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382816776" r:id="rId1"/>
  </p:sldMasterIdLst>
  <p:notesMasterIdLst>
    <p:notesMasterId r:id="rId19"/>
  </p:notesMasterIdLst>
  <p:sldIdLst>
    <p:sldId id="2147475497" r:id="rId2"/>
    <p:sldId id="2147475532" r:id="rId3"/>
    <p:sldId id="2147475498" r:id="rId4"/>
    <p:sldId id="2147475501" r:id="rId5"/>
    <p:sldId id="2147475511" r:id="rId6"/>
    <p:sldId id="2147475530" r:id="rId7"/>
    <p:sldId id="2147475533" r:id="rId8"/>
    <p:sldId id="2147475529" r:id="rId9"/>
    <p:sldId id="2147475512" r:id="rId10"/>
    <p:sldId id="2147475513" r:id="rId11"/>
    <p:sldId id="2147475531" r:id="rId12"/>
    <p:sldId id="2147475527" r:id="rId13"/>
    <p:sldId id="2147475516" r:id="rId14"/>
    <p:sldId id="2147475523" r:id="rId15"/>
    <p:sldId id="2147475524" r:id="rId16"/>
    <p:sldId id="2147475525" r:id="rId17"/>
    <p:sldId id="2147475526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4BA"/>
    <a:srgbClr val="D8EBE2"/>
    <a:srgbClr val="F8E3C3"/>
    <a:srgbClr val="F9E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DBED569-4797-4DF1-A0F4-6AAB3CD982D8}" styleName="Light Style 3 –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25" autoAdjust="0"/>
    <p:restoredTop sz="95915"/>
  </p:normalViewPr>
  <p:slideViewPr>
    <p:cSldViewPr>
      <p:cViewPr>
        <p:scale>
          <a:sx n="90" d="100"/>
          <a:sy n="90" d="100"/>
        </p:scale>
        <p:origin x="-160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5" d="100"/>
        <a:sy n="1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APBD2024_p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TREND PAGU RKPD DAN APBD (2023</a:t>
            </a:r>
            <a:r>
              <a:rPr lang="en-US" b="1" baseline="0" dirty="0">
                <a:solidFill>
                  <a:schemeClr val="tx1"/>
                </a:solidFill>
                <a:highlight>
                  <a:srgbClr val="FFFF00"/>
                </a:highlight>
              </a:rPr>
              <a:t>– 2024)</a:t>
            </a:r>
            <a:endParaRPr lang="en-US" b="1" dirty="0">
              <a:solidFill>
                <a:schemeClr val="tx1"/>
              </a:solidFill>
              <a:highlight>
                <a:srgbClr val="FFFF00"/>
              </a:highlight>
            </a:endParaRPr>
          </a:p>
        </c:rich>
      </c:tx>
      <c:layout>
        <c:manualLayout>
          <c:xMode val="edge"/>
          <c:yMode val="edge"/>
          <c:x val="0.32890258354307061"/>
          <c:y val="6.12140552810006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highlight>
                <a:srgbClr val="FFFF00"/>
              </a:highligh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Sheet2!$K$10</c:f>
              <c:strCache>
                <c:ptCount val="1"/>
                <c:pt idx="0">
                  <c:v> PAGU RKPD 2023 (Rp.)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Sheet2!$J$11:$J$20</c:f>
              <c:strCache>
                <c:ptCount val="10"/>
                <c:pt idx="0">
                  <c:v>PENATAAN BANGUNAN DAN LINGKUNGANNYA</c:v>
                </c:pt>
                <c:pt idx="1">
                  <c:v>BANGUNAN GEDUNG</c:v>
                </c:pt>
                <c:pt idx="2">
                  <c:v>AIR LIMBAH</c:v>
                </c:pt>
                <c:pt idx="3">
                  <c:v>DRAINASE</c:v>
                </c:pt>
                <c:pt idx="4">
                  <c:v>AIR MINUM</c:v>
                </c:pt>
                <c:pt idx="5">
                  <c:v>SUMBER DAYA AIR</c:v>
                </c:pt>
                <c:pt idx="6">
                  <c:v>JASA KONSTRUKSI</c:v>
                </c:pt>
                <c:pt idx="7">
                  <c:v>PERMUKIMAN</c:v>
                </c:pt>
                <c:pt idx="8">
                  <c:v>PERSAMPAHAN</c:v>
                </c:pt>
                <c:pt idx="9">
                  <c:v>JALAN</c:v>
                </c:pt>
              </c:strCache>
            </c:strRef>
          </c:cat>
          <c:val>
            <c:numRef>
              <c:f>Sheet2!$K$11:$K$20</c:f>
              <c:numCache>
                <c:formatCode>#,##0</c:formatCode>
                <c:ptCount val="10"/>
                <c:pt idx="0">
                  <c:v>3938819059964</c:v>
                </c:pt>
                <c:pt idx="1">
                  <c:v>13097634598673</c:v>
                </c:pt>
                <c:pt idx="2">
                  <c:v>2730330563644</c:v>
                </c:pt>
                <c:pt idx="3">
                  <c:v>5258398408175</c:v>
                </c:pt>
                <c:pt idx="4">
                  <c:v>5737067411120</c:v>
                </c:pt>
                <c:pt idx="5">
                  <c:v>12143273927511</c:v>
                </c:pt>
                <c:pt idx="6">
                  <c:v>309124860871</c:v>
                </c:pt>
                <c:pt idx="7">
                  <c:v>3466967591577</c:v>
                </c:pt>
                <c:pt idx="8">
                  <c:v>795507300170</c:v>
                </c:pt>
                <c:pt idx="9">
                  <c:v>70984902803143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D1-4E73-9D5F-125F6CAD828D}"/>
            </c:ext>
          </c:extLst>
        </c:ser>
        <c:ser>
          <c:idx val="1"/>
          <c:order val="1"/>
          <c:tx>
            <c:strRef>
              <c:f>Sheet2!$L$10</c:f>
              <c:strCache>
                <c:ptCount val="1"/>
                <c:pt idx="0">
                  <c:v> PAGU APBD 2023 (Rp.)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Sheet2!$J$11:$J$20</c:f>
              <c:strCache>
                <c:ptCount val="10"/>
                <c:pt idx="0">
                  <c:v>PENATAAN BANGUNAN DAN LINGKUNGANNYA</c:v>
                </c:pt>
                <c:pt idx="1">
                  <c:v>BANGUNAN GEDUNG</c:v>
                </c:pt>
                <c:pt idx="2">
                  <c:v>AIR LIMBAH</c:v>
                </c:pt>
                <c:pt idx="3">
                  <c:v>DRAINASE</c:v>
                </c:pt>
                <c:pt idx="4">
                  <c:v>AIR MINUM</c:v>
                </c:pt>
                <c:pt idx="5">
                  <c:v>SUMBER DAYA AIR</c:v>
                </c:pt>
                <c:pt idx="6">
                  <c:v>JASA KONSTRUKSI</c:v>
                </c:pt>
                <c:pt idx="7">
                  <c:v>PERMUKIMAN</c:v>
                </c:pt>
                <c:pt idx="8">
                  <c:v>PERSAMPAHAN</c:v>
                </c:pt>
                <c:pt idx="9">
                  <c:v>JALAN</c:v>
                </c:pt>
              </c:strCache>
            </c:strRef>
          </c:cat>
          <c:val>
            <c:numRef>
              <c:f>Sheet2!$L$11:$L$20</c:f>
              <c:numCache>
                <c:formatCode>#,##0</c:formatCode>
                <c:ptCount val="10"/>
                <c:pt idx="0">
                  <c:v>2592657591438</c:v>
                </c:pt>
                <c:pt idx="1">
                  <c:v>8719195066324</c:v>
                </c:pt>
                <c:pt idx="2">
                  <c:v>1478169377300</c:v>
                </c:pt>
                <c:pt idx="3">
                  <c:v>3148155588305</c:v>
                </c:pt>
                <c:pt idx="4">
                  <c:v>2701331288939</c:v>
                </c:pt>
                <c:pt idx="5">
                  <c:v>5908054741578</c:v>
                </c:pt>
                <c:pt idx="6">
                  <c:v>181482817630</c:v>
                </c:pt>
                <c:pt idx="7">
                  <c:v>1746289842053</c:v>
                </c:pt>
                <c:pt idx="8">
                  <c:v>1408260000</c:v>
                </c:pt>
                <c:pt idx="9">
                  <c:v>34316339815719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D1-4E73-9D5F-125F6CAD828D}"/>
            </c:ext>
          </c:extLst>
        </c:ser>
        <c:ser>
          <c:idx val="2"/>
          <c:order val="2"/>
          <c:tx>
            <c:strRef>
              <c:f>Sheet2!$M$10</c:f>
              <c:strCache>
                <c:ptCount val="1"/>
                <c:pt idx="0">
                  <c:v> PAGU RKPD 2024 (Rp.)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Sheet2!$J$11:$J$20</c:f>
              <c:strCache>
                <c:ptCount val="10"/>
                <c:pt idx="0">
                  <c:v>PENATAAN BANGUNAN DAN LINGKUNGANNYA</c:v>
                </c:pt>
                <c:pt idx="1">
                  <c:v>BANGUNAN GEDUNG</c:v>
                </c:pt>
                <c:pt idx="2">
                  <c:v>AIR LIMBAH</c:v>
                </c:pt>
                <c:pt idx="3">
                  <c:v>DRAINASE</c:v>
                </c:pt>
                <c:pt idx="4">
                  <c:v>AIR MINUM</c:v>
                </c:pt>
                <c:pt idx="5">
                  <c:v>SUMBER DAYA AIR</c:v>
                </c:pt>
                <c:pt idx="6">
                  <c:v>JASA KONSTRUKSI</c:v>
                </c:pt>
                <c:pt idx="7">
                  <c:v>PERMUKIMAN</c:v>
                </c:pt>
                <c:pt idx="8">
                  <c:v>PERSAMPAHAN</c:v>
                </c:pt>
                <c:pt idx="9">
                  <c:v>JALAN</c:v>
                </c:pt>
              </c:strCache>
            </c:strRef>
          </c:cat>
          <c:val>
            <c:numRef>
              <c:f>Sheet2!$M$11:$M$20</c:f>
              <c:numCache>
                <c:formatCode>#,##0</c:formatCode>
                <c:ptCount val="10"/>
                <c:pt idx="0">
                  <c:v>4291607614340</c:v>
                </c:pt>
                <c:pt idx="1">
                  <c:v>12559885320077</c:v>
                </c:pt>
                <c:pt idx="2">
                  <c:v>2860152387809</c:v>
                </c:pt>
                <c:pt idx="3">
                  <c:v>5880461785846</c:v>
                </c:pt>
                <c:pt idx="4">
                  <c:v>5850966269417</c:v>
                </c:pt>
                <c:pt idx="5">
                  <c:v>13981325543358</c:v>
                </c:pt>
                <c:pt idx="6">
                  <c:v>391675868805</c:v>
                </c:pt>
                <c:pt idx="7" formatCode="General">
                  <c:v>0</c:v>
                </c:pt>
                <c:pt idx="8">
                  <c:v>980517134657</c:v>
                </c:pt>
                <c:pt idx="9">
                  <c:v>75720731653507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D1-4E73-9D5F-125F6CAD828D}"/>
            </c:ext>
          </c:extLst>
        </c:ser>
        <c:ser>
          <c:idx val="3"/>
          <c:order val="3"/>
          <c:tx>
            <c:strRef>
              <c:f>Sheet2!$N$10</c:f>
              <c:strCache>
                <c:ptCount val="1"/>
                <c:pt idx="0">
                  <c:v> PAGU APBD 2024 (Rp.)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Sheet2!$J$11:$J$20</c:f>
              <c:strCache>
                <c:ptCount val="10"/>
                <c:pt idx="0">
                  <c:v>PENATAAN BANGUNAN DAN LINGKUNGANNYA</c:v>
                </c:pt>
                <c:pt idx="1">
                  <c:v>BANGUNAN GEDUNG</c:v>
                </c:pt>
                <c:pt idx="2">
                  <c:v>AIR LIMBAH</c:v>
                </c:pt>
                <c:pt idx="3">
                  <c:v>DRAINASE</c:v>
                </c:pt>
                <c:pt idx="4">
                  <c:v>AIR MINUM</c:v>
                </c:pt>
                <c:pt idx="5">
                  <c:v>SUMBER DAYA AIR</c:v>
                </c:pt>
                <c:pt idx="6">
                  <c:v>JASA KONSTRUKSI</c:v>
                </c:pt>
                <c:pt idx="7">
                  <c:v>PERMUKIMAN</c:v>
                </c:pt>
                <c:pt idx="8">
                  <c:v>PERSAMPAHAN</c:v>
                </c:pt>
                <c:pt idx="9">
                  <c:v>JALAN</c:v>
                </c:pt>
              </c:strCache>
            </c:strRef>
          </c:cat>
          <c:val>
            <c:numRef>
              <c:f>Sheet2!$N$11:$N$20</c:f>
              <c:numCache>
                <c:formatCode>#,##0</c:formatCode>
                <c:ptCount val="10"/>
                <c:pt idx="0">
                  <c:v>5254552491277</c:v>
                </c:pt>
                <c:pt idx="1">
                  <c:v>17444032911228</c:v>
                </c:pt>
                <c:pt idx="2">
                  <c:v>3382197528794</c:v>
                </c:pt>
                <c:pt idx="3">
                  <c:v>6472384410206</c:v>
                </c:pt>
                <c:pt idx="4">
                  <c:v>5646456041982</c:v>
                </c:pt>
                <c:pt idx="5">
                  <c:v>13318187897901</c:v>
                </c:pt>
                <c:pt idx="6">
                  <c:v>288245033292</c:v>
                </c:pt>
                <c:pt idx="7">
                  <c:v>357100061206</c:v>
                </c:pt>
                <c:pt idx="8">
                  <c:v>340135952474</c:v>
                </c:pt>
                <c:pt idx="9">
                  <c:v>63916780166873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D1-4E73-9D5F-125F6CAD8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0011856"/>
        <c:axId val="1010017296"/>
      </c:barChart>
      <c:catAx>
        <c:axId val="101001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0017296"/>
        <c:crosses val="autoZero"/>
        <c:auto val="1"/>
        <c:lblAlgn val="ctr"/>
        <c:lblOffset val="100"/>
        <c:noMultiLvlLbl val="0"/>
      </c:catAx>
      <c:valAx>
        <c:axId val="101001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001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6A7520-D8DB-294F-9DD8-A84C8735EDC7}" type="doc">
      <dgm:prSet loTypeId="urn:microsoft.com/office/officeart/2009/3/layout/StepUpProcess" loCatId="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D3807C7D-AC6B-2641-9171-A2C403F5FB6B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8B40AD10-CD08-F444-908B-1E756223B813}" type="parTrans" cxnId="{3F5D0D31-75DC-3446-A68D-D1685CC242DB}">
      <dgm:prSet/>
      <dgm:spPr/>
      <dgm:t>
        <a:bodyPr/>
        <a:lstStyle/>
        <a:p>
          <a:endParaRPr lang="en-GB"/>
        </a:p>
      </dgm:t>
    </dgm:pt>
    <dgm:pt modelId="{06787CC6-7AE8-264C-A156-7F093824D189}" type="sibTrans" cxnId="{3F5D0D31-75DC-3446-A68D-D1685CC242DB}">
      <dgm:prSet/>
      <dgm:spPr/>
      <dgm:t>
        <a:bodyPr/>
        <a:lstStyle/>
        <a:p>
          <a:endParaRPr lang="en-GB"/>
        </a:p>
      </dgm:t>
    </dgm:pt>
    <dgm:pt modelId="{30D99A98-69BF-C349-95F4-F0C14C5DAD60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4E24B1E8-6806-F342-B469-CE78C540E17A}" type="parTrans" cxnId="{2E48099A-58F7-E34D-ADA7-AEF280BF9692}">
      <dgm:prSet/>
      <dgm:spPr/>
      <dgm:t>
        <a:bodyPr/>
        <a:lstStyle/>
        <a:p>
          <a:endParaRPr lang="en-GB"/>
        </a:p>
      </dgm:t>
    </dgm:pt>
    <dgm:pt modelId="{BF963990-5283-7F41-BEA1-6678455F3391}" type="sibTrans" cxnId="{2E48099A-58F7-E34D-ADA7-AEF280BF9692}">
      <dgm:prSet/>
      <dgm:spPr/>
      <dgm:t>
        <a:bodyPr/>
        <a:lstStyle/>
        <a:p>
          <a:endParaRPr lang="en-GB"/>
        </a:p>
      </dgm:t>
    </dgm:pt>
    <dgm:pt modelId="{EBC24FEE-7B31-1842-B87C-D2C50C23DCAA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FDAB9A4F-27F5-8A42-8004-01E2F6600A07}" type="parTrans" cxnId="{B9DCB892-382F-FC47-A8E5-8CCD05416787}">
      <dgm:prSet/>
      <dgm:spPr/>
      <dgm:t>
        <a:bodyPr/>
        <a:lstStyle/>
        <a:p>
          <a:endParaRPr lang="en-GB"/>
        </a:p>
      </dgm:t>
    </dgm:pt>
    <dgm:pt modelId="{67A96C7D-2F79-0041-BF02-294E6E9DCBB3}" type="sibTrans" cxnId="{B9DCB892-382F-FC47-A8E5-8CCD05416787}">
      <dgm:prSet/>
      <dgm:spPr/>
      <dgm:t>
        <a:bodyPr/>
        <a:lstStyle/>
        <a:p>
          <a:endParaRPr lang="en-GB"/>
        </a:p>
      </dgm:t>
    </dgm:pt>
    <dgm:pt modelId="{B4A21705-FCAA-7942-9CB1-B577E7A14C1F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190F7A4F-70A2-6E4E-8C17-335EA789E78A}" type="parTrans" cxnId="{71849A1D-D145-3A4F-9449-55CC77714B9F}">
      <dgm:prSet/>
      <dgm:spPr/>
      <dgm:t>
        <a:bodyPr/>
        <a:lstStyle/>
        <a:p>
          <a:endParaRPr lang="en-GB"/>
        </a:p>
      </dgm:t>
    </dgm:pt>
    <dgm:pt modelId="{BACFBB14-E35C-EB43-AD1E-BF8540E65C02}" type="sibTrans" cxnId="{71849A1D-D145-3A4F-9449-55CC77714B9F}">
      <dgm:prSet/>
      <dgm:spPr/>
      <dgm:t>
        <a:bodyPr/>
        <a:lstStyle/>
        <a:p>
          <a:endParaRPr lang="en-GB"/>
        </a:p>
      </dgm:t>
    </dgm:pt>
    <dgm:pt modelId="{890142AE-771B-1E4C-9F5A-0A49A00FDE38}" type="pres">
      <dgm:prSet presAssocID="{B96A7520-D8DB-294F-9DD8-A84C8735EDC7}" presName="rootnode" presStyleCnt="0">
        <dgm:presLayoutVars>
          <dgm:chMax/>
          <dgm:chPref/>
          <dgm:dir/>
          <dgm:animLvl val="lvl"/>
        </dgm:presLayoutVars>
      </dgm:prSet>
      <dgm:spPr/>
    </dgm:pt>
    <dgm:pt modelId="{E46120C6-DE91-2A4D-9ECC-1907D7616321}" type="pres">
      <dgm:prSet presAssocID="{D3807C7D-AC6B-2641-9171-A2C403F5FB6B}" presName="composite" presStyleCnt="0"/>
      <dgm:spPr/>
    </dgm:pt>
    <dgm:pt modelId="{9AEBB3DB-9BEC-8B40-993F-4E55BC7C5622}" type="pres">
      <dgm:prSet presAssocID="{D3807C7D-AC6B-2641-9171-A2C403F5FB6B}" presName="LShape" presStyleLbl="alignNode1" presStyleIdx="0" presStyleCnt="7"/>
      <dgm:spPr/>
    </dgm:pt>
    <dgm:pt modelId="{B5C88F7D-B8B9-E34C-9A13-6E6989D9C292}" type="pres">
      <dgm:prSet presAssocID="{D3807C7D-AC6B-2641-9171-A2C403F5FB6B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1452BD15-50C3-7944-9D5B-D30F836265E3}" type="pres">
      <dgm:prSet presAssocID="{D3807C7D-AC6B-2641-9171-A2C403F5FB6B}" presName="Triangle" presStyleLbl="alignNode1" presStyleIdx="1" presStyleCnt="7"/>
      <dgm:spPr/>
    </dgm:pt>
    <dgm:pt modelId="{206B67C4-27DA-8041-94EA-D299B5A327FC}" type="pres">
      <dgm:prSet presAssocID="{06787CC6-7AE8-264C-A156-7F093824D189}" presName="sibTrans" presStyleCnt="0"/>
      <dgm:spPr/>
    </dgm:pt>
    <dgm:pt modelId="{CA9DC798-2089-954C-A913-7B572507C7A7}" type="pres">
      <dgm:prSet presAssocID="{06787CC6-7AE8-264C-A156-7F093824D189}" presName="space" presStyleCnt="0"/>
      <dgm:spPr/>
    </dgm:pt>
    <dgm:pt modelId="{A770A568-0DD1-0D4A-8E1E-94246FD30121}" type="pres">
      <dgm:prSet presAssocID="{30D99A98-69BF-C349-95F4-F0C14C5DAD60}" presName="composite" presStyleCnt="0"/>
      <dgm:spPr/>
    </dgm:pt>
    <dgm:pt modelId="{4C5C0FE3-8210-B341-B13D-F1D6CFCDE1EF}" type="pres">
      <dgm:prSet presAssocID="{30D99A98-69BF-C349-95F4-F0C14C5DAD60}" presName="LShape" presStyleLbl="alignNode1" presStyleIdx="2" presStyleCnt="7"/>
      <dgm:spPr/>
    </dgm:pt>
    <dgm:pt modelId="{EB3ECC36-DE90-2648-B4D1-39A1A96EE3EA}" type="pres">
      <dgm:prSet presAssocID="{30D99A98-69BF-C349-95F4-F0C14C5DAD6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03F9F60-BA4B-1B43-8EF1-CE2DEC34BA0F}" type="pres">
      <dgm:prSet presAssocID="{30D99A98-69BF-C349-95F4-F0C14C5DAD60}" presName="Triangle" presStyleLbl="alignNode1" presStyleIdx="3" presStyleCnt="7"/>
      <dgm:spPr/>
    </dgm:pt>
    <dgm:pt modelId="{7DC6F72E-5F41-C247-8A86-0C7F42FD908C}" type="pres">
      <dgm:prSet presAssocID="{BF963990-5283-7F41-BEA1-6678455F3391}" presName="sibTrans" presStyleCnt="0"/>
      <dgm:spPr/>
    </dgm:pt>
    <dgm:pt modelId="{2A440F03-657E-2A4D-B58B-503694895027}" type="pres">
      <dgm:prSet presAssocID="{BF963990-5283-7F41-BEA1-6678455F3391}" presName="space" presStyleCnt="0"/>
      <dgm:spPr/>
    </dgm:pt>
    <dgm:pt modelId="{38988FA7-48D0-C94A-A37C-E3C15B17B207}" type="pres">
      <dgm:prSet presAssocID="{EBC24FEE-7B31-1842-B87C-D2C50C23DCAA}" presName="composite" presStyleCnt="0"/>
      <dgm:spPr/>
    </dgm:pt>
    <dgm:pt modelId="{F9545DD4-023B-FD44-A72B-E9F792EFF6BF}" type="pres">
      <dgm:prSet presAssocID="{EBC24FEE-7B31-1842-B87C-D2C50C23DCAA}" presName="LShape" presStyleLbl="alignNode1" presStyleIdx="4" presStyleCnt="7"/>
      <dgm:spPr/>
    </dgm:pt>
    <dgm:pt modelId="{588DBFFE-0D90-4C4C-B85C-E73FB2DBA9F0}" type="pres">
      <dgm:prSet presAssocID="{EBC24FEE-7B31-1842-B87C-D2C50C23DCAA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F942942C-8138-724C-A164-46B7A1737B2B}" type="pres">
      <dgm:prSet presAssocID="{EBC24FEE-7B31-1842-B87C-D2C50C23DCAA}" presName="Triangle" presStyleLbl="alignNode1" presStyleIdx="5" presStyleCnt="7"/>
      <dgm:spPr/>
    </dgm:pt>
    <dgm:pt modelId="{B136D89C-A3CA-5B42-8379-405CE34A6BEA}" type="pres">
      <dgm:prSet presAssocID="{67A96C7D-2F79-0041-BF02-294E6E9DCBB3}" presName="sibTrans" presStyleCnt="0"/>
      <dgm:spPr/>
    </dgm:pt>
    <dgm:pt modelId="{30E50A84-8AF3-3046-843E-9075E0DC84E0}" type="pres">
      <dgm:prSet presAssocID="{67A96C7D-2F79-0041-BF02-294E6E9DCBB3}" presName="space" presStyleCnt="0"/>
      <dgm:spPr/>
    </dgm:pt>
    <dgm:pt modelId="{72246E49-C597-CC4D-976E-2805BD04944C}" type="pres">
      <dgm:prSet presAssocID="{B4A21705-FCAA-7942-9CB1-B577E7A14C1F}" presName="composite" presStyleCnt="0"/>
      <dgm:spPr/>
    </dgm:pt>
    <dgm:pt modelId="{38F82167-B95F-EC4C-8966-AF8670592A64}" type="pres">
      <dgm:prSet presAssocID="{B4A21705-FCAA-7942-9CB1-B577E7A14C1F}" presName="LShape" presStyleLbl="alignNode1" presStyleIdx="6" presStyleCnt="7"/>
      <dgm:spPr/>
    </dgm:pt>
    <dgm:pt modelId="{3BB3F081-CCEA-7D45-9506-EFBC482EBFDE}" type="pres">
      <dgm:prSet presAssocID="{B4A21705-FCAA-7942-9CB1-B577E7A14C1F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1849A1D-D145-3A4F-9449-55CC77714B9F}" srcId="{B96A7520-D8DB-294F-9DD8-A84C8735EDC7}" destId="{B4A21705-FCAA-7942-9CB1-B577E7A14C1F}" srcOrd="3" destOrd="0" parTransId="{190F7A4F-70A2-6E4E-8C17-335EA789E78A}" sibTransId="{BACFBB14-E35C-EB43-AD1E-BF8540E65C02}"/>
    <dgm:cxn modelId="{96D7C130-CA70-5E49-978B-0F4501FC7DF3}" type="presOf" srcId="{B96A7520-D8DB-294F-9DD8-A84C8735EDC7}" destId="{890142AE-771B-1E4C-9F5A-0A49A00FDE38}" srcOrd="0" destOrd="0" presId="urn:microsoft.com/office/officeart/2009/3/layout/StepUpProcess"/>
    <dgm:cxn modelId="{3F5D0D31-75DC-3446-A68D-D1685CC242DB}" srcId="{B96A7520-D8DB-294F-9DD8-A84C8735EDC7}" destId="{D3807C7D-AC6B-2641-9171-A2C403F5FB6B}" srcOrd="0" destOrd="0" parTransId="{8B40AD10-CD08-F444-908B-1E756223B813}" sibTransId="{06787CC6-7AE8-264C-A156-7F093824D189}"/>
    <dgm:cxn modelId="{B8D96152-93C3-B04B-B147-CBB7058595F2}" type="presOf" srcId="{EBC24FEE-7B31-1842-B87C-D2C50C23DCAA}" destId="{588DBFFE-0D90-4C4C-B85C-E73FB2DBA9F0}" srcOrd="0" destOrd="0" presId="urn:microsoft.com/office/officeart/2009/3/layout/StepUpProcess"/>
    <dgm:cxn modelId="{5D9E167D-909F-F048-847B-12ACA7DD071B}" type="presOf" srcId="{D3807C7D-AC6B-2641-9171-A2C403F5FB6B}" destId="{B5C88F7D-B8B9-E34C-9A13-6E6989D9C292}" srcOrd="0" destOrd="0" presId="urn:microsoft.com/office/officeart/2009/3/layout/StepUpProcess"/>
    <dgm:cxn modelId="{B9DCB892-382F-FC47-A8E5-8CCD05416787}" srcId="{B96A7520-D8DB-294F-9DD8-A84C8735EDC7}" destId="{EBC24FEE-7B31-1842-B87C-D2C50C23DCAA}" srcOrd="2" destOrd="0" parTransId="{FDAB9A4F-27F5-8A42-8004-01E2F6600A07}" sibTransId="{67A96C7D-2F79-0041-BF02-294E6E9DCBB3}"/>
    <dgm:cxn modelId="{2E48099A-58F7-E34D-ADA7-AEF280BF9692}" srcId="{B96A7520-D8DB-294F-9DD8-A84C8735EDC7}" destId="{30D99A98-69BF-C349-95F4-F0C14C5DAD60}" srcOrd="1" destOrd="0" parTransId="{4E24B1E8-6806-F342-B469-CE78C540E17A}" sibTransId="{BF963990-5283-7F41-BEA1-6678455F3391}"/>
    <dgm:cxn modelId="{FF8E6AA2-ED98-B148-A3D6-750F966CC267}" type="presOf" srcId="{B4A21705-FCAA-7942-9CB1-B577E7A14C1F}" destId="{3BB3F081-CCEA-7D45-9506-EFBC482EBFDE}" srcOrd="0" destOrd="0" presId="urn:microsoft.com/office/officeart/2009/3/layout/StepUpProcess"/>
    <dgm:cxn modelId="{30B1A8E9-C242-E241-BE33-2247668E4A18}" type="presOf" srcId="{30D99A98-69BF-C349-95F4-F0C14C5DAD60}" destId="{EB3ECC36-DE90-2648-B4D1-39A1A96EE3EA}" srcOrd="0" destOrd="0" presId="urn:microsoft.com/office/officeart/2009/3/layout/StepUpProcess"/>
    <dgm:cxn modelId="{75A894BD-35BC-8242-8174-1BCE7B7C9573}" type="presParOf" srcId="{890142AE-771B-1E4C-9F5A-0A49A00FDE38}" destId="{E46120C6-DE91-2A4D-9ECC-1907D7616321}" srcOrd="0" destOrd="0" presId="urn:microsoft.com/office/officeart/2009/3/layout/StepUpProcess"/>
    <dgm:cxn modelId="{78DA0388-0548-8A4C-BEAB-19095E62528A}" type="presParOf" srcId="{E46120C6-DE91-2A4D-9ECC-1907D7616321}" destId="{9AEBB3DB-9BEC-8B40-993F-4E55BC7C5622}" srcOrd="0" destOrd="0" presId="urn:microsoft.com/office/officeart/2009/3/layout/StepUpProcess"/>
    <dgm:cxn modelId="{853090C6-1E2C-AA4C-A1E0-446D606FCDC8}" type="presParOf" srcId="{E46120C6-DE91-2A4D-9ECC-1907D7616321}" destId="{B5C88F7D-B8B9-E34C-9A13-6E6989D9C292}" srcOrd="1" destOrd="0" presId="urn:microsoft.com/office/officeart/2009/3/layout/StepUpProcess"/>
    <dgm:cxn modelId="{DC714F6C-A40B-CC44-BB14-42509449FF4F}" type="presParOf" srcId="{E46120C6-DE91-2A4D-9ECC-1907D7616321}" destId="{1452BD15-50C3-7944-9D5B-D30F836265E3}" srcOrd="2" destOrd="0" presId="urn:microsoft.com/office/officeart/2009/3/layout/StepUpProcess"/>
    <dgm:cxn modelId="{D560145A-241F-0745-9217-DCDABE90BC3C}" type="presParOf" srcId="{890142AE-771B-1E4C-9F5A-0A49A00FDE38}" destId="{206B67C4-27DA-8041-94EA-D299B5A327FC}" srcOrd="1" destOrd="0" presId="urn:microsoft.com/office/officeart/2009/3/layout/StepUpProcess"/>
    <dgm:cxn modelId="{0A729773-2DA1-8848-9C8A-072DAF6C47A1}" type="presParOf" srcId="{206B67C4-27DA-8041-94EA-D299B5A327FC}" destId="{CA9DC798-2089-954C-A913-7B572507C7A7}" srcOrd="0" destOrd="0" presId="urn:microsoft.com/office/officeart/2009/3/layout/StepUpProcess"/>
    <dgm:cxn modelId="{49B51380-3F9D-634E-9413-4B7880ECC13D}" type="presParOf" srcId="{890142AE-771B-1E4C-9F5A-0A49A00FDE38}" destId="{A770A568-0DD1-0D4A-8E1E-94246FD30121}" srcOrd="2" destOrd="0" presId="urn:microsoft.com/office/officeart/2009/3/layout/StepUpProcess"/>
    <dgm:cxn modelId="{BDB97498-A5A0-9A4B-993F-DDE652969558}" type="presParOf" srcId="{A770A568-0DD1-0D4A-8E1E-94246FD30121}" destId="{4C5C0FE3-8210-B341-B13D-F1D6CFCDE1EF}" srcOrd="0" destOrd="0" presId="urn:microsoft.com/office/officeart/2009/3/layout/StepUpProcess"/>
    <dgm:cxn modelId="{66127A2F-AB42-D245-9D0F-16D3A924F92D}" type="presParOf" srcId="{A770A568-0DD1-0D4A-8E1E-94246FD30121}" destId="{EB3ECC36-DE90-2648-B4D1-39A1A96EE3EA}" srcOrd="1" destOrd="0" presId="urn:microsoft.com/office/officeart/2009/3/layout/StepUpProcess"/>
    <dgm:cxn modelId="{CD9BCCD3-4ACE-3542-93B8-431C203E9A6A}" type="presParOf" srcId="{A770A568-0DD1-0D4A-8E1E-94246FD30121}" destId="{703F9F60-BA4B-1B43-8EF1-CE2DEC34BA0F}" srcOrd="2" destOrd="0" presId="urn:microsoft.com/office/officeart/2009/3/layout/StepUpProcess"/>
    <dgm:cxn modelId="{926C4F75-8B8A-A04A-87D2-526F33F1B346}" type="presParOf" srcId="{890142AE-771B-1E4C-9F5A-0A49A00FDE38}" destId="{7DC6F72E-5F41-C247-8A86-0C7F42FD908C}" srcOrd="3" destOrd="0" presId="urn:microsoft.com/office/officeart/2009/3/layout/StepUpProcess"/>
    <dgm:cxn modelId="{B4D8E768-914C-9549-A4EA-FEE7243D7C58}" type="presParOf" srcId="{7DC6F72E-5F41-C247-8A86-0C7F42FD908C}" destId="{2A440F03-657E-2A4D-B58B-503694895027}" srcOrd="0" destOrd="0" presId="urn:microsoft.com/office/officeart/2009/3/layout/StepUpProcess"/>
    <dgm:cxn modelId="{332F04AC-D26A-F142-91A9-CED32FA70DAE}" type="presParOf" srcId="{890142AE-771B-1E4C-9F5A-0A49A00FDE38}" destId="{38988FA7-48D0-C94A-A37C-E3C15B17B207}" srcOrd="4" destOrd="0" presId="urn:microsoft.com/office/officeart/2009/3/layout/StepUpProcess"/>
    <dgm:cxn modelId="{D7ED9D01-25F8-9A47-92E6-19F6652A75CA}" type="presParOf" srcId="{38988FA7-48D0-C94A-A37C-E3C15B17B207}" destId="{F9545DD4-023B-FD44-A72B-E9F792EFF6BF}" srcOrd="0" destOrd="0" presId="urn:microsoft.com/office/officeart/2009/3/layout/StepUpProcess"/>
    <dgm:cxn modelId="{59E2D938-E057-9E4D-8E7B-884E50BD9DD0}" type="presParOf" srcId="{38988FA7-48D0-C94A-A37C-E3C15B17B207}" destId="{588DBFFE-0D90-4C4C-B85C-E73FB2DBA9F0}" srcOrd="1" destOrd="0" presId="urn:microsoft.com/office/officeart/2009/3/layout/StepUpProcess"/>
    <dgm:cxn modelId="{87484CFB-7EBC-7744-A45C-1EEEE2D89344}" type="presParOf" srcId="{38988FA7-48D0-C94A-A37C-E3C15B17B207}" destId="{F942942C-8138-724C-A164-46B7A1737B2B}" srcOrd="2" destOrd="0" presId="urn:microsoft.com/office/officeart/2009/3/layout/StepUpProcess"/>
    <dgm:cxn modelId="{B8772ACE-175B-DD4E-A857-150B85CDDEAE}" type="presParOf" srcId="{890142AE-771B-1E4C-9F5A-0A49A00FDE38}" destId="{B136D89C-A3CA-5B42-8379-405CE34A6BEA}" srcOrd="5" destOrd="0" presId="urn:microsoft.com/office/officeart/2009/3/layout/StepUpProcess"/>
    <dgm:cxn modelId="{55D9714D-F813-374E-A249-76CF60D7CF23}" type="presParOf" srcId="{B136D89C-A3CA-5B42-8379-405CE34A6BEA}" destId="{30E50A84-8AF3-3046-843E-9075E0DC84E0}" srcOrd="0" destOrd="0" presId="urn:microsoft.com/office/officeart/2009/3/layout/StepUpProcess"/>
    <dgm:cxn modelId="{7122C0AE-5159-8643-AB2C-D43DDDA30120}" type="presParOf" srcId="{890142AE-771B-1E4C-9F5A-0A49A00FDE38}" destId="{72246E49-C597-CC4D-976E-2805BD04944C}" srcOrd="6" destOrd="0" presId="urn:microsoft.com/office/officeart/2009/3/layout/StepUpProcess"/>
    <dgm:cxn modelId="{91A48769-9474-FD42-98AE-A1335140E52E}" type="presParOf" srcId="{72246E49-C597-CC4D-976E-2805BD04944C}" destId="{38F82167-B95F-EC4C-8966-AF8670592A64}" srcOrd="0" destOrd="0" presId="urn:microsoft.com/office/officeart/2009/3/layout/StepUpProcess"/>
    <dgm:cxn modelId="{E3285C7C-3B82-D24A-A2B4-67F79E8BD3C9}" type="presParOf" srcId="{72246E49-C597-CC4D-976E-2805BD04944C}" destId="{3BB3F081-CCEA-7D45-9506-EFBC482EBFD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F9E123-BCE7-1C41-A389-84F342AB59E8}" type="doc">
      <dgm:prSet loTypeId="urn:microsoft.com/office/officeart/2005/8/layout/chevron1" loCatId="" qsTypeId="urn:microsoft.com/office/officeart/2005/8/quickstyle/simple1" qsCatId="simple" csTypeId="urn:microsoft.com/office/officeart/2005/8/colors/colorful3" csCatId="colorful" phldr="1"/>
      <dgm:spPr/>
    </dgm:pt>
    <dgm:pt modelId="{068BB7C5-7F30-654B-A241-932CFBA6AE9D}">
      <dgm:prSet phldrT="[Text]" custT="1"/>
      <dgm:spPr/>
      <dgm:t>
        <a:bodyPr/>
        <a:lstStyle/>
        <a:p>
          <a:r>
            <a:rPr lang="en-GB" sz="20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rPr>
            <a:t> PUSAT</a:t>
          </a:r>
        </a:p>
      </dgm:t>
    </dgm:pt>
    <dgm:pt modelId="{C92DDFEC-D88E-DB42-A9FB-270A16259463}" type="parTrans" cxnId="{CA7F55BB-AC5D-BA43-84C3-15CA4F04D899}">
      <dgm:prSet/>
      <dgm:spPr/>
      <dgm:t>
        <a:bodyPr/>
        <a:lstStyle/>
        <a:p>
          <a:endParaRPr lang="en-GB" sz="2000">
            <a:latin typeface="ADLaM Display" panose="02010000000000000000" pitchFamily="2" charset="77"/>
            <a:ea typeface="ADLaM Display" panose="02010000000000000000" pitchFamily="2" charset="77"/>
            <a:cs typeface="ADLaM Display" panose="02010000000000000000" pitchFamily="2" charset="77"/>
          </a:endParaRPr>
        </a:p>
      </dgm:t>
    </dgm:pt>
    <dgm:pt modelId="{C69600F3-4CC8-FD47-B320-CDF68791F61D}" type="sibTrans" cxnId="{CA7F55BB-AC5D-BA43-84C3-15CA4F04D899}">
      <dgm:prSet/>
      <dgm:spPr/>
      <dgm:t>
        <a:bodyPr/>
        <a:lstStyle/>
        <a:p>
          <a:endParaRPr lang="en-GB" sz="2000">
            <a:latin typeface="ADLaM Display" panose="02010000000000000000" pitchFamily="2" charset="77"/>
            <a:ea typeface="ADLaM Display" panose="02010000000000000000" pitchFamily="2" charset="77"/>
            <a:cs typeface="ADLaM Display" panose="02010000000000000000" pitchFamily="2" charset="77"/>
          </a:endParaRPr>
        </a:p>
      </dgm:t>
    </dgm:pt>
    <dgm:pt modelId="{1E5D85FD-3329-AB46-8EBF-DABE0632DAF4}">
      <dgm:prSet phldrT="[Text]" custT="1"/>
      <dgm:spPr/>
      <dgm:t>
        <a:bodyPr/>
        <a:lstStyle/>
        <a:p>
          <a:r>
            <a:rPr lang="en-GB" sz="20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rPr>
            <a:t> PROVINSI</a:t>
          </a:r>
        </a:p>
      </dgm:t>
    </dgm:pt>
    <dgm:pt modelId="{EB252EA0-FC7E-C74F-8D86-19B583CCBF32}" type="parTrans" cxnId="{26AA796C-6BBD-CB42-94B9-226D3CD48E16}">
      <dgm:prSet/>
      <dgm:spPr/>
      <dgm:t>
        <a:bodyPr/>
        <a:lstStyle/>
        <a:p>
          <a:endParaRPr lang="en-GB" sz="2000">
            <a:latin typeface="ADLaM Display" panose="02010000000000000000" pitchFamily="2" charset="77"/>
            <a:ea typeface="ADLaM Display" panose="02010000000000000000" pitchFamily="2" charset="77"/>
            <a:cs typeface="ADLaM Display" panose="02010000000000000000" pitchFamily="2" charset="77"/>
          </a:endParaRPr>
        </a:p>
      </dgm:t>
    </dgm:pt>
    <dgm:pt modelId="{44B19912-FC37-124A-AA0A-2BC4F563DDAA}" type="sibTrans" cxnId="{26AA796C-6BBD-CB42-94B9-226D3CD48E16}">
      <dgm:prSet/>
      <dgm:spPr/>
      <dgm:t>
        <a:bodyPr/>
        <a:lstStyle/>
        <a:p>
          <a:endParaRPr lang="en-GB" sz="2000">
            <a:latin typeface="ADLaM Display" panose="02010000000000000000" pitchFamily="2" charset="77"/>
            <a:ea typeface="ADLaM Display" panose="02010000000000000000" pitchFamily="2" charset="77"/>
            <a:cs typeface="ADLaM Display" panose="02010000000000000000" pitchFamily="2" charset="77"/>
          </a:endParaRPr>
        </a:p>
      </dgm:t>
    </dgm:pt>
    <dgm:pt modelId="{49CF0C5B-0307-884B-A2A5-26AE61B53FDF}">
      <dgm:prSet phldrT="[Text]" custT="1"/>
      <dgm:spPr/>
      <dgm:t>
        <a:bodyPr/>
        <a:lstStyle/>
        <a:p>
          <a:r>
            <a:rPr lang="en-GB" sz="20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rPr>
            <a:t> KAB/KOTA</a:t>
          </a:r>
        </a:p>
      </dgm:t>
    </dgm:pt>
    <dgm:pt modelId="{96A341FF-F4ED-9D46-826C-84FFFA869D9A}" type="parTrans" cxnId="{45D261FC-D98D-B44C-AAD1-344F20E21ADA}">
      <dgm:prSet/>
      <dgm:spPr/>
      <dgm:t>
        <a:bodyPr/>
        <a:lstStyle/>
        <a:p>
          <a:endParaRPr lang="en-GB" sz="2000">
            <a:latin typeface="ADLaM Display" panose="02010000000000000000" pitchFamily="2" charset="77"/>
            <a:ea typeface="ADLaM Display" panose="02010000000000000000" pitchFamily="2" charset="77"/>
            <a:cs typeface="ADLaM Display" panose="02010000000000000000" pitchFamily="2" charset="77"/>
          </a:endParaRPr>
        </a:p>
      </dgm:t>
    </dgm:pt>
    <dgm:pt modelId="{552753F5-5277-B04A-9B0F-7D6E60344D67}" type="sibTrans" cxnId="{45D261FC-D98D-B44C-AAD1-344F20E21ADA}">
      <dgm:prSet/>
      <dgm:spPr/>
      <dgm:t>
        <a:bodyPr/>
        <a:lstStyle/>
        <a:p>
          <a:endParaRPr lang="en-GB" sz="2000">
            <a:latin typeface="ADLaM Display" panose="02010000000000000000" pitchFamily="2" charset="77"/>
            <a:ea typeface="ADLaM Display" panose="02010000000000000000" pitchFamily="2" charset="77"/>
            <a:cs typeface="ADLaM Display" panose="02010000000000000000" pitchFamily="2" charset="77"/>
          </a:endParaRPr>
        </a:p>
      </dgm:t>
    </dgm:pt>
    <dgm:pt modelId="{D3583717-7481-F84D-B038-F118BDDC90A5}" type="pres">
      <dgm:prSet presAssocID="{0CF9E123-BCE7-1C41-A389-84F342AB59E8}" presName="Name0" presStyleCnt="0">
        <dgm:presLayoutVars>
          <dgm:dir/>
          <dgm:animLvl val="lvl"/>
          <dgm:resizeHandles val="exact"/>
        </dgm:presLayoutVars>
      </dgm:prSet>
      <dgm:spPr/>
    </dgm:pt>
    <dgm:pt modelId="{8C78ECEC-E852-CB4B-B24A-1E14C8A90ECA}" type="pres">
      <dgm:prSet presAssocID="{068BB7C5-7F30-654B-A241-932CFBA6AE9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673658E-0CB9-D14F-9C50-28EB89822A5F}" type="pres">
      <dgm:prSet presAssocID="{C69600F3-4CC8-FD47-B320-CDF68791F61D}" presName="parTxOnlySpace" presStyleCnt="0"/>
      <dgm:spPr/>
    </dgm:pt>
    <dgm:pt modelId="{6E12C601-C12F-9647-B43D-E92E079D7879}" type="pres">
      <dgm:prSet presAssocID="{1E5D85FD-3329-AB46-8EBF-DABE0632DAF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2391730-7CED-484C-945A-C5F4E2FB65D6}" type="pres">
      <dgm:prSet presAssocID="{44B19912-FC37-124A-AA0A-2BC4F563DDAA}" presName="parTxOnlySpace" presStyleCnt="0"/>
      <dgm:spPr/>
    </dgm:pt>
    <dgm:pt modelId="{A473ACF7-6AC9-9F44-91D6-2A83594168F3}" type="pres">
      <dgm:prSet presAssocID="{49CF0C5B-0307-884B-A2A5-26AE61B53FD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677F826-0D2A-6144-9777-0051224B9384}" type="presOf" srcId="{0CF9E123-BCE7-1C41-A389-84F342AB59E8}" destId="{D3583717-7481-F84D-B038-F118BDDC90A5}" srcOrd="0" destOrd="0" presId="urn:microsoft.com/office/officeart/2005/8/layout/chevron1"/>
    <dgm:cxn modelId="{26AA796C-6BBD-CB42-94B9-226D3CD48E16}" srcId="{0CF9E123-BCE7-1C41-A389-84F342AB59E8}" destId="{1E5D85FD-3329-AB46-8EBF-DABE0632DAF4}" srcOrd="1" destOrd="0" parTransId="{EB252EA0-FC7E-C74F-8D86-19B583CCBF32}" sibTransId="{44B19912-FC37-124A-AA0A-2BC4F563DDAA}"/>
    <dgm:cxn modelId="{ECBC7083-15E3-B24F-BC22-5CC135E72CBE}" type="presOf" srcId="{068BB7C5-7F30-654B-A241-932CFBA6AE9D}" destId="{8C78ECEC-E852-CB4B-B24A-1E14C8A90ECA}" srcOrd="0" destOrd="0" presId="urn:microsoft.com/office/officeart/2005/8/layout/chevron1"/>
    <dgm:cxn modelId="{4297D48D-62C0-C344-AF91-7625E52A1F76}" type="presOf" srcId="{49CF0C5B-0307-884B-A2A5-26AE61B53FDF}" destId="{A473ACF7-6AC9-9F44-91D6-2A83594168F3}" srcOrd="0" destOrd="0" presId="urn:microsoft.com/office/officeart/2005/8/layout/chevron1"/>
    <dgm:cxn modelId="{BBD2539E-288B-7440-A82A-CB5C124BD00D}" type="presOf" srcId="{1E5D85FD-3329-AB46-8EBF-DABE0632DAF4}" destId="{6E12C601-C12F-9647-B43D-E92E079D7879}" srcOrd="0" destOrd="0" presId="urn:microsoft.com/office/officeart/2005/8/layout/chevron1"/>
    <dgm:cxn modelId="{CA7F55BB-AC5D-BA43-84C3-15CA4F04D899}" srcId="{0CF9E123-BCE7-1C41-A389-84F342AB59E8}" destId="{068BB7C5-7F30-654B-A241-932CFBA6AE9D}" srcOrd="0" destOrd="0" parTransId="{C92DDFEC-D88E-DB42-A9FB-270A16259463}" sibTransId="{C69600F3-4CC8-FD47-B320-CDF68791F61D}"/>
    <dgm:cxn modelId="{45D261FC-D98D-B44C-AAD1-344F20E21ADA}" srcId="{0CF9E123-BCE7-1C41-A389-84F342AB59E8}" destId="{49CF0C5B-0307-884B-A2A5-26AE61B53FDF}" srcOrd="2" destOrd="0" parTransId="{96A341FF-F4ED-9D46-826C-84FFFA869D9A}" sibTransId="{552753F5-5277-B04A-9B0F-7D6E60344D67}"/>
    <dgm:cxn modelId="{C0109B48-8BF5-664F-99F2-5031B24FDEE1}" type="presParOf" srcId="{D3583717-7481-F84D-B038-F118BDDC90A5}" destId="{8C78ECEC-E852-CB4B-B24A-1E14C8A90ECA}" srcOrd="0" destOrd="0" presId="urn:microsoft.com/office/officeart/2005/8/layout/chevron1"/>
    <dgm:cxn modelId="{49AE97AD-629B-C741-8D09-8E605E1028C1}" type="presParOf" srcId="{D3583717-7481-F84D-B038-F118BDDC90A5}" destId="{D673658E-0CB9-D14F-9C50-28EB89822A5F}" srcOrd="1" destOrd="0" presId="urn:microsoft.com/office/officeart/2005/8/layout/chevron1"/>
    <dgm:cxn modelId="{BAD5FC0B-F368-4B48-8DFB-246DA52CC6EF}" type="presParOf" srcId="{D3583717-7481-F84D-B038-F118BDDC90A5}" destId="{6E12C601-C12F-9647-B43D-E92E079D7879}" srcOrd="2" destOrd="0" presId="urn:microsoft.com/office/officeart/2005/8/layout/chevron1"/>
    <dgm:cxn modelId="{D710984F-C97D-2442-BBE9-DD797E4F9524}" type="presParOf" srcId="{D3583717-7481-F84D-B038-F118BDDC90A5}" destId="{42391730-7CED-484C-945A-C5F4E2FB65D6}" srcOrd="3" destOrd="0" presId="urn:microsoft.com/office/officeart/2005/8/layout/chevron1"/>
    <dgm:cxn modelId="{CD3EB0F3-ACC1-E243-9F2F-D7541EB00E1E}" type="presParOf" srcId="{D3583717-7481-F84D-B038-F118BDDC90A5}" destId="{A473ACF7-6AC9-9F44-91D6-2A83594168F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B98681-AFDD-CB41-93CF-41DAE1D1A633}" type="doc">
      <dgm:prSet loTypeId="urn:microsoft.com/office/officeart/2005/8/layout/hProcess4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B2E2399-BB8C-9042-AEB7-2489A1E42361}">
      <dgm:prSet phldrT="[Text]"/>
      <dgm:spPr/>
      <dgm:t>
        <a:bodyPr/>
        <a:lstStyle/>
        <a:p>
          <a:r>
            <a:rPr lang="en-GB" b="1"/>
            <a:t>AHLI </a:t>
          </a:r>
          <a:endParaRPr lang="en-GB" b="1" dirty="0"/>
        </a:p>
      </dgm:t>
    </dgm:pt>
    <dgm:pt modelId="{9557DFA4-8EF0-DE44-BA78-A0E887CF104F}" type="parTrans" cxnId="{9D15E26E-24F4-3040-9B90-D460AD767E85}">
      <dgm:prSet/>
      <dgm:spPr/>
      <dgm:t>
        <a:bodyPr/>
        <a:lstStyle/>
        <a:p>
          <a:endParaRPr lang="en-GB" b="1"/>
        </a:p>
      </dgm:t>
    </dgm:pt>
    <dgm:pt modelId="{28A9CAC9-BF99-9647-BAB9-16E82B92D26C}" type="sibTrans" cxnId="{9D15E26E-24F4-3040-9B90-D460AD767E85}">
      <dgm:prSet/>
      <dgm:spPr/>
      <dgm:t>
        <a:bodyPr/>
        <a:lstStyle/>
        <a:p>
          <a:endParaRPr lang="en-GB" b="1"/>
        </a:p>
      </dgm:t>
    </dgm:pt>
    <dgm:pt modelId="{94471DAA-07A3-A941-935B-56BA5DA607B5}">
      <dgm:prSet phldrT="[Text]"/>
      <dgm:spPr/>
      <dgm:t>
        <a:bodyPr/>
        <a:lstStyle/>
        <a:p>
          <a:r>
            <a:rPr lang="en-GB" b="1" dirty="0"/>
            <a:t>TEKNISI TERAMPIL</a:t>
          </a:r>
        </a:p>
      </dgm:t>
    </dgm:pt>
    <dgm:pt modelId="{51038FAC-551B-464D-AB71-4E92E904B612}" type="parTrans" cxnId="{F5FF23AB-D594-4843-8C10-11DC2AC93C42}">
      <dgm:prSet/>
      <dgm:spPr/>
      <dgm:t>
        <a:bodyPr/>
        <a:lstStyle/>
        <a:p>
          <a:endParaRPr lang="en-GB" b="1"/>
        </a:p>
      </dgm:t>
    </dgm:pt>
    <dgm:pt modelId="{72F83D35-07D0-7242-92B5-5E2048A67102}" type="sibTrans" cxnId="{F5FF23AB-D594-4843-8C10-11DC2AC93C42}">
      <dgm:prSet/>
      <dgm:spPr/>
      <dgm:t>
        <a:bodyPr/>
        <a:lstStyle/>
        <a:p>
          <a:endParaRPr lang="en-GB" b="1"/>
        </a:p>
      </dgm:t>
    </dgm:pt>
    <dgm:pt modelId="{84A76384-C2DA-A44D-A857-442F19CF4C4F}">
      <dgm:prSet phldrT="[Text]"/>
      <dgm:spPr/>
      <dgm:t>
        <a:bodyPr/>
        <a:lstStyle/>
        <a:p>
          <a:endParaRPr lang="en-GB" b="1" dirty="0"/>
        </a:p>
      </dgm:t>
    </dgm:pt>
    <dgm:pt modelId="{A13B07DC-94C2-1B4C-B1AA-CFA55CB842AA}" type="parTrans" cxnId="{B9D18254-D5FF-7D43-81F0-7BD429F8324D}">
      <dgm:prSet/>
      <dgm:spPr/>
      <dgm:t>
        <a:bodyPr/>
        <a:lstStyle/>
        <a:p>
          <a:endParaRPr lang="en-GB" b="1"/>
        </a:p>
      </dgm:t>
    </dgm:pt>
    <dgm:pt modelId="{432C3D1E-0697-AE4A-B833-45C445E404AD}" type="sibTrans" cxnId="{B9D18254-D5FF-7D43-81F0-7BD429F8324D}">
      <dgm:prSet/>
      <dgm:spPr/>
      <dgm:t>
        <a:bodyPr/>
        <a:lstStyle/>
        <a:p>
          <a:endParaRPr lang="en-GB" b="1"/>
        </a:p>
      </dgm:t>
    </dgm:pt>
    <dgm:pt modelId="{7418C0C4-C26D-954D-8623-E20C75B2A36C}">
      <dgm:prSet phldrT="[Text]"/>
      <dgm:spPr/>
      <dgm:t>
        <a:bodyPr/>
        <a:lstStyle/>
        <a:p>
          <a:r>
            <a:rPr lang="en-GB" b="1" dirty="0"/>
            <a:t>OPERATOR TERAMPIL</a:t>
          </a:r>
        </a:p>
      </dgm:t>
    </dgm:pt>
    <dgm:pt modelId="{BADBFF4D-B4DE-6D4E-88FC-44B5D00A5B1E}" type="parTrans" cxnId="{15CB0921-D1B9-FC49-A7AD-13255BC7ED29}">
      <dgm:prSet/>
      <dgm:spPr/>
      <dgm:t>
        <a:bodyPr/>
        <a:lstStyle/>
        <a:p>
          <a:endParaRPr lang="en-GB" b="1"/>
        </a:p>
      </dgm:t>
    </dgm:pt>
    <dgm:pt modelId="{10848269-8617-1D40-A7A6-E25648D61F99}" type="sibTrans" cxnId="{15CB0921-D1B9-FC49-A7AD-13255BC7ED29}">
      <dgm:prSet/>
      <dgm:spPr/>
      <dgm:t>
        <a:bodyPr/>
        <a:lstStyle/>
        <a:p>
          <a:endParaRPr lang="en-GB" b="1"/>
        </a:p>
      </dgm:t>
    </dgm:pt>
    <dgm:pt modelId="{A442A158-6104-B445-968B-379815E7140B}">
      <dgm:prSet phldrT="[Text]"/>
      <dgm:spPr/>
      <dgm:t>
        <a:bodyPr/>
        <a:lstStyle/>
        <a:p>
          <a:endParaRPr lang="en-GB" b="1" dirty="0"/>
        </a:p>
      </dgm:t>
    </dgm:pt>
    <dgm:pt modelId="{93C1C5F2-DBE5-3C47-8987-06F3B9851BF3}" type="sibTrans" cxnId="{28C76AF5-1BD3-5C46-A727-1215A6EE781B}">
      <dgm:prSet/>
      <dgm:spPr/>
      <dgm:t>
        <a:bodyPr/>
        <a:lstStyle/>
        <a:p>
          <a:endParaRPr lang="en-GB" b="1"/>
        </a:p>
      </dgm:t>
    </dgm:pt>
    <dgm:pt modelId="{D72D8A14-442F-484F-A4A4-AAA1497B2440}" type="parTrans" cxnId="{28C76AF5-1BD3-5C46-A727-1215A6EE781B}">
      <dgm:prSet/>
      <dgm:spPr/>
      <dgm:t>
        <a:bodyPr/>
        <a:lstStyle/>
        <a:p>
          <a:endParaRPr lang="en-GB" b="1"/>
        </a:p>
      </dgm:t>
    </dgm:pt>
    <dgm:pt modelId="{78F3F94D-D28C-3D4D-ADEC-736BF262A698}">
      <dgm:prSet phldrT="[Text]"/>
      <dgm:spPr/>
      <dgm:t>
        <a:bodyPr/>
        <a:lstStyle/>
        <a:p>
          <a:endParaRPr lang="en-GB" b="1" dirty="0"/>
        </a:p>
      </dgm:t>
    </dgm:pt>
    <dgm:pt modelId="{997AEF54-FC49-8F4E-8EA2-F57BB76DD36E}" type="parTrans" cxnId="{7F6CFF0D-8518-714D-9F90-15D0B9F9260F}">
      <dgm:prSet/>
      <dgm:spPr/>
      <dgm:t>
        <a:bodyPr/>
        <a:lstStyle/>
        <a:p>
          <a:endParaRPr lang="en-GB" b="1"/>
        </a:p>
      </dgm:t>
    </dgm:pt>
    <dgm:pt modelId="{45942B59-C98C-AD4D-A4B2-0CF987F3437C}" type="sibTrans" cxnId="{7F6CFF0D-8518-714D-9F90-15D0B9F9260F}">
      <dgm:prSet/>
      <dgm:spPr/>
      <dgm:t>
        <a:bodyPr/>
        <a:lstStyle/>
        <a:p>
          <a:endParaRPr lang="en-GB" b="1"/>
        </a:p>
      </dgm:t>
    </dgm:pt>
    <dgm:pt modelId="{C3C45B43-8900-454D-B75D-556EFBA6A0D0}" type="pres">
      <dgm:prSet presAssocID="{84B98681-AFDD-CB41-93CF-41DAE1D1A633}" presName="Name0" presStyleCnt="0">
        <dgm:presLayoutVars>
          <dgm:dir/>
          <dgm:animLvl val="lvl"/>
          <dgm:resizeHandles val="exact"/>
        </dgm:presLayoutVars>
      </dgm:prSet>
      <dgm:spPr/>
    </dgm:pt>
    <dgm:pt modelId="{5D0AFFFE-95BB-0A46-999D-D721B3A6151B}" type="pres">
      <dgm:prSet presAssocID="{84B98681-AFDD-CB41-93CF-41DAE1D1A633}" presName="tSp" presStyleCnt="0"/>
      <dgm:spPr/>
    </dgm:pt>
    <dgm:pt modelId="{56F564AC-A2B2-A54A-8955-D5D67109EF83}" type="pres">
      <dgm:prSet presAssocID="{84B98681-AFDD-CB41-93CF-41DAE1D1A633}" presName="bSp" presStyleCnt="0"/>
      <dgm:spPr/>
    </dgm:pt>
    <dgm:pt modelId="{09C80EA2-B14E-4540-BA8B-4BCDD129E632}" type="pres">
      <dgm:prSet presAssocID="{84B98681-AFDD-CB41-93CF-41DAE1D1A633}" presName="process" presStyleCnt="0"/>
      <dgm:spPr/>
    </dgm:pt>
    <dgm:pt modelId="{92E1FBAF-2368-3140-A0CC-EE70365D39DF}" type="pres">
      <dgm:prSet presAssocID="{EB2E2399-BB8C-9042-AEB7-2489A1E42361}" presName="composite1" presStyleCnt="0"/>
      <dgm:spPr/>
    </dgm:pt>
    <dgm:pt modelId="{A596DB5F-4C9F-454A-92CB-E50E56BAD45E}" type="pres">
      <dgm:prSet presAssocID="{EB2E2399-BB8C-9042-AEB7-2489A1E42361}" presName="dummyNode1" presStyleLbl="node1" presStyleIdx="0" presStyleCnt="3"/>
      <dgm:spPr/>
    </dgm:pt>
    <dgm:pt modelId="{39E1618A-59C9-2048-A137-293C0F131CFF}" type="pres">
      <dgm:prSet presAssocID="{EB2E2399-BB8C-9042-AEB7-2489A1E42361}" presName="childNode1" presStyleLbl="bgAcc1" presStyleIdx="0" presStyleCnt="3">
        <dgm:presLayoutVars>
          <dgm:bulletEnabled val="1"/>
        </dgm:presLayoutVars>
      </dgm:prSet>
      <dgm:spPr/>
    </dgm:pt>
    <dgm:pt modelId="{C998698D-4BB4-FA45-9AEE-589EA9CC689F}" type="pres">
      <dgm:prSet presAssocID="{EB2E2399-BB8C-9042-AEB7-2489A1E42361}" presName="childNode1tx" presStyleLbl="bgAcc1" presStyleIdx="0" presStyleCnt="3">
        <dgm:presLayoutVars>
          <dgm:bulletEnabled val="1"/>
        </dgm:presLayoutVars>
      </dgm:prSet>
      <dgm:spPr/>
    </dgm:pt>
    <dgm:pt modelId="{20952EF6-7823-F24B-A49A-7ADD4DFB72C6}" type="pres">
      <dgm:prSet presAssocID="{EB2E2399-BB8C-9042-AEB7-2489A1E42361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F344E9E0-1224-FC41-89C2-44649A34E0AF}" type="pres">
      <dgm:prSet presAssocID="{EB2E2399-BB8C-9042-AEB7-2489A1E42361}" presName="connSite1" presStyleCnt="0"/>
      <dgm:spPr/>
    </dgm:pt>
    <dgm:pt modelId="{E4A707EF-957F-A942-8F51-A21A5F231E3A}" type="pres">
      <dgm:prSet presAssocID="{28A9CAC9-BF99-9647-BAB9-16E82B92D26C}" presName="Name9" presStyleLbl="sibTrans2D1" presStyleIdx="0" presStyleCnt="2"/>
      <dgm:spPr/>
    </dgm:pt>
    <dgm:pt modelId="{9C35A470-11A4-5241-A0F9-0A2A9D17C6C0}" type="pres">
      <dgm:prSet presAssocID="{94471DAA-07A3-A941-935B-56BA5DA607B5}" presName="composite2" presStyleCnt="0"/>
      <dgm:spPr/>
    </dgm:pt>
    <dgm:pt modelId="{3075D8D8-B4EB-AF4D-BFCD-64C6B877D771}" type="pres">
      <dgm:prSet presAssocID="{94471DAA-07A3-A941-935B-56BA5DA607B5}" presName="dummyNode2" presStyleLbl="node1" presStyleIdx="0" presStyleCnt="3"/>
      <dgm:spPr/>
    </dgm:pt>
    <dgm:pt modelId="{72325ABD-28D2-A046-9026-11ADC8960EC7}" type="pres">
      <dgm:prSet presAssocID="{94471DAA-07A3-A941-935B-56BA5DA607B5}" presName="childNode2" presStyleLbl="bgAcc1" presStyleIdx="1" presStyleCnt="3">
        <dgm:presLayoutVars>
          <dgm:bulletEnabled val="1"/>
        </dgm:presLayoutVars>
      </dgm:prSet>
      <dgm:spPr/>
    </dgm:pt>
    <dgm:pt modelId="{D46E102A-A7D8-2C43-BC38-F9C73C70289F}" type="pres">
      <dgm:prSet presAssocID="{94471DAA-07A3-A941-935B-56BA5DA607B5}" presName="childNode2tx" presStyleLbl="bgAcc1" presStyleIdx="1" presStyleCnt="3">
        <dgm:presLayoutVars>
          <dgm:bulletEnabled val="1"/>
        </dgm:presLayoutVars>
      </dgm:prSet>
      <dgm:spPr/>
    </dgm:pt>
    <dgm:pt modelId="{9CD9617A-6226-FB49-808A-6CB0E248B4CE}" type="pres">
      <dgm:prSet presAssocID="{94471DAA-07A3-A941-935B-56BA5DA607B5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5816A35E-8507-8A4E-8E3B-D773750B6F43}" type="pres">
      <dgm:prSet presAssocID="{94471DAA-07A3-A941-935B-56BA5DA607B5}" presName="connSite2" presStyleCnt="0"/>
      <dgm:spPr/>
    </dgm:pt>
    <dgm:pt modelId="{B5A32856-E467-DF4F-991A-7F5C4F99946F}" type="pres">
      <dgm:prSet presAssocID="{72F83D35-07D0-7242-92B5-5E2048A67102}" presName="Name18" presStyleLbl="sibTrans2D1" presStyleIdx="1" presStyleCnt="2"/>
      <dgm:spPr/>
    </dgm:pt>
    <dgm:pt modelId="{A6D81E13-4AA8-9544-AAA8-46513032C3E8}" type="pres">
      <dgm:prSet presAssocID="{7418C0C4-C26D-954D-8623-E20C75B2A36C}" presName="composite1" presStyleCnt="0"/>
      <dgm:spPr/>
    </dgm:pt>
    <dgm:pt modelId="{D5A1309A-243F-9240-BDDD-4989E3B0F4F4}" type="pres">
      <dgm:prSet presAssocID="{7418C0C4-C26D-954D-8623-E20C75B2A36C}" presName="dummyNode1" presStyleLbl="node1" presStyleIdx="1" presStyleCnt="3"/>
      <dgm:spPr/>
    </dgm:pt>
    <dgm:pt modelId="{AA3EF03F-51F5-EB4B-8E83-9E85723B9EE1}" type="pres">
      <dgm:prSet presAssocID="{7418C0C4-C26D-954D-8623-E20C75B2A36C}" presName="childNode1" presStyleLbl="bgAcc1" presStyleIdx="2" presStyleCnt="3">
        <dgm:presLayoutVars>
          <dgm:bulletEnabled val="1"/>
        </dgm:presLayoutVars>
      </dgm:prSet>
      <dgm:spPr/>
    </dgm:pt>
    <dgm:pt modelId="{82F99D89-3928-4048-A534-B8670BD8518C}" type="pres">
      <dgm:prSet presAssocID="{7418C0C4-C26D-954D-8623-E20C75B2A36C}" presName="childNode1tx" presStyleLbl="bgAcc1" presStyleIdx="2" presStyleCnt="3">
        <dgm:presLayoutVars>
          <dgm:bulletEnabled val="1"/>
        </dgm:presLayoutVars>
      </dgm:prSet>
      <dgm:spPr/>
    </dgm:pt>
    <dgm:pt modelId="{CF70859F-557A-4942-A8B5-3C5DDFD412D8}" type="pres">
      <dgm:prSet presAssocID="{7418C0C4-C26D-954D-8623-E20C75B2A36C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A706DE23-45B2-9A48-8514-74B7F690F1E9}" type="pres">
      <dgm:prSet presAssocID="{7418C0C4-C26D-954D-8623-E20C75B2A36C}" presName="connSite1" presStyleCnt="0"/>
      <dgm:spPr/>
    </dgm:pt>
  </dgm:ptLst>
  <dgm:cxnLst>
    <dgm:cxn modelId="{863E2800-79CC-D344-AE6D-A3CFF83D2D2D}" type="presOf" srcId="{84A76384-C2DA-A44D-A857-442F19CF4C4F}" destId="{D46E102A-A7D8-2C43-BC38-F9C73C70289F}" srcOrd="1" destOrd="0" presId="urn:microsoft.com/office/officeart/2005/8/layout/hProcess4"/>
    <dgm:cxn modelId="{7F6CFF0D-8518-714D-9F90-15D0B9F9260F}" srcId="{EB2E2399-BB8C-9042-AEB7-2489A1E42361}" destId="{78F3F94D-D28C-3D4D-ADEC-736BF262A698}" srcOrd="0" destOrd="0" parTransId="{997AEF54-FC49-8F4E-8EA2-F57BB76DD36E}" sibTransId="{45942B59-C98C-AD4D-A4B2-0CF987F3437C}"/>
    <dgm:cxn modelId="{36F67114-87E2-4142-9E73-FC52B4D91C39}" type="presOf" srcId="{A442A158-6104-B445-968B-379815E7140B}" destId="{AA3EF03F-51F5-EB4B-8E83-9E85723B9EE1}" srcOrd="0" destOrd="0" presId="urn:microsoft.com/office/officeart/2005/8/layout/hProcess4"/>
    <dgm:cxn modelId="{15CB0921-D1B9-FC49-A7AD-13255BC7ED29}" srcId="{84B98681-AFDD-CB41-93CF-41DAE1D1A633}" destId="{7418C0C4-C26D-954D-8623-E20C75B2A36C}" srcOrd="2" destOrd="0" parTransId="{BADBFF4D-B4DE-6D4E-88FC-44B5D00A5B1E}" sibTransId="{10848269-8617-1D40-A7A6-E25648D61F99}"/>
    <dgm:cxn modelId="{06556D23-0418-C246-9E57-0D60F5934B64}" type="presOf" srcId="{28A9CAC9-BF99-9647-BAB9-16E82B92D26C}" destId="{E4A707EF-957F-A942-8F51-A21A5F231E3A}" srcOrd="0" destOrd="0" presId="urn:microsoft.com/office/officeart/2005/8/layout/hProcess4"/>
    <dgm:cxn modelId="{42AD2436-CF38-0A4B-BFA6-1EB710E23D6C}" type="presOf" srcId="{7418C0C4-C26D-954D-8623-E20C75B2A36C}" destId="{CF70859F-557A-4942-A8B5-3C5DDFD412D8}" srcOrd="0" destOrd="0" presId="urn:microsoft.com/office/officeart/2005/8/layout/hProcess4"/>
    <dgm:cxn modelId="{0C949139-4066-6A40-9C8C-3D3F0349FF5B}" type="presOf" srcId="{EB2E2399-BB8C-9042-AEB7-2489A1E42361}" destId="{20952EF6-7823-F24B-A49A-7ADD4DFB72C6}" srcOrd="0" destOrd="0" presId="urn:microsoft.com/office/officeart/2005/8/layout/hProcess4"/>
    <dgm:cxn modelId="{B9D18254-D5FF-7D43-81F0-7BD429F8324D}" srcId="{94471DAA-07A3-A941-935B-56BA5DA607B5}" destId="{84A76384-C2DA-A44D-A857-442F19CF4C4F}" srcOrd="0" destOrd="0" parTransId="{A13B07DC-94C2-1B4C-B1AA-CFA55CB842AA}" sibTransId="{432C3D1E-0697-AE4A-B833-45C445E404AD}"/>
    <dgm:cxn modelId="{9D15E26E-24F4-3040-9B90-D460AD767E85}" srcId="{84B98681-AFDD-CB41-93CF-41DAE1D1A633}" destId="{EB2E2399-BB8C-9042-AEB7-2489A1E42361}" srcOrd="0" destOrd="0" parTransId="{9557DFA4-8EF0-DE44-BA78-A0E887CF104F}" sibTransId="{28A9CAC9-BF99-9647-BAB9-16E82B92D26C}"/>
    <dgm:cxn modelId="{C487D382-DE2D-094B-A6D9-9C74F1C5D211}" type="presOf" srcId="{78F3F94D-D28C-3D4D-ADEC-736BF262A698}" destId="{39E1618A-59C9-2048-A137-293C0F131CFF}" srcOrd="0" destOrd="0" presId="urn:microsoft.com/office/officeart/2005/8/layout/hProcess4"/>
    <dgm:cxn modelId="{F5FF23AB-D594-4843-8C10-11DC2AC93C42}" srcId="{84B98681-AFDD-CB41-93CF-41DAE1D1A633}" destId="{94471DAA-07A3-A941-935B-56BA5DA607B5}" srcOrd="1" destOrd="0" parTransId="{51038FAC-551B-464D-AB71-4E92E904B612}" sibTransId="{72F83D35-07D0-7242-92B5-5E2048A67102}"/>
    <dgm:cxn modelId="{F20522BB-B514-3840-A992-380E0F2404D0}" type="presOf" srcId="{94471DAA-07A3-A941-935B-56BA5DA607B5}" destId="{9CD9617A-6226-FB49-808A-6CB0E248B4CE}" srcOrd="0" destOrd="0" presId="urn:microsoft.com/office/officeart/2005/8/layout/hProcess4"/>
    <dgm:cxn modelId="{FC1666CB-43F9-F340-9EAC-231156F47019}" type="presOf" srcId="{72F83D35-07D0-7242-92B5-5E2048A67102}" destId="{B5A32856-E467-DF4F-991A-7F5C4F99946F}" srcOrd="0" destOrd="0" presId="urn:microsoft.com/office/officeart/2005/8/layout/hProcess4"/>
    <dgm:cxn modelId="{252FD6CE-4BCB-C047-8A76-33A95AAE239A}" type="presOf" srcId="{A442A158-6104-B445-968B-379815E7140B}" destId="{82F99D89-3928-4048-A534-B8670BD8518C}" srcOrd="1" destOrd="0" presId="urn:microsoft.com/office/officeart/2005/8/layout/hProcess4"/>
    <dgm:cxn modelId="{60F2A8D1-125E-C248-B1BF-26A8DFF7B97F}" type="presOf" srcId="{78F3F94D-D28C-3D4D-ADEC-736BF262A698}" destId="{C998698D-4BB4-FA45-9AEE-589EA9CC689F}" srcOrd="1" destOrd="0" presId="urn:microsoft.com/office/officeart/2005/8/layout/hProcess4"/>
    <dgm:cxn modelId="{6D538FDA-ECA8-5B4F-8F56-8A7BE89A9D8A}" type="presOf" srcId="{84A76384-C2DA-A44D-A857-442F19CF4C4F}" destId="{72325ABD-28D2-A046-9026-11ADC8960EC7}" srcOrd="0" destOrd="0" presId="urn:microsoft.com/office/officeart/2005/8/layout/hProcess4"/>
    <dgm:cxn modelId="{35956EDB-5A75-CD45-8684-675D6ADE0B14}" type="presOf" srcId="{84B98681-AFDD-CB41-93CF-41DAE1D1A633}" destId="{C3C45B43-8900-454D-B75D-556EFBA6A0D0}" srcOrd="0" destOrd="0" presId="urn:microsoft.com/office/officeart/2005/8/layout/hProcess4"/>
    <dgm:cxn modelId="{28C76AF5-1BD3-5C46-A727-1215A6EE781B}" srcId="{7418C0C4-C26D-954D-8623-E20C75B2A36C}" destId="{A442A158-6104-B445-968B-379815E7140B}" srcOrd="0" destOrd="0" parTransId="{D72D8A14-442F-484F-A4A4-AAA1497B2440}" sibTransId="{93C1C5F2-DBE5-3C47-8987-06F3B9851BF3}"/>
    <dgm:cxn modelId="{2A1FB615-2B2F-CD41-AF4C-1A6AAAD2FA62}" type="presParOf" srcId="{C3C45B43-8900-454D-B75D-556EFBA6A0D0}" destId="{5D0AFFFE-95BB-0A46-999D-D721B3A6151B}" srcOrd="0" destOrd="0" presId="urn:microsoft.com/office/officeart/2005/8/layout/hProcess4"/>
    <dgm:cxn modelId="{4E137D56-51CC-AD47-B3B4-96ADD6E473FD}" type="presParOf" srcId="{C3C45B43-8900-454D-B75D-556EFBA6A0D0}" destId="{56F564AC-A2B2-A54A-8955-D5D67109EF83}" srcOrd="1" destOrd="0" presId="urn:microsoft.com/office/officeart/2005/8/layout/hProcess4"/>
    <dgm:cxn modelId="{4C09B530-5D2D-E143-86BD-B62B24425CA0}" type="presParOf" srcId="{C3C45B43-8900-454D-B75D-556EFBA6A0D0}" destId="{09C80EA2-B14E-4540-BA8B-4BCDD129E632}" srcOrd="2" destOrd="0" presId="urn:microsoft.com/office/officeart/2005/8/layout/hProcess4"/>
    <dgm:cxn modelId="{5CB13AD9-0AC1-E340-93BF-BDE4B78F0B45}" type="presParOf" srcId="{09C80EA2-B14E-4540-BA8B-4BCDD129E632}" destId="{92E1FBAF-2368-3140-A0CC-EE70365D39DF}" srcOrd="0" destOrd="0" presId="urn:microsoft.com/office/officeart/2005/8/layout/hProcess4"/>
    <dgm:cxn modelId="{66CAE337-330F-8F4C-A939-3385DC946D38}" type="presParOf" srcId="{92E1FBAF-2368-3140-A0CC-EE70365D39DF}" destId="{A596DB5F-4C9F-454A-92CB-E50E56BAD45E}" srcOrd="0" destOrd="0" presId="urn:microsoft.com/office/officeart/2005/8/layout/hProcess4"/>
    <dgm:cxn modelId="{72DE81E3-17F2-CA41-924E-323FFB22C015}" type="presParOf" srcId="{92E1FBAF-2368-3140-A0CC-EE70365D39DF}" destId="{39E1618A-59C9-2048-A137-293C0F131CFF}" srcOrd="1" destOrd="0" presId="urn:microsoft.com/office/officeart/2005/8/layout/hProcess4"/>
    <dgm:cxn modelId="{269A41D9-B268-0D43-8B46-D1C9C1220284}" type="presParOf" srcId="{92E1FBAF-2368-3140-A0CC-EE70365D39DF}" destId="{C998698D-4BB4-FA45-9AEE-589EA9CC689F}" srcOrd="2" destOrd="0" presId="urn:microsoft.com/office/officeart/2005/8/layout/hProcess4"/>
    <dgm:cxn modelId="{40D15938-9231-C942-9E5D-75CB8BC65ED9}" type="presParOf" srcId="{92E1FBAF-2368-3140-A0CC-EE70365D39DF}" destId="{20952EF6-7823-F24B-A49A-7ADD4DFB72C6}" srcOrd="3" destOrd="0" presId="urn:microsoft.com/office/officeart/2005/8/layout/hProcess4"/>
    <dgm:cxn modelId="{F29D7588-F4EA-D24B-B34C-4515B789142A}" type="presParOf" srcId="{92E1FBAF-2368-3140-A0CC-EE70365D39DF}" destId="{F344E9E0-1224-FC41-89C2-44649A34E0AF}" srcOrd="4" destOrd="0" presId="urn:microsoft.com/office/officeart/2005/8/layout/hProcess4"/>
    <dgm:cxn modelId="{B05CD81D-E20D-F043-804B-6E72C89BBF9B}" type="presParOf" srcId="{09C80EA2-B14E-4540-BA8B-4BCDD129E632}" destId="{E4A707EF-957F-A942-8F51-A21A5F231E3A}" srcOrd="1" destOrd="0" presId="urn:microsoft.com/office/officeart/2005/8/layout/hProcess4"/>
    <dgm:cxn modelId="{C89352CC-4548-E24F-8064-BFC056D5063A}" type="presParOf" srcId="{09C80EA2-B14E-4540-BA8B-4BCDD129E632}" destId="{9C35A470-11A4-5241-A0F9-0A2A9D17C6C0}" srcOrd="2" destOrd="0" presId="urn:microsoft.com/office/officeart/2005/8/layout/hProcess4"/>
    <dgm:cxn modelId="{1A9971D5-35EC-C446-B621-43212171C848}" type="presParOf" srcId="{9C35A470-11A4-5241-A0F9-0A2A9D17C6C0}" destId="{3075D8D8-B4EB-AF4D-BFCD-64C6B877D771}" srcOrd="0" destOrd="0" presId="urn:microsoft.com/office/officeart/2005/8/layout/hProcess4"/>
    <dgm:cxn modelId="{0EB7EDAE-53B6-0647-85D4-7EC928CE97B5}" type="presParOf" srcId="{9C35A470-11A4-5241-A0F9-0A2A9D17C6C0}" destId="{72325ABD-28D2-A046-9026-11ADC8960EC7}" srcOrd="1" destOrd="0" presId="urn:microsoft.com/office/officeart/2005/8/layout/hProcess4"/>
    <dgm:cxn modelId="{B039A2EA-A232-FD43-9A96-4F2BC29E74F8}" type="presParOf" srcId="{9C35A470-11A4-5241-A0F9-0A2A9D17C6C0}" destId="{D46E102A-A7D8-2C43-BC38-F9C73C70289F}" srcOrd="2" destOrd="0" presId="urn:microsoft.com/office/officeart/2005/8/layout/hProcess4"/>
    <dgm:cxn modelId="{656C98CA-5057-9F41-819B-D5A59908B2D2}" type="presParOf" srcId="{9C35A470-11A4-5241-A0F9-0A2A9D17C6C0}" destId="{9CD9617A-6226-FB49-808A-6CB0E248B4CE}" srcOrd="3" destOrd="0" presId="urn:microsoft.com/office/officeart/2005/8/layout/hProcess4"/>
    <dgm:cxn modelId="{DB87369D-F2DA-054F-B2F2-FEC9133C1D6E}" type="presParOf" srcId="{9C35A470-11A4-5241-A0F9-0A2A9D17C6C0}" destId="{5816A35E-8507-8A4E-8E3B-D773750B6F43}" srcOrd="4" destOrd="0" presId="urn:microsoft.com/office/officeart/2005/8/layout/hProcess4"/>
    <dgm:cxn modelId="{FFA5211E-E8B6-004B-A122-603CFC7C6922}" type="presParOf" srcId="{09C80EA2-B14E-4540-BA8B-4BCDD129E632}" destId="{B5A32856-E467-DF4F-991A-7F5C4F99946F}" srcOrd="3" destOrd="0" presId="urn:microsoft.com/office/officeart/2005/8/layout/hProcess4"/>
    <dgm:cxn modelId="{E369C564-1C0C-834B-AD4C-54AEF68921C7}" type="presParOf" srcId="{09C80EA2-B14E-4540-BA8B-4BCDD129E632}" destId="{A6D81E13-4AA8-9544-AAA8-46513032C3E8}" srcOrd="4" destOrd="0" presId="urn:microsoft.com/office/officeart/2005/8/layout/hProcess4"/>
    <dgm:cxn modelId="{4967E7B7-4A5C-0C48-815E-9692A932562C}" type="presParOf" srcId="{A6D81E13-4AA8-9544-AAA8-46513032C3E8}" destId="{D5A1309A-243F-9240-BDDD-4989E3B0F4F4}" srcOrd="0" destOrd="0" presId="urn:microsoft.com/office/officeart/2005/8/layout/hProcess4"/>
    <dgm:cxn modelId="{19B645FB-625F-D943-821F-E9C02DC3CBE0}" type="presParOf" srcId="{A6D81E13-4AA8-9544-AAA8-46513032C3E8}" destId="{AA3EF03F-51F5-EB4B-8E83-9E85723B9EE1}" srcOrd="1" destOrd="0" presId="urn:microsoft.com/office/officeart/2005/8/layout/hProcess4"/>
    <dgm:cxn modelId="{9FCAD858-A1D1-4448-868E-8BCCEA702DDE}" type="presParOf" srcId="{A6D81E13-4AA8-9544-AAA8-46513032C3E8}" destId="{82F99D89-3928-4048-A534-B8670BD8518C}" srcOrd="2" destOrd="0" presId="urn:microsoft.com/office/officeart/2005/8/layout/hProcess4"/>
    <dgm:cxn modelId="{F7AAFC20-FFD4-8441-9A6A-A03AFC975F82}" type="presParOf" srcId="{A6D81E13-4AA8-9544-AAA8-46513032C3E8}" destId="{CF70859F-557A-4942-A8B5-3C5DDFD412D8}" srcOrd="3" destOrd="0" presId="urn:microsoft.com/office/officeart/2005/8/layout/hProcess4"/>
    <dgm:cxn modelId="{E4AA5E9A-A2F1-B340-AD02-FF0FCB3B25F1}" type="presParOf" srcId="{A6D81E13-4AA8-9544-AAA8-46513032C3E8}" destId="{A706DE23-45B2-9A48-8514-74B7F690F1E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BB3DB-9BEC-8B40-993F-4E55BC7C5622}">
      <dsp:nvSpPr>
        <dsp:cNvPr id="0" name=""/>
        <dsp:cNvSpPr/>
      </dsp:nvSpPr>
      <dsp:spPr>
        <a:xfrm rot="5400000">
          <a:off x="499364" y="2133292"/>
          <a:ext cx="1475613" cy="245538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C88F7D-B8B9-E34C-9A13-6E6989D9C292}">
      <dsp:nvSpPr>
        <dsp:cNvPr id="0" name=""/>
        <dsp:cNvSpPr/>
      </dsp:nvSpPr>
      <dsp:spPr>
        <a:xfrm>
          <a:off x="253047" y="2866924"/>
          <a:ext cx="2216737" cy="194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 </a:t>
          </a:r>
        </a:p>
      </dsp:txBody>
      <dsp:txXfrm>
        <a:off x="253047" y="2866924"/>
        <a:ext cx="2216737" cy="1943100"/>
      </dsp:txXfrm>
    </dsp:sp>
    <dsp:sp modelId="{1452BD15-50C3-7944-9D5B-D30F836265E3}">
      <dsp:nvSpPr>
        <dsp:cNvPr id="0" name=""/>
        <dsp:cNvSpPr/>
      </dsp:nvSpPr>
      <dsp:spPr>
        <a:xfrm>
          <a:off x="2051532" y="1952524"/>
          <a:ext cx="418252" cy="41825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shade val="51000"/>
                <a:satMod val="130000"/>
              </a:schemeClr>
            </a:gs>
            <a:gs pos="80000">
              <a:schemeClr val="accent4">
                <a:hueOff val="-744128"/>
                <a:satOff val="4483"/>
                <a:lumOff val="359"/>
                <a:alphaOff val="0"/>
                <a:shade val="93000"/>
                <a:satMod val="13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5C0FE3-8210-B341-B13D-F1D6CFCDE1EF}">
      <dsp:nvSpPr>
        <dsp:cNvPr id="0" name=""/>
        <dsp:cNvSpPr/>
      </dsp:nvSpPr>
      <dsp:spPr>
        <a:xfrm rot="5400000">
          <a:off x="3213083" y="1461780"/>
          <a:ext cx="1475613" cy="245538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3ECC36-DE90-2648-B4D1-39A1A96EE3EA}">
      <dsp:nvSpPr>
        <dsp:cNvPr id="0" name=""/>
        <dsp:cNvSpPr/>
      </dsp:nvSpPr>
      <dsp:spPr>
        <a:xfrm>
          <a:off x="2966766" y="2195412"/>
          <a:ext cx="2216737" cy="194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 </a:t>
          </a:r>
        </a:p>
      </dsp:txBody>
      <dsp:txXfrm>
        <a:off x="2966766" y="2195412"/>
        <a:ext cx="2216737" cy="1943100"/>
      </dsp:txXfrm>
    </dsp:sp>
    <dsp:sp modelId="{703F9F60-BA4B-1B43-8EF1-CE2DEC34BA0F}">
      <dsp:nvSpPr>
        <dsp:cNvPr id="0" name=""/>
        <dsp:cNvSpPr/>
      </dsp:nvSpPr>
      <dsp:spPr>
        <a:xfrm>
          <a:off x="4765251" y="1281012"/>
          <a:ext cx="418252" cy="41825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545DD4-023B-FD44-A72B-E9F792EFF6BF}">
      <dsp:nvSpPr>
        <dsp:cNvPr id="0" name=""/>
        <dsp:cNvSpPr/>
      </dsp:nvSpPr>
      <dsp:spPr>
        <a:xfrm rot="5400000">
          <a:off x="5926802" y="790267"/>
          <a:ext cx="1475613" cy="245538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8DBFFE-0D90-4C4C-B85C-E73FB2DBA9F0}">
      <dsp:nvSpPr>
        <dsp:cNvPr id="0" name=""/>
        <dsp:cNvSpPr/>
      </dsp:nvSpPr>
      <dsp:spPr>
        <a:xfrm>
          <a:off x="5680486" y="1523899"/>
          <a:ext cx="2216737" cy="194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 </a:t>
          </a:r>
        </a:p>
      </dsp:txBody>
      <dsp:txXfrm>
        <a:off x="5680486" y="1523899"/>
        <a:ext cx="2216737" cy="1943100"/>
      </dsp:txXfrm>
    </dsp:sp>
    <dsp:sp modelId="{F942942C-8138-724C-A164-46B7A1737B2B}">
      <dsp:nvSpPr>
        <dsp:cNvPr id="0" name=""/>
        <dsp:cNvSpPr/>
      </dsp:nvSpPr>
      <dsp:spPr>
        <a:xfrm>
          <a:off x="7478971" y="609499"/>
          <a:ext cx="418252" cy="41825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shade val="51000"/>
                <a:satMod val="130000"/>
              </a:schemeClr>
            </a:gs>
            <a:gs pos="80000">
              <a:schemeClr val="accent4">
                <a:hueOff val="-3720641"/>
                <a:satOff val="22416"/>
                <a:lumOff val="1797"/>
                <a:alphaOff val="0"/>
                <a:shade val="93000"/>
                <a:satMod val="13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F82167-B95F-EC4C-8966-AF8670592A64}">
      <dsp:nvSpPr>
        <dsp:cNvPr id="0" name=""/>
        <dsp:cNvSpPr/>
      </dsp:nvSpPr>
      <dsp:spPr>
        <a:xfrm rot="5400000">
          <a:off x="8640522" y="118755"/>
          <a:ext cx="1475613" cy="245538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B3F081-CCEA-7D45-9506-EFBC482EBFDE}">
      <dsp:nvSpPr>
        <dsp:cNvPr id="0" name=""/>
        <dsp:cNvSpPr/>
      </dsp:nvSpPr>
      <dsp:spPr>
        <a:xfrm>
          <a:off x="8394205" y="852387"/>
          <a:ext cx="2216737" cy="194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 </a:t>
          </a:r>
        </a:p>
      </dsp:txBody>
      <dsp:txXfrm>
        <a:off x="8394205" y="852387"/>
        <a:ext cx="2216737" cy="1943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8ECEC-E852-CB4B-B24A-1E14C8A90ECA}">
      <dsp:nvSpPr>
        <dsp:cNvPr id="0" name=""/>
        <dsp:cNvSpPr/>
      </dsp:nvSpPr>
      <dsp:spPr>
        <a:xfrm>
          <a:off x="2227" y="0"/>
          <a:ext cx="2713534" cy="60903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rPr>
            <a:t> PUSAT</a:t>
          </a:r>
        </a:p>
      </dsp:txBody>
      <dsp:txXfrm>
        <a:off x="306745" y="0"/>
        <a:ext cx="2104499" cy="609035"/>
      </dsp:txXfrm>
    </dsp:sp>
    <dsp:sp modelId="{6E12C601-C12F-9647-B43D-E92E079D7879}">
      <dsp:nvSpPr>
        <dsp:cNvPr id="0" name=""/>
        <dsp:cNvSpPr/>
      </dsp:nvSpPr>
      <dsp:spPr>
        <a:xfrm>
          <a:off x="2444407" y="0"/>
          <a:ext cx="2713534" cy="609035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rPr>
            <a:t> PROVINSI</a:t>
          </a:r>
        </a:p>
      </dsp:txBody>
      <dsp:txXfrm>
        <a:off x="2748925" y="0"/>
        <a:ext cx="2104499" cy="609035"/>
      </dsp:txXfrm>
    </dsp:sp>
    <dsp:sp modelId="{A473ACF7-6AC9-9F44-91D6-2A83594168F3}">
      <dsp:nvSpPr>
        <dsp:cNvPr id="0" name=""/>
        <dsp:cNvSpPr/>
      </dsp:nvSpPr>
      <dsp:spPr>
        <a:xfrm>
          <a:off x="4886588" y="0"/>
          <a:ext cx="2713534" cy="609035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rPr>
            <a:t> KAB/KOTA</a:t>
          </a:r>
        </a:p>
      </dsp:txBody>
      <dsp:txXfrm>
        <a:off x="5191106" y="0"/>
        <a:ext cx="2104499" cy="609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1618A-59C9-2048-A137-293C0F131CFF}">
      <dsp:nvSpPr>
        <dsp:cNvPr id="0" name=""/>
        <dsp:cNvSpPr/>
      </dsp:nvSpPr>
      <dsp:spPr>
        <a:xfrm>
          <a:off x="1002" y="1123679"/>
          <a:ext cx="1465857" cy="1209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5000" b="1" kern="1200" dirty="0"/>
        </a:p>
      </dsp:txBody>
      <dsp:txXfrm>
        <a:off x="28825" y="1151502"/>
        <a:ext cx="1410211" cy="894302"/>
      </dsp:txXfrm>
    </dsp:sp>
    <dsp:sp modelId="{E4A707EF-957F-A942-8F51-A21A5F231E3A}">
      <dsp:nvSpPr>
        <dsp:cNvPr id="0" name=""/>
        <dsp:cNvSpPr/>
      </dsp:nvSpPr>
      <dsp:spPr>
        <a:xfrm>
          <a:off x="841392" y="1471312"/>
          <a:ext cx="1528402" cy="1528402"/>
        </a:xfrm>
        <a:prstGeom prst="leftCircularArrow">
          <a:avLst>
            <a:gd name="adj1" fmla="val 2582"/>
            <a:gd name="adj2" fmla="val 313461"/>
            <a:gd name="adj3" fmla="val 2088972"/>
            <a:gd name="adj4" fmla="val 9024489"/>
            <a:gd name="adj5" fmla="val 301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952EF6-7823-F24B-A49A-7ADD4DFB72C6}">
      <dsp:nvSpPr>
        <dsp:cNvPr id="0" name=""/>
        <dsp:cNvSpPr/>
      </dsp:nvSpPr>
      <dsp:spPr>
        <a:xfrm>
          <a:off x="326748" y="2073627"/>
          <a:ext cx="1302984" cy="518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AHLI </a:t>
          </a:r>
          <a:endParaRPr lang="en-GB" sz="1600" b="1" kern="1200" dirty="0"/>
        </a:p>
      </dsp:txBody>
      <dsp:txXfrm>
        <a:off x="341924" y="2088803"/>
        <a:ext cx="1272632" cy="487801"/>
      </dsp:txXfrm>
    </dsp:sp>
    <dsp:sp modelId="{72325ABD-28D2-A046-9026-11ADC8960EC7}">
      <dsp:nvSpPr>
        <dsp:cNvPr id="0" name=""/>
        <dsp:cNvSpPr/>
      </dsp:nvSpPr>
      <dsp:spPr>
        <a:xfrm>
          <a:off x="1817621" y="1123679"/>
          <a:ext cx="1465857" cy="1209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5000" b="1" kern="1200" dirty="0"/>
        </a:p>
      </dsp:txBody>
      <dsp:txXfrm>
        <a:off x="1845444" y="1410579"/>
        <a:ext cx="1410211" cy="894302"/>
      </dsp:txXfrm>
    </dsp:sp>
    <dsp:sp modelId="{B5A32856-E467-DF4F-991A-7F5C4F99946F}">
      <dsp:nvSpPr>
        <dsp:cNvPr id="0" name=""/>
        <dsp:cNvSpPr/>
      </dsp:nvSpPr>
      <dsp:spPr>
        <a:xfrm>
          <a:off x="2645796" y="409264"/>
          <a:ext cx="1715706" cy="1715706"/>
        </a:xfrm>
        <a:prstGeom prst="circularArrow">
          <a:avLst>
            <a:gd name="adj1" fmla="val 2300"/>
            <a:gd name="adj2" fmla="val 277425"/>
            <a:gd name="adj3" fmla="val 19547064"/>
            <a:gd name="adj4" fmla="val 12575511"/>
            <a:gd name="adj5" fmla="val 2683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D9617A-6226-FB49-808A-6CB0E248B4CE}">
      <dsp:nvSpPr>
        <dsp:cNvPr id="0" name=""/>
        <dsp:cNvSpPr/>
      </dsp:nvSpPr>
      <dsp:spPr>
        <a:xfrm>
          <a:off x="2143367" y="864602"/>
          <a:ext cx="1302984" cy="518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TEKNISI TERAMPIL</a:t>
          </a:r>
        </a:p>
      </dsp:txBody>
      <dsp:txXfrm>
        <a:off x="2158543" y="879778"/>
        <a:ext cx="1272632" cy="487801"/>
      </dsp:txXfrm>
    </dsp:sp>
    <dsp:sp modelId="{AA3EF03F-51F5-EB4B-8E83-9E85723B9EE1}">
      <dsp:nvSpPr>
        <dsp:cNvPr id="0" name=""/>
        <dsp:cNvSpPr/>
      </dsp:nvSpPr>
      <dsp:spPr>
        <a:xfrm>
          <a:off x="3634240" y="1123679"/>
          <a:ext cx="1465857" cy="1209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5000" b="1" kern="1200" dirty="0"/>
        </a:p>
      </dsp:txBody>
      <dsp:txXfrm>
        <a:off x="3662063" y="1151502"/>
        <a:ext cx="1410211" cy="894302"/>
      </dsp:txXfrm>
    </dsp:sp>
    <dsp:sp modelId="{CF70859F-557A-4942-A8B5-3C5DDFD412D8}">
      <dsp:nvSpPr>
        <dsp:cNvPr id="0" name=""/>
        <dsp:cNvSpPr/>
      </dsp:nvSpPr>
      <dsp:spPr>
        <a:xfrm>
          <a:off x="3959986" y="2073627"/>
          <a:ext cx="1302984" cy="518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OPERATOR TERAMPIL</a:t>
          </a:r>
        </a:p>
      </dsp:txBody>
      <dsp:txXfrm>
        <a:off x="3975162" y="2088803"/>
        <a:ext cx="1272632" cy="487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190BF-250D-4AC5-8DF4-4CD69B428D56}" type="datetimeFigureOut">
              <a:rPr lang="en-US" smtClean="0"/>
              <a:t>9/23/24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2BC93-74DA-4820-B738-D11D10051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5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2BC93-74DA-4820-B738-D11D100519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5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Tenaga Ahli </a:t>
            </a:r>
            <a:r>
              <a:rPr lang="en-US" dirty="0" err="1"/>
              <a:t>Konstruksi</a:t>
            </a:r>
            <a:r>
              <a:rPr lang="en-US" dirty="0"/>
              <a:t> yang </a:t>
            </a:r>
            <a:r>
              <a:rPr lang="en-US" dirty="0" err="1"/>
              <a:t>terlatih</a:t>
            </a:r>
            <a:r>
              <a:rPr lang="en-US" dirty="0"/>
              <a:t> dan </a:t>
            </a:r>
            <a:r>
              <a:rPr lang="en-US" dirty="0" err="1"/>
              <a:t>tersertifikasi</a:t>
            </a:r>
            <a:r>
              <a:rPr lang="en-US" dirty="0"/>
              <a:t> (</a:t>
            </a:r>
            <a:r>
              <a:rPr lang="en-US" dirty="0" err="1"/>
              <a:t>Provinsi</a:t>
            </a:r>
            <a:r>
              <a:rPr lang="en-US" dirty="0"/>
              <a:t>/Ahli),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Tenaga </a:t>
            </a:r>
            <a:r>
              <a:rPr lang="en-US" dirty="0" err="1"/>
              <a:t>Terampil</a:t>
            </a:r>
            <a:r>
              <a:rPr lang="en-US" dirty="0"/>
              <a:t> </a:t>
            </a:r>
            <a:r>
              <a:rPr lang="en-US" dirty="0" err="1"/>
              <a:t>Konstruksi</a:t>
            </a:r>
            <a:r>
              <a:rPr lang="en-US" dirty="0"/>
              <a:t> yang </a:t>
            </a:r>
            <a:r>
              <a:rPr lang="en-US" dirty="0" err="1"/>
              <a:t>terlatih</a:t>
            </a:r>
            <a:r>
              <a:rPr lang="en-US" dirty="0"/>
              <a:t> dan </a:t>
            </a:r>
            <a:r>
              <a:rPr lang="en-US" dirty="0" err="1"/>
              <a:t>tersertifikasi</a:t>
            </a:r>
            <a:r>
              <a:rPr lang="en-US" dirty="0"/>
              <a:t> (</a:t>
            </a:r>
            <a:r>
              <a:rPr lang="en-US" dirty="0" err="1"/>
              <a:t>Kabupaten</a:t>
            </a:r>
            <a:r>
              <a:rPr lang="en-US" dirty="0"/>
              <a:t> Kota/</a:t>
            </a:r>
            <a:r>
              <a:rPr lang="en-US" dirty="0" err="1"/>
              <a:t>Terampil</a:t>
            </a:r>
            <a:r>
              <a:rPr lang="en-US" dirty="0"/>
              <a:t>)</a:t>
            </a:r>
          </a:p>
          <a:p>
            <a:pPr marL="342900" indent="-342900">
              <a:buAutoNum type="arabicPeriod"/>
            </a:pPr>
            <a:r>
              <a:rPr lang="en-US" dirty="0" err="1"/>
              <a:t>Terselenggaranya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Pembina Jasa 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en-US" dirty="0" err="1"/>
              <a:t>cakupan</a:t>
            </a:r>
            <a:r>
              <a:rPr lang="en-US" dirty="0"/>
              <a:t> </a:t>
            </a:r>
            <a:r>
              <a:rPr lang="en-US" dirty="0" err="1"/>
              <a:t>provinsi</a:t>
            </a:r>
            <a:r>
              <a:rPr lang="en-US" dirty="0"/>
              <a:t> yang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 yang </a:t>
            </a:r>
            <a:r>
              <a:rPr lang="en-US" dirty="0" err="1"/>
              <a:t>termutakhir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Tersedianya</a:t>
            </a:r>
            <a:r>
              <a:rPr lang="en-US" dirty="0"/>
              <a:t> data dan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OPD </a:t>
            </a:r>
            <a:r>
              <a:rPr lang="en-US" dirty="0" err="1"/>
              <a:t>pengampu</a:t>
            </a:r>
            <a:r>
              <a:rPr lang="en-US" dirty="0"/>
              <a:t> sub </a:t>
            </a:r>
            <a:r>
              <a:rPr lang="en-US" dirty="0" err="1"/>
              <a:t>urusan</a:t>
            </a:r>
            <a:r>
              <a:rPr lang="en-US" dirty="0"/>
              <a:t> Jasa </a:t>
            </a:r>
            <a:r>
              <a:rPr lang="en-US" dirty="0" err="1"/>
              <a:t>Konstruksi</a:t>
            </a:r>
            <a:r>
              <a:rPr lang="en-US" dirty="0"/>
              <a:t>, </a:t>
            </a:r>
            <a:r>
              <a:rPr lang="en-US" dirty="0" err="1"/>
              <a:t>potensi</a:t>
            </a:r>
            <a:r>
              <a:rPr lang="en-US" dirty="0"/>
              <a:t> pasar, </a:t>
            </a:r>
            <a:r>
              <a:rPr lang="en-US" dirty="0" err="1"/>
              <a:t>pelatihan</a:t>
            </a:r>
            <a:r>
              <a:rPr lang="en-US" dirty="0"/>
              <a:t>,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konstruksi</a:t>
            </a:r>
            <a:r>
              <a:rPr lang="en-US" dirty="0"/>
              <a:t> yang </a:t>
            </a:r>
            <a:r>
              <a:rPr lang="en-US" dirty="0" err="1"/>
              <a:t>terlatih</a:t>
            </a:r>
            <a:r>
              <a:rPr lang="en-US" dirty="0"/>
              <a:t> dan </a:t>
            </a:r>
            <a:r>
              <a:rPr lang="en-US" dirty="0" err="1"/>
              <a:t>tersertifikasi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,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konstruksi</a:t>
            </a:r>
            <a:r>
              <a:rPr lang="en-US" dirty="0"/>
              <a:t> dan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konstruksi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2BC93-74DA-4820-B738-D11D100519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1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2BC93-74DA-4820-B738-D11D100519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94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2BC93-74DA-4820-B738-D11D100519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26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2BC93-74DA-4820-B738-D11D100519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68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2BC93-74DA-4820-B738-D11D100519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4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2BC93-74DA-4820-B738-D11D100519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63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2BC93-74DA-4820-B738-D11D100519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2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35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107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79DD3CB-9B04-B8A1-78DE-79CA74A7EBA0}"/>
              </a:ext>
            </a:extLst>
          </p:cNvPr>
          <p:cNvGrpSpPr/>
          <p:nvPr userDrawn="1"/>
        </p:nvGrpSpPr>
        <p:grpSpPr>
          <a:xfrm>
            <a:off x="129360" y="88426"/>
            <a:ext cx="2758036" cy="469470"/>
            <a:chOff x="228600" y="256263"/>
            <a:chExt cx="4058350" cy="690808"/>
          </a:xfrm>
        </p:grpSpPr>
        <p:pic>
          <p:nvPicPr>
            <p:cNvPr id="13" name="Picture 14">
              <a:extLst>
                <a:ext uri="{FF2B5EF4-FFF2-40B4-BE49-F238E27FC236}">
                  <a16:creationId xmlns:a16="http://schemas.microsoft.com/office/drawing/2014/main" id="{0D18B31C-DB97-6965-0700-7AD3CECE8C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>
            <a:xfrm>
              <a:off x="228600" y="256263"/>
              <a:ext cx="1355301" cy="69080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3317C13-CC74-3620-9940-A651C6091F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7202"/>
            <a:stretch/>
          </p:blipFill>
          <p:spPr>
            <a:xfrm>
              <a:off x="1536842" y="289231"/>
              <a:ext cx="2750108" cy="57765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838D1FF-612B-0188-9C66-B2F4D913B230}"/>
              </a:ext>
            </a:extLst>
          </p:cNvPr>
          <p:cNvGrpSpPr/>
          <p:nvPr userDrawn="1"/>
        </p:nvGrpSpPr>
        <p:grpSpPr>
          <a:xfrm>
            <a:off x="10527420" y="88426"/>
            <a:ext cx="1429751" cy="319822"/>
            <a:chOff x="10527420" y="163250"/>
            <a:chExt cx="1429751" cy="31982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9CBD624-05D7-A5ED-4AC6-A6D50276C0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284" y="163250"/>
              <a:ext cx="600887" cy="26260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C67FBA5-E870-02F9-514B-7F042427C7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7420" y="163250"/>
              <a:ext cx="840556" cy="319822"/>
            </a:xfrm>
            <a:prstGeom prst="rect">
              <a:avLst/>
            </a:prstGeom>
          </p:spPr>
        </p:pic>
      </p:grpSp>
      <p:pic>
        <p:nvPicPr>
          <p:cNvPr id="4" name="Picture 3" descr="A white background with lines&#10;&#10;Description automatically generated">
            <a:extLst>
              <a:ext uri="{FF2B5EF4-FFF2-40B4-BE49-F238E27FC236}">
                <a16:creationId xmlns:a16="http://schemas.microsoft.com/office/drawing/2014/main" id="{B78D077A-5824-2A56-A750-A0DB54FA3B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white background with lines&#10;&#10;Description automatically generated">
            <a:extLst>
              <a:ext uri="{FF2B5EF4-FFF2-40B4-BE49-F238E27FC236}">
                <a16:creationId xmlns:a16="http://schemas.microsoft.com/office/drawing/2014/main" id="{201969AB-87B9-7A80-B0C4-73A723377C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20843"/>
          <a:stretch/>
        </p:blipFill>
        <p:spPr>
          <a:xfrm>
            <a:off x="0" y="0"/>
            <a:ext cx="12192000" cy="46665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E270BD-52BD-12E0-4DA6-D3BCF74580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7202"/>
          <a:stretch/>
        </p:blipFill>
        <p:spPr>
          <a:xfrm>
            <a:off x="10368196" y="100291"/>
            <a:ext cx="1868960" cy="39257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6250F05-714D-1F97-A915-ADF767EE3A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96844" y="100291"/>
            <a:ext cx="304200" cy="392571"/>
          </a:xfrm>
          <a:prstGeom prst="rect">
            <a:avLst/>
          </a:prstGeom>
        </p:spPr>
      </p:pic>
      <p:pic>
        <p:nvPicPr>
          <p:cNvPr id="9" name="Picture 8" descr="A logo with a blue and yellow design&#10;&#10;Description automatically generated">
            <a:extLst>
              <a:ext uri="{FF2B5EF4-FFF2-40B4-BE49-F238E27FC236}">
                <a16:creationId xmlns:a16="http://schemas.microsoft.com/office/drawing/2014/main" id="{53C1E62D-9243-50B3-DC9E-29EE1CFB5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1" t="36666" r="31931" b="42284"/>
          <a:stretch/>
        </p:blipFill>
        <p:spPr>
          <a:xfrm>
            <a:off x="96392" y="100291"/>
            <a:ext cx="707649" cy="89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7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79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382816777" r:id="rId1"/>
    <p:sldLayoutId id="2382816778" r:id="rId2"/>
    <p:sldLayoutId id="2382816779" r:id="rId3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2.wdp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l Penting Yang Perlu Diketahui Tentang Pajak Jasa Konstruksi - FlazzTax">
            <a:extLst>
              <a:ext uri="{FF2B5EF4-FFF2-40B4-BE49-F238E27FC236}">
                <a16:creationId xmlns:a16="http://schemas.microsoft.com/office/drawing/2014/main" id="{14B1C956-E78E-4E72-F15B-D3AED178D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559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5240BE5-760F-DD04-394C-07E0C1308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7432" y="332656"/>
            <a:ext cx="1008112" cy="13009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F11727-EEBB-1803-1855-507D5A51B568}"/>
              </a:ext>
            </a:extLst>
          </p:cNvPr>
          <p:cNvSpPr txBox="1"/>
          <p:nvPr/>
        </p:nvSpPr>
        <p:spPr>
          <a:xfrm>
            <a:off x="-14512" y="3140545"/>
            <a:ext cx="12192000" cy="1259127"/>
          </a:xfrm>
          <a:prstGeom prst="rect">
            <a:avLst/>
          </a:prstGeom>
          <a:solidFill>
            <a:schemeClr val="accent5">
              <a:lumMod val="50000"/>
              <a:alpha val="78031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US" sz="2400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PENGUATAN KAPASITAS BADAN USAHA JASA KONSTRUKSI (BUJK) dan PENGEMBANGAN POTENSI TENAGA KERJA KONSTRUKSI (TKK) LOKAL PROVINSI KALIMANTAN TIMUR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EAE87C-3437-2FB6-60DD-22F712571BF9}"/>
              </a:ext>
            </a:extLst>
          </p:cNvPr>
          <p:cNvSpPr txBox="1"/>
          <p:nvPr/>
        </p:nvSpPr>
        <p:spPr>
          <a:xfrm>
            <a:off x="4228449" y="1645052"/>
            <a:ext cx="3706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DIREKTORAT JENDERAL BINA PEMBANGUNAN DAERAH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KEMENTERIAN DALAM NEGERI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C8ADE-D348-5395-F314-D2628554B73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70371A-8607-9656-A83F-91F0E694A887}"/>
              </a:ext>
            </a:extLst>
          </p:cNvPr>
          <p:cNvSpPr txBox="1"/>
          <p:nvPr/>
        </p:nvSpPr>
        <p:spPr>
          <a:xfrm>
            <a:off x="2926919" y="4809353"/>
            <a:ext cx="6338162" cy="875817"/>
          </a:xfrm>
          <a:prstGeom prst="rect">
            <a:avLst/>
          </a:prstGeom>
          <a:solidFill>
            <a:schemeClr val="accent5">
              <a:lumMod val="50000"/>
              <a:alpha val="78031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400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NITTA ROSALIN, SE., MM</a:t>
            </a:r>
          </a:p>
          <a:p>
            <a:pPr algn="ctr">
              <a:lnSpc>
                <a:spcPts val="2100"/>
              </a:lnSpc>
            </a:pPr>
            <a:r>
              <a:rPr lang="en-US" sz="1400" dirty="0" err="1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Plh</a:t>
            </a:r>
            <a:r>
              <a:rPr lang="en-US" sz="1400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Direktur</a:t>
            </a:r>
            <a:r>
              <a:rPr lang="en-US" sz="1400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Sinkronisasi</a:t>
            </a:r>
            <a:r>
              <a:rPr lang="en-US" sz="1400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Urusan</a:t>
            </a:r>
            <a:r>
              <a:rPr lang="en-US" sz="1400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Pemerintahan</a:t>
            </a:r>
            <a:r>
              <a:rPr lang="en-US" sz="1400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Daerah II</a:t>
            </a:r>
          </a:p>
          <a:p>
            <a:pPr algn="ctr">
              <a:lnSpc>
                <a:spcPts val="2100"/>
              </a:lnSpc>
            </a:pPr>
            <a:r>
              <a:rPr lang="en-US" sz="1400" dirty="0" err="1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Ditjen</a:t>
            </a:r>
            <a:r>
              <a:rPr lang="en-US" sz="1400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Bina Pembangunan Daerah Kementerian </a:t>
            </a:r>
            <a:r>
              <a:rPr lang="en-US" sz="1400" dirty="0" err="1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Dalam</a:t>
            </a:r>
            <a:r>
              <a:rPr lang="en-US" sz="1400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Negeri</a:t>
            </a:r>
          </a:p>
        </p:txBody>
      </p:sp>
    </p:spTree>
    <p:extLst>
      <p:ext uri="{BB962C8B-B14F-4D97-AF65-F5344CB8AC3E}">
        <p14:creationId xmlns:p14="http://schemas.microsoft.com/office/powerpoint/2010/main" val="3080005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A8088573-CE51-8D42-843F-50C654BFCB63}"/>
              </a:ext>
            </a:extLst>
          </p:cNvPr>
          <p:cNvSpPr txBox="1"/>
          <p:nvPr/>
        </p:nvSpPr>
        <p:spPr>
          <a:xfrm>
            <a:off x="6182549" y="4114448"/>
            <a:ext cx="12805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t>Sumber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t>: SIPD 2024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1F4BE92-3DC8-274A-8920-D50BB83B2298}"/>
              </a:ext>
            </a:extLst>
          </p:cNvPr>
          <p:cNvSpPr/>
          <p:nvPr/>
        </p:nvSpPr>
        <p:spPr>
          <a:xfrm>
            <a:off x="7569392" y="1531928"/>
            <a:ext cx="4624096" cy="37240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id-ID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Total RKPD bidang Jasa Konstruksi di seluruh Provinsi dan Kab/Kota di Kalimantan Timur yang telah terintegrasi ke dalam SIPD TA 2024 sebesar </a:t>
            </a:r>
            <a:r>
              <a:rPr kumimoji="0" lang="en-US" altLang="id-ID" b="1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Rp. 44,328,436,000,-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id-ID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Total APBD bidang Jasa Konstruksi di seluruh Provinsi Kalimantan Timur yang telah integrasi ke dalam SIPD TA 2024 sebesar </a:t>
            </a:r>
            <a:r>
              <a:rPr kumimoji="0" lang="en-US" altLang="id-ID" b="1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Rp. </a:t>
            </a:r>
            <a:r>
              <a:rPr kumimoji="0" lang="en-ID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</a:rPr>
              <a:t>53,924,490,676</a:t>
            </a:r>
            <a:r>
              <a:rPr kumimoji="0" lang="en-US" altLang="id-ID" b="1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,-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id-ID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Total Selisih antara RKPD dan APBD TA 2024 seluruh Provinsi Kalimantan Timur adalah </a:t>
            </a:r>
            <a:r>
              <a:rPr kumimoji="0" lang="en-US" altLang="id-ID" b="1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Rp. 9,596,054,676,-</a:t>
            </a:r>
            <a:endParaRPr kumimoji="0" lang="en-US" altLang="id-ID" i="0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9E5287-E8AA-46AB-BBC9-D4D8721A2DD9}"/>
              </a:ext>
            </a:extLst>
          </p:cNvPr>
          <p:cNvSpPr txBox="1"/>
          <p:nvPr/>
        </p:nvSpPr>
        <p:spPr>
          <a:xfrm>
            <a:off x="839416" y="26064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PAGU SUB URUSAN JASA KONSTRUKSI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PROVINSI DAN KAB/KOTA DI KALIMANTAN TIMUR (RKPD VS APBD 2024)</a:t>
            </a:r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79987AE9-D0E9-2E4D-29D2-9D5A6BAFC13A}"/>
              </a:ext>
            </a:extLst>
          </p:cNvPr>
          <p:cNvSpPr/>
          <p:nvPr/>
        </p:nvSpPr>
        <p:spPr>
          <a:xfrm>
            <a:off x="11523911" y="5256024"/>
            <a:ext cx="287235" cy="259663"/>
          </a:xfrm>
          <a:custGeom>
            <a:avLst/>
            <a:gdLst/>
            <a:ahLst/>
            <a:cxnLst/>
            <a:rect l="l" t="t" r="r" b="b"/>
            <a:pathLst>
              <a:path w="474345" h="483235">
                <a:moveTo>
                  <a:pt x="92783" y="195097"/>
                </a:moveTo>
                <a:lnTo>
                  <a:pt x="50544" y="210857"/>
                </a:lnTo>
                <a:lnTo>
                  <a:pt x="19490" y="240188"/>
                </a:lnTo>
                <a:lnTo>
                  <a:pt x="1095" y="283086"/>
                </a:lnTo>
                <a:lnTo>
                  <a:pt x="0" y="298711"/>
                </a:lnTo>
                <a:lnTo>
                  <a:pt x="1476" y="314741"/>
                </a:lnTo>
                <a:lnTo>
                  <a:pt x="21387" y="365299"/>
                </a:lnTo>
                <a:lnTo>
                  <a:pt x="47398" y="400438"/>
                </a:lnTo>
                <a:lnTo>
                  <a:pt x="83048" y="436110"/>
                </a:lnTo>
                <a:lnTo>
                  <a:pt x="118810" y="462883"/>
                </a:lnTo>
                <a:lnTo>
                  <a:pt x="167433" y="481810"/>
                </a:lnTo>
                <a:lnTo>
                  <a:pt x="182221" y="482830"/>
                </a:lnTo>
                <a:lnTo>
                  <a:pt x="196294" y="481206"/>
                </a:lnTo>
                <a:lnTo>
                  <a:pt x="235888" y="461900"/>
                </a:lnTo>
                <a:lnTo>
                  <a:pt x="257904" y="439177"/>
                </a:lnTo>
                <a:lnTo>
                  <a:pt x="213677" y="439177"/>
                </a:lnTo>
                <a:lnTo>
                  <a:pt x="205819" y="438534"/>
                </a:lnTo>
                <a:lnTo>
                  <a:pt x="165941" y="417960"/>
                </a:lnTo>
                <a:lnTo>
                  <a:pt x="124293" y="382152"/>
                </a:lnTo>
                <a:lnTo>
                  <a:pt x="96694" y="354746"/>
                </a:lnTo>
                <a:lnTo>
                  <a:pt x="69548" y="324742"/>
                </a:lnTo>
                <a:lnTo>
                  <a:pt x="46307" y="291595"/>
                </a:lnTo>
                <a:lnTo>
                  <a:pt x="38910" y="267084"/>
                </a:lnTo>
                <a:lnTo>
                  <a:pt x="39035" y="259179"/>
                </a:lnTo>
                <a:lnTo>
                  <a:pt x="70945" y="237366"/>
                </a:lnTo>
                <a:lnTo>
                  <a:pt x="192778" y="237366"/>
                </a:lnTo>
                <a:lnTo>
                  <a:pt x="188418" y="233396"/>
                </a:lnTo>
                <a:lnTo>
                  <a:pt x="162877" y="214999"/>
                </a:lnTo>
                <a:lnTo>
                  <a:pt x="138455" y="202483"/>
                </a:lnTo>
                <a:lnTo>
                  <a:pt x="115141" y="195837"/>
                </a:lnTo>
                <a:lnTo>
                  <a:pt x="92783" y="195097"/>
                </a:lnTo>
                <a:close/>
              </a:path>
              <a:path w="474345" h="483235">
                <a:moveTo>
                  <a:pt x="192778" y="237366"/>
                </a:moveTo>
                <a:lnTo>
                  <a:pt x="70945" y="237366"/>
                </a:lnTo>
                <a:lnTo>
                  <a:pt x="78946" y="239144"/>
                </a:lnTo>
                <a:lnTo>
                  <a:pt x="88471" y="243462"/>
                </a:lnTo>
                <a:lnTo>
                  <a:pt x="124285" y="267084"/>
                </a:lnTo>
                <a:lnTo>
                  <a:pt x="160200" y="299017"/>
                </a:lnTo>
                <a:lnTo>
                  <a:pt x="191658" y="330807"/>
                </a:lnTo>
                <a:lnTo>
                  <a:pt x="219757" y="363493"/>
                </a:lnTo>
                <a:lnTo>
                  <a:pt x="241506" y="406403"/>
                </a:lnTo>
                <a:lnTo>
                  <a:pt x="241887" y="412245"/>
                </a:lnTo>
                <a:lnTo>
                  <a:pt x="240871" y="417071"/>
                </a:lnTo>
                <a:lnTo>
                  <a:pt x="213677" y="439177"/>
                </a:lnTo>
                <a:lnTo>
                  <a:pt x="257904" y="439177"/>
                </a:lnTo>
                <a:lnTo>
                  <a:pt x="265082" y="430488"/>
                </a:lnTo>
                <a:lnTo>
                  <a:pt x="275812" y="409023"/>
                </a:lnTo>
                <a:lnTo>
                  <a:pt x="280564" y="386343"/>
                </a:lnTo>
                <a:lnTo>
                  <a:pt x="279352" y="362461"/>
                </a:lnTo>
                <a:lnTo>
                  <a:pt x="272186" y="337607"/>
                </a:lnTo>
                <a:lnTo>
                  <a:pt x="259079" y="311836"/>
                </a:lnTo>
                <a:lnTo>
                  <a:pt x="240043" y="285184"/>
                </a:lnTo>
                <a:lnTo>
                  <a:pt x="215046" y="257647"/>
                </a:lnTo>
                <a:lnTo>
                  <a:pt x="192778" y="237366"/>
                </a:lnTo>
                <a:close/>
              </a:path>
              <a:path w="474345" h="483235">
                <a:moveTo>
                  <a:pt x="342979" y="252352"/>
                </a:moveTo>
                <a:lnTo>
                  <a:pt x="314531" y="280673"/>
                </a:lnTo>
                <a:lnTo>
                  <a:pt x="354155" y="320297"/>
                </a:lnTo>
                <a:lnTo>
                  <a:pt x="363606" y="316418"/>
                </a:lnTo>
                <a:lnTo>
                  <a:pt x="403316" y="292203"/>
                </a:lnTo>
                <a:lnTo>
                  <a:pt x="433490" y="265433"/>
                </a:lnTo>
                <a:lnTo>
                  <a:pt x="382095" y="265433"/>
                </a:lnTo>
                <a:lnTo>
                  <a:pt x="373447" y="264747"/>
                </a:lnTo>
                <a:lnTo>
                  <a:pt x="364061" y="262322"/>
                </a:lnTo>
                <a:lnTo>
                  <a:pt x="353913" y="258183"/>
                </a:lnTo>
                <a:lnTo>
                  <a:pt x="342979" y="252352"/>
                </a:lnTo>
                <a:close/>
              </a:path>
              <a:path w="474345" h="483235">
                <a:moveTo>
                  <a:pt x="468896" y="155451"/>
                </a:moveTo>
                <a:lnTo>
                  <a:pt x="359362" y="155451"/>
                </a:lnTo>
                <a:lnTo>
                  <a:pt x="370671" y="156501"/>
                </a:lnTo>
                <a:lnTo>
                  <a:pt x="381920" y="160420"/>
                </a:lnTo>
                <a:lnTo>
                  <a:pt x="393098" y="167221"/>
                </a:lnTo>
                <a:lnTo>
                  <a:pt x="404193" y="176914"/>
                </a:lnTo>
                <a:lnTo>
                  <a:pt x="420248" y="197086"/>
                </a:lnTo>
                <a:lnTo>
                  <a:pt x="426910" y="216269"/>
                </a:lnTo>
                <a:lnTo>
                  <a:pt x="424213" y="234475"/>
                </a:lnTo>
                <a:lnTo>
                  <a:pt x="390120" y="264505"/>
                </a:lnTo>
                <a:lnTo>
                  <a:pt x="382095" y="265433"/>
                </a:lnTo>
                <a:lnTo>
                  <a:pt x="433490" y="265433"/>
                </a:lnTo>
                <a:lnTo>
                  <a:pt x="461466" y="228516"/>
                </a:lnTo>
                <a:lnTo>
                  <a:pt x="473646" y="189932"/>
                </a:lnTo>
                <a:lnTo>
                  <a:pt x="473807" y="180343"/>
                </a:lnTo>
                <a:lnTo>
                  <a:pt x="473724" y="176914"/>
                </a:lnTo>
                <a:lnTo>
                  <a:pt x="472138" y="165992"/>
                </a:lnTo>
                <a:lnTo>
                  <a:pt x="468896" y="155451"/>
                </a:lnTo>
                <a:close/>
              </a:path>
              <a:path w="474345" h="483235">
                <a:moveTo>
                  <a:pt x="352893" y="52708"/>
                </a:moveTo>
                <a:lnTo>
                  <a:pt x="257635" y="52708"/>
                </a:lnTo>
                <a:lnTo>
                  <a:pt x="265731" y="54564"/>
                </a:lnTo>
                <a:lnTo>
                  <a:pt x="274018" y="58408"/>
                </a:lnTo>
                <a:lnTo>
                  <a:pt x="307260" y="95238"/>
                </a:lnTo>
                <a:lnTo>
                  <a:pt x="310923" y="120526"/>
                </a:lnTo>
                <a:lnTo>
                  <a:pt x="308312" y="133393"/>
                </a:lnTo>
                <a:lnTo>
                  <a:pt x="302625" y="146847"/>
                </a:lnTo>
                <a:lnTo>
                  <a:pt x="293937" y="160635"/>
                </a:lnTo>
                <a:lnTo>
                  <a:pt x="282273" y="174755"/>
                </a:lnTo>
                <a:lnTo>
                  <a:pt x="300180" y="192789"/>
                </a:lnTo>
                <a:lnTo>
                  <a:pt x="336327" y="162135"/>
                </a:lnTo>
                <a:lnTo>
                  <a:pt x="359362" y="155451"/>
                </a:lnTo>
                <a:lnTo>
                  <a:pt x="468896" y="155451"/>
                </a:lnTo>
                <a:lnTo>
                  <a:pt x="468659" y="154682"/>
                </a:lnTo>
                <a:lnTo>
                  <a:pt x="463550" y="143990"/>
                </a:lnTo>
                <a:lnTo>
                  <a:pt x="456797" y="133917"/>
                </a:lnTo>
                <a:lnTo>
                  <a:pt x="448389" y="124463"/>
                </a:lnTo>
                <a:lnTo>
                  <a:pt x="444004" y="120526"/>
                </a:lnTo>
                <a:lnTo>
                  <a:pt x="345011" y="120526"/>
                </a:lnTo>
                <a:lnTo>
                  <a:pt x="343614" y="119129"/>
                </a:lnTo>
                <a:lnTo>
                  <a:pt x="354028" y="79124"/>
                </a:lnTo>
                <a:lnTo>
                  <a:pt x="354616" y="69599"/>
                </a:lnTo>
                <a:lnTo>
                  <a:pt x="354393" y="62249"/>
                </a:lnTo>
                <a:lnTo>
                  <a:pt x="353260" y="54139"/>
                </a:lnTo>
                <a:lnTo>
                  <a:pt x="352893" y="52708"/>
                </a:lnTo>
                <a:close/>
              </a:path>
              <a:path w="474345" h="483235">
                <a:moveTo>
                  <a:pt x="290570" y="0"/>
                </a:moveTo>
                <a:lnTo>
                  <a:pt x="251069" y="13132"/>
                </a:lnTo>
                <a:lnTo>
                  <a:pt x="205769" y="54447"/>
                </a:lnTo>
                <a:lnTo>
                  <a:pt x="178095" y="99214"/>
                </a:lnTo>
                <a:lnTo>
                  <a:pt x="166068" y="126241"/>
                </a:lnTo>
                <a:lnTo>
                  <a:pt x="203406" y="163579"/>
                </a:lnTo>
                <a:lnTo>
                  <a:pt x="231854" y="135131"/>
                </a:lnTo>
                <a:lnTo>
                  <a:pt x="226734" y="127349"/>
                </a:lnTo>
                <a:lnTo>
                  <a:pt x="222615" y="119828"/>
                </a:lnTo>
                <a:lnTo>
                  <a:pt x="219495" y="112593"/>
                </a:lnTo>
                <a:lnTo>
                  <a:pt x="217376" y="105667"/>
                </a:lnTo>
                <a:lnTo>
                  <a:pt x="215090" y="96650"/>
                </a:lnTo>
                <a:lnTo>
                  <a:pt x="215090" y="88776"/>
                </a:lnTo>
                <a:lnTo>
                  <a:pt x="242268" y="54709"/>
                </a:lnTo>
                <a:lnTo>
                  <a:pt x="352893" y="52708"/>
                </a:lnTo>
                <a:lnTo>
                  <a:pt x="351234" y="46231"/>
                </a:lnTo>
                <a:lnTo>
                  <a:pt x="325500" y="10707"/>
                </a:lnTo>
                <a:lnTo>
                  <a:pt x="299926" y="384"/>
                </a:lnTo>
                <a:lnTo>
                  <a:pt x="290570" y="0"/>
                </a:lnTo>
                <a:close/>
              </a:path>
              <a:path w="474345" h="483235">
                <a:moveTo>
                  <a:pt x="397271" y="102429"/>
                </a:moveTo>
                <a:lnTo>
                  <a:pt x="353224" y="115242"/>
                </a:lnTo>
                <a:lnTo>
                  <a:pt x="345011" y="120526"/>
                </a:lnTo>
                <a:lnTo>
                  <a:pt x="444004" y="120526"/>
                </a:lnTo>
                <a:lnTo>
                  <a:pt x="406320" y="103044"/>
                </a:lnTo>
                <a:lnTo>
                  <a:pt x="397271" y="102429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53A75-757A-5AB8-3A3D-8C0A7ADA5309}"/>
              </a:ext>
            </a:extLst>
          </p:cNvPr>
          <p:cNvSpPr txBox="1"/>
          <p:nvPr/>
        </p:nvSpPr>
        <p:spPr>
          <a:xfrm>
            <a:off x="11784632" y="63813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14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D810CE-F660-AC02-16E2-3C4069812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81195"/>
              </p:ext>
            </p:extLst>
          </p:nvPr>
        </p:nvGraphicFramePr>
        <p:xfrm>
          <a:off x="59090" y="1340768"/>
          <a:ext cx="7405061" cy="2773680"/>
        </p:xfrm>
        <a:graphic>
          <a:graphicData uri="http://schemas.openxmlformats.org/drawingml/2006/table">
            <a:tbl>
              <a:tblPr/>
              <a:tblGrid>
                <a:gridCol w="244879">
                  <a:extLst>
                    <a:ext uri="{9D8B030D-6E8A-4147-A177-3AD203B41FA5}">
                      <a16:colId xmlns:a16="http://schemas.microsoft.com/office/drawing/2014/main" val="2528159439"/>
                    </a:ext>
                  </a:extLst>
                </a:gridCol>
                <a:gridCol w="1975607">
                  <a:extLst>
                    <a:ext uri="{9D8B030D-6E8A-4147-A177-3AD203B41FA5}">
                      <a16:colId xmlns:a16="http://schemas.microsoft.com/office/drawing/2014/main" val="163449864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871547053"/>
                    </a:ext>
                  </a:extLst>
                </a:gridCol>
                <a:gridCol w="1425205">
                  <a:extLst>
                    <a:ext uri="{9D8B030D-6E8A-4147-A177-3AD203B41FA5}">
                      <a16:colId xmlns:a16="http://schemas.microsoft.com/office/drawing/2014/main" val="2556917865"/>
                    </a:ext>
                  </a:extLst>
                </a:gridCol>
                <a:gridCol w="1542721">
                  <a:extLst>
                    <a:ext uri="{9D8B030D-6E8A-4147-A177-3AD203B41FA5}">
                      <a16:colId xmlns:a16="http://schemas.microsoft.com/office/drawing/2014/main" val="1692920965"/>
                    </a:ext>
                  </a:extLst>
                </a:gridCol>
                <a:gridCol w="848497">
                  <a:extLst>
                    <a:ext uri="{9D8B030D-6E8A-4147-A177-3AD203B41FA5}">
                      <a16:colId xmlns:a16="http://schemas.microsoft.com/office/drawing/2014/main" val="196471174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Daerah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RKPD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APBD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Selisih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Deviasi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82227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Provinsi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Kalimantan Timur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23,175,296,800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19,026,904,400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4,148,392,400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0273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Kab. Berau</a:t>
                      </a:r>
                    </a:p>
                  </a:txBody>
                  <a:tcPr marL="952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880,000,000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3,264,999,500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2,384,999,500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27467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Kab. Kutai Barat</a:t>
                      </a:r>
                    </a:p>
                  </a:txBody>
                  <a:tcPr marL="952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3,047,500,000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3,526,732,426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479,232,426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8156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Kutai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Kartanegara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1,600,000,000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1,600,000,000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27398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Kab. Kutai Timur</a:t>
                      </a:r>
                    </a:p>
                  </a:txBody>
                  <a:tcPr marL="952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5,150,000,000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7,050,000,000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1,900,000,000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29762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Kab. Mahakam Ulu</a:t>
                      </a:r>
                    </a:p>
                  </a:txBody>
                  <a:tcPr marL="952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1,717,439,200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3,170,490,500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1,453,051,300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82948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353,200,000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1,514,136,200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1,160,936,200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971419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Kab. Penajam Paser Utara</a:t>
                      </a:r>
                    </a:p>
                  </a:txBody>
                  <a:tcPr marL="952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950,000,000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3,001,240,668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2,051,240,668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81692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Kota Balikpapan</a:t>
                      </a:r>
                    </a:p>
                  </a:txBody>
                  <a:tcPr marL="952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4,000,000,000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4,000,000,000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7916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Bontang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1,170,000,000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4,669,986,982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3,499,986,982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77979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Kota Samarinda</a:t>
                      </a:r>
                    </a:p>
                  </a:txBody>
                  <a:tcPr marL="952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2,285,000,000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3,100,000,000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815,000,000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1009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44,328,436,000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53,924,490,676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9,596,054,676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302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131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2C05041-79B0-87F8-9578-53022D073FA2}"/>
              </a:ext>
            </a:extLst>
          </p:cNvPr>
          <p:cNvSpPr txBox="1"/>
          <p:nvPr/>
        </p:nvSpPr>
        <p:spPr>
          <a:xfrm>
            <a:off x="840153" y="203795"/>
            <a:ext cx="6047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REKOMENDASI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DC63B0-B5CC-A58B-F299-3B2CD49169FD}"/>
              </a:ext>
            </a:extLst>
          </p:cNvPr>
          <p:cNvSpPr/>
          <p:nvPr/>
        </p:nvSpPr>
        <p:spPr>
          <a:xfrm>
            <a:off x="456787" y="1628800"/>
            <a:ext cx="720080" cy="5760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A86480-68DB-08B5-35C1-1941972EBAF7}"/>
              </a:ext>
            </a:extLst>
          </p:cNvPr>
          <p:cNvSpPr txBox="1"/>
          <p:nvPr/>
        </p:nvSpPr>
        <p:spPr>
          <a:xfrm>
            <a:off x="1271464" y="1556792"/>
            <a:ext cx="68407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chemeClr val="tx1"/>
                </a:solidFill>
              </a:rPr>
              <a:t>Pengembangan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Kapasitas</a:t>
            </a:r>
            <a:r>
              <a:rPr lang="en-US" sz="2000" dirty="0">
                <a:solidFill>
                  <a:schemeClr val="tx1"/>
                </a:solidFill>
              </a:rPr>
              <a:t> BUJK dan TKK </a:t>
            </a:r>
            <a:r>
              <a:rPr lang="en-US" sz="2000" dirty="0" err="1">
                <a:solidFill>
                  <a:schemeClr val="tx1"/>
                </a:solidFill>
              </a:rPr>
              <a:t>Lokal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diinisiasi</a:t>
            </a:r>
            <a:r>
              <a:rPr lang="en-US" sz="2000" dirty="0">
                <a:solidFill>
                  <a:schemeClr val="tx1"/>
                </a:solidFill>
              </a:rPr>
              <a:t> oleh </a:t>
            </a:r>
            <a:r>
              <a:rPr lang="en-US" sz="2000" dirty="0" err="1">
                <a:solidFill>
                  <a:schemeClr val="tx1"/>
                </a:solidFill>
              </a:rPr>
              <a:t>Pemerintah</a:t>
            </a:r>
            <a:r>
              <a:rPr lang="en-US" sz="2000" dirty="0">
                <a:solidFill>
                  <a:schemeClr val="tx1"/>
                </a:solidFill>
              </a:rPr>
              <a:t> Daerah </a:t>
            </a:r>
            <a:r>
              <a:rPr lang="en-US" sz="2000" dirty="0" err="1">
                <a:solidFill>
                  <a:schemeClr val="tx1"/>
                </a:solidFill>
              </a:rPr>
              <a:t>Kabupaten</a:t>
            </a:r>
            <a:r>
              <a:rPr lang="en-US" sz="2000" dirty="0">
                <a:solidFill>
                  <a:schemeClr val="tx1"/>
                </a:solidFill>
              </a:rPr>
              <a:t>/Kota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pembinaan</a:t>
            </a:r>
            <a:r>
              <a:rPr lang="en-US" sz="2000" dirty="0">
                <a:solidFill>
                  <a:schemeClr val="tx1"/>
                </a:solidFill>
              </a:rPr>
              <a:t> oleh </a:t>
            </a:r>
            <a:r>
              <a:rPr lang="en-US" sz="2000" dirty="0" err="1">
                <a:solidFill>
                  <a:schemeClr val="tx1"/>
                </a:solidFill>
              </a:rPr>
              <a:t>Pemerintah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Provinsi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mewujudkan</a:t>
            </a:r>
            <a:r>
              <a:rPr lang="en-US" sz="2000" dirty="0">
                <a:solidFill>
                  <a:schemeClr val="tx1"/>
                </a:solidFill>
              </a:rPr>
              <a:t> BUJK dan TKK </a:t>
            </a:r>
            <a:r>
              <a:rPr lang="en-US" sz="2000" dirty="0" err="1">
                <a:solidFill>
                  <a:schemeClr val="tx1"/>
                </a:solidFill>
              </a:rPr>
              <a:t>Lokal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berkualitas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A2FCFD-C3C7-854C-067D-E1A2831710AF}"/>
              </a:ext>
            </a:extLst>
          </p:cNvPr>
          <p:cNvSpPr/>
          <p:nvPr/>
        </p:nvSpPr>
        <p:spPr>
          <a:xfrm>
            <a:off x="9840416" y="3220958"/>
            <a:ext cx="720080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DFA7DF-CB32-29CB-F7A2-E12AB41CC398}"/>
              </a:ext>
            </a:extLst>
          </p:cNvPr>
          <p:cNvSpPr txBox="1"/>
          <p:nvPr/>
        </p:nvSpPr>
        <p:spPr>
          <a:xfrm>
            <a:off x="2783632" y="3171398"/>
            <a:ext cx="68407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chemeClr val="tx1"/>
                </a:solidFill>
              </a:rPr>
              <a:t>Pemerintah</a:t>
            </a:r>
            <a:r>
              <a:rPr lang="en-US" sz="2000" dirty="0">
                <a:solidFill>
                  <a:schemeClr val="tx1"/>
                </a:solidFill>
              </a:rPr>
              <a:t> Daerah </a:t>
            </a:r>
            <a:r>
              <a:rPr lang="en-US" sz="2000" dirty="0" err="1">
                <a:solidFill>
                  <a:schemeClr val="tx1"/>
                </a:solidFill>
              </a:rPr>
              <a:t>sesuai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kewenangannya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memperkuat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partisipasi</a:t>
            </a:r>
            <a:r>
              <a:rPr lang="en-US" sz="2000" dirty="0">
                <a:solidFill>
                  <a:schemeClr val="tx1"/>
                </a:solidFill>
              </a:rPr>
              <a:t> Masyarakat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penguatan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kapasitas</a:t>
            </a:r>
            <a:r>
              <a:rPr lang="en-US" sz="2000" dirty="0">
                <a:solidFill>
                  <a:schemeClr val="tx1"/>
                </a:solidFill>
              </a:rPr>
              <a:t> Masyarakat Jasa </a:t>
            </a:r>
            <a:r>
              <a:rPr lang="en-US" sz="2000" dirty="0" err="1">
                <a:solidFill>
                  <a:schemeClr val="tx1"/>
                </a:solidFill>
              </a:rPr>
              <a:t>Konstruksi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3174BA1-74E4-FAE7-1B2C-31627D9D02F5}"/>
              </a:ext>
            </a:extLst>
          </p:cNvPr>
          <p:cNvSpPr/>
          <p:nvPr/>
        </p:nvSpPr>
        <p:spPr>
          <a:xfrm>
            <a:off x="458732" y="5088959"/>
            <a:ext cx="720080" cy="5760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12902E-E5B7-F6FE-EE28-56AF2037A003}"/>
              </a:ext>
            </a:extLst>
          </p:cNvPr>
          <p:cNvSpPr txBox="1"/>
          <p:nvPr/>
        </p:nvSpPr>
        <p:spPr>
          <a:xfrm>
            <a:off x="1271464" y="5013176"/>
            <a:ext cx="68407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chemeClr val="tx1"/>
                </a:solidFill>
              </a:rPr>
              <a:t>Koordinasi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antara</a:t>
            </a:r>
            <a:r>
              <a:rPr lang="en-US" sz="2000" dirty="0">
                <a:solidFill>
                  <a:schemeClr val="tx1"/>
                </a:solidFill>
              </a:rPr>
              <a:t> Pusat dan Daerah </a:t>
            </a:r>
            <a:r>
              <a:rPr lang="en-US" sz="2000" dirty="0" err="1">
                <a:solidFill>
                  <a:schemeClr val="tx1"/>
                </a:solidFill>
              </a:rPr>
              <a:t>dibutuhkan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mewujudkan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pembinaan</a:t>
            </a:r>
            <a:r>
              <a:rPr lang="en-US" sz="2000" dirty="0">
                <a:solidFill>
                  <a:schemeClr val="tx1"/>
                </a:solidFill>
              </a:rPr>
              <a:t> dan </a:t>
            </a:r>
            <a:r>
              <a:rPr lang="en-US" sz="2000" dirty="0" err="1">
                <a:solidFill>
                  <a:schemeClr val="tx1"/>
                </a:solidFill>
              </a:rPr>
              <a:t>pengawasan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lebih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baik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guna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meningkatkan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kualitas</a:t>
            </a:r>
            <a:r>
              <a:rPr lang="en-US" sz="2000" dirty="0">
                <a:solidFill>
                  <a:schemeClr val="tx1"/>
                </a:solidFill>
              </a:rPr>
              <a:t> BUJK dan TKK </a:t>
            </a:r>
            <a:r>
              <a:rPr lang="en-US" sz="2000" dirty="0" err="1">
                <a:solidFill>
                  <a:schemeClr val="tx1"/>
                </a:solidFill>
              </a:rPr>
              <a:t>Lokal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01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endungan di Jawa Barat Ini Bisa Hasilkan Listrik Sebesar 1.428 GWh per  Tahun, Terbesar se Asia Tenggara? - Ayo Bandung">
            <a:extLst>
              <a:ext uri="{FF2B5EF4-FFF2-40B4-BE49-F238E27FC236}">
                <a16:creationId xmlns:a16="http://schemas.microsoft.com/office/drawing/2014/main" id="{BE986B96-446F-F1B4-B9B3-384ED37C6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2"/>
          <a:stretch/>
        </p:blipFill>
        <p:spPr bwMode="auto">
          <a:xfrm>
            <a:off x="0" y="-20588"/>
            <a:ext cx="12192000" cy="687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5240BE5-760F-DD04-394C-07E0C1308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3085" y="404664"/>
            <a:ext cx="1045830" cy="13496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DE6E25-838A-7ABB-3687-FE4D39AD09C5}"/>
              </a:ext>
            </a:extLst>
          </p:cNvPr>
          <p:cNvSpPr/>
          <p:nvPr/>
        </p:nvSpPr>
        <p:spPr>
          <a:xfrm>
            <a:off x="3202932" y="2200132"/>
            <a:ext cx="57861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1469739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2C05041-79B0-87F8-9578-53022D073FA2}"/>
              </a:ext>
            </a:extLst>
          </p:cNvPr>
          <p:cNvSpPr txBox="1"/>
          <p:nvPr/>
        </p:nvSpPr>
        <p:spPr>
          <a:xfrm>
            <a:off x="911424" y="26064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NOMENKLATUR PROGRAM/KEGIATAN/SUB KEGIATAN JASA KONSTRUKSI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5D87B6-955E-23DD-C3D1-F15F022F2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6289" y="1052736"/>
            <a:ext cx="115288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Gill Sans MT" panose="020B0502020104020203" pitchFamily="34" charset="0"/>
                <a:ea typeface="MS PGothic" panose="020B0600070205080204" pitchFamily="34" charset="-128"/>
                <a:cs typeface="+mn-cs"/>
              </a:rPr>
              <a:t>PROVINSI</a:t>
            </a:r>
            <a:endParaRPr kumimoji="0" lang="id-ID" altLang="en-US" sz="15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Gill Sans MT" panose="020B0502020104020203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75D677E-21E0-178C-9B5F-677C892EA04E}"/>
              </a:ext>
            </a:extLst>
          </p:cNvPr>
          <p:cNvGraphicFramePr>
            <a:graphicFrameLocks noGrp="1"/>
          </p:cNvGraphicFramePr>
          <p:nvPr/>
        </p:nvGraphicFramePr>
        <p:xfrm>
          <a:off x="191345" y="1378338"/>
          <a:ext cx="11809310" cy="5147003"/>
        </p:xfrm>
        <a:graphic>
          <a:graphicData uri="http://schemas.openxmlformats.org/drawingml/2006/table">
            <a:tbl>
              <a:tblPr/>
              <a:tblGrid>
                <a:gridCol w="442467">
                  <a:extLst>
                    <a:ext uri="{9D8B030D-6E8A-4147-A177-3AD203B41FA5}">
                      <a16:colId xmlns:a16="http://schemas.microsoft.com/office/drawing/2014/main" val="1278840133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val="1993176886"/>
                    </a:ext>
                  </a:extLst>
                </a:gridCol>
                <a:gridCol w="366180">
                  <a:extLst>
                    <a:ext uri="{9D8B030D-6E8A-4147-A177-3AD203B41FA5}">
                      <a16:colId xmlns:a16="http://schemas.microsoft.com/office/drawing/2014/main" val="1159455485"/>
                    </a:ext>
                  </a:extLst>
                </a:gridCol>
                <a:gridCol w="534013">
                  <a:extLst>
                    <a:ext uri="{9D8B030D-6E8A-4147-A177-3AD203B41FA5}">
                      <a16:colId xmlns:a16="http://schemas.microsoft.com/office/drawing/2014/main" val="4029984813"/>
                    </a:ext>
                  </a:extLst>
                </a:gridCol>
                <a:gridCol w="595042">
                  <a:extLst>
                    <a:ext uri="{9D8B030D-6E8A-4147-A177-3AD203B41FA5}">
                      <a16:colId xmlns:a16="http://schemas.microsoft.com/office/drawing/2014/main" val="280293182"/>
                    </a:ext>
                  </a:extLst>
                </a:gridCol>
                <a:gridCol w="2959957">
                  <a:extLst>
                    <a:ext uri="{9D8B030D-6E8A-4147-A177-3AD203B41FA5}">
                      <a16:colId xmlns:a16="http://schemas.microsoft.com/office/drawing/2014/main" val="1367350889"/>
                    </a:ext>
                  </a:extLst>
                </a:gridCol>
                <a:gridCol w="2944700">
                  <a:extLst>
                    <a:ext uri="{9D8B030D-6E8A-4147-A177-3AD203B41FA5}">
                      <a16:colId xmlns:a16="http://schemas.microsoft.com/office/drawing/2014/main" val="1138225213"/>
                    </a:ext>
                  </a:extLst>
                </a:gridCol>
                <a:gridCol w="2075021">
                  <a:extLst>
                    <a:ext uri="{9D8B030D-6E8A-4147-A177-3AD203B41FA5}">
                      <a16:colId xmlns:a16="http://schemas.microsoft.com/office/drawing/2014/main" val="1796746623"/>
                    </a:ext>
                  </a:extLst>
                </a:gridCol>
                <a:gridCol w="1312146">
                  <a:extLst>
                    <a:ext uri="{9D8B030D-6E8A-4147-A177-3AD203B41FA5}">
                      <a16:colId xmlns:a16="http://schemas.microsoft.com/office/drawing/2014/main" val="1987112015"/>
                    </a:ext>
                  </a:extLst>
                </a:gridCol>
              </a:tblGrid>
              <a:tr h="18570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KODE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850" marR="2850" marT="28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850" marR="2850" marT="28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850" marR="2850" marT="28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850" marR="2850" marT="28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NOMENKLATUR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INDIKATOR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KINERJA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SATUAN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531000"/>
                  </a:ext>
                </a:extLst>
              </a:tr>
              <a:tr h="1857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 PENGEMBANGAN JASA KONSTRUKSI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70979477"/>
                  </a:ext>
                </a:extLst>
              </a:tr>
              <a:tr h="1857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Penyelenggaraan Pelatihan Tenaga Ahli Konstruksi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8364067"/>
                  </a:ext>
                </a:extLst>
              </a:tr>
              <a:tr h="733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0009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Penyediaan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Instruktur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Asesor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Penyelenggara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Pelatihan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Tenaga Ahli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Konstruksi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Tersedianya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Instruktur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Asesor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Penyelenggara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Pelatihan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Tenaga Ahli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Konstruksi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Instruktur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Asesor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Penyelenggara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Pelatihan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Tenaga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Kerja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Konstruksi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Kualifikasi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Ahli yang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Disediakan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Orang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578357"/>
                  </a:ext>
                </a:extLst>
              </a:tr>
              <a:tr h="733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0010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Penyediaan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Training Need Assessment (TNA)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Pelatihan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Tenaga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Kerja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Konstruksi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Kualifikasi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Ahli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Tersedianya Training Need Assessment (TNA) Pelatihan Tenaga Kerja Konstruksi Kualifikasi Ahli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Dokumen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Training Need Assessment (TNA)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Pelatihan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Tenaga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Kerja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Konstruksi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Kualifikasi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Ahli yang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Disediakan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Dokumen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29691"/>
                  </a:ext>
                </a:extLst>
              </a:tr>
              <a:tr h="3683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0011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Pelatihan Tenaga Kerja Konstruksi Kualifikasi Ahli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Tenaga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Kerja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Konstruksi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Kualifikasi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Ahli yang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mendapatkan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Pelatihan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 Tenaga Kerja Konstruksi Kualifikasi Ahli yang Dilatih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Orang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969787"/>
                  </a:ext>
                </a:extLst>
              </a:tr>
              <a:tr h="5509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0012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Pembinaan dan Peningkatan Kapasitas Kelembagaan Konstruksi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Kelembagaan Jasa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Konstruksi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mendapatkan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Pembinaan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Peningkatan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Kapasitas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 Lembaga Jasa Konstruksi yang Dibina dan Ditingkatkan Kapasitasnya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Lembaga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739002"/>
                  </a:ext>
                </a:extLst>
              </a:tr>
              <a:tr h="733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0013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Penyediaan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SOP Penyelenggaraan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Pelatihan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Tenaga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Kerja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Konstruksi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Kualifikasi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Ahli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Tersedianya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SOP Penyelenggaraan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Pelatihan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Tenaga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Kerja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Konstruksi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Kualifikasi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Ahli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Dokumen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SOP Penyelenggaraan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Pelatihan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Tenaga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Kerja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Konstruksi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Kualifikasi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Ahli yang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Disediakan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Dokumen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06137"/>
                  </a:ext>
                </a:extLst>
              </a:tr>
              <a:tr h="3683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0014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Fasilitasi Sertifikasi Tenaga Kerja Konstruksi Kualifikasi Ahli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Terfasilitasinya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Sertifikasi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Tenaga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Kerja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Konstruksi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Kualifikasi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Ahli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Tenaga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Kerja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Konstruksi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Kualifikasi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Ahli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Difasilitasi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Sertifikasi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Orang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78183"/>
                  </a:ext>
                </a:extLst>
              </a:tr>
              <a:tr h="5509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0015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Pemantauan dan Evaluasi Pelatihan Tenaga Kerja Konstruksi Kualifikasi Ahli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Terpantau dan Terevaluasinya Pelatihan Tenaga Kerja Konstruksi Kualifikasi Ahli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Tenaga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Kerja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Konstruksi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Kualifikasi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Ahli yang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Dipantau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Dievaluasi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Pelatihannya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Orang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69621"/>
                  </a:ext>
                </a:extLst>
              </a:tr>
              <a:tr h="5509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0016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Identifikasi Potensi Kerja Sama dan Pemberdayaan Jasa Konstruksi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Teridentifikasinya Potensi Kerja Sama dan Pemberdayaan Jasa Konstruksi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Lembaga Jasa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Konstruksi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Diidentifikasi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Kerja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Sama dan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Pemberdayaannya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Lembaga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66179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96E168E-16EA-13C3-CF5D-A7EEAF347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132" y="641603"/>
            <a:ext cx="842493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8905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KEPMENDAGRI 900.1.15.7-1317/2023 </a:t>
            </a:r>
            <a:r>
              <a:rPr kumimoji="0" lang="en-US" alt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TENTANG HASIL VERIFIKASI DAN VALIDASI PEMUTAKHIRAN KLASIFIKASI, KODEFIKASI, DAN NOMENKLATUR PERENCANAAN PEMBANGUNAN DAN KEUANGAN DAERAH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7ABD66DD-523C-A411-EA75-C5E3D2993C83}"/>
              </a:ext>
            </a:extLst>
          </p:cNvPr>
          <p:cNvSpPr/>
          <p:nvPr/>
        </p:nvSpPr>
        <p:spPr>
          <a:xfrm>
            <a:off x="11523911" y="5256024"/>
            <a:ext cx="287235" cy="259663"/>
          </a:xfrm>
          <a:custGeom>
            <a:avLst/>
            <a:gdLst/>
            <a:ahLst/>
            <a:cxnLst/>
            <a:rect l="l" t="t" r="r" b="b"/>
            <a:pathLst>
              <a:path w="474345" h="483235">
                <a:moveTo>
                  <a:pt x="92783" y="195097"/>
                </a:moveTo>
                <a:lnTo>
                  <a:pt x="50544" y="210857"/>
                </a:lnTo>
                <a:lnTo>
                  <a:pt x="19490" y="240188"/>
                </a:lnTo>
                <a:lnTo>
                  <a:pt x="1095" y="283086"/>
                </a:lnTo>
                <a:lnTo>
                  <a:pt x="0" y="298711"/>
                </a:lnTo>
                <a:lnTo>
                  <a:pt x="1476" y="314741"/>
                </a:lnTo>
                <a:lnTo>
                  <a:pt x="21387" y="365299"/>
                </a:lnTo>
                <a:lnTo>
                  <a:pt x="47398" y="400438"/>
                </a:lnTo>
                <a:lnTo>
                  <a:pt x="83048" y="436110"/>
                </a:lnTo>
                <a:lnTo>
                  <a:pt x="118810" y="462883"/>
                </a:lnTo>
                <a:lnTo>
                  <a:pt x="167433" y="481810"/>
                </a:lnTo>
                <a:lnTo>
                  <a:pt x="182221" y="482830"/>
                </a:lnTo>
                <a:lnTo>
                  <a:pt x="196294" y="481206"/>
                </a:lnTo>
                <a:lnTo>
                  <a:pt x="235888" y="461900"/>
                </a:lnTo>
                <a:lnTo>
                  <a:pt x="257904" y="439177"/>
                </a:lnTo>
                <a:lnTo>
                  <a:pt x="213677" y="439177"/>
                </a:lnTo>
                <a:lnTo>
                  <a:pt x="205819" y="438534"/>
                </a:lnTo>
                <a:lnTo>
                  <a:pt x="165941" y="417960"/>
                </a:lnTo>
                <a:lnTo>
                  <a:pt x="124293" y="382152"/>
                </a:lnTo>
                <a:lnTo>
                  <a:pt x="96694" y="354746"/>
                </a:lnTo>
                <a:lnTo>
                  <a:pt x="69548" y="324742"/>
                </a:lnTo>
                <a:lnTo>
                  <a:pt x="46307" y="291595"/>
                </a:lnTo>
                <a:lnTo>
                  <a:pt x="38910" y="267084"/>
                </a:lnTo>
                <a:lnTo>
                  <a:pt x="39035" y="259179"/>
                </a:lnTo>
                <a:lnTo>
                  <a:pt x="70945" y="237366"/>
                </a:lnTo>
                <a:lnTo>
                  <a:pt x="192778" y="237366"/>
                </a:lnTo>
                <a:lnTo>
                  <a:pt x="188418" y="233396"/>
                </a:lnTo>
                <a:lnTo>
                  <a:pt x="162877" y="214999"/>
                </a:lnTo>
                <a:lnTo>
                  <a:pt x="138455" y="202483"/>
                </a:lnTo>
                <a:lnTo>
                  <a:pt x="115141" y="195837"/>
                </a:lnTo>
                <a:lnTo>
                  <a:pt x="92783" y="195097"/>
                </a:lnTo>
                <a:close/>
              </a:path>
              <a:path w="474345" h="483235">
                <a:moveTo>
                  <a:pt x="192778" y="237366"/>
                </a:moveTo>
                <a:lnTo>
                  <a:pt x="70945" y="237366"/>
                </a:lnTo>
                <a:lnTo>
                  <a:pt x="78946" y="239144"/>
                </a:lnTo>
                <a:lnTo>
                  <a:pt x="88471" y="243462"/>
                </a:lnTo>
                <a:lnTo>
                  <a:pt x="124285" y="267084"/>
                </a:lnTo>
                <a:lnTo>
                  <a:pt x="160200" y="299017"/>
                </a:lnTo>
                <a:lnTo>
                  <a:pt x="191658" y="330807"/>
                </a:lnTo>
                <a:lnTo>
                  <a:pt x="219757" y="363493"/>
                </a:lnTo>
                <a:lnTo>
                  <a:pt x="241506" y="406403"/>
                </a:lnTo>
                <a:lnTo>
                  <a:pt x="241887" y="412245"/>
                </a:lnTo>
                <a:lnTo>
                  <a:pt x="240871" y="417071"/>
                </a:lnTo>
                <a:lnTo>
                  <a:pt x="213677" y="439177"/>
                </a:lnTo>
                <a:lnTo>
                  <a:pt x="257904" y="439177"/>
                </a:lnTo>
                <a:lnTo>
                  <a:pt x="265082" y="430488"/>
                </a:lnTo>
                <a:lnTo>
                  <a:pt x="275812" y="409023"/>
                </a:lnTo>
                <a:lnTo>
                  <a:pt x="280564" y="386343"/>
                </a:lnTo>
                <a:lnTo>
                  <a:pt x="279352" y="362461"/>
                </a:lnTo>
                <a:lnTo>
                  <a:pt x="272186" y="337607"/>
                </a:lnTo>
                <a:lnTo>
                  <a:pt x="259079" y="311836"/>
                </a:lnTo>
                <a:lnTo>
                  <a:pt x="240043" y="285184"/>
                </a:lnTo>
                <a:lnTo>
                  <a:pt x="215046" y="257647"/>
                </a:lnTo>
                <a:lnTo>
                  <a:pt x="192778" y="237366"/>
                </a:lnTo>
                <a:close/>
              </a:path>
              <a:path w="474345" h="483235">
                <a:moveTo>
                  <a:pt x="342979" y="252352"/>
                </a:moveTo>
                <a:lnTo>
                  <a:pt x="314531" y="280673"/>
                </a:lnTo>
                <a:lnTo>
                  <a:pt x="354155" y="320297"/>
                </a:lnTo>
                <a:lnTo>
                  <a:pt x="363606" y="316418"/>
                </a:lnTo>
                <a:lnTo>
                  <a:pt x="403316" y="292203"/>
                </a:lnTo>
                <a:lnTo>
                  <a:pt x="433490" y="265433"/>
                </a:lnTo>
                <a:lnTo>
                  <a:pt x="382095" y="265433"/>
                </a:lnTo>
                <a:lnTo>
                  <a:pt x="373447" y="264747"/>
                </a:lnTo>
                <a:lnTo>
                  <a:pt x="364061" y="262322"/>
                </a:lnTo>
                <a:lnTo>
                  <a:pt x="353913" y="258183"/>
                </a:lnTo>
                <a:lnTo>
                  <a:pt x="342979" y="252352"/>
                </a:lnTo>
                <a:close/>
              </a:path>
              <a:path w="474345" h="483235">
                <a:moveTo>
                  <a:pt x="468896" y="155451"/>
                </a:moveTo>
                <a:lnTo>
                  <a:pt x="359362" y="155451"/>
                </a:lnTo>
                <a:lnTo>
                  <a:pt x="370671" y="156501"/>
                </a:lnTo>
                <a:lnTo>
                  <a:pt x="381920" y="160420"/>
                </a:lnTo>
                <a:lnTo>
                  <a:pt x="393098" y="167221"/>
                </a:lnTo>
                <a:lnTo>
                  <a:pt x="404193" y="176914"/>
                </a:lnTo>
                <a:lnTo>
                  <a:pt x="420248" y="197086"/>
                </a:lnTo>
                <a:lnTo>
                  <a:pt x="426910" y="216269"/>
                </a:lnTo>
                <a:lnTo>
                  <a:pt x="424213" y="234475"/>
                </a:lnTo>
                <a:lnTo>
                  <a:pt x="390120" y="264505"/>
                </a:lnTo>
                <a:lnTo>
                  <a:pt x="382095" y="265433"/>
                </a:lnTo>
                <a:lnTo>
                  <a:pt x="433490" y="265433"/>
                </a:lnTo>
                <a:lnTo>
                  <a:pt x="461466" y="228516"/>
                </a:lnTo>
                <a:lnTo>
                  <a:pt x="473646" y="189932"/>
                </a:lnTo>
                <a:lnTo>
                  <a:pt x="473807" y="180343"/>
                </a:lnTo>
                <a:lnTo>
                  <a:pt x="473724" y="176914"/>
                </a:lnTo>
                <a:lnTo>
                  <a:pt x="472138" y="165992"/>
                </a:lnTo>
                <a:lnTo>
                  <a:pt x="468896" y="155451"/>
                </a:lnTo>
                <a:close/>
              </a:path>
              <a:path w="474345" h="483235">
                <a:moveTo>
                  <a:pt x="352893" y="52708"/>
                </a:moveTo>
                <a:lnTo>
                  <a:pt x="257635" y="52708"/>
                </a:lnTo>
                <a:lnTo>
                  <a:pt x="265731" y="54564"/>
                </a:lnTo>
                <a:lnTo>
                  <a:pt x="274018" y="58408"/>
                </a:lnTo>
                <a:lnTo>
                  <a:pt x="307260" y="95238"/>
                </a:lnTo>
                <a:lnTo>
                  <a:pt x="310923" y="120526"/>
                </a:lnTo>
                <a:lnTo>
                  <a:pt x="308312" y="133393"/>
                </a:lnTo>
                <a:lnTo>
                  <a:pt x="302625" y="146847"/>
                </a:lnTo>
                <a:lnTo>
                  <a:pt x="293937" y="160635"/>
                </a:lnTo>
                <a:lnTo>
                  <a:pt x="282273" y="174755"/>
                </a:lnTo>
                <a:lnTo>
                  <a:pt x="300180" y="192789"/>
                </a:lnTo>
                <a:lnTo>
                  <a:pt x="336327" y="162135"/>
                </a:lnTo>
                <a:lnTo>
                  <a:pt x="359362" y="155451"/>
                </a:lnTo>
                <a:lnTo>
                  <a:pt x="468896" y="155451"/>
                </a:lnTo>
                <a:lnTo>
                  <a:pt x="468659" y="154682"/>
                </a:lnTo>
                <a:lnTo>
                  <a:pt x="463550" y="143990"/>
                </a:lnTo>
                <a:lnTo>
                  <a:pt x="456797" y="133917"/>
                </a:lnTo>
                <a:lnTo>
                  <a:pt x="448389" y="124463"/>
                </a:lnTo>
                <a:lnTo>
                  <a:pt x="444004" y="120526"/>
                </a:lnTo>
                <a:lnTo>
                  <a:pt x="345011" y="120526"/>
                </a:lnTo>
                <a:lnTo>
                  <a:pt x="343614" y="119129"/>
                </a:lnTo>
                <a:lnTo>
                  <a:pt x="354028" y="79124"/>
                </a:lnTo>
                <a:lnTo>
                  <a:pt x="354616" y="69599"/>
                </a:lnTo>
                <a:lnTo>
                  <a:pt x="354393" y="62249"/>
                </a:lnTo>
                <a:lnTo>
                  <a:pt x="353260" y="54139"/>
                </a:lnTo>
                <a:lnTo>
                  <a:pt x="352893" y="52708"/>
                </a:lnTo>
                <a:close/>
              </a:path>
              <a:path w="474345" h="483235">
                <a:moveTo>
                  <a:pt x="290570" y="0"/>
                </a:moveTo>
                <a:lnTo>
                  <a:pt x="251069" y="13132"/>
                </a:lnTo>
                <a:lnTo>
                  <a:pt x="205769" y="54447"/>
                </a:lnTo>
                <a:lnTo>
                  <a:pt x="178095" y="99214"/>
                </a:lnTo>
                <a:lnTo>
                  <a:pt x="166068" y="126241"/>
                </a:lnTo>
                <a:lnTo>
                  <a:pt x="203406" y="163579"/>
                </a:lnTo>
                <a:lnTo>
                  <a:pt x="231854" y="135131"/>
                </a:lnTo>
                <a:lnTo>
                  <a:pt x="226734" y="127349"/>
                </a:lnTo>
                <a:lnTo>
                  <a:pt x="222615" y="119828"/>
                </a:lnTo>
                <a:lnTo>
                  <a:pt x="219495" y="112593"/>
                </a:lnTo>
                <a:lnTo>
                  <a:pt x="217376" y="105667"/>
                </a:lnTo>
                <a:lnTo>
                  <a:pt x="215090" y="96650"/>
                </a:lnTo>
                <a:lnTo>
                  <a:pt x="215090" y="88776"/>
                </a:lnTo>
                <a:lnTo>
                  <a:pt x="242268" y="54709"/>
                </a:lnTo>
                <a:lnTo>
                  <a:pt x="352893" y="52708"/>
                </a:lnTo>
                <a:lnTo>
                  <a:pt x="351234" y="46231"/>
                </a:lnTo>
                <a:lnTo>
                  <a:pt x="325500" y="10707"/>
                </a:lnTo>
                <a:lnTo>
                  <a:pt x="299926" y="384"/>
                </a:lnTo>
                <a:lnTo>
                  <a:pt x="290570" y="0"/>
                </a:lnTo>
                <a:close/>
              </a:path>
              <a:path w="474345" h="483235">
                <a:moveTo>
                  <a:pt x="397271" y="102429"/>
                </a:moveTo>
                <a:lnTo>
                  <a:pt x="353224" y="115242"/>
                </a:lnTo>
                <a:lnTo>
                  <a:pt x="345011" y="120526"/>
                </a:lnTo>
                <a:lnTo>
                  <a:pt x="444004" y="120526"/>
                </a:lnTo>
                <a:lnTo>
                  <a:pt x="406320" y="103044"/>
                </a:lnTo>
                <a:lnTo>
                  <a:pt x="397271" y="102429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B669C1-7D74-6F54-0FDA-02505A215CBB}"/>
              </a:ext>
            </a:extLst>
          </p:cNvPr>
          <p:cNvSpPr txBox="1"/>
          <p:nvPr/>
        </p:nvSpPr>
        <p:spPr>
          <a:xfrm>
            <a:off x="11784632" y="64533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04840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2C05041-79B0-87F8-9578-53022D073FA2}"/>
              </a:ext>
            </a:extLst>
          </p:cNvPr>
          <p:cNvSpPr txBox="1"/>
          <p:nvPr/>
        </p:nvSpPr>
        <p:spPr>
          <a:xfrm>
            <a:off x="911424" y="26064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NOMENKLATUR PROGRAM/KEGIATAN/SUB KEGIATAN JASA KONSTRUKSI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5D87B6-955E-23DD-C3D1-F15F022F2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6289" y="1052736"/>
            <a:ext cx="115288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Gill Sans MT" panose="020B0502020104020203" pitchFamily="34" charset="0"/>
                <a:ea typeface="MS PGothic" panose="020B0600070205080204" pitchFamily="34" charset="-128"/>
                <a:cs typeface="+mn-cs"/>
              </a:rPr>
              <a:t>PROVINSI</a:t>
            </a:r>
            <a:endParaRPr kumimoji="0" lang="id-ID" altLang="en-US" sz="15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Gill Sans MT" panose="020B0502020104020203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E168E-16EA-13C3-CF5D-A7EEAF347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132" y="641603"/>
            <a:ext cx="842493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8905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KEPMENDAGRI 900.1.15.7-1317/2023 </a:t>
            </a:r>
            <a:r>
              <a:rPr kumimoji="0" lang="en-US" alt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TENTANG HASIL VERIFIKASI DAN VALIDASI PEMUTAKHIRAN KLASIFIKASI, KODEFIKASI, DAN NOMENKLATUR PERENCANAAN PEMBANGUNAN DAN KEUANGAN DAERAH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CB051D-1C6E-10C9-6FF3-A9F8EF7E2271}"/>
              </a:ext>
            </a:extLst>
          </p:cNvPr>
          <p:cNvGraphicFramePr>
            <a:graphicFrameLocks noGrp="1"/>
          </p:cNvGraphicFramePr>
          <p:nvPr/>
        </p:nvGraphicFramePr>
        <p:xfrm>
          <a:off x="191345" y="1437592"/>
          <a:ext cx="11809310" cy="5087752"/>
        </p:xfrm>
        <a:graphic>
          <a:graphicData uri="http://schemas.openxmlformats.org/drawingml/2006/table">
            <a:tbl>
              <a:tblPr/>
              <a:tblGrid>
                <a:gridCol w="442467">
                  <a:extLst>
                    <a:ext uri="{9D8B030D-6E8A-4147-A177-3AD203B41FA5}">
                      <a16:colId xmlns:a16="http://schemas.microsoft.com/office/drawing/2014/main" val="1278840133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val="1993176886"/>
                    </a:ext>
                  </a:extLst>
                </a:gridCol>
                <a:gridCol w="366180">
                  <a:extLst>
                    <a:ext uri="{9D8B030D-6E8A-4147-A177-3AD203B41FA5}">
                      <a16:colId xmlns:a16="http://schemas.microsoft.com/office/drawing/2014/main" val="1159455485"/>
                    </a:ext>
                  </a:extLst>
                </a:gridCol>
                <a:gridCol w="534013">
                  <a:extLst>
                    <a:ext uri="{9D8B030D-6E8A-4147-A177-3AD203B41FA5}">
                      <a16:colId xmlns:a16="http://schemas.microsoft.com/office/drawing/2014/main" val="4029984813"/>
                    </a:ext>
                  </a:extLst>
                </a:gridCol>
                <a:gridCol w="595042">
                  <a:extLst>
                    <a:ext uri="{9D8B030D-6E8A-4147-A177-3AD203B41FA5}">
                      <a16:colId xmlns:a16="http://schemas.microsoft.com/office/drawing/2014/main" val="280293182"/>
                    </a:ext>
                  </a:extLst>
                </a:gridCol>
                <a:gridCol w="2959957">
                  <a:extLst>
                    <a:ext uri="{9D8B030D-6E8A-4147-A177-3AD203B41FA5}">
                      <a16:colId xmlns:a16="http://schemas.microsoft.com/office/drawing/2014/main" val="1367350889"/>
                    </a:ext>
                  </a:extLst>
                </a:gridCol>
                <a:gridCol w="2944700">
                  <a:extLst>
                    <a:ext uri="{9D8B030D-6E8A-4147-A177-3AD203B41FA5}">
                      <a16:colId xmlns:a16="http://schemas.microsoft.com/office/drawing/2014/main" val="1138225213"/>
                    </a:ext>
                  </a:extLst>
                </a:gridCol>
                <a:gridCol w="2075021">
                  <a:extLst>
                    <a:ext uri="{9D8B030D-6E8A-4147-A177-3AD203B41FA5}">
                      <a16:colId xmlns:a16="http://schemas.microsoft.com/office/drawing/2014/main" val="1796746623"/>
                    </a:ext>
                  </a:extLst>
                </a:gridCol>
                <a:gridCol w="1312146">
                  <a:extLst>
                    <a:ext uri="{9D8B030D-6E8A-4147-A177-3AD203B41FA5}">
                      <a16:colId xmlns:a16="http://schemas.microsoft.com/office/drawing/2014/main" val="1987112015"/>
                    </a:ext>
                  </a:extLst>
                </a:gridCol>
              </a:tblGrid>
              <a:tr h="17582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KODE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850" marR="2850" marT="28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850" marR="2850" marT="28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850" marR="2850" marT="28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850" marR="2850" marT="28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NOMENKLATUR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INDIKATOR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KINERJA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SATUAN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531000"/>
                  </a:ext>
                </a:extLst>
              </a:tr>
              <a:tr h="1797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1.02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Penyelenggaraan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Informasi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Jasa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Konstruksi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(SIPJAKI)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Cakupan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Daerah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Provinsi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8364067"/>
                  </a:ext>
                </a:extLst>
              </a:tr>
              <a:tr h="3523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1.02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0006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Operasionalisasi Layanan Informasi Jasa Konstruksi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Beroperasinya Layanan Informasi Jasa Konstruksi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Jumlah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Layanan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Informasi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Jasa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yang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Dioperasikan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29691"/>
                  </a:ext>
                </a:extLst>
              </a:tr>
              <a:tr h="3523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1.02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0007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Penyediaan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Perangkat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Pendukung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Layanan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Informasi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Jasa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Tersedianya Perangkat Pendukung Layanan Informasi Jasa Konstruksi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Jumlah Perangkat Pendukung Layanan Informasi Jasa Konstruksi yang Disediakan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969787"/>
                  </a:ext>
                </a:extLst>
              </a:tr>
              <a:tr h="3523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1.02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0008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Penyediaan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Data dan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Informasi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Jasa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Cakupan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Provinsi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Tersedianya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Data dan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Informasi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Jasa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Cakupan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Provinsi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Jumlah Dokumen Data dan Infromasi Jasa Konstruksi Cakupan Provinsi yang Disediakan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739002"/>
                  </a:ext>
                </a:extLst>
              </a:tr>
              <a:tr h="3523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1.02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0009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Peningkatan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Kapasitas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Pengelolaan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SIPJAKI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Meningkatnya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Kapasitas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Pengelola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SIPJAKI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Jumlah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Pengelola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SIPJAKI yang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Ditingkatkan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Kapasitasnya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06137"/>
                  </a:ext>
                </a:extLst>
              </a:tr>
              <a:tr h="1797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1.03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Kebijakan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Khusus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Penyelenggaraan Jasa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Konstruksi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128543"/>
                  </a:ext>
                </a:extLst>
              </a:tr>
              <a:tr h="697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1.03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0004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Pengawasan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Evaluasi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Tertib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Penyelenggaraan Jasa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Konstruksi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Provinsi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dan Lintas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Kabupaten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/Kota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Jasa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Konstruksi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Provinsi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dan Lintas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Kabupaten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/Kota yang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mendapatkan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Pengawasan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Evaluasi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Tertib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Penyelenggaraan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Paket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Pekerjaan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Jasa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Konstruksi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Provinsi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dan Lintas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Kabupaten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/Kota yang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Diawasi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Dievaluasi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Tertib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Penyelenggaraan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200594"/>
                  </a:ext>
                </a:extLst>
              </a:tr>
              <a:tr h="697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1.03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0005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Pengawasan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Evaluasi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Tertib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Pemanfaatan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Produk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Jasa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Konstruksi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Provinsi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dan Lintas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Kabupaten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/Kota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Jasa Konstruksi Provinsi dan Lintas Kabupaten/Kota yang mendapatkan Pengawasan dan Evaluasi Tertib Pemanfaatan Produk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Jumlah Bangunan Konstruksi Provinsi dan Lintas Kabupaten/Kota yang Diawasi dan Dievaluasi Tertib Pemanfaatan Produk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323196"/>
                  </a:ext>
                </a:extLst>
              </a:tr>
              <a:tr h="697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1.03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0006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Pembinaan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Tertib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Usaha,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Tertib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Penyelenggaraan, dan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Tertib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Pemanfaatan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Produk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Jasa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Konstruksi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Jasa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Konstruksi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mendapatkan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Pembinaan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Tertib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Usaha,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Tertib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Penyelenggaraan, dan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Tertib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Pemanfaatan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Produk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Lembaga Jasa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Konstruksi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Dibina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Tertib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Usaha,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Tertib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Penyelenggaraan, dan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Tertib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Pemanfaatan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Produk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15778"/>
                  </a:ext>
                </a:extLst>
              </a:tr>
              <a:tr h="52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1.03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0007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Pengawasan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Evaluasi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Tertib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Usaha Jasa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Konstruksi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Provinsi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dan Lintas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Kabupaten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/Kota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Jasa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Konstruksi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Provinsi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dan Lintas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Kabupaten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/Kota yang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mendapatkan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Pengawasan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Evaluasi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Tertib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Usaha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Badan Usaha Jasa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Konstruksi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Provinsi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dan Lintas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Kabupaten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/Kota yang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Diawasi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Dievaluasi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Tertib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Usaha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500613"/>
                  </a:ext>
                </a:extLst>
              </a:tr>
              <a:tr h="52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1.03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0008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Penyusunan Produk Hukum Daerah terkait Penyelenggaraan Jasa Konstruksi di Provinsi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Tersusunnya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Produk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Hukum Daerah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terkait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Penyelenggaraan Jasa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Konstruksi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Provinsi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Jumlah Dokumen Produk Hukum Daerah terkait Penyelenggaraan Jasa Konstruksi di Provinsi yang Disusun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166482"/>
                  </a:ext>
                </a:extLst>
              </a:tr>
            </a:tbl>
          </a:graphicData>
        </a:graphic>
      </p:graphicFrame>
      <p:sp>
        <p:nvSpPr>
          <p:cNvPr id="5" name="object 11">
            <a:extLst>
              <a:ext uri="{FF2B5EF4-FFF2-40B4-BE49-F238E27FC236}">
                <a16:creationId xmlns:a16="http://schemas.microsoft.com/office/drawing/2014/main" id="{70349E83-9C8D-7AA6-4720-B8070BB7AE4C}"/>
              </a:ext>
            </a:extLst>
          </p:cNvPr>
          <p:cNvSpPr/>
          <p:nvPr/>
        </p:nvSpPr>
        <p:spPr>
          <a:xfrm>
            <a:off x="11523911" y="5256024"/>
            <a:ext cx="287235" cy="259663"/>
          </a:xfrm>
          <a:custGeom>
            <a:avLst/>
            <a:gdLst/>
            <a:ahLst/>
            <a:cxnLst/>
            <a:rect l="l" t="t" r="r" b="b"/>
            <a:pathLst>
              <a:path w="474345" h="483235">
                <a:moveTo>
                  <a:pt x="92783" y="195097"/>
                </a:moveTo>
                <a:lnTo>
                  <a:pt x="50544" y="210857"/>
                </a:lnTo>
                <a:lnTo>
                  <a:pt x="19490" y="240188"/>
                </a:lnTo>
                <a:lnTo>
                  <a:pt x="1095" y="283086"/>
                </a:lnTo>
                <a:lnTo>
                  <a:pt x="0" y="298711"/>
                </a:lnTo>
                <a:lnTo>
                  <a:pt x="1476" y="314741"/>
                </a:lnTo>
                <a:lnTo>
                  <a:pt x="21387" y="365299"/>
                </a:lnTo>
                <a:lnTo>
                  <a:pt x="47398" y="400438"/>
                </a:lnTo>
                <a:lnTo>
                  <a:pt x="83048" y="436110"/>
                </a:lnTo>
                <a:lnTo>
                  <a:pt x="118810" y="462883"/>
                </a:lnTo>
                <a:lnTo>
                  <a:pt x="167433" y="481810"/>
                </a:lnTo>
                <a:lnTo>
                  <a:pt x="182221" y="482830"/>
                </a:lnTo>
                <a:lnTo>
                  <a:pt x="196294" y="481206"/>
                </a:lnTo>
                <a:lnTo>
                  <a:pt x="235888" y="461900"/>
                </a:lnTo>
                <a:lnTo>
                  <a:pt x="257904" y="439177"/>
                </a:lnTo>
                <a:lnTo>
                  <a:pt x="213677" y="439177"/>
                </a:lnTo>
                <a:lnTo>
                  <a:pt x="205819" y="438534"/>
                </a:lnTo>
                <a:lnTo>
                  <a:pt x="165941" y="417960"/>
                </a:lnTo>
                <a:lnTo>
                  <a:pt x="124293" y="382152"/>
                </a:lnTo>
                <a:lnTo>
                  <a:pt x="96694" y="354746"/>
                </a:lnTo>
                <a:lnTo>
                  <a:pt x="69548" y="324742"/>
                </a:lnTo>
                <a:lnTo>
                  <a:pt x="46307" y="291595"/>
                </a:lnTo>
                <a:lnTo>
                  <a:pt x="38910" y="267084"/>
                </a:lnTo>
                <a:lnTo>
                  <a:pt x="39035" y="259179"/>
                </a:lnTo>
                <a:lnTo>
                  <a:pt x="70945" y="237366"/>
                </a:lnTo>
                <a:lnTo>
                  <a:pt x="192778" y="237366"/>
                </a:lnTo>
                <a:lnTo>
                  <a:pt x="188418" y="233396"/>
                </a:lnTo>
                <a:lnTo>
                  <a:pt x="162877" y="214999"/>
                </a:lnTo>
                <a:lnTo>
                  <a:pt x="138455" y="202483"/>
                </a:lnTo>
                <a:lnTo>
                  <a:pt x="115141" y="195837"/>
                </a:lnTo>
                <a:lnTo>
                  <a:pt x="92783" y="195097"/>
                </a:lnTo>
                <a:close/>
              </a:path>
              <a:path w="474345" h="483235">
                <a:moveTo>
                  <a:pt x="192778" y="237366"/>
                </a:moveTo>
                <a:lnTo>
                  <a:pt x="70945" y="237366"/>
                </a:lnTo>
                <a:lnTo>
                  <a:pt x="78946" y="239144"/>
                </a:lnTo>
                <a:lnTo>
                  <a:pt x="88471" y="243462"/>
                </a:lnTo>
                <a:lnTo>
                  <a:pt x="124285" y="267084"/>
                </a:lnTo>
                <a:lnTo>
                  <a:pt x="160200" y="299017"/>
                </a:lnTo>
                <a:lnTo>
                  <a:pt x="191658" y="330807"/>
                </a:lnTo>
                <a:lnTo>
                  <a:pt x="219757" y="363493"/>
                </a:lnTo>
                <a:lnTo>
                  <a:pt x="241506" y="406403"/>
                </a:lnTo>
                <a:lnTo>
                  <a:pt x="241887" y="412245"/>
                </a:lnTo>
                <a:lnTo>
                  <a:pt x="240871" y="417071"/>
                </a:lnTo>
                <a:lnTo>
                  <a:pt x="213677" y="439177"/>
                </a:lnTo>
                <a:lnTo>
                  <a:pt x="257904" y="439177"/>
                </a:lnTo>
                <a:lnTo>
                  <a:pt x="265082" y="430488"/>
                </a:lnTo>
                <a:lnTo>
                  <a:pt x="275812" y="409023"/>
                </a:lnTo>
                <a:lnTo>
                  <a:pt x="280564" y="386343"/>
                </a:lnTo>
                <a:lnTo>
                  <a:pt x="279352" y="362461"/>
                </a:lnTo>
                <a:lnTo>
                  <a:pt x="272186" y="337607"/>
                </a:lnTo>
                <a:lnTo>
                  <a:pt x="259079" y="311836"/>
                </a:lnTo>
                <a:lnTo>
                  <a:pt x="240043" y="285184"/>
                </a:lnTo>
                <a:lnTo>
                  <a:pt x="215046" y="257647"/>
                </a:lnTo>
                <a:lnTo>
                  <a:pt x="192778" y="237366"/>
                </a:lnTo>
                <a:close/>
              </a:path>
              <a:path w="474345" h="483235">
                <a:moveTo>
                  <a:pt x="342979" y="252352"/>
                </a:moveTo>
                <a:lnTo>
                  <a:pt x="314531" y="280673"/>
                </a:lnTo>
                <a:lnTo>
                  <a:pt x="354155" y="320297"/>
                </a:lnTo>
                <a:lnTo>
                  <a:pt x="363606" y="316418"/>
                </a:lnTo>
                <a:lnTo>
                  <a:pt x="403316" y="292203"/>
                </a:lnTo>
                <a:lnTo>
                  <a:pt x="433490" y="265433"/>
                </a:lnTo>
                <a:lnTo>
                  <a:pt x="382095" y="265433"/>
                </a:lnTo>
                <a:lnTo>
                  <a:pt x="373447" y="264747"/>
                </a:lnTo>
                <a:lnTo>
                  <a:pt x="364061" y="262322"/>
                </a:lnTo>
                <a:lnTo>
                  <a:pt x="353913" y="258183"/>
                </a:lnTo>
                <a:lnTo>
                  <a:pt x="342979" y="252352"/>
                </a:lnTo>
                <a:close/>
              </a:path>
              <a:path w="474345" h="483235">
                <a:moveTo>
                  <a:pt x="468896" y="155451"/>
                </a:moveTo>
                <a:lnTo>
                  <a:pt x="359362" y="155451"/>
                </a:lnTo>
                <a:lnTo>
                  <a:pt x="370671" y="156501"/>
                </a:lnTo>
                <a:lnTo>
                  <a:pt x="381920" y="160420"/>
                </a:lnTo>
                <a:lnTo>
                  <a:pt x="393098" y="167221"/>
                </a:lnTo>
                <a:lnTo>
                  <a:pt x="404193" y="176914"/>
                </a:lnTo>
                <a:lnTo>
                  <a:pt x="420248" y="197086"/>
                </a:lnTo>
                <a:lnTo>
                  <a:pt x="426910" y="216269"/>
                </a:lnTo>
                <a:lnTo>
                  <a:pt x="424213" y="234475"/>
                </a:lnTo>
                <a:lnTo>
                  <a:pt x="390120" y="264505"/>
                </a:lnTo>
                <a:lnTo>
                  <a:pt x="382095" y="265433"/>
                </a:lnTo>
                <a:lnTo>
                  <a:pt x="433490" y="265433"/>
                </a:lnTo>
                <a:lnTo>
                  <a:pt x="461466" y="228516"/>
                </a:lnTo>
                <a:lnTo>
                  <a:pt x="473646" y="189932"/>
                </a:lnTo>
                <a:lnTo>
                  <a:pt x="473807" y="180343"/>
                </a:lnTo>
                <a:lnTo>
                  <a:pt x="473724" y="176914"/>
                </a:lnTo>
                <a:lnTo>
                  <a:pt x="472138" y="165992"/>
                </a:lnTo>
                <a:lnTo>
                  <a:pt x="468896" y="155451"/>
                </a:lnTo>
                <a:close/>
              </a:path>
              <a:path w="474345" h="483235">
                <a:moveTo>
                  <a:pt x="352893" y="52708"/>
                </a:moveTo>
                <a:lnTo>
                  <a:pt x="257635" y="52708"/>
                </a:lnTo>
                <a:lnTo>
                  <a:pt x="265731" y="54564"/>
                </a:lnTo>
                <a:lnTo>
                  <a:pt x="274018" y="58408"/>
                </a:lnTo>
                <a:lnTo>
                  <a:pt x="307260" y="95238"/>
                </a:lnTo>
                <a:lnTo>
                  <a:pt x="310923" y="120526"/>
                </a:lnTo>
                <a:lnTo>
                  <a:pt x="308312" y="133393"/>
                </a:lnTo>
                <a:lnTo>
                  <a:pt x="302625" y="146847"/>
                </a:lnTo>
                <a:lnTo>
                  <a:pt x="293937" y="160635"/>
                </a:lnTo>
                <a:lnTo>
                  <a:pt x="282273" y="174755"/>
                </a:lnTo>
                <a:lnTo>
                  <a:pt x="300180" y="192789"/>
                </a:lnTo>
                <a:lnTo>
                  <a:pt x="336327" y="162135"/>
                </a:lnTo>
                <a:lnTo>
                  <a:pt x="359362" y="155451"/>
                </a:lnTo>
                <a:lnTo>
                  <a:pt x="468896" y="155451"/>
                </a:lnTo>
                <a:lnTo>
                  <a:pt x="468659" y="154682"/>
                </a:lnTo>
                <a:lnTo>
                  <a:pt x="463550" y="143990"/>
                </a:lnTo>
                <a:lnTo>
                  <a:pt x="456797" y="133917"/>
                </a:lnTo>
                <a:lnTo>
                  <a:pt x="448389" y="124463"/>
                </a:lnTo>
                <a:lnTo>
                  <a:pt x="444004" y="120526"/>
                </a:lnTo>
                <a:lnTo>
                  <a:pt x="345011" y="120526"/>
                </a:lnTo>
                <a:lnTo>
                  <a:pt x="343614" y="119129"/>
                </a:lnTo>
                <a:lnTo>
                  <a:pt x="354028" y="79124"/>
                </a:lnTo>
                <a:lnTo>
                  <a:pt x="354616" y="69599"/>
                </a:lnTo>
                <a:lnTo>
                  <a:pt x="354393" y="62249"/>
                </a:lnTo>
                <a:lnTo>
                  <a:pt x="353260" y="54139"/>
                </a:lnTo>
                <a:lnTo>
                  <a:pt x="352893" y="52708"/>
                </a:lnTo>
                <a:close/>
              </a:path>
              <a:path w="474345" h="483235">
                <a:moveTo>
                  <a:pt x="290570" y="0"/>
                </a:moveTo>
                <a:lnTo>
                  <a:pt x="251069" y="13132"/>
                </a:lnTo>
                <a:lnTo>
                  <a:pt x="205769" y="54447"/>
                </a:lnTo>
                <a:lnTo>
                  <a:pt x="178095" y="99214"/>
                </a:lnTo>
                <a:lnTo>
                  <a:pt x="166068" y="126241"/>
                </a:lnTo>
                <a:lnTo>
                  <a:pt x="203406" y="163579"/>
                </a:lnTo>
                <a:lnTo>
                  <a:pt x="231854" y="135131"/>
                </a:lnTo>
                <a:lnTo>
                  <a:pt x="226734" y="127349"/>
                </a:lnTo>
                <a:lnTo>
                  <a:pt x="222615" y="119828"/>
                </a:lnTo>
                <a:lnTo>
                  <a:pt x="219495" y="112593"/>
                </a:lnTo>
                <a:lnTo>
                  <a:pt x="217376" y="105667"/>
                </a:lnTo>
                <a:lnTo>
                  <a:pt x="215090" y="96650"/>
                </a:lnTo>
                <a:lnTo>
                  <a:pt x="215090" y="88776"/>
                </a:lnTo>
                <a:lnTo>
                  <a:pt x="242268" y="54709"/>
                </a:lnTo>
                <a:lnTo>
                  <a:pt x="352893" y="52708"/>
                </a:lnTo>
                <a:lnTo>
                  <a:pt x="351234" y="46231"/>
                </a:lnTo>
                <a:lnTo>
                  <a:pt x="325500" y="10707"/>
                </a:lnTo>
                <a:lnTo>
                  <a:pt x="299926" y="384"/>
                </a:lnTo>
                <a:lnTo>
                  <a:pt x="290570" y="0"/>
                </a:lnTo>
                <a:close/>
              </a:path>
              <a:path w="474345" h="483235">
                <a:moveTo>
                  <a:pt x="397271" y="102429"/>
                </a:moveTo>
                <a:lnTo>
                  <a:pt x="353224" y="115242"/>
                </a:lnTo>
                <a:lnTo>
                  <a:pt x="345011" y="120526"/>
                </a:lnTo>
                <a:lnTo>
                  <a:pt x="444004" y="120526"/>
                </a:lnTo>
                <a:lnTo>
                  <a:pt x="406320" y="103044"/>
                </a:lnTo>
                <a:lnTo>
                  <a:pt x="397271" y="102429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AC0D71-399C-10D9-DBF1-76F721E9FFD0}"/>
              </a:ext>
            </a:extLst>
          </p:cNvPr>
          <p:cNvSpPr txBox="1"/>
          <p:nvPr/>
        </p:nvSpPr>
        <p:spPr>
          <a:xfrm>
            <a:off x="11784632" y="64440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86141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2C05041-79B0-87F8-9578-53022D073FA2}"/>
              </a:ext>
            </a:extLst>
          </p:cNvPr>
          <p:cNvSpPr txBox="1"/>
          <p:nvPr/>
        </p:nvSpPr>
        <p:spPr>
          <a:xfrm>
            <a:off x="911424" y="26064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NOMENKLATUR PROGRAM/KEGIATAN/SUB KEGIATAN JASA KONSTRUKSI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5D87B6-955E-23DD-C3D1-F15F022F2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4432" y="1089611"/>
            <a:ext cx="201760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Gill Sans MT" panose="020B0502020104020203" pitchFamily="34" charset="0"/>
                <a:ea typeface="MS PGothic" panose="020B0600070205080204" pitchFamily="34" charset="-128"/>
                <a:cs typeface="+mn-cs"/>
              </a:rPr>
              <a:t>KABUPATEN/KOTA</a:t>
            </a:r>
            <a:endParaRPr kumimoji="0" lang="id-ID" altLang="en-US" sz="15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Gill Sans MT" panose="020B0502020104020203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E168E-16EA-13C3-CF5D-A7EEAF347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132" y="641603"/>
            <a:ext cx="842493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8905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KEPMENDAGRI 900.1.15.7-1317/2023 </a:t>
            </a:r>
            <a:r>
              <a:rPr kumimoji="0" lang="en-US" alt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TENTANG HASIL VERIFIKASI DAN VALIDASI PEMUTAKHIRAN KLASIFIKASI, KODEFIKASI, DAN NOMENKLATUR PERENCANAAN PEMBANGUNAN DAN KEUANGAN DAERAH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E597434-C1FD-3D91-BDBB-E456CBB9036A}"/>
              </a:ext>
            </a:extLst>
          </p:cNvPr>
          <p:cNvGraphicFramePr>
            <a:graphicFrameLocks noGrp="1"/>
          </p:cNvGraphicFramePr>
          <p:nvPr/>
        </p:nvGraphicFramePr>
        <p:xfrm>
          <a:off x="191345" y="1500423"/>
          <a:ext cx="11809310" cy="4952914"/>
        </p:xfrm>
        <a:graphic>
          <a:graphicData uri="http://schemas.openxmlformats.org/drawingml/2006/table">
            <a:tbl>
              <a:tblPr/>
              <a:tblGrid>
                <a:gridCol w="442467">
                  <a:extLst>
                    <a:ext uri="{9D8B030D-6E8A-4147-A177-3AD203B41FA5}">
                      <a16:colId xmlns:a16="http://schemas.microsoft.com/office/drawing/2014/main" val="1278840133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val="1993176886"/>
                    </a:ext>
                  </a:extLst>
                </a:gridCol>
                <a:gridCol w="366180">
                  <a:extLst>
                    <a:ext uri="{9D8B030D-6E8A-4147-A177-3AD203B41FA5}">
                      <a16:colId xmlns:a16="http://schemas.microsoft.com/office/drawing/2014/main" val="1159455485"/>
                    </a:ext>
                  </a:extLst>
                </a:gridCol>
                <a:gridCol w="534013">
                  <a:extLst>
                    <a:ext uri="{9D8B030D-6E8A-4147-A177-3AD203B41FA5}">
                      <a16:colId xmlns:a16="http://schemas.microsoft.com/office/drawing/2014/main" val="4029984813"/>
                    </a:ext>
                  </a:extLst>
                </a:gridCol>
                <a:gridCol w="595042">
                  <a:extLst>
                    <a:ext uri="{9D8B030D-6E8A-4147-A177-3AD203B41FA5}">
                      <a16:colId xmlns:a16="http://schemas.microsoft.com/office/drawing/2014/main" val="280293182"/>
                    </a:ext>
                  </a:extLst>
                </a:gridCol>
                <a:gridCol w="2959957">
                  <a:extLst>
                    <a:ext uri="{9D8B030D-6E8A-4147-A177-3AD203B41FA5}">
                      <a16:colId xmlns:a16="http://schemas.microsoft.com/office/drawing/2014/main" val="1367350889"/>
                    </a:ext>
                  </a:extLst>
                </a:gridCol>
                <a:gridCol w="2944700">
                  <a:extLst>
                    <a:ext uri="{9D8B030D-6E8A-4147-A177-3AD203B41FA5}">
                      <a16:colId xmlns:a16="http://schemas.microsoft.com/office/drawing/2014/main" val="1138225213"/>
                    </a:ext>
                  </a:extLst>
                </a:gridCol>
                <a:gridCol w="2075021">
                  <a:extLst>
                    <a:ext uri="{9D8B030D-6E8A-4147-A177-3AD203B41FA5}">
                      <a16:colId xmlns:a16="http://schemas.microsoft.com/office/drawing/2014/main" val="1796746623"/>
                    </a:ext>
                  </a:extLst>
                </a:gridCol>
                <a:gridCol w="1312146">
                  <a:extLst>
                    <a:ext uri="{9D8B030D-6E8A-4147-A177-3AD203B41FA5}">
                      <a16:colId xmlns:a16="http://schemas.microsoft.com/office/drawing/2014/main" val="1987112015"/>
                    </a:ext>
                  </a:extLst>
                </a:gridCol>
              </a:tblGrid>
              <a:tr h="21577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KODE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850" marR="2850" marT="28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850" marR="2850" marT="28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850" marR="2850" marT="28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850" marR="2850" marT="28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NOMENKLATUR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INDIKATOR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KINERJA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SATUAN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531000"/>
                  </a:ext>
                </a:extLst>
              </a:tr>
              <a:tr h="215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PROGRAM PENGEMBANGAN JASA KONSTRUKSI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70979477"/>
                  </a:ext>
                </a:extLst>
              </a:tr>
              <a:tr h="315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2.01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Penyelenggaraan Pelatihan Tenaga Ahli Konstruksi</a:t>
                      </a:r>
                    </a:p>
                  </a:txBody>
                  <a:tcPr marL="2850" marR="2850" marT="2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8364067"/>
                  </a:ext>
                </a:extLst>
              </a:tr>
              <a:tr h="5597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2.01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0009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Penyediaan Training Need Assessment (TNA) Pelatihan Tenaga Kerja Konstruksi Kualifikasi Jabatan Operator dan Teknisi atau Analis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Tersedianya Training Need Assessment (TNA) Pelatihan Tenaga Kerja Konstruksi Kualifikasi Jabatan Operator dan Teknisi atau Analis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Jumlah Training Need Assessment (TNA) Pelatihan Tenaga Kerja Konstruksi Kualifikasi Jabatan Operator dan Teknisi atau Analis yang Disediakan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578357"/>
                  </a:ext>
                </a:extLst>
              </a:tr>
              <a:tr h="5597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2.01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0010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Fasilitasi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Sertifikasi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Tenaga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Kerja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Kualifikasi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Jabatan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Operator dan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Teknisi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atau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Analis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Terfasilitasinya Sertifikasi Tenaga Kerja Konstruksi Kualifikasi Jabatan Operator dan Teknisi atau Analis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Jumlah Tenaga Kerja Konstruksi Kualifikasi Jabatan Operator dan Teknisi atau Analis yang Difasilitasi Sertifikasi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29691"/>
                  </a:ext>
                </a:extLst>
              </a:tr>
              <a:tr h="5238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2.01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0011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Pembinaan</a:t>
                      </a:r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fi-FI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dan</a:t>
                      </a:r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fi-FI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Peningkatan</a:t>
                      </a:r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fi-FI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Kapasitas</a:t>
                      </a:r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fi-FI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Kelembagaan</a:t>
                      </a:r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fi-FI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Jasa</a:t>
                      </a:r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fi-FI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Kelembagaan Jasa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yang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mendapatkan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Pembinaan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dan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Peningkatan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Kapasitas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Jumlah Lembaga Jasa Konstruksi yang Dibina dan Ditingkatkan Kapasitasnya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969787"/>
                  </a:ext>
                </a:extLst>
              </a:tr>
              <a:tr h="5238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2.01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0012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Penyediaan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Instruktur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/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Asesor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/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Penyelenggara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Pelatihan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Tenaga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Kerja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Kualifikasi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Jabatan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Operator dan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Teknisi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atau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Analis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Tersedianya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Instruktur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/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Asesor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/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Penyelenggara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Pelatihan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Tenaga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Kerja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Kualifikasi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Jabatan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Operator dan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Teknisi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atau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Analis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Jumlah Instruktur/Asesor/Penyelenggara Pelatihan Tenaga Kerja Konstruksi Kualifikasi Jabatan Operator dan Teknisi atau Analis yang Disediakan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739002"/>
                  </a:ext>
                </a:extLst>
              </a:tr>
              <a:tr h="4669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2.01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0013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Identifikasi Potensi Kerja Sama dan Pemberdayaan Jasa Konstruksi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Teridentifikasinya Potensi Kerja Sama dan Pemberdayaan Jasa Konstruksi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Jumlah Lembaga Jasa Konstruksi yang Diidentifikasi Potensi Kerja Sama dan Pemberdayaannya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06137"/>
                  </a:ext>
                </a:extLst>
              </a:tr>
              <a:tr h="5238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2.01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0014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Pemantauan dan Evaluasi Pelatihan Tenaga Kerja Konstruksi Kualifikasi Jabatan Operator dan Teknisi atau Analis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Terpantau dan Terevaluasinya Pelatihan Tenaga Kerja Konstruksi Kualifikasi Jabatan Operator dan Teknisi atau Analis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Jumlah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Tenaga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Kerja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Kualifikasi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Jabatan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Operator dan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Teknisi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atau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Analis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yang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Dipantau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dan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Dievaluasi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Pelatihannya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78183"/>
                  </a:ext>
                </a:extLst>
              </a:tr>
              <a:tr h="5238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2.01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0015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Penyediaan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SOP Penyelenggaraan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Pelatihan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Tenaga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Kerja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Kualifikasi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Jabatan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Operator,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Teknisi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atau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Analis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Tersedianya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SOP Penyelenggaraan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Pelatihan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Tenaga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Kerja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Kualifikasi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Jabatan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Operator,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Teknisi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atau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Analis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Jumlah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Dokumen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SOP Penyelenggaraan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Pelatihan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Tenaga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Kerja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Kualifikasi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Jabatan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Operator,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Teknisi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atau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Analis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yang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Disediakan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69621"/>
                  </a:ext>
                </a:extLst>
              </a:tr>
              <a:tr h="5238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2.01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0016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Pelatihan Tenaga Kerja Konstruksi Kualifikasi Jabatan Operator, Teknisi atau Analis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Tenaga Kerja Konstruksi Kualifikasi Jabatan Operator, Teknisi atau Analis yang mendapatkan Pelatihan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Jumlah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Tenaga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Kerja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Kualifikasi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Jabatan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Operator,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Teknisi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atau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Analis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yang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Dilatih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661797"/>
                  </a:ext>
                </a:extLst>
              </a:tr>
            </a:tbl>
          </a:graphicData>
        </a:graphic>
      </p:graphicFrame>
      <p:sp>
        <p:nvSpPr>
          <p:cNvPr id="5" name="object 11">
            <a:extLst>
              <a:ext uri="{FF2B5EF4-FFF2-40B4-BE49-F238E27FC236}">
                <a16:creationId xmlns:a16="http://schemas.microsoft.com/office/drawing/2014/main" id="{7DF1EEC1-47FD-C2FC-A280-4A38FF37ACF6}"/>
              </a:ext>
            </a:extLst>
          </p:cNvPr>
          <p:cNvSpPr/>
          <p:nvPr/>
        </p:nvSpPr>
        <p:spPr>
          <a:xfrm>
            <a:off x="11523911" y="5256024"/>
            <a:ext cx="287235" cy="259663"/>
          </a:xfrm>
          <a:custGeom>
            <a:avLst/>
            <a:gdLst/>
            <a:ahLst/>
            <a:cxnLst/>
            <a:rect l="l" t="t" r="r" b="b"/>
            <a:pathLst>
              <a:path w="474345" h="483235">
                <a:moveTo>
                  <a:pt x="92783" y="195097"/>
                </a:moveTo>
                <a:lnTo>
                  <a:pt x="50544" y="210857"/>
                </a:lnTo>
                <a:lnTo>
                  <a:pt x="19490" y="240188"/>
                </a:lnTo>
                <a:lnTo>
                  <a:pt x="1095" y="283086"/>
                </a:lnTo>
                <a:lnTo>
                  <a:pt x="0" y="298711"/>
                </a:lnTo>
                <a:lnTo>
                  <a:pt x="1476" y="314741"/>
                </a:lnTo>
                <a:lnTo>
                  <a:pt x="21387" y="365299"/>
                </a:lnTo>
                <a:lnTo>
                  <a:pt x="47398" y="400438"/>
                </a:lnTo>
                <a:lnTo>
                  <a:pt x="83048" y="436110"/>
                </a:lnTo>
                <a:lnTo>
                  <a:pt x="118810" y="462883"/>
                </a:lnTo>
                <a:lnTo>
                  <a:pt x="167433" y="481810"/>
                </a:lnTo>
                <a:lnTo>
                  <a:pt x="182221" y="482830"/>
                </a:lnTo>
                <a:lnTo>
                  <a:pt x="196294" y="481206"/>
                </a:lnTo>
                <a:lnTo>
                  <a:pt x="235888" y="461900"/>
                </a:lnTo>
                <a:lnTo>
                  <a:pt x="257904" y="439177"/>
                </a:lnTo>
                <a:lnTo>
                  <a:pt x="213677" y="439177"/>
                </a:lnTo>
                <a:lnTo>
                  <a:pt x="205819" y="438534"/>
                </a:lnTo>
                <a:lnTo>
                  <a:pt x="165941" y="417960"/>
                </a:lnTo>
                <a:lnTo>
                  <a:pt x="124293" y="382152"/>
                </a:lnTo>
                <a:lnTo>
                  <a:pt x="96694" y="354746"/>
                </a:lnTo>
                <a:lnTo>
                  <a:pt x="69548" y="324742"/>
                </a:lnTo>
                <a:lnTo>
                  <a:pt x="46307" y="291595"/>
                </a:lnTo>
                <a:lnTo>
                  <a:pt x="38910" y="267084"/>
                </a:lnTo>
                <a:lnTo>
                  <a:pt x="39035" y="259179"/>
                </a:lnTo>
                <a:lnTo>
                  <a:pt x="70945" y="237366"/>
                </a:lnTo>
                <a:lnTo>
                  <a:pt x="192778" y="237366"/>
                </a:lnTo>
                <a:lnTo>
                  <a:pt x="188418" y="233396"/>
                </a:lnTo>
                <a:lnTo>
                  <a:pt x="162877" y="214999"/>
                </a:lnTo>
                <a:lnTo>
                  <a:pt x="138455" y="202483"/>
                </a:lnTo>
                <a:lnTo>
                  <a:pt x="115141" y="195837"/>
                </a:lnTo>
                <a:lnTo>
                  <a:pt x="92783" y="195097"/>
                </a:lnTo>
                <a:close/>
              </a:path>
              <a:path w="474345" h="483235">
                <a:moveTo>
                  <a:pt x="192778" y="237366"/>
                </a:moveTo>
                <a:lnTo>
                  <a:pt x="70945" y="237366"/>
                </a:lnTo>
                <a:lnTo>
                  <a:pt x="78946" y="239144"/>
                </a:lnTo>
                <a:lnTo>
                  <a:pt x="88471" y="243462"/>
                </a:lnTo>
                <a:lnTo>
                  <a:pt x="124285" y="267084"/>
                </a:lnTo>
                <a:lnTo>
                  <a:pt x="160200" y="299017"/>
                </a:lnTo>
                <a:lnTo>
                  <a:pt x="191658" y="330807"/>
                </a:lnTo>
                <a:lnTo>
                  <a:pt x="219757" y="363493"/>
                </a:lnTo>
                <a:lnTo>
                  <a:pt x="241506" y="406403"/>
                </a:lnTo>
                <a:lnTo>
                  <a:pt x="241887" y="412245"/>
                </a:lnTo>
                <a:lnTo>
                  <a:pt x="240871" y="417071"/>
                </a:lnTo>
                <a:lnTo>
                  <a:pt x="213677" y="439177"/>
                </a:lnTo>
                <a:lnTo>
                  <a:pt x="257904" y="439177"/>
                </a:lnTo>
                <a:lnTo>
                  <a:pt x="265082" y="430488"/>
                </a:lnTo>
                <a:lnTo>
                  <a:pt x="275812" y="409023"/>
                </a:lnTo>
                <a:lnTo>
                  <a:pt x="280564" y="386343"/>
                </a:lnTo>
                <a:lnTo>
                  <a:pt x="279352" y="362461"/>
                </a:lnTo>
                <a:lnTo>
                  <a:pt x="272186" y="337607"/>
                </a:lnTo>
                <a:lnTo>
                  <a:pt x="259079" y="311836"/>
                </a:lnTo>
                <a:lnTo>
                  <a:pt x="240043" y="285184"/>
                </a:lnTo>
                <a:lnTo>
                  <a:pt x="215046" y="257647"/>
                </a:lnTo>
                <a:lnTo>
                  <a:pt x="192778" y="237366"/>
                </a:lnTo>
                <a:close/>
              </a:path>
              <a:path w="474345" h="483235">
                <a:moveTo>
                  <a:pt x="342979" y="252352"/>
                </a:moveTo>
                <a:lnTo>
                  <a:pt x="314531" y="280673"/>
                </a:lnTo>
                <a:lnTo>
                  <a:pt x="354155" y="320297"/>
                </a:lnTo>
                <a:lnTo>
                  <a:pt x="363606" y="316418"/>
                </a:lnTo>
                <a:lnTo>
                  <a:pt x="403316" y="292203"/>
                </a:lnTo>
                <a:lnTo>
                  <a:pt x="433490" y="265433"/>
                </a:lnTo>
                <a:lnTo>
                  <a:pt x="382095" y="265433"/>
                </a:lnTo>
                <a:lnTo>
                  <a:pt x="373447" y="264747"/>
                </a:lnTo>
                <a:lnTo>
                  <a:pt x="364061" y="262322"/>
                </a:lnTo>
                <a:lnTo>
                  <a:pt x="353913" y="258183"/>
                </a:lnTo>
                <a:lnTo>
                  <a:pt x="342979" y="252352"/>
                </a:lnTo>
                <a:close/>
              </a:path>
              <a:path w="474345" h="483235">
                <a:moveTo>
                  <a:pt x="468896" y="155451"/>
                </a:moveTo>
                <a:lnTo>
                  <a:pt x="359362" y="155451"/>
                </a:lnTo>
                <a:lnTo>
                  <a:pt x="370671" y="156501"/>
                </a:lnTo>
                <a:lnTo>
                  <a:pt x="381920" y="160420"/>
                </a:lnTo>
                <a:lnTo>
                  <a:pt x="393098" y="167221"/>
                </a:lnTo>
                <a:lnTo>
                  <a:pt x="404193" y="176914"/>
                </a:lnTo>
                <a:lnTo>
                  <a:pt x="420248" y="197086"/>
                </a:lnTo>
                <a:lnTo>
                  <a:pt x="426910" y="216269"/>
                </a:lnTo>
                <a:lnTo>
                  <a:pt x="424213" y="234475"/>
                </a:lnTo>
                <a:lnTo>
                  <a:pt x="390120" y="264505"/>
                </a:lnTo>
                <a:lnTo>
                  <a:pt x="382095" y="265433"/>
                </a:lnTo>
                <a:lnTo>
                  <a:pt x="433490" y="265433"/>
                </a:lnTo>
                <a:lnTo>
                  <a:pt x="461466" y="228516"/>
                </a:lnTo>
                <a:lnTo>
                  <a:pt x="473646" y="189932"/>
                </a:lnTo>
                <a:lnTo>
                  <a:pt x="473807" y="180343"/>
                </a:lnTo>
                <a:lnTo>
                  <a:pt x="473724" y="176914"/>
                </a:lnTo>
                <a:lnTo>
                  <a:pt x="472138" y="165992"/>
                </a:lnTo>
                <a:lnTo>
                  <a:pt x="468896" y="155451"/>
                </a:lnTo>
                <a:close/>
              </a:path>
              <a:path w="474345" h="483235">
                <a:moveTo>
                  <a:pt x="352893" y="52708"/>
                </a:moveTo>
                <a:lnTo>
                  <a:pt x="257635" y="52708"/>
                </a:lnTo>
                <a:lnTo>
                  <a:pt x="265731" y="54564"/>
                </a:lnTo>
                <a:lnTo>
                  <a:pt x="274018" y="58408"/>
                </a:lnTo>
                <a:lnTo>
                  <a:pt x="307260" y="95238"/>
                </a:lnTo>
                <a:lnTo>
                  <a:pt x="310923" y="120526"/>
                </a:lnTo>
                <a:lnTo>
                  <a:pt x="308312" y="133393"/>
                </a:lnTo>
                <a:lnTo>
                  <a:pt x="302625" y="146847"/>
                </a:lnTo>
                <a:lnTo>
                  <a:pt x="293937" y="160635"/>
                </a:lnTo>
                <a:lnTo>
                  <a:pt x="282273" y="174755"/>
                </a:lnTo>
                <a:lnTo>
                  <a:pt x="300180" y="192789"/>
                </a:lnTo>
                <a:lnTo>
                  <a:pt x="336327" y="162135"/>
                </a:lnTo>
                <a:lnTo>
                  <a:pt x="359362" y="155451"/>
                </a:lnTo>
                <a:lnTo>
                  <a:pt x="468896" y="155451"/>
                </a:lnTo>
                <a:lnTo>
                  <a:pt x="468659" y="154682"/>
                </a:lnTo>
                <a:lnTo>
                  <a:pt x="463550" y="143990"/>
                </a:lnTo>
                <a:lnTo>
                  <a:pt x="456797" y="133917"/>
                </a:lnTo>
                <a:lnTo>
                  <a:pt x="448389" y="124463"/>
                </a:lnTo>
                <a:lnTo>
                  <a:pt x="444004" y="120526"/>
                </a:lnTo>
                <a:lnTo>
                  <a:pt x="345011" y="120526"/>
                </a:lnTo>
                <a:lnTo>
                  <a:pt x="343614" y="119129"/>
                </a:lnTo>
                <a:lnTo>
                  <a:pt x="354028" y="79124"/>
                </a:lnTo>
                <a:lnTo>
                  <a:pt x="354616" y="69599"/>
                </a:lnTo>
                <a:lnTo>
                  <a:pt x="354393" y="62249"/>
                </a:lnTo>
                <a:lnTo>
                  <a:pt x="353260" y="54139"/>
                </a:lnTo>
                <a:lnTo>
                  <a:pt x="352893" y="52708"/>
                </a:lnTo>
                <a:close/>
              </a:path>
              <a:path w="474345" h="483235">
                <a:moveTo>
                  <a:pt x="290570" y="0"/>
                </a:moveTo>
                <a:lnTo>
                  <a:pt x="251069" y="13132"/>
                </a:lnTo>
                <a:lnTo>
                  <a:pt x="205769" y="54447"/>
                </a:lnTo>
                <a:lnTo>
                  <a:pt x="178095" y="99214"/>
                </a:lnTo>
                <a:lnTo>
                  <a:pt x="166068" y="126241"/>
                </a:lnTo>
                <a:lnTo>
                  <a:pt x="203406" y="163579"/>
                </a:lnTo>
                <a:lnTo>
                  <a:pt x="231854" y="135131"/>
                </a:lnTo>
                <a:lnTo>
                  <a:pt x="226734" y="127349"/>
                </a:lnTo>
                <a:lnTo>
                  <a:pt x="222615" y="119828"/>
                </a:lnTo>
                <a:lnTo>
                  <a:pt x="219495" y="112593"/>
                </a:lnTo>
                <a:lnTo>
                  <a:pt x="217376" y="105667"/>
                </a:lnTo>
                <a:lnTo>
                  <a:pt x="215090" y="96650"/>
                </a:lnTo>
                <a:lnTo>
                  <a:pt x="215090" y="88776"/>
                </a:lnTo>
                <a:lnTo>
                  <a:pt x="242268" y="54709"/>
                </a:lnTo>
                <a:lnTo>
                  <a:pt x="352893" y="52708"/>
                </a:lnTo>
                <a:lnTo>
                  <a:pt x="351234" y="46231"/>
                </a:lnTo>
                <a:lnTo>
                  <a:pt x="325500" y="10707"/>
                </a:lnTo>
                <a:lnTo>
                  <a:pt x="299926" y="384"/>
                </a:lnTo>
                <a:lnTo>
                  <a:pt x="290570" y="0"/>
                </a:lnTo>
                <a:close/>
              </a:path>
              <a:path w="474345" h="483235">
                <a:moveTo>
                  <a:pt x="397271" y="102429"/>
                </a:moveTo>
                <a:lnTo>
                  <a:pt x="353224" y="115242"/>
                </a:lnTo>
                <a:lnTo>
                  <a:pt x="345011" y="120526"/>
                </a:lnTo>
                <a:lnTo>
                  <a:pt x="444004" y="120526"/>
                </a:lnTo>
                <a:lnTo>
                  <a:pt x="406320" y="103044"/>
                </a:lnTo>
                <a:lnTo>
                  <a:pt x="397271" y="102429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A68BE9-7447-3FCE-6081-9BD519043715}"/>
              </a:ext>
            </a:extLst>
          </p:cNvPr>
          <p:cNvSpPr txBox="1"/>
          <p:nvPr/>
        </p:nvSpPr>
        <p:spPr>
          <a:xfrm>
            <a:off x="11784632" y="63813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33547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2C05041-79B0-87F8-9578-53022D073FA2}"/>
              </a:ext>
            </a:extLst>
          </p:cNvPr>
          <p:cNvSpPr txBox="1"/>
          <p:nvPr/>
        </p:nvSpPr>
        <p:spPr>
          <a:xfrm>
            <a:off x="911424" y="26064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NOMENKLATUR PROGRAM/KEGIATAN/SUB KEGIATAN JASA KONSTRUKSI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5D87B6-955E-23DD-C3D1-F15F022F2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4432" y="1089611"/>
            <a:ext cx="201760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Gill Sans MT" panose="020B0502020104020203" pitchFamily="34" charset="0"/>
                <a:ea typeface="MS PGothic" panose="020B0600070205080204" pitchFamily="34" charset="-128"/>
                <a:cs typeface="+mn-cs"/>
              </a:rPr>
              <a:t>KABUPATEN/KOTA</a:t>
            </a:r>
            <a:endParaRPr kumimoji="0" lang="id-ID" altLang="en-US" sz="15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Gill Sans MT" panose="020B0502020104020203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E168E-16EA-13C3-CF5D-A7EEAF347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132" y="641603"/>
            <a:ext cx="842493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8905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KEPMENDAGRI 900.1.15.7-1317/2023 </a:t>
            </a:r>
            <a:r>
              <a:rPr kumimoji="0" lang="en-US" alt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TENTANG HASIL VERIFIKASI DAN VALIDASI PEMUTAKHIRAN KLASIFIKASI, KODEFIKASI, DAN NOMENKLATUR PERENCANAAN PEMBANGUNAN DAN KEUANGAN DAERAH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AE9947D-27E6-7601-44E8-365A1C67F48E}"/>
              </a:ext>
            </a:extLst>
          </p:cNvPr>
          <p:cNvGraphicFramePr>
            <a:graphicFrameLocks noGrp="1"/>
          </p:cNvGraphicFramePr>
          <p:nvPr/>
        </p:nvGraphicFramePr>
        <p:xfrm>
          <a:off x="191345" y="1471670"/>
          <a:ext cx="11809310" cy="4909656"/>
        </p:xfrm>
        <a:graphic>
          <a:graphicData uri="http://schemas.openxmlformats.org/drawingml/2006/table">
            <a:tbl>
              <a:tblPr/>
              <a:tblGrid>
                <a:gridCol w="442467">
                  <a:extLst>
                    <a:ext uri="{9D8B030D-6E8A-4147-A177-3AD203B41FA5}">
                      <a16:colId xmlns:a16="http://schemas.microsoft.com/office/drawing/2014/main" val="1278840133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val="1993176886"/>
                    </a:ext>
                  </a:extLst>
                </a:gridCol>
                <a:gridCol w="366180">
                  <a:extLst>
                    <a:ext uri="{9D8B030D-6E8A-4147-A177-3AD203B41FA5}">
                      <a16:colId xmlns:a16="http://schemas.microsoft.com/office/drawing/2014/main" val="1159455485"/>
                    </a:ext>
                  </a:extLst>
                </a:gridCol>
                <a:gridCol w="534013">
                  <a:extLst>
                    <a:ext uri="{9D8B030D-6E8A-4147-A177-3AD203B41FA5}">
                      <a16:colId xmlns:a16="http://schemas.microsoft.com/office/drawing/2014/main" val="4029984813"/>
                    </a:ext>
                  </a:extLst>
                </a:gridCol>
                <a:gridCol w="595042">
                  <a:extLst>
                    <a:ext uri="{9D8B030D-6E8A-4147-A177-3AD203B41FA5}">
                      <a16:colId xmlns:a16="http://schemas.microsoft.com/office/drawing/2014/main" val="280293182"/>
                    </a:ext>
                  </a:extLst>
                </a:gridCol>
                <a:gridCol w="2959957">
                  <a:extLst>
                    <a:ext uri="{9D8B030D-6E8A-4147-A177-3AD203B41FA5}">
                      <a16:colId xmlns:a16="http://schemas.microsoft.com/office/drawing/2014/main" val="1367350889"/>
                    </a:ext>
                  </a:extLst>
                </a:gridCol>
                <a:gridCol w="2944700">
                  <a:extLst>
                    <a:ext uri="{9D8B030D-6E8A-4147-A177-3AD203B41FA5}">
                      <a16:colId xmlns:a16="http://schemas.microsoft.com/office/drawing/2014/main" val="1138225213"/>
                    </a:ext>
                  </a:extLst>
                </a:gridCol>
                <a:gridCol w="2075021">
                  <a:extLst>
                    <a:ext uri="{9D8B030D-6E8A-4147-A177-3AD203B41FA5}">
                      <a16:colId xmlns:a16="http://schemas.microsoft.com/office/drawing/2014/main" val="1796746623"/>
                    </a:ext>
                  </a:extLst>
                </a:gridCol>
                <a:gridCol w="1312146">
                  <a:extLst>
                    <a:ext uri="{9D8B030D-6E8A-4147-A177-3AD203B41FA5}">
                      <a16:colId xmlns:a16="http://schemas.microsoft.com/office/drawing/2014/main" val="1987112015"/>
                    </a:ext>
                  </a:extLst>
                </a:gridCol>
              </a:tblGrid>
              <a:tr h="27255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KODE</a:t>
                      </a:r>
                    </a:p>
                  </a:txBody>
                  <a:tcPr marL="2850" marR="2850" marT="28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850" marR="2850" marT="28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850" marR="2850" marT="28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850" marR="2850" marT="28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850" marR="2850" marT="28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NOMENKLATUR</a:t>
                      </a:r>
                    </a:p>
                  </a:txBody>
                  <a:tcPr marL="2850" marR="2850" marT="28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INDIKATOR</a:t>
                      </a:r>
                    </a:p>
                  </a:txBody>
                  <a:tcPr marL="2850" marR="2850" marT="28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KINERJA</a:t>
                      </a:r>
                    </a:p>
                  </a:txBody>
                  <a:tcPr marL="2850" marR="2850" marT="28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SATUAN</a:t>
                      </a:r>
                    </a:p>
                  </a:txBody>
                  <a:tcPr marL="2850" marR="2850" marT="28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531000"/>
                  </a:ext>
                </a:extLst>
              </a:tr>
              <a:tr h="278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2.02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Penyelenggaraan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Sistem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Informasi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Jasa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Cakupan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Daerah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Kabupaten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/Kota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8364067"/>
                  </a:ext>
                </a:extLst>
              </a:tr>
              <a:tr h="5461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2.02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0012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Penyediaan Perangkat Pendukung Layanan Informasi Jasa Konstruksi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Tersedianya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Perangkat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Pendukung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Layanan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Informasi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Jasa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n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Jumlah Perangkat Pendukung Layanan Informasi Jasa Konstruksi yang Disediakan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29691"/>
                  </a:ext>
                </a:extLst>
              </a:tr>
              <a:tr h="8141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2.02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0013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Penyediaan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Data dan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Informasi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Jasa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Cakupan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Kabupaten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/Kota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Tersedianya Data dan Informasi Jasa Konstruksi Cakupan Kabupaten/Kota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n-NO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Jumlah Dokumen Data dan Informasi Jasa Konstruksi Cakupan Kabupaten/Kota yang Disediakan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969787"/>
                  </a:ext>
                </a:extLst>
              </a:tr>
              <a:tr h="5461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2.02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0014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Peningkatan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Kapasitas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Pengelola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SIPJAKI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Meningkatnya Kapasitas Pengelola SIPJAKI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Jumlah Pengelola SIPJAKI yang Ditingkatkan Kapasitasnya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739002"/>
                  </a:ext>
                </a:extLst>
              </a:tr>
              <a:tr h="5461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2.02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0015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Operasionalisasi Layanan Informasi Jasa Konstruksi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Beroperasinya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Layanan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Informasi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Jasa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Jumlah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Layanan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Informasi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Jasa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yang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Dioperasikan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06137"/>
                  </a:ext>
                </a:extLst>
              </a:tr>
              <a:tr h="278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2.03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Penerbitan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Izin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Usaha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Jasa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Nasional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(Non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Kecil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dan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Kecil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221341"/>
                  </a:ext>
                </a:extLst>
              </a:tr>
              <a:tr h="8141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2.03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0006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Pemantauan dan Evaluasi Perizinan Berusaha Berbasis Risiko Jasa konstruksi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Terpantau dan Terevaluasinya Perizinan Berusaha Berbasis Risiko Jasa Konstruksi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Jumlah Dokumen Perizinan Berusaha Berbasis Risiko Jasa Konstruksi yang Dipantau dan Dievaluasi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053100"/>
                  </a:ext>
                </a:extLst>
              </a:tr>
              <a:tr h="8141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2.03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0007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Penyusunan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Produk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Hukum Daerah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terkait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Penyelenggaraan Jasa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di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Kabupaten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/Kota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Tersusunnya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Produk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Hukum Daerah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terkait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Penyelenggaraan Jasa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di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Kabupaten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/Kota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n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Jumlah Dokumen Produk Hukum Daerah terkait Penyelenggaraan Jasa Konstruksi di Kabupaten/Kota yang Disusun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279522"/>
                  </a:ext>
                </a:extLst>
              </a:tr>
            </a:tbl>
          </a:graphicData>
        </a:graphic>
      </p:graphicFrame>
      <p:sp>
        <p:nvSpPr>
          <p:cNvPr id="5" name="object 11">
            <a:extLst>
              <a:ext uri="{FF2B5EF4-FFF2-40B4-BE49-F238E27FC236}">
                <a16:creationId xmlns:a16="http://schemas.microsoft.com/office/drawing/2014/main" id="{511FFFD6-6D11-B021-0BB4-6EB311DFA64F}"/>
              </a:ext>
            </a:extLst>
          </p:cNvPr>
          <p:cNvSpPr/>
          <p:nvPr/>
        </p:nvSpPr>
        <p:spPr>
          <a:xfrm>
            <a:off x="11523911" y="5256024"/>
            <a:ext cx="287235" cy="259663"/>
          </a:xfrm>
          <a:custGeom>
            <a:avLst/>
            <a:gdLst/>
            <a:ahLst/>
            <a:cxnLst/>
            <a:rect l="l" t="t" r="r" b="b"/>
            <a:pathLst>
              <a:path w="474345" h="483235">
                <a:moveTo>
                  <a:pt x="92783" y="195097"/>
                </a:moveTo>
                <a:lnTo>
                  <a:pt x="50544" y="210857"/>
                </a:lnTo>
                <a:lnTo>
                  <a:pt x="19490" y="240188"/>
                </a:lnTo>
                <a:lnTo>
                  <a:pt x="1095" y="283086"/>
                </a:lnTo>
                <a:lnTo>
                  <a:pt x="0" y="298711"/>
                </a:lnTo>
                <a:lnTo>
                  <a:pt x="1476" y="314741"/>
                </a:lnTo>
                <a:lnTo>
                  <a:pt x="21387" y="365299"/>
                </a:lnTo>
                <a:lnTo>
                  <a:pt x="47398" y="400438"/>
                </a:lnTo>
                <a:lnTo>
                  <a:pt x="83048" y="436110"/>
                </a:lnTo>
                <a:lnTo>
                  <a:pt x="118810" y="462883"/>
                </a:lnTo>
                <a:lnTo>
                  <a:pt x="167433" y="481810"/>
                </a:lnTo>
                <a:lnTo>
                  <a:pt x="182221" y="482830"/>
                </a:lnTo>
                <a:lnTo>
                  <a:pt x="196294" y="481206"/>
                </a:lnTo>
                <a:lnTo>
                  <a:pt x="235888" y="461900"/>
                </a:lnTo>
                <a:lnTo>
                  <a:pt x="257904" y="439177"/>
                </a:lnTo>
                <a:lnTo>
                  <a:pt x="213677" y="439177"/>
                </a:lnTo>
                <a:lnTo>
                  <a:pt x="205819" y="438534"/>
                </a:lnTo>
                <a:lnTo>
                  <a:pt x="165941" y="417960"/>
                </a:lnTo>
                <a:lnTo>
                  <a:pt x="124293" y="382152"/>
                </a:lnTo>
                <a:lnTo>
                  <a:pt x="96694" y="354746"/>
                </a:lnTo>
                <a:lnTo>
                  <a:pt x="69548" y="324742"/>
                </a:lnTo>
                <a:lnTo>
                  <a:pt x="46307" y="291595"/>
                </a:lnTo>
                <a:lnTo>
                  <a:pt x="38910" y="267084"/>
                </a:lnTo>
                <a:lnTo>
                  <a:pt x="39035" y="259179"/>
                </a:lnTo>
                <a:lnTo>
                  <a:pt x="70945" y="237366"/>
                </a:lnTo>
                <a:lnTo>
                  <a:pt x="192778" y="237366"/>
                </a:lnTo>
                <a:lnTo>
                  <a:pt x="188418" y="233396"/>
                </a:lnTo>
                <a:lnTo>
                  <a:pt x="162877" y="214999"/>
                </a:lnTo>
                <a:lnTo>
                  <a:pt x="138455" y="202483"/>
                </a:lnTo>
                <a:lnTo>
                  <a:pt x="115141" y="195837"/>
                </a:lnTo>
                <a:lnTo>
                  <a:pt x="92783" y="195097"/>
                </a:lnTo>
                <a:close/>
              </a:path>
              <a:path w="474345" h="483235">
                <a:moveTo>
                  <a:pt x="192778" y="237366"/>
                </a:moveTo>
                <a:lnTo>
                  <a:pt x="70945" y="237366"/>
                </a:lnTo>
                <a:lnTo>
                  <a:pt x="78946" y="239144"/>
                </a:lnTo>
                <a:lnTo>
                  <a:pt x="88471" y="243462"/>
                </a:lnTo>
                <a:lnTo>
                  <a:pt x="124285" y="267084"/>
                </a:lnTo>
                <a:lnTo>
                  <a:pt x="160200" y="299017"/>
                </a:lnTo>
                <a:lnTo>
                  <a:pt x="191658" y="330807"/>
                </a:lnTo>
                <a:lnTo>
                  <a:pt x="219757" y="363493"/>
                </a:lnTo>
                <a:lnTo>
                  <a:pt x="241506" y="406403"/>
                </a:lnTo>
                <a:lnTo>
                  <a:pt x="241887" y="412245"/>
                </a:lnTo>
                <a:lnTo>
                  <a:pt x="240871" y="417071"/>
                </a:lnTo>
                <a:lnTo>
                  <a:pt x="213677" y="439177"/>
                </a:lnTo>
                <a:lnTo>
                  <a:pt x="257904" y="439177"/>
                </a:lnTo>
                <a:lnTo>
                  <a:pt x="265082" y="430488"/>
                </a:lnTo>
                <a:lnTo>
                  <a:pt x="275812" y="409023"/>
                </a:lnTo>
                <a:lnTo>
                  <a:pt x="280564" y="386343"/>
                </a:lnTo>
                <a:lnTo>
                  <a:pt x="279352" y="362461"/>
                </a:lnTo>
                <a:lnTo>
                  <a:pt x="272186" y="337607"/>
                </a:lnTo>
                <a:lnTo>
                  <a:pt x="259079" y="311836"/>
                </a:lnTo>
                <a:lnTo>
                  <a:pt x="240043" y="285184"/>
                </a:lnTo>
                <a:lnTo>
                  <a:pt x="215046" y="257647"/>
                </a:lnTo>
                <a:lnTo>
                  <a:pt x="192778" y="237366"/>
                </a:lnTo>
                <a:close/>
              </a:path>
              <a:path w="474345" h="483235">
                <a:moveTo>
                  <a:pt x="342979" y="252352"/>
                </a:moveTo>
                <a:lnTo>
                  <a:pt x="314531" y="280673"/>
                </a:lnTo>
                <a:lnTo>
                  <a:pt x="354155" y="320297"/>
                </a:lnTo>
                <a:lnTo>
                  <a:pt x="363606" y="316418"/>
                </a:lnTo>
                <a:lnTo>
                  <a:pt x="403316" y="292203"/>
                </a:lnTo>
                <a:lnTo>
                  <a:pt x="433490" y="265433"/>
                </a:lnTo>
                <a:lnTo>
                  <a:pt x="382095" y="265433"/>
                </a:lnTo>
                <a:lnTo>
                  <a:pt x="373447" y="264747"/>
                </a:lnTo>
                <a:lnTo>
                  <a:pt x="364061" y="262322"/>
                </a:lnTo>
                <a:lnTo>
                  <a:pt x="353913" y="258183"/>
                </a:lnTo>
                <a:lnTo>
                  <a:pt x="342979" y="252352"/>
                </a:lnTo>
                <a:close/>
              </a:path>
              <a:path w="474345" h="483235">
                <a:moveTo>
                  <a:pt x="468896" y="155451"/>
                </a:moveTo>
                <a:lnTo>
                  <a:pt x="359362" y="155451"/>
                </a:lnTo>
                <a:lnTo>
                  <a:pt x="370671" y="156501"/>
                </a:lnTo>
                <a:lnTo>
                  <a:pt x="381920" y="160420"/>
                </a:lnTo>
                <a:lnTo>
                  <a:pt x="393098" y="167221"/>
                </a:lnTo>
                <a:lnTo>
                  <a:pt x="404193" y="176914"/>
                </a:lnTo>
                <a:lnTo>
                  <a:pt x="420248" y="197086"/>
                </a:lnTo>
                <a:lnTo>
                  <a:pt x="426910" y="216269"/>
                </a:lnTo>
                <a:lnTo>
                  <a:pt x="424213" y="234475"/>
                </a:lnTo>
                <a:lnTo>
                  <a:pt x="390120" y="264505"/>
                </a:lnTo>
                <a:lnTo>
                  <a:pt x="382095" y="265433"/>
                </a:lnTo>
                <a:lnTo>
                  <a:pt x="433490" y="265433"/>
                </a:lnTo>
                <a:lnTo>
                  <a:pt x="461466" y="228516"/>
                </a:lnTo>
                <a:lnTo>
                  <a:pt x="473646" y="189932"/>
                </a:lnTo>
                <a:lnTo>
                  <a:pt x="473807" y="180343"/>
                </a:lnTo>
                <a:lnTo>
                  <a:pt x="473724" y="176914"/>
                </a:lnTo>
                <a:lnTo>
                  <a:pt x="472138" y="165992"/>
                </a:lnTo>
                <a:lnTo>
                  <a:pt x="468896" y="155451"/>
                </a:lnTo>
                <a:close/>
              </a:path>
              <a:path w="474345" h="483235">
                <a:moveTo>
                  <a:pt x="352893" y="52708"/>
                </a:moveTo>
                <a:lnTo>
                  <a:pt x="257635" y="52708"/>
                </a:lnTo>
                <a:lnTo>
                  <a:pt x="265731" y="54564"/>
                </a:lnTo>
                <a:lnTo>
                  <a:pt x="274018" y="58408"/>
                </a:lnTo>
                <a:lnTo>
                  <a:pt x="307260" y="95238"/>
                </a:lnTo>
                <a:lnTo>
                  <a:pt x="310923" y="120526"/>
                </a:lnTo>
                <a:lnTo>
                  <a:pt x="308312" y="133393"/>
                </a:lnTo>
                <a:lnTo>
                  <a:pt x="302625" y="146847"/>
                </a:lnTo>
                <a:lnTo>
                  <a:pt x="293937" y="160635"/>
                </a:lnTo>
                <a:lnTo>
                  <a:pt x="282273" y="174755"/>
                </a:lnTo>
                <a:lnTo>
                  <a:pt x="300180" y="192789"/>
                </a:lnTo>
                <a:lnTo>
                  <a:pt x="336327" y="162135"/>
                </a:lnTo>
                <a:lnTo>
                  <a:pt x="359362" y="155451"/>
                </a:lnTo>
                <a:lnTo>
                  <a:pt x="468896" y="155451"/>
                </a:lnTo>
                <a:lnTo>
                  <a:pt x="468659" y="154682"/>
                </a:lnTo>
                <a:lnTo>
                  <a:pt x="463550" y="143990"/>
                </a:lnTo>
                <a:lnTo>
                  <a:pt x="456797" y="133917"/>
                </a:lnTo>
                <a:lnTo>
                  <a:pt x="448389" y="124463"/>
                </a:lnTo>
                <a:lnTo>
                  <a:pt x="444004" y="120526"/>
                </a:lnTo>
                <a:lnTo>
                  <a:pt x="345011" y="120526"/>
                </a:lnTo>
                <a:lnTo>
                  <a:pt x="343614" y="119129"/>
                </a:lnTo>
                <a:lnTo>
                  <a:pt x="354028" y="79124"/>
                </a:lnTo>
                <a:lnTo>
                  <a:pt x="354616" y="69599"/>
                </a:lnTo>
                <a:lnTo>
                  <a:pt x="354393" y="62249"/>
                </a:lnTo>
                <a:lnTo>
                  <a:pt x="353260" y="54139"/>
                </a:lnTo>
                <a:lnTo>
                  <a:pt x="352893" y="52708"/>
                </a:lnTo>
                <a:close/>
              </a:path>
              <a:path w="474345" h="483235">
                <a:moveTo>
                  <a:pt x="290570" y="0"/>
                </a:moveTo>
                <a:lnTo>
                  <a:pt x="251069" y="13132"/>
                </a:lnTo>
                <a:lnTo>
                  <a:pt x="205769" y="54447"/>
                </a:lnTo>
                <a:lnTo>
                  <a:pt x="178095" y="99214"/>
                </a:lnTo>
                <a:lnTo>
                  <a:pt x="166068" y="126241"/>
                </a:lnTo>
                <a:lnTo>
                  <a:pt x="203406" y="163579"/>
                </a:lnTo>
                <a:lnTo>
                  <a:pt x="231854" y="135131"/>
                </a:lnTo>
                <a:lnTo>
                  <a:pt x="226734" y="127349"/>
                </a:lnTo>
                <a:lnTo>
                  <a:pt x="222615" y="119828"/>
                </a:lnTo>
                <a:lnTo>
                  <a:pt x="219495" y="112593"/>
                </a:lnTo>
                <a:lnTo>
                  <a:pt x="217376" y="105667"/>
                </a:lnTo>
                <a:lnTo>
                  <a:pt x="215090" y="96650"/>
                </a:lnTo>
                <a:lnTo>
                  <a:pt x="215090" y="88776"/>
                </a:lnTo>
                <a:lnTo>
                  <a:pt x="242268" y="54709"/>
                </a:lnTo>
                <a:lnTo>
                  <a:pt x="352893" y="52708"/>
                </a:lnTo>
                <a:lnTo>
                  <a:pt x="351234" y="46231"/>
                </a:lnTo>
                <a:lnTo>
                  <a:pt x="325500" y="10707"/>
                </a:lnTo>
                <a:lnTo>
                  <a:pt x="299926" y="384"/>
                </a:lnTo>
                <a:lnTo>
                  <a:pt x="290570" y="0"/>
                </a:lnTo>
                <a:close/>
              </a:path>
              <a:path w="474345" h="483235">
                <a:moveTo>
                  <a:pt x="397271" y="102429"/>
                </a:moveTo>
                <a:lnTo>
                  <a:pt x="353224" y="115242"/>
                </a:lnTo>
                <a:lnTo>
                  <a:pt x="345011" y="120526"/>
                </a:lnTo>
                <a:lnTo>
                  <a:pt x="444004" y="120526"/>
                </a:lnTo>
                <a:lnTo>
                  <a:pt x="406320" y="103044"/>
                </a:lnTo>
                <a:lnTo>
                  <a:pt x="397271" y="102429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0724B-2777-82A2-BFEE-1C772915A2ED}"/>
              </a:ext>
            </a:extLst>
          </p:cNvPr>
          <p:cNvSpPr txBox="1"/>
          <p:nvPr/>
        </p:nvSpPr>
        <p:spPr>
          <a:xfrm>
            <a:off x="11784632" y="63813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782407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2C05041-79B0-87F8-9578-53022D073FA2}"/>
              </a:ext>
            </a:extLst>
          </p:cNvPr>
          <p:cNvSpPr txBox="1"/>
          <p:nvPr/>
        </p:nvSpPr>
        <p:spPr>
          <a:xfrm>
            <a:off x="911424" y="26064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NOMENKLATUR PROGRAM/KEGIATAN/SUB KEGIATAN JASA KONSTRUKSI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5D87B6-955E-23DD-C3D1-F15F022F2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4432" y="1089611"/>
            <a:ext cx="201760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Gill Sans MT" panose="020B0502020104020203" pitchFamily="34" charset="0"/>
                <a:ea typeface="MS PGothic" panose="020B0600070205080204" pitchFamily="34" charset="-128"/>
                <a:cs typeface="+mn-cs"/>
              </a:rPr>
              <a:t>KABUPATEN/KOTA</a:t>
            </a:r>
            <a:endParaRPr kumimoji="0" lang="id-ID" altLang="en-US" sz="15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Gill Sans MT" panose="020B0502020104020203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E168E-16EA-13C3-CF5D-A7EEAF347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132" y="641603"/>
            <a:ext cx="842493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8905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KEPMENDAGRI 900.1.15.7-1317/2023 </a:t>
            </a:r>
            <a:r>
              <a:rPr kumimoji="0" lang="en-US" alt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TENTANG HASIL VERIFIKASI DAN VALIDASI PEMUTAKHIRAN KLASIFIKASI, KODEFIKASI, DAN NOMENKLATUR PERENCANAAN PEMBANGUNAN DAN KEUANGAN DAERAH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ED55138-BABD-277D-031B-B93D39916F35}"/>
              </a:ext>
            </a:extLst>
          </p:cNvPr>
          <p:cNvGraphicFramePr>
            <a:graphicFrameLocks noGrp="1"/>
          </p:cNvGraphicFramePr>
          <p:nvPr/>
        </p:nvGraphicFramePr>
        <p:xfrm>
          <a:off x="191345" y="1437592"/>
          <a:ext cx="11809310" cy="5015743"/>
        </p:xfrm>
        <a:graphic>
          <a:graphicData uri="http://schemas.openxmlformats.org/drawingml/2006/table">
            <a:tbl>
              <a:tblPr/>
              <a:tblGrid>
                <a:gridCol w="442467">
                  <a:extLst>
                    <a:ext uri="{9D8B030D-6E8A-4147-A177-3AD203B41FA5}">
                      <a16:colId xmlns:a16="http://schemas.microsoft.com/office/drawing/2014/main" val="1278840133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val="1993176886"/>
                    </a:ext>
                  </a:extLst>
                </a:gridCol>
                <a:gridCol w="366180">
                  <a:extLst>
                    <a:ext uri="{9D8B030D-6E8A-4147-A177-3AD203B41FA5}">
                      <a16:colId xmlns:a16="http://schemas.microsoft.com/office/drawing/2014/main" val="1159455485"/>
                    </a:ext>
                  </a:extLst>
                </a:gridCol>
                <a:gridCol w="534013">
                  <a:extLst>
                    <a:ext uri="{9D8B030D-6E8A-4147-A177-3AD203B41FA5}">
                      <a16:colId xmlns:a16="http://schemas.microsoft.com/office/drawing/2014/main" val="4029984813"/>
                    </a:ext>
                  </a:extLst>
                </a:gridCol>
                <a:gridCol w="595042">
                  <a:extLst>
                    <a:ext uri="{9D8B030D-6E8A-4147-A177-3AD203B41FA5}">
                      <a16:colId xmlns:a16="http://schemas.microsoft.com/office/drawing/2014/main" val="280293182"/>
                    </a:ext>
                  </a:extLst>
                </a:gridCol>
                <a:gridCol w="2959957">
                  <a:extLst>
                    <a:ext uri="{9D8B030D-6E8A-4147-A177-3AD203B41FA5}">
                      <a16:colId xmlns:a16="http://schemas.microsoft.com/office/drawing/2014/main" val="1367350889"/>
                    </a:ext>
                  </a:extLst>
                </a:gridCol>
                <a:gridCol w="2944700">
                  <a:extLst>
                    <a:ext uri="{9D8B030D-6E8A-4147-A177-3AD203B41FA5}">
                      <a16:colId xmlns:a16="http://schemas.microsoft.com/office/drawing/2014/main" val="1138225213"/>
                    </a:ext>
                  </a:extLst>
                </a:gridCol>
                <a:gridCol w="2075021">
                  <a:extLst>
                    <a:ext uri="{9D8B030D-6E8A-4147-A177-3AD203B41FA5}">
                      <a16:colId xmlns:a16="http://schemas.microsoft.com/office/drawing/2014/main" val="1796746623"/>
                    </a:ext>
                  </a:extLst>
                </a:gridCol>
                <a:gridCol w="1312146">
                  <a:extLst>
                    <a:ext uri="{9D8B030D-6E8A-4147-A177-3AD203B41FA5}">
                      <a16:colId xmlns:a16="http://schemas.microsoft.com/office/drawing/2014/main" val="1987112015"/>
                    </a:ext>
                  </a:extLst>
                </a:gridCol>
              </a:tblGrid>
              <a:tr h="26497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KODE</a:t>
                      </a:r>
                    </a:p>
                  </a:txBody>
                  <a:tcPr marL="2850" marR="2850" marT="28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850" marR="2850" marT="28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850" marR="2850" marT="28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850" marR="2850" marT="28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850" marR="2850" marT="28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NOMENKLATUR</a:t>
                      </a:r>
                    </a:p>
                  </a:txBody>
                  <a:tcPr marL="2850" marR="2850" marT="28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INDIKATOR</a:t>
                      </a:r>
                    </a:p>
                  </a:txBody>
                  <a:tcPr marL="2850" marR="2850" marT="28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KINERJA</a:t>
                      </a:r>
                    </a:p>
                  </a:txBody>
                  <a:tcPr marL="2850" marR="2850" marT="28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SATUAN</a:t>
                      </a:r>
                    </a:p>
                  </a:txBody>
                  <a:tcPr marL="2850" marR="2850" marT="28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531000"/>
                  </a:ext>
                </a:extLst>
              </a:tr>
              <a:tr h="2699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2.04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Pengawasan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Tertib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Usaha,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Tertib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Penyelenggaraan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Tertib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Pemanfaatan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Jasa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8364067"/>
                  </a:ext>
                </a:extLst>
              </a:tr>
              <a:tr h="791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2.04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0004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Pengawasan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Evaluasi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Tertib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Penyelenggaraan Jasa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Kabupaten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/Kota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Jasa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Kabupaten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/Kota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mendapatkan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Pengawasan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Evaluasi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Tertib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Penyelenggaraan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Jumlah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Paket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Pekerjaan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Jasa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Kabupaten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/Kota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Diawasi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Dievaluasi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Tertib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Penyelenggaraan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29691"/>
                  </a:ext>
                </a:extLst>
              </a:tr>
              <a:tr h="791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2.04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0005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Pengawasan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Evaluasi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Tertib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Pemanfaatan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Produk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Jasa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Kabupaten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/Kota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Jasa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Kabupaten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/Kota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mendapatkan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Pengawasan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Evaluasi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Tertib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Pemanfaatan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Produk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Jumlah Bangunan Konstruksi Kabupaten/Kota yang Diawasi dan Dievaluasi Tertib Pemanfaatan Produk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969787"/>
                  </a:ext>
                </a:extLst>
              </a:tr>
              <a:tr h="10527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2.04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0006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Pembinaan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Tertib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Usaha,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Tertib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Penyelenggaraan,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Tertib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Pemanfaatan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Produk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Jasa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Jasa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mendapatkan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Pembinaan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Tertib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Usaha,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Tertib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Penyelenggaraan,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Tertib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Pemanfaatan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Produk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Jumlah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Lembaga Jasa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Dibina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Tertib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Usaha,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Tertib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Penyelenggaraan,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Tertib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Pemanfaatan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Produk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739002"/>
                  </a:ext>
                </a:extLst>
              </a:tr>
              <a:tr h="791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2.04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0007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Pengawasan dan Evaluasi Tertib Usaha Jasa Konstruksi Kabupaten/Kota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Jasa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Kabupaten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/Kota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mendapatkan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Pengawasan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Evaluasi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Tertib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Usaha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Jumlah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Badan Usaha Jasa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Kabupaten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/Kota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Diawasi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Dievaluasi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Tertib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Usaha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06137"/>
                  </a:ext>
                </a:extLst>
              </a:tr>
              <a:tr h="10527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2.04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0008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Penyusunan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SOP/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Pedoman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Tertib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Usaha,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Tertib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Penyelenggaraan,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Tertib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Pemanfaatan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Produk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Jasa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Tersusunnya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SOP/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Pedoman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Tertib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Usaha,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Tertib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Penyelenggaraan,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Tertib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Pemanfaatan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Produk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Jasa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Jumlah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SOP/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Pedoman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Tertib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Usaha,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Tertib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Penyelenggaraan,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Tertib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Pemanfaatan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Produk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Jasa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Konstruksi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Disusun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165574"/>
                  </a:ext>
                </a:extLst>
              </a:tr>
            </a:tbl>
          </a:graphicData>
        </a:graphic>
      </p:graphicFrame>
      <p:sp>
        <p:nvSpPr>
          <p:cNvPr id="5" name="object 11">
            <a:extLst>
              <a:ext uri="{FF2B5EF4-FFF2-40B4-BE49-F238E27FC236}">
                <a16:creationId xmlns:a16="http://schemas.microsoft.com/office/drawing/2014/main" id="{90C1A662-719F-43EE-9A88-2F0A89F9D092}"/>
              </a:ext>
            </a:extLst>
          </p:cNvPr>
          <p:cNvSpPr/>
          <p:nvPr/>
        </p:nvSpPr>
        <p:spPr>
          <a:xfrm>
            <a:off x="11523911" y="5256024"/>
            <a:ext cx="287235" cy="259663"/>
          </a:xfrm>
          <a:custGeom>
            <a:avLst/>
            <a:gdLst/>
            <a:ahLst/>
            <a:cxnLst/>
            <a:rect l="l" t="t" r="r" b="b"/>
            <a:pathLst>
              <a:path w="474345" h="483235">
                <a:moveTo>
                  <a:pt x="92783" y="195097"/>
                </a:moveTo>
                <a:lnTo>
                  <a:pt x="50544" y="210857"/>
                </a:lnTo>
                <a:lnTo>
                  <a:pt x="19490" y="240188"/>
                </a:lnTo>
                <a:lnTo>
                  <a:pt x="1095" y="283086"/>
                </a:lnTo>
                <a:lnTo>
                  <a:pt x="0" y="298711"/>
                </a:lnTo>
                <a:lnTo>
                  <a:pt x="1476" y="314741"/>
                </a:lnTo>
                <a:lnTo>
                  <a:pt x="21387" y="365299"/>
                </a:lnTo>
                <a:lnTo>
                  <a:pt x="47398" y="400438"/>
                </a:lnTo>
                <a:lnTo>
                  <a:pt x="83048" y="436110"/>
                </a:lnTo>
                <a:lnTo>
                  <a:pt x="118810" y="462883"/>
                </a:lnTo>
                <a:lnTo>
                  <a:pt x="167433" y="481810"/>
                </a:lnTo>
                <a:lnTo>
                  <a:pt x="182221" y="482830"/>
                </a:lnTo>
                <a:lnTo>
                  <a:pt x="196294" y="481206"/>
                </a:lnTo>
                <a:lnTo>
                  <a:pt x="235888" y="461900"/>
                </a:lnTo>
                <a:lnTo>
                  <a:pt x="257904" y="439177"/>
                </a:lnTo>
                <a:lnTo>
                  <a:pt x="213677" y="439177"/>
                </a:lnTo>
                <a:lnTo>
                  <a:pt x="205819" y="438534"/>
                </a:lnTo>
                <a:lnTo>
                  <a:pt x="165941" y="417960"/>
                </a:lnTo>
                <a:lnTo>
                  <a:pt x="124293" y="382152"/>
                </a:lnTo>
                <a:lnTo>
                  <a:pt x="96694" y="354746"/>
                </a:lnTo>
                <a:lnTo>
                  <a:pt x="69548" y="324742"/>
                </a:lnTo>
                <a:lnTo>
                  <a:pt x="46307" y="291595"/>
                </a:lnTo>
                <a:lnTo>
                  <a:pt x="38910" y="267084"/>
                </a:lnTo>
                <a:lnTo>
                  <a:pt x="39035" y="259179"/>
                </a:lnTo>
                <a:lnTo>
                  <a:pt x="70945" y="237366"/>
                </a:lnTo>
                <a:lnTo>
                  <a:pt x="192778" y="237366"/>
                </a:lnTo>
                <a:lnTo>
                  <a:pt x="188418" y="233396"/>
                </a:lnTo>
                <a:lnTo>
                  <a:pt x="162877" y="214999"/>
                </a:lnTo>
                <a:lnTo>
                  <a:pt x="138455" y="202483"/>
                </a:lnTo>
                <a:lnTo>
                  <a:pt x="115141" y="195837"/>
                </a:lnTo>
                <a:lnTo>
                  <a:pt x="92783" y="195097"/>
                </a:lnTo>
                <a:close/>
              </a:path>
              <a:path w="474345" h="483235">
                <a:moveTo>
                  <a:pt x="192778" y="237366"/>
                </a:moveTo>
                <a:lnTo>
                  <a:pt x="70945" y="237366"/>
                </a:lnTo>
                <a:lnTo>
                  <a:pt x="78946" y="239144"/>
                </a:lnTo>
                <a:lnTo>
                  <a:pt x="88471" y="243462"/>
                </a:lnTo>
                <a:lnTo>
                  <a:pt x="124285" y="267084"/>
                </a:lnTo>
                <a:lnTo>
                  <a:pt x="160200" y="299017"/>
                </a:lnTo>
                <a:lnTo>
                  <a:pt x="191658" y="330807"/>
                </a:lnTo>
                <a:lnTo>
                  <a:pt x="219757" y="363493"/>
                </a:lnTo>
                <a:lnTo>
                  <a:pt x="241506" y="406403"/>
                </a:lnTo>
                <a:lnTo>
                  <a:pt x="241887" y="412245"/>
                </a:lnTo>
                <a:lnTo>
                  <a:pt x="240871" y="417071"/>
                </a:lnTo>
                <a:lnTo>
                  <a:pt x="213677" y="439177"/>
                </a:lnTo>
                <a:lnTo>
                  <a:pt x="257904" y="439177"/>
                </a:lnTo>
                <a:lnTo>
                  <a:pt x="265082" y="430488"/>
                </a:lnTo>
                <a:lnTo>
                  <a:pt x="275812" y="409023"/>
                </a:lnTo>
                <a:lnTo>
                  <a:pt x="280564" y="386343"/>
                </a:lnTo>
                <a:lnTo>
                  <a:pt x="279352" y="362461"/>
                </a:lnTo>
                <a:lnTo>
                  <a:pt x="272186" y="337607"/>
                </a:lnTo>
                <a:lnTo>
                  <a:pt x="259079" y="311836"/>
                </a:lnTo>
                <a:lnTo>
                  <a:pt x="240043" y="285184"/>
                </a:lnTo>
                <a:lnTo>
                  <a:pt x="215046" y="257647"/>
                </a:lnTo>
                <a:lnTo>
                  <a:pt x="192778" y="237366"/>
                </a:lnTo>
                <a:close/>
              </a:path>
              <a:path w="474345" h="483235">
                <a:moveTo>
                  <a:pt x="342979" y="252352"/>
                </a:moveTo>
                <a:lnTo>
                  <a:pt x="314531" y="280673"/>
                </a:lnTo>
                <a:lnTo>
                  <a:pt x="354155" y="320297"/>
                </a:lnTo>
                <a:lnTo>
                  <a:pt x="363606" y="316418"/>
                </a:lnTo>
                <a:lnTo>
                  <a:pt x="403316" y="292203"/>
                </a:lnTo>
                <a:lnTo>
                  <a:pt x="433490" y="265433"/>
                </a:lnTo>
                <a:lnTo>
                  <a:pt x="382095" y="265433"/>
                </a:lnTo>
                <a:lnTo>
                  <a:pt x="373447" y="264747"/>
                </a:lnTo>
                <a:lnTo>
                  <a:pt x="364061" y="262322"/>
                </a:lnTo>
                <a:lnTo>
                  <a:pt x="353913" y="258183"/>
                </a:lnTo>
                <a:lnTo>
                  <a:pt x="342979" y="252352"/>
                </a:lnTo>
                <a:close/>
              </a:path>
              <a:path w="474345" h="483235">
                <a:moveTo>
                  <a:pt x="468896" y="155451"/>
                </a:moveTo>
                <a:lnTo>
                  <a:pt x="359362" y="155451"/>
                </a:lnTo>
                <a:lnTo>
                  <a:pt x="370671" y="156501"/>
                </a:lnTo>
                <a:lnTo>
                  <a:pt x="381920" y="160420"/>
                </a:lnTo>
                <a:lnTo>
                  <a:pt x="393098" y="167221"/>
                </a:lnTo>
                <a:lnTo>
                  <a:pt x="404193" y="176914"/>
                </a:lnTo>
                <a:lnTo>
                  <a:pt x="420248" y="197086"/>
                </a:lnTo>
                <a:lnTo>
                  <a:pt x="426910" y="216269"/>
                </a:lnTo>
                <a:lnTo>
                  <a:pt x="424213" y="234475"/>
                </a:lnTo>
                <a:lnTo>
                  <a:pt x="390120" y="264505"/>
                </a:lnTo>
                <a:lnTo>
                  <a:pt x="382095" y="265433"/>
                </a:lnTo>
                <a:lnTo>
                  <a:pt x="433490" y="265433"/>
                </a:lnTo>
                <a:lnTo>
                  <a:pt x="461466" y="228516"/>
                </a:lnTo>
                <a:lnTo>
                  <a:pt x="473646" y="189932"/>
                </a:lnTo>
                <a:lnTo>
                  <a:pt x="473807" y="180343"/>
                </a:lnTo>
                <a:lnTo>
                  <a:pt x="473724" y="176914"/>
                </a:lnTo>
                <a:lnTo>
                  <a:pt x="472138" y="165992"/>
                </a:lnTo>
                <a:lnTo>
                  <a:pt x="468896" y="155451"/>
                </a:lnTo>
                <a:close/>
              </a:path>
              <a:path w="474345" h="483235">
                <a:moveTo>
                  <a:pt x="352893" y="52708"/>
                </a:moveTo>
                <a:lnTo>
                  <a:pt x="257635" y="52708"/>
                </a:lnTo>
                <a:lnTo>
                  <a:pt x="265731" y="54564"/>
                </a:lnTo>
                <a:lnTo>
                  <a:pt x="274018" y="58408"/>
                </a:lnTo>
                <a:lnTo>
                  <a:pt x="307260" y="95238"/>
                </a:lnTo>
                <a:lnTo>
                  <a:pt x="310923" y="120526"/>
                </a:lnTo>
                <a:lnTo>
                  <a:pt x="308312" y="133393"/>
                </a:lnTo>
                <a:lnTo>
                  <a:pt x="302625" y="146847"/>
                </a:lnTo>
                <a:lnTo>
                  <a:pt x="293937" y="160635"/>
                </a:lnTo>
                <a:lnTo>
                  <a:pt x="282273" y="174755"/>
                </a:lnTo>
                <a:lnTo>
                  <a:pt x="300180" y="192789"/>
                </a:lnTo>
                <a:lnTo>
                  <a:pt x="336327" y="162135"/>
                </a:lnTo>
                <a:lnTo>
                  <a:pt x="359362" y="155451"/>
                </a:lnTo>
                <a:lnTo>
                  <a:pt x="468896" y="155451"/>
                </a:lnTo>
                <a:lnTo>
                  <a:pt x="468659" y="154682"/>
                </a:lnTo>
                <a:lnTo>
                  <a:pt x="463550" y="143990"/>
                </a:lnTo>
                <a:lnTo>
                  <a:pt x="456797" y="133917"/>
                </a:lnTo>
                <a:lnTo>
                  <a:pt x="448389" y="124463"/>
                </a:lnTo>
                <a:lnTo>
                  <a:pt x="444004" y="120526"/>
                </a:lnTo>
                <a:lnTo>
                  <a:pt x="345011" y="120526"/>
                </a:lnTo>
                <a:lnTo>
                  <a:pt x="343614" y="119129"/>
                </a:lnTo>
                <a:lnTo>
                  <a:pt x="354028" y="79124"/>
                </a:lnTo>
                <a:lnTo>
                  <a:pt x="354616" y="69599"/>
                </a:lnTo>
                <a:lnTo>
                  <a:pt x="354393" y="62249"/>
                </a:lnTo>
                <a:lnTo>
                  <a:pt x="353260" y="54139"/>
                </a:lnTo>
                <a:lnTo>
                  <a:pt x="352893" y="52708"/>
                </a:lnTo>
                <a:close/>
              </a:path>
              <a:path w="474345" h="483235">
                <a:moveTo>
                  <a:pt x="290570" y="0"/>
                </a:moveTo>
                <a:lnTo>
                  <a:pt x="251069" y="13132"/>
                </a:lnTo>
                <a:lnTo>
                  <a:pt x="205769" y="54447"/>
                </a:lnTo>
                <a:lnTo>
                  <a:pt x="178095" y="99214"/>
                </a:lnTo>
                <a:lnTo>
                  <a:pt x="166068" y="126241"/>
                </a:lnTo>
                <a:lnTo>
                  <a:pt x="203406" y="163579"/>
                </a:lnTo>
                <a:lnTo>
                  <a:pt x="231854" y="135131"/>
                </a:lnTo>
                <a:lnTo>
                  <a:pt x="226734" y="127349"/>
                </a:lnTo>
                <a:lnTo>
                  <a:pt x="222615" y="119828"/>
                </a:lnTo>
                <a:lnTo>
                  <a:pt x="219495" y="112593"/>
                </a:lnTo>
                <a:lnTo>
                  <a:pt x="217376" y="105667"/>
                </a:lnTo>
                <a:lnTo>
                  <a:pt x="215090" y="96650"/>
                </a:lnTo>
                <a:lnTo>
                  <a:pt x="215090" y="88776"/>
                </a:lnTo>
                <a:lnTo>
                  <a:pt x="242268" y="54709"/>
                </a:lnTo>
                <a:lnTo>
                  <a:pt x="352893" y="52708"/>
                </a:lnTo>
                <a:lnTo>
                  <a:pt x="351234" y="46231"/>
                </a:lnTo>
                <a:lnTo>
                  <a:pt x="325500" y="10707"/>
                </a:lnTo>
                <a:lnTo>
                  <a:pt x="299926" y="384"/>
                </a:lnTo>
                <a:lnTo>
                  <a:pt x="290570" y="0"/>
                </a:lnTo>
                <a:close/>
              </a:path>
              <a:path w="474345" h="483235">
                <a:moveTo>
                  <a:pt x="397271" y="102429"/>
                </a:moveTo>
                <a:lnTo>
                  <a:pt x="353224" y="115242"/>
                </a:lnTo>
                <a:lnTo>
                  <a:pt x="345011" y="120526"/>
                </a:lnTo>
                <a:lnTo>
                  <a:pt x="444004" y="120526"/>
                </a:lnTo>
                <a:lnTo>
                  <a:pt x="406320" y="103044"/>
                </a:lnTo>
                <a:lnTo>
                  <a:pt x="397271" y="102429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E95C17-B4ED-A29E-A3FE-4CC3F6AE678E}"/>
              </a:ext>
            </a:extLst>
          </p:cNvPr>
          <p:cNvSpPr txBox="1"/>
          <p:nvPr/>
        </p:nvSpPr>
        <p:spPr>
          <a:xfrm>
            <a:off x="11784632" y="63813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73835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JASA PENGAWASAN PROYEK BANGUNAN KONSTRUKSI PROFESIONAL DAN TERPERCAYA -  DESAIN 212">
            <a:extLst>
              <a:ext uri="{FF2B5EF4-FFF2-40B4-BE49-F238E27FC236}">
                <a16:creationId xmlns:a16="http://schemas.microsoft.com/office/drawing/2014/main" id="{2345183F-EF37-AD46-CE22-6D8A2FC7C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509" y="3197772"/>
            <a:ext cx="4169491" cy="286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B5F5370-021A-747A-4557-3557D6B2E5AB}"/>
              </a:ext>
            </a:extLst>
          </p:cNvPr>
          <p:cNvGraphicFramePr/>
          <p:nvPr/>
        </p:nvGraphicFramePr>
        <p:xfrm>
          <a:off x="586628" y="836712"/>
          <a:ext cx="106204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02C05041-79B0-87F8-9578-53022D073FA2}"/>
              </a:ext>
            </a:extLst>
          </p:cNvPr>
          <p:cNvSpPr txBox="1"/>
          <p:nvPr/>
        </p:nvSpPr>
        <p:spPr>
          <a:xfrm>
            <a:off x="839416" y="332656"/>
            <a:ext cx="6575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DASAR HUKUM PENGEMBANGAN JASA KONSTRUKSI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E54CBB-7CF2-4C36-D087-4130F5A44DF8}"/>
              </a:ext>
            </a:extLst>
          </p:cNvPr>
          <p:cNvSpPr txBox="1"/>
          <p:nvPr/>
        </p:nvSpPr>
        <p:spPr>
          <a:xfrm>
            <a:off x="551384" y="2710661"/>
            <a:ext cx="2123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UU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2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3 /2014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gency FB" panose="020B0503020202020204" pitchFamily="34" charset="77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TENTANG 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PEMDA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gency FB" panose="020B0503020202020204" pitchFamily="34" charset="77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0FACD-8D0B-1EDC-C905-779DC73A5068}"/>
              </a:ext>
            </a:extLst>
          </p:cNvPr>
          <p:cNvSpPr txBox="1"/>
          <p:nvPr/>
        </p:nvSpPr>
        <p:spPr>
          <a:xfrm>
            <a:off x="874660" y="3789040"/>
            <a:ext cx="2123477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78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Kewenangan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Penyelenggaraan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Urusan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Pemerintahan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terbagi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habis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dalam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tingkatan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Pemerintahan</a:t>
            </a:r>
            <a:r>
              <a:rPr lang="en-US" sz="1700" dirty="0">
                <a:solidFill>
                  <a:srgbClr val="000000"/>
                </a:solidFill>
                <a:latin typeface="Agency FB" panose="020B0503020202020204" pitchFamily="34" charset="77"/>
                <a:cs typeface="Arial" pitchFamily="34" charset="0"/>
              </a:rPr>
              <a:t> (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Pusat</a:t>
            </a:r>
            <a:r>
              <a:rPr lang="en-US" sz="1700" dirty="0">
                <a:solidFill>
                  <a:srgbClr val="000000"/>
                </a:solidFill>
                <a:latin typeface="Agency FB" panose="020B0503020202020204" pitchFamily="34" charset="77"/>
                <a:cs typeface="Arial" pitchFamily="34" charset="0"/>
              </a:rPr>
              <a:t> dan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 Daerah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Provinsi</a:t>
            </a:r>
            <a:r>
              <a:rPr lang="en-US" sz="1700" dirty="0">
                <a:solidFill>
                  <a:srgbClr val="000000"/>
                </a:solidFill>
                <a:latin typeface="Agency FB" panose="020B0503020202020204" pitchFamily="34" charset="77"/>
                <a:cs typeface="Arial" pitchFamily="34" charset="0"/>
              </a:rPr>
              <a:t>/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Kab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/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kota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;</a:t>
            </a:r>
            <a:endParaRPr kumimoji="0" lang="id-ID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ency FB" panose="020B0503020202020204" pitchFamily="34" charset="77"/>
              <a:cs typeface="Arial" pitchFamily="34" charset="0"/>
            </a:endParaRPr>
          </a:p>
          <a:p>
            <a:pPr marL="0" marR="0" lvl="0" indent="0" defTabSz="68578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gency FB" panose="020B0503020202020204" pitchFamily="34" charset="77"/>
                <a:cs typeface="Arial" pitchFamily="34" charset="0"/>
              </a:rPr>
              <a:t>Sub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gency FB" panose="020B0503020202020204" pitchFamily="34" charset="77"/>
                <a:cs typeface="Arial" pitchFamily="34" charset="0"/>
              </a:rPr>
              <a:t>Urusan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id-ID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gency FB" panose="020B0503020202020204" pitchFamily="34" charset="77"/>
                <a:cs typeface="Arial" pitchFamily="34" charset="0"/>
              </a:rPr>
              <a:t>Jasa Konstruksi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masuk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dalam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id-ID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U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rusan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id-ID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Pemerintahan D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ae</a:t>
            </a:r>
            <a:r>
              <a:rPr kumimoji="0" lang="id-ID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r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a</a:t>
            </a:r>
            <a:r>
              <a:rPr kumimoji="0" lang="id-ID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h</a:t>
            </a:r>
            <a:r>
              <a:rPr kumimoji="0" lang="id-ID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Bidang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PU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433377-25B3-9EA0-9156-2F0D78AA30BF}"/>
              </a:ext>
            </a:extLst>
          </p:cNvPr>
          <p:cNvSpPr txBox="1"/>
          <p:nvPr/>
        </p:nvSpPr>
        <p:spPr>
          <a:xfrm>
            <a:off x="3225646" y="1988840"/>
            <a:ext cx="2473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UU 2 / 2017 TENTANG     JASA KONSTRUKSI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2DCEC6-A660-94D3-A8EB-76B4A1AADDD8}"/>
              </a:ext>
            </a:extLst>
          </p:cNvPr>
          <p:cNvSpPr txBox="1"/>
          <p:nvPr/>
        </p:nvSpPr>
        <p:spPr>
          <a:xfrm>
            <a:off x="3610964" y="3140968"/>
            <a:ext cx="21234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Pengaturan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tentang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Kewenangan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Pemerintah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Pusat dan Prov/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Kab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/Kota pada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gency FB" panose="020B0503020202020204" pitchFamily="34" charset="77"/>
                <a:cs typeface="Arial" pitchFamily="34" charset="0"/>
              </a:rPr>
              <a:t>bidang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gency FB" panose="020B0503020202020204" pitchFamily="34" charset="77"/>
                <a:cs typeface="Arial" pitchFamily="34" charset="0"/>
              </a:rPr>
              <a:t> Jasa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gency FB" panose="020B0503020202020204" pitchFamily="34" charset="77"/>
                <a:cs typeface="Arial" pitchFamily="34" charset="0"/>
              </a:rPr>
              <a:t>Konstruksi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gency FB" panose="020B0503020202020204" pitchFamily="34" charset="77"/>
                <a:cs typeface="Arial" pitchFamily="34" charset="0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gency FB" panose="020B0503020202020204" pitchFamily="34" charset="77"/>
                <a:cs typeface="Arial" pitchFamily="34" charset="0"/>
              </a:rPr>
              <a:t>telah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gency FB" panose="020B0503020202020204" pitchFamily="34" charset="77"/>
                <a:cs typeface="Arial" pitchFamily="34" charset="0"/>
              </a:rPr>
              <a:t> dis</a:t>
            </a:r>
            <a:r>
              <a:rPr kumimoji="0" lang="id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gency FB" panose="020B0503020202020204" pitchFamily="34" charset="77"/>
                <a:cs typeface="Arial" pitchFamily="34" charset="0"/>
              </a:rPr>
              <a:t>elaras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gency FB" panose="020B0503020202020204" pitchFamily="34" charset="77"/>
                <a:cs typeface="Arial" pitchFamily="34" charset="0"/>
              </a:rPr>
              <a:t>kan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dengan UU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No.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23 Tahun 2014 Tentang Pemerintah Daerah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;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77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9D8CDC-8FCB-5510-E9CA-2F185E9EA3FB}"/>
              </a:ext>
            </a:extLst>
          </p:cNvPr>
          <p:cNvSpPr txBox="1"/>
          <p:nvPr/>
        </p:nvSpPr>
        <p:spPr>
          <a:xfrm>
            <a:off x="5974027" y="1342509"/>
            <a:ext cx="2473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UU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6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/202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3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gency FB" panose="020B0503020202020204" pitchFamily="34" charset="77"/>
              <a:cs typeface="Arial" pitchFamily="34" charset="0"/>
            </a:endParaRPr>
          </a:p>
          <a:p>
            <a:pPr>
              <a:defRPr/>
            </a:pP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TENTANG CIPTA KERJA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190649-67AC-7AB5-11F9-0C046B7E5AD7}"/>
              </a:ext>
            </a:extLst>
          </p:cNvPr>
          <p:cNvSpPr txBox="1"/>
          <p:nvPr/>
        </p:nvSpPr>
        <p:spPr>
          <a:xfrm>
            <a:off x="8651524" y="766445"/>
            <a:ext cx="3216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PP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14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/202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1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TENTANG PER PELAKSANA UU 2/2017 TENTANG JAKON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4D20F0-FD9B-28B6-9953-4AD53B57ACCD}"/>
              </a:ext>
            </a:extLst>
          </p:cNvPr>
          <p:cNvSpPr txBox="1"/>
          <p:nvPr/>
        </p:nvSpPr>
        <p:spPr>
          <a:xfrm>
            <a:off x="6349012" y="2469059"/>
            <a:ext cx="212347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Cipta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Kerja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adalah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upaya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penciptaan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kerja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melalui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usaha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kemudahan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perlindungan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,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pemberdayaan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koperasi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usaha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mikro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kecil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,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menengah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peningkatan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77"/>
              <a:cs typeface="Arial" pitchFamily="34" charset="0"/>
            </a:endParaRPr>
          </a:p>
          <a:p>
            <a:pPr defTabSz="685783"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ekosistem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investasi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gency FB" panose="020B0503020202020204" pitchFamily="34" charset="77"/>
                <a:cs typeface="Arial" pitchFamily="34" charset="0"/>
              </a:rPr>
              <a:t>kemudahan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gency FB" panose="020B0503020202020204" pitchFamily="34" charset="77"/>
                <a:cs typeface="Arial" pitchFamily="34" charset="0"/>
              </a:rPr>
              <a:t>berusaha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,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percepatan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PSN</a:t>
            </a:r>
          </a:p>
          <a:p>
            <a:pPr defTabSz="685783"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investasi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Pemerintah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Pusat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percepatan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PSN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77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6E2A31-0CAC-F5E9-DF2B-87B804C9D84E}"/>
              </a:ext>
            </a:extLst>
          </p:cNvPr>
          <p:cNvSpPr txBox="1"/>
          <p:nvPr/>
        </p:nvSpPr>
        <p:spPr>
          <a:xfrm>
            <a:off x="9050071" y="1803881"/>
            <a:ext cx="21234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Peraturan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Pelaksanaan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terkait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Kewenangan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Pemerintah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Pusat dan Daerah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dalam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bidang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 Jasa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77"/>
                <a:cs typeface="Arial" pitchFamily="34" charset="0"/>
              </a:rPr>
              <a:t>Konstruksi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77"/>
              <a:cs typeface="Arial" pitchFamily="34" charset="0"/>
            </a:endParaRPr>
          </a:p>
        </p:txBody>
      </p:sp>
      <p:pic>
        <p:nvPicPr>
          <p:cNvPr id="4100" name="Picture 4" descr="Hukum Gambar PNG | File Vektor Dan PSD | Unduh Gratis Di Pngtree">
            <a:extLst>
              <a:ext uri="{FF2B5EF4-FFF2-40B4-BE49-F238E27FC236}">
                <a16:creationId xmlns:a16="http://schemas.microsoft.com/office/drawing/2014/main" id="{BF364E38-A29A-A825-4D40-6756BBAC0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2" y="814888"/>
            <a:ext cx="1759004" cy="175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7951EE-1A64-F74F-DBA5-1D9F1B61CBBD}"/>
              </a:ext>
            </a:extLst>
          </p:cNvPr>
          <p:cNvSpPr txBox="1"/>
          <p:nvPr/>
        </p:nvSpPr>
        <p:spPr>
          <a:xfrm>
            <a:off x="11784632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706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80D66DE-3233-A016-49BF-BAECE7E064C8}"/>
              </a:ext>
            </a:extLst>
          </p:cNvPr>
          <p:cNvSpPr/>
          <p:nvPr/>
        </p:nvSpPr>
        <p:spPr>
          <a:xfrm>
            <a:off x="482125" y="2008003"/>
            <a:ext cx="2948327" cy="39412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C05041-79B0-87F8-9578-53022D073FA2}"/>
              </a:ext>
            </a:extLst>
          </p:cNvPr>
          <p:cNvSpPr txBox="1"/>
          <p:nvPr/>
        </p:nvSpPr>
        <p:spPr>
          <a:xfrm>
            <a:off x="839416" y="214333"/>
            <a:ext cx="6278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KEWENANGAN SUB URUSAN JASA KONSTRUKSI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UU 23/2014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151CE-5670-E6B3-B185-41C0A66EA9A9}"/>
              </a:ext>
            </a:extLst>
          </p:cNvPr>
          <p:cNvSpPr txBox="1"/>
          <p:nvPr/>
        </p:nvSpPr>
        <p:spPr>
          <a:xfrm>
            <a:off x="551384" y="2047566"/>
            <a:ext cx="3121887" cy="3744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SDA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AIR MINUM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PERSAMPAHAN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AIR LIMBAH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DRAINASE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PERMUKIMAN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BANGUNAN GEDUNG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PBL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JALAN</a:t>
            </a:r>
            <a:endParaRPr lang="id-ID" sz="1600" b="1" dirty="0">
              <a:solidFill>
                <a:schemeClr val="tx2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FF0000"/>
                </a:solidFill>
                <a:latin typeface="Bahnschrift" panose="020B0502040204020203" pitchFamily="34" charset="0"/>
              </a:rPr>
              <a:t>JASA KONSTRUKSI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42B399-2995-AF54-ACB7-F2AC3A7B962E}"/>
              </a:ext>
            </a:extLst>
          </p:cNvPr>
          <p:cNvSpPr txBox="1"/>
          <p:nvPr/>
        </p:nvSpPr>
        <p:spPr>
          <a:xfrm>
            <a:off x="479376" y="1412776"/>
            <a:ext cx="2948327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SUB URUSAN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PEKERJAAN UMUM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C2968C24-80DA-3436-169D-013ECEF70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8778709"/>
              </p:ext>
            </p:extLst>
          </p:nvPr>
        </p:nvGraphicFramePr>
        <p:xfrm>
          <a:off x="4254290" y="1628800"/>
          <a:ext cx="7602350" cy="60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A7B6C131-E631-1425-A909-100F3DFA3E0D}"/>
              </a:ext>
            </a:extLst>
          </p:cNvPr>
          <p:cNvSpPr txBox="1"/>
          <p:nvPr/>
        </p:nvSpPr>
        <p:spPr>
          <a:xfrm>
            <a:off x="4295800" y="2337274"/>
            <a:ext cx="2461896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marR="0" lvl="0" indent="-231775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Pelatihan</a:t>
            </a:r>
            <a:r>
              <a:rPr kumimoji="0" lang="hu-HU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 </a:t>
            </a:r>
            <a:r>
              <a:rPr kumimoji="0" lang="hu-HU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tenaga</a:t>
            </a:r>
            <a:r>
              <a:rPr kumimoji="0" lang="hu-HU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 </a:t>
            </a:r>
            <a:r>
              <a:rPr kumimoji="0" lang="hu-HU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kerja</a:t>
            </a:r>
            <a:r>
              <a:rPr kumimoji="0" lang="hu-HU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 </a:t>
            </a:r>
            <a:r>
              <a:rPr kumimoji="0" lang="hu-HU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konstruksi</a:t>
            </a:r>
            <a:r>
              <a:rPr kumimoji="0" lang="hu-HU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 </a:t>
            </a:r>
            <a:r>
              <a:rPr kumimoji="0" lang="hu-HU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percontohan</a:t>
            </a:r>
            <a:endParaRPr kumimoji="0" lang="hu-HU" sz="1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Cambria" charset="0"/>
              <a:cs typeface="Calibri"/>
            </a:endParaRPr>
          </a:p>
          <a:p>
            <a:pPr marL="231775" marR="0" lvl="0" indent="-231775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Pengembangan</a:t>
            </a:r>
            <a:r>
              <a:rPr kumimoji="0" lang="hu-HU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 </a:t>
            </a:r>
            <a:r>
              <a:rPr kumimoji="0" lang="hu-HU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sistem</a:t>
            </a:r>
            <a:r>
              <a:rPr kumimoji="0" lang="hu-HU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 </a:t>
            </a:r>
            <a:r>
              <a:rPr kumimoji="0" lang="hu-HU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informasi</a:t>
            </a:r>
            <a:r>
              <a:rPr kumimoji="0" lang="hu-HU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 </a:t>
            </a:r>
            <a:r>
              <a:rPr kumimoji="0" lang="hu-HU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jasa</a:t>
            </a:r>
            <a:r>
              <a:rPr kumimoji="0" lang="hu-HU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 </a:t>
            </a:r>
            <a:r>
              <a:rPr kumimoji="0" lang="hu-HU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konstruksi</a:t>
            </a:r>
            <a:r>
              <a:rPr kumimoji="0" lang="hu-HU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 </a:t>
            </a:r>
            <a:r>
              <a:rPr kumimoji="0" lang="hu-HU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cakupan</a:t>
            </a:r>
            <a:r>
              <a:rPr kumimoji="0" lang="hu-HU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 </a:t>
            </a:r>
            <a:r>
              <a:rPr kumimoji="0" lang="hu-HU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nasional</a:t>
            </a:r>
            <a:endParaRPr kumimoji="0" lang="hu-HU" sz="1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Cambria" charset="0"/>
              <a:cs typeface="Calibri"/>
            </a:endParaRPr>
          </a:p>
          <a:p>
            <a:pPr marL="231775" marR="0" lvl="0" indent="-231775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hu-HU" sz="1600" kern="0" dirty="0">
                <a:solidFill>
                  <a:prstClr val="black"/>
                </a:solidFill>
                <a:latin typeface="Bahnschrift" panose="020B0502040204020203" pitchFamily="34" charset="0"/>
                <a:ea typeface="Cambria" charset="0"/>
                <a:cs typeface="Calibri"/>
              </a:rPr>
              <a:t>P</a:t>
            </a:r>
            <a:r>
              <a:rPr kumimoji="0" lang="hu-HU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enerbitan</a:t>
            </a:r>
            <a:r>
              <a:rPr kumimoji="0" lang="hu-HU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 </a:t>
            </a:r>
            <a:r>
              <a:rPr kumimoji="0" lang="hu-HU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izin</a:t>
            </a:r>
            <a:r>
              <a:rPr kumimoji="0" lang="hu-HU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 </a:t>
            </a:r>
            <a:r>
              <a:rPr kumimoji="0" lang="hu-HU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usaha</a:t>
            </a:r>
            <a:r>
              <a:rPr kumimoji="0" lang="hu-HU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 </a:t>
            </a:r>
            <a:r>
              <a:rPr kumimoji="0" lang="hu-HU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jasa</a:t>
            </a:r>
            <a:r>
              <a:rPr kumimoji="0" lang="hu-HU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 </a:t>
            </a:r>
            <a:r>
              <a:rPr kumimoji="0" lang="hu-HU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konstruksi</a:t>
            </a:r>
            <a:r>
              <a:rPr kumimoji="0" lang="hu-HU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 </a:t>
            </a:r>
            <a:r>
              <a:rPr kumimoji="0" lang="hu-HU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asing</a:t>
            </a:r>
            <a:endParaRPr kumimoji="0" lang="hu-HU" sz="1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Cambria" charset="0"/>
              <a:cs typeface="Calibri"/>
            </a:endParaRPr>
          </a:p>
          <a:p>
            <a:pPr marL="231775" marR="0" lvl="0" indent="-231775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hu-HU" sz="1600" kern="0" dirty="0">
                <a:solidFill>
                  <a:prstClr val="black"/>
                </a:solidFill>
                <a:latin typeface="Bahnschrift" panose="020B0502040204020203" pitchFamily="34" charset="0"/>
                <a:ea typeface="Cambria" charset="0"/>
                <a:cs typeface="Calibri"/>
              </a:rPr>
              <a:t>P</a:t>
            </a:r>
            <a:r>
              <a:rPr kumimoji="0" lang="hu-HU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engembangan</a:t>
            </a:r>
            <a:r>
              <a:rPr kumimoji="0" lang="hu-HU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 </a:t>
            </a:r>
            <a:r>
              <a:rPr kumimoji="0" lang="hu-HU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standar</a:t>
            </a:r>
            <a:r>
              <a:rPr kumimoji="0" lang="hu-HU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 </a:t>
            </a:r>
            <a:r>
              <a:rPr kumimoji="0" lang="hu-HU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kompetensi</a:t>
            </a:r>
            <a:r>
              <a:rPr kumimoji="0" lang="hu-HU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 </a:t>
            </a:r>
            <a:r>
              <a:rPr kumimoji="0" lang="hu-HU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kerja</a:t>
            </a:r>
            <a:r>
              <a:rPr kumimoji="0" lang="hu-HU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 </a:t>
            </a:r>
            <a:r>
              <a:rPr kumimoji="0" lang="hu-HU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dan</a:t>
            </a:r>
            <a:r>
              <a:rPr kumimoji="0" lang="hu-HU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 </a:t>
            </a:r>
            <a:r>
              <a:rPr kumimoji="0" lang="hu-HU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pelatihan</a:t>
            </a:r>
            <a:r>
              <a:rPr kumimoji="0" lang="hu-HU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 </a:t>
            </a:r>
            <a:r>
              <a:rPr kumimoji="0" lang="hu-HU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jasa</a:t>
            </a:r>
            <a:r>
              <a:rPr kumimoji="0" lang="hu-HU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 </a:t>
            </a:r>
            <a:r>
              <a:rPr kumimoji="0" lang="hu-HU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charset="0"/>
                <a:cs typeface="Calibri"/>
              </a:rPr>
              <a:t>konstruksi</a:t>
            </a:r>
            <a:endParaRPr kumimoji="0" lang="hu-HU" sz="1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Cambria" charset="0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B388F3-2195-099B-47AA-F55322CC6236}"/>
              </a:ext>
            </a:extLst>
          </p:cNvPr>
          <p:cNvSpPr txBox="1"/>
          <p:nvPr/>
        </p:nvSpPr>
        <p:spPr>
          <a:xfrm>
            <a:off x="6902149" y="2327159"/>
            <a:ext cx="2306631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Pelatihan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tenaga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ahli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konstruksi</a:t>
            </a:r>
            <a:endParaRPr lang="en-US" sz="1600" kern="0" dirty="0">
              <a:solidFill>
                <a:prstClr val="black"/>
              </a:solidFill>
              <a:latin typeface="Bahnschrift" panose="020B0502040204020203" pitchFamily="34" charset="0"/>
              <a:cs typeface="Calibri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Penyelenggaraan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sistem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informasi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jasa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konstruksi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cakupan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daerah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provinsi</a:t>
            </a:r>
            <a:endParaRPr lang="en-US" sz="1600" kern="0" dirty="0">
              <a:solidFill>
                <a:prstClr val="black"/>
              </a:solidFill>
              <a:latin typeface="Bahnschrift" panose="020B0502040204020203" pitchFamily="34" charset="0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3E5C09-6C60-8BF5-2B5C-09397AB18413}"/>
              </a:ext>
            </a:extLst>
          </p:cNvPr>
          <p:cNvSpPr txBox="1"/>
          <p:nvPr/>
        </p:nvSpPr>
        <p:spPr>
          <a:xfrm>
            <a:off x="9264352" y="2337317"/>
            <a:ext cx="2461896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Pelatihan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tenaga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terampil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konstruksi</a:t>
            </a:r>
            <a:endParaRPr lang="en-US" sz="1600" kern="0" dirty="0">
              <a:solidFill>
                <a:prstClr val="black"/>
              </a:solidFill>
              <a:latin typeface="Bahnschrift" panose="020B0502040204020203" pitchFamily="34" charset="0"/>
              <a:cs typeface="Calibri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Penyelenggaraan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sistem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informasi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jasa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konstruksi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cakupan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Daerah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kabupaten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/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kota</a:t>
            </a:r>
            <a:endParaRPr lang="en-US" sz="1600" kern="0" dirty="0">
              <a:solidFill>
                <a:prstClr val="black"/>
              </a:solidFill>
              <a:latin typeface="Bahnschrift" panose="020B0502040204020203" pitchFamily="34" charset="0"/>
              <a:cs typeface="Calibri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Penerbitan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izin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usaha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jasa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konstruksi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nasional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(non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kecil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dan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kecil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)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Pengawasan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tertib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usaha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,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tertib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penyelenggaraan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dan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tertib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pemanfaatan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jasa</a:t>
            </a:r>
            <a:r>
              <a:rPr lang="en-US" sz="1600" kern="0" dirty="0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Bahnschrift" panose="020B0502040204020203" pitchFamily="34" charset="0"/>
                <a:cs typeface="Calibri"/>
              </a:rPr>
              <a:t>konstruksi</a:t>
            </a:r>
            <a:endParaRPr lang="en-US" sz="1600" kern="0" dirty="0">
              <a:solidFill>
                <a:prstClr val="black"/>
              </a:solidFill>
              <a:latin typeface="Bahnschrift" panose="020B0502040204020203" pitchFamily="34" charset="0"/>
              <a:cs typeface="Calibri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1CE037-0ACC-534D-D772-1FB0C036F11C}"/>
              </a:ext>
            </a:extLst>
          </p:cNvPr>
          <p:cNvCxnSpPr/>
          <p:nvPr/>
        </p:nvCxnSpPr>
        <p:spPr>
          <a:xfrm>
            <a:off x="6757696" y="2564904"/>
            <a:ext cx="0" cy="312931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422C5B5-83D2-105B-A31F-92289F1B2837}"/>
              </a:ext>
            </a:extLst>
          </p:cNvPr>
          <p:cNvCxnSpPr/>
          <p:nvPr/>
        </p:nvCxnSpPr>
        <p:spPr>
          <a:xfrm>
            <a:off x="9174379" y="2564904"/>
            <a:ext cx="0" cy="312931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E51FBF9-28E4-85A7-84C1-52A83E1143BA}"/>
              </a:ext>
            </a:extLst>
          </p:cNvPr>
          <p:cNvSpPr/>
          <p:nvPr/>
        </p:nvSpPr>
        <p:spPr>
          <a:xfrm>
            <a:off x="2783632" y="5445224"/>
            <a:ext cx="131481" cy="3100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FBD7B844-498E-4C5A-D676-11A2D8E5AD01}"/>
              </a:ext>
            </a:extLst>
          </p:cNvPr>
          <p:cNvCxnSpPr>
            <a:cxnSpLocks/>
            <a:stCxn id="30" idx="3"/>
            <a:endCxn id="18" idx="1"/>
          </p:cNvCxnSpPr>
          <p:nvPr/>
        </p:nvCxnSpPr>
        <p:spPr>
          <a:xfrm flipV="1">
            <a:off x="2915113" y="1933317"/>
            <a:ext cx="1339177" cy="3666945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94BC4FF-92E3-8164-501E-F280CCBCBEAA}"/>
              </a:ext>
            </a:extLst>
          </p:cNvPr>
          <p:cNvSpPr txBox="1"/>
          <p:nvPr/>
        </p:nvSpPr>
        <p:spPr>
          <a:xfrm>
            <a:off x="7008542" y="1196752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KEWENANGAN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D9B5A0-B87F-C24F-971F-2982D27AE212}"/>
              </a:ext>
            </a:extLst>
          </p:cNvPr>
          <p:cNvSpPr txBox="1"/>
          <p:nvPr/>
        </p:nvSpPr>
        <p:spPr>
          <a:xfrm>
            <a:off x="11784632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8602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E03E5C5-C67B-5DF2-AD16-783F4ABA392E}"/>
              </a:ext>
            </a:extLst>
          </p:cNvPr>
          <p:cNvSpPr/>
          <p:nvPr/>
        </p:nvSpPr>
        <p:spPr>
          <a:xfrm>
            <a:off x="6266150" y="5960879"/>
            <a:ext cx="5472608" cy="830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9FEFBE-1ACE-3125-35C3-8403C2030B73}"/>
              </a:ext>
            </a:extLst>
          </p:cNvPr>
          <p:cNvSpPr/>
          <p:nvPr/>
        </p:nvSpPr>
        <p:spPr>
          <a:xfrm>
            <a:off x="335360" y="5672847"/>
            <a:ext cx="5472608" cy="830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C05041-79B0-87F8-9578-53022D073FA2}"/>
              </a:ext>
            </a:extLst>
          </p:cNvPr>
          <p:cNvSpPr txBox="1"/>
          <p:nvPr/>
        </p:nvSpPr>
        <p:spPr>
          <a:xfrm>
            <a:off x="839416" y="19398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INDIKATOR PROGRAM/KEGIATAN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SUB URUSAN JASA KONSTRUKSI DI PROVINSI</a:t>
            </a:r>
          </a:p>
        </p:txBody>
      </p:sp>
      <p:sp>
        <p:nvSpPr>
          <p:cNvPr id="2" name="object 10">
            <a:extLst>
              <a:ext uri="{FF2B5EF4-FFF2-40B4-BE49-F238E27FC236}">
                <a16:creationId xmlns:a16="http://schemas.microsoft.com/office/drawing/2014/main" id="{7756458A-C631-0836-727E-8E375E8B6281}"/>
              </a:ext>
            </a:extLst>
          </p:cNvPr>
          <p:cNvSpPr/>
          <p:nvPr/>
        </p:nvSpPr>
        <p:spPr>
          <a:xfrm rot="16200000">
            <a:off x="11535665" y="2216007"/>
            <a:ext cx="286252" cy="299795"/>
          </a:xfrm>
          <a:custGeom>
            <a:avLst/>
            <a:gdLst/>
            <a:ahLst/>
            <a:cxnLst/>
            <a:rect l="l" t="t" r="r" b="b"/>
            <a:pathLst>
              <a:path w="483234" h="506094">
                <a:moveTo>
                  <a:pt x="437071" y="212804"/>
                </a:moveTo>
                <a:lnTo>
                  <a:pt x="385163" y="212804"/>
                </a:lnTo>
                <a:lnTo>
                  <a:pt x="393523" y="213330"/>
                </a:lnTo>
                <a:lnTo>
                  <a:pt x="401276" y="215487"/>
                </a:lnTo>
                <a:lnTo>
                  <a:pt x="426402" y="247280"/>
                </a:lnTo>
                <a:lnTo>
                  <a:pt x="426311" y="255857"/>
                </a:lnTo>
                <a:lnTo>
                  <a:pt x="406880" y="290782"/>
                </a:lnTo>
                <a:lnTo>
                  <a:pt x="370254" y="313547"/>
                </a:lnTo>
                <a:lnTo>
                  <a:pt x="328933" y="323266"/>
                </a:lnTo>
                <a:lnTo>
                  <a:pt x="262786" y="330041"/>
                </a:lnTo>
                <a:lnTo>
                  <a:pt x="244859" y="331993"/>
                </a:lnTo>
                <a:lnTo>
                  <a:pt x="197623" y="339615"/>
                </a:lnTo>
                <a:lnTo>
                  <a:pt x="160119" y="350599"/>
                </a:lnTo>
                <a:lnTo>
                  <a:pt x="149705" y="361013"/>
                </a:lnTo>
                <a:lnTo>
                  <a:pt x="294231" y="505666"/>
                </a:lnTo>
                <a:lnTo>
                  <a:pt x="354429" y="452707"/>
                </a:lnTo>
                <a:lnTo>
                  <a:pt x="343126" y="441404"/>
                </a:lnTo>
                <a:lnTo>
                  <a:pt x="315948" y="441404"/>
                </a:lnTo>
                <a:lnTo>
                  <a:pt x="311503" y="440515"/>
                </a:lnTo>
                <a:lnTo>
                  <a:pt x="307185" y="438102"/>
                </a:lnTo>
                <a:lnTo>
                  <a:pt x="302740" y="435816"/>
                </a:lnTo>
                <a:lnTo>
                  <a:pt x="297152" y="431117"/>
                </a:lnTo>
                <a:lnTo>
                  <a:pt x="234287" y="368252"/>
                </a:lnTo>
                <a:lnTo>
                  <a:pt x="235938" y="366728"/>
                </a:lnTo>
                <a:lnTo>
                  <a:pt x="242512" y="365873"/>
                </a:lnTo>
                <a:lnTo>
                  <a:pt x="281781" y="362783"/>
                </a:lnTo>
                <a:lnTo>
                  <a:pt x="305109" y="362211"/>
                </a:lnTo>
                <a:lnTo>
                  <a:pt x="384021" y="362211"/>
                </a:lnTo>
                <a:lnTo>
                  <a:pt x="394942" y="361521"/>
                </a:lnTo>
                <a:lnTo>
                  <a:pt x="435455" y="353139"/>
                </a:lnTo>
                <a:lnTo>
                  <a:pt x="469824" y="327338"/>
                </a:lnTo>
                <a:lnTo>
                  <a:pt x="482919" y="294417"/>
                </a:lnTo>
                <a:lnTo>
                  <a:pt x="482619" y="285130"/>
                </a:lnTo>
                <a:lnTo>
                  <a:pt x="465157" y="243601"/>
                </a:lnTo>
                <a:lnTo>
                  <a:pt x="439425" y="214935"/>
                </a:lnTo>
                <a:lnTo>
                  <a:pt x="437071" y="212804"/>
                </a:lnTo>
                <a:close/>
              </a:path>
              <a:path w="483234" h="506094">
                <a:moveTo>
                  <a:pt x="336268" y="434546"/>
                </a:moveTo>
                <a:lnTo>
                  <a:pt x="330045" y="438229"/>
                </a:lnTo>
                <a:lnTo>
                  <a:pt x="324711" y="440388"/>
                </a:lnTo>
                <a:lnTo>
                  <a:pt x="315948" y="441404"/>
                </a:lnTo>
                <a:lnTo>
                  <a:pt x="343126" y="441404"/>
                </a:lnTo>
                <a:lnTo>
                  <a:pt x="336268" y="434546"/>
                </a:lnTo>
                <a:close/>
              </a:path>
              <a:path w="483234" h="506094">
                <a:moveTo>
                  <a:pt x="384021" y="362211"/>
                </a:moveTo>
                <a:lnTo>
                  <a:pt x="305109" y="362211"/>
                </a:lnTo>
                <a:lnTo>
                  <a:pt x="316964" y="362283"/>
                </a:lnTo>
                <a:lnTo>
                  <a:pt x="341631" y="362807"/>
                </a:lnTo>
                <a:lnTo>
                  <a:pt x="362858" y="362854"/>
                </a:lnTo>
                <a:lnTo>
                  <a:pt x="380632" y="362426"/>
                </a:lnTo>
                <a:lnTo>
                  <a:pt x="384021" y="362211"/>
                </a:lnTo>
                <a:close/>
              </a:path>
              <a:path w="483234" h="506094">
                <a:moveTo>
                  <a:pt x="184118" y="0"/>
                </a:moveTo>
                <a:lnTo>
                  <a:pt x="134719" y="12144"/>
                </a:lnTo>
                <a:lnTo>
                  <a:pt x="100079" y="33131"/>
                </a:lnTo>
                <a:lnTo>
                  <a:pt x="64488" y="64214"/>
                </a:lnTo>
                <a:lnTo>
                  <a:pt x="31880" y="101250"/>
                </a:lnTo>
                <a:lnTo>
                  <a:pt x="10894" y="135715"/>
                </a:lnTo>
                <a:lnTo>
                  <a:pt x="0" y="182221"/>
                </a:lnTo>
                <a:lnTo>
                  <a:pt x="1623" y="196294"/>
                </a:lnTo>
                <a:lnTo>
                  <a:pt x="20929" y="235960"/>
                </a:lnTo>
                <a:lnTo>
                  <a:pt x="52341" y="265136"/>
                </a:lnTo>
                <a:lnTo>
                  <a:pt x="96486" y="280566"/>
                </a:lnTo>
                <a:lnTo>
                  <a:pt x="120368" y="279352"/>
                </a:lnTo>
                <a:lnTo>
                  <a:pt x="145222" y="272204"/>
                </a:lnTo>
                <a:lnTo>
                  <a:pt x="170993" y="259127"/>
                </a:lnTo>
                <a:lnTo>
                  <a:pt x="195138" y="241887"/>
                </a:lnTo>
                <a:lnTo>
                  <a:pt x="70584" y="241887"/>
                </a:lnTo>
                <a:lnTo>
                  <a:pt x="60805" y="239855"/>
                </a:lnTo>
                <a:lnTo>
                  <a:pt x="43697" y="214020"/>
                </a:lnTo>
                <a:lnTo>
                  <a:pt x="43728" y="212804"/>
                </a:lnTo>
                <a:lnTo>
                  <a:pt x="64869" y="165941"/>
                </a:lnTo>
                <a:lnTo>
                  <a:pt x="100685" y="124285"/>
                </a:lnTo>
                <a:lnTo>
                  <a:pt x="128083" y="96748"/>
                </a:lnTo>
                <a:lnTo>
                  <a:pt x="158087" y="69548"/>
                </a:lnTo>
                <a:lnTo>
                  <a:pt x="191234" y="46434"/>
                </a:lnTo>
                <a:lnTo>
                  <a:pt x="217142" y="38941"/>
                </a:lnTo>
                <a:lnTo>
                  <a:pt x="262264" y="38941"/>
                </a:lnTo>
                <a:lnTo>
                  <a:pt x="255496" y="30813"/>
                </a:lnTo>
                <a:lnTo>
                  <a:pt x="242641" y="19597"/>
                </a:lnTo>
                <a:lnTo>
                  <a:pt x="229048" y="10906"/>
                </a:lnTo>
                <a:lnTo>
                  <a:pt x="214741" y="4738"/>
                </a:lnTo>
                <a:lnTo>
                  <a:pt x="199743" y="1095"/>
                </a:lnTo>
                <a:lnTo>
                  <a:pt x="184118" y="0"/>
                </a:lnTo>
                <a:close/>
              </a:path>
              <a:path w="483234" h="506094">
                <a:moveTo>
                  <a:pt x="262264" y="38941"/>
                </a:moveTo>
                <a:lnTo>
                  <a:pt x="217142" y="38941"/>
                </a:lnTo>
                <a:lnTo>
                  <a:pt x="224635" y="39068"/>
                </a:lnTo>
                <a:lnTo>
                  <a:pt x="231239" y="41862"/>
                </a:lnTo>
                <a:lnTo>
                  <a:pt x="245392" y="71262"/>
                </a:lnTo>
                <a:lnTo>
                  <a:pt x="243685" y="78946"/>
                </a:lnTo>
                <a:lnTo>
                  <a:pt x="223650" y="114046"/>
                </a:lnTo>
                <a:lnTo>
                  <a:pt x="195837" y="147399"/>
                </a:lnTo>
                <a:lnTo>
                  <a:pt x="161047" y="183106"/>
                </a:lnTo>
                <a:lnTo>
                  <a:pt x="126838" y="214020"/>
                </a:lnTo>
                <a:lnTo>
                  <a:pt x="89380" y="237950"/>
                </a:lnTo>
                <a:lnTo>
                  <a:pt x="70584" y="241887"/>
                </a:lnTo>
                <a:lnTo>
                  <a:pt x="195138" y="241887"/>
                </a:lnTo>
                <a:lnTo>
                  <a:pt x="225143" y="215090"/>
                </a:lnTo>
                <a:lnTo>
                  <a:pt x="267815" y="162877"/>
                </a:lnTo>
                <a:lnTo>
                  <a:pt x="286865" y="115141"/>
                </a:lnTo>
                <a:lnTo>
                  <a:pt x="287678" y="92785"/>
                </a:lnTo>
                <a:lnTo>
                  <a:pt x="282705" y="71262"/>
                </a:lnTo>
                <a:lnTo>
                  <a:pt x="271970" y="50597"/>
                </a:lnTo>
                <a:lnTo>
                  <a:pt x="262264" y="38941"/>
                </a:lnTo>
                <a:close/>
              </a:path>
              <a:path w="483234" h="506094">
                <a:moveTo>
                  <a:pt x="353794" y="163274"/>
                </a:moveTo>
                <a:lnTo>
                  <a:pt x="316583" y="200485"/>
                </a:lnTo>
                <a:lnTo>
                  <a:pt x="344904" y="228933"/>
                </a:lnTo>
                <a:lnTo>
                  <a:pt x="356070" y="222073"/>
                </a:lnTo>
                <a:lnTo>
                  <a:pt x="366510" y="217106"/>
                </a:lnTo>
                <a:lnTo>
                  <a:pt x="376211" y="214020"/>
                </a:lnTo>
                <a:lnTo>
                  <a:pt x="385163" y="212804"/>
                </a:lnTo>
                <a:lnTo>
                  <a:pt x="437071" y="212804"/>
                </a:lnTo>
                <a:lnTo>
                  <a:pt x="433248" y="209343"/>
                </a:lnTo>
                <a:lnTo>
                  <a:pt x="401671" y="186557"/>
                </a:lnTo>
                <a:lnTo>
                  <a:pt x="366490" y="168773"/>
                </a:lnTo>
                <a:lnTo>
                  <a:pt x="353794" y="163274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27D33E59-9426-2083-C9EC-F6686985A2D2}"/>
              </a:ext>
            </a:extLst>
          </p:cNvPr>
          <p:cNvSpPr/>
          <p:nvPr/>
        </p:nvSpPr>
        <p:spPr>
          <a:xfrm>
            <a:off x="11523911" y="5256024"/>
            <a:ext cx="287235" cy="259663"/>
          </a:xfrm>
          <a:custGeom>
            <a:avLst/>
            <a:gdLst/>
            <a:ahLst/>
            <a:cxnLst/>
            <a:rect l="l" t="t" r="r" b="b"/>
            <a:pathLst>
              <a:path w="474345" h="483235">
                <a:moveTo>
                  <a:pt x="92783" y="195097"/>
                </a:moveTo>
                <a:lnTo>
                  <a:pt x="50544" y="210857"/>
                </a:lnTo>
                <a:lnTo>
                  <a:pt x="19490" y="240188"/>
                </a:lnTo>
                <a:lnTo>
                  <a:pt x="1095" y="283086"/>
                </a:lnTo>
                <a:lnTo>
                  <a:pt x="0" y="298711"/>
                </a:lnTo>
                <a:lnTo>
                  <a:pt x="1476" y="314741"/>
                </a:lnTo>
                <a:lnTo>
                  <a:pt x="21387" y="365299"/>
                </a:lnTo>
                <a:lnTo>
                  <a:pt x="47398" y="400438"/>
                </a:lnTo>
                <a:lnTo>
                  <a:pt x="83048" y="436110"/>
                </a:lnTo>
                <a:lnTo>
                  <a:pt x="118810" y="462883"/>
                </a:lnTo>
                <a:lnTo>
                  <a:pt x="167433" y="481810"/>
                </a:lnTo>
                <a:lnTo>
                  <a:pt x="182221" y="482830"/>
                </a:lnTo>
                <a:lnTo>
                  <a:pt x="196294" y="481206"/>
                </a:lnTo>
                <a:lnTo>
                  <a:pt x="235888" y="461900"/>
                </a:lnTo>
                <a:lnTo>
                  <a:pt x="257904" y="439177"/>
                </a:lnTo>
                <a:lnTo>
                  <a:pt x="213677" y="439177"/>
                </a:lnTo>
                <a:lnTo>
                  <a:pt x="205819" y="438534"/>
                </a:lnTo>
                <a:lnTo>
                  <a:pt x="165941" y="417960"/>
                </a:lnTo>
                <a:lnTo>
                  <a:pt x="124293" y="382152"/>
                </a:lnTo>
                <a:lnTo>
                  <a:pt x="96694" y="354746"/>
                </a:lnTo>
                <a:lnTo>
                  <a:pt x="69548" y="324742"/>
                </a:lnTo>
                <a:lnTo>
                  <a:pt x="46307" y="291595"/>
                </a:lnTo>
                <a:lnTo>
                  <a:pt x="38910" y="267084"/>
                </a:lnTo>
                <a:lnTo>
                  <a:pt x="39035" y="259179"/>
                </a:lnTo>
                <a:lnTo>
                  <a:pt x="70945" y="237366"/>
                </a:lnTo>
                <a:lnTo>
                  <a:pt x="192778" y="237366"/>
                </a:lnTo>
                <a:lnTo>
                  <a:pt x="188418" y="233396"/>
                </a:lnTo>
                <a:lnTo>
                  <a:pt x="162877" y="214999"/>
                </a:lnTo>
                <a:lnTo>
                  <a:pt x="138455" y="202483"/>
                </a:lnTo>
                <a:lnTo>
                  <a:pt x="115141" y="195837"/>
                </a:lnTo>
                <a:lnTo>
                  <a:pt x="92783" y="195097"/>
                </a:lnTo>
                <a:close/>
              </a:path>
              <a:path w="474345" h="483235">
                <a:moveTo>
                  <a:pt x="192778" y="237366"/>
                </a:moveTo>
                <a:lnTo>
                  <a:pt x="70945" y="237366"/>
                </a:lnTo>
                <a:lnTo>
                  <a:pt x="78946" y="239144"/>
                </a:lnTo>
                <a:lnTo>
                  <a:pt x="88471" y="243462"/>
                </a:lnTo>
                <a:lnTo>
                  <a:pt x="124285" y="267084"/>
                </a:lnTo>
                <a:lnTo>
                  <a:pt x="160200" y="299017"/>
                </a:lnTo>
                <a:lnTo>
                  <a:pt x="191658" y="330807"/>
                </a:lnTo>
                <a:lnTo>
                  <a:pt x="219757" y="363493"/>
                </a:lnTo>
                <a:lnTo>
                  <a:pt x="241506" y="406403"/>
                </a:lnTo>
                <a:lnTo>
                  <a:pt x="241887" y="412245"/>
                </a:lnTo>
                <a:lnTo>
                  <a:pt x="240871" y="417071"/>
                </a:lnTo>
                <a:lnTo>
                  <a:pt x="213677" y="439177"/>
                </a:lnTo>
                <a:lnTo>
                  <a:pt x="257904" y="439177"/>
                </a:lnTo>
                <a:lnTo>
                  <a:pt x="265082" y="430488"/>
                </a:lnTo>
                <a:lnTo>
                  <a:pt x="275812" y="409023"/>
                </a:lnTo>
                <a:lnTo>
                  <a:pt x="280564" y="386343"/>
                </a:lnTo>
                <a:lnTo>
                  <a:pt x="279352" y="362461"/>
                </a:lnTo>
                <a:lnTo>
                  <a:pt x="272186" y="337607"/>
                </a:lnTo>
                <a:lnTo>
                  <a:pt x="259079" y="311836"/>
                </a:lnTo>
                <a:lnTo>
                  <a:pt x="240043" y="285184"/>
                </a:lnTo>
                <a:lnTo>
                  <a:pt x="215046" y="257647"/>
                </a:lnTo>
                <a:lnTo>
                  <a:pt x="192778" y="237366"/>
                </a:lnTo>
                <a:close/>
              </a:path>
              <a:path w="474345" h="483235">
                <a:moveTo>
                  <a:pt x="342979" y="252352"/>
                </a:moveTo>
                <a:lnTo>
                  <a:pt x="314531" y="280673"/>
                </a:lnTo>
                <a:lnTo>
                  <a:pt x="354155" y="320297"/>
                </a:lnTo>
                <a:lnTo>
                  <a:pt x="363606" y="316418"/>
                </a:lnTo>
                <a:lnTo>
                  <a:pt x="403316" y="292203"/>
                </a:lnTo>
                <a:lnTo>
                  <a:pt x="433490" y="265433"/>
                </a:lnTo>
                <a:lnTo>
                  <a:pt x="382095" y="265433"/>
                </a:lnTo>
                <a:lnTo>
                  <a:pt x="373447" y="264747"/>
                </a:lnTo>
                <a:lnTo>
                  <a:pt x="364061" y="262322"/>
                </a:lnTo>
                <a:lnTo>
                  <a:pt x="353913" y="258183"/>
                </a:lnTo>
                <a:lnTo>
                  <a:pt x="342979" y="252352"/>
                </a:lnTo>
                <a:close/>
              </a:path>
              <a:path w="474345" h="483235">
                <a:moveTo>
                  <a:pt x="468896" y="155451"/>
                </a:moveTo>
                <a:lnTo>
                  <a:pt x="359362" y="155451"/>
                </a:lnTo>
                <a:lnTo>
                  <a:pt x="370671" y="156501"/>
                </a:lnTo>
                <a:lnTo>
                  <a:pt x="381920" y="160420"/>
                </a:lnTo>
                <a:lnTo>
                  <a:pt x="393098" y="167221"/>
                </a:lnTo>
                <a:lnTo>
                  <a:pt x="404193" y="176914"/>
                </a:lnTo>
                <a:lnTo>
                  <a:pt x="420248" y="197086"/>
                </a:lnTo>
                <a:lnTo>
                  <a:pt x="426910" y="216269"/>
                </a:lnTo>
                <a:lnTo>
                  <a:pt x="424213" y="234475"/>
                </a:lnTo>
                <a:lnTo>
                  <a:pt x="390120" y="264505"/>
                </a:lnTo>
                <a:lnTo>
                  <a:pt x="382095" y="265433"/>
                </a:lnTo>
                <a:lnTo>
                  <a:pt x="433490" y="265433"/>
                </a:lnTo>
                <a:lnTo>
                  <a:pt x="461466" y="228516"/>
                </a:lnTo>
                <a:lnTo>
                  <a:pt x="473646" y="189932"/>
                </a:lnTo>
                <a:lnTo>
                  <a:pt x="473807" y="180343"/>
                </a:lnTo>
                <a:lnTo>
                  <a:pt x="473724" y="176914"/>
                </a:lnTo>
                <a:lnTo>
                  <a:pt x="472138" y="165992"/>
                </a:lnTo>
                <a:lnTo>
                  <a:pt x="468896" y="155451"/>
                </a:lnTo>
                <a:close/>
              </a:path>
              <a:path w="474345" h="483235">
                <a:moveTo>
                  <a:pt x="352893" y="52708"/>
                </a:moveTo>
                <a:lnTo>
                  <a:pt x="257635" y="52708"/>
                </a:lnTo>
                <a:lnTo>
                  <a:pt x="265731" y="54564"/>
                </a:lnTo>
                <a:lnTo>
                  <a:pt x="274018" y="58408"/>
                </a:lnTo>
                <a:lnTo>
                  <a:pt x="307260" y="95238"/>
                </a:lnTo>
                <a:lnTo>
                  <a:pt x="310923" y="120526"/>
                </a:lnTo>
                <a:lnTo>
                  <a:pt x="308312" y="133393"/>
                </a:lnTo>
                <a:lnTo>
                  <a:pt x="302625" y="146847"/>
                </a:lnTo>
                <a:lnTo>
                  <a:pt x="293937" y="160635"/>
                </a:lnTo>
                <a:lnTo>
                  <a:pt x="282273" y="174755"/>
                </a:lnTo>
                <a:lnTo>
                  <a:pt x="300180" y="192789"/>
                </a:lnTo>
                <a:lnTo>
                  <a:pt x="336327" y="162135"/>
                </a:lnTo>
                <a:lnTo>
                  <a:pt x="359362" y="155451"/>
                </a:lnTo>
                <a:lnTo>
                  <a:pt x="468896" y="155451"/>
                </a:lnTo>
                <a:lnTo>
                  <a:pt x="468659" y="154682"/>
                </a:lnTo>
                <a:lnTo>
                  <a:pt x="463550" y="143990"/>
                </a:lnTo>
                <a:lnTo>
                  <a:pt x="456797" y="133917"/>
                </a:lnTo>
                <a:lnTo>
                  <a:pt x="448389" y="124463"/>
                </a:lnTo>
                <a:lnTo>
                  <a:pt x="444004" y="120526"/>
                </a:lnTo>
                <a:lnTo>
                  <a:pt x="345011" y="120526"/>
                </a:lnTo>
                <a:lnTo>
                  <a:pt x="343614" y="119129"/>
                </a:lnTo>
                <a:lnTo>
                  <a:pt x="354028" y="79124"/>
                </a:lnTo>
                <a:lnTo>
                  <a:pt x="354616" y="69599"/>
                </a:lnTo>
                <a:lnTo>
                  <a:pt x="354393" y="62249"/>
                </a:lnTo>
                <a:lnTo>
                  <a:pt x="353260" y="54139"/>
                </a:lnTo>
                <a:lnTo>
                  <a:pt x="352893" y="52708"/>
                </a:lnTo>
                <a:close/>
              </a:path>
              <a:path w="474345" h="483235">
                <a:moveTo>
                  <a:pt x="290570" y="0"/>
                </a:moveTo>
                <a:lnTo>
                  <a:pt x="251069" y="13132"/>
                </a:lnTo>
                <a:lnTo>
                  <a:pt x="205769" y="54447"/>
                </a:lnTo>
                <a:lnTo>
                  <a:pt x="178095" y="99214"/>
                </a:lnTo>
                <a:lnTo>
                  <a:pt x="166068" y="126241"/>
                </a:lnTo>
                <a:lnTo>
                  <a:pt x="203406" y="163579"/>
                </a:lnTo>
                <a:lnTo>
                  <a:pt x="231854" y="135131"/>
                </a:lnTo>
                <a:lnTo>
                  <a:pt x="226734" y="127349"/>
                </a:lnTo>
                <a:lnTo>
                  <a:pt x="222615" y="119828"/>
                </a:lnTo>
                <a:lnTo>
                  <a:pt x="219495" y="112593"/>
                </a:lnTo>
                <a:lnTo>
                  <a:pt x="217376" y="105667"/>
                </a:lnTo>
                <a:lnTo>
                  <a:pt x="215090" y="96650"/>
                </a:lnTo>
                <a:lnTo>
                  <a:pt x="215090" y="88776"/>
                </a:lnTo>
                <a:lnTo>
                  <a:pt x="242268" y="54709"/>
                </a:lnTo>
                <a:lnTo>
                  <a:pt x="352893" y="52708"/>
                </a:lnTo>
                <a:lnTo>
                  <a:pt x="351234" y="46231"/>
                </a:lnTo>
                <a:lnTo>
                  <a:pt x="325500" y="10707"/>
                </a:lnTo>
                <a:lnTo>
                  <a:pt x="299926" y="384"/>
                </a:lnTo>
                <a:lnTo>
                  <a:pt x="290570" y="0"/>
                </a:lnTo>
                <a:close/>
              </a:path>
              <a:path w="474345" h="483235">
                <a:moveTo>
                  <a:pt x="397271" y="102429"/>
                </a:moveTo>
                <a:lnTo>
                  <a:pt x="353224" y="115242"/>
                </a:lnTo>
                <a:lnTo>
                  <a:pt x="345011" y="120526"/>
                </a:lnTo>
                <a:lnTo>
                  <a:pt x="444004" y="120526"/>
                </a:lnTo>
                <a:lnTo>
                  <a:pt x="406320" y="103044"/>
                </a:lnTo>
                <a:lnTo>
                  <a:pt x="397271" y="102429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266436-58F6-A722-D9D8-31A2A8DA16F9}"/>
              </a:ext>
            </a:extLst>
          </p:cNvPr>
          <p:cNvSpPr/>
          <p:nvPr/>
        </p:nvSpPr>
        <p:spPr>
          <a:xfrm>
            <a:off x="839416" y="828931"/>
            <a:ext cx="62400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err="1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Permendagri</a:t>
            </a:r>
            <a:r>
              <a:rPr lang="en-US" sz="1300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18/2020 </a:t>
            </a:r>
            <a:r>
              <a:rPr lang="en-US" sz="1300" dirty="0" err="1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1300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sz="1300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1300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Pp 13/2019</a:t>
            </a:r>
          </a:p>
          <a:p>
            <a:r>
              <a:rPr lang="en-US" sz="1300" dirty="0" err="1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1300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US" sz="1300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300" dirty="0" err="1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r>
              <a:rPr lang="en-US" sz="1300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Penyelenggaraan</a:t>
            </a:r>
            <a:r>
              <a:rPr lang="en-US" sz="1300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Pemerintahan</a:t>
            </a:r>
            <a:r>
              <a:rPr lang="en-US" sz="1300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Daerah</a:t>
            </a:r>
            <a:endParaRPr lang="en-ID" sz="1300" dirty="0">
              <a:solidFill>
                <a:prstClr val="black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E47B19-75BF-ABB5-3FF4-93A846143539}"/>
              </a:ext>
            </a:extLst>
          </p:cNvPr>
          <p:cNvSpPr txBox="1"/>
          <p:nvPr/>
        </p:nvSpPr>
        <p:spPr>
          <a:xfrm>
            <a:off x="262593" y="1846545"/>
            <a:ext cx="561738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>
              <a:buFont typeface="+mj-lt"/>
              <a:buAutoNum type="arabicPeriod"/>
            </a:pP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Jumlah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pelatihan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Tenaga Ahli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Konstruksi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;</a:t>
            </a:r>
          </a:p>
          <a:p>
            <a:pPr marL="273050" indent="-273050">
              <a:buFont typeface="+mj-lt"/>
              <a:buAutoNum type="arabicPeriod"/>
            </a:pPr>
            <a:r>
              <a:rPr lang="nn-NO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Jumlah</a:t>
            </a:r>
            <a:r>
              <a:rPr lang="nn-NO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nn-NO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tenaga</a:t>
            </a:r>
            <a:r>
              <a:rPr lang="nn-NO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nn-NO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kerja</a:t>
            </a:r>
            <a:r>
              <a:rPr lang="nn-NO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nn-NO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konstruksi</a:t>
            </a:r>
            <a:r>
              <a:rPr lang="nn-NO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nn-NO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yang</a:t>
            </a:r>
            <a:r>
              <a:rPr lang="nn-NO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nn-NO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terlatih</a:t>
            </a:r>
            <a:r>
              <a:rPr lang="nn-NO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;</a:t>
            </a:r>
          </a:p>
          <a:p>
            <a:pPr marL="273050" indent="-273050">
              <a:buFont typeface="+mj-lt"/>
              <a:buAutoNum type="arabicPeriod"/>
            </a:pP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Jumlah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tenaga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kerja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konstruksi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terlatih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yang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tersertifikasi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ahli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;</a:t>
            </a:r>
          </a:p>
          <a:p>
            <a:pPr marL="273050" indent="-273050">
              <a:buFont typeface="+mj-lt"/>
              <a:buAutoNum type="arabicPeriod"/>
            </a:pP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Terselenggaranya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Sistem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Informasi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Pembina Jasa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Konstruksi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yg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aktif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dengan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data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yg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termutakhir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;</a:t>
            </a:r>
          </a:p>
          <a:p>
            <a:pPr marL="273050" indent="-273050">
              <a:buFont typeface="+mj-lt"/>
              <a:buAutoNum type="arabicPeriod"/>
            </a:pP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Tersedianya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data dan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informasi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potensi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pasar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jasa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konstruksi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yg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bersumber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dari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APBD;</a:t>
            </a:r>
          </a:p>
          <a:p>
            <a:pPr marL="273050" indent="-273050">
              <a:buFont typeface="+mj-lt"/>
              <a:buAutoNum type="arabicPeriod"/>
            </a:pP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Tersedianya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data dan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informasi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potensi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pasar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jasa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konstruksi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yg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bersumber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dari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APBN;</a:t>
            </a:r>
          </a:p>
          <a:p>
            <a:pPr marL="273050" indent="-273050">
              <a:buFont typeface="+mj-lt"/>
              <a:buAutoNum type="arabicPeriod"/>
            </a:pP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Tersedianya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data dan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informasi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potensi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pasar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jasa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konstruksi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yg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bersumber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dari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pendanaan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lainnya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;</a:t>
            </a:r>
          </a:p>
          <a:p>
            <a:pPr marL="273050" indent="-273050">
              <a:buFont typeface="+mj-lt"/>
              <a:buAutoNum type="arabicPeriod"/>
            </a:pP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Tersedianya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data dan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profil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OPD sub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urusan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jasa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konstruksi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  <a:cs typeface="Arial" panose="020B0604020202020204" pitchFamily="34" charset="0"/>
              </a:rPr>
              <a:t>;</a:t>
            </a:r>
          </a:p>
          <a:p>
            <a:pPr marL="273050" indent="-273050">
              <a:buFont typeface="+mj-lt"/>
              <a:buAutoNum type="arabicPeriod"/>
            </a:pP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Tersedianya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data dan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informasi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Pelatihan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Tenaga Ahli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Konstruksi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yang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dilaksanakan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sendiri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atau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melalui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kerjasama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dengan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Lembaga Pendidikan dan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Pelatihan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Kerja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;</a:t>
            </a:r>
          </a:p>
          <a:p>
            <a:pPr marL="273050" indent="-273050">
              <a:buFont typeface="+mj-lt"/>
              <a:buAutoNum type="arabicPeriod"/>
            </a:pP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Tersedianya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data dan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informasi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tenaga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kerja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konstruksi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yang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terlatih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yg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dibuktikan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dengan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sertifikat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pelatihan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ahli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;</a:t>
            </a:r>
          </a:p>
          <a:p>
            <a:pPr marL="273050" indent="-273050">
              <a:buFont typeface="+mj-lt"/>
              <a:buAutoNum type="arabicPeriod"/>
            </a:pP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Tersedianya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data dan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informasi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tenaga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kerja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konstruksi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terlatih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yg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tersertifikasi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ahli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;</a:t>
            </a:r>
          </a:p>
          <a:p>
            <a:pPr marL="273050" indent="-273050">
              <a:buFont typeface="+mj-lt"/>
              <a:buAutoNum type="arabicPeriod"/>
            </a:pP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Tersedianya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data dan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informasi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hasil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pengawasan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ketidaksesuaian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jenis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,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sifat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,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klasifikasi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,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layanan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usaha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,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bentuk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, dan/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atau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kualifikasi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usaha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dengan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kegiatan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usaha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jasa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konstruksi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yg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menjadi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kewenangan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pengawasannya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;</a:t>
            </a:r>
          </a:p>
          <a:p>
            <a:pPr marL="273050" indent="-273050">
              <a:buFont typeface="+mj-lt"/>
              <a:buAutoNum type="arabicPeriod"/>
            </a:pP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Tersedianya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data dan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informasi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kecelakaan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konstruksi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pada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proyek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yg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menjadi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kewenangan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pengawasannya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;</a:t>
            </a:r>
          </a:p>
          <a:p>
            <a:pPr marL="273050" indent="-273050">
              <a:buFont typeface="+mj-lt"/>
              <a:buAutoNum type="arabicPeriod"/>
            </a:pP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Tersedianya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data dan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informasi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hasil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pengawasan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ketidaksesuaian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jenis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,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sifat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,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klasifikasi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,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layanan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usaha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,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bentuk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dan/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atau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kualifikasi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usaha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dengan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segmentasi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pasar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jasa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77"/>
              </a:rPr>
              <a:t>konstruksi</a:t>
            </a:r>
            <a:endParaRPr lang="en-US" sz="1200" dirty="0">
              <a:latin typeface="Agency FB" panose="020B0503020202020204" pitchFamily="34" charset="77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21847A-136F-39AA-9303-8F612D5A1A27}"/>
              </a:ext>
            </a:extLst>
          </p:cNvPr>
          <p:cNvSpPr txBox="1"/>
          <p:nvPr/>
        </p:nvSpPr>
        <p:spPr>
          <a:xfrm>
            <a:off x="2023283" y="5633938"/>
            <a:ext cx="36985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sv-SE" sz="1600" b="0" i="0" u="none" strike="noStrike" dirty="0" err="1">
                <a:solidFill>
                  <a:srgbClr val="000000"/>
                </a:solidFill>
                <a:effectLst/>
              </a:rPr>
              <a:t>Rasio</a:t>
            </a:r>
            <a:r>
              <a:rPr lang="sv-SE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sv-SE" sz="1600" b="0" i="0" u="none" strike="noStrike" dirty="0" err="1">
                <a:solidFill>
                  <a:srgbClr val="000000"/>
                </a:solidFill>
                <a:effectLst/>
              </a:rPr>
              <a:t>tenaga</a:t>
            </a:r>
            <a:r>
              <a:rPr lang="sv-SE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sv-SE" sz="1600" b="0" i="0" u="none" strike="noStrike" dirty="0" err="1">
                <a:solidFill>
                  <a:srgbClr val="000000"/>
                </a:solidFill>
                <a:effectLst/>
              </a:rPr>
              <a:t>kerja</a:t>
            </a:r>
            <a:r>
              <a:rPr lang="sv-SE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sv-SE" sz="1600" b="0" i="0" u="none" strike="noStrike" dirty="0" err="1">
                <a:solidFill>
                  <a:srgbClr val="000000"/>
                </a:solidFill>
                <a:effectLst/>
              </a:rPr>
              <a:t>konstruksi</a:t>
            </a:r>
            <a:r>
              <a:rPr lang="sv-SE" sz="1600" b="0" i="0" u="none" strike="noStrike" dirty="0">
                <a:solidFill>
                  <a:srgbClr val="000000"/>
                </a:solidFill>
                <a:effectLst/>
              </a:rPr>
              <a:t> yang </a:t>
            </a:r>
            <a:r>
              <a:rPr lang="sv-SE" sz="1600" b="0" i="0" u="none" strike="noStrike" dirty="0" err="1">
                <a:solidFill>
                  <a:srgbClr val="000000"/>
                </a:solidFill>
                <a:effectLst/>
              </a:rPr>
              <a:t>terlatih</a:t>
            </a:r>
            <a:r>
              <a:rPr lang="sv-SE" sz="1600" b="0" i="0" u="none" strike="noStrike" dirty="0">
                <a:solidFill>
                  <a:srgbClr val="000000"/>
                </a:solidFill>
                <a:effectLst/>
              </a:rPr>
              <a:t> di </a:t>
            </a:r>
            <a:r>
              <a:rPr lang="sv-SE" sz="1600" b="0" i="0" u="none" strike="noStrike" dirty="0" err="1">
                <a:solidFill>
                  <a:srgbClr val="000000"/>
                </a:solidFill>
                <a:effectLst/>
              </a:rPr>
              <a:t>wilayah</a:t>
            </a:r>
            <a:r>
              <a:rPr lang="sv-SE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sv-SE" sz="1600" b="0" i="0" u="none" strike="noStrike" dirty="0" err="1">
                <a:solidFill>
                  <a:srgbClr val="000000"/>
                </a:solidFill>
                <a:effectLst/>
              </a:rPr>
              <a:t>provinsi</a:t>
            </a:r>
            <a:r>
              <a:rPr lang="sv-SE" sz="1600" b="0" i="0" u="none" strike="noStrike" dirty="0">
                <a:solidFill>
                  <a:srgbClr val="000000"/>
                </a:solidFill>
                <a:effectLst/>
              </a:rPr>
              <a:t> yang </a:t>
            </a:r>
            <a:r>
              <a:rPr lang="sv-SE" sz="1600" b="0" i="0" u="none" strike="noStrike" dirty="0" err="1">
                <a:solidFill>
                  <a:srgbClr val="000000"/>
                </a:solidFill>
                <a:effectLst/>
              </a:rPr>
              <a:t>dibuktikan</a:t>
            </a:r>
            <a:r>
              <a:rPr lang="sv-SE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sv-SE" sz="1600" b="0" i="0" u="none" strike="noStrike" dirty="0" err="1">
                <a:solidFill>
                  <a:srgbClr val="000000"/>
                </a:solidFill>
                <a:effectLst/>
              </a:rPr>
              <a:t>dengan</a:t>
            </a:r>
            <a:r>
              <a:rPr lang="sv-SE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sv-SE" sz="1600" b="0" i="0" u="none" strike="noStrike" dirty="0" err="1">
                <a:solidFill>
                  <a:srgbClr val="000000"/>
                </a:solidFill>
                <a:effectLst/>
              </a:rPr>
              <a:t>sertifikat</a:t>
            </a:r>
            <a:r>
              <a:rPr lang="sv-SE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sv-SE" sz="1600" b="0" i="0" u="none" strike="noStrike" dirty="0" err="1">
                <a:solidFill>
                  <a:srgbClr val="000000"/>
                </a:solidFill>
                <a:effectLst/>
              </a:rPr>
              <a:t>pelatihan</a:t>
            </a:r>
            <a:r>
              <a:rPr lang="sv-SE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sv-SE" sz="1600" b="0" i="0" u="none" strike="noStrike" dirty="0" err="1">
                <a:solidFill>
                  <a:srgbClr val="000000"/>
                </a:solidFill>
                <a:effectLst/>
              </a:rPr>
              <a:t>ahli</a:t>
            </a:r>
            <a:endParaRPr lang="sv-SE" sz="16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EC7CFB-3D11-2EA6-EDBF-3A18CA51C9E7}"/>
              </a:ext>
            </a:extLst>
          </p:cNvPr>
          <p:cNvSpPr txBox="1"/>
          <p:nvPr/>
        </p:nvSpPr>
        <p:spPr>
          <a:xfrm>
            <a:off x="335360" y="1412776"/>
            <a:ext cx="547260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PROVINSI - 14 IKK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87BDC8-E124-78DA-F548-FB3C5AA2EDE3}"/>
              </a:ext>
            </a:extLst>
          </p:cNvPr>
          <p:cNvSpPr txBox="1"/>
          <p:nvPr/>
        </p:nvSpPr>
        <p:spPr>
          <a:xfrm>
            <a:off x="263352" y="5697200"/>
            <a:ext cx="1285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/>
            <a:r>
              <a:rPr lang="sv-SE" sz="1800" b="1" i="0" u="none" strike="noStrike" dirty="0">
                <a:solidFill>
                  <a:srgbClr val="000000"/>
                </a:solidFill>
                <a:effectLst/>
              </a:rPr>
              <a:t>IKK</a:t>
            </a:r>
          </a:p>
          <a:p>
            <a:pPr algn="ctr" fontAlgn="t"/>
            <a:r>
              <a:rPr lang="sv-SE" sz="1800" b="1" i="0" u="none" strike="noStrike" dirty="0">
                <a:solidFill>
                  <a:srgbClr val="000000"/>
                </a:solidFill>
                <a:effectLst/>
              </a:rPr>
              <a:t>OUTCOME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1070CC10-AB10-10E0-C562-357CD005F141}"/>
              </a:ext>
            </a:extLst>
          </p:cNvPr>
          <p:cNvSpPr/>
          <p:nvPr/>
        </p:nvSpPr>
        <p:spPr>
          <a:xfrm>
            <a:off x="1620516" y="5744855"/>
            <a:ext cx="371028" cy="648072"/>
          </a:xfrm>
          <a:prstGeom prst="rightArrow">
            <a:avLst>
              <a:gd name="adj1" fmla="val 50000"/>
              <a:gd name="adj2" fmla="val 68670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98A76E-3A67-FC25-67F0-3FCE776575BB}"/>
              </a:ext>
            </a:extLst>
          </p:cNvPr>
          <p:cNvSpPr txBox="1"/>
          <p:nvPr/>
        </p:nvSpPr>
        <p:spPr>
          <a:xfrm>
            <a:off x="6193763" y="1772816"/>
            <a:ext cx="561738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Jumlah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Pelatihan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Tenaga Ahli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Konstruksi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tenaga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kerja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konstruksi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yang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terlatih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tersertifikas</a:t>
            </a:r>
            <a:endParaRPr lang="en-GB" sz="1200" dirty="0">
              <a:solidFill>
                <a:srgbClr val="000000"/>
              </a:solidFill>
              <a:latin typeface="Agency FB" panose="020B0503020202020204" pitchFamily="34" charset="77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Terselenggaranya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Sistem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Informasi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Pembina Jasa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Konstruksi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yang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aktif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dengan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data yang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termutakhir</a:t>
            </a:r>
            <a:endParaRPr lang="en-GB" sz="1200" dirty="0">
              <a:solidFill>
                <a:srgbClr val="000000"/>
              </a:solidFill>
              <a:latin typeface="Agency FB" panose="020B0503020202020204" pitchFamily="34" charset="77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Tersedianya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data dan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informasi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potensi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pasar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jasa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konstruksi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di wilayah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kabupaten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kota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yang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bersumber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dari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APBD, APBN,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pendanaan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lainnya</a:t>
            </a:r>
            <a:endParaRPr lang="en-GB" sz="1200" dirty="0">
              <a:solidFill>
                <a:srgbClr val="000000"/>
              </a:solidFill>
              <a:latin typeface="Agency FB" panose="020B0503020202020204" pitchFamily="34" charset="77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(4-9)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Tersedianya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data dan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informasi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paket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pekerjaan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jasa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konstruksi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, data dan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profil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OPD sub-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urusan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jasa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konstruksi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pelatihan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tenaga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operator dan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teknisi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analis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konstruksi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yang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dilaksanakan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sendiri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atau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melalui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kerjasama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dengan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Lembaga Pendidikan dan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Pelatihan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Kerja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(LPPK) yang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diregistrasi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oleh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menteri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yang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membidangi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jasa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konstruksi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asosiasi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profesi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perguruan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tinggi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dan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instansi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pemerintah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lainnya</a:t>
            </a:r>
            <a:endParaRPr lang="en-GB" sz="1200" dirty="0">
              <a:solidFill>
                <a:srgbClr val="000000"/>
              </a:solidFill>
              <a:latin typeface="Agency FB" panose="020B0503020202020204" pitchFamily="34" charset="77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 startAt="10"/>
            </a:pP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(10-17)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Tersedianya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data dan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informasi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tenaga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kerja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konstruksi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yang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terlatih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yang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tersertifikasi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operator/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teknisi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analis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, badan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usaha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yang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mendapatkan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pembinaan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pemenuhan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komitmen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permohonan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IUJK badan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usaha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dan TDUP yang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disetujui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hasil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pengawasan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ketidaksesuaian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jenis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sifat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klasifikasi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layanan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usaha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bentuk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dan/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atau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kualifikasi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usaha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dengan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kegiatan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usaha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jasa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konstruksi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kecelakaan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konstruksi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pada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proyek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hasil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pengawasan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ketidaksesuaian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jenis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sifat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klasifikasi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layanan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usaha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bentuk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dan/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atau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kualifikasi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usaha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dengan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segmentasi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pasar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jasa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konstruksi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yang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menjadi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kewenangan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pengawasannya</a:t>
            </a:r>
            <a:endParaRPr lang="en-GB" sz="1200" dirty="0">
              <a:solidFill>
                <a:srgbClr val="000000"/>
              </a:solidFill>
              <a:latin typeface="Agency FB" panose="020B0503020202020204" pitchFamily="34" charset="77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 startAt="18"/>
            </a:pP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(18-21)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Jumlah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badan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usaha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yang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memiliki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IUJKN,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usaha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perseorangan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yang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memiliki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TDUP, badan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usaha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yang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memiliki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IUJKN yang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terlibat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dalam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proyek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, badan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usaha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yang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mendapatkan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pembinaan</a:t>
            </a:r>
            <a:endParaRPr lang="en-GB" sz="1200" dirty="0">
              <a:solidFill>
                <a:srgbClr val="000000"/>
              </a:solidFill>
              <a:latin typeface="Agency FB" panose="020B0503020202020204" pitchFamily="34" charset="77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 startAt="22"/>
            </a:pP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Jumlah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pemenuhan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komitmen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permohonan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IUJK badan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usaha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dan TDUP yang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disetujui</a:t>
            </a:r>
            <a:endParaRPr lang="en-GB" sz="1200" dirty="0">
              <a:solidFill>
                <a:srgbClr val="000000"/>
              </a:solidFill>
              <a:latin typeface="Agency FB" panose="020B0503020202020204" pitchFamily="34" charset="77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 startAt="23"/>
            </a:pP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Jumlah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pengawasan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terkait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ketidaksesuaian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jenis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sifat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klasifikasi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layanan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usaha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bentuk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dan/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atau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kualifikasi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usaha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dengan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kegiatan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usaha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jasa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konstruksi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yang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menjadi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kewenangan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pengawasannya</a:t>
            </a:r>
            <a:endParaRPr lang="en-GB" sz="1200" dirty="0">
              <a:solidFill>
                <a:srgbClr val="000000"/>
              </a:solidFill>
              <a:latin typeface="Agency FB" panose="020B0503020202020204" pitchFamily="34" charset="77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 startAt="24"/>
            </a:pP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Jumlah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kecelakaan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konstruksi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pada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proyek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yang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menjadi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kewenangan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pengawasannya</a:t>
            </a:r>
            <a:endParaRPr lang="en-GB" sz="1200" dirty="0">
              <a:solidFill>
                <a:srgbClr val="000000"/>
              </a:solidFill>
              <a:latin typeface="Agency FB" panose="020B0503020202020204" pitchFamily="34" charset="77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 startAt="25"/>
            </a:pP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Jumlah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pengawasan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terkait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ketidaksesuaian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jenis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sifat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klasifikasi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layanan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usaha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bentuk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dan/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atau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kualifikasi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usaha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dengan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segmentasi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pasar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jasa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konstruksi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yang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menjadi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kewenangan</a:t>
            </a:r>
            <a:r>
              <a:rPr lang="en-GB" sz="1200" dirty="0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gency FB" panose="020B0503020202020204" pitchFamily="34" charset="77"/>
                <a:cs typeface="Arial" panose="020B0604020202020204" pitchFamily="34" charset="0"/>
              </a:rPr>
              <a:t>pengawasannya</a:t>
            </a:r>
            <a:endParaRPr lang="en-GB" sz="1200" dirty="0">
              <a:solidFill>
                <a:srgbClr val="000000"/>
              </a:solidFill>
              <a:latin typeface="Agency FB" panose="020B0503020202020204" pitchFamily="34" charset="77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4CC74C-9713-EC59-F492-9FF0E84A7EF4}"/>
              </a:ext>
            </a:extLst>
          </p:cNvPr>
          <p:cNvSpPr txBox="1"/>
          <p:nvPr/>
        </p:nvSpPr>
        <p:spPr>
          <a:xfrm>
            <a:off x="7922714" y="6045080"/>
            <a:ext cx="36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Rasio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tenaga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operator/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teknis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/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analisis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yang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memiliki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sertifikat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kompetensi</a:t>
            </a:r>
            <a:endParaRPr lang="sv-SE" sz="16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4E17-9D0A-2D3E-2438-EE5C9D8E3372}"/>
              </a:ext>
            </a:extLst>
          </p:cNvPr>
          <p:cNvSpPr txBox="1"/>
          <p:nvPr/>
        </p:nvSpPr>
        <p:spPr>
          <a:xfrm>
            <a:off x="6266530" y="1412776"/>
            <a:ext cx="5472608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KABUPATEN/KOTA - 25 IKK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15536A-DD47-7BD2-7D5C-7CA7F87CCF54}"/>
              </a:ext>
            </a:extLst>
          </p:cNvPr>
          <p:cNvSpPr txBox="1"/>
          <p:nvPr/>
        </p:nvSpPr>
        <p:spPr>
          <a:xfrm>
            <a:off x="6194522" y="5985232"/>
            <a:ext cx="1285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/>
            <a:r>
              <a:rPr lang="sv-SE" sz="1800" b="1" i="0" u="none" strike="noStrike" dirty="0">
                <a:solidFill>
                  <a:srgbClr val="000000"/>
                </a:solidFill>
                <a:effectLst/>
              </a:rPr>
              <a:t>IKK</a:t>
            </a:r>
          </a:p>
          <a:p>
            <a:pPr algn="ctr" fontAlgn="t"/>
            <a:r>
              <a:rPr lang="sv-SE" sz="1800" b="1" i="0" u="none" strike="noStrike" dirty="0">
                <a:solidFill>
                  <a:srgbClr val="000000"/>
                </a:solidFill>
                <a:effectLst/>
              </a:rPr>
              <a:t>OUTCOME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A90C4C16-E5E8-E641-3E56-9B41E068B9DB}"/>
              </a:ext>
            </a:extLst>
          </p:cNvPr>
          <p:cNvSpPr/>
          <p:nvPr/>
        </p:nvSpPr>
        <p:spPr>
          <a:xfrm>
            <a:off x="7551686" y="6032887"/>
            <a:ext cx="371028" cy="648072"/>
          </a:xfrm>
          <a:prstGeom prst="rightArrow">
            <a:avLst>
              <a:gd name="adj1" fmla="val 50000"/>
              <a:gd name="adj2" fmla="val 68670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926741-2721-5D49-DD0A-0BCE4F2EA271}"/>
              </a:ext>
            </a:extLst>
          </p:cNvPr>
          <p:cNvSpPr txBox="1"/>
          <p:nvPr/>
        </p:nvSpPr>
        <p:spPr>
          <a:xfrm>
            <a:off x="11784632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98066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2C05041-79B0-87F8-9578-53022D073FA2}"/>
              </a:ext>
            </a:extLst>
          </p:cNvPr>
          <p:cNvSpPr txBox="1"/>
          <p:nvPr/>
        </p:nvSpPr>
        <p:spPr>
          <a:xfrm>
            <a:off x="911424" y="249391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PRIORITAS PENGGUNAAN TENAGA KONSTRUKSI DALAM NEGERI/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LOKAL DALAM PENYELENGGARAAN JASA KONSTRUKSI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5635AA-96A5-3121-1605-3987D2502BDA}"/>
              </a:ext>
            </a:extLst>
          </p:cNvPr>
          <p:cNvSpPr/>
          <p:nvPr/>
        </p:nvSpPr>
        <p:spPr>
          <a:xfrm>
            <a:off x="350728" y="1700808"/>
            <a:ext cx="3733880" cy="644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Bahnschrift" panose="020B0502040204020203" pitchFamily="34" charset="0"/>
                <a:cs typeface="Arial" pitchFamily="34" charset="0"/>
              </a:rPr>
              <a:t>PP 22/2020 TENTANG PERATURAN PELAKSANA UU 2/2017 TENTANG JASA KONSTRUKSI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Bahnschrift" panose="020B0502040204020203" pitchFamily="34" charset="0"/>
                <a:cs typeface="Arial" pitchFamily="34" charset="0"/>
              </a:rPr>
              <a:t>(</a:t>
            </a:r>
            <a:r>
              <a:rPr lang="en-US" sz="1600" b="1" dirty="0" err="1">
                <a:solidFill>
                  <a:schemeClr val="tx1"/>
                </a:solidFill>
                <a:latin typeface="Bahnschrift" panose="020B0502040204020203" pitchFamily="34" charset="0"/>
                <a:cs typeface="Arial" pitchFamily="34" charset="0"/>
              </a:rPr>
              <a:t>Pasal</a:t>
            </a:r>
            <a:r>
              <a:rPr lang="en-US" sz="1600" b="1" dirty="0">
                <a:solidFill>
                  <a:schemeClr val="tx1"/>
                </a:solidFill>
                <a:latin typeface="Bahnschrift" panose="020B0502040204020203" pitchFamily="34" charset="0"/>
                <a:cs typeface="Arial" pitchFamily="34" charset="0"/>
              </a:rPr>
              <a:t> 46)</a:t>
            </a:r>
            <a:endParaRPr lang="en-ID" sz="1600" b="1" dirty="0">
              <a:solidFill>
                <a:schemeClr val="tx1"/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6DB4E6-A174-AB3A-FD2C-43E3FAC5EFE9}"/>
              </a:ext>
            </a:extLst>
          </p:cNvPr>
          <p:cNvSpPr txBox="1"/>
          <p:nvPr/>
        </p:nvSpPr>
        <p:spPr>
          <a:xfrm>
            <a:off x="4315562" y="1246539"/>
            <a:ext cx="7397062" cy="6070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altLang="ko-KR" sz="1600" b="1" dirty="0" err="1">
                <a:highlight>
                  <a:srgbClr val="FFFF00"/>
                </a:highlight>
                <a:latin typeface="Bahnschrift" panose="020B0502040204020203" pitchFamily="34" charset="0"/>
                <a:cs typeface="Arial" pitchFamily="34" charset="0"/>
              </a:rPr>
              <a:t>Penyelenggaraan</a:t>
            </a:r>
            <a:r>
              <a:rPr lang="en-US" altLang="ko-KR" sz="1600" b="1" dirty="0">
                <a:highlight>
                  <a:srgbClr val="FFFF00"/>
                </a:highlight>
                <a:latin typeface="Bahnschrift" panose="020B0502040204020203" pitchFamily="34" charset="0"/>
                <a:cs typeface="Arial" pitchFamily="34" charset="0"/>
              </a:rPr>
              <a:t> Usaha Jasa </a:t>
            </a:r>
            <a:r>
              <a:rPr lang="en-US" altLang="ko-KR" sz="1600" b="1" dirty="0" err="1">
                <a:highlight>
                  <a:srgbClr val="FFFF00"/>
                </a:highlight>
                <a:latin typeface="Bahnschrift" panose="020B0502040204020203" pitchFamily="34" charset="0"/>
                <a:cs typeface="Arial" pitchFamily="34" charset="0"/>
              </a:rPr>
              <a:t>Konstruksi</a:t>
            </a:r>
            <a:r>
              <a:rPr lang="en-US" altLang="ko-KR" sz="1600" b="1" dirty="0">
                <a:highlight>
                  <a:srgbClr val="FFFF00"/>
                </a:highlight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highlight>
                  <a:srgbClr val="FFFF00"/>
                </a:highlight>
                <a:latin typeface="Bahnschrift" panose="020B0502040204020203" pitchFamily="34" charset="0"/>
                <a:cs typeface="Arial" pitchFamily="34" charset="0"/>
              </a:rPr>
              <a:t>dilaksanakan</a:t>
            </a:r>
            <a:r>
              <a:rPr lang="en-US" altLang="ko-KR" sz="1600" b="1" dirty="0">
                <a:highlight>
                  <a:srgbClr val="FFFF00"/>
                </a:highlight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highlight>
                  <a:srgbClr val="FFFF00"/>
                </a:highlight>
                <a:latin typeface="Bahnschrift" panose="020B0502040204020203" pitchFamily="34" charset="0"/>
                <a:cs typeface="Arial" pitchFamily="34" charset="0"/>
              </a:rPr>
              <a:t>dengan</a:t>
            </a:r>
            <a:r>
              <a:rPr lang="en-US" altLang="ko-KR" sz="1600" b="1" dirty="0">
                <a:highlight>
                  <a:srgbClr val="FFFF00"/>
                </a:highlight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highlight>
                  <a:srgbClr val="FFFF00"/>
                </a:highlight>
                <a:latin typeface="Bahnschrift" panose="020B0502040204020203" pitchFamily="34" charset="0"/>
                <a:cs typeface="Arial" pitchFamily="34" charset="0"/>
              </a:rPr>
              <a:t>ketentuan</a:t>
            </a:r>
            <a:endParaRPr lang="en-US" altLang="ko-KR" sz="1600" dirty="0">
              <a:latin typeface="Bahnschrift" panose="020B0502040204020203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memenuhi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asas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nyata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dalam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penyelenggaraan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Layanan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Usaha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Jakon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memenuhi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Standar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Keamanan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,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Keselamatan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, Kesehatan dan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Keberlanjutan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menggunakan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bentuk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usaha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Jasa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Konstruksi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yang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memiliki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kemampuan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usaha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yang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sesuai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,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kompetensi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dan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kinerja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yang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baik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menggunakan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tenaga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kerja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Konstruksi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yang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kompeten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dan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dibuktikan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dengan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Sertilikat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Kompetensi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Kerja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menerapkan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standar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remunerasi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minimal pada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penggunaan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tenaga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kerja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Konstruksi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untuk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jenjang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jabatan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ahli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memenuhi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tanggung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jawab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profesional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dari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tenaga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kerja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Konstruksi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untuk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jenjang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jabatan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" panose="020B0502040204020203" pitchFamily="34" charset="0"/>
                <a:cs typeface="Arial" pitchFamily="34" charset="0"/>
              </a:rPr>
              <a:t>ahli</a:t>
            </a:r>
            <a:r>
              <a:rPr lang="en-US" altLang="ko-KR" sz="1600" dirty="0">
                <a:latin typeface="Bahnschrift" panose="020B0502040204020203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sv-SE" altLang="ko-KR" sz="1600" b="1" dirty="0">
                <a:highlight>
                  <a:srgbClr val="FFFF00"/>
                </a:highlight>
                <a:latin typeface="Bahnschrift" panose="020B0502040204020203" pitchFamily="34" charset="0"/>
                <a:cs typeface="Arial" pitchFamily="34" charset="0"/>
              </a:rPr>
              <a:t>mengutamakan penggunaan sumber daya Konstruksi dalam negeri;</a:t>
            </a:r>
            <a:endParaRPr lang="sv-SE" altLang="ko-KR" sz="1600" dirty="0">
              <a:highlight>
                <a:srgbClr val="FFFF00"/>
              </a:highlight>
              <a:latin typeface="Bahnschrift" panose="020B0502040204020203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sv-SE" altLang="ko-KR" sz="1600" dirty="0">
                <a:latin typeface="Bahnschrift" panose="020B0502040204020203" pitchFamily="34" charset="0"/>
                <a:cs typeface="Arial" pitchFamily="34" charset="0"/>
              </a:rPr>
              <a:t>menerapkan inovasi teknologi dalam rangka menciptakan nilai tambah bagi Pengguna Jasa dan Penyedia Jasa;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sv-SE" altLang="ko-KR" sz="1600" b="1" dirty="0">
                <a:highlight>
                  <a:srgbClr val="FFFF00"/>
                </a:highlight>
                <a:latin typeface="Bahnschrift" panose="020B0502040204020203" pitchFamily="34" charset="0"/>
                <a:cs typeface="Arial" pitchFamily="34" charset="0"/>
              </a:rPr>
              <a:t>mengutamakan pemanfaatan Usaha Rantai Pasok Sumber Daya Konstruksi lokal</a:t>
            </a:r>
            <a:r>
              <a:rPr lang="sv-SE" altLang="ko-KR" sz="1600" b="1" dirty="0">
                <a:latin typeface="Bahnschrift" panose="020B0502040204020203" pitchFamily="34" charset="0"/>
                <a:cs typeface="Arial" pitchFamily="34" charset="0"/>
              </a:rPr>
              <a:t>; </a:t>
            </a:r>
            <a:r>
              <a:rPr lang="sv-SE" altLang="ko-KR" sz="1600" dirty="0">
                <a:latin typeface="Bahnschrift" panose="020B0502040204020203" pitchFamily="34" charset="0"/>
                <a:cs typeface="Arial" pitchFamily="34" charset="0"/>
              </a:rPr>
              <a:t>dan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nn-NO" altLang="ko-KR" sz="1600" dirty="0">
                <a:latin typeface="Bahnschrift" panose="020B0502040204020203" pitchFamily="34" charset="0"/>
                <a:cs typeface="Arial" pitchFamily="34" charset="0"/>
              </a:rPr>
              <a:t>mempertimbangkan aspek resiko di dalam penyelenggaraan Jasa Konstruksi.</a:t>
            </a:r>
            <a:endParaRPr lang="sv-SE" altLang="ko-KR" sz="1600" dirty="0">
              <a:latin typeface="Bahnschrift" panose="020B0502040204020203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lphaLcPeriod"/>
            </a:pPr>
            <a:endParaRPr lang="en-US" altLang="ko-KR" sz="1600" b="1" dirty="0">
              <a:latin typeface="Bahnschrift" panose="020B0502040204020203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lphaLcPeriod"/>
            </a:pPr>
            <a:endParaRPr lang="en-US" altLang="ko-KR" sz="1600" dirty="0">
              <a:latin typeface="Bahnschrift" panose="020B0502040204020203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lphaLcPeriod"/>
            </a:pPr>
            <a:endParaRPr lang="en-US" altLang="ko-KR" sz="1600" dirty="0">
              <a:latin typeface="Bahnschrift" panose="020B0502040204020203" pitchFamily="34" charset="0"/>
              <a:cs typeface="Arial" pitchFamily="34" charset="0"/>
            </a:endParaRPr>
          </a:p>
        </p:txBody>
      </p:sp>
      <p:pic>
        <p:nvPicPr>
          <p:cNvPr id="1030" name="Picture 6" descr="Aturan Baru PPh Jasa Konstruksi: Klasifikasi, Tarif, dan Batas Waktu">
            <a:extLst>
              <a:ext uri="{FF2B5EF4-FFF2-40B4-BE49-F238E27FC236}">
                <a16:creationId xmlns:a16="http://schemas.microsoft.com/office/drawing/2014/main" id="{5CED3215-4381-54F3-9AD3-699708F0B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12"/>
          <a:stretch/>
        </p:blipFill>
        <p:spPr bwMode="auto">
          <a:xfrm>
            <a:off x="263352" y="2709923"/>
            <a:ext cx="39086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11">
            <a:extLst>
              <a:ext uri="{FF2B5EF4-FFF2-40B4-BE49-F238E27FC236}">
                <a16:creationId xmlns:a16="http://schemas.microsoft.com/office/drawing/2014/main" id="{539C4C67-0892-87FE-31FA-D59D0586C949}"/>
              </a:ext>
            </a:extLst>
          </p:cNvPr>
          <p:cNvSpPr/>
          <p:nvPr/>
        </p:nvSpPr>
        <p:spPr>
          <a:xfrm>
            <a:off x="11523911" y="5256024"/>
            <a:ext cx="287235" cy="259663"/>
          </a:xfrm>
          <a:custGeom>
            <a:avLst/>
            <a:gdLst/>
            <a:ahLst/>
            <a:cxnLst/>
            <a:rect l="l" t="t" r="r" b="b"/>
            <a:pathLst>
              <a:path w="474345" h="483235">
                <a:moveTo>
                  <a:pt x="92783" y="195097"/>
                </a:moveTo>
                <a:lnTo>
                  <a:pt x="50544" y="210857"/>
                </a:lnTo>
                <a:lnTo>
                  <a:pt x="19490" y="240188"/>
                </a:lnTo>
                <a:lnTo>
                  <a:pt x="1095" y="283086"/>
                </a:lnTo>
                <a:lnTo>
                  <a:pt x="0" y="298711"/>
                </a:lnTo>
                <a:lnTo>
                  <a:pt x="1476" y="314741"/>
                </a:lnTo>
                <a:lnTo>
                  <a:pt x="21387" y="365299"/>
                </a:lnTo>
                <a:lnTo>
                  <a:pt x="47398" y="400438"/>
                </a:lnTo>
                <a:lnTo>
                  <a:pt x="83048" y="436110"/>
                </a:lnTo>
                <a:lnTo>
                  <a:pt x="118810" y="462883"/>
                </a:lnTo>
                <a:lnTo>
                  <a:pt x="167433" y="481810"/>
                </a:lnTo>
                <a:lnTo>
                  <a:pt x="182221" y="482830"/>
                </a:lnTo>
                <a:lnTo>
                  <a:pt x="196294" y="481206"/>
                </a:lnTo>
                <a:lnTo>
                  <a:pt x="235888" y="461900"/>
                </a:lnTo>
                <a:lnTo>
                  <a:pt x="257904" y="439177"/>
                </a:lnTo>
                <a:lnTo>
                  <a:pt x="213677" y="439177"/>
                </a:lnTo>
                <a:lnTo>
                  <a:pt x="205819" y="438534"/>
                </a:lnTo>
                <a:lnTo>
                  <a:pt x="165941" y="417960"/>
                </a:lnTo>
                <a:lnTo>
                  <a:pt x="124293" y="382152"/>
                </a:lnTo>
                <a:lnTo>
                  <a:pt x="96694" y="354746"/>
                </a:lnTo>
                <a:lnTo>
                  <a:pt x="69548" y="324742"/>
                </a:lnTo>
                <a:lnTo>
                  <a:pt x="46307" y="291595"/>
                </a:lnTo>
                <a:lnTo>
                  <a:pt x="38910" y="267084"/>
                </a:lnTo>
                <a:lnTo>
                  <a:pt x="39035" y="259179"/>
                </a:lnTo>
                <a:lnTo>
                  <a:pt x="70945" y="237366"/>
                </a:lnTo>
                <a:lnTo>
                  <a:pt x="192778" y="237366"/>
                </a:lnTo>
                <a:lnTo>
                  <a:pt x="188418" y="233396"/>
                </a:lnTo>
                <a:lnTo>
                  <a:pt x="162877" y="214999"/>
                </a:lnTo>
                <a:lnTo>
                  <a:pt x="138455" y="202483"/>
                </a:lnTo>
                <a:lnTo>
                  <a:pt x="115141" y="195837"/>
                </a:lnTo>
                <a:lnTo>
                  <a:pt x="92783" y="195097"/>
                </a:lnTo>
                <a:close/>
              </a:path>
              <a:path w="474345" h="483235">
                <a:moveTo>
                  <a:pt x="192778" y="237366"/>
                </a:moveTo>
                <a:lnTo>
                  <a:pt x="70945" y="237366"/>
                </a:lnTo>
                <a:lnTo>
                  <a:pt x="78946" y="239144"/>
                </a:lnTo>
                <a:lnTo>
                  <a:pt x="88471" y="243462"/>
                </a:lnTo>
                <a:lnTo>
                  <a:pt x="124285" y="267084"/>
                </a:lnTo>
                <a:lnTo>
                  <a:pt x="160200" y="299017"/>
                </a:lnTo>
                <a:lnTo>
                  <a:pt x="191658" y="330807"/>
                </a:lnTo>
                <a:lnTo>
                  <a:pt x="219757" y="363493"/>
                </a:lnTo>
                <a:lnTo>
                  <a:pt x="241506" y="406403"/>
                </a:lnTo>
                <a:lnTo>
                  <a:pt x="241887" y="412245"/>
                </a:lnTo>
                <a:lnTo>
                  <a:pt x="240871" y="417071"/>
                </a:lnTo>
                <a:lnTo>
                  <a:pt x="213677" y="439177"/>
                </a:lnTo>
                <a:lnTo>
                  <a:pt x="257904" y="439177"/>
                </a:lnTo>
                <a:lnTo>
                  <a:pt x="265082" y="430488"/>
                </a:lnTo>
                <a:lnTo>
                  <a:pt x="275812" y="409023"/>
                </a:lnTo>
                <a:lnTo>
                  <a:pt x="280564" y="386343"/>
                </a:lnTo>
                <a:lnTo>
                  <a:pt x="279352" y="362461"/>
                </a:lnTo>
                <a:lnTo>
                  <a:pt x="272186" y="337607"/>
                </a:lnTo>
                <a:lnTo>
                  <a:pt x="259079" y="311836"/>
                </a:lnTo>
                <a:lnTo>
                  <a:pt x="240043" y="285184"/>
                </a:lnTo>
                <a:lnTo>
                  <a:pt x="215046" y="257647"/>
                </a:lnTo>
                <a:lnTo>
                  <a:pt x="192778" y="237366"/>
                </a:lnTo>
                <a:close/>
              </a:path>
              <a:path w="474345" h="483235">
                <a:moveTo>
                  <a:pt x="342979" y="252352"/>
                </a:moveTo>
                <a:lnTo>
                  <a:pt x="314531" y="280673"/>
                </a:lnTo>
                <a:lnTo>
                  <a:pt x="354155" y="320297"/>
                </a:lnTo>
                <a:lnTo>
                  <a:pt x="363606" y="316418"/>
                </a:lnTo>
                <a:lnTo>
                  <a:pt x="403316" y="292203"/>
                </a:lnTo>
                <a:lnTo>
                  <a:pt x="433490" y="265433"/>
                </a:lnTo>
                <a:lnTo>
                  <a:pt x="382095" y="265433"/>
                </a:lnTo>
                <a:lnTo>
                  <a:pt x="373447" y="264747"/>
                </a:lnTo>
                <a:lnTo>
                  <a:pt x="364061" y="262322"/>
                </a:lnTo>
                <a:lnTo>
                  <a:pt x="353913" y="258183"/>
                </a:lnTo>
                <a:lnTo>
                  <a:pt x="342979" y="252352"/>
                </a:lnTo>
                <a:close/>
              </a:path>
              <a:path w="474345" h="483235">
                <a:moveTo>
                  <a:pt x="468896" y="155451"/>
                </a:moveTo>
                <a:lnTo>
                  <a:pt x="359362" y="155451"/>
                </a:lnTo>
                <a:lnTo>
                  <a:pt x="370671" y="156501"/>
                </a:lnTo>
                <a:lnTo>
                  <a:pt x="381920" y="160420"/>
                </a:lnTo>
                <a:lnTo>
                  <a:pt x="393098" y="167221"/>
                </a:lnTo>
                <a:lnTo>
                  <a:pt x="404193" y="176914"/>
                </a:lnTo>
                <a:lnTo>
                  <a:pt x="420248" y="197086"/>
                </a:lnTo>
                <a:lnTo>
                  <a:pt x="426910" y="216269"/>
                </a:lnTo>
                <a:lnTo>
                  <a:pt x="424213" y="234475"/>
                </a:lnTo>
                <a:lnTo>
                  <a:pt x="390120" y="264505"/>
                </a:lnTo>
                <a:lnTo>
                  <a:pt x="382095" y="265433"/>
                </a:lnTo>
                <a:lnTo>
                  <a:pt x="433490" y="265433"/>
                </a:lnTo>
                <a:lnTo>
                  <a:pt x="461466" y="228516"/>
                </a:lnTo>
                <a:lnTo>
                  <a:pt x="473646" y="189932"/>
                </a:lnTo>
                <a:lnTo>
                  <a:pt x="473807" y="180343"/>
                </a:lnTo>
                <a:lnTo>
                  <a:pt x="473724" y="176914"/>
                </a:lnTo>
                <a:lnTo>
                  <a:pt x="472138" y="165992"/>
                </a:lnTo>
                <a:lnTo>
                  <a:pt x="468896" y="155451"/>
                </a:lnTo>
                <a:close/>
              </a:path>
              <a:path w="474345" h="483235">
                <a:moveTo>
                  <a:pt x="352893" y="52708"/>
                </a:moveTo>
                <a:lnTo>
                  <a:pt x="257635" y="52708"/>
                </a:lnTo>
                <a:lnTo>
                  <a:pt x="265731" y="54564"/>
                </a:lnTo>
                <a:lnTo>
                  <a:pt x="274018" y="58408"/>
                </a:lnTo>
                <a:lnTo>
                  <a:pt x="307260" y="95238"/>
                </a:lnTo>
                <a:lnTo>
                  <a:pt x="310923" y="120526"/>
                </a:lnTo>
                <a:lnTo>
                  <a:pt x="308312" y="133393"/>
                </a:lnTo>
                <a:lnTo>
                  <a:pt x="302625" y="146847"/>
                </a:lnTo>
                <a:lnTo>
                  <a:pt x="293937" y="160635"/>
                </a:lnTo>
                <a:lnTo>
                  <a:pt x="282273" y="174755"/>
                </a:lnTo>
                <a:lnTo>
                  <a:pt x="300180" y="192789"/>
                </a:lnTo>
                <a:lnTo>
                  <a:pt x="336327" y="162135"/>
                </a:lnTo>
                <a:lnTo>
                  <a:pt x="359362" y="155451"/>
                </a:lnTo>
                <a:lnTo>
                  <a:pt x="468896" y="155451"/>
                </a:lnTo>
                <a:lnTo>
                  <a:pt x="468659" y="154682"/>
                </a:lnTo>
                <a:lnTo>
                  <a:pt x="463550" y="143990"/>
                </a:lnTo>
                <a:lnTo>
                  <a:pt x="456797" y="133917"/>
                </a:lnTo>
                <a:lnTo>
                  <a:pt x="448389" y="124463"/>
                </a:lnTo>
                <a:lnTo>
                  <a:pt x="444004" y="120526"/>
                </a:lnTo>
                <a:lnTo>
                  <a:pt x="345011" y="120526"/>
                </a:lnTo>
                <a:lnTo>
                  <a:pt x="343614" y="119129"/>
                </a:lnTo>
                <a:lnTo>
                  <a:pt x="354028" y="79124"/>
                </a:lnTo>
                <a:lnTo>
                  <a:pt x="354616" y="69599"/>
                </a:lnTo>
                <a:lnTo>
                  <a:pt x="354393" y="62249"/>
                </a:lnTo>
                <a:lnTo>
                  <a:pt x="353260" y="54139"/>
                </a:lnTo>
                <a:lnTo>
                  <a:pt x="352893" y="52708"/>
                </a:lnTo>
                <a:close/>
              </a:path>
              <a:path w="474345" h="483235">
                <a:moveTo>
                  <a:pt x="290570" y="0"/>
                </a:moveTo>
                <a:lnTo>
                  <a:pt x="251069" y="13132"/>
                </a:lnTo>
                <a:lnTo>
                  <a:pt x="205769" y="54447"/>
                </a:lnTo>
                <a:lnTo>
                  <a:pt x="178095" y="99214"/>
                </a:lnTo>
                <a:lnTo>
                  <a:pt x="166068" y="126241"/>
                </a:lnTo>
                <a:lnTo>
                  <a:pt x="203406" y="163579"/>
                </a:lnTo>
                <a:lnTo>
                  <a:pt x="231854" y="135131"/>
                </a:lnTo>
                <a:lnTo>
                  <a:pt x="226734" y="127349"/>
                </a:lnTo>
                <a:lnTo>
                  <a:pt x="222615" y="119828"/>
                </a:lnTo>
                <a:lnTo>
                  <a:pt x="219495" y="112593"/>
                </a:lnTo>
                <a:lnTo>
                  <a:pt x="217376" y="105667"/>
                </a:lnTo>
                <a:lnTo>
                  <a:pt x="215090" y="96650"/>
                </a:lnTo>
                <a:lnTo>
                  <a:pt x="215090" y="88776"/>
                </a:lnTo>
                <a:lnTo>
                  <a:pt x="242268" y="54709"/>
                </a:lnTo>
                <a:lnTo>
                  <a:pt x="352893" y="52708"/>
                </a:lnTo>
                <a:lnTo>
                  <a:pt x="351234" y="46231"/>
                </a:lnTo>
                <a:lnTo>
                  <a:pt x="325500" y="10707"/>
                </a:lnTo>
                <a:lnTo>
                  <a:pt x="299926" y="384"/>
                </a:lnTo>
                <a:lnTo>
                  <a:pt x="290570" y="0"/>
                </a:lnTo>
                <a:close/>
              </a:path>
              <a:path w="474345" h="483235">
                <a:moveTo>
                  <a:pt x="397271" y="102429"/>
                </a:moveTo>
                <a:lnTo>
                  <a:pt x="353224" y="115242"/>
                </a:lnTo>
                <a:lnTo>
                  <a:pt x="345011" y="120526"/>
                </a:lnTo>
                <a:lnTo>
                  <a:pt x="444004" y="120526"/>
                </a:lnTo>
                <a:lnTo>
                  <a:pt x="406320" y="103044"/>
                </a:lnTo>
                <a:lnTo>
                  <a:pt x="397271" y="102429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80791B-67FE-D4AE-28B5-409AE1FFD5BD}"/>
              </a:ext>
            </a:extLst>
          </p:cNvPr>
          <p:cNvSpPr txBox="1"/>
          <p:nvPr/>
        </p:nvSpPr>
        <p:spPr>
          <a:xfrm>
            <a:off x="11784632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07530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9E5287-E8AA-46AB-BBC9-D4D8721A2DD9}"/>
              </a:ext>
            </a:extLst>
          </p:cNvPr>
          <p:cNvSpPr txBox="1"/>
          <p:nvPr/>
        </p:nvSpPr>
        <p:spPr>
          <a:xfrm>
            <a:off x="839416" y="26064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MEKANISME PEMBINAAN DAN PENGAWASAN BADAN USAHA JASA KONSTRUKSI</a:t>
            </a:r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79987AE9-D0E9-2E4D-29D2-9D5A6BAFC13A}"/>
              </a:ext>
            </a:extLst>
          </p:cNvPr>
          <p:cNvSpPr/>
          <p:nvPr/>
        </p:nvSpPr>
        <p:spPr>
          <a:xfrm>
            <a:off x="11523911" y="5256024"/>
            <a:ext cx="287235" cy="259663"/>
          </a:xfrm>
          <a:custGeom>
            <a:avLst/>
            <a:gdLst/>
            <a:ahLst/>
            <a:cxnLst/>
            <a:rect l="l" t="t" r="r" b="b"/>
            <a:pathLst>
              <a:path w="474345" h="483235">
                <a:moveTo>
                  <a:pt x="92783" y="195097"/>
                </a:moveTo>
                <a:lnTo>
                  <a:pt x="50544" y="210857"/>
                </a:lnTo>
                <a:lnTo>
                  <a:pt x="19490" y="240188"/>
                </a:lnTo>
                <a:lnTo>
                  <a:pt x="1095" y="283086"/>
                </a:lnTo>
                <a:lnTo>
                  <a:pt x="0" y="298711"/>
                </a:lnTo>
                <a:lnTo>
                  <a:pt x="1476" y="314741"/>
                </a:lnTo>
                <a:lnTo>
                  <a:pt x="21387" y="365299"/>
                </a:lnTo>
                <a:lnTo>
                  <a:pt x="47398" y="400438"/>
                </a:lnTo>
                <a:lnTo>
                  <a:pt x="83048" y="436110"/>
                </a:lnTo>
                <a:lnTo>
                  <a:pt x="118810" y="462883"/>
                </a:lnTo>
                <a:lnTo>
                  <a:pt x="167433" y="481810"/>
                </a:lnTo>
                <a:lnTo>
                  <a:pt x="182221" y="482830"/>
                </a:lnTo>
                <a:lnTo>
                  <a:pt x="196294" y="481206"/>
                </a:lnTo>
                <a:lnTo>
                  <a:pt x="235888" y="461900"/>
                </a:lnTo>
                <a:lnTo>
                  <a:pt x="257904" y="439177"/>
                </a:lnTo>
                <a:lnTo>
                  <a:pt x="213677" y="439177"/>
                </a:lnTo>
                <a:lnTo>
                  <a:pt x="205819" y="438534"/>
                </a:lnTo>
                <a:lnTo>
                  <a:pt x="165941" y="417960"/>
                </a:lnTo>
                <a:lnTo>
                  <a:pt x="124293" y="382152"/>
                </a:lnTo>
                <a:lnTo>
                  <a:pt x="96694" y="354746"/>
                </a:lnTo>
                <a:lnTo>
                  <a:pt x="69548" y="324742"/>
                </a:lnTo>
                <a:lnTo>
                  <a:pt x="46307" y="291595"/>
                </a:lnTo>
                <a:lnTo>
                  <a:pt x="38910" y="267084"/>
                </a:lnTo>
                <a:lnTo>
                  <a:pt x="39035" y="259179"/>
                </a:lnTo>
                <a:lnTo>
                  <a:pt x="70945" y="237366"/>
                </a:lnTo>
                <a:lnTo>
                  <a:pt x="192778" y="237366"/>
                </a:lnTo>
                <a:lnTo>
                  <a:pt x="188418" y="233396"/>
                </a:lnTo>
                <a:lnTo>
                  <a:pt x="162877" y="214999"/>
                </a:lnTo>
                <a:lnTo>
                  <a:pt x="138455" y="202483"/>
                </a:lnTo>
                <a:lnTo>
                  <a:pt x="115141" y="195837"/>
                </a:lnTo>
                <a:lnTo>
                  <a:pt x="92783" y="195097"/>
                </a:lnTo>
                <a:close/>
              </a:path>
              <a:path w="474345" h="483235">
                <a:moveTo>
                  <a:pt x="192778" y="237366"/>
                </a:moveTo>
                <a:lnTo>
                  <a:pt x="70945" y="237366"/>
                </a:lnTo>
                <a:lnTo>
                  <a:pt x="78946" y="239144"/>
                </a:lnTo>
                <a:lnTo>
                  <a:pt x="88471" y="243462"/>
                </a:lnTo>
                <a:lnTo>
                  <a:pt x="124285" y="267084"/>
                </a:lnTo>
                <a:lnTo>
                  <a:pt x="160200" y="299017"/>
                </a:lnTo>
                <a:lnTo>
                  <a:pt x="191658" y="330807"/>
                </a:lnTo>
                <a:lnTo>
                  <a:pt x="219757" y="363493"/>
                </a:lnTo>
                <a:lnTo>
                  <a:pt x="241506" y="406403"/>
                </a:lnTo>
                <a:lnTo>
                  <a:pt x="241887" y="412245"/>
                </a:lnTo>
                <a:lnTo>
                  <a:pt x="240871" y="417071"/>
                </a:lnTo>
                <a:lnTo>
                  <a:pt x="213677" y="439177"/>
                </a:lnTo>
                <a:lnTo>
                  <a:pt x="257904" y="439177"/>
                </a:lnTo>
                <a:lnTo>
                  <a:pt x="265082" y="430488"/>
                </a:lnTo>
                <a:lnTo>
                  <a:pt x="275812" y="409023"/>
                </a:lnTo>
                <a:lnTo>
                  <a:pt x="280564" y="386343"/>
                </a:lnTo>
                <a:lnTo>
                  <a:pt x="279352" y="362461"/>
                </a:lnTo>
                <a:lnTo>
                  <a:pt x="272186" y="337607"/>
                </a:lnTo>
                <a:lnTo>
                  <a:pt x="259079" y="311836"/>
                </a:lnTo>
                <a:lnTo>
                  <a:pt x="240043" y="285184"/>
                </a:lnTo>
                <a:lnTo>
                  <a:pt x="215046" y="257647"/>
                </a:lnTo>
                <a:lnTo>
                  <a:pt x="192778" y="237366"/>
                </a:lnTo>
                <a:close/>
              </a:path>
              <a:path w="474345" h="483235">
                <a:moveTo>
                  <a:pt x="342979" y="252352"/>
                </a:moveTo>
                <a:lnTo>
                  <a:pt x="314531" y="280673"/>
                </a:lnTo>
                <a:lnTo>
                  <a:pt x="354155" y="320297"/>
                </a:lnTo>
                <a:lnTo>
                  <a:pt x="363606" y="316418"/>
                </a:lnTo>
                <a:lnTo>
                  <a:pt x="403316" y="292203"/>
                </a:lnTo>
                <a:lnTo>
                  <a:pt x="433490" y="265433"/>
                </a:lnTo>
                <a:lnTo>
                  <a:pt x="382095" y="265433"/>
                </a:lnTo>
                <a:lnTo>
                  <a:pt x="373447" y="264747"/>
                </a:lnTo>
                <a:lnTo>
                  <a:pt x="364061" y="262322"/>
                </a:lnTo>
                <a:lnTo>
                  <a:pt x="353913" y="258183"/>
                </a:lnTo>
                <a:lnTo>
                  <a:pt x="342979" y="252352"/>
                </a:lnTo>
                <a:close/>
              </a:path>
              <a:path w="474345" h="483235">
                <a:moveTo>
                  <a:pt x="468896" y="155451"/>
                </a:moveTo>
                <a:lnTo>
                  <a:pt x="359362" y="155451"/>
                </a:lnTo>
                <a:lnTo>
                  <a:pt x="370671" y="156501"/>
                </a:lnTo>
                <a:lnTo>
                  <a:pt x="381920" y="160420"/>
                </a:lnTo>
                <a:lnTo>
                  <a:pt x="393098" y="167221"/>
                </a:lnTo>
                <a:lnTo>
                  <a:pt x="404193" y="176914"/>
                </a:lnTo>
                <a:lnTo>
                  <a:pt x="420248" y="197086"/>
                </a:lnTo>
                <a:lnTo>
                  <a:pt x="426910" y="216269"/>
                </a:lnTo>
                <a:lnTo>
                  <a:pt x="424213" y="234475"/>
                </a:lnTo>
                <a:lnTo>
                  <a:pt x="390120" y="264505"/>
                </a:lnTo>
                <a:lnTo>
                  <a:pt x="382095" y="265433"/>
                </a:lnTo>
                <a:lnTo>
                  <a:pt x="433490" y="265433"/>
                </a:lnTo>
                <a:lnTo>
                  <a:pt x="461466" y="228516"/>
                </a:lnTo>
                <a:lnTo>
                  <a:pt x="473646" y="189932"/>
                </a:lnTo>
                <a:lnTo>
                  <a:pt x="473807" y="180343"/>
                </a:lnTo>
                <a:lnTo>
                  <a:pt x="473724" y="176914"/>
                </a:lnTo>
                <a:lnTo>
                  <a:pt x="472138" y="165992"/>
                </a:lnTo>
                <a:lnTo>
                  <a:pt x="468896" y="155451"/>
                </a:lnTo>
                <a:close/>
              </a:path>
              <a:path w="474345" h="483235">
                <a:moveTo>
                  <a:pt x="352893" y="52708"/>
                </a:moveTo>
                <a:lnTo>
                  <a:pt x="257635" y="52708"/>
                </a:lnTo>
                <a:lnTo>
                  <a:pt x="265731" y="54564"/>
                </a:lnTo>
                <a:lnTo>
                  <a:pt x="274018" y="58408"/>
                </a:lnTo>
                <a:lnTo>
                  <a:pt x="307260" y="95238"/>
                </a:lnTo>
                <a:lnTo>
                  <a:pt x="310923" y="120526"/>
                </a:lnTo>
                <a:lnTo>
                  <a:pt x="308312" y="133393"/>
                </a:lnTo>
                <a:lnTo>
                  <a:pt x="302625" y="146847"/>
                </a:lnTo>
                <a:lnTo>
                  <a:pt x="293937" y="160635"/>
                </a:lnTo>
                <a:lnTo>
                  <a:pt x="282273" y="174755"/>
                </a:lnTo>
                <a:lnTo>
                  <a:pt x="300180" y="192789"/>
                </a:lnTo>
                <a:lnTo>
                  <a:pt x="336327" y="162135"/>
                </a:lnTo>
                <a:lnTo>
                  <a:pt x="359362" y="155451"/>
                </a:lnTo>
                <a:lnTo>
                  <a:pt x="468896" y="155451"/>
                </a:lnTo>
                <a:lnTo>
                  <a:pt x="468659" y="154682"/>
                </a:lnTo>
                <a:lnTo>
                  <a:pt x="463550" y="143990"/>
                </a:lnTo>
                <a:lnTo>
                  <a:pt x="456797" y="133917"/>
                </a:lnTo>
                <a:lnTo>
                  <a:pt x="448389" y="124463"/>
                </a:lnTo>
                <a:lnTo>
                  <a:pt x="444004" y="120526"/>
                </a:lnTo>
                <a:lnTo>
                  <a:pt x="345011" y="120526"/>
                </a:lnTo>
                <a:lnTo>
                  <a:pt x="343614" y="119129"/>
                </a:lnTo>
                <a:lnTo>
                  <a:pt x="354028" y="79124"/>
                </a:lnTo>
                <a:lnTo>
                  <a:pt x="354616" y="69599"/>
                </a:lnTo>
                <a:lnTo>
                  <a:pt x="354393" y="62249"/>
                </a:lnTo>
                <a:lnTo>
                  <a:pt x="353260" y="54139"/>
                </a:lnTo>
                <a:lnTo>
                  <a:pt x="352893" y="52708"/>
                </a:lnTo>
                <a:close/>
              </a:path>
              <a:path w="474345" h="483235">
                <a:moveTo>
                  <a:pt x="290570" y="0"/>
                </a:moveTo>
                <a:lnTo>
                  <a:pt x="251069" y="13132"/>
                </a:lnTo>
                <a:lnTo>
                  <a:pt x="205769" y="54447"/>
                </a:lnTo>
                <a:lnTo>
                  <a:pt x="178095" y="99214"/>
                </a:lnTo>
                <a:lnTo>
                  <a:pt x="166068" y="126241"/>
                </a:lnTo>
                <a:lnTo>
                  <a:pt x="203406" y="163579"/>
                </a:lnTo>
                <a:lnTo>
                  <a:pt x="231854" y="135131"/>
                </a:lnTo>
                <a:lnTo>
                  <a:pt x="226734" y="127349"/>
                </a:lnTo>
                <a:lnTo>
                  <a:pt x="222615" y="119828"/>
                </a:lnTo>
                <a:lnTo>
                  <a:pt x="219495" y="112593"/>
                </a:lnTo>
                <a:lnTo>
                  <a:pt x="217376" y="105667"/>
                </a:lnTo>
                <a:lnTo>
                  <a:pt x="215090" y="96650"/>
                </a:lnTo>
                <a:lnTo>
                  <a:pt x="215090" y="88776"/>
                </a:lnTo>
                <a:lnTo>
                  <a:pt x="242268" y="54709"/>
                </a:lnTo>
                <a:lnTo>
                  <a:pt x="352893" y="52708"/>
                </a:lnTo>
                <a:lnTo>
                  <a:pt x="351234" y="46231"/>
                </a:lnTo>
                <a:lnTo>
                  <a:pt x="325500" y="10707"/>
                </a:lnTo>
                <a:lnTo>
                  <a:pt x="299926" y="384"/>
                </a:lnTo>
                <a:lnTo>
                  <a:pt x="290570" y="0"/>
                </a:lnTo>
                <a:close/>
              </a:path>
              <a:path w="474345" h="483235">
                <a:moveTo>
                  <a:pt x="397271" y="102429"/>
                </a:moveTo>
                <a:lnTo>
                  <a:pt x="353224" y="115242"/>
                </a:lnTo>
                <a:lnTo>
                  <a:pt x="345011" y="120526"/>
                </a:lnTo>
                <a:lnTo>
                  <a:pt x="444004" y="120526"/>
                </a:lnTo>
                <a:lnTo>
                  <a:pt x="406320" y="103044"/>
                </a:lnTo>
                <a:lnTo>
                  <a:pt x="397271" y="102429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53A75-757A-5AB8-3A3D-8C0A7ADA5309}"/>
              </a:ext>
            </a:extLst>
          </p:cNvPr>
          <p:cNvSpPr txBox="1"/>
          <p:nvPr/>
        </p:nvSpPr>
        <p:spPr>
          <a:xfrm>
            <a:off x="11784632" y="63813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DFE8B-EF55-4080-44EC-598639FD0A62}"/>
              </a:ext>
            </a:extLst>
          </p:cNvPr>
          <p:cNvSpPr/>
          <p:nvPr/>
        </p:nvSpPr>
        <p:spPr>
          <a:xfrm>
            <a:off x="8957095" y="639691"/>
            <a:ext cx="3183278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buClr>
                <a:schemeClr val="tx1"/>
              </a:buClr>
              <a:buSzTx/>
              <a:tabLst/>
              <a:defRPr/>
            </a:pPr>
            <a:r>
              <a:rPr kumimoji="0" lang="en-US" altLang="id-ID" sz="16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DASAR HUKUM: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id-ID" sz="1600" kern="0" noProof="1">
                <a:solidFill>
                  <a:prstClr val="black"/>
                </a:solidFill>
                <a:latin typeface="Bahnschrift" panose="020B05020402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PP 14/2021 tentang Peraturan Pelaksanaan Undang-Undang Nomor 2 Tahun 2017 tentang Jasa Konstruksi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id-ID" sz="160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PermenPUPR 1/2023 tentang Pedoman Pengawasan Penyelenggaraan Jasa Konstruksi yang Dilaksanakan Pemerintah Daerah Provinsi, Kabupaten, dan Kota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11F588-4F80-1880-DAF2-3B763139E2AD}"/>
              </a:ext>
            </a:extLst>
          </p:cNvPr>
          <p:cNvSpPr/>
          <p:nvPr/>
        </p:nvSpPr>
        <p:spPr>
          <a:xfrm>
            <a:off x="6205152" y="1722732"/>
            <a:ext cx="1869928" cy="540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Pemerintah</a:t>
            </a:r>
            <a:r>
              <a:rPr lang="en-US" sz="1600" b="1" dirty="0"/>
              <a:t> </a:t>
            </a:r>
            <a:r>
              <a:rPr lang="en-US" sz="1600" b="1" dirty="0" err="1"/>
              <a:t>Kabupaten</a:t>
            </a:r>
            <a:r>
              <a:rPr lang="en-US" sz="1600" b="1" dirty="0"/>
              <a:t>/Kota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06468C-A7CA-39DA-5000-989F88EEA185}"/>
              </a:ext>
            </a:extLst>
          </p:cNvPr>
          <p:cNvSpPr/>
          <p:nvPr/>
        </p:nvSpPr>
        <p:spPr>
          <a:xfrm>
            <a:off x="3288827" y="1181972"/>
            <a:ext cx="1869928" cy="540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Pemerintah</a:t>
            </a:r>
            <a:r>
              <a:rPr lang="en-US" sz="1600" b="1" dirty="0"/>
              <a:t> Pusat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51B0F2-6FD9-3F9F-AEB5-483610B4BD70}"/>
              </a:ext>
            </a:extLst>
          </p:cNvPr>
          <p:cNvSpPr/>
          <p:nvPr/>
        </p:nvSpPr>
        <p:spPr>
          <a:xfrm>
            <a:off x="695400" y="1665128"/>
            <a:ext cx="1869928" cy="5407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Pemerintah</a:t>
            </a:r>
            <a:r>
              <a:rPr lang="en-US" sz="1600" b="1" dirty="0"/>
              <a:t> </a:t>
            </a:r>
            <a:r>
              <a:rPr lang="en-US" sz="1600" b="1" dirty="0" err="1"/>
              <a:t>Provinsi</a:t>
            </a:r>
            <a:endParaRPr lang="en-US" sz="1600" b="1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99FD2A5-1352-06B2-C4F4-03AD2227E019}"/>
              </a:ext>
            </a:extLst>
          </p:cNvPr>
          <p:cNvSpPr/>
          <p:nvPr/>
        </p:nvSpPr>
        <p:spPr>
          <a:xfrm>
            <a:off x="1234320" y="2263492"/>
            <a:ext cx="792088" cy="1597146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4269D434-3EE8-4812-B19E-56C9D2E24369}"/>
              </a:ext>
            </a:extLst>
          </p:cNvPr>
          <p:cNvSpPr/>
          <p:nvPr/>
        </p:nvSpPr>
        <p:spPr>
          <a:xfrm>
            <a:off x="3776105" y="1831853"/>
            <a:ext cx="792088" cy="2046785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18BB002B-4238-351A-1C19-A291AB35A35C}"/>
              </a:ext>
            </a:extLst>
          </p:cNvPr>
          <p:cNvSpPr/>
          <p:nvPr/>
        </p:nvSpPr>
        <p:spPr>
          <a:xfrm>
            <a:off x="6744072" y="2365823"/>
            <a:ext cx="792088" cy="1529758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B550F5B-45A8-CD58-5A0B-4F8CD6124857}"/>
              </a:ext>
            </a:extLst>
          </p:cNvPr>
          <p:cNvSpPr/>
          <p:nvPr/>
        </p:nvSpPr>
        <p:spPr>
          <a:xfrm>
            <a:off x="3143671" y="3960784"/>
            <a:ext cx="2160241" cy="12952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bersumber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APBN dan </a:t>
            </a:r>
            <a:r>
              <a:rPr lang="en-US" dirty="0" err="1"/>
              <a:t>terdapat</a:t>
            </a:r>
            <a:r>
              <a:rPr lang="en-US" dirty="0"/>
              <a:t> TKA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96959A3-350A-E1F3-7BD8-1046F3A3CFE4}"/>
              </a:ext>
            </a:extLst>
          </p:cNvPr>
          <p:cNvSpPr/>
          <p:nvPr/>
        </p:nvSpPr>
        <p:spPr>
          <a:xfrm>
            <a:off x="594632" y="4075865"/>
            <a:ext cx="2376264" cy="10801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bersumber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APBD </a:t>
            </a:r>
            <a:r>
              <a:rPr lang="en-US" dirty="0" err="1"/>
              <a:t>Provinsi</a:t>
            </a: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AD3B6AC-9D61-E345-B468-A532142BEA75}"/>
              </a:ext>
            </a:extLst>
          </p:cNvPr>
          <p:cNvSpPr/>
          <p:nvPr/>
        </p:nvSpPr>
        <p:spPr>
          <a:xfrm>
            <a:off x="5807969" y="3946866"/>
            <a:ext cx="2520279" cy="12952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bersumber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APBD </a:t>
            </a:r>
            <a:r>
              <a:rPr lang="en-US" dirty="0" err="1"/>
              <a:t>Kab</a:t>
            </a:r>
            <a:r>
              <a:rPr lang="en-US" dirty="0"/>
              <a:t>/Kota dan/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Swasta</a:t>
            </a:r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832A7F8-0D48-7756-06CD-44AAA189C5CE}"/>
              </a:ext>
            </a:extLst>
          </p:cNvPr>
          <p:cNvSpPr/>
          <p:nvPr/>
        </p:nvSpPr>
        <p:spPr>
          <a:xfrm>
            <a:off x="1487488" y="2564904"/>
            <a:ext cx="5832648" cy="45673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Pembinaan</a:t>
            </a:r>
            <a:r>
              <a:rPr lang="en-US" sz="1600" dirty="0"/>
              <a:t> dan </a:t>
            </a:r>
            <a:r>
              <a:rPr lang="en-US" sz="1600" dirty="0" err="1"/>
              <a:t>Pengawasan</a:t>
            </a:r>
            <a:r>
              <a:rPr lang="en-US" sz="1600" dirty="0"/>
              <a:t> pada BUJK yang </a:t>
            </a:r>
            <a:r>
              <a:rPr lang="en-US" sz="1600" dirty="0" err="1"/>
              <a:t>melakukan</a:t>
            </a:r>
            <a:endParaRPr lang="en-US" sz="1600" dirty="0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1C113CA9-DF30-66C5-7C9E-0298F7ED34C1}"/>
              </a:ext>
            </a:extLst>
          </p:cNvPr>
          <p:cNvSpPr/>
          <p:nvPr/>
        </p:nvSpPr>
        <p:spPr>
          <a:xfrm rot="20006540">
            <a:off x="8012031" y="2283643"/>
            <a:ext cx="792088" cy="1882485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5196BCB-B4FB-F887-6F78-CB8C01D5D0DB}"/>
              </a:ext>
            </a:extLst>
          </p:cNvPr>
          <p:cNvSpPr/>
          <p:nvPr/>
        </p:nvSpPr>
        <p:spPr>
          <a:xfrm>
            <a:off x="8535512" y="3946866"/>
            <a:ext cx="3183277" cy="12952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Pembinaan</a:t>
            </a:r>
            <a:r>
              <a:rPr lang="en-US" dirty="0"/>
              <a:t> dan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BUJK </a:t>
            </a:r>
            <a:r>
              <a:rPr lang="en-US" dirty="0" err="1"/>
              <a:t>pemerintah</a:t>
            </a:r>
            <a:r>
              <a:rPr lang="en-US" dirty="0"/>
              <a:t> / </a:t>
            </a:r>
            <a:r>
              <a:rPr lang="en-US" dirty="0" err="1"/>
              <a:t>swasta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299F87-80E6-9C10-280F-B6E585F0AF2E}"/>
              </a:ext>
            </a:extLst>
          </p:cNvPr>
          <p:cNvSpPr/>
          <p:nvPr/>
        </p:nvSpPr>
        <p:spPr>
          <a:xfrm>
            <a:off x="119336" y="5297627"/>
            <a:ext cx="11211278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marR="0" lvl="0" indent="-171450" algn="just" defTabSz="914400" rtl="0" eaLnBrk="1" fontAlgn="base" latinLnBrk="0" hangingPunct="1">
              <a:lnSpc>
                <a:spcPct val="100000"/>
              </a:lnSpc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id-ID" sz="1050" b="1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Sub Kegiatan pada Kepmendagri 900.1.15.5-1317/2023 terkait Pembinaan dan Pengawasan terhadap BUJK di Tingkat Provinsi</a:t>
            </a:r>
            <a:r>
              <a:rPr kumimoji="0" lang="en-US" altLang="id-ID" sz="105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: A) </a:t>
            </a:r>
            <a:r>
              <a:rPr lang="en-US" altLang="id-ID" sz="1050" kern="0" noProof="1">
                <a:solidFill>
                  <a:prstClr val="black"/>
                </a:solidFill>
                <a:latin typeface="Bahnschrift" panose="020B05020402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1.03.11.1.03.0004: Pengawasan dan Evaluasi Tertib Penyelenggaraan Jasa Konstruksi Provinsi dan Lintas Kabupaten/Kota; B) 1.03.11.1.03.0005: Pengawasan dan Evaluasi Tertib Pemanfaatan Produk Jasa Konstruksi Provinsi dan Lintas Kabupaten/Kota; C) 1.03.11.1.03.0006: Pembinaan Tertib Usaha, Tertib Penyelenggaraan, dan Tertib Pemanfaatan Produk Jasa Konstruksi; D) 1.03.11.1.03.0007: Pengawasan dan Evaluasi Tertib Usaha Jasa Konstruksi Provinsi dan Lintas Kabupaten/Kota</a:t>
            </a:r>
          </a:p>
          <a:p>
            <a:pPr marL="171450" marR="0" lvl="0" indent="-171450" algn="just" defTabSz="914400" rtl="0" eaLnBrk="1" fontAlgn="base" latinLnBrk="0" hangingPunct="1">
              <a:lnSpc>
                <a:spcPct val="100000"/>
              </a:lnSpc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id-ID" sz="1050" b="1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Sub Kegiatan pada Kepmendagri 900.1.15.5-1317/2023 terkait Pembinaan dan Pengawasan terhadap BUJK di Tingkat Kab/Kota: </a:t>
            </a:r>
            <a:r>
              <a:rPr kumimoji="0" lang="en-US" altLang="id-ID" sz="105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Cambria" panose="02040503050406030204" pitchFamily="18" charset="0"/>
                <a:cs typeface="Arial" panose="020B0604020202020204" pitchFamily="34" charset="0"/>
              </a:rPr>
              <a:t>A) 1.03.11.2.04.0004: Pengawasan dan Evaluasi Tertib Penyelenggaraan Jasa Konstruksi Kabupaten/Kota; B) 1.03.11.2.04.0005: Pengawasan dan Evaluasi Tertib Pemanfaatan Produk Jasa Konstruksi Kabupaten/Kota; C) 1.03.11.2.04.0006: Pembinaan Tertib Usaha, Tertib Penyelenggaraan, dan Tertib Pemanfaatan Produk Jasa Konstruksi; D) 1.03.11.2.04.0007: Pengawasan dan Evaluasi Tertib Usaha Jasa Konstruksi Kabupaten/Kota; E) 1.03.11.2.04.0008: Penyusunan SOP/Pedoman Tertib Usaha, Tertib Penyelenggaraan, dan Tertib Pemanfaatan Produk Jasa Konstruksi</a:t>
            </a:r>
            <a:endParaRPr kumimoji="0" lang="en-US" altLang="id-ID" sz="1050" b="1" i="0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43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2C05041-79B0-87F8-9578-53022D073FA2}"/>
              </a:ext>
            </a:extLst>
          </p:cNvPr>
          <p:cNvSpPr txBox="1"/>
          <p:nvPr/>
        </p:nvSpPr>
        <p:spPr>
          <a:xfrm>
            <a:off x="840153" y="188640"/>
            <a:ext cx="8863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KEBUTUHAN ATAS PEMBINAAN BUJK DAN KETERSEDIAAN TENAGA AHLI DAN TENAGA TERAMPIL KONSTRUKSI YANG TERLATIH DAN TERSERTIFIKASI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73716D-056A-6AD7-EA97-0D6BC23CFEF8}"/>
              </a:ext>
            </a:extLst>
          </p:cNvPr>
          <p:cNvSpPr txBox="1"/>
          <p:nvPr/>
        </p:nvSpPr>
        <p:spPr>
          <a:xfrm>
            <a:off x="5944028" y="1279764"/>
            <a:ext cx="52205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 err="1">
                <a:highlight>
                  <a:srgbClr val="FFFF00"/>
                </a:highlight>
                <a:latin typeface="Gill Sans MT" panose="020B0502020104020203" pitchFamily="34" charset="0"/>
              </a:rPr>
              <a:t>Ketersediaan</a:t>
            </a:r>
            <a:r>
              <a:rPr lang="en-US" sz="1800" b="1" dirty="0">
                <a:highlight>
                  <a:srgbClr val="FFFF00"/>
                </a:highlight>
                <a:latin typeface="Gill Sans MT" panose="020B0502020104020203" pitchFamily="34" charset="0"/>
              </a:rPr>
              <a:t> Tenaga Ahli Dan Tenaga </a:t>
            </a:r>
            <a:r>
              <a:rPr lang="en-US" sz="1800" b="1" dirty="0" err="1">
                <a:highlight>
                  <a:srgbClr val="FFFF00"/>
                </a:highlight>
                <a:latin typeface="Gill Sans MT" panose="020B0502020104020203" pitchFamily="34" charset="0"/>
              </a:rPr>
              <a:t>Terampil</a:t>
            </a:r>
            <a:r>
              <a:rPr lang="en-US" sz="1800" b="1" dirty="0">
                <a:highlight>
                  <a:srgbClr val="FFFF00"/>
                </a:highlight>
                <a:latin typeface="Gill Sans MT" panose="020B0502020104020203" pitchFamily="34" charset="0"/>
              </a:rPr>
              <a:t> </a:t>
            </a:r>
            <a:r>
              <a:rPr lang="en-US" sz="1800" b="1" dirty="0" err="1">
                <a:highlight>
                  <a:srgbClr val="FFFF00"/>
                </a:highlight>
                <a:latin typeface="Gill Sans MT" panose="020B0502020104020203" pitchFamily="34" charset="0"/>
              </a:rPr>
              <a:t>Konstruksi</a:t>
            </a:r>
            <a:r>
              <a:rPr lang="en-US" sz="1800" b="1" dirty="0">
                <a:highlight>
                  <a:srgbClr val="FFFF00"/>
                </a:highlight>
                <a:latin typeface="Gill Sans MT" panose="020B0502020104020203" pitchFamily="34" charset="0"/>
              </a:rPr>
              <a:t> Yang </a:t>
            </a:r>
            <a:r>
              <a:rPr lang="en-US" sz="1800" b="1" dirty="0" err="1">
                <a:highlight>
                  <a:srgbClr val="FFFF00"/>
                </a:highlight>
                <a:latin typeface="Gill Sans MT" panose="020B0502020104020203" pitchFamily="34" charset="0"/>
              </a:rPr>
              <a:t>Terlatih</a:t>
            </a:r>
            <a:r>
              <a:rPr lang="en-US" sz="1800" b="1" dirty="0">
                <a:highlight>
                  <a:srgbClr val="FFFF00"/>
                </a:highlight>
                <a:latin typeface="Gill Sans MT" panose="020B0502020104020203" pitchFamily="34" charset="0"/>
              </a:rPr>
              <a:t> Dan </a:t>
            </a:r>
            <a:r>
              <a:rPr lang="en-US" sz="1800" b="1" dirty="0" err="1">
                <a:highlight>
                  <a:srgbClr val="FFFF00"/>
                </a:highlight>
                <a:latin typeface="Gill Sans MT" panose="020B0502020104020203" pitchFamily="34" charset="0"/>
              </a:rPr>
              <a:t>Tersertifikasi</a:t>
            </a:r>
            <a:r>
              <a:rPr lang="en-US" sz="1800" b="1" dirty="0">
                <a:highlight>
                  <a:srgbClr val="FFFF00"/>
                </a:highlight>
                <a:latin typeface="Gill Sans MT" panose="020B0502020104020203" pitchFamily="34" charset="0"/>
              </a:rPr>
              <a:t>, </a:t>
            </a:r>
            <a:r>
              <a:rPr lang="en-US" sz="1800" b="1" dirty="0" err="1">
                <a:highlight>
                  <a:srgbClr val="FFFF00"/>
                </a:highlight>
                <a:latin typeface="Gill Sans MT" panose="020B0502020104020203" pitchFamily="34" charset="0"/>
              </a:rPr>
              <a:t>serta</a:t>
            </a:r>
            <a:r>
              <a:rPr lang="en-US" sz="1800" b="1" dirty="0">
                <a:highlight>
                  <a:srgbClr val="FFFF00"/>
                </a:highlight>
                <a:latin typeface="Gill Sans MT" panose="020B0502020104020203" pitchFamily="34" charset="0"/>
              </a:rPr>
              <a:t> </a:t>
            </a:r>
            <a:r>
              <a:rPr lang="en-US" b="1" dirty="0">
                <a:highlight>
                  <a:srgbClr val="FFFF00"/>
                </a:highlight>
                <a:latin typeface="Gill Sans MT" panose="020B0502020104020203" pitchFamily="34" charset="0"/>
              </a:rPr>
              <a:t>BUJK yang </a:t>
            </a:r>
            <a:r>
              <a:rPr lang="en-US" b="1" dirty="0" err="1">
                <a:highlight>
                  <a:srgbClr val="FFFF00"/>
                </a:highlight>
                <a:latin typeface="Gill Sans MT" panose="020B0502020104020203" pitchFamily="34" charset="0"/>
              </a:rPr>
              <a:t>terbina</a:t>
            </a:r>
            <a:r>
              <a:rPr lang="en-US" b="1" dirty="0">
                <a:highlight>
                  <a:srgbClr val="FFFF00"/>
                </a:highlight>
                <a:latin typeface="Gill Sans MT" panose="020B0502020104020203" pitchFamily="34" charset="0"/>
              </a:rPr>
              <a:t> </a:t>
            </a:r>
            <a:r>
              <a:rPr lang="en-US" b="1" dirty="0" err="1">
                <a:highlight>
                  <a:srgbClr val="FFFF00"/>
                </a:highlight>
                <a:latin typeface="Gill Sans MT" panose="020B0502020104020203" pitchFamily="34" charset="0"/>
              </a:rPr>
              <a:t>dengan</a:t>
            </a:r>
            <a:r>
              <a:rPr lang="en-US" b="1" dirty="0">
                <a:highlight>
                  <a:srgbClr val="FFFF00"/>
                </a:highlight>
                <a:latin typeface="Gill Sans MT" panose="020B0502020104020203" pitchFamily="34" charset="0"/>
              </a:rPr>
              <a:t>  </a:t>
            </a:r>
            <a:r>
              <a:rPr lang="en-US" b="1" dirty="0" err="1">
                <a:highlight>
                  <a:srgbClr val="FFFF00"/>
                </a:highlight>
                <a:latin typeface="Gill Sans MT" panose="020B0502020104020203" pitchFamily="34" charset="0"/>
              </a:rPr>
              <a:t>baik</a:t>
            </a:r>
            <a:r>
              <a:rPr lang="en-US" b="1" dirty="0">
                <a:highlight>
                  <a:srgbClr val="FFFF00"/>
                </a:highlight>
                <a:latin typeface="Gill Sans MT" panose="020B0502020104020203" pitchFamily="34" charset="0"/>
              </a:rPr>
              <a:t> </a:t>
            </a:r>
            <a:r>
              <a:rPr lang="en-US" b="1" dirty="0" err="1">
                <a:highlight>
                  <a:srgbClr val="FFFF00"/>
                </a:highlight>
                <a:latin typeface="Gill Sans MT" panose="020B0502020104020203" pitchFamily="34" charset="0"/>
              </a:rPr>
              <a:t>menjamin</a:t>
            </a:r>
            <a:r>
              <a:rPr lang="en-US" b="1" dirty="0">
                <a:highlight>
                  <a:srgbClr val="FFFF00"/>
                </a:highlight>
                <a:latin typeface="Gill Sans MT" panose="020B0502020104020203" pitchFamily="34" charset="0"/>
              </a:rPr>
              <a:t> </a:t>
            </a:r>
            <a:r>
              <a:rPr lang="en-US" b="1" dirty="0" err="1">
                <a:highlight>
                  <a:srgbClr val="FFFF00"/>
                </a:highlight>
                <a:latin typeface="Gill Sans MT" panose="020B0502020104020203" pitchFamily="34" charset="0"/>
              </a:rPr>
              <a:t>kualitas</a:t>
            </a:r>
            <a:r>
              <a:rPr lang="en-US" b="1" dirty="0">
                <a:highlight>
                  <a:srgbClr val="FFFF00"/>
                </a:highlight>
                <a:latin typeface="Gill Sans MT" panose="020B0502020104020203" pitchFamily="34" charset="0"/>
              </a:rPr>
              <a:t> </a:t>
            </a:r>
            <a:r>
              <a:rPr lang="en-US" b="1" dirty="0" err="1">
                <a:highlight>
                  <a:srgbClr val="FFFF00"/>
                </a:highlight>
                <a:latin typeface="Gill Sans MT" panose="020B0502020104020203" pitchFamily="34" charset="0"/>
              </a:rPr>
              <a:t>infrastruktur</a:t>
            </a:r>
            <a:r>
              <a:rPr lang="en-US" b="1" dirty="0">
                <a:highlight>
                  <a:srgbClr val="FFFF00"/>
                </a:highlight>
                <a:latin typeface="Gill Sans MT" panose="020B0502020104020203" pitchFamily="34" charset="0"/>
              </a:rPr>
              <a:t> yang </a:t>
            </a:r>
            <a:r>
              <a:rPr lang="en-US" b="1" dirty="0" err="1">
                <a:highlight>
                  <a:srgbClr val="FFFF00"/>
                </a:highlight>
                <a:latin typeface="Gill Sans MT" panose="020B0502020104020203" pitchFamily="34" charset="0"/>
              </a:rPr>
              <a:t>terbangun</a:t>
            </a:r>
            <a:r>
              <a:rPr lang="en-US" b="1" dirty="0">
                <a:highlight>
                  <a:srgbClr val="FFFF00"/>
                </a:highlight>
                <a:latin typeface="Gill Sans MT" panose="020B0502020104020203" pitchFamily="34" charset="0"/>
              </a:rPr>
              <a:t> di </a:t>
            </a:r>
            <a:r>
              <a:rPr lang="en-US" b="1" dirty="0" err="1">
                <a:highlight>
                  <a:srgbClr val="FFFF00"/>
                </a:highlight>
                <a:latin typeface="Gill Sans MT" panose="020B0502020104020203" pitchFamily="34" charset="0"/>
              </a:rPr>
              <a:t>Provinsi</a:t>
            </a:r>
            <a:r>
              <a:rPr lang="en-US" b="1" dirty="0">
                <a:highlight>
                  <a:srgbClr val="FFFF00"/>
                </a:highlight>
                <a:latin typeface="Gill Sans MT" panose="020B0502020104020203" pitchFamily="34" charset="0"/>
              </a:rPr>
              <a:t> Kalimantan Timur.</a:t>
            </a:r>
            <a:endParaRPr lang="en-US" sz="1800" b="1" dirty="0">
              <a:highlight>
                <a:srgbClr val="FFFF00"/>
              </a:highlight>
              <a:latin typeface="Gill Sans MT" panose="020B0502020104020203" pitchFamily="34" charset="0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4C72A1EA-8BC3-044D-6684-30970A5A4607}"/>
              </a:ext>
            </a:extLst>
          </p:cNvPr>
          <p:cNvSpPr/>
          <p:nvPr/>
        </p:nvSpPr>
        <p:spPr>
          <a:xfrm>
            <a:off x="11523911" y="5256024"/>
            <a:ext cx="287235" cy="259663"/>
          </a:xfrm>
          <a:custGeom>
            <a:avLst/>
            <a:gdLst/>
            <a:ahLst/>
            <a:cxnLst/>
            <a:rect l="l" t="t" r="r" b="b"/>
            <a:pathLst>
              <a:path w="474345" h="483235">
                <a:moveTo>
                  <a:pt x="92783" y="195097"/>
                </a:moveTo>
                <a:lnTo>
                  <a:pt x="50544" y="210857"/>
                </a:lnTo>
                <a:lnTo>
                  <a:pt x="19490" y="240188"/>
                </a:lnTo>
                <a:lnTo>
                  <a:pt x="1095" y="283086"/>
                </a:lnTo>
                <a:lnTo>
                  <a:pt x="0" y="298711"/>
                </a:lnTo>
                <a:lnTo>
                  <a:pt x="1476" y="314741"/>
                </a:lnTo>
                <a:lnTo>
                  <a:pt x="21387" y="365299"/>
                </a:lnTo>
                <a:lnTo>
                  <a:pt x="47398" y="400438"/>
                </a:lnTo>
                <a:lnTo>
                  <a:pt x="83048" y="436110"/>
                </a:lnTo>
                <a:lnTo>
                  <a:pt x="118810" y="462883"/>
                </a:lnTo>
                <a:lnTo>
                  <a:pt x="167433" y="481810"/>
                </a:lnTo>
                <a:lnTo>
                  <a:pt x="182221" y="482830"/>
                </a:lnTo>
                <a:lnTo>
                  <a:pt x="196294" y="481206"/>
                </a:lnTo>
                <a:lnTo>
                  <a:pt x="235888" y="461900"/>
                </a:lnTo>
                <a:lnTo>
                  <a:pt x="257904" y="439177"/>
                </a:lnTo>
                <a:lnTo>
                  <a:pt x="213677" y="439177"/>
                </a:lnTo>
                <a:lnTo>
                  <a:pt x="205819" y="438534"/>
                </a:lnTo>
                <a:lnTo>
                  <a:pt x="165941" y="417960"/>
                </a:lnTo>
                <a:lnTo>
                  <a:pt x="124293" y="382152"/>
                </a:lnTo>
                <a:lnTo>
                  <a:pt x="96694" y="354746"/>
                </a:lnTo>
                <a:lnTo>
                  <a:pt x="69548" y="324742"/>
                </a:lnTo>
                <a:lnTo>
                  <a:pt x="46307" y="291595"/>
                </a:lnTo>
                <a:lnTo>
                  <a:pt x="38910" y="267084"/>
                </a:lnTo>
                <a:lnTo>
                  <a:pt x="39035" y="259179"/>
                </a:lnTo>
                <a:lnTo>
                  <a:pt x="70945" y="237366"/>
                </a:lnTo>
                <a:lnTo>
                  <a:pt x="192778" y="237366"/>
                </a:lnTo>
                <a:lnTo>
                  <a:pt x="188418" y="233396"/>
                </a:lnTo>
                <a:lnTo>
                  <a:pt x="162877" y="214999"/>
                </a:lnTo>
                <a:lnTo>
                  <a:pt x="138455" y="202483"/>
                </a:lnTo>
                <a:lnTo>
                  <a:pt x="115141" y="195837"/>
                </a:lnTo>
                <a:lnTo>
                  <a:pt x="92783" y="195097"/>
                </a:lnTo>
                <a:close/>
              </a:path>
              <a:path w="474345" h="483235">
                <a:moveTo>
                  <a:pt x="192778" y="237366"/>
                </a:moveTo>
                <a:lnTo>
                  <a:pt x="70945" y="237366"/>
                </a:lnTo>
                <a:lnTo>
                  <a:pt x="78946" y="239144"/>
                </a:lnTo>
                <a:lnTo>
                  <a:pt x="88471" y="243462"/>
                </a:lnTo>
                <a:lnTo>
                  <a:pt x="124285" y="267084"/>
                </a:lnTo>
                <a:lnTo>
                  <a:pt x="160200" y="299017"/>
                </a:lnTo>
                <a:lnTo>
                  <a:pt x="191658" y="330807"/>
                </a:lnTo>
                <a:lnTo>
                  <a:pt x="219757" y="363493"/>
                </a:lnTo>
                <a:lnTo>
                  <a:pt x="241506" y="406403"/>
                </a:lnTo>
                <a:lnTo>
                  <a:pt x="241887" y="412245"/>
                </a:lnTo>
                <a:lnTo>
                  <a:pt x="240871" y="417071"/>
                </a:lnTo>
                <a:lnTo>
                  <a:pt x="213677" y="439177"/>
                </a:lnTo>
                <a:lnTo>
                  <a:pt x="257904" y="439177"/>
                </a:lnTo>
                <a:lnTo>
                  <a:pt x="265082" y="430488"/>
                </a:lnTo>
                <a:lnTo>
                  <a:pt x="275812" y="409023"/>
                </a:lnTo>
                <a:lnTo>
                  <a:pt x="280564" y="386343"/>
                </a:lnTo>
                <a:lnTo>
                  <a:pt x="279352" y="362461"/>
                </a:lnTo>
                <a:lnTo>
                  <a:pt x="272186" y="337607"/>
                </a:lnTo>
                <a:lnTo>
                  <a:pt x="259079" y="311836"/>
                </a:lnTo>
                <a:lnTo>
                  <a:pt x="240043" y="285184"/>
                </a:lnTo>
                <a:lnTo>
                  <a:pt x="215046" y="257647"/>
                </a:lnTo>
                <a:lnTo>
                  <a:pt x="192778" y="237366"/>
                </a:lnTo>
                <a:close/>
              </a:path>
              <a:path w="474345" h="483235">
                <a:moveTo>
                  <a:pt x="342979" y="252352"/>
                </a:moveTo>
                <a:lnTo>
                  <a:pt x="314531" y="280673"/>
                </a:lnTo>
                <a:lnTo>
                  <a:pt x="354155" y="320297"/>
                </a:lnTo>
                <a:lnTo>
                  <a:pt x="363606" y="316418"/>
                </a:lnTo>
                <a:lnTo>
                  <a:pt x="403316" y="292203"/>
                </a:lnTo>
                <a:lnTo>
                  <a:pt x="433490" y="265433"/>
                </a:lnTo>
                <a:lnTo>
                  <a:pt x="382095" y="265433"/>
                </a:lnTo>
                <a:lnTo>
                  <a:pt x="373447" y="264747"/>
                </a:lnTo>
                <a:lnTo>
                  <a:pt x="364061" y="262322"/>
                </a:lnTo>
                <a:lnTo>
                  <a:pt x="353913" y="258183"/>
                </a:lnTo>
                <a:lnTo>
                  <a:pt x="342979" y="252352"/>
                </a:lnTo>
                <a:close/>
              </a:path>
              <a:path w="474345" h="483235">
                <a:moveTo>
                  <a:pt x="468896" y="155451"/>
                </a:moveTo>
                <a:lnTo>
                  <a:pt x="359362" y="155451"/>
                </a:lnTo>
                <a:lnTo>
                  <a:pt x="370671" y="156501"/>
                </a:lnTo>
                <a:lnTo>
                  <a:pt x="381920" y="160420"/>
                </a:lnTo>
                <a:lnTo>
                  <a:pt x="393098" y="167221"/>
                </a:lnTo>
                <a:lnTo>
                  <a:pt x="404193" y="176914"/>
                </a:lnTo>
                <a:lnTo>
                  <a:pt x="420248" y="197086"/>
                </a:lnTo>
                <a:lnTo>
                  <a:pt x="426910" y="216269"/>
                </a:lnTo>
                <a:lnTo>
                  <a:pt x="424213" y="234475"/>
                </a:lnTo>
                <a:lnTo>
                  <a:pt x="390120" y="264505"/>
                </a:lnTo>
                <a:lnTo>
                  <a:pt x="382095" y="265433"/>
                </a:lnTo>
                <a:lnTo>
                  <a:pt x="433490" y="265433"/>
                </a:lnTo>
                <a:lnTo>
                  <a:pt x="461466" y="228516"/>
                </a:lnTo>
                <a:lnTo>
                  <a:pt x="473646" y="189932"/>
                </a:lnTo>
                <a:lnTo>
                  <a:pt x="473807" y="180343"/>
                </a:lnTo>
                <a:lnTo>
                  <a:pt x="473724" y="176914"/>
                </a:lnTo>
                <a:lnTo>
                  <a:pt x="472138" y="165992"/>
                </a:lnTo>
                <a:lnTo>
                  <a:pt x="468896" y="155451"/>
                </a:lnTo>
                <a:close/>
              </a:path>
              <a:path w="474345" h="483235">
                <a:moveTo>
                  <a:pt x="352893" y="52708"/>
                </a:moveTo>
                <a:lnTo>
                  <a:pt x="257635" y="52708"/>
                </a:lnTo>
                <a:lnTo>
                  <a:pt x="265731" y="54564"/>
                </a:lnTo>
                <a:lnTo>
                  <a:pt x="274018" y="58408"/>
                </a:lnTo>
                <a:lnTo>
                  <a:pt x="307260" y="95238"/>
                </a:lnTo>
                <a:lnTo>
                  <a:pt x="310923" y="120526"/>
                </a:lnTo>
                <a:lnTo>
                  <a:pt x="308312" y="133393"/>
                </a:lnTo>
                <a:lnTo>
                  <a:pt x="302625" y="146847"/>
                </a:lnTo>
                <a:lnTo>
                  <a:pt x="293937" y="160635"/>
                </a:lnTo>
                <a:lnTo>
                  <a:pt x="282273" y="174755"/>
                </a:lnTo>
                <a:lnTo>
                  <a:pt x="300180" y="192789"/>
                </a:lnTo>
                <a:lnTo>
                  <a:pt x="336327" y="162135"/>
                </a:lnTo>
                <a:lnTo>
                  <a:pt x="359362" y="155451"/>
                </a:lnTo>
                <a:lnTo>
                  <a:pt x="468896" y="155451"/>
                </a:lnTo>
                <a:lnTo>
                  <a:pt x="468659" y="154682"/>
                </a:lnTo>
                <a:lnTo>
                  <a:pt x="463550" y="143990"/>
                </a:lnTo>
                <a:lnTo>
                  <a:pt x="456797" y="133917"/>
                </a:lnTo>
                <a:lnTo>
                  <a:pt x="448389" y="124463"/>
                </a:lnTo>
                <a:lnTo>
                  <a:pt x="444004" y="120526"/>
                </a:lnTo>
                <a:lnTo>
                  <a:pt x="345011" y="120526"/>
                </a:lnTo>
                <a:lnTo>
                  <a:pt x="343614" y="119129"/>
                </a:lnTo>
                <a:lnTo>
                  <a:pt x="354028" y="79124"/>
                </a:lnTo>
                <a:lnTo>
                  <a:pt x="354616" y="69599"/>
                </a:lnTo>
                <a:lnTo>
                  <a:pt x="354393" y="62249"/>
                </a:lnTo>
                <a:lnTo>
                  <a:pt x="353260" y="54139"/>
                </a:lnTo>
                <a:lnTo>
                  <a:pt x="352893" y="52708"/>
                </a:lnTo>
                <a:close/>
              </a:path>
              <a:path w="474345" h="483235">
                <a:moveTo>
                  <a:pt x="290570" y="0"/>
                </a:moveTo>
                <a:lnTo>
                  <a:pt x="251069" y="13132"/>
                </a:lnTo>
                <a:lnTo>
                  <a:pt x="205769" y="54447"/>
                </a:lnTo>
                <a:lnTo>
                  <a:pt x="178095" y="99214"/>
                </a:lnTo>
                <a:lnTo>
                  <a:pt x="166068" y="126241"/>
                </a:lnTo>
                <a:lnTo>
                  <a:pt x="203406" y="163579"/>
                </a:lnTo>
                <a:lnTo>
                  <a:pt x="231854" y="135131"/>
                </a:lnTo>
                <a:lnTo>
                  <a:pt x="226734" y="127349"/>
                </a:lnTo>
                <a:lnTo>
                  <a:pt x="222615" y="119828"/>
                </a:lnTo>
                <a:lnTo>
                  <a:pt x="219495" y="112593"/>
                </a:lnTo>
                <a:lnTo>
                  <a:pt x="217376" y="105667"/>
                </a:lnTo>
                <a:lnTo>
                  <a:pt x="215090" y="96650"/>
                </a:lnTo>
                <a:lnTo>
                  <a:pt x="215090" y="88776"/>
                </a:lnTo>
                <a:lnTo>
                  <a:pt x="242268" y="54709"/>
                </a:lnTo>
                <a:lnTo>
                  <a:pt x="352893" y="52708"/>
                </a:lnTo>
                <a:lnTo>
                  <a:pt x="351234" y="46231"/>
                </a:lnTo>
                <a:lnTo>
                  <a:pt x="325500" y="10707"/>
                </a:lnTo>
                <a:lnTo>
                  <a:pt x="299926" y="384"/>
                </a:lnTo>
                <a:lnTo>
                  <a:pt x="290570" y="0"/>
                </a:lnTo>
                <a:close/>
              </a:path>
              <a:path w="474345" h="483235">
                <a:moveTo>
                  <a:pt x="397271" y="102429"/>
                </a:moveTo>
                <a:lnTo>
                  <a:pt x="353224" y="115242"/>
                </a:lnTo>
                <a:lnTo>
                  <a:pt x="345011" y="120526"/>
                </a:lnTo>
                <a:lnTo>
                  <a:pt x="444004" y="120526"/>
                </a:lnTo>
                <a:lnTo>
                  <a:pt x="406320" y="103044"/>
                </a:lnTo>
                <a:lnTo>
                  <a:pt x="397271" y="102429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73E091-A97C-6C3E-B162-50828FD3498B}"/>
              </a:ext>
            </a:extLst>
          </p:cNvPr>
          <p:cNvSpPr txBox="1"/>
          <p:nvPr/>
        </p:nvSpPr>
        <p:spPr>
          <a:xfrm>
            <a:off x="11784632" y="63813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15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D88F70-0803-9FED-5F3B-677934FCB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860559"/>
              </p:ext>
            </p:extLst>
          </p:nvPr>
        </p:nvGraphicFramePr>
        <p:xfrm>
          <a:off x="623392" y="2060848"/>
          <a:ext cx="4464496" cy="4047006"/>
        </p:xfrm>
        <a:graphic>
          <a:graphicData uri="http://schemas.openxmlformats.org/drawingml/2006/table">
            <a:tbl>
              <a:tblPr/>
              <a:tblGrid>
                <a:gridCol w="196292">
                  <a:extLst>
                    <a:ext uri="{9D8B030D-6E8A-4147-A177-3AD203B41FA5}">
                      <a16:colId xmlns:a16="http://schemas.microsoft.com/office/drawing/2014/main" val="1159618207"/>
                    </a:ext>
                  </a:extLst>
                </a:gridCol>
                <a:gridCol w="1940092">
                  <a:extLst>
                    <a:ext uri="{9D8B030D-6E8A-4147-A177-3AD203B41FA5}">
                      <a16:colId xmlns:a16="http://schemas.microsoft.com/office/drawing/2014/main" val="3667266403"/>
                    </a:ext>
                  </a:extLst>
                </a:gridCol>
                <a:gridCol w="2328112">
                  <a:extLst>
                    <a:ext uri="{9D8B030D-6E8A-4147-A177-3AD203B41FA5}">
                      <a16:colId xmlns:a16="http://schemas.microsoft.com/office/drawing/2014/main" val="4131708245"/>
                    </a:ext>
                  </a:extLst>
                </a:gridCol>
              </a:tblGrid>
              <a:tr h="14401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DLaM Display" panose="02010000000000000000" pitchFamily="2" charset="0"/>
                          <a:ea typeface="宋体" panose="02010600030101010101" pitchFamily="2" charset="-122"/>
                        </a:rPr>
                        <a:t>JASA KONSULTAN</a:t>
                      </a:r>
                    </a:p>
                  </a:txBody>
                  <a:tcPr marL="4333" marR="4333" marT="433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DLaM Display" panose="02010000000000000000" pitchFamily="2" charset="0"/>
                          <a:ea typeface="宋体" panose="02010600030101010101" pitchFamily="2" charset="-122"/>
                        </a:rPr>
                        <a:t>404</a:t>
                      </a:r>
                    </a:p>
                  </a:txBody>
                  <a:tcPr marL="4333" marR="4333" marT="4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259379"/>
                  </a:ext>
                </a:extLst>
              </a:tr>
              <a:tr h="579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DLaM Display" panose="02010000000000000000" pitchFamily="2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4333" marR="4333" marT="433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DLaM Display" panose="02010000000000000000" pitchFamily="2" charset="0"/>
                          <a:ea typeface="宋体" panose="02010600030101010101" pitchFamily="2" charset="-122"/>
                        </a:rPr>
                        <a:t>KECIL (K)</a:t>
                      </a:r>
                    </a:p>
                  </a:txBody>
                  <a:tcPr marL="4333" marR="4333" marT="43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DLaM Display" panose="02010000000000000000" pitchFamily="2" charset="0"/>
                          <a:ea typeface="宋体" panose="02010600030101010101" pitchFamily="2" charset="-122"/>
                        </a:rPr>
                        <a:t>388</a:t>
                      </a:r>
                    </a:p>
                  </a:txBody>
                  <a:tcPr marL="4333" marR="4333" marT="4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312927"/>
                  </a:ext>
                </a:extLst>
              </a:tr>
              <a:tr h="4516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DLaM Display" panose="02010000000000000000" pitchFamily="2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4333" marR="4333" marT="433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DLaM Display" panose="02010000000000000000" pitchFamily="2" charset="0"/>
                          <a:ea typeface="宋体" panose="02010600030101010101" pitchFamily="2" charset="-122"/>
                        </a:rPr>
                        <a:t>MENENGAH (M)</a:t>
                      </a:r>
                    </a:p>
                  </a:txBody>
                  <a:tcPr marL="4333" marR="4333" marT="43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DLaM Display" panose="02010000000000000000" pitchFamily="2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4333" marR="4333" marT="4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083469"/>
                  </a:ext>
                </a:extLst>
              </a:tr>
              <a:tr h="4227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DLaM Display" panose="02010000000000000000" pitchFamily="2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4333" marR="4333" marT="433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DLaM Display" panose="02010000000000000000" pitchFamily="2" charset="0"/>
                          <a:ea typeface="宋体" panose="02010600030101010101" pitchFamily="2" charset="-122"/>
                        </a:rPr>
                        <a:t>BESAR (B)</a:t>
                      </a:r>
                    </a:p>
                  </a:txBody>
                  <a:tcPr marL="4333" marR="4333" marT="43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DLaM Display" panose="02010000000000000000" pitchFamily="2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4333" marR="4333" marT="4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7896"/>
                  </a:ext>
                </a:extLst>
              </a:tr>
              <a:tr h="31884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DLaM Display" panose="02010000000000000000" pitchFamily="2" charset="0"/>
                          <a:ea typeface="宋体" panose="02010600030101010101" pitchFamily="2" charset="-122"/>
                        </a:rPr>
                        <a:t>SPECIALIS</a:t>
                      </a:r>
                    </a:p>
                  </a:txBody>
                  <a:tcPr marL="4333" marR="4333" marT="433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DLaM Display" panose="02010000000000000000" pitchFamily="2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4333" marR="4333" marT="4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945028"/>
                  </a:ext>
                </a:extLst>
              </a:tr>
              <a:tr h="2831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DLaM Display" panose="02010000000000000000" pitchFamily="2" charset="0"/>
                          <a:ea typeface="宋体" panose="02010600030101010101" pitchFamily="2" charset="-122"/>
                        </a:rPr>
                        <a:t>KONTRAKTOR</a:t>
                      </a:r>
                    </a:p>
                  </a:txBody>
                  <a:tcPr marL="4333" marR="4333" marT="433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DLaM Display" panose="02010000000000000000" pitchFamily="2" charset="0"/>
                          <a:ea typeface="宋体" panose="02010600030101010101" pitchFamily="2" charset="-122"/>
                        </a:rPr>
                        <a:t>3,498</a:t>
                      </a:r>
                    </a:p>
                  </a:txBody>
                  <a:tcPr marL="4333" marR="4333" marT="4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816296"/>
                  </a:ext>
                </a:extLst>
              </a:tr>
              <a:tr h="3188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DLaM Display" panose="02010000000000000000" pitchFamily="2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4333" marR="4333" marT="433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DLaM Display" panose="02010000000000000000" pitchFamily="2" charset="0"/>
                          <a:ea typeface="宋体" panose="02010600030101010101" pitchFamily="2" charset="-122"/>
                        </a:rPr>
                        <a:t>KECIL (K)</a:t>
                      </a:r>
                    </a:p>
                  </a:txBody>
                  <a:tcPr marL="4333" marR="4333" marT="43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DLaM Display" panose="02010000000000000000" pitchFamily="2" charset="0"/>
                          <a:ea typeface="宋体" panose="02010600030101010101" pitchFamily="2" charset="-122"/>
                        </a:rPr>
                        <a:t>3,032</a:t>
                      </a:r>
                    </a:p>
                  </a:txBody>
                  <a:tcPr marL="4333" marR="4333" marT="4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437013"/>
                  </a:ext>
                </a:extLst>
              </a:tr>
              <a:tr h="3830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DLaM Display" panose="02010000000000000000" pitchFamily="2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4333" marR="4333" marT="433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DLaM Display" panose="02010000000000000000" pitchFamily="2" charset="0"/>
                          <a:ea typeface="宋体" panose="02010600030101010101" pitchFamily="2" charset="-122"/>
                        </a:rPr>
                        <a:t>MENENGAH (M)</a:t>
                      </a:r>
                    </a:p>
                  </a:txBody>
                  <a:tcPr marL="4333" marR="4333" marT="43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DLaM Display" panose="02010000000000000000" pitchFamily="2" charset="0"/>
                          <a:ea typeface="宋体" panose="02010600030101010101" pitchFamily="2" charset="-122"/>
                        </a:rPr>
                        <a:t>280</a:t>
                      </a:r>
                    </a:p>
                  </a:txBody>
                  <a:tcPr marL="4333" marR="4333" marT="4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772477"/>
                  </a:ext>
                </a:extLst>
              </a:tr>
              <a:tr h="2766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DLaM Display" panose="02010000000000000000" pitchFamily="2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4333" marR="4333" marT="433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DLaM Display" panose="02010000000000000000" pitchFamily="2" charset="0"/>
                          <a:ea typeface="宋体" panose="02010600030101010101" pitchFamily="2" charset="-122"/>
                        </a:rPr>
                        <a:t>BESAR (B)</a:t>
                      </a:r>
                    </a:p>
                  </a:txBody>
                  <a:tcPr marL="4333" marR="4333" marT="43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DLaM Display" panose="02010000000000000000" pitchFamily="2" charset="0"/>
                          <a:ea typeface="宋体" panose="02010600030101010101" pitchFamily="2" charset="-122"/>
                        </a:rPr>
                        <a:t>41</a:t>
                      </a:r>
                    </a:p>
                  </a:txBody>
                  <a:tcPr marL="4333" marR="4333" marT="4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830165"/>
                  </a:ext>
                </a:extLst>
              </a:tr>
              <a:tr h="5159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DLaM Display" panose="02010000000000000000" pitchFamily="2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4333" marR="4333" marT="433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DLaM Display" panose="02010000000000000000" pitchFamily="2" charset="0"/>
                          <a:ea typeface="宋体" panose="02010600030101010101" pitchFamily="2" charset="-122"/>
                        </a:rPr>
                        <a:t>SPECIALIS</a:t>
                      </a:r>
                    </a:p>
                  </a:txBody>
                  <a:tcPr marL="4333" marR="4333" marT="43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DLaM Display" panose="02010000000000000000" pitchFamily="2" charset="0"/>
                          <a:ea typeface="宋体" panose="02010600030101010101" pitchFamily="2" charset="-122"/>
                        </a:rPr>
                        <a:t>145</a:t>
                      </a:r>
                    </a:p>
                  </a:txBody>
                  <a:tcPr marL="4333" marR="4333" marT="4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791636"/>
                  </a:ext>
                </a:extLst>
              </a:tr>
              <a:tr h="23361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DLaM Display" panose="02010000000000000000" pitchFamily="2" charset="0"/>
                          <a:ea typeface="宋体" panose="02010600030101010101" pitchFamily="2" charset="-122"/>
                        </a:rPr>
                        <a:t>PENYEDIA </a:t>
                      </a:r>
                    </a:p>
                  </a:txBody>
                  <a:tcPr marL="4333" marR="4333" marT="433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DLaM Display" panose="02010000000000000000" pitchFamily="2" charset="0"/>
                          <a:ea typeface="宋体" panose="02010600030101010101" pitchFamily="2" charset="-122"/>
                        </a:rPr>
                        <a:t>3,902</a:t>
                      </a:r>
                    </a:p>
                  </a:txBody>
                  <a:tcPr marL="4333" marR="4333" marT="4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9116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9E0E7C7-6146-4ECF-7042-70A02DD1748C}"/>
              </a:ext>
            </a:extLst>
          </p:cNvPr>
          <p:cNvSpPr txBox="1"/>
          <p:nvPr/>
        </p:nvSpPr>
        <p:spPr>
          <a:xfrm>
            <a:off x="106684" y="6149521"/>
            <a:ext cx="28969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Sumber</a:t>
            </a:r>
            <a:r>
              <a:rPr lang="en-US" sz="1050" dirty="0"/>
              <a:t>: </a:t>
            </a:r>
            <a:r>
              <a:rPr lang="en-US" sz="1050" dirty="0" err="1"/>
              <a:t>Pemerintah</a:t>
            </a:r>
            <a:r>
              <a:rPr lang="en-US" sz="1050" dirty="0"/>
              <a:t> </a:t>
            </a:r>
            <a:r>
              <a:rPr lang="en-US" sz="1050" dirty="0" err="1"/>
              <a:t>Provinsi</a:t>
            </a:r>
            <a:r>
              <a:rPr lang="en-US" sz="1050" dirty="0"/>
              <a:t> Kalimantan Selatan</a:t>
            </a:r>
            <a:endParaRPr lang="en-US" sz="1600" dirty="0"/>
          </a:p>
        </p:txBody>
      </p:sp>
      <p:pic>
        <p:nvPicPr>
          <p:cNvPr id="5" name="Picture 4" descr="Proyek Pembangunan Infrastruktur Kota Masa Depan">
            <a:extLst>
              <a:ext uri="{FF2B5EF4-FFF2-40B4-BE49-F238E27FC236}">
                <a16:creationId xmlns:a16="http://schemas.microsoft.com/office/drawing/2014/main" id="{EB2E261D-97F0-57A7-BC9E-E9295081B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482" y="2918574"/>
            <a:ext cx="2963422" cy="2013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Wisata Religi Masjid Al Jabbar yang Viral Kolamnya Jadi Tempat Renang">
            <a:extLst>
              <a:ext uri="{FF2B5EF4-FFF2-40B4-BE49-F238E27FC236}">
                <a16:creationId xmlns:a16="http://schemas.microsoft.com/office/drawing/2014/main" id="{CCF8EB06-4783-A4B6-C63D-9D1BC9D32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322" y="4914549"/>
            <a:ext cx="2918003" cy="1709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D12F24-AA60-5E42-7B22-CB6DA9709207}"/>
              </a:ext>
            </a:extLst>
          </p:cNvPr>
          <p:cNvSpPr txBox="1"/>
          <p:nvPr/>
        </p:nvSpPr>
        <p:spPr>
          <a:xfrm>
            <a:off x="996286" y="1544790"/>
            <a:ext cx="401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Data BUJK se-</a:t>
            </a:r>
            <a:r>
              <a:rPr lang="en-US" b="1" dirty="0" err="1"/>
              <a:t>Provinsi</a:t>
            </a:r>
            <a:r>
              <a:rPr lang="en-US" b="1" dirty="0"/>
              <a:t> Kalimantan Timur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1264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2C05041-79B0-87F8-9578-53022D073FA2}"/>
              </a:ext>
            </a:extLst>
          </p:cNvPr>
          <p:cNvSpPr txBox="1"/>
          <p:nvPr/>
        </p:nvSpPr>
        <p:spPr>
          <a:xfrm>
            <a:off x="840153" y="188640"/>
            <a:ext cx="7632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PROFIL KELEMBAGAAN PENGAMPU JASA KONSTRUKSI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PROVINSI KALIMANTAN TIMUR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144548-D4BB-64DB-CC3B-2F3865CB2DCA}"/>
              </a:ext>
            </a:extLst>
          </p:cNvPr>
          <p:cNvSpPr txBox="1"/>
          <p:nvPr/>
        </p:nvSpPr>
        <p:spPr>
          <a:xfrm>
            <a:off x="170850" y="5429441"/>
            <a:ext cx="310052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Sumber</a:t>
            </a:r>
            <a:r>
              <a:rPr lang="en-US" sz="1050" dirty="0"/>
              <a:t>: </a:t>
            </a:r>
          </a:p>
          <a:p>
            <a:pPr marL="228600" indent="-228600">
              <a:buAutoNum type="arabicPeriod"/>
            </a:pPr>
            <a:r>
              <a:rPr lang="en-US" sz="1050" dirty="0" err="1"/>
              <a:t>Ditjen</a:t>
            </a:r>
            <a:r>
              <a:rPr lang="en-US" sz="1050" dirty="0"/>
              <a:t> Bina </a:t>
            </a:r>
            <a:r>
              <a:rPr lang="en-US" sz="1050" dirty="0" err="1"/>
              <a:t>Konstruksi</a:t>
            </a:r>
            <a:r>
              <a:rPr lang="en-US" sz="1050" dirty="0"/>
              <a:t>, Kementerian PUPR (2024)</a:t>
            </a:r>
          </a:p>
          <a:p>
            <a:pPr marL="228600" indent="-228600">
              <a:buAutoNum type="arabicPeriod"/>
            </a:pPr>
            <a:r>
              <a:rPr lang="en-US" sz="1050" dirty="0" err="1"/>
              <a:t>Pemerintah</a:t>
            </a:r>
            <a:r>
              <a:rPr lang="en-US" sz="1050" dirty="0"/>
              <a:t> </a:t>
            </a:r>
            <a:r>
              <a:rPr lang="en-US" sz="1050" dirty="0" err="1"/>
              <a:t>Provinsi</a:t>
            </a:r>
            <a:r>
              <a:rPr lang="en-US" sz="1050" dirty="0"/>
              <a:t> Kalimantan Selatan (2024)</a:t>
            </a:r>
            <a:endParaRPr lang="en-US" sz="1600" dirty="0"/>
          </a:p>
        </p:txBody>
      </p:sp>
      <p:pic>
        <p:nvPicPr>
          <p:cNvPr id="3074" name="Picture 2" descr="Gambar Proses Konstruksi Pekerja,pola Dekoratif,karyawan,bekerja Sama PNG  Unduh Gratis - Lovepik">
            <a:extLst>
              <a:ext uri="{FF2B5EF4-FFF2-40B4-BE49-F238E27FC236}">
                <a16:creationId xmlns:a16="http://schemas.microsoft.com/office/drawing/2014/main" id="{5400B5AA-5E89-7FC9-253F-804A66326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7" b="90000" l="10000" r="90000">
                        <a14:foregroundMark x1="51628" y1="13605" x2="51628" y2="26395"/>
                        <a14:foregroundMark x1="50116" y1="25000" x2="49884" y2="27907"/>
                        <a14:foregroundMark x1="49419" y1="23372" x2="45233" y2="29419"/>
                        <a14:foregroundMark x1="45233" y1="29419" x2="43488" y2="38372"/>
                        <a14:foregroundMark x1="43023" y1="28605" x2="41860" y2="34070"/>
                        <a14:foregroundMark x1="43488" y1="28140" x2="43488" y2="32093"/>
                        <a14:foregroundMark x1="43953" y1="26395" x2="43953" y2="30698"/>
                        <a14:foregroundMark x1="57326" y1="27093" x2="59535" y2="33721"/>
                        <a14:foregroundMark x1="59535" y1="33721" x2="58023" y2="27907"/>
                        <a14:foregroundMark x1="30349" y1="9767" x2="30349" y2="12326"/>
                        <a14:foregroundMark x1="29186" y1="22907" x2="28023" y2="51512"/>
                        <a14:foregroundMark x1="28023" y1="51512" x2="24186" y2="65930"/>
                        <a14:foregroundMark x1="24186" y1="65930" x2="24186" y2="67326"/>
                        <a14:foregroundMark x1="35930" y1="39535" x2="36395" y2="46628"/>
                        <a14:foregroundMark x1="36395" y1="46628" x2="35581" y2="39535"/>
                        <a14:foregroundMark x1="32093" y1="31395" x2="31163" y2="40465"/>
                        <a14:foregroundMark x1="75930" y1="50930" x2="72326" y2="46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087" y="598631"/>
            <a:ext cx="2902377" cy="290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9D0F2B8-32D2-3597-2C07-68A8BB24FC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683817"/>
              </p:ext>
            </p:extLst>
          </p:nvPr>
        </p:nvGraphicFramePr>
        <p:xfrm>
          <a:off x="6056300" y="3573016"/>
          <a:ext cx="5263973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F777C152-6843-55E6-8F73-FD1E4D0872C7}"/>
              </a:ext>
            </a:extLst>
          </p:cNvPr>
          <p:cNvSpPr/>
          <p:nvPr/>
        </p:nvSpPr>
        <p:spPr>
          <a:xfrm>
            <a:off x="6232725" y="4932457"/>
            <a:ext cx="11272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3200" b="1" cap="none" spc="0" dirty="0">
                <a:ln/>
                <a:solidFill>
                  <a:srgbClr val="C00000"/>
                </a:solidFill>
                <a:effectLst/>
              </a:rPr>
              <a:t>3.032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4A77F9-6008-F5EC-6A5F-411FB8D6F281}"/>
              </a:ext>
            </a:extLst>
          </p:cNvPr>
          <p:cNvSpPr/>
          <p:nvPr/>
        </p:nvSpPr>
        <p:spPr>
          <a:xfrm>
            <a:off x="8032925" y="5101154"/>
            <a:ext cx="11272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3200" b="1" cap="none" spc="0" dirty="0">
                <a:ln/>
                <a:solidFill>
                  <a:srgbClr val="00B050"/>
                </a:solidFill>
                <a:effectLst/>
              </a:rPr>
              <a:t>3.260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A41AFD-8E89-2D4B-B94A-389D070A17F4}"/>
              </a:ext>
            </a:extLst>
          </p:cNvPr>
          <p:cNvSpPr/>
          <p:nvPr/>
        </p:nvSpPr>
        <p:spPr>
          <a:xfrm>
            <a:off x="9872603" y="4941168"/>
            <a:ext cx="11272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3200" b="1" cap="none" spc="0" dirty="0">
                <a:ln/>
                <a:solidFill>
                  <a:srgbClr val="00B050"/>
                </a:solidFill>
                <a:effectLst/>
              </a:rPr>
              <a:t>6.033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F23E62-9308-912B-1DD8-806DD406A4E1}"/>
              </a:ext>
            </a:extLst>
          </p:cNvPr>
          <p:cNvSpPr txBox="1"/>
          <p:nvPr/>
        </p:nvSpPr>
        <p:spPr>
          <a:xfrm>
            <a:off x="6408286" y="3284984"/>
            <a:ext cx="4796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Bahnschrift" panose="020B0502040204020203" pitchFamily="34" charset="0"/>
              </a:rPr>
              <a:t>KETERSEDIAAN TENAGA JASA KONSTRUKSI</a:t>
            </a:r>
          </a:p>
          <a:p>
            <a:pPr algn="ctr"/>
            <a:r>
              <a:rPr lang="en-US" b="1" dirty="0">
                <a:latin typeface="Bahnschrift" panose="020B0502040204020203" pitchFamily="34" charset="0"/>
              </a:rPr>
              <a:t>PROVINSI KALIMANTAN TIMUR</a:t>
            </a: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5671A2A7-6FE2-85B6-6FBC-EE20E60A049A}"/>
              </a:ext>
            </a:extLst>
          </p:cNvPr>
          <p:cNvSpPr/>
          <p:nvPr/>
        </p:nvSpPr>
        <p:spPr>
          <a:xfrm>
            <a:off x="11523911" y="5256024"/>
            <a:ext cx="287235" cy="259663"/>
          </a:xfrm>
          <a:custGeom>
            <a:avLst/>
            <a:gdLst/>
            <a:ahLst/>
            <a:cxnLst/>
            <a:rect l="l" t="t" r="r" b="b"/>
            <a:pathLst>
              <a:path w="474345" h="483235">
                <a:moveTo>
                  <a:pt x="92783" y="195097"/>
                </a:moveTo>
                <a:lnTo>
                  <a:pt x="50544" y="210857"/>
                </a:lnTo>
                <a:lnTo>
                  <a:pt x="19490" y="240188"/>
                </a:lnTo>
                <a:lnTo>
                  <a:pt x="1095" y="283086"/>
                </a:lnTo>
                <a:lnTo>
                  <a:pt x="0" y="298711"/>
                </a:lnTo>
                <a:lnTo>
                  <a:pt x="1476" y="314741"/>
                </a:lnTo>
                <a:lnTo>
                  <a:pt x="21387" y="365299"/>
                </a:lnTo>
                <a:lnTo>
                  <a:pt x="47398" y="400438"/>
                </a:lnTo>
                <a:lnTo>
                  <a:pt x="83048" y="436110"/>
                </a:lnTo>
                <a:lnTo>
                  <a:pt x="118810" y="462883"/>
                </a:lnTo>
                <a:lnTo>
                  <a:pt x="167433" y="481810"/>
                </a:lnTo>
                <a:lnTo>
                  <a:pt x="182221" y="482830"/>
                </a:lnTo>
                <a:lnTo>
                  <a:pt x="196294" y="481206"/>
                </a:lnTo>
                <a:lnTo>
                  <a:pt x="235888" y="461900"/>
                </a:lnTo>
                <a:lnTo>
                  <a:pt x="257904" y="439177"/>
                </a:lnTo>
                <a:lnTo>
                  <a:pt x="213677" y="439177"/>
                </a:lnTo>
                <a:lnTo>
                  <a:pt x="205819" y="438534"/>
                </a:lnTo>
                <a:lnTo>
                  <a:pt x="165941" y="417960"/>
                </a:lnTo>
                <a:lnTo>
                  <a:pt x="124293" y="382152"/>
                </a:lnTo>
                <a:lnTo>
                  <a:pt x="96694" y="354746"/>
                </a:lnTo>
                <a:lnTo>
                  <a:pt x="69548" y="324742"/>
                </a:lnTo>
                <a:lnTo>
                  <a:pt x="46307" y="291595"/>
                </a:lnTo>
                <a:lnTo>
                  <a:pt x="38910" y="267084"/>
                </a:lnTo>
                <a:lnTo>
                  <a:pt x="39035" y="259179"/>
                </a:lnTo>
                <a:lnTo>
                  <a:pt x="70945" y="237366"/>
                </a:lnTo>
                <a:lnTo>
                  <a:pt x="192778" y="237366"/>
                </a:lnTo>
                <a:lnTo>
                  <a:pt x="188418" y="233396"/>
                </a:lnTo>
                <a:lnTo>
                  <a:pt x="162877" y="214999"/>
                </a:lnTo>
                <a:lnTo>
                  <a:pt x="138455" y="202483"/>
                </a:lnTo>
                <a:lnTo>
                  <a:pt x="115141" y="195837"/>
                </a:lnTo>
                <a:lnTo>
                  <a:pt x="92783" y="195097"/>
                </a:lnTo>
                <a:close/>
              </a:path>
              <a:path w="474345" h="483235">
                <a:moveTo>
                  <a:pt x="192778" y="237366"/>
                </a:moveTo>
                <a:lnTo>
                  <a:pt x="70945" y="237366"/>
                </a:lnTo>
                <a:lnTo>
                  <a:pt x="78946" y="239144"/>
                </a:lnTo>
                <a:lnTo>
                  <a:pt x="88471" y="243462"/>
                </a:lnTo>
                <a:lnTo>
                  <a:pt x="124285" y="267084"/>
                </a:lnTo>
                <a:lnTo>
                  <a:pt x="160200" y="299017"/>
                </a:lnTo>
                <a:lnTo>
                  <a:pt x="191658" y="330807"/>
                </a:lnTo>
                <a:lnTo>
                  <a:pt x="219757" y="363493"/>
                </a:lnTo>
                <a:lnTo>
                  <a:pt x="241506" y="406403"/>
                </a:lnTo>
                <a:lnTo>
                  <a:pt x="241887" y="412245"/>
                </a:lnTo>
                <a:lnTo>
                  <a:pt x="240871" y="417071"/>
                </a:lnTo>
                <a:lnTo>
                  <a:pt x="213677" y="439177"/>
                </a:lnTo>
                <a:lnTo>
                  <a:pt x="257904" y="439177"/>
                </a:lnTo>
                <a:lnTo>
                  <a:pt x="265082" y="430488"/>
                </a:lnTo>
                <a:lnTo>
                  <a:pt x="275812" y="409023"/>
                </a:lnTo>
                <a:lnTo>
                  <a:pt x="280564" y="386343"/>
                </a:lnTo>
                <a:lnTo>
                  <a:pt x="279352" y="362461"/>
                </a:lnTo>
                <a:lnTo>
                  <a:pt x="272186" y="337607"/>
                </a:lnTo>
                <a:lnTo>
                  <a:pt x="259079" y="311836"/>
                </a:lnTo>
                <a:lnTo>
                  <a:pt x="240043" y="285184"/>
                </a:lnTo>
                <a:lnTo>
                  <a:pt x="215046" y="257647"/>
                </a:lnTo>
                <a:lnTo>
                  <a:pt x="192778" y="237366"/>
                </a:lnTo>
                <a:close/>
              </a:path>
              <a:path w="474345" h="483235">
                <a:moveTo>
                  <a:pt x="342979" y="252352"/>
                </a:moveTo>
                <a:lnTo>
                  <a:pt x="314531" y="280673"/>
                </a:lnTo>
                <a:lnTo>
                  <a:pt x="354155" y="320297"/>
                </a:lnTo>
                <a:lnTo>
                  <a:pt x="363606" y="316418"/>
                </a:lnTo>
                <a:lnTo>
                  <a:pt x="403316" y="292203"/>
                </a:lnTo>
                <a:lnTo>
                  <a:pt x="433490" y="265433"/>
                </a:lnTo>
                <a:lnTo>
                  <a:pt x="382095" y="265433"/>
                </a:lnTo>
                <a:lnTo>
                  <a:pt x="373447" y="264747"/>
                </a:lnTo>
                <a:lnTo>
                  <a:pt x="364061" y="262322"/>
                </a:lnTo>
                <a:lnTo>
                  <a:pt x="353913" y="258183"/>
                </a:lnTo>
                <a:lnTo>
                  <a:pt x="342979" y="252352"/>
                </a:lnTo>
                <a:close/>
              </a:path>
              <a:path w="474345" h="483235">
                <a:moveTo>
                  <a:pt x="468896" y="155451"/>
                </a:moveTo>
                <a:lnTo>
                  <a:pt x="359362" y="155451"/>
                </a:lnTo>
                <a:lnTo>
                  <a:pt x="370671" y="156501"/>
                </a:lnTo>
                <a:lnTo>
                  <a:pt x="381920" y="160420"/>
                </a:lnTo>
                <a:lnTo>
                  <a:pt x="393098" y="167221"/>
                </a:lnTo>
                <a:lnTo>
                  <a:pt x="404193" y="176914"/>
                </a:lnTo>
                <a:lnTo>
                  <a:pt x="420248" y="197086"/>
                </a:lnTo>
                <a:lnTo>
                  <a:pt x="426910" y="216269"/>
                </a:lnTo>
                <a:lnTo>
                  <a:pt x="424213" y="234475"/>
                </a:lnTo>
                <a:lnTo>
                  <a:pt x="390120" y="264505"/>
                </a:lnTo>
                <a:lnTo>
                  <a:pt x="382095" y="265433"/>
                </a:lnTo>
                <a:lnTo>
                  <a:pt x="433490" y="265433"/>
                </a:lnTo>
                <a:lnTo>
                  <a:pt x="461466" y="228516"/>
                </a:lnTo>
                <a:lnTo>
                  <a:pt x="473646" y="189932"/>
                </a:lnTo>
                <a:lnTo>
                  <a:pt x="473807" y="180343"/>
                </a:lnTo>
                <a:lnTo>
                  <a:pt x="473724" y="176914"/>
                </a:lnTo>
                <a:lnTo>
                  <a:pt x="472138" y="165992"/>
                </a:lnTo>
                <a:lnTo>
                  <a:pt x="468896" y="155451"/>
                </a:lnTo>
                <a:close/>
              </a:path>
              <a:path w="474345" h="483235">
                <a:moveTo>
                  <a:pt x="352893" y="52708"/>
                </a:moveTo>
                <a:lnTo>
                  <a:pt x="257635" y="52708"/>
                </a:lnTo>
                <a:lnTo>
                  <a:pt x="265731" y="54564"/>
                </a:lnTo>
                <a:lnTo>
                  <a:pt x="274018" y="58408"/>
                </a:lnTo>
                <a:lnTo>
                  <a:pt x="307260" y="95238"/>
                </a:lnTo>
                <a:lnTo>
                  <a:pt x="310923" y="120526"/>
                </a:lnTo>
                <a:lnTo>
                  <a:pt x="308312" y="133393"/>
                </a:lnTo>
                <a:lnTo>
                  <a:pt x="302625" y="146847"/>
                </a:lnTo>
                <a:lnTo>
                  <a:pt x="293937" y="160635"/>
                </a:lnTo>
                <a:lnTo>
                  <a:pt x="282273" y="174755"/>
                </a:lnTo>
                <a:lnTo>
                  <a:pt x="300180" y="192789"/>
                </a:lnTo>
                <a:lnTo>
                  <a:pt x="336327" y="162135"/>
                </a:lnTo>
                <a:lnTo>
                  <a:pt x="359362" y="155451"/>
                </a:lnTo>
                <a:lnTo>
                  <a:pt x="468896" y="155451"/>
                </a:lnTo>
                <a:lnTo>
                  <a:pt x="468659" y="154682"/>
                </a:lnTo>
                <a:lnTo>
                  <a:pt x="463550" y="143990"/>
                </a:lnTo>
                <a:lnTo>
                  <a:pt x="456797" y="133917"/>
                </a:lnTo>
                <a:lnTo>
                  <a:pt x="448389" y="124463"/>
                </a:lnTo>
                <a:lnTo>
                  <a:pt x="444004" y="120526"/>
                </a:lnTo>
                <a:lnTo>
                  <a:pt x="345011" y="120526"/>
                </a:lnTo>
                <a:lnTo>
                  <a:pt x="343614" y="119129"/>
                </a:lnTo>
                <a:lnTo>
                  <a:pt x="354028" y="79124"/>
                </a:lnTo>
                <a:lnTo>
                  <a:pt x="354616" y="69599"/>
                </a:lnTo>
                <a:lnTo>
                  <a:pt x="354393" y="62249"/>
                </a:lnTo>
                <a:lnTo>
                  <a:pt x="353260" y="54139"/>
                </a:lnTo>
                <a:lnTo>
                  <a:pt x="352893" y="52708"/>
                </a:lnTo>
                <a:close/>
              </a:path>
              <a:path w="474345" h="483235">
                <a:moveTo>
                  <a:pt x="290570" y="0"/>
                </a:moveTo>
                <a:lnTo>
                  <a:pt x="251069" y="13132"/>
                </a:lnTo>
                <a:lnTo>
                  <a:pt x="205769" y="54447"/>
                </a:lnTo>
                <a:lnTo>
                  <a:pt x="178095" y="99214"/>
                </a:lnTo>
                <a:lnTo>
                  <a:pt x="166068" y="126241"/>
                </a:lnTo>
                <a:lnTo>
                  <a:pt x="203406" y="163579"/>
                </a:lnTo>
                <a:lnTo>
                  <a:pt x="231854" y="135131"/>
                </a:lnTo>
                <a:lnTo>
                  <a:pt x="226734" y="127349"/>
                </a:lnTo>
                <a:lnTo>
                  <a:pt x="222615" y="119828"/>
                </a:lnTo>
                <a:lnTo>
                  <a:pt x="219495" y="112593"/>
                </a:lnTo>
                <a:lnTo>
                  <a:pt x="217376" y="105667"/>
                </a:lnTo>
                <a:lnTo>
                  <a:pt x="215090" y="96650"/>
                </a:lnTo>
                <a:lnTo>
                  <a:pt x="215090" y="88776"/>
                </a:lnTo>
                <a:lnTo>
                  <a:pt x="242268" y="54709"/>
                </a:lnTo>
                <a:lnTo>
                  <a:pt x="352893" y="52708"/>
                </a:lnTo>
                <a:lnTo>
                  <a:pt x="351234" y="46231"/>
                </a:lnTo>
                <a:lnTo>
                  <a:pt x="325500" y="10707"/>
                </a:lnTo>
                <a:lnTo>
                  <a:pt x="299926" y="384"/>
                </a:lnTo>
                <a:lnTo>
                  <a:pt x="290570" y="0"/>
                </a:lnTo>
                <a:close/>
              </a:path>
              <a:path w="474345" h="483235">
                <a:moveTo>
                  <a:pt x="397271" y="102429"/>
                </a:moveTo>
                <a:lnTo>
                  <a:pt x="353224" y="115242"/>
                </a:lnTo>
                <a:lnTo>
                  <a:pt x="345011" y="120526"/>
                </a:lnTo>
                <a:lnTo>
                  <a:pt x="444004" y="120526"/>
                </a:lnTo>
                <a:lnTo>
                  <a:pt x="406320" y="103044"/>
                </a:lnTo>
                <a:lnTo>
                  <a:pt x="397271" y="102429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53F134-D778-433E-7196-CF908D87708F}"/>
              </a:ext>
            </a:extLst>
          </p:cNvPr>
          <p:cNvSpPr txBox="1"/>
          <p:nvPr/>
        </p:nvSpPr>
        <p:spPr>
          <a:xfrm>
            <a:off x="11784632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FC11BBE-C002-C2F0-343F-FD5447BF6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256922"/>
              </p:ext>
            </p:extLst>
          </p:nvPr>
        </p:nvGraphicFramePr>
        <p:xfrm>
          <a:off x="170850" y="1042197"/>
          <a:ext cx="5756536" cy="4351344"/>
        </p:xfrm>
        <a:graphic>
          <a:graphicData uri="http://schemas.openxmlformats.org/drawingml/2006/table">
            <a:tbl>
              <a:tblPr/>
              <a:tblGrid>
                <a:gridCol w="261589">
                  <a:extLst>
                    <a:ext uri="{9D8B030D-6E8A-4147-A177-3AD203B41FA5}">
                      <a16:colId xmlns:a16="http://schemas.microsoft.com/office/drawing/2014/main" val="1894413998"/>
                    </a:ext>
                  </a:extLst>
                </a:gridCol>
                <a:gridCol w="2367782">
                  <a:extLst>
                    <a:ext uri="{9D8B030D-6E8A-4147-A177-3AD203B41FA5}">
                      <a16:colId xmlns:a16="http://schemas.microsoft.com/office/drawing/2014/main" val="1293459544"/>
                    </a:ext>
                  </a:extLst>
                </a:gridCol>
                <a:gridCol w="676489">
                  <a:extLst>
                    <a:ext uri="{9D8B030D-6E8A-4147-A177-3AD203B41FA5}">
                      <a16:colId xmlns:a16="http://schemas.microsoft.com/office/drawing/2014/main" val="4003341157"/>
                    </a:ext>
                  </a:extLst>
                </a:gridCol>
                <a:gridCol w="676489">
                  <a:extLst>
                    <a:ext uri="{9D8B030D-6E8A-4147-A177-3AD203B41FA5}">
                      <a16:colId xmlns:a16="http://schemas.microsoft.com/office/drawing/2014/main" val="3892569038"/>
                    </a:ext>
                  </a:extLst>
                </a:gridCol>
                <a:gridCol w="1027497">
                  <a:extLst>
                    <a:ext uri="{9D8B030D-6E8A-4147-A177-3AD203B41FA5}">
                      <a16:colId xmlns:a16="http://schemas.microsoft.com/office/drawing/2014/main" val="1376424914"/>
                    </a:ext>
                  </a:extLst>
                </a:gridCol>
                <a:gridCol w="746690">
                  <a:extLst>
                    <a:ext uri="{9D8B030D-6E8A-4147-A177-3AD203B41FA5}">
                      <a16:colId xmlns:a16="http://schemas.microsoft.com/office/drawing/2014/main" val="293377636"/>
                    </a:ext>
                  </a:extLst>
                </a:gridCol>
              </a:tblGrid>
              <a:tr h="3176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Kabupaten/Kota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Struktur Organisasi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248167"/>
                  </a:ext>
                </a:extLst>
              </a:tr>
              <a:tr h="3176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Setara Es.3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Setara Es.4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 Struktural (haNYA TUSI)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Belum 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393414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KALIMANTAN TIMUR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789527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Kabupaten Berau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814816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Kabupaten Kutai Barat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50476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Kabupaten Kutai Kartanegara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748915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Kabupaten Kutai Timur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354419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Kabupaten Mahakam Ulu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875823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Kabupaten Paser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344029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Kabupaten Penajam Paser Utara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759022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Kota Balikpapan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278509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Kota Bontang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27164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Kota Samarinda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245299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90752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78DB07C-FCAF-2BF5-878A-395276A4829A}"/>
              </a:ext>
            </a:extLst>
          </p:cNvPr>
          <p:cNvSpPr txBox="1"/>
          <p:nvPr/>
        </p:nvSpPr>
        <p:spPr>
          <a:xfrm>
            <a:off x="8261666" y="6542402"/>
            <a:ext cx="1133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Data </a:t>
            </a:r>
            <a:r>
              <a:rPr lang="en-US" sz="1050" b="1" dirty="0" err="1"/>
              <a:t>Tahun</a:t>
            </a:r>
            <a:r>
              <a:rPr lang="en-US" sz="1050" b="1" dirty="0"/>
              <a:t> 2023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0248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2C05041-79B0-87F8-9578-53022D073FA2}"/>
              </a:ext>
            </a:extLst>
          </p:cNvPr>
          <p:cNvSpPr txBox="1"/>
          <p:nvPr/>
        </p:nvSpPr>
        <p:spPr>
          <a:xfrm>
            <a:off x="839416" y="299069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RKPD DAN APBD URUSAN PEKERJAAN UMUM SELURUH PROVINSI DAN KABUPATEN/KOTA TAHUN 2023 dan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CAAB66-D348-EB93-7F32-759F68A20B4D}"/>
              </a:ext>
            </a:extLst>
          </p:cNvPr>
          <p:cNvSpPr txBox="1"/>
          <p:nvPr/>
        </p:nvSpPr>
        <p:spPr>
          <a:xfrm>
            <a:off x="275850" y="3638649"/>
            <a:ext cx="4211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Sumber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SIPD RI 2024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A61B9AA-4C64-934B-76D3-28A5A10D73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971686"/>
              </p:ext>
            </p:extLst>
          </p:nvPr>
        </p:nvGraphicFramePr>
        <p:xfrm>
          <a:off x="432963" y="955187"/>
          <a:ext cx="11326074" cy="269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C9901D-C9F8-2926-5E17-5739B58EE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203788"/>
              </p:ext>
            </p:extLst>
          </p:nvPr>
        </p:nvGraphicFramePr>
        <p:xfrm>
          <a:off x="263352" y="3648436"/>
          <a:ext cx="11566154" cy="2910495"/>
        </p:xfrm>
        <a:graphic>
          <a:graphicData uri="http://schemas.openxmlformats.org/drawingml/2006/table">
            <a:tbl>
              <a:tblPr/>
              <a:tblGrid>
                <a:gridCol w="409328">
                  <a:extLst>
                    <a:ext uri="{9D8B030D-6E8A-4147-A177-3AD203B41FA5}">
                      <a16:colId xmlns:a16="http://schemas.microsoft.com/office/drawing/2014/main" val="4230834328"/>
                    </a:ext>
                  </a:extLst>
                </a:gridCol>
                <a:gridCol w="3685518">
                  <a:extLst>
                    <a:ext uri="{9D8B030D-6E8A-4147-A177-3AD203B41FA5}">
                      <a16:colId xmlns:a16="http://schemas.microsoft.com/office/drawing/2014/main" val="305498211"/>
                    </a:ext>
                  </a:extLst>
                </a:gridCol>
                <a:gridCol w="1867827">
                  <a:extLst>
                    <a:ext uri="{9D8B030D-6E8A-4147-A177-3AD203B41FA5}">
                      <a16:colId xmlns:a16="http://schemas.microsoft.com/office/drawing/2014/main" val="2520560991"/>
                    </a:ext>
                  </a:extLst>
                </a:gridCol>
                <a:gridCol w="1867827">
                  <a:extLst>
                    <a:ext uri="{9D8B030D-6E8A-4147-A177-3AD203B41FA5}">
                      <a16:colId xmlns:a16="http://schemas.microsoft.com/office/drawing/2014/main" val="679765244"/>
                    </a:ext>
                  </a:extLst>
                </a:gridCol>
                <a:gridCol w="1867827">
                  <a:extLst>
                    <a:ext uri="{9D8B030D-6E8A-4147-A177-3AD203B41FA5}">
                      <a16:colId xmlns:a16="http://schemas.microsoft.com/office/drawing/2014/main" val="2414133558"/>
                    </a:ext>
                  </a:extLst>
                </a:gridCol>
                <a:gridCol w="1867827">
                  <a:extLst>
                    <a:ext uri="{9D8B030D-6E8A-4147-A177-3AD203B41FA5}">
                      <a16:colId xmlns:a16="http://schemas.microsoft.com/office/drawing/2014/main" val="740512597"/>
                    </a:ext>
                  </a:extLst>
                </a:gridCol>
              </a:tblGrid>
              <a:tr h="21904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NO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SUB URUSAN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TAHUN ANGGARAN 2023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TAHUN ANGGARAN 2024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742012"/>
                  </a:ext>
                </a:extLst>
              </a:tr>
              <a:tr h="219042"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</a:rPr>
                        <a:t>NO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</a:rPr>
                        <a:t>SUB URUSAN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 RKPD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APBD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RKPD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APBD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499633"/>
                  </a:ext>
                </a:extLst>
              </a:tr>
              <a:tr h="206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JALAN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70,984,902,803,143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34,316,339,815,719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75,720,731,653,507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63,916,780,166,873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740691"/>
                  </a:ext>
                </a:extLst>
              </a:tr>
              <a:tr h="224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BANGUNAN GEDUNG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13,097,634,598,673 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8,719,195,066,324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12,559,885,320,077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       17,444,032,911,228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92300"/>
                  </a:ext>
                </a:extLst>
              </a:tr>
              <a:tr h="224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SUMBER DAYA AIR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12,143,273,927,511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5,908,054,741,578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   13,981,325,543,358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       13,318,187,897,901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967495"/>
                  </a:ext>
                </a:extLst>
              </a:tr>
              <a:tr h="224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DRAINASE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5,258,398,408,175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3,148,155,588,305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5,880,461,785,846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          6,472,384,410,206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397528"/>
                  </a:ext>
                </a:extLst>
              </a:tr>
              <a:tr h="224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PENATAAN BANGUNAN DAN LINGKUNGANNYA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3,938,819,059,964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2,592,657,591,438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4,291,607,614,340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          5,254,552,491,277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363782"/>
                  </a:ext>
                </a:extLst>
              </a:tr>
              <a:tr h="224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AIR MINUM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5,737,067,411,120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2,701,331,288,939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5,850,966,269,417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          5,646,456,041,982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674502"/>
                  </a:ext>
                </a:extLst>
              </a:tr>
              <a:tr h="2431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AIR LIMBAH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2,730,330,563,644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1,478,169,377,300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2,860,152,387,809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          3,382,197,528,794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98700"/>
                  </a:ext>
                </a:extLst>
              </a:tr>
              <a:tr h="2431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PERMUKIMAN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3,466,967,591,577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1,746,289,842,053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             357,100,061,206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369572"/>
                  </a:ext>
                </a:extLst>
              </a:tr>
              <a:tr h="206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PERSAMPAHAN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795,507,300,170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1,408,260,000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980,517,134,657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340,135,952,474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904808"/>
                  </a:ext>
                </a:extLst>
              </a:tr>
              <a:tr h="224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Bahnschrift" panose="020B0502040204020203" pitchFamily="34" charset="0"/>
                        </a:rPr>
                        <a:t>10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Bahnschrift" panose="020B0502040204020203" pitchFamily="34" charset="0"/>
                        </a:rPr>
                        <a:t>JASA KONSTRUKSI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Bahnschrift" panose="020B0502040204020203" pitchFamily="34" charset="0"/>
                        </a:rPr>
                        <a:t> 309,124,860,871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Bahnschrift" panose="020B0502040204020203" pitchFamily="34" charset="0"/>
                        </a:rPr>
                        <a:t>181,482,817,630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391,675,868,805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Bahnschrift" panose="020B0502040204020203" pitchFamily="34" charset="0"/>
                        </a:rPr>
                        <a:t>              288,245,033,292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2594"/>
                  </a:ext>
                </a:extLst>
              </a:tr>
              <a:tr h="22471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TOTAL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118,462,026,524,848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60,793,084,389,286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122,517,323,577,816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116,420,072,495,233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7874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A0FD2A1-897D-64EF-678A-81D6EA24EE02}"/>
              </a:ext>
            </a:extLst>
          </p:cNvPr>
          <p:cNvSpPr txBox="1"/>
          <p:nvPr/>
        </p:nvSpPr>
        <p:spPr>
          <a:xfrm>
            <a:off x="10664704" y="3305889"/>
            <a:ext cx="12805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t>Sumber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t>: SIPD 2024</a:t>
            </a: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B1A1A7FE-6253-EDDB-7BCB-FABEA5E216EC}"/>
              </a:ext>
            </a:extLst>
          </p:cNvPr>
          <p:cNvSpPr/>
          <p:nvPr/>
        </p:nvSpPr>
        <p:spPr>
          <a:xfrm>
            <a:off x="11523911" y="5256024"/>
            <a:ext cx="287235" cy="259663"/>
          </a:xfrm>
          <a:custGeom>
            <a:avLst/>
            <a:gdLst/>
            <a:ahLst/>
            <a:cxnLst/>
            <a:rect l="l" t="t" r="r" b="b"/>
            <a:pathLst>
              <a:path w="474345" h="483235">
                <a:moveTo>
                  <a:pt x="92783" y="195097"/>
                </a:moveTo>
                <a:lnTo>
                  <a:pt x="50544" y="210857"/>
                </a:lnTo>
                <a:lnTo>
                  <a:pt x="19490" y="240188"/>
                </a:lnTo>
                <a:lnTo>
                  <a:pt x="1095" y="283086"/>
                </a:lnTo>
                <a:lnTo>
                  <a:pt x="0" y="298711"/>
                </a:lnTo>
                <a:lnTo>
                  <a:pt x="1476" y="314741"/>
                </a:lnTo>
                <a:lnTo>
                  <a:pt x="21387" y="365299"/>
                </a:lnTo>
                <a:lnTo>
                  <a:pt x="47398" y="400438"/>
                </a:lnTo>
                <a:lnTo>
                  <a:pt x="83048" y="436110"/>
                </a:lnTo>
                <a:lnTo>
                  <a:pt x="118810" y="462883"/>
                </a:lnTo>
                <a:lnTo>
                  <a:pt x="167433" y="481810"/>
                </a:lnTo>
                <a:lnTo>
                  <a:pt x="182221" y="482830"/>
                </a:lnTo>
                <a:lnTo>
                  <a:pt x="196294" y="481206"/>
                </a:lnTo>
                <a:lnTo>
                  <a:pt x="235888" y="461900"/>
                </a:lnTo>
                <a:lnTo>
                  <a:pt x="257904" y="439177"/>
                </a:lnTo>
                <a:lnTo>
                  <a:pt x="213677" y="439177"/>
                </a:lnTo>
                <a:lnTo>
                  <a:pt x="205819" y="438534"/>
                </a:lnTo>
                <a:lnTo>
                  <a:pt x="165941" y="417960"/>
                </a:lnTo>
                <a:lnTo>
                  <a:pt x="124293" y="382152"/>
                </a:lnTo>
                <a:lnTo>
                  <a:pt x="96694" y="354746"/>
                </a:lnTo>
                <a:lnTo>
                  <a:pt x="69548" y="324742"/>
                </a:lnTo>
                <a:lnTo>
                  <a:pt x="46307" y="291595"/>
                </a:lnTo>
                <a:lnTo>
                  <a:pt x="38910" y="267084"/>
                </a:lnTo>
                <a:lnTo>
                  <a:pt x="39035" y="259179"/>
                </a:lnTo>
                <a:lnTo>
                  <a:pt x="70945" y="237366"/>
                </a:lnTo>
                <a:lnTo>
                  <a:pt x="192778" y="237366"/>
                </a:lnTo>
                <a:lnTo>
                  <a:pt x="188418" y="233396"/>
                </a:lnTo>
                <a:lnTo>
                  <a:pt x="162877" y="214999"/>
                </a:lnTo>
                <a:lnTo>
                  <a:pt x="138455" y="202483"/>
                </a:lnTo>
                <a:lnTo>
                  <a:pt x="115141" y="195837"/>
                </a:lnTo>
                <a:lnTo>
                  <a:pt x="92783" y="195097"/>
                </a:lnTo>
                <a:close/>
              </a:path>
              <a:path w="474345" h="483235">
                <a:moveTo>
                  <a:pt x="192778" y="237366"/>
                </a:moveTo>
                <a:lnTo>
                  <a:pt x="70945" y="237366"/>
                </a:lnTo>
                <a:lnTo>
                  <a:pt x="78946" y="239144"/>
                </a:lnTo>
                <a:lnTo>
                  <a:pt x="88471" y="243462"/>
                </a:lnTo>
                <a:lnTo>
                  <a:pt x="124285" y="267084"/>
                </a:lnTo>
                <a:lnTo>
                  <a:pt x="160200" y="299017"/>
                </a:lnTo>
                <a:lnTo>
                  <a:pt x="191658" y="330807"/>
                </a:lnTo>
                <a:lnTo>
                  <a:pt x="219757" y="363493"/>
                </a:lnTo>
                <a:lnTo>
                  <a:pt x="241506" y="406403"/>
                </a:lnTo>
                <a:lnTo>
                  <a:pt x="241887" y="412245"/>
                </a:lnTo>
                <a:lnTo>
                  <a:pt x="240871" y="417071"/>
                </a:lnTo>
                <a:lnTo>
                  <a:pt x="213677" y="439177"/>
                </a:lnTo>
                <a:lnTo>
                  <a:pt x="257904" y="439177"/>
                </a:lnTo>
                <a:lnTo>
                  <a:pt x="265082" y="430488"/>
                </a:lnTo>
                <a:lnTo>
                  <a:pt x="275812" y="409023"/>
                </a:lnTo>
                <a:lnTo>
                  <a:pt x="280564" y="386343"/>
                </a:lnTo>
                <a:lnTo>
                  <a:pt x="279352" y="362461"/>
                </a:lnTo>
                <a:lnTo>
                  <a:pt x="272186" y="337607"/>
                </a:lnTo>
                <a:lnTo>
                  <a:pt x="259079" y="311836"/>
                </a:lnTo>
                <a:lnTo>
                  <a:pt x="240043" y="285184"/>
                </a:lnTo>
                <a:lnTo>
                  <a:pt x="215046" y="257647"/>
                </a:lnTo>
                <a:lnTo>
                  <a:pt x="192778" y="237366"/>
                </a:lnTo>
                <a:close/>
              </a:path>
              <a:path w="474345" h="483235">
                <a:moveTo>
                  <a:pt x="342979" y="252352"/>
                </a:moveTo>
                <a:lnTo>
                  <a:pt x="314531" y="280673"/>
                </a:lnTo>
                <a:lnTo>
                  <a:pt x="354155" y="320297"/>
                </a:lnTo>
                <a:lnTo>
                  <a:pt x="363606" y="316418"/>
                </a:lnTo>
                <a:lnTo>
                  <a:pt x="403316" y="292203"/>
                </a:lnTo>
                <a:lnTo>
                  <a:pt x="433490" y="265433"/>
                </a:lnTo>
                <a:lnTo>
                  <a:pt x="382095" y="265433"/>
                </a:lnTo>
                <a:lnTo>
                  <a:pt x="373447" y="264747"/>
                </a:lnTo>
                <a:lnTo>
                  <a:pt x="364061" y="262322"/>
                </a:lnTo>
                <a:lnTo>
                  <a:pt x="353913" y="258183"/>
                </a:lnTo>
                <a:lnTo>
                  <a:pt x="342979" y="252352"/>
                </a:lnTo>
                <a:close/>
              </a:path>
              <a:path w="474345" h="483235">
                <a:moveTo>
                  <a:pt x="468896" y="155451"/>
                </a:moveTo>
                <a:lnTo>
                  <a:pt x="359362" y="155451"/>
                </a:lnTo>
                <a:lnTo>
                  <a:pt x="370671" y="156501"/>
                </a:lnTo>
                <a:lnTo>
                  <a:pt x="381920" y="160420"/>
                </a:lnTo>
                <a:lnTo>
                  <a:pt x="393098" y="167221"/>
                </a:lnTo>
                <a:lnTo>
                  <a:pt x="404193" y="176914"/>
                </a:lnTo>
                <a:lnTo>
                  <a:pt x="420248" y="197086"/>
                </a:lnTo>
                <a:lnTo>
                  <a:pt x="426910" y="216269"/>
                </a:lnTo>
                <a:lnTo>
                  <a:pt x="424213" y="234475"/>
                </a:lnTo>
                <a:lnTo>
                  <a:pt x="390120" y="264505"/>
                </a:lnTo>
                <a:lnTo>
                  <a:pt x="382095" y="265433"/>
                </a:lnTo>
                <a:lnTo>
                  <a:pt x="433490" y="265433"/>
                </a:lnTo>
                <a:lnTo>
                  <a:pt x="461466" y="228516"/>
                </a:lnTo>
                <a:lnTo>
                  <a:pt x="473646" y="189932"/>
                </a:lnTo>
                <a:lnTo>
                  <a:pt x="473807" y="180343"/>
                </a:lnTo>
                <a:lnTo>
                  <a:pt x="473724" y="176914"/>
                </a:lnTo>
                <a:lnTo>
                  <a:pt x="472138" y="165992"/>
                </a:lnTo>
                <a:lnTo>
                  <a:pt x="468896" y="155451"/>
                </a:lnTo>
                <a:close/>
              </a:path>
              <a:path w="474345" h="483235">
                <a:moveTo>
                  <a:pt x="352893" y="52708"/>
                </a:moveTo>
                <a:lnTo>
                  <a:pt x="257635" y="52708"/>
                </a:lnTo>
                <a:lnTo>
                  <a:pt x="265731" y="54564"/>
                </a:lnTo>
                <a:lnTo>
                  <a:pt x="274018" y="58408"/>
                </a:lnTo>
                <a:lnTo>
                  <a:pt x="307260" y="95238"/>
                </a:lnTo>
                <a:lnTo>
                  <a:pt x="310923" y="120526"/>
                </a:lnTo>
                <a:lnTo>
                  <a:pt x="308312" y="133393"/>
                </a:lnTo>
                <a:lnTo>
                  <a:pt x="302625" y="146847"/>
                </a:lnTo>
                <a:lnTo>
                  <a:pt x="293937" y="160635"/>
                </a:lnTo>
                <a:lnTo>
                  <a:pt x="282273" y="174755"/>
                </a:lnTo>
                <a:lnTo>
                  <a:pt x="300180" y="192789"/>
                </a:lnTo>
                <a:lnTo>
                  <a:pt x="336327" y="162135"/>
                </a:lnTo>
                <a:lnTo>
                  <a:pt x="359362" y="155451"/>
                </a:lnTo>
                <a:lnTo>
                  <a:pt x="468896" y="155451"/>
                </a:lnTo>
                <a:lnTo>
                  <a:pt x="468659" y="154682"/>
                </a:lnTo>
                <a:lnTo>
                  <a:pt x="463550" y="143990"/>
                </a:lnTo>
                <a:lnTo>
                  <a:pt x="456797" y="133917"/>
                </a:lnTo>
                <a:lnTo>
                  <a:pt x="448389" y="124463"/>
                </a:lnTo>
                <a:lnTo>
                  <a:pt x="444004" y="120526"/>
                </a:lnTo>
                <a:lnTo>
                  <a:pt x="345011" y="120526"/>
                </a:lnTo>
                <a:lnTo>
                  <a:pt x="343614" y="119129"/>
                </a:lnTo>
                <a:lnTo>
                  <a:pt x="354028" y="79124"/>
                </a:lnTo>
                <a:lnTo>
                  <a:pt x="354616" y="69599"/>
                </a:lnTo>
                <a:lnTo>
                  <a:pt x="354393" y="62249"/>
                </a:lnTo>
                <a:lnTo>
                  <a:pt x="353260" y="54139"/>
                </a:lnTo>
                <a:lnTo>
                  <a:pt x="352893" y="52708"/>
                </a:lnTo>
                <a:close/>
              </a:path>
              <a:path w="474345" h="483235">
                <a:moveTo>
                  <a:pt x="290570" y="0"/>
                </a:moveTo>
                <a:lnTo>
                  <a:pt x="251069" y="13132"/>
                </a:lnTo>
                <a:lnTo>
                  <a:pt x="205769" y="54447"/>
                </a:lnTo>
                <a:lnTo>
                  <a:pt x="178095" y="99214"/>
                </a:lnTo>
                <a:lnTo>
                  <a:pt x="166068" y="126241"/>
                </a:lnTo>
                <a:lnTo>
                  <a:pt x="203406" y="163579"/>
                </a:lnTo>
                <a:lnTo>
                  <a:pt x="231854" y="135131"/>
                </a:lnTo>
                <a:lnTo>
                  <a:pt x="226734" y="127349"/>
                </a:lnTo>
                <a:lnTo>
                  <a:pt x="222615" y="119828"/>
                </a:lnTo>
                <a:lnTo>
                  <a:pt x="219495" y="112593"/>
                </a:lnTo>
                <a:lnTo>
                  <a:pt x="217376" y="105667"/>
                </a:lnTo>
                <a:lnTo>
                  <a:pt x="215090" y="96650"/>
                </a:lnTo>
                <a:lnTo>
                  <a:pt x="215090" y="88776"/>
                </a:lnTo>
                <a:lnTo>
                  <a:pt x="242268" y="54709"/>
                </a:lnTo>
                <a:lnTo>
                  <a:pt x="352893" y="52708"/>
                </a:lnTo>
                <a:lnTo>
                  <a:pt x="351234" y="46231"/>
                </a:lnTo>
                <a:lnTo>
                  <a:pt x="325500" y="10707"/>
                </a:lnTo>
                <a:lnTo>
                  <a:pt x="299926" y="384"/>
                </a:lnTo>
                <a:lnTo>
                  <a:pt x="290570" y="0"/>
                </a:lnTo>
                <a:close/>
              </a:path>
              <a:path w="474345" h="483235">
                <a:moveTo>
                  <a:pt x="397271" y="102429"/>
                </a:moveTo>
                <a:lnTo>
                  <a:pt x="353224" y="115242"/>
                </a:lnTo>
                <a:lnTo>
                  <a:pt x="345011" y="120526"/>
                </a:lnTo>
                <a:lnTo>
                  <a:pt x="444004" y="120526"/>
                </a:lnTo>
                <a:lnTo>
                  <a:pt x="406320" y="103044"/>
                </a:lnTo>
                <a:lnTo>
                  <a:pt x="397271" y="102429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ECF273-7DD2-6A31-C5C8-64AB9EFE6778}"/>
              </a:ext>
            </a:extLst>
          </p:cNvPr>
          <p:cNvSpPr txBox="1"/>
          <p:nvPr/>
        </p:nvSpPr>
        <p:spPr>
          <a:xfrm>
            <a:off x="11784632" y="63813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28879346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72">
  <a:themeElements>
    <a:clrScheme name="Theme7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4041</TotalTime>
  <Words>3793</Words>
  <Application>Microsoft Macintosh PowerPoint</Application>
  <PresentationFormat>Widescreen</PresentationFormat>
  <Paragraphs>829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ADLaM Display</vt:lpstr>
      <vt:lpstr>Agency FB</vt:lpstr>
      <vt:lpstr>Arial</vt:lpstr>
      <vt:lpstr>Bahnschrift</vt:lpstr>
      <vt:lpstr>Bookman Old Style</vt:lpstr>
      <vt:lpstr>Calibri</vt:lpstr>
      <vt:lpstr>Gill Sans MT</vt:lpstr>
      <vt:lpstr>Trebuchet MS</vt:lpstr>
      <vt:lpstr>Wingdings</vt:lpstr>
      <vt:lpstr>Theme72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eka puput</cp:lastModifiedBy>
  <cp:revision>38</cp:revision>
  <dcterms:created xsi:type="dcterms:W3CDTF">2023-09-04T04:08:03Z</dcterms:created>
  <dcterms:modified xsi:type="dcterms:W3CDTF">2024-09-23T10:07:01Z</dcterms:modified>
  <cp:category/>
</cp:coreProperties>
</file>