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62.jpg" ContentType="image/jp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43" r:id="rId1"/>
  </p:sldMasterIdLst>
  <p:notesMasterIdLst>
    <p:notesMasterId r:id="rId253"/>
  </p:notesMasterIdLst>
  <p:handoutMasterIdLst>
    <p:handoutMasterId r:id="rId254"/>
  </p:handoutMasterIdLst>
  <p:sldIdLst>
    <p:sldId id="1702" r:id="rId2"/>
    <p:sldId id="1629" r:id="rId3"/>
    <p:sldId id="1721" r:id="rId4"/>
    <p:sldId id="1727" r:id="rId5"/>
    <p:sldId id="1729" r:id="rId6"/>
    <p:sldId id="1631" r:id="rId7"/>
    <p:sldId id="859" r:id="rId8"/>
    <p:sldId id="1700" r:id="rId9"/>
    <p:sldId id="751" r:id="rId10"/>
    <p:sldId id="784" r:id="rId11"/>
    <p:sldId id="1335" r:id="rId12"/>
    <p:sldId id="1336" r:id="rId13"/>
    <p:sldId id="1327" r:id="rId14"/>
    <p:sldId id="1358" r:id="rId15"/>
    <p:sldId id="1628" r:id="rId16"/>
    <p:sldId id="1749" r:id="rId17"/>
    <p:sldId id="1730" r:id="rId18"/>
    <p:sldId id="1731" r:id="rId19"/>
    <p:sldId id="1732" r:id="rId20"/>
    <p:sldId id="1733" r:id="rId21"/>
    <p:sldId id="1734" r:id="rId22"/>
    <p:sldId id="1735" r:id="rId23"/>
    <p:sldId id="1736" r:id="rId24"/>
    <p:sldId id="1382" r:id="rId25"/>
    <p:sldId id="1028" r:id="rId26"/>
    <p:sldId id="891" r:id="rId27"/>
    <p:sldId id="970" r:id="rId28"/>
    <p:sldId id="971" r:id="rId29"/>
    <p:sldId id="975" r:id="rId30"/>
    <p:sldId id="972" r:id="rId31"/>
    <p:sldId id="973" r:id="rId32"/>
    <p:sldId id="974" r:id="rId33"/>
    <p:sldId id="1383" r:id="rId34"/>
    <p:sldId id="1092" r:id="rId35"/>
    <p:sldId id="1229" r:id="rId36"/>
    <p:sldId id="1384" r:id="rId37"/>
    <p:sldId id="1275" r:id="rId38"/>
    <p:sldId id="1287" r:id="rId39"/>
    <p:sldId id="1385" r:id="rId40"/>
    <p:sldId id="1386" r:id="rId41"/>
    <p:sldId id="1387" r:id="rId42"/>
    <p:sldId id="1388" r:id="rId43"/>
    <p:sldId id="1389" r:id="rId44"/>
    <p:sldId id="1699" r:id="rId45"/>
    <p:sldId id="1158" r:id="rId46"/>
    <p:sldId id="925" r:id="rId47"/>
    <p:sldId id="1177" r:id="rId48"/>
    <p:sldId id="1323" r:id="rId49"/>
    <p:sldId id="1328" r:id="rId50"/>
    <p:sldId id="1737" r:id="rId51"/>
    <p:sldId id="1400" r:id="rId52"/>
    <p:sldId id="1462" r:id="rId53"/>
    <p:sldId id="1057" r:id="rId54"/>
    <p:sldId id="1058" r:id="rId55"/>
    <p:sldId id="1403" r:id="rId56"/>
    <p:sldId id="1575" r:id="rId57"/>
    <p:sldId id="1715" r:id="rId58"/>
    <p:sldId id="1716" r:id="rId59"/>
    <p:sldId id="1717" r:id="rId60"/>
    <p:sldId id="1718" r:id="rId61"/>
    <p:sldId id="1719" r:id="rId62"/>
    <p:sldId id="1404" r:id="rId63"/>
    <p:sldId id="1740" r:id="rId64"/>
    <p:sldId id="1329" r:id="rId65"/>
    <p:sldId id="1419" r:id="rId66"/>
    <p:sldId id="1407" r:id="rId67"/>
    <p:sldId id="279" r:id="rId68"/>
    <p:sldId id="1297" r:id="rId69"/>
    <p:sldId id="1282" r:id="rId70"/>
    <p:sldId id="1420" r:id="rId71"/>
    <p:sldId id="1342" r:id="rId72"/>
    <p:sldId id="679" r:id="rId73"/>
    <p:sldId id="680" r:id="rId74"/>
    <p:sldId id="1137" r:id="rId75"/>
    <p:sldId id="1421" r:id="rId76"/>
    <p:sldId id="1138" r:id="rId77"/>
    <p:sldId id="1140" r:id="rId78"/>
    <p:sldId id="1141" r:id="rId79"/>
    <p:sldId id="1236" r:id="rId80"/>
    <p:sldId id="1296" r:id="rId81"/>
    <p:sldId id="1626" r:id="rId82"/>
    <p:sldId id="257" r:id="rId83"/>
    <p:sldId id="1143" r:id="rId84"/>
    <p:sldId id="1144" r:id="rId85"/>
    <p:sldId id="1290" r:id="rId86"/>
    <p:sldId id="1291" r:id="rId87"/>
    <p:sldId id="1292" r:id="rId88"/>
    <p:sldId id="1237" r:id="rId89"/>
    <p:sldId id="1741" r:id="rId90"/>
    <p:sldId id="1511" r:id="rId91"/>
    <p:sldId id="1468" r:id="rId92"/>
    <p:sldId id="1406" r:id="rId93"/>
    <p:sldId id="1027" r:id="rId94"/>
    <p:sldId id="872" r:id="rId95"/>
    <p:sldId id="873" r:id="rId96"/>
    <p:sldId id="874" r:id="rId97"/>
    <p:sldId id="945" r:id="rId98"/>
    <p:sldId id="875" r:id="rId99"/>
    <p:sldId id="1156" r:id="rId100"/>
    <p:sldId id="1412" r:id="rId101"/>
    <p:sldId id="805" r:id="rId102"/>
    <p:sldId id="1154" r:id="rId103"/>
    <p:sldId id="1415" r:id="rId104"/>
    <p:sldId id="807" r:id="rId105"/>
    <p:sldId id="1416" r:id="rId106"/>
    <p:sldId id="1155" r:id="rId107"/>
    <p:sldId id="808" r:id="rId108"/>
    <p:sldId id="809" r:id="rId109"/>
    <p:sldId id="1761" r:id="rId110"/>
    <p:sldId id="1758" r:id="rId111"/>
    <p:sldId id="1759" r:id="rId112"/>
    <p:sldId id="1760" r:id="rId113"/>
    <p:sldId id="1762" r:id="rId114"/>
    <p:sldId id="1763" r:id="rId115"/>
    <p:sldId id="1764" r:id="rId116"/>
    <p:sldId id="928" r:id="rId117"/>
    <p:sldId id="1159" r:id="rId118"/>
    <p:sldId id="1160" r:id="rId119"/>
    <p:sldId id="1751" r:id="rId120"/>
    <p:sldId id="776" r:id="rId121"/>
    <p:sldId id="1752" r:id="rId122"/>
    <p:sldId id="1766" r:id="rId123"/>
    <p:sldId id="1750" r:id="rId124"/>
    <p:sldId id="1253" r:id="rId125"/>
    <p:sldId id="1254" r:id="rId126"/>
    <p:sldId id="1255" r:id="rId127"/>
    <p:sldId id="737" r:id="rId128"/>
    <p:sldId id="715" r:id="rId129"/>
    <p:sldId id="739" r:id="rId130"/>
    <p:sldId id="747" r:id="rId131"/>
    <p:sldId id="1281" r:id="rId132"/>
    <p:sldId id="1408" r:id="rId133"/>
    <p:sldId id="1182" r:id="rId134"/>
    <p:sldId id="1048" r:id="rId135"/>
    <p:sldId id="1410" r:id="rId136"/>
    <p:sldId id="1720" r:id="rId137"/>
    <p:sldId id="826" r:id="rId138"/>
    <p:sldId id="824" r:id="rId139"/>
    <p:sldId id="902" r:id="rId140"/>
    <p:sldId id="903" r:id="rId141"/>
    <p:sldId id="1344" r:id="rId142"/>
    <p:sldId id="1396" r:id="rId143"/>
    <p:sldId id="1256" r:id="rId144"/>
    <p:sldId id="1397" r:id="rId145"/>
    <p:sldId id="1398" r:id="rId146"/>
    <p:sldId id="1661" r:id="rId147"/>
    <p:sldId id="1348" r:id="rId148"/>
    <p:sldId id="786" r:id="rId149"/>
    <p:sldId id="1399" r:id="rId150"/>
    <p:sldId id="1437" r:id="rId151"/>
    <p:sldId id="1405" r:id="rId152"/>
    <p:sldId id="1262" r:id="rId153"/>
    <p:sldId id="1251" r:id="rId154"/>
    <p:sldId id="1322" r:id="rId155"/>
    <p:sldId id="1411" r:id="rId156"/>
    <p:sldId id="811" r:id="rId157"/>
    <p:sldId id="1029" r:id="rId158"/>
    <p:sldId id="813" r:id="rId159"/>
    <p:sldId id="794" r:id="rId160"/>
    <p:sldId id="795" r:id="rId161"/>
    <p:sldId id="831" r:id="rId162"/>
    <p:sldId id="1662" r:id="rId163"/>
    <p:sldId id="1664" r:id="rId164"/>
    <p:sldId id="1331" r:id="rId165"/>
    <p:sldId id="1665" r:id="rId166"/>
    <p:sldId id="1666" r:id="rId167"/>
    <p:sldId id="1259" r:id="rId168"/>
    <p:sldId id="1667" r:id="rId169"/>
    <p:sldId id="1260" r:id="rId170"/>
    <p:sldId id="1668" r:id="rId171"/>
    <p:sldId id="1669" r:id="rId172"/>
    <p:sldId id="1670" r:id="rId173"/>
    <p:sldId id="1671" r:id="rId174"/>
    <p:sldId id="1672" r:id="rId175"/>
    <p:sldId id="1673" r:id="rId176"/>
    <p:sldId id="1674" r:id="rId177"/>
    <p:sldId id="1675" r:id="rId178"/>
    <p:sldId id="1676" r:id="rId179"/>
    <p:sldId id="1677" r:id="rId180"/>
    <p:sldId id="1678" r:id="rId181"/>
    <p:sldId id="1679" r:id="rId182"/>
    <p:sldId id="1680" r:id="rId183"/>
    <p:sldId id="1681" r:id="rId184"/>
    <p:sldId id="1682" r:id="rId185"/>
    <p:sldId id="1683" r:id="rId186"/>
    <p:sldId id="1684" r:id="rId187"/>
    <p:sldId id="1685" r:id="rId188"/>
    <p:sldId id="1686" r:id="rId189"/>
    <p:sldId id="1687" r:id="rId190"/>
    <p:sldId id="1688" r:id="rId191"/>
    <p:sldId id="1689" r:id="rId192"/>
    <p:sldId id="1690" r:id="rId193"/>
    <p:sldId id="1691" r:id="rId194"/>
    <p:sldId id="1692" r:id="rId195"/>
    <p:sldId id="1693" r:id="rId196"/>
    <p:sldId id="1694" r:id="rId197"/>
    <p:sldId id="1697" r:id="rId198"/>
    <p:sldId id="1698" r:id="rId199"/>
    <p:sldId id="1695" r:id="rId200"/>
    <p:sldId id="1696" r:id="rId201"/>
    <p:sldId id="832" r:id="rId202"/>
    <p:sldId id="833" r:id="rId203"/>
    <p:sldId id="834" r:id="rId204"/>
    <p:sldId id="835" r:id="rId205"/>
    <p:sldId id="836" r:id="rId206"/>
    <p:sldId id="846" r:id="rId207"/>
    <p:sldId id="868" r:id="rId208"/>
    <p:sldId id="779" r:id="rId209"/>
    <p:sldId id="1224" r:id="rId210"/>
    <p:sldId id="1030" r:id="rId211"/>
    <p:sldId id="1239" r:id="rId212"/>
    <p:sldId id="1037" r:id="rId213"/>
    <p:sldId id="785" r:id="rId214"/>
    <p:sldId id="793" r:id="rId215"/>
    <p:sldId id="1199" r:id="rId216"/>
    <p:sldId id="1703" r:id="rId217"/>
    <p:sldId id="1704" r:id="rId218"/>
    <p:sldId id="1705" r:id="rId219"/>
    <p:sldId id="1706" r:id="rId220"/>
    <p:sldId id="992" r:id="rId221"/>
    <p:sldId id="995" r:id="rId222"/>
    <p:sldId id="996" r:id="rId223"/>
    <p:sldId id="997" r:id="rId224"/>
    <p:sldId id="998" r:id="rId225"/>
    <p:sldId id="781" r:id="rId226"/>
    <p:sldId id="1036" r:id="rId227"/>
    <p:sldId id="1043" r:id="rId228"/>
    <p:sldId id="828" r:id="rId229"/>
    <p:sldId id="829" r:id="rId230"/>
    <p:sldId id="787" r:id="rId231"/>
    <p:sldId id="788" r:id="rId232"/>
    <p:sldId id="792" r:id="rId233"/>
    <p:sldId id="789" r:id="rId234"/>
    <p:sldId id="790" r:id="rId235"/>
    <p:sldId id="791" r:id="rId236"/>
    <p:sldId id="1044" r:id="rId237"/>
    <p:sldId id="1709" r:id="rId238"/>
    <p:sldId id="1710" r:id="rId239"/>
    <p:sldId id="1711" r:id="rId240"/>
    <p:sldId id="1707" r:id="rId241"/>
    <p:sldId id="1033" r:id="rId242"/>
    <p:sldId id="494" r:id="rId243"/>
    <p:sldId id="981" r:id="rId244"/>
    <p:sldId id="719" r:id="rId245"/>
    <p:sldId id="1347" r:id="rId246"/>
    <p:sldId id="1313" r:id="rId247"/>
    <p:sldId id="1314" r:id="rId248"/>
    <p:sldId id="1315" r:id="rId249"/>
    <p:sldId id="1316" r:id="rId250"/>
    <p:sldId id="1317" r:id="rId251"/>
    <p:sldId id="1319" r:id="rId252"/>
  </p:sldIdLst>
  <p:sldSz cx="9906000" cy="6858000" type="A4"/>
  <p:notesSz cx="7104063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Britannic Bold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Britannic Bold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Britannic Bold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Britannic Bold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Britannic Bold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Britannic Bold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Britannic Bold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Britannic Bold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Britannic Bold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2" pos="3143" userDrawn="1">
          <p15:clr>
            <a:srgbClr val="A4A3A4"/>
          </p15:clr>
        </p15:guide>
        <p15:guide id="3" orient="horz" pos="25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9900"/>
    <a:srgbClr val="FF9966"/>
    <a:srgbClr val="FFCC00"/>
    <a:srgbClr val="FFFFFF"/>
    <a:srgbClr val="FF6600"/>
    <a:srgbClr val="990099"/>
    <a:srgbClr val="33CC33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71" autoAdjust="0"/>
    <p:restoredTop sz="95153" autoAdjust="0"/>
  </p:normalViewPr>
  <p:slideViewPr>
    <p:cSldViewPr snapToGrid="0">
      <p:cViewPr varScale="1">
        <p:scale>
          <a:sx n="65" d="100"/>
          <a:sy n="65" d="100"/>
        </p:scale>
        <p:origin x="1090" y="53"/>
      </p:cViewPr>
      <p:guideLst>
        <p:guide pos="3143"/>
        <p:guide orient="horz" pos="2591"/>
      </p:guideLst>
    </p:cSldViewPr>
  </p:slideViewPr>
  <p:outlineViewPr>
    <p:cViewPr>
      <p:scale>
        <a:sx n="33" d="100"/>
        <a:sy n="33" d="100"/>
      </p:scale>
      <p:origin x="0" y="-1675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notesMaster" Target="notesMasters/notes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handoutMaster" Target="handoutMasters/handout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presProps" Target="presProps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viewProps" Target="viewProps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42.xml"/><Relationship Id="rId1" Type="http://schemas.openxmlformats.org/officeDocument/2006/relationships/slide" Target="slides/slide1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78045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81" y="2"/>
            <a:ext cx="3078045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0616"/>
            <a:ext cx="3078045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81" y="9720616"/>
            <a:ext cx="3078045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A1AE711-4CC2-46EB-AE5E-AF3E3C580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02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78045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81" y="2"/>
            <a:ext cx="3078045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9463" y="766763"/>
            <a:ext cx="5545137" cy="384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573" y="4861120"/>
            <a:ext cx="5682923" cy="4606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0616"/>
            <a:ext cx="3078045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81" y="9720616"/>
            <a:ext cx="3078045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F99DB28-EC3E-48F6-B353-16C69D041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490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99DB28-EC3E-48F6-B353-16C69D041C8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56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99DB28-EC3E-48F6-B353-16C69D041C8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88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99DB28-EC3E-48F6-B353-16C69D041C8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72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D7D6A-A322-4DA3-9456-27EAA6E9C541}" type="slidenum">
              <a:rPr lang="en-ID" smtClean="0"/>
              <a:t>54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86271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D7D6A-A322-4DA3-9456-27EAA6E9C541}" type="slidenum">
              <a:rPr lang="en-ID" smtClean="0"/>
              <a:t>58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356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D7D6A-A322-4DA3-9456-27EAA6E9C541}" type="slidenum">
              <a:rPr lang="en-ID" smtClean="0"/>
              <a:t>59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26549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D7D6A-A322-4DA3-9456-27EAA6E9C541}" type="slidenum">
              <a:rPr lang="en-ID" smtClean="0"/>
              <a:t>60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53945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D7D6A-A322-4DA3-9456-27EAA6E9C541}" type="slidenum">
              <a:rPr lang="en-ID" smtClean="0"/>
              <a:t>67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4437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D7D6A-A322-4DA3-9456-27EAA6E9C541}" type="slidenum">
              <a:rPr lang="en-ID" smtClean="0"/>
              <a:t>69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35225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99DB28-EC3E-48F6-B353-16C69D041C81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8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9463" y="766763"/>
            <a:ext cx="5545137" cy="3840162"/>
          </a:xfrm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C9046B-09BD-4F25-A4E1-7022EB5266D5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2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99DB28-EC3E-48F6-B353-16C69D041C8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860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99DB28-EC3E-48F6-B353-16C69D041C81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13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92463" y="531813"/>
            <a:ext cx="3849687" cy="2665412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FFA624-D669-4BF6-A67A-224BA243D18B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1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99DB28-EC3E-48F6-B353-16C69D041C81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848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D7D6A-A322-4DA3-9456-27EAA6E9C541}" type="slidenum">
              <a:rPr lang="en-ID" smtClean="0"/>
              <a:t>131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365600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92463" y="531813"/>
            <a:ext cx="3849687" cy="2665412"/>
          </a:xfrm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E17F59-041B-47B6-B613-1AB8AA9BF074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585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D7D6A-A322-4DA3-9456-27EAA6E9C541}" type="slidenum">
              <a:rPr lang="en-ID" smtClean="0"/>
              <a:t>142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149443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99DB28-EC3E-48F6-B353-16C69D041C81}" type="slidenum">
              <a:rPr lang="en-US" smtClean="0"/>
              <a:pPr>
                <a:defRPr/>
              </a:pPr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293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D7D6A-A322-4DA3-9456-27EAA6E9C541}" type="slidenum">
              <a:rPr lang="en-ID" smtClean="0"/>
              <a:t>155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91785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99DB28-EC3E-48F6-B353-16C69D041C81}" type="slidenum">
              <a:rPr lang="en-US" smtClean="0"/>
              <a:pPr>
                <a:defRPr/>
              </a:pPr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625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99DB28-EC3E-48F6-B353-16C69D041C81}" type="slidenum">
              <a:rPr lang="en-US" smtClean="0"/>
              <a:pPr>
                <a:defRPr/>
              </a:pPr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14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92463" y="531813"/>
            <a:ext cx="3849687" cy="2665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99DB28-EC3E-48F6-B353-16C69D041C8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703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99DB28-EC3E-48F6-B353-16C69D041C81}" type="slidenum">
              <a:rPr lang="en-US" smtClean="0"/>
              <a:pPr>
                <a:defRPr/>
              </a:pPr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896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99DB28-EC3E-48F6-B353-16C69D041C81}" type="slidenum">
              <a:rPr lang="en-US" smtClean="0"/>
              <a:pPr>
                <a:defRPr/>
              </a:pPr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257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99DB28-EC3E-48F6-B353-16C69D041C81}" type="slidenum">
              <a:rPr lang="en-US" smtClean="0"/>
              <a:pPr>
                <a:defRPr/>
              </a:pPr>
              <a:t>243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238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99DB28-EC3E-48F6-B353-16C69D041C81}" type="slidenum">
              <a:rPr lang="en-US" smtClean="0"/>
              <a:pPr>
                <a:defRPr/>
              </a:pPr>
              <a:t>250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84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9463" y="766763"/>
            <a:ext cx="5545137" cy="3840162"/>
          </a:xfrm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C9046B-09BD-4F25-A4E1-7022EB5266D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3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99DB28-EC3E-48F6-B353-16C69D041C8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0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99DB28-EC3E-48F6-B353-16C69D041C8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2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D7D6A-A322-4DA3-9456-27EAA6E9C541}" type="slidenum">
              <a:rPr lang="en-ID" smtClean="0"/>
              <a:t>15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1588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B7896-0B2F-48B0-A172-A85CFB7D51A5}" type="slidenum">
              <a:rPr lang="id-ID" smtClean="0"/>
              <a:t>27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98760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99DB28-EC3E-48F6-B353-16C69D041C8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78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2A7A8F-229F-4C10-AA60-4131CA873E5E}" type="datetimeFigureOut">
              <a:rPr lang="en-US" smtClean="0"/>
              <a:pPr>
                <a:defRPr/>
              </a:pPr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40FCB-05E0-4127-B41D-AC0088A6DE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6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CACFD6-2444-494E-9D4F-91303616F3CE}" type="datetimeFigureOut">
              <a:rPr lang="en-US" smtClean="0"/>
              <a:pPr>
                <a:defRPr/>
              </a:pPr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BA0A79-119B-4805-A0D5-0FF44B8D91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79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72CA06-F0CB-4CE9-8C9D-930A140B9F74}" type="datetimeFigureOut">
              <a:rPr lang="en-US" smtClean="0"/>
              <a:pPr>
                <a:defRPr/>
              </a:pPr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C69B6B-3D1B-475D-B3E3-FD16969A40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2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C9D99B-25B9-4BE1-91DF-4E29F7F0A58F}" type="datetimeFigureOut">
              <a:rPr lang="en-US" smtClean="0"/>
              <a:pPr>
                <a:defRPr/>
              </a:pPr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5804D5-0A76-41E3-A3EB-CD2D322DCD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0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891423-4982-41CD-8836-39BC4E4F666E}" type="datetimeFigureOut">
              <a:rPr lang="en-US" smtClean="0"/>
              <a:pPr>
                <a:defRPr/>
              </a:pPr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722A42-89C5-42F1-A8F7-2189E70486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68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1E1CEE-988D-45F2-B65A-BF9F29CFBF30}" type="datetimeFigureOut">
              <a:rPr lang="en-US" smtClean="0"/>
              <a:pPr>
                <a:defRPr/>
              </a:pPr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E55517-BA4D-402E-B5AE-8B1A081172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46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A6574E-8D62-44B5-AC1B-17B308F4B17D}" type="datetimeFigureOut">
              <a:rPr lang="en-US" smtClean="0"/>
              <a:pPr>
                <a:defRPr/>
              </a:pPr>
              <a:t>7/9/2025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3CF5BE-8332-495E-BBF3-89EC818934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24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80E82B-4F15-41AE-AFBF-6896A320B9B3}" type="datetimeFigureOut">
              <a:rPr lang="en-US" smtClean="0"/>
              <a:pPr>
                <a:defRPr/>
              </a:pPr>
              <a:t>7/9/2025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919F29-8D5D-4373-A12A-279D280735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0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176DDE-68A8-4C95-B024-375AD056773C}" type="datetimeFigureOut">
              <a:rPr lang="en-US" smtClean="0"/>
              <a:pPr>
                <a:defRPr/>
              </a:pPr>
              <a:t>7/9/2025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616D35-08A3-4BCA-B7E4-BD1CCE524F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6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16E386-6134-4B7A-8082-2333120CFF18}" type="datetimeFigureOut">
              <a:rPr lang="en-US" smtClean="0"/>
              <a:pPr>
                <a:defRPr/>
              </a:pPr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FDF85-C593-4481-9FE6-E0361AA08C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8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B99B16-946C-41E6-8216-5A638AAD3EEA}" type="datetimeFigureOut">
              <a:rPr lang="en-US" smtClean="0"/>
              <a:pPr>
                <a:defRPr/>
              </a:pPr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89287-2911-41A6-9389-FFF2A51A56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26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919E553-0A4A-4F02-A7DD-A8B47018664A}" type="datetimeFigureOut">
              <a:rPr lang="en-US" smtClean="0"/>
              <a:pPr>
                <a:defRPr/>
              </a:pPr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0EBD98-36BB-4F56-A4F7-8B8CF56DB1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2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4" r:id="rId1"/>
    <p:sldLayoutId id="2147485245" r:id="rId2"/>
    <p:sldLayoutId id="2147485246" r:id="rId3"/>
    <p:sldLayoutId id="2147485247" r:id="rId4"/>
    <p:sldLayoutId id="2147485248" r:id="rId5"/>
    <p:sldLayoutId id="2147485249" r:id="rId6"/>
    <p:sldLayoutId id="2147485250" r:id="rId7"/>
    <p:sldLayoutId id="2147485251" r:id="rId8"/>
    <p:sldLayoutId id="2147485252" r:id="rId9"/>
    <p:sldLayoutId id="2147485253" r:id="rId10"/>
    <p:sldLayoutId id="21474852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ayusuf258@gmail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106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107.jpeg"/><Relationship Id="rId9" Type="http://schemas.openxmlformats.org/officeDocument/2006/relationships/image" Target="../media/image109.jp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3" Type="http://schemas.openxmlformats.org/officeDocument/2006/relationships/image" Target="../media/image110.jpeg"/><Relationship Id="rId7" Type="http://schemas.openxmlformats.org/officeDocument/2006/relationships/image" Target="../media/image47.jp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g"/><Relationship Id="rId5" Type="http://schemas.openxmlformats.org/officeDocument/2006/relationships/image" Target="../media/image112.jpg"/><Relationship Id="rId4" Type="http://schemas.openxmlformats.org/officeDocument/2006/relationships/image" Target="../media/image111.jpg"/><Relationship Id="rId9" Type="http://schemas.openxmlformats.org/officeDocument/2006/relationships/image" Target="../media/image115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g"/><Relationship Id="rId3" Type="http://schemas.openxmlformats.org/officeDocument/2006/relationships/image" Target="../media/image117.jpeg"/><Relationship Id="rId7" Type="http://schemas.openxmlformats.org/officeDocument/2006/relationships/image" Target="../media/image121.jp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g"/><Relationship Id="rId5" Type="http://schemas.openxmlformats.org/officeDocument/2006/relationships/image" Target="../media/image119.jpg"/><Relationship Id="rId4" Type="http://schemas.openxmlformats.org/officeDocument/2006/relationships/image" Target="../media/image118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fif"/><Relationship Id="rId4" Type="http://schemas.openxmlformats.org/officeDocument/2006/relationships/image" Target="../media/image128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emf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hyperlink" Target="file:///J:\Bikon_2022\Finalisasi%20Revisi%20P3BPK\201022_(b)_Isk_Final_(DFd5)_AHSP-SDA_17102022,%20Jam-22.xlsx" TargetMode="Externa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emf"/><Relationship Id="rId4" Type="http://schemas.openxmlformats.org/officeDocument/2006/relationships/image" Target="../media/image157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jpg"/><Relationship Id="rId5" Type="http://schemas.openxmlformats.org/officeDocument/2006/relationships/image" Target="../media/image166.jpg"/><Relationship Id="rId4" Type="http://schemas.openxmlformats.org/officeDocument/2006/relationships/image" Target="../media/image165.jpe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0.png"/><Relationship Id="rId3" Type="http://schemas.openxmlformats.org/officeDocument/2006/relationships/image" Target="../media/image170.jpg"/><Relationship Id="rId7" Type="http://schemas.openxmlformats.org/officeDocument/2006/relationships/image" Target="../media/image1540.pn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0.png"/><Relationship Id="rId5" Type="http://schemas.openxmlformats.org/officeDocument/2006/relationships/image" Target="../media/image172.jpg"/><Relationship Id="rId4" Type="http://schemas.openxmlformats.org/officeDocument/2006/relationships/image" Target="../media/image171.jp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7" Type="http://schemas.openxmlformats.org/officeDocument/2006/relationships/image" Target="../media/image177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0.pn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8.emf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2.emf"/><Relationship Id="rId4" Type="http://schemas.openxmlformats.org/officeDocument/2006/relationships/image" Target="../media/image181.emf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gif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pn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2.png"/><Relationship Id="rId4" Type="http://schemas.openxmlformats.org/officeDocument/2006/relationships/image" Target="../media/image201.jp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206.jfif"/><Relationship Id="rId7" Type="http://schemas.openxmlformats.org/officeDocument/2006/relationships/image" Target="../media/image210.jf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Relationship Id="rId9" Type="http://schemas.openxmlformats.org/officeDocument/2006/relationships/image" Target="../media/image212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6.jpg"/><Relationship Id="rId4" Type="http://schemas.openxmlformats.org/officeDocument/2006/relationships/image" Target="../media/image215.jp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emf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image" Target="../media/image2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1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g"/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emf"/><Relationship Id="rId7" Type="http://schemas.openxmlformats.org/officeDocument/2006/relationships/image" Target="../media/image234.jpeg"/><Relationship Id="rId2" Type="http://schemas.openxmlformats.org/officeDocument/2006/relationships/image" Target="../media/image22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.jp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2" Type="http://schemas.openxmlformats.org/officeDocument/2006/relationships/image" Target="../media/image23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emf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emf"/><Relationship Id="rId2" Type="http://schemas.openxmlformats.org/officeDocument/2006/relationships/image" Target="../media/image243.emf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7.emf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7.emf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g"/><Relationship Id="rId2" Type="http://schemas.openxmlformats.org/officeDocument/2006/relationships/image" Target="../media/image248.emf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1.png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emf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emf"/><Relationship Id="rId2" Type="http://schemas.openxmlformats.org/officeDocument/2006/relationships/image" Target="../media/image26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2.jp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4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0.png"/><Relationship Id="rId2" Type="http://schemas.openxmlformats.org/officeDocument/2006/relationships/image" Target="../media/image26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6.png"/><Relationship Id="rId4" Type="http://schemas.openxmlformats.org/officeDocument/2006/relationships/image" Target="../media/image25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g"/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5" Type="http://schemas.openxmlformats.org/officeDocument/2006/relationships/image" Target="../media/image269.png"/><Relationship Id="rId4" Type="http://schemas.openxmlformats.org/officeDocument/2006/relationships/image" Target="../media/image268.emf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emf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g"/><Relationship Id="rId2" Type="http://schemas.openxmlformats.org/officeDocument/2006/relationships/image" Target="../media/image272.emf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6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emf"/><Relationship Id="rId2" Type="http://schemas.openxmlformats.org/officeDocument/2006/relationships/image" Target="../media/image277.emf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g"/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emf"/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7.png"/><Relationship Id="rId4" Type="http://schemas.openxmlformats.org/officeDocument/2006/relationships/image" Target="../media/image2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1.png"/><Relationship Id="rId4" Type="http://schemas.openxmlformats.org/officeDocument/2006/relationships/image" Target="../media/image290.png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emf"/><Relationship Id="rId2" Type="http://schemas.openxmlformats.org/officeDocument/2006/relationships/image" Target="../media/image293.emf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emf"/><Relationship Id="rId2" Type="http://schemas.openxmlformats.org/officeDocument/2006/relationships/image" Target="../media/image295.emf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emf"/><Relationship Id="rId2" Type="http://schemas.openxmlformats.org/officeDocument/2006/relationships/image" Target="../media/image297.emf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emf"/><Relationship Id="rId2" Type="http://schemas.openxmlformats.org/officeDocument/2006/relationships/image" Target="../media/image29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1.emf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emf"/><Relationship Id="rId2" Type="http://schemas.openxmlformats.org/officeDocument/2006/relationships/image" Target="../media/image30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5.png"/><Relationship Id="rId4" Type="http://schemas.openxmlformats.org/officeDocument/2006/relationships/image" Target="../media/image304.png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emf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jpg"/><Relationship Id="rId3" Type="http://schemas.openxmlformats.org/officeDocument/2006/relationships/image" Target="../media/image307.png"/><Relationship Id="rId7" Type="http://schemas.openxmlformats.org/officeDocument/2006/relationships/image" Target="../media/image31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jpeg"/><Relationship Id="rId5" Type="http://schemas.openxmlformats.org/officeDocument/2006/relationships/image" Target="../media/image309.jpeg"/><Relationship Id="rId4" Type="http://schemas.openxmlformats.org/officeDocument/2006/relationships/image" Target="../media/image308.jpeg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emf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jpeg"/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6.jpg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emf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emf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emf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emf"/><Relationship Id="rId2" Type="http://schemas.openxmlformats.org/officeDocument/2006/relationships/image" Target="../media/image3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2.emf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image" Target="../media/image3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5.png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jpeg"/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9.jpg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emf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emf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emf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emf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jpeg"/><Relationship Id="rId7" Type="http://schemas.openxmlformats.org/officeDocument/2006/relationships/image" Target="../media/image339.jpg"/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8.jpg"/><Relationship Id="rId5" Type="http://schemas.openxmlformats.org/officeDocument/2006/relationships/image" Target="../media/image337.jpg"/><Relationship Id="rId4" Type="http://schemas.openxmlformats.org/officeDocument/2006/relationships/image" Target="../media/image336.png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emf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jpeg"/><Relationship Id="rId2" Type="http://schemas.openxmlformats.org/officeDocument/2006/relationships/image" Target="../media/image343.emf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emf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jpg"/><Relationship Id="rId2" Type="http://schemas.openxmlformats.org/officeDocument/2006/relationships/image" Target="../media/image346.jp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emf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emf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emf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jpeg"/><Relationship Id="rId2" Type="http://schemas.openxmlformats.org/officeDocument/2006/relationships/image" Target="../media/image3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5.jpeg"/><Relationship Id="rId4" Type="http://schemas.openxmlformats.org/officeDocument/2006/relationships/image" Target="../media/image354.jpeg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hyperlink" Target="file:///J:\Bikon_2022\Finalisasi%20Revisi%20P3BPK\201022_(b)_Isk_Final_(DFd5)_AHSP-SDA_17102022,%20Jam-22.xlsx" TargetMode="External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emf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emf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emf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g"/><Relationship Id="rId9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em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7C8AF1-6623-4C54-9F80-1FAEBF32C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" y="0"/>
            <a:ext cx="10190922" cy="68741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E0D4A0-0474-451A-831F-20BBA7811DC2}"/>
              </a:ext>
            </a:extLst>
          </p:cNvPr>
          <p:cNvSpPr/>
          <p:nvPr/>
        </p:nvSpPr>
        <p:spPr>
          <a:xfrm>
            <a:off x="9939" y="1"/>
            <a:ext cx="10190921" cy="6857999"/>
          </a:xfrm>
          <a:prstGeom prst="rect">
            <a:avLst/>
          </a:prstGeom>
          <a:solidFill>
            <a:srgbClr val="F2F2F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D90D38-073E-4261-9029-55636F5F6F33}"/>
              </a:ext>
            </a:extLst>
          </p:cNvPr>
          <p:cNvSpPr txBox="1"/>
          <p:nvPr/>
        </p:nvSpPr>
        <p:spPr>
          <a:xfrm>
            <a:off x="510202" y="2149722"/>
            <a:ext cx="91440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</a:rPr>
              <a:t>mengacu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</a:rPr>
              <a:t> pada</a:t>
            </a:r>
          </a:p>
          <a:p>
            <a:pPr algn="ctr">
              <a:lnSpc>
                <a:spcPct val="85000"/>
              </a:lnSpc>
            </a:pP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PerMen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 PUPR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Nomor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 8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Tahun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 2023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Tentang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Pedoman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Penyusunan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Perkiraan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Biaya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Pekerjaan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Konstruksi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en-US" sz="2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ritannic Bold" panose="020B0903060703020204" pitchFamily="34" charset="0"/>
              </a:rPr>
              <a:t>BIDANG PUPR</a:t>
            </a:r>
          </a:p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en-US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endParaRPr lang="en-ID" sz="2400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B8A16-B139-4182-A93C-D2D03A814F6B}"/>
              </a:ext>
            </a:extLst>
          </p:cNvPr>
          <p:cNvSpPr txBox="1"/>
          <p:nvPr/>
        </p:nvSpPr>
        <p:spPr>
          <a:xfrm>
            <a:off x="2037939" y="6031458"/>
            <a:ext cx="6088526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>
                <a:latin typeface="Britannic Bold" panose="020B0903060703020204" pitchFamily="34" charset="0"/>
              </a:rPr>
              <a:t>Iskandar A. Yusuf</a:t>
            </a:r>
          </a:p>
          <a:p>
            <a:pPr algn="ctr">
              <a:lnSpc>
                <a:spcPct val="85000"/>
              </a:lnSpc>
            </a:pPr>
            <a:r>
              <a:rPr lang="en-US" u="sng" dirty="0">
                <a:hlinkClick r:id="rId3"/>
              </a:rPr>
              <a:t>iayusuf258@gmail.com</a:t>
            </a:r>
            <a:r>
              <a:rPr lang="en-US" u="sng" dirty="0"/>
              <a:t>;  HP: 0818226699</a:t>
            </a:r>
            <a:endParaRPr lang="en-ID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2126FF-A377-402D-BDF3-9AA30AE6C484}"/>
              </a:ext>
            </a:extLst>
          </p:cNvPr>
          <p:cNvSpPr txBox="1"/>
          <p:nvPr/>
        </p:nvSpPr>
        <p:spPr>
          <a:xfrm>
            <a:off x="2849446" y="5512238"/>
            <a:ext cx="4465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/>
            <a:r>
              <a:rPr lang="en-US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Samarinda</a:t>
            </a:r>
            <a:r>
              <a:rPr lang="en-US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, 09 </a:t>
            </a:r>
            <a:r>
              <a:rPr lang="en-US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Juli</a:t>
            </a:r>
            <a:r>
              <a:rPr lang="en-US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2025</a:t>
            </a:r>
            <a:endParaRPr lang="en-ID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88B91-2142-441F-8534-487F3C7551A9}"/>
              </a:ext>
            </a:extLst>
          </p:cNvPr>
          <p:cNvSpPr txBox="1"/>
          <p:nvPr/>
        </p:nvSpPr>
        <p:spPr>
          <a:xfrm>
            <a:off x="510202" y="3970740"/>
            <a:ext cx="9144000" cy="139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MT"/>
              </a:rPr>
              <a:t>Surat </a:t>
            </a:r>
            <a:r>
              <a:rPr lang="en-US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MT"/>
              </a:rPr>
              <a:t>Edaran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MT"/>
              </a:rPr>
              <a:t> </a:t>
            </a:r>
            <a:r>
              <a:rPr lang="en-US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MT"/>
              </a:rPr>
              <a:t>Dirjen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MT"/>
              </a:rPr>
              <a:t> Bina </a:t>
            </a:r>
            <a:r>
              <a:rPr lang="en-US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MT"/>
              </a:rPr>
              <a:t>Konstruksi</a:t>
            </a: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MT"/>
            </a:endParaRPr>
          </a:p>
          <a:p>
            <a:pPr algn="ctr">
              <a:lnSpc>
                <a:spcPct val="85000"/>
              </a:lnSpc>
              <a:spcAft>
                <a:spcPts val="1200"/>
              </a:spcAft>
            </a:pPr>
            <a:r>
              <a:rPr lang="en-US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MT"/>
              </a:rPr>
              <a:t>Nomor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MT"/>
              </a:rPr>
              <a:t> 30 </a:t>
            </a:r>
            <a:r>
              <a:rPr lang="en-US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MT"/>
              </a:rPr>
              <a:t>Tahun</a:t>
            </a:r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MT"/>
              </a:rPr>
              <a:t> 2025</a:t>
            </a:r>
          </a:p>
          <a:p>
            <a:pPr algn="ctr">
              <a:lnSpc>
                <a:spcPct val="85000"/>
              </a:lnSpc>
            </a:pP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Lampiran IV 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Bidang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Sumber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Daya Air</a:t>
            </a:r>
            <a:endParaRPr lang="en-US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34AA73-CB9B-43CD-B36E-8DCB43412510}"/>
              </a:ext>
            </a:extLst>
          </p:cNvPr>
          <p:cNvSpPr txBox="1"/>
          <p:nvPr/>
        </p:nvSpPr>
        <p:spPr>
          <a:xfrm>
            <a:off x="0" y="796525"/>
            <a:ext cx="10200860" cy="11518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ritannic Bold" panose="020B0903060703020204" pitchFamily="34" charset="0"/>
              </a:rPr>
              <a:t>PEMBEKALAN TEKNIS AHSP</a:t>
            </a:r>
          </a:p>
          <a:p>
            <a:pPr algn="ctr">
              <a:lnSpc>
                <a:spcPct val="85000"/>
              </a:lnSpc>
            </a:pPr>
            <a:r>
              <a:rPr lang="en-US" sz="2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ritannic Bold" panose="020B0903060703020204" pitchFamily="34" charset="0"/>
              </a:rPr>
              <a:t>DINAS PEKERJAAN UMUM PENATAAN RUANG DAN PERUMAHAN RAKYAT </a:t>
            </a:r>
          </a:p>
          <a:p>
            <a:pPr algn="ctr">
              <a:lnSpc>
                <a:spcPct val="85000"/>
              </a:lnSpc>
              <a:spcAft>
                <a:spcPts val="600"/>
              </a:spcAft>
            </a:pPr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Britannic Bold" panose="020B0903060703020204" pitchFamily="34" charset="0"/>
              </a:rPr>
              <a:t>PROVINSI KALIMANTAN TIMUR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D3D676-F029-4016-88AD-79BD5E52A7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576" y="-115109"/>
            <a:ext cx="1143022" cy="11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7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-9905" y="0"/>
            <a:ext cx="9919966" cy="6774979"/>
            <a:chOff x="-9905" y="0"/>
            <a:chExt cx="9919966" cy="677497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750" r="100000"/>
                      </a14:imgEffect>
                      <a14:imgEffect>
                        <a14:brightnessContrast bright="20000" contrast="-40000"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558" y="0"/>
              <a:ext cx="6537308" cy="6247135"/>
            </a:xfrm>
            <a:prstGeom prst="rect">
              <a:avLst/>
            </a:prstGeom>
          </p:spPr>
        </p:pic>
        <p:sp>
          <p:nvSpPr>
            <p:cNvPr id="35" name="Rectangle 31"/>
            <p:cNvSpPr>
              <a:spLocks noChangeArrowheads="1"/>
            </p:cNvSpPr>
            <p:nvPr/>
          </p:nvSpPr>
          <p:spPr bwMode="auto">
            <a:xfrm>
              <a:off x="96046" y="3377372"/>
              <a:ext cx="1638300" cy="10297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85000"/>
                </a:lnSpc>
              </a:pPr>
              <a:r>
                <a:rPr lang="id-ID" sz="2000" dirty="0">
                  <a:solidFill>
                    <a:schemeClr val="bg1"/>
                  </a:solidFill>
                </a:rPr>
                <a:t>- Material</a:t>
              </a:r>
            </a:p>
            <a:p>
              <a:pPr eaLnBrk="0" hangingPunct="0">
                <a:lnSpc>
                  <a:spcPct val="85000"/>
                </a:lnSpc>
              </a:pPr>
              <a:r>
                <a:rPr lang="id-ID" sz="2000" dirty="0">
                  <a:solidFill>
                    <a:schemeClr val="bg1"/>
                  </a:solidFill>
                </a:rPr>
                <a:t>- Penyediaan</a:t>
              </a:r>
            </a:p>
            <a:p>
              <a:pPr eaLnBrk="0" hangingPunct="0">
                <a:lnSpc>
                  <a:spcPct val="85000"/>
                </a:lnSpc>
              </a:pPr>
              <a:r>
                <a:rPr lang="id-ID" sz="2000" dirty="0">
                  <a:solidFill>
                    <a:schemeClr val="bg1"/>
                  </a:solidFill>
                </a:rPr>
                <a:t>- Pengolahan</a:t>
              </a:r>
            </a:p>
            <a:p>
              <a:pPr eaLnBrk="0" hangingPunct="0">
                <a:lnSpc>
                  <a:spcPct val="85000"/>
                </a:lnSpc>
              </a:pPr>
              <a:r>
                <a:rPr lang="id-ID" sz="2000" dirty="0">
                  <a:solidFill>
                    <a:schemeClr val="bg1"/>
                  </a:solidFill>
                </a:rPr>
                <a:t>- Retribusi</a:t>
              </a:r>
            </a:p>
          </p:txBody>
        </p:sp>
        <p:sp>
          <p:nvSpPr>
            <p:cNvPr id="36" name="AutoShape 15"/>
            <p:cNvSpPr>
              <a:spLocks noChangeArrowheads="1"/>
            </p:cNvSpPr>
            <p:nvPr/>
          </p:nvSpPr>
          <p:spPr bwMode="auto">
            <a:xfrm>
              <a:off x="7563946" y="1729834"/>
              <a:ext cx="1003300" cy="45670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d-ID"/>
            </a:p>
          </p:txBody>
        </p:sp>
        <p:sp>
          <p:nvSpPr>
            <p:cNvPr id="37" name="AutoShape 9"/>
            <p:cNvSpPr>
              <a:spLocks noChangeArrowheads="1"/>
            </p:cNvSpPr>
            <p:nvPr/>
          </p:nvSpPr>
          <p:spPr bwMode="auto">
            <a:xfrm>
              <a:off x="2269031" y="1435912"/>
              <a:ext cx="3673475" cy="306508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d-ID"/>
            </a:p>
          </p:txBody>
        </p:sp>
        <p:sp>
          <p:nvSpPr>
            <p:cNvPr id="38" name="Text Box 5"/>
            <p:cNvSpPr txBox="1">
              <a:spLocks noChangeArrowheads="1"/>
            </p:cNvSpPr>
            <p:nvPr/>
          </p:nvSpPr>
          <p:spPr bwMode="auto">
            <a:xfrm>
              <a:off x="2268886" y="1626557"/>
              <a:ext cx="3682049" cy="1260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1800" b="1" dirty="0" err="1">
                  <a:solidFill>
                    <a:schemeClr val="bg1"/>
                  </a:solidFill>
                  <a:latin typeface="Garamond" pitchFamily="18" charset="0"/>
                </a:rPr>
                <a:t>PerMen</a:t>
              </a:r>
              <a:r>
                <a:rPr lang="en-US" sz="1800" b="1" dirty="0">
                  <a:solidFill>
                    <a:schemeClr val="bg1"/>
                  </a:solidFill>
                  <a:latin typeface="Garamond" pitchFamily="18" charset="0"/>
                </a:rPr>
                <a:t> PU</a:t>
              </a:r>
              <a:r>
                <a:rPr lang="id-ID" sz="1800" b="1" dirty="0">
                  <a:solidFill>
                    <a:schemeClr val="bg1"/>
                  </a:solidFill>
                  <a:latin typeface="Garamond" pitchFamily="18" charset="0"/>
                </a:rPr>
                <a:t>PR</a:t>
              </a:r>
              <a:r>
                <a:rPr lang="en-US" sz="1800" b="1" dirty="0">
                  <a:solidFill>
                    <a:schemeClr val="bg1"/>
                  </a:solidFill>
                  <a:latin typeface="Garamond" pitchFamily="18" charset="0"/>
                </a:rPr>
                <a:t> no</a:t>
              </a:r>
              <a:r>
                <a:rPr lang="id-ID" sz="1800" b="1" dirty="0">
                  <a:solidFill>
                    <a:schemeClr val="bg1"/>
                  </a:solidFill>
                  <a:latin typeface="Garamond" pitchFamily="18" charset="0"/>
                </a:rPr>
                <a:t>.</a:t>
              </a:r>
              <a:r>
                <a:rPr lang="en-US" sz="1800" b="1" dirty="0">
                  <a:solidFill>
                    <a:schemeClr val="bg1"/>
                  </a:solidFill>
                  <a:latin typeface="Garamond" pitchFamily="18" charset="0"/>
                </a:rPr>
                <a:t> 8 </a:t>
              </a:r>
              <a:r>
                <a:rPr lang="en-US" sz="1800" b="1" dirty="0" err="1">
                  <a:solidFill>
                    <a:schemeClr val="bg1"/>
                  </a:solidFill>
                  <a:latin typeface="Garamond" pitchFamily="18" charset="0"/>
                </a:rPr>
                <a:t>Tahun</a:t>
              </a:r>
              <a:r>
                <a:rPr lang="en-US" sz="1800" b="1" dirty="0">
                  <a:solidFill>
                    <a:schemeClr val="bg1"/>
                  </a:solidFill>
                  <a:latin typeface="Garamond" pitchFamily="18" charset="0"/>
                </a:rPr>
                <a:t> 2023</a:t>
              </a:r>
            </a:p>
            <a:p>
              <a:pPr algn="ctr" eaLnBrk="0" hangingPunct="0">
                <a:lnSpc>
                  <a:spcPct val="80000"/>
                </a:lnSpc>
              </a:pPr>
              <a:r>
                <a:rPr lang="en-US" sz="1800" b="1" dirty="0" err="1">
                  <a:solidFill>
                    <a:schemeClr val="bg1"/>
                  </a:solidFill>
                  <a:latin typeface="Garamond" pitchFamily="18" charset="0"/>
                </a:rPr>
                <a:t>Tentang</a:t>
              </a:r>
              <a:r>
                <a:rPr lang="en-US" sz="1800" b="1" dirty="0">
                  <a:solidFill>
                    <a:schemeClr val="bg1"/>
                  </a:solidFill>
                  <a:latin typeface="Garamond" pitchFamily="18" charset="0"/>
                </a:rPr>
                <a:t> P3BPK dan</a:t>
              </a:r>
            </a:p>
            <a:p>
              <a:pPr algn="ctr" eaLnBrk="0" hangingPunct="0">
                <a:lnSpc>
                  <a:spcPct val="80000"/>
                </a:lnSpc>
                <a:spcAft>
                  <a:spcPts val="400"/>
                </a:spcAft>
              </a:pPr>
              <a:r>
                <a:rPr lang="en-US" sz="1800" b="1" dirty="0">
                  <a:solidFill>
                    <a:schemeClr val="bg1"/>
                  </a:solidFill>
                  <a:latin typeface="Garamond" pitchFamily="18" charset="0"/>
                </a:rPr>
                <a:t>SE </a:t>
              </a:r>
              <a:r>
                <a:rPr lang="en-US" sz="1800" b="1" dirty="0" err="1">
                  <a:solidFill>
                    <a:schemeClr val="bg1"/>
                  </a:solidFill>
                  <a:latin typeface="Garamond" pitchFamily="18" charset="0"/>
                </a:rPr>
                <a:t>Dirjen</a:t>
              </a:r>
              <a:r>
                <a:rPr lang="en-US" sz="1800" b="1" dirty="0">
                  <a:solidFill>
                    <a:schemeClr val="bg1"/>
                  </a:solidFill>
                  <a:latin typeface="Garamond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latin typeface="Garamond" pitchFamily="18" charset="0"/>
                </a:rPr>
                <a:t>Binkon</a:t>
              </a:r>
              <a:r>
                <a:rPr lang="en-US" sz="1800" b="1" dirty="0">
                  <a:solidFill>
                    <a:schemeClr val="bg1"/>
                  </a:solidFill>
                  <a:latin typeface="Garamond" pitchFamily="18" charset="0"/>
                </a:rPr>
                <a:t> No.30/2025 </a:t>
              </a:r>
              <a:r>
                <a:rPr lang="en-US" sz="1800" b="1" dirty="0" err="1">
                  <a:solidFill>
                    <a:schemeClr val="bg1"/>
                  </a:solidFill>
                  <a:latin typeface="Garamond" pitchFamily="18" charset="0"/>
                </a:rPr>
                <a:t>Tentang</a:t>
              </a:r>
              <a:r>
                <a:rPr lang="en-US" sz="1800" b="1" dirty="0">
                  <a:solidFill>
                    <a:schemeClr val="bg1"/>
                  </a:solidFill>
                  <a:latin typeface="Garamond" pitchFamily="18" charset="0"/>
                </a:rPr>
                <a:t> TCP2BPK</a:t>
              </a:r>
            </a:p>
            <a:p>
              <a:pPr algn="ctr" eaLnBrk="0" hangingPunct="0">
                <a:lnSpc>
                  <a:spcPct val="80000"/>
                </a:lnSpc>
                <a:spcAft>
                  <a:spcPts val="400"/>
                </a:spcAft>
              </a:pPr>
              <a:r>
                <a:rPr lang="en-US" sz="1800" b="1" dirty="0">
                  <a:solidFill>
                    <a:srgbClr val="FF0000"/>
                  </a:solidFill>
                  <a:latin typeface="Garamond" pitchFamily="18" charset="0"/>
                </a:rPr>
                <a:t>(</a:t>
              </a:r>
              <a:r>
                <a:rPr lang="en-US" sz="1800" b="1" dirty="0">
                  <a:solidFill>
                    <a:srgbClr val="FF0000"/>
                  </a:solidFill>
                  <a:latin typeface="Arial Black" pitchFamily="34" charset="0"/>
                </a:rPr>
                <a:t>AHSP</a:t>
              </a:r>
              <a:r>
                <a:rPr lang="en-US" sz="1800" b="1" dirty="0">
                  <a:solidFill>
                    <a:srgbClr val="FF0000"/>
                  </a:solidFill>
                  <a:latin typeface="Garamond" pitchFamily="18" charset="0"/>
                </a:rPr>
                <a:t>)</a:t>
              </a:r>
            </a:p>
          </p:txBody>
        </p:sp>
        <p:sp>
          <p:nvSpPr>
            <p:cNvPr id="39" name="Text Box 6"/>
            <p:cNvSpPr txBox="1">
              <a:spLocks noChangeArrowheads="1"/>
            </p:cNvSpPr>
            <p:nvPr/>
          </p:nvSpPr>
          <p:spPr bwMode="auto">
            <a:xfrm>
              <a:off x="2295315" y="3054472"/>
              <a:ext cx="3663655" cy="1333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id-ID" sz="2000" b="1" dirty="0">
                  <a:solidFill>
                    <a:srgbClr val="FFFF00"/>
                  </a:solidFill>
                  <a:latin typeface="Garamond" pitchFamily="18" charset="0"/>
                </a:rPr>
                <a:t>Jenis+varian pek. dan </a:t>
              </a:r>
              <a:r>
                <a:rPr lang="en-US" sz="2000" b="1" dirty="0" err="1">
                  <a:solidFill>
                    <a:srgbClr val="FFFF00"/>
                  </a:solidFill>
                  <a:latin typeface="Garamond" pitchFamily="18" charset="0"/>
                </a:rPr>
                <a:t>Koefisien</a:t>
              </a:r>
              <a:r>
                <a:rPr lang="en-US" sz="2000" b="1" dirty="0">
                  <a:solidFill>
                    <a:srgbClr val="FFFF00"/>
                  </a:solidFill>
                  <a:latin typeface="Garamond" pitchFamily="18" charset="0"/>
                </a:rPr>
                <a:t>:</a:t>
              </a:r>
            </a:p>
            <a:p>
              <a:pPr eaLnBrk="0" hangingPunct="0">
                <a:lnSpc>
                  <a:spcPct val="80000"/>
                </a:lnSpc>
                <a:buFontTx/>
                <a:buChar char="-"/>
              </a:pPr>
              <a:r>
                <a:rPr lang="en-US" sz="2000" b="1" dirty="0" err="1">
                  <a:solidFill>
                    <a:schemeClr val="bg1"/>
                  </a:solidFill>
                  <a:latin typeface="Garamond" pitchFamily="18" charset="0"/>
                </a:rPr>
                <a:t>Upah</a:t>
              </a:r>
              <a:r>
                <a:rPr lang="en-US" sz="2000" b="1" dirty="0">
                  <a:solidFill>
                    <a:schemeClr val="bg1"/>
                  </a:solidFill>
                  <a:latin typeface="Garamond" pitchFamily="18" charset="0"/>
                </a:rPr>
                <a:t> Tenaga </a:t>
              </a:r>
              <a:r>
                <a:rPr lang="en-US" sz="2000" b="1" dirty="0" err="1">
                  <a:solidFill>
                    <a:schemeClr val="bg1"/>
                  </a:solidFill>
                  <a:latin typeface="Garamond" pitchFamily="18" charset="0"/>
                </a:rPr>
                <a:t>Kerja</a:t>
              </a:r>
              <a:endParaRPr lang="id-ID" sz="2000" b="1" dirty="0">
                <a:solidFill>
                  <a:schemeClr val="bg1"/>
                </a:solidFill>
                <a:latin typeface="Garamond" pitchFamily="18" charset="0"/>
              </a:endParaRPr>
            </a:p>
            <a:p>
              <a:pPr eaLnBrk="0" hangingPunct="0">
                <a:lnSpc>
                  <a:spcPct val="80000"/>
                </a:lnSpc>
                <a:buFontTx/>
                <a:buChar char="-"/>
              </a:pPr>
              <a:r>
                <a:rPr lang="id-ID" sz="2000" b="1" dirty="0">
                  <a:solidFill>
                    <a:schemeClr val="bg1"/>
                  </a:solidFill>
                  <a:latin typeface="Garamond" pitchFamily="18" charset="0"/>
                </a:rPr>
                <a:t>Material</a:t>
              </a:r>
              <a:endParaRPr lang="en-US" sz="2000" b="1" dirty="0">
                <a:solidFill>
                  <a:schemeClr val="bg1"/>
                </a:solidFill>
                <a:latin typeface="Garamond" pitchFamily="18" charset="0"/>
              </a:endParaRPr>
            </a:p>
            <a:p>
              <a:pPr eaLnBrk="0" hangingPunct="0">
                <a:lnSpc>
                  <a:spcPct val="80000"/>
                </a:lnSpc>
                <a:buFontTx/>
                <a:buChar char="-"/>
              </a:pPr>
              <a:r>
                <a:rPr lang="en-US" sz="2000" b="1" dirty="0" err="1">
                  <a:solidFill>
                    <a:schemeClr val="bg1"/>
                  </a:solidFill>
                  <a:latin typeface="Garamond" pitchFamily="18" charset="0"/>
                </a:rPr>
                <a:t>Peralatan</a:t>
              </a:r>
              <a:endParaRPr lang="en-US" sz="2000" b="1" dirty="0">
                <a:solidFill>
                  <a:schemeClr val="bg1"/>
                </a:solidFill>
                <a:latin typeface="Garamond" pitchFamily="18" charset="0"/>
              </a:endParaRPr>
            </a:p>
            <a:p>
              <a:pPr eaLnBrk="0" hangingPunct="0">
                <a:lnSpc>
                  <a:spcPct val="80000"/>
                </a:lnSpc>
                <a:buFontTx/>
                <a:buChar char="-"/>
              </a:pPr>
              <a:r>
                <a:rPr lang="en-US" sz="2000" b="1" dirty="0">
                  <a:solidFill>
                    <a:schemeClr val="bg1"/>
                  </a:solidFill>
                  <a:latin typeface="Garamond" pitchFamily="18" charset="0"/>
                </a:rPr>
                <a:t>Lain-lain</a:t>
              </a:r>
            </a:p>
          </p:txBody>
        </p:sp>
        <p:sp>
          <p:nvSpPr>
            <p:cNvPr id="40" name="Text Box 10"/>
            <p:cNvSpPr txBox="1">
              <a:spLocks noChangeArrowheads="1"/>
            </p:cNvSpPr>
            <p:nvPr/>
          </p:nvSpPr>
          <p:spPr bwMode="auto">
            <a:xfrm>
              <a:off x="2659454" y="5272344"/>
              <a:ext cx="2959100" cy="830997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>
                  <a:solidFill>
                    <a:schemeClr val="bg1"/>
                  </a:solidFill>
                  <a:latin typeface="Garamond" pitchFamily="18" charset="0"/>
                </a:rPr>
                <a:t>HARGA SATUAN</a:t>
              </a:r>
            </a:p>
            <a:p>
              <a:pPr algn="ctr" eaLnBrk="0" hangingPunct="0"/>
              <a:r>
                <a:rPr lang="en-US" b="1" dirty="0">
                  <a:solidFill>
                    <a:schemeClr val="bg1"/>
                  </a:solidFill>
                  <a:latin typeface="Garamond" pitchFamily="18" charset="0"/>
                </a:rPr>
                <a:t>PEKERJAAN (HSP)</a:t>
              </a:r>
            </a:p>
          </p:txBody>
        </p:sp>
        <p:sp>
          <p:nvSpPr>
            <p:cNvPr id="41" name="AutoShape 12"/>
            <p:cNvSpPr>
              <a:spLocks noChangeArrowheads="1"/>
            </p:cNvSpPr>
            <p:nvPr/>
          </p:nvSpPr>
          <p:spPr bwMode="auto">
            <a:xfrm>
              <a:off x="6243149" y="2256421"/>
              <a:ext cx="3575810" cy="235420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d-ID"/>
            </a:p>
          </p:txBody>
        </p:sp>
        <p:sp>
          <p:nvSpPr>
            <p:cNvPr id="42" name="Text Box 11"/>
            <p:cNvSpPr txBox="1">
              <a:spLocks noChangeArrowheads="1"/>
            </p:cNvSpPr>
            <p:nvPr/>
          </p:nvSpPr>
          <p:spPr bwMode="auto">
            <a:xfrm>
              <a:off x="6322365" y="2222555"/>
              <a:ext cx="3422027" cy="2431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d-ID" sz="3200" b="1" dirty="0">
                  <a:solidFill>
                    <a:srgbClr val="FF0000"/>
                  </a:solidFill>
                </a:rPr>
                <a:t>DK</a:t>
              </a:r>
              <a:r>
                <a:rPr lang="en-US" sz="3200" b="1" dirty="0">
                  <a:solidFill>
                    <a:srgbClr val="FF0000"/>
                  </a:solidFill>
                </a:rPr>
                <a:t>H</a:t>
              </a:r>
              <a:r>
                <a:rPr lang="id-ID" sz="3200" b="1" dirty="0">
                  <a:solidFill>
                    <a:srgbClr val="FF0000"/>
                  </a:solidFill>
                </a:rPr>
                <a:t> (BoQ)</a:t>
              </a:r>
              <a:endParaRPr lang="en-US" sz="3200" b="1" dirty="0">
                <a:solidFill>
                  <a:srgbClr val="FF0000"/>
                </a:solidFill>
              </a:endParaRPr>
            </a:p>
            <a:p>
              <a:pPr eaLnBrk="0" hangingPunct="0"/>
              <a:r>
                <a:rPr lang="id-ID" sz="2000" b="1" dirty="0">
                  <a:solidFill>
                    <a:srgbClr val="FFFF00"/>
                  </a:solidFill>
                  <a:latin typeface="Garamond" pitchFamily="18" charset="0"/>
                </a:rPr>
                <a:t>Jenis dan Kuantitas</a:t>
              </a:r>
              <a:r>
                <a:rPr lang="en-US" sz="2000" b="1" dirty="0">
                  <a:solidFill>
                    <a:srgbClr val="FFFF00"/>
                  </a:solidFill>
                  <a:latin typeface="Garamond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Garamond" pitchFamily="18" charset="0"/>
                </a:rPr>
                <a:t>pek</a:t>
              </a:r>
              <a:r>
                <a:rPr lang="id-ID" sz="2000" b="1" dirty="0">
                  <a:solidFill>
                    <a:srgbClr val="FFFF00"/>
                  </a:solidFill>
                  <a:latin typeface="Garamond" pitchFamily="18" charset="0"/>
                </a:rPr>
                <a:t>erjaan</a:t>
              </a:r>
              <a:endParaRPr lang="en-US" sz="2000" b="1" dirty="0">
                <a:solidFill>
                  <a:srgbClr val="FFFF00"/>
                </a:solidFill>
                <a:latin typeface="Garamond" pitchFamily="18" charset="0"/>
              </a:endParaRPr>
            </a:p>
            <a:p>
              <a:pPr eaLnBrk="0" hangingPunct="0">
                <a:buFontTx/>
                <a:buChar char="-"/>
              </a:pPr>
              <a:r>
                <a:rPr lang="en-US" sz="2000" b="1" dirty="0" err="1">
                  <a:solidFill>
                    <a:schemeClr val="bg1"/>
                  </a:solidFill>
                  <a:latin typeface="Garamond" pitchFamily="18" charset="0"/>
                </a:rPr>
                <a:t>Satuan</a:t>
              </a:r>
              <a:r>
                <a:rPr lang="en-US" sz="2000" b="1" dirty="0">
                  <a:solidFill>
                    <a:schemeClr val="bg1"/>
                  </a:solidFill>
                  <a:latin typeface="Garamond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Garamond" pitchFamily="18" charset="0"/>
                </a:rPr>
                <a:t>panjang</a:t>
              </a:r>
              <a:endParaRPr lang="en-US" sz="2000" b="1" dirty="0">
                <a:solidFill>
                  <a:schemeClr val="bg1"/>
                </a:solidFill>
                <a:latin typeface="Garamond" pitchFamily="18" charset="0"/>
              </a:endParaRPr>
            </a:p>
            <a:p>
              <a:pPr eaLnBrk="0" hangingPunct="0">
                <a:buFontTx/>
                <a:buChar char="-"/>
              </a:pPr>
              <a:r>
                <a:rPr lang="en-US" sz="2000" b="1" dirty="0" err="1">
                  <a:solidFill>
                    <a:schemeClr val="bg1"/>
                  </a:solidFill>
                  <a:latin typeface="Garamond" pitchFamily="18" charset="0"/>
                </a:rPr>
                <a:t>Satuan</a:t>
              </a:r>
              <a:r>
                <a:rPr lang="en-US" sz="2000" b="1" dirty="0">
                  <a:solidFill>
                    <a:schemeClr val="bg1"/>
                  </a:solidFill>
                  <a:latin typeface="Garamond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Garamond" pitchFamily="18" charset="0"/>
                </a:rPr>
                <a:t>luas</a:t>
              </a:r>
              <a:endParaRPr lang="en-US" sz="2000" b="1" dirty="0">
                <a:solidFill>
                  <a:schemeClr val="bg1"/>
                </a:solidFill>
                <a:latin typeface="Garamond" pitchFamily="18" charset="0"/>
              </a:endParaRPr>
            </a:p>
            <a:p>
              <a:pPr eaLnBrk="0" hangingPunct="0">
                <a:buFontTx/>
                <a:buChar char="-"/>
              </a:pPr>
              <a:r>
                <a:rPr lang="en-US" sz="2000" b="1" dirty="0" err="1">
                  <a:solidFill>
                    <a:schemeClr val="bg1"/>
                  </a:solidFill>
                  <a:latin typeface="Garamond" pitchFamily="18" charset="0"/>
                </a:rPr>
                <a:t>Satuan</a:t>
              </a:r>
              <a:r>
                <a:rPr lang="en-US" sz="2000" b="1" dirty="0">
                  <a:solidFill>
                    <a:schemeClr val="bg1"/>
                  </a:solidFill>
                  <a:latin typeface="Garamond" pitchFamily="18" charset="0"/>
                </a:rPr>
                <a:t> </a:t>
              </a:r>
              <a:r>
                <a:rPr lang="id-ID" sz="2000" b="1" dirty="0">
                  <a:solidFill>
                    <a:schemeClr val="bg1"/>
                  </a:solidFill>
                  <a:latin typeface="Garamond" pitchFamily="18" charset="0"/>
                </a:rPr>
                <a:t>v</a:t>
              </a:r>
              <a:r>
                <a:rPr lang="en-US" sz="2000" b="1" dirty="0" err="1">
                  <a:solidFill>
                    <a:schemeClr val="bg1"/>
                  </a:solidFill>
                  <a:latin typeface="Garamond" pitchFamily="18" charset="0"/>
                </a:rPr>
                <a:t>olume</a:t>
              </a:r>
              <a:endParaRPr lang="en-US" sz="2000" b="1" dirty="0">
                <a:solidFill>
                  <a:schemeClr val="bg1"/>
                </a:solidFill>
                <a:latin typeface="Garamond" pitchFamily="18" charset="0"/>
              </a:endParaRPr>
            </a:p>
            <a:p>
              <a:pPr eaLnBrk="0" hangingPunct="0">
                <a:buFontTx/>
                <a:buChar char="-"/>
              </a:pPr>
              <a:r>
                <a:rPr lang="en-US" sz="2000" b="1" dirty="0" err="1">
                  <a:solidFill>
                    <a:schemeClr val="bg1"/>
                  </a:solidFill>
                  <a:latin typeface="Garamond" pitchFamily="18" charset="0"/>
                </a:rPr>
                <a:t>Satuan</a:t>
              </a:r>
              <a:r>
                <a:rPr lang="en-US" sz="2000" b="1" dirty="0">
                  <a:solidFill>
                    <a:schemeClr val="bg1"/>
                  </a:solidFill>
                  <a:latin typeface="Garamond" pitchFamily="18" charset="0"/>
                </a:rPr>
                <a:t> </a:t>
              </a:r>
              <a:r>
                <a:rPr lang="id-ID" sz="2000" b="1" dirty="0">
                  <a:solidFill>
                    <a:schemeClr val="bg1"/>
                  </a:solidFill>
                  <a:latin typeface="Garamond" pitchFamily="18" charset="0"/>
                </a:rPr>
                <a:t>w</a:t>
              </a:r>
              <a:r>
                <a:rPr lang="en-US" sz="2000" b="1" dirty="0" err="1">
                  <a:solidFill>
                    <a:schemeClr val="bg1"/>
                  </a:solidFill>
                  <a:latin typeface="Garamond" pitchFamily="18" charset="0"/>
                </a:rPr>
                <a:t>aktu</a:t>
              </a:r>
              <a:endParaRPr lang="id-ID" sz="2000" b="1" dirty="0">
                <a:solidFill>
                  <a:schemeClr val="bg1"/>
                </a:solidFill>
                <a:latin typeface="Garamond" pitchFamily="18" charset="0"/>
              </a:endParaRPr>
            </a:p>
            <a:p>
              <a:pPr eaLnBrk="0" hangingPunct="0">
                <a:buFontTx/>
                <a:buChar char="-"/>
              </a:pPr>
              <a:r>
                <a:rPr lang="id-ID" sz="2000" b="1" dirty="0">
                  <a:solidFill>
                    <a:schemeClr val="bg1"/>
                  </a:solidFill>
                  <a:latin typeface="Garamond" pitchFamily="18" charset="0"/>
                </a:rPr>
                <a:t>Satuan berat</a:t>
              </a:r>
              <a:endParaRPr lang="en-US" sz="2000" b="1" dirty="0">
                <a:solidFill>
                  <a:schemeClr val="bg1"/>
                </a:solidFill>
                <a:latin typeface="Garamond" pitchFamily="18" charset="0"/>
              </a:endParaRPr>
            </a:p>
          </p:txBody>
        </p:sp>
        <p:sp>
          <p:nvSpPr>
            <p:cNvPr id="43" name="Text Box 13"/>
            <p:cNvSpPr txBox="1">
              <a:spLocks noChangeArrowheads="1"/>
            </p:cNvSpPr>
            <p:nvPr/>
          </p:nvSpPr>
          <p:spPr bwMode="auto">
            <a:xfrm>
              <a:off x="6580633" y="5180018"/>
              <a:ext cx="3179653" cy="830997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b="1" dirty="0">
                  <a:solidFill>
                    <a:srgbClr val="990099"/>
                  </a:solidFill>
                  <a:latin typeface="Garamond" pitchFamily="18" charset="0"/>
                </a:rPr>
                <a:t>HARGA PRAKIRAAN</a:t>
              </a:r>
            </a:p>
            <a:p>
              <a:pPr algn="ctr" eaLnBrk="0" hangingPunct="0"/>
              <a:r>
                <a:rPr lang="en-US" b="1" dirty="0">
                  <a:solidFill>
                    <a:srgbClr val="990099"/>
                  </a:solidFill>
                  <a:latin typeface="Garamond" pitchFamily="18" charset="0"/>
                </a:rPr>
                <a:t>(</a:t>
              </a:r>
              <a:r>
                <a:rPr lang="id-ID" b="1" dirty="0">
                  <a:solidFill>
                    <a:srgbClr val="990099"/>
                  </a:solidFill>
                  <a:latin typeface="Garamond" pitchFamily="18" charset="0"/>
                </a:rPr>
                <a:t>HPP</a:t>
              </a:r>
              <a:r>
                <a:rPr lang="en-US" b="1" dirty="0">
                  <a:solidFill>
                    <a:srgbClr val="990099"/>
                  </a:solidFill>
                  <a:latin typeface="Garamond" pitchFamily="18" charset="0"/>
                </a:rPr>
                <a:t> </a:t>
              </a:r>
              <a:r>
                <a:rPr lang="id-ID" b="1" dirty="0">
                  <a:solidFill>
                    <a:srgbClr val="990099"/>
                  </a:solidFill>
                  <a:latin typeface="Garamond" pitchFamily="18" charset="0"/>
                </a:rPr>
                <a:t>dan/atau </a:t>
              </a:r>
              <a:r>
                <a:rPr lang="en-US" b="1" dirty="0">
                  <a:solidFill>
                    <a:srgbClr val="990099"/>
                  </a:solidFill>
                  <a:latin typeface="Garamond" pitchFamily="18" charset="0"/>
                </a:rPr>
                <a:t>HPS)</a:t>
              </a:r>
            </a:p>
          </p:txBody>
        </p:sp>
        <p:sp>
          <p:nvSpPr>
            <p:cNvPr id="44" name="Text Box 14"/>
            <p:cNvSpPr txBox="1">
              <a:spLocks noChangeArrowheads="1"/>
            </p:cNvSpPr>
            <p:nvPr/>
          </p:nvSpPr>
          <p:spPr bwMode="auto">
            <a:xfrm>
              <a:off x="6751967" y="1350595"/>
              <a:ext cx="2627258" cy="461665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>
                  <a:solidFill>
                    <a:schemeClr val="bg1"/>
                  </a:solidFill>
                  <a:latin typeface="Garamond" pitchFamily="18" charset="0"/>
                </a:rPr>
                <a:t>DETAIL DESAIN</a:t>
              </a:r>
            </a:p>
          </p:txBody>
        </p:sp>
        <p:sp>
          <p:nvSpPr>
            <p:cNvPr id="45" name="AutoShape 16"/>
            <p:cNvSpPr>
              <a:spLocks noChangeArrowheads="1"/>
            </p:cNvSpPr>
            <p:nvPr/>
          </p:nvSpPr>
          <p:spPr bwMode="auto">
            <a:xfrm>
              <a:off x="7584494" y="4691584"/>
              <a:ext cx="1003300" cy="45670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d-ID"/>
            </a:p>
          </p:txBody>
        </p:sp>
        <p:sp>
          <p:nvSpPr>
            <p:cNvPr id="46" name="AutoShape 18"/>
            <p:cNvSpPr>
              <a:spLocks noChangeArrowheads="1"/>
            </p:cNvSpPr>
            <p:nvPr/>
          </p:nvSpPr>
          <p:spPr bwMode="auto">
            <a:xfrm>
              <a:off x="3568658" y="4626707"/>
              <a:ext cx="1004887" cy="580798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d-ID"/>
            </a:p>
          </p:txBody>
        </p:sp>
        <p:sp>
          <p:nvSpPr>
            <p:cNvPr id="48" name="Text Box 22"/>
            <p:cNvSpPr txBox="1">
              <a:spLocks noChangeArrowheads="1"/>
            </p:cNvSpPr>
            <p:nvPr/>
          </p:nvSpPr>
          <p:spPr bwMode="auto">
            <a:xfrm>
              <a:off x="117477" y="2134236"/>
              <a:ext cx="1595438" cy="707886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b="1" dirty="0">
                  <a:solidFill>
                    <a:schemeClr val="bg1"/>
                  </a:solidFill>
                  <a:latin typeface="Garamond" pitchFamily="18" charset="0"/>
                </a:rPr>
                <a:t>DAERAH</a:t>
              </a:r>
            </a:p>
            <a:p>
              <a:pPr algn="ctr" eaLnBrk="0" hangingPunct="0"/>
              <a:r>
                <a:rPr lang="en-US" sz="2000" b="1" dirty="0">
                  <a:solidFill>
                    <a:schemeClr val="bg1"/>
                  </a:solidFill>
                  <a:latin typeface="Garamond" pitchFamily="18" charset="0"/>
                </a:rPr>
                <a:t>SETEMPAT</a:t>
              </a:r>
            </a:p>
          </p:txBody>
        </p:sp>
        <p:sp>
          <p:nvSpPr>
            <p:cNvPr id="49" name="AutoShape 23"/>
            <p:cNvSpPr>
              <a:spLocks noChangeArrowheads="1"/>
            </p:cNvSpPr>
            <p:nvPr/>
          </p:nvSpPr>
          <p:spPr bwMode="auto">
            <a:xfrm>
              <a:off x="252415" y="2894011"/>
              <a:ext cx="1268412" cy="41443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id-ID" b="1" dirty="0">
                  <a:solidFill>
                    <a:schemeClr val="bg1"/>
                  </a:solidFill>
                </a:rPr>
                <a:t>HSD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Rounded Rectangular Callout 49"/>
            <p:cNvSpPr/>
            <p:nvPr/>
          </p:nvSpPr>
          <p:spPr>
            <a:xfrm>
              <a:off x="44944" y="968494"/>
              <a:ext cx="2042366" cy="641831"/>
            </a:xfrm>
            <a:prstGeom prst="wedgeRoundRectCallout">
              <a:avLst>
                <a:gd name="adj1" fmla="val -23552"/>
                <a:gd name="adj2" fmla="val 137468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TextBox 50"/>
            <p:cNvSpPr txBox="1">
              <a:spLocks noChangeArrowheads="1"/>
            </p:cNvSpPr>
            <p:nvPr/>
          </p:nvSpPr>
          <p:spPr bwMode="auto">
            <a:xfrm>
              <a:off x="28903" y="993895"/>
              <a:ext cx="2074448" cy="585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6000" tIns="36000" rIns="36000" bIns="3600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dirty="0">
                  <a:solidFill>
                    <a:srgbClr val="FF0000"/>
                  </a:solidFill>
                </a:rPr>
                <a:t>SK-</a:t>
              </a:r>
              <a:r>
                <a:rPr lang="en-US" sz="2000" dirty="0" err="1">
                  <a:solidFill>
                    <a:srgbClr val="FF0000"/>
                  </a:solidFill>
                </a:rPr>
                <a:t>KepDa</a:t>
              </a:r>
              <a:r>
                <a:rPr lang="id-ID" sz="2000" dirty="0">
                  <a:solidFill>
                    <a:srgbClr val="FF0000"/>
                  </a:solidFill>
                </a:rPr>
                <a:t>/Survai</a:t>
              </a:r>
              <a:endParaRPr lang="en-US" sz="2000" dirty="0">
                <a:solidFill>
                  <a:srgbClr val="FF0000"/>
                </a:solidFill>
              </a:endParaRPr>
            </a:p>
            <a:p>
              <a:pPr algn="ctr">
                <a:lnSpc>
                  <a:spcPts val="2000"/>
                </a:lnSpc>
              </a:pPr>
              <a:r>
                <a:rPr lang="id-ID" sz="1800" dirty="0">
                  <a:solidFill>
                    <a:srgbClr val="FF0000"/>
                  </a:solidFill>
                </a:rPr>
                <a:t>(</a:t>
              </a:r>
              <a:r>
                <a:rPr lang="en-US" sz="1800" dirty="0">
                  <a:solidFill>
                    <a:srgbClr val="FF0000"/>
                  </a:solidFill>
                </a:rPr>
                <a:t>HSD</a:t>
              </a:r>
              <a:r>
                <a:rPr lang="id-ID" sz="1800" dirty="0">
                  <a:solidFill>
                    <a:srgbClr val="FF0000"/>
                  </a:solidFill>
                </a:rPr>
                <a:t> t</a:t>
              </a:r>
              <a:r>
                <a:rPr lang="en-US" sz="1800" dirty="0">
                  <a:solidFill>
                    <a:srgbClr val="FF0000"/>
                  </a:solidFill>
                </a:rPr>
                <a:t>o</a:t>
              </a:r>
              <a:r>
                <a:rPr lang="id-ID" sz="1800" dirty="0">
                  <a:solidFill>
                    <a:srgbClr val="FF0000"/>
                  </a:solidFill>
                </a:rPr>
                <a:t>tal)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52" name="AutoShape 23"/>
            <p:cNvSpPr>
              <a:spLocks noChangeArrowheads="1"/>
            </p:cNvSpPr>
            <p:nvPr/>
          </p:nvSpPr>
          <p:spPr bwMode="auto">
            <a:xfrm>
              <a:off x="250827" y="5358785"/>
              <a:ext cx="1268412" cy="81554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b="1" dirty="0"/>
                <a:t>HSD</a:t>
              </a:r>
            </a:p>
            <a:p>
              <a:pPr algn="ctr" eaLnBrk="0" hangingPunct="0"/>
              <a:r>
                <a:rPr lang="en-US" b="1" dirty="0" err="1"/>
                <a:t>Lokasi</a:t>
              </a:r>
              <a:endParaRPr lang="en-US" b="1" dirty="0"/>
            </a:p>
          </p:txBody>
        </p:sp>
        <p:sp>
          <p:nvSpPr>
            <p:cNvPr id="53" name="AutoShape 18"/>
            <p:cNvSpPr>
              <a:spLocks noChangeArrowheads="1"/>
            </p:cNvSpPr>
            <p:nvPr/>
          </p:nvSpPr>
          <p:spPr bwMode="auto">
            <a:xfrm>
              <a:off x="323894" y="4526985"/>
              <a:ext cx="1141480" cy="81391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d-ID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24929" y="4598451"/>
              <a:ext cx="7344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/>
                <a:t>Biaya</a:t>
              </a:r>
              <a:endParaRPr lang="en-US" sz="1400" dirty="0"/>
            </a:p>
            <a:p>
              <a:pPr algn="ctr"/>
              <a:r>
                <a:rPr lang="en-US" sz="1400" dirty="0" err="1"/>
                <a:t>Angkut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157119" y="4578633"/>
              <a:ext cx="14814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400" dirty="0" err="1"/>
                <a:t>Houling</a:t>
              </a:r>
              <a:r>
                <a:rPr lang="id-ID" sz="1400" dirty="0"/>
                <a:t>:</a:t>
              </a:r>
            </a:p>
            <a:p>
              <a:pPr>
                <a:spcAft>
                  <a:spcPts val="0"/>
                </a:spcAft>
              </a:pPr>
              <a:r>
                <a:rPr lang="en-US" sz="1400" dirty="0"/>
                <a:t>Manual</a:t>
              </a:r>
              <a:r>
                <a:rPr lang="id-ID" sz="1400" dirty="0"/>
                <a:t>/Mekanis</a:t>
              </a:r>
              <a:endParaRPr lang="en-US" sz="1400" dirty="0"/>
            </a:p>
          </p:txBody>
        </p:sp>
        <p:sp>
          <p:nvSpPr>
            <p:cNvPr id="57" name="AutoShape 23"/>
            <p:cNvSpPr>
              <a:spLocks noChangeArrowheads="1"/>
            </p:cNvSpPr>
            <p:nvPr/>
          </p:nvSpPr>
          <p:spPr bwMode="auto">
            <a:xfrm>
              <a:off x="250827" y="5357439"/>
              <a:ext cx="1268412" cy="81554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b="1" dirty="0"/>
                <a:t>HSD</a:t>
              </a:r>
            </a:p>
            <a:p>
              <a:pPr algn="ctr" eaLnBrk="0" hangingPunct="0"/>
              <a:r>
                <a:rPr lang="en-US" b="1" dirty="0" err="1"/>
                <a:t>Lokasi</a:t>
              </a:r>
              <a:endParaRPr lang="en-US" b="1" dirty="0"/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45837" y="2074314"/>
              <a:ext cx="1757753" cy="243523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-9905" y="6523658"/>
              <a:ext cx="9919966" cy="37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618310" y="6372749"/>
              <a:ext cx="702490" cy="305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384653" y="6372749"/>
              <a:ext cx="852224" cy="305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278001" y="6372749"/>
              <a:ext cx="852224" cy="305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274089" y="6372749"/>
              <a:ext cx="852224" cy="305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806501" y="6372749"/>
              <a:ext cx="1571120" cy="305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44944" y="6403228"/>
              <a:ext cx="0" cy="2446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131362" y="6403228"/>
              <a:ext cx="0" cy="2446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112409" y="6403228"/>
              <a:ext cx="0" cy="2446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9826332" y="6403228"/>
              <a:ext cx="0" cy="2446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426762" y="6403228"/>
              <a:ext cx="0" cy="2446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7575023" y="6403228"/>
              <a:ext cx="0" cy="2446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456700" y="6313314"/>
              <a:ext cx="9079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</a:t>
              </a:r>
              <a:r>
                <a:rPr lang="id-ID" dirty="0"/>
                <a:t>HSD             AHSP              HSP               </a:t>
              </a:r>
              <a:r>
                <a:rPr lang="en-US" dirty="0"/>
                <a:t> </a:t>
              </a:r>
              <a:r>
                <a:rPr lang="id-ID" dirty="0"/>
                <a:t>DKP  </a:t>
              </a:r>
              <a:r>
                <a:rPr lang="en-US" dirty="0"/>
                <a:t> </a:t>
              </a:r>
              <a:r>
                <a:rPr lang="id-ID" dirty="0"/>
                <a:t>       HP</a:t>
              </a:r>
              <a:r>
                <a:rPr lang="en-US" dirty="0"/>
                <a:t>P/HPS</a:t>
              </a:r>
              <a:endParaRPr lang="id-ID" dirty="0"/>
            </a:p>
          </p:txBody>
        </p:sp>
        <p:sp>
          <p:nvSpPr>
            <p:cNvPr id="73" name="Right Brace 72"/>
            <p:cNvSpPr/>
            <p:nvPr/>
          </p:nvSpPr>
          <p:spPr>
            <a:xfrm>
              <a:off x="4471602" y="3595714"/>
              <a:ext cx="248037" cy="732994"/>
            </a:xfrm>
            <a:prstGeom prst="righ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651052" y="3746665"/>
              <a:ext cx="12506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dirty="0">
                  <a:solidFill>
                    <a:srgbClr val="FF0000"/>
                  </a:solidFill>
                </a:rPr>
                <a:t>Spektek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1980063" y="869501"/>
              <a:ext cx="13125" cy="3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2126748" y="777035"/>
              <a:ext cx="10274" cy="59793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6111409" y="785599"/>
              <a:ext cx="10274" cy="59793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AutoShape 32"/>
            <p:cNvSpPr>
              <a:spLocks noChangeArrowheads="1"/>
            </p:cNvSpPr>
            <p:nvPr/>
          </p:nvSpPr>
          <p:spPr bwMode="auto">
            <a:xfrm rot="16200000" flipH="1">
              <a:off x="1789016" y="5294041"/>
              <a:ext cx="793794" cy="798513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d-ID"/>
            </a:p>
          </p:txBody>
        </p:sp>
        <p:sp>
          <p:nvSpPr>
            <p:cNvPr id="79" name="AutoShape 19"/>
            <p:cNvSpPr>
              <a:spLocks noChangeArrowheads="1"/>
            </p:cNvSpPr>
            <p:nvPr/>
          </p:nvSpPr>
          <p:spPr bwMode="auto">
            <a:xfrm rot="16200000" flipH="1">
              <a:off x="5739895" y="5287153"/>
              <a:ext cx="793794" cy="798513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d-ID"/>
            </a:p>
          </p:txBody>
        </p:sp>
      </p:grpSp>
      <p:sp>
        <p:nvSpPr>
          <p:cNvPr id="80" name="Rectangle 79"/>
          <p:cNvSpPr/>
          <p:nvPr/>
        </p:nvSpPr>
        <p:spPr>
          <a:xfrm>
            <a:off x="6126518" y="987870"/>
            <a:ext cx="37726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d-ID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Gambar Kerja &amp; Spesifikasi Teknis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165534" y="1049867"/>
            <a:ext cx="3687293" cy="7623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2" name="Rectangle 81"/>
          <p:cNvSpPr/>
          <p:nvPr/>
        </p:nvSpPr>
        <p:spPr>
          <a:xfrm>
            <a:off x="9778701" y="6751323"/>
            <a:ext cx="127300" cy="106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DF0926A-3985-47E8-BF24-0F32A1AA4F62}"/>
              </a:ext>
            </a:extLst>
          </p:cNvPr>
          <p:cNvSpPr txBox="1"/>
          <p:nvPr/>
        </p:nvSpPr>
        <p:spPr>
          <a:xfrm>
            <a:off x="148539" y="0"/>
            <a:ext cx="95958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1.7  Bagan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Alir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Proses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Perhitungan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HPP/HPS</a:t>
            </a:r>
            <a:endParaRPr lang="en-ID" dirty="0"/>
          </a:p>
        </p:txBody>
      </p:sp>
      <p:sp>
        <p:nvSpPr>
          <p:cNvPr id="58" name="Hexagon 57">
            <a:extLst>
              <a:ext uri="{FF2B5EF4-FFF2-40B4-BE49-F238E27FC236}">
                <a16:creationId xmlns:a16="http://schemas.microsoft.com/office/drawing/2014/main" id="{E7749A87-A205-4029-AB48-794BE5F66717}"/>
              </a:ext>
            </a:extLst>
          </p:cNvPr>
          <p:cNvSpPr/>
          <p:nvPr/>
        </p:nvSpPr>
        <p:spPr>
          <a:xfrm>
            <a:off x="7212" y="92804"/>
            <a:ext cx="533035" cy="445258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1</a:t>
            </a:r>
            <a:endParaRPr lang="en-ID" sz="36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135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8C9796-FC31-D266-AE87-BC3888E02B97}"/>
              </a:ext>
            </a:extLst>
          </p:cNvPr>
          <p:cNvSpPr txBox="1"/>
          <p:nvPr/>
        </p:nvSpPr>
        <p:spPr>
          <a:xfrm>
            <a:off x="869399" y="747465"/>
            <a:ext cx="7911963" cy="5960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5000"/>
              </a:lnSpc>
              <a:buAutoNum type="arabicParenR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Cara Manual</a:t>
            </a:r>
          </a:p>
          <a:p>
            <a:pPr>
              <a:lnSpc>
                <a:spcPct val="85000"/>
              </a:lnSpc>
              <a:tabLst>
                <a:tab pos="361950" algn="l"/>
              </a:tabLs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 a.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Peralatan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utama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nempel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di TK</a:t>
            </a:r>
          </a:p>
          <a:p>
            <a:pPr marL="623888" indent="-623888">
              <a:lnSpc>
                <a:spcPct val="85000"/>
              </a:lnSpc>
              <a:tabLst>
                <a:tab pos="358775" algn="l"/>
              </a:tabLs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 b.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Biaya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penyusutan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dari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alat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bantu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pendukung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disesiakan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oleh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Penyedia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Jasa</a:t>
            </a:r>
          </a:p>
          <a:p>
            <a:pPr>
              <a:lnSpc>
                <a:spcPct val="85000"/>
              </a:lnSpc>
              <a:tabLst>
                <a:tab pos="361950" algn="l"/>
              </a:tabLst>
            </a:pP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342900" indent="-342900">
              <a:lnSpc>
                <a:spcPct val="85000"/>
              </a:lnSpc>
              <a:buAutoNum type="arabicParenR" startAt="2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Cara Semi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mekanis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  a.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Jack Hammer Drill</a:t>
            </a:r>
          </a:p>
          <a:p>
            <a:pPr>
              <a:lnSpc>
                <a:spcPct val="85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  b.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Pemadat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Mini/Midi</a:t>
            </a:r>
          </a:p>
          <a:p>
            <a:pPr>
              <a:lnSpc>
                <a:spcPct val="85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  c.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Vibrator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Beton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  d.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Beton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Mollen</a:t>
            </a:r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  e.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Chainsaw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20’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s.d.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50”</a:t>
            </a:r>
          </a:p>
          <a:p>
            <a:pPr>
              <a:lnSpc>
                <a:spcPct val="85000"/>
              </a:lnSpc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3)   Cara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Mekanis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r>
              <a:rPr lang="en-ID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ID" dirty="0" err="1">
                <a:latin typeface="Calibri" panose="020F0502020204030204" pitchFamily="34" charset="0"/>
                <a:cs typeface="Calibri" panose="020F0502020204030204" pitchFamily="34" charset="0"/>
              </a:rPr>
              <a:t>Dibedakan</a:t>
            </a:r>
            <a:r>
              <a:rPr lang="en-ID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dirty="0" err="1"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ID" dirty="0">
                <a:latin typeface="Calibri" panose="020F0502020204030204" pitchFamily="34" charset="0"/>
                <a:cs typeface="Calibri" panose="020F0502020204030204" pitchFamily="34" charset="0"/>
              </a:rPr>
              <a:t> alat2nya</a:t>
            </a:r>
          </a:p>
          <a:p>
            <a:pPr marL="630238" lvl="1" indent="-269875">
              <a:lnSpc>
                <a:spcPct val="85000"/>
              </a:lnSpc>
              <a:buAutoNum type="alphaLcPeriod"/>
            </a:pPr>
            <a:r>
              <a:rPr lang="en-ID" i="1" dirty="0" err="1">
                <a:latin typeface="Calibri" panose="020F0502020204030204" pitchFamily="34" charset="0"/>
                <a:cs typeface="Calibri" panose="020F0502020204030204" pitchFamily="34" charset="0"/>
              </a:rPr>
              <a:t>Buldozer</a:t>
            </a:r>
            <a:endParaRPr lang="en-ID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0238" lvl="1" indent="-269875">
              <a:lnSpc>
                <a:spcPct val="85000"/>
              </a:lnSpc>
              <a:buAutoNum type="alphaLcPeriod"/>
            </a:pPr>
            <a:r>
              <a:rPr lang="en-ID" i="1" dirty="0">
                <a:latin typeface="Calibri" panose="020F0502020204030204" pitchFamily="34" charset="0"/>
                <a:cs typeface="Calibri" panose="020F0502020204030204" pitchFamily="34" charset="0"/>
              </a:rPr>
              <a:t>Excavator</a:t>
            </a:r>
          </a:p>
          <a:p>
            <a:pPr marL="630238" lvl="1" indent="-269875">
              <a:lnSpc>
                <a:spcPct val="85000"/>
              </a:lnSpc>
              <a:buAutoNum type="alphaLcPeriod"/>
            </a:pPr>
            <a:r>
              <a:rPr lang="en-ID" i="1" dirty="0">
                <a:latin typeface="Calibri" panose="020F0502020204030204" pitchFamily="34" charset="0"/>
                <a:cs typeface="Calibri" panose="020F0502020204030204" pitchFamily="34" charset="0"/>
              </a:rPr>
              <a:t>Loader</a:t>
            </a:r>
          </a:p>
          <a:p>
            <a:pPr marL="630238" lvl="1" indent="-269875">
              <a:lnSpc>
                <a:spcPct val="85000"/>
              </a:lnSpc>
              <a:buAutoNum type="alphaLcPeriod"/>
            </a:pPr>
            <a:r>
              <a:rPr lang="en-ID" i="1" dirty="0">
                <a:latin typeface="Calibri" panose="020F0502020204030204" pitchFamily="34" charset="0"/>
                <a:cs typeface="Calibri" panose="020F0502020204030204" pitchFamily="34" charset="0"/>
              </a:rPr>
              <a:t>Dump Truck</a:t>
            </a:r>
            <a:r>
              <a:rPr lang="en-ID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ID" i="1" dirty="0" err="1">
                <a:latin typeface="Calibri" panose="020F0502020204030204" pitchFamily="34" charset="0"/>
                <a:cs typeface="Calibri" panose="020F0502020204030204" pitchFamily="34" charset="0"/>
              </a:rPr>
              <a:t>Flaat</a:t>
            </a:r>
            <a:r>
              <a:rPr lang="en-ID" i="1" dirty="0">
                <a:latin typeface="Calibri" panose="020F0502020204030204" pitchFamily="34" charset="0"/>
                <a:cs typeface="Calibri" panose="020F0502020204030204" pitchFamily="34" charset="0"/>
              </a:rPr>
              <a:t> Deck Truck</a:t>
            </a:r>
          </a:p>
          <a:p>
            <a:pPr marL="630238" lvl="1" indent="-269875">
              <a:lnSpc>
                <a:spcPct val="85000"/>
              </a:lnSpc>
              <a:buAutoNum type="alphaLcPeriod"/>
            </a:pPr>
            <a:r>
              <a:rPr lang="en-ID" i="1" dirty="0">
                <a:latin typeface="Calibri" panose="020F0502020204030204" pitchFamily="34" charset="0"/>
                <a:cs typeface="Calibri" panose="020F0502020204030204" pitchFamily="34" charset="0"/>
              </a:rPr>
              <a:t>Crane mobile/Crane Stationer/</a:t>
            </a:r>
            <a:r>
              <a:rPr lang="en-ID" i="1" dirty="0" err="1">
                <a:latin typeface="Calibri" panose="020F0502020204030204" pitchFamily="34" charset="0"/>
                <a:cs typeface="Calibri" panose="020F0502020204030204" pitchFamily="34" charset="0"/>
              </a:rPr>
              <a:t>Crwler</a:t>
            </a:r>
            <a:r>
              <a:rPr lang="en-ID" i="1" dirty="0">
                <a:latin typeface="Calibri" panose="020F0502020204030204" pitchFamily="34" charset="0"/>
                <a:cs typeface="Calibri" panose="020F0502020204030204" pitchFamily="34" charset="0"/>
              </a:rPr>
              <a:t> Crane/Tower Crane</a:t>
            </a:r>
          </a:p>
          <a:p>
            <a:pPr marL="630238" lvl="1" indent="-269875">
              <a:lnSpc>
                <a:spcPct val="85000"/>
              </a:lnSpc>
              <a:buAutoNum type="alphaLcPeriod"/>
            </a:pPr>
            <a:r>
              <a:rPr lang="en-ID" dirty="0" err="1">
                <a:latin typeface="Calibri" panose="020F0502020204030204" pitchFamily="34" charset="0"/>
                <a:cs typeface="Calibri" panose="020F0502020204030204" pitchFamily="34" charset="0"/>
              </a:rPr>
              <a:t>Pemadat</a:t>
            </a:r>
            <a:r>
              <a:rPr lang="en-ID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dirty="0" err="1">
                <a:latin typeface="Calibri" panose="020F0502020204030204" pitchFamily="34" charset="0"/>
                <a:cs typeface="Calibri" panose="020F0502020204030204" pitchFamily="34" charset="0"/>
              </a:rPr>
              <a:t>mekanis</a:t>
            </a:r>
            <a:endParaRPr lang="en-ID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0CBD92-F91D-BC35-25FA-B4C5AF13393F}"/>
              </a:ext>
            </a:extLst>
          </p:cNvPr>
          <p:cNvSpPr txBox="1"/>
          <p:nvPr/>
        </p:nvSpPr>
        <p:spPr>
          <a:xfrm>
            <a:off x="188714" y="101134"/>
            <a:ext cx="895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4"/>
                </a:solidFill>
              </a:rPr>
              <a:t>CONTOH PERALATAN PADA PEKERJAAN SDA</a:t>
            </a:r>
            <a:endParaRPr lang="en-ID" sz="3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5596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IMG_0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7" r="51256" b="23179"/>
          <a:stretch/>
        </p:blipFill>
        <p:spPr bwMode="auto">
          <a:xfrm>
            <a:off x="-63586" y="2892534"/>
            <a:ext cx="2770923" cy="233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76464" y="94622"/>
            <a:ext cx="28632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</a:rPr>
              <a:t>1). Cara Manual</a:t>
            </a:r>
          </a:p>
        </p:txBody>
      </p:sp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682039" y="1222234"/>
            <a:ext cx="8040298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96938" indent="-538163">
              <a:spcAft>
                <a:spcPts val="600"/>
              </a:spcAft>
            </a:pPr>
            <a:r>
              <a:rPr lang="en-US" sz="2800" dirty="0">
                <a:solidFill>
                  <a:srgbClr val="0070C0"/>
                </a:solidFill>
              </a:rPr>
              <a:t>1)</a:t>
            </a:r>
            <a:r>
              <a:rPr lang="id-ID" sz="2800" dirty="0">
                <a:solidFill>
                  <a:srgbClr val="0070C0"/>
                </a:solidFill>
              </a:rPr>
              <a:t>	</a:t>
            </a:r>
            <a:r>
              <a:rPr lang="en-US" sz="2800" dirty="0" err="1">
                <a:solidFill>
                  <a:srgbClr val="0070C0"/>
                </a:solidFill>
              </a:rPr>
              <a:t>Meteran</a:t>
            </a:r>
            <a:endParaRPr lang="en-US" sz="2800" dirty="0">
              <a:solidFill>
                <a:srgbClr val="0070C0"/>
              </a:solidFill>
            </a:endParaRPr>
          </a:p>
          <a:p>
            <a:pPr marL="896938" indent="-538163">
              <a:spcAft>
                <a:spcPts val="600"/>
              </a:spcAft>
            </a:pPr>
            <a:r>
              <a:rPr lang="en-US" sz="2800" dirty="0">
                <a:solidFill>
                  <a:srgbClr val="0070C0"/>
                </a:solidFill>
              </a:rPr>
              <a:t>2)</a:t>
            </a:r>
            <a:r>
              <a:rPr lang="id-ID" sz="2800" dirty="0">
                <a:solidFill>
                  <a:srgbClr val="0070C0"/>
                </a:solidFill>
              </a:rPr>
              <a:t>	</a:t>
            </a:r>
            <a:r>
              <a:rPr lang="en-US" sz="2800" dirty="0" err="1">
                <a:solidFill>
                  <a:srgbClr val="0070C0"/>
                </a:solidFill>
              </a:rPr>
              <a:t>Sendok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tembok</a:t>
            </a:r>
            <a:endParaRPr lang="id-ID" sz="2800" dirty="0">
              <a:solidFill>
                <a:srgbClr val="0070C0"/>
              </a:solidFill>
            </a:endParaRPr>
          </a:p>
          <a:p>
            <a:pPr marL="896938" indent="-538163">
              <a:spcAft>
                <a:spcPts val="600"/>
              </a:spcAft>
            </a:pPr>
            <a:r>
              <a:rPr lang="en-US" sz="2800" dirty="0">
                <a:solidFill>
                  <a:srgbClr val="0070C0"/>
                </a:solidFill>
              </a:rPr>
              <a:t>3)</a:t>
            </a:r>
            <a:r>
              <a:rPr lang="id-ID" sz="2800" dirty="0">
                <a:solidFill>
                  <a:srgbClr val="0070C0"/>
                </a:solidFill>
              </a:rPr>
              <a:t>		P</a:t>
            </a:r>
            <a:r>
              <a:rPr lang="en-US" sz="2800" dirty="0" err="1">
                <a:solidFill>
                  <a:srgbClr val="0070C0"/>
                </a:solidFill>
              </a:rPr>
              <a:t>alu</a:t>
            </a:r>
            <a:r>
              <a:rPr lang="en-US" sz="2800" dirty="0">
                <a:solidFill>
                  <a:srgbClr val="0070C0"/>
                </a:solidFill>
              </a:rPr>
              <a:t>/</a:t>
            </a:r>
            <a:r>
              <a:rPr lang="en-US" sz="2800" dirty="0" err="1">
                <a:solidFill>
                  <a:srgbClr val="0070C0"/>
                </a:solidFill>
              </a:rPr>
              <a:t>pahat</a:t>
            </a:r>
            <a:r>
              <a:rPr lang="en-US" sz="2800" dirty="0">
                <a:solidFill>
                  <a:srgbClr val="0070C0"/>
                </a:solidFill>
              </a:rPr>
              <a:t>/</a:t>
            </a:r>
            <a:r>
              <a:rPr lang="en-US" sz="2800" dirty="0" err="1">
                <a:solidFill>
                  <a:srgbClr val="0070C0"/>
                </a:solidFill>
              </a:rPr>
              <a:t>gergaji,dll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571" y="5471552"/>
            <a:ext cx="1757082" cy="1386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61481" flipH="1">
            <a:off x="2404905" y="3781998"/>
            <a:ext cx="2331946" cy="1531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153" y="4931923"/>
            <a:ext cx="2428875" cy="1885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" t="6743" r="8060" b="5728"/>
          <a:stretch/>
        </p:blipFill>
        <p:spPr>
          <a:xfrm>
            <a:off x="7087012" y="4007145"/>
            <a:ext cx="2812071" cy="27821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4" t="7720" r="21742" b="9708"/>
          <a:stretch/>
        </p:blipFill>
        <p:spPr>
          <a:xfrm>
            <a:off x="5747668" y="2864811"/>
            <a:ext cx="2428875" cy="21953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83446" y="2209070"/>
            <a:ext cx="11506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>
                <a:solidFill>
                  <a:srgbClr val="FF0000"/>
                </a:solidFill>
              </a:rPr>
              <a:t>Tidak boleh masuk dalam AHSP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t="23988" r="12667" b="22900"/>
          <a:stretch/>
        </p:blipFill>
        <p:spPr>
          <a:xfrm>
            <a:off x="5837982" y="1242284"/>
            <a:ext cx="2248246" cy="15912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B0FB9B-9317-0965-CDBF-4090E6808278}"/>
              </a:ext>
            </a:extLst>
          </p:cNvPr>
          <p:cNvSpPr txBox="1"/>
          <p:nvPr/>
        </p:nvSpPr>
        <p:spPr>
          <a:xfrm>
            <a:off x="3880489" y="4819305"/>
            <a:ext cx="1643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Pahat </a:t>
            </a:r>
            <a:r>
              <a:rPr lang="en-US" dirty="0" err="1"/>
              <a:t>Besi</a:t>
            </a:r>
            <a:endParaRPr lang="en-ID" dirty="0"/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AB481470-CA15-4AA7-9BB0-4C6264A83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520" y="639765"/>
            <a:ext cx="50577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7030A0"/>
                </a:solidFill>
              </a:rPr>
              <a:t>a. Alat </a:t>
            </a:r>
            <a:r>
              <a:rPr lang="en-US" sz="2800" dirty="0" err="1">
                <a:solidFill>
                  <a:srgbClr val="7030A0"/>
                </a:solidFill>
              </a:rPr>
              <a:t>pribadi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Pekerja</a:t>
            </a:r>
            <a:r>
              <a:rPr lang="en-US" sz="2800" dirty="0">
                <a:solidFill>
                  <a:srgbClr val="7030A0"/>
                </a:solidFill>
              </a:rPr>
              <a:t>/</a:t>
            </a:r>
            <a:r>
              <a:rPr lang="en-US" sz="2800" dirty="0" err="1">
                <a:solidFill>
                  <a:srgbClr val="7030A0"/>
                </a:solidFill>
              </a:rPr>
              <a:t>Tukang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7778345" y="1433364"/>
            <a:ext cx="416859" cy="55595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F7CED2-7278-4BDE-9953-111A9452EC55}"/>
              </a:ext>
            </a:extLst>
          </p:cNvPr>
          <p:cNvSpPr/>
          <p:nvPr/>
        </p:nvSpPr>
        <p:spPr>
          <a:xfrm>
            <a:off x="9674087" y="6692348"/>
            <a:ext cx="231913" cy="16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1768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IMG_0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7" r="3116"/>
          <a:stretch/>
        </p:blipFill>
        <p:spPr bwMode="auto">
          <a:xfrm>
            <a:off x="0" y="3625102"/>
            <a:ext cx="2048880" cy="323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523293"/>
            <a:ext cx="4724978" cy="3636753"/>
            <a:chOff x="62140" y="338939"/>
            <a:chExt cx="4724978" cy="3636753"/>
          </a:xfrm>
        </p:grpSpPr>
        <p:pic>
          <p:nvPicPr>
            <p:cNvPr id="6" name="Picture 6" descr="IMG_00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976" y="338939"/>
              <a:ext cx="4614142" cy="3405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40" y="2004020"/>
              <a:ext cx="2973669" cy="1971672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12185" r="6871" b="36581"/>
          <a:stretch/>
        </p:blipFill>
        <p:spPr>
          <a:xfrm>
            <a:off x="5746842" y="4603050"/>
            <a:ext cx="4149870" cy="2244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6" t="13027" r="36221" b="11418"/>
          <a:stretch/>
        </p:blipFill>
        <p:spPr>
          <a:xfrm>
            <a:off x="8445019" y="559555"/>
            <a:ext cx="1460981" cy="39832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45102" y="703897"/>
            <a:ext cx="10940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>
                <a:solidFill>
                  <a:srgbClr val="0070C0"/>
                </a:solidFill>
              </a:rPr>
              <a:t>Tidak boleh masuk dalam AHSP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15468C-86D4-032A-E295-A43212E975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93" y="1907014"/>
            <a:ext cx="2428875" cy="1885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t="15211" r="17838" b="27763"/>
          <a:stretch/>
        </p:blipFill>
        <p:spPr>
          <a:xfrm>
            <a:off x="2553423" y="3768436"/>
            <a:ext cx="2880658" cy="3089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99" y="332510"/>
            <a:ext cx="3072476" cy="38405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B5B89C-E3FF-3640-A1F9-2F3CB139C953}"/>
              </a:ext>
            </a:extLst>
          </p:cNvPr>
          <p:cNvSpPr txBox="1"/>
          <p:nvPr/>
        </p:nvSpPr>
        <p:spPr>
          <a:xfrm>
            <a:off x="3409479" y="1886854"/>
            <a:ext cx="255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Pahat Baja </a:t>
            </a:r>
            <a:r>
              <a:rPr lang="en-US" dirty="0" err="1">
                <a:solidFill>
                  <a:srgbClr val="00B0F0"/>
                </a:solidFill>
              </a:rPr>
              <a:t>Keras</a:t>
            </a:r>
            <a:endParaRPr lang="en-ID" dirty="0">
              <a:solidFill>
                <a:srgbClr val="00B0F0"/>
              </a:solidFill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E8EB2C44-770D-4960-8D98-819894CD2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48" y="-50202"/>
            <a:ext cx="71929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7030A0"/>
                </a:solidFill>
              </a:rPr>
              <a:t>b. Alat </a:t>
            </a:r>
            <a:r>
              <a:rPr lang="en-US" sz="2800" dirty="0" err="1">
                <a:solidFill>
                  <a:srgbClr val="7030A0"/>
                </a:solidFill>
              </a:rPr>
              <a:t>bantu</a:t>
            </a:r>
            <a:r>
              <a:rPr lang="en-US" sz="2800" dirty="0">
                <a:solidFill>
                  <a:srgbClr val="7030A0"/>
                </a:solidFill>
              </a:rPr>
              <a:t> yang </a:t>
            </a:r>
            <a:r>
              <a:rPr lang="en-US" sz="2800" dirty="0" err="1">
                <a:solidFill>
                  <a:srgbClr val="7030A0"/>
                </a:solidFill>
              </a:rPr>
              <a:t>disediakan</a:t>
            </a:r>
            <a:r>
              <a:rPr lang="en-US" sz="2800" dirty="0">
                <a:solidFill>
                  <a:srgbClr val="7030A0"/>
                </a:solidFill>
              </a:rPr>
              <a:t> oleh </a:t>
            </a:r>
            <a:r>
              <a:rPr lang="en-US" sz="2800" dirty="0" err="1">
                <a:solidFill>
                  <a:srgbClr val="7030A0"/>
                </a:solidFill>
              </a:rPr>
              <a:t>Penyedia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2F9308-9371-4537-80CB-7AB7EEFEF5B9}"/>
              </a:ext>
            </a:extLst>
          </p:cNvPr>
          <p:cNvSpPr/>
          <p:nvPr/>
        </p:nvSpPr>
        <p:spPr>
          <a:xfrm>
            <a:off x="9674087" y="6692348"/>
            <a:ext cx="231913" cy="16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1252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II-158"/>
          <p:cNvPicPr>
            <a:picLocks noChangeAspect="1" noChangeArrowheads="1"/>
          </p:cNvPicPr>
          <p:nvPr/>
        </p:nvPicPr>
        <p:blipFill rotWithShape="1">
          <a:blip r:embed="rId2"/>
          <a:srcRect l="14978" r="18943"/>
          <a:stretch/>
        </p:blipFill>
        <p:spPr bwMode="auto">
          <a:xfrm>
            <a:off x="786898" y="991846"/>
            <a:ext cx="1861900" cy="172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Aug19&amp;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942" y="3132569"/>
            <a:ext cx="1963663" cy="312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" b="54706"/>
          <a:stretch/>
        </p:blipFill>
        <p:spPr>
          <a:xfrm>
            <a:off x="5796299" y="3782511"/>
            <a:ext cx="3560885" cy="2668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257" y="2743951"/>
            <a:ext cx="75854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62" b="1" dirty="0"/>
              <a:t>Molen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24858" y="6254118"/>
            <a:ext cx="984565" cy="60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662" b="1" dirty="0"/>
              <a:t>Jack</a:t>
            </a:r>
          </a:p>
          <a:p>
            <a:pPr algn="ctr"/>
            <a:r>
              <a:rPr lang="id-ID" sz="1662" b="1" dirty="0"/>
              <a:t>Hammer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24444" y="6032860"/>
            <a:ext cx="95250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62" dirty="0"/>
              <a:t>Vibrator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CCF6DF-C823-E742-7F4D-45F9B8F46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74" y="1086391"/>
            <a:ext cx="1769821" cy="17698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87B823-E43B-CBA0-EB26-6E92577B00E6}"/>
              </a:ext>
            </a:extLst>
          </p:cNvPr>
          <p:cNvSpPr txBox="1"/>
          <p:nvPr/>
        </p:nvSpPr>
        <p:spPr>
          <a:xfrm>
            <a:off x="8068746" y="2947491"/>
            <a:ext cx="1540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Kuda 70 Kg</a:t>
            </a:r>
            <a:endParaRPr lang="en-ID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44F311-D84E-8DCB-538B-342CE6AF2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165" y="477031"/>
            <a:ext cx="2297103" cy="23073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555D4C-3E22-EB20-9461-103359BCF41E}"/>
              </a:ext>
            </a:extLst>
          </p:cNvPr>
          <p:cNvSpPr txBox="1"/>
          <p:nvPr/>
        </p:nvSpPr>
        <p:spPr>
          <a:xfrm>
            <a:off x="6301597" y="2862227"/>
            <a:ext cx="12826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dirty="0" err="1"/>
              <a:t>Kodok</a:t>
            </a:r>
            <a:r>
              <a:rPr lang="en-US" sz="2000" dirty="0"/>
              <a:t> 150 Kg</a:t>
            </a:r>
            <a:endParaRPr lang="en-ID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D1B5D7-3E0F-9769-22B2-E1AEB9ECEE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1" r="13828"/>
          <a:stretch/>
        </p:blipFill>
        <p:spPr>
          <a:xfrm>
            <a:off x="2793449" y="453722"/>
            <a:ext cx="2897659" cy="28764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1E7838-F178-29F2-D5F0-5507A374ADDE}"/>
              </a:ext>
            </a:extLst>
          </p:cNvPr>
          <p:cNvSpPr txBox="1"/>
          <p:nvPr/>
        </p:nvSpPr>
        <p:spPr>
          <a:xfrm>
            <a:off x="4299453" y="2869655"/>
            <a:ext cx="19262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dirty="0"/>
              <a:t>Double Drum 550 Kg</a:t>
            </a:r>
            <a:endParaRPr lang="en-ID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B59EB6-41D9-BE72-74C6-A2DE816FD5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2"/>
          <a:stretch/>
        </p:blipFill>
        <p:spPr>
          <a:xfrm>
            <a:off x="2899929" y="3527854"/>
            <a:ext cx="3609403" cy="30354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B5A789B-2127-D4D2-834C-5BA924D7516B}"/>
              </a:ext>
            </a:extLst>
          </p:cNvPr>
          <p:cNvSpPr txBox="1"/>
          <p:nvPr/>
        </p:nvSpPr>
        <p:spPr>
          <a:xfrm>
            <a:off x="4489439" y="6210259"/>
            <a:ext cx="2380255" cy="64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dirty="0"/>
              <a:t>Smooth Double Drum 1,5 Ton</a:t>
            </a:r>
            <a:endParaRPr lang="en-ID" dirty="0"/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93181851-0E0E-4892-BE18-399B1C119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33" y="18851"/>
            <a:ext cx="37994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</a:rPr>
              <a:t>2). Cara Semi-</a:t>
            </a:r>
            <a:r>
              <a:rPr lang="en-US" sz="2800" dirty="0" err="1">
                <a:solidFill>
                  <a:srgbClr val="FF0000"/>
                </a:solidFill>
              </a:rPr>
              <a:t>mekanis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F81E4C-4259-4AA1-952F-125C95BCDD98}"/>
              </a:ext>
            </a:extLst>
          </p:cNvPr>
          <p:cNvSpPr/>
          <p:nvPr/>
        </p:nvSpPr>
        <p:spPr>
          <a:xfrm>
            <a:off x="9674087" y="6692348"/>
            <a:ext cx="231913" cy="16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832948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93532" y="797042"/>
            <a:ext cx="4445448" cy="5050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554"/>
              </a:spcAft>
            </a:pPr>
            <a:r>
              <a:rPr lang="en-US" sz="2585" dirty="0"/>
              <a:t> -  </a:t>
            </a:r>
            <a:r>
              <a:rPr lang="id-ID" sz="2585" dirty="0"/>
              <a:t>Kuantitas</a:t>
            </a:r>
            <a:r>
              <a:rPr lang="en-US" sz="2585" dirty="0"/>
              <a:t> </a:t>
            </a:r>
            <a:r>
              <a:rPr lang="id-ID" sz="2585" dirty="0"/>
              <a:t>pekerjaan </a:t>
            </a:r>
            <a:r>
              <a:rPr lang="en-US" sz="2585" dirty="0" err="1"/>
              <a:t>besar</a:t>
            </a:r>
            <a:endParaRPr lang="id-ID" sz="2585" dirty="0"/>
          </a:p>
          <a:p>
            <a:pPr>
              <a:spcAft>
                <a:spcPts val="554"/>
              </a:spcAft>
            </a:pPr>
            <a:r>
              <a:rPr lang="id-ID" sz="2585" dirty="0"/>
              <a:t> </a:t>
            </a:r>
            <a:r>
              <a:rPr lang="en-US" sz="2585" dirty="0"/>
              <a:t>- </a:t>
            </a:r>
            <a:r>
              <a:rPr lang="id-ID" sz="2585" dirty="0"/>
              <a:t> W</a:t>
            </a:r>
            <a:r>
              <a:rPr lang="en-US" sz="2585" dirty="0" err="1"/>
              <a:t>aktu</a:t>
            </a:r>
            <a:r>
              <a:rPr lang="en-US" sz="2585" dirty="0"/>
              <a:t> </a:t>
            </a:r>
            <a:r>
              <a:rPr lang="en-US" sz="2585" dirty="0" err="1"/>
              <a:t>terbatas</a:t>
            </a:r>
            <a:endParaRPr lang="en-US" sz="2585" dirty="0"/>
          </a:p>
          <a:p>
            <a:pPr>
              <a:spcAft>
                <a:spcPts val="554"/>
              </a:spcAft>
            </a:pPr>
            <a:r>
              <a:rPr lang="en-US" sz="2585" dirty="0"/>
              <a:t> -  </a:t>
            </a:r>
            <a:r>
              <a:rPr lang="en-US" sz="2585" dirty="0" err="1"/>
              <a:t>Alat</a:t>
            </a:r>
            <a:r>
              <a:rPr lang="en-US" sz="2585" dirty="0"/>
              <a:t> </a:t>
            </a:r>
            <a:r>
              <a:rPr lang="en-US" sz="2585" dirty="0" err="1"/>
              <a:t>berat</a:t>
            </a:r>
            <a:endParaRPr lang="en-US" sz="2585" dirty="0"/>
          </a:p>
          <a:p>
            <a:pPr>
              <a:spcAft>
                <a:spcPts val="554"/>
              </a:spcAft>
            </a:pPr>
            <a:r>
              <a:rPr lang="en-US" sz="2585" dirty="0"/>
              <a:t>    a).  </a:t>
            </a:r>
            <a:r>
              <a:rPr lang="en-US" sz="2585" dirty="0" err="1"/>
              <a:t>Alat</a:t>
            </a:r>
            <a:r>
              <a:rPr lang="en-US" sz="2585" dirty="0"/>
              <a:t> </a:t>
            </a:r>
            <a:r>
              <a:rPr lang="en-US" sz="2585" dirty="0" err="1"/>
              <a:t>utama</a:t>
            </a:r>
            <a:r>
              <a:rPr lang="en-US" sz="2585" dirty="0"/>
              <a:t>/</a:t>
            </a:r>
            <a:r>
              <a:rPr lang="en-US" sz="2585" dirty="0" err="1"/>
              <a:t>pokok</a:t>
            </a:r>
            <a:endParaRPr lang="id-ID" sz="2585" dirty="0"/>
          </a:p>
          <a:p>
            <a:pPr marL="1411201" indent="-422041">
              <a:spcAft>
                <a:spcPts val="554"/>
              </a:spcAft>
              <a:buAutoNum type="arabicParenR"/>
            </a:pPr>
            <a:r>
              <a:rPr lang="id-ID" sz="1662" i="1" dirty="0">
                <a:latin typeface="Arial" panose="020B0604020202020204" pitchFamily="34" charset="0"/>
                <a:cs typeface="Arial" panose="020B0604020202020204" pitchFamily="34" charset="0"/>
              </a:rPr>
              <a:t>Excavator</a:t>
            </a:r>
            <a:r>
              <a:rPr lang="id-ID" sz="1662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1411201" indent="-422041">
              <a:spcAft>
                <a:spcPts val="554"/>
              </a:spcAft>
              <a:buAutoNum type="arabicParenR"/>
            </a:pPr>
            <a:r>
              <a:rPr lang="id-ID" sz="1662" i="1" dirty="0">
                <a:latin typeface="Arial" panose="020B0604020202020204" pitchFamily="34" charset="0"/>
                <a:cs typeface="Arial" panose="020B0604020202020204" pitchFamily="34" charset="0"/>
              </a:rPr>
              <a:t>Dump Truck</a:t>
            </a:r>
            <a:r>
              <a:rPr lang="id-ID" sz="1662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1411201" indent="-422041">
              <a:spcAft>
                <a:spcPts val="554"/>
              </a:spcAft>
              <a:buAutoNum type="arabicParenR"/>
            </a:pPr>
            <a:r>
              <a:rPr lang="id-ID" sz="1662" i="1" dirty="0">
                <a:latin typeface="Arial" panose="020B0604020202020204" pitchFamily="34" charset="0"/>
                <a:cs typeface="Arial" panose="020B0604020202020204" pitchFamily="34" charset="0"/>
              </a:rPr>
              <a:t>Sheep foot Roller</a:t>
            </a:r>
          </a:p>
          <a:p>
            <a:pPr marL="1411201" indent="-422041">
              <a:spcAft>
                <a:spcPts val="554"/>
              </a:spcAft>
              <a:buAutoNum type="arabicParenR"/>
            </a:pPr>
            <a:r>
              <a:rPr lang="id-ID" sz="1662" i="1" dirty="0">
                <a:latin typeface="Arial" panose="020B0604020202020204" pitchFamily="34" charset="0"/>
                <a:cs typeface="Arial" panose="020B0604020202020204" pitchFamily="34" charset="0"/>
              </a:rPr>
              <a:t>Roller Vibro</a:t>
            </a:r>
          </a:p>
          <a:p>
            <a:pPr marL="1411201" indent="-422041">
              <a:spcAft>
                <a:spcPts val="554"/>
              </a:spcAft>
              <a:buAutoNum type="arabicParenR"/>
            </a:pPr>
            <a:r>
              <a:rPr lang="id-ID" sz="1662" dirty="0">
                <a:latin typeface="Arial" panose="020B0604020202020204" pitchFamily="34" charset="0"/>
                <a:cs typeface="Arial" panose="020B0604020202020204" pitchFamily="34" charset="0"/>
              </a:rPr>
              <a:t>dll. </a:t>
            </a:r>
            <a:endParaRPr lang="en-US" sz="166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554"/>
              </a:spcAft>
            </a:pPr>
            <a:r>
              <a:rPr lang="en-US" sz="2585" dirty="0"/>
              <a:t>    b).  </a:t>
            </a:r>
            <a:r>
              <a:rPr lang="en-US" sz="2585" dirty="0" err="1"/>
              <a:t>Alat</a:t>
            </a:r>
            <a:r>
              <a:rPr lang="en-US" sz="2585" dirty="0"/>
              <a:t> bantu</a:t>
            </a:r>
            <a:endParaRPr lang="id-ID" sz="2585" dirty="0"/>
          </a:p>
          <a:p>
            <a:pPr marL="1411201" indent="-422041">
              <a:spcAft>
                <a:spcPts val="554"/>
              </a:spcAft>
              <a:buAutoNum type="arabicParenR"/>
            </a:pPr>
            <a:r>
              <a:rPr lang="id-ID" sz="1662" i="1" dirty="0">
                <a:latin typeface="Arial" panose="020B0604020202020204" pitchFamily="34" charset="0"/>
                <a:cs typeface="Arial" panose="020B0604020202020204" pitchFamily="34" charset="0"/>
              </a:rPr>
              <a:t>Stamper</a:t>
            </a:r>
            <a:r>
              <a:rPr lang="id-ID" sz="1662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1411201" indent="-422041">
              <a:spcAft>
                <a:spcPts val="554"/>
              </a:spcAft>
              <a:buAutoNum type="arabicParenR"/>
            </a:pPr>
            <a:r>
              <a:rPr lang="id-ID" sz="1662" i="1" dirty="0">
                <a:latin typeface="Arial" panose="020B0604020202020204" pitchFamily="34" charset="0"/>
                <a:cs typeface="Arial" panose="020B0604020202020204" pitchFamily="34" charset="0"/>
              </a:rPr>
              <a:t>Jack Hammer</a:t>
            </a:r>
            <a:r>
              <a:rPr lang="id-ID" sz="1662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1411201" indent="-422041">
              <a:spcAft>
                <a:spcPts val="554"/>
              </a:spcAft>
              <a:buAutoNum type="arabicParenR"/>
            </a:pPr>
            <a:r>
              <a:rPr lang="id-ID" sz="1662" dirty="0">
                <a:latin typeface="Arial" panose="020B0604020202020204" pitchFamily="34" charset="0"/>
                <a:cs typeface="Arial" panose="020B0604020202020204" pitchFamily="34" charset="0"/>
              </a:rPr>
              <a:t>dll</a:t>
            </a:r>
            <a:endParaRPr lang="en-US" sz="166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8848" y="280461"/>
            <a:ext cx="2100127" cy="24287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47366" y="1864069"/>
            <a:ext cx="109677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62" dirty="0"/>
              <a:t>Excavator</a:t>
            </a:r>
          </a:p>
        </p:txBody>
      </p:sp>
      <p:pic>
        <p:nvPicPr>
          <p:cNvPr id="10" name="Picture 3" descr="rear dump truck">
            <a:extLst>
              <a:ext uri="{FF2B5EF4-FFF2-40B4-BE49-F238E27FC236}">
                <a16:creationId xmlns:a16="http://schemas.microsoft.com/office/drawing/2014/main" id="{10C22BFC-80EB-4AA9-A282-263F9028A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6847" y="2836725"/>
            <a:ext cx="2827385" cy="204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0737B900-5F3A-40F7-BC26-0832ADF86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33" y="18851"/>
            <a:ext cx="30075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</a:rPr>
              <a:t>3). Cara </a:t>
            </a:r>
            <a:r>
              <a:rPr lang="en-US" sz="2800" dirty="0" err="1">
                <a:solidFill>
                  <a:srgbClr val="FF0000"/>
                </a:solidFill>
              </a:rPr>
              <a:t>Mekanis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539318-0DD3-4883-8DA0-CD084F60483E}"/>
              </a:ext>
            </a:extLst>
          </p:cNvPr>
          <p:cNvSpPr/>
          <p:nvPr/>
        </p:nvSpPr>
        <p:spPr>
          <a:xfrm>
            <a:off x="9674087" y="6692348"/>
            <a:ext cx="231913" cy="16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222639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94EEAC-2D40-D885-DDF4-0493099B0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0100734" cy="757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9585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Pneumatic%20tyred%20roller">
            <a:extLst>
              <a:ext uri="{FF2B5EF4-FFF2-40B4-BE49-F238E27FC236}">
                <a16:creationId xmlns:a16="http://schemas.microsoft.com/office/drawing/2014/main" id="{422584C5-F86E-41A4-B0CC-A575A1CF7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0933"/>
          <a:stretch>
            <a:fillRect/>
          </a:stretch>
        </p:blipFill>
        <p:spPr bwMode="auto">
          <a:xfrm>
            <a:off x="881570" y="3549377"/>
            <a:ext cx="3806363" cy="277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844564-309F-4E21-8A4E-A04B47391302}"/>
              </a:ext>
            </a:extLst>
          </p:cNvPr>
          <p:cNvSpPr txBox="1"/>
          <p:nvPr/>
        </p:nvSpPr>
        <p:spPr>
          <a:xfrm>
            <a:off x="1578904" y="6389961"/>
            <a:ext cx="210025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62" b="1" dirty="0"/>
              <a:t>Tire Roller</a:t>
            </a:r>
            <a:r>
              <a:rPr lang="en-US" sz="1662" b="1" dirty="0"/>
              <a:t> – 16 Ton</a:t>
            </a:r>
            <a:endParaRPr lang="id-ID" sz="1662" b="1" dirty="0"/>
          </a:p>
        </p:txBody>
      </p:sp>
      <p:pic>
        <p:nvPicPr>
          <p:cNvPr id="5" name="Picture 4" descr="Articulated%20Tandem%20Roller">
            <a:extLst>
              <a:ext uri="{FF2B5EF4-FFF2-40B4-BE49-F238E27FC236}">
                <a16:creationId xmlns:a16="http://schemas.microsoft.com/office/drawing/2014/main" id="{225957A2-FC6E-E096-7948-FEB4F032A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941" r="6698" b="28004"/>
          <a:stretch/>
        </p:blipFill>
        <p:spPr bwMode="auto">
          <a:xfrm>
            <a:off x="5170238" y="331831"/>
            <a:ext cx="3955993" cy="272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F7D4EE-6E29-2092-0B5B-C8BCB5172545}"/>
              </a:ext>
            </a:extLst>
          </p:cNvPr>
          <p:cNvSpPr txBox="1"/>
          <p:nvPr/>
        </p:nvSpPr>
        <p:spPr>
          <a:xfrm>
            <a:off x="6356322" y="3064439"/>
            <a:ext cx="2964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Vibro</a:t>
            </a:r>
            <a:r>
              <a:rPr lang="en-US" b="1" dirty="0"/>
              <a:t> Roller  16 Ton</a:t>
            </a:r>
            <a:endParaRPr lang="en-ID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EFEE6E-C66D-A021-25BF-5D9DA100E2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t="5439" r="4894" b="4461"/>
          <a:stretch/>
        </p:blipFill>
        <p:spPr>
          <a:xfrm>
            <a:off x="864147" y="378338"/>
            <a:ext cx="3824343" cy="27105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7529BF-48DB-EA86-59B0-5D08FC98E699}"/>
              </a:ext>
            </a:extLst>
          </p:cNvPr>
          <p:cNvSpPr txBox="1"/>
          <p:nvPr/>
        </p:nvSpPr>
        <p:spPr>
          <a:xfrm>
            <a:off x="1407249" y="3082752"/>
            <a:ext cx="3861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Sheep foot Roller – 20 Ton</a:t>
            </a:r>
            <a:endParaRPr lang="en-ID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9BC7BA-FC42-FF77-917B-CC4D020C62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1" b="16447"/>
          <a:stretch/>
        </p:blipFill>
        <p:spPr>
          <a:xfrm>
            <a:off x="5561957" y="3830596"/>
            <a:ext cx="3493487" cy="23724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E6A474F-A9B1-22E2-B7FE-CFAB82E114A6}"/>
              </a:ext>
            </a:extLst>
          </p:cNvPr>
          <p:cNvSpPr txBox="1"/>
          <p:nvPr/>
        </p:nvSpPr>
        <p:spPr>
          <a:xfrm>
            <a:off x="5269204" y="6199696"/>
            <a:ext cx="4535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Water Tank Mobile – 5000 Liter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169482175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Komatsu%20Bulldozer%20D60E-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3116" y="3801380"/>
            <a:ext cx="3329354" cy="2600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Roughterr%20KR-20,%2020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4372" y="1144505"/>
            <a:ext cx="3804483" cy="5257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Box 3"/>
          <p:cNvSpPr txBox="1">
            <a:spLocks noChangeArrowheads="1"/>
          </p:cNvSpPr>
          <p:nvPr/>
        </p:nvSpPr>
        <p:spPr bwMode="auto">
          <a:xfrm>
            <a:off x="622251" y="259391"/>
            <a:ext cx="87222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dirty="0">
                <a:solidFill>
                  <a:srgbClr val="7030A0"/>
                </a:solidFill>
              </a:rPr>
              <a:t>CONTOH ALAT BERAT LAINNYA UNTUK PEKERJAAN SDA</a:t>
            </a:r>
          </a:p>
        </p:txBody>
      </p:sp>
      <p:pic>
        <p:nvPicPr>
          <p:cNvPr id="8" name="Picture 3" descr="rear dump truc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2987" y="1144505"/>
            <a:ext cx="3309485" cy="239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942627" y="6146521"/>
            <a:ext cx="74251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62" dirty="0"/>
              <a:t>Crane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7715" y="3387640"/>
            <a:ext cx="1340432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62" dirty="0"/>
              <a:t>Dump Truck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9384" y="6154938"/>
            <a:ext cx="1322798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62" dirty="0"/>
              <a:t>Track Dozer</a:t>
            </a:r>
          </a:p>
        </p:txBody>
      </p:sp>
    </p:spTree>
    <p:extLst>
      <p:ext uri="{BB962C8B-B14F-4D97-AF65-F5344CB8AC3E}">
        <p14:creationId xmlns:p14="http://schemas.microsoft.com/office/powerpoint/2010/main" val="156616251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 descr="Komatsu%20PC%20200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4306" y="1043354"/>
            <a:ext cx="3924300" cy="2745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Cat%2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4951" y="1043356"/>
            <a:ext cx="3685014" cy="231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575" r="2412"/>
          <a:stretch/>
        </p:blipFill>
        <p:spPr>
          <a:xfrm>
            <a:off x="4930299" y="4042141"/>
            <a:ext cx="3828306" cy="2244658"/>
          </a:xfrm>
          <a:prstGeom prst="rect">
            <a:avLst/>
          </a:prstGeom>
        </p:spPr>
      </p:pic>
      <p:pic>
        <p:nvPicPr>
          <p:cNvPr id="8" name="Picture 5" descr="VII-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84781" y="3590491"/>
            <a:ext cx="2436934" cy="269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496288" y="6286801"/>
            <a:ext cx="1936749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62" dirty="0"/>
              <a:t>Rock Drill Breaker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9822" y="6168080"/>
            <a:ext cx="1428596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62" dirty="0"/>
              <a:t>Track Loader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1819" y="3111090"/>
            <a:ext cx="145424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62" dirty="0"/>
              <a:t>Wheel Loader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01605" y="1588469"/>
            <a:ext cx="109677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62" dirty="0"/>
              <a:t>Excavator</a:t>
            </a: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067094" y="135824"/>
            <a:ext cx="7712368" cy="54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954" dirty="0">
                <a:solidFill>
                  <a:srgbClr val="7030A0"/>
                </a:solidFill>
              </a:rPr>
              <a:t>CONTOH ALAT BERAT UNTUK PEKERJAAN SDA</a:t>
            </a:r>
          </a:p>
        </p:txBody>
      </p:sp>
    </p:spTree>
    <p:extLst>
      <p:ext uri="{BB962C8B-B14F-4D97-AF65-F5344CB8AC3E}">
        <p14:creationId xmlns:p14="http://schemas.microsoft.com/office/powerpoint/2010/main" val="119593629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346E43-4B77-439B-AE78-18AFED79D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082" y="284204"/>
            <a:ext cx="7060633" cy="64378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40BB1F-02DE-4C45-B237-1427609F12BE}"/>
              </a:ext>
            </a:extLst>
          </p:cNvPr>
          <p:cNvSpPr txBox="1"/>
          <p:nvPr/>
        </p:nvSpPr>
        <p:spPr>
          <a:xfrm>
            <a:off x="0" y="284629"/>
            <a:ext cx="22797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Contoh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RAB/HPP/HPS </a:t>
            </a:r>
          </a:p>
          <a:p>
            <a:r>
              <a:rPr lang="en-US" dirty="0" err="1">
                <a:solidFill>
                  <a:srgbClr val="7030A0"/>
                </a:solidFill>
              </a:rPr>
              <a:t>Saluran</a:t>
            </a:r>
            <a:r>
              <a:rPr lang="en-US" dirty="0">
                <a:solidFill>
                  <a:srgbClr val="7030A0"/>
                </a:solidFill>
              </a:rPr>
              <a:t> Primer</a:t>
            </a:r>
          </a:p>
          <a:p>
            <a:r>
              <a:rPr lang="en-US" dirty="0" err="1">
                <a:solidFill>
                  <a:srgbClr val="7030A0"/>
                </a:solidFill>
              </a:rPr>
              <a:t>Untuk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Irigasi</a:t>
            </a:r>
            <a:endParaRPr lang="en-ID" dirty="0">
              <a:solidFill>
                <a:srgbClr val="7030A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6B37F3-A645-4A21-9D51-533C0AE991F0}"/>
              </a:ext>
            </a:extLst>
          </p:cNvPr>
          <p:cNvSpPr/>
          <p:nvPr/>
        </p:nvSpPr>
        <p:spPr>
          <a:xfrm>
            <a:off x="9674087" y="6692348"/>
            <a:ext cx="231913" cy="16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1878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1500B6-5A39-8BBE-DE5F-56C48D995500}"/>
              </a:ext>
            </a:extLst>
          </p:cNvPr>
          <p:cNvSpPr/>
          <p:nvPr/>
        </p:nvSpPr>
        <p:spPr>
          <a:xfrm>
            <a:off x="3726047" y="767404"/>
            <a:ext cx="2708982" cy="84406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2" dirty="0" err="1"/>
              <a:t>PerMen</a:t>
            </a:r>
            <a:r>
              <a:rPr lang="en-US" sz="1662" dirty="0"/>
              <a:t> PUPR </a:t>
            </a:r>
          </a:p>
          <a:p>
            <a:pPr algn="ctr"/>
            <a:r>
              <a:rPr lang="en-US" sz="1662" dirty="0" err="1"/>
              <a:t>Nomor</a:t>
            </a:r>
            <a:r>
              <a:rPr lang="en-US" sz="1662" dirty="0"/>
              <a:t> 8 </a:t>
            </a:r>
            <a:r>
              <a:rPr lang="en-US" sz="1662" dirty="0" err="1"/>
              <a:t>Tahun</a:t>
            </a:r>
            <a:r>
              <a:rPr lang="en-US" sz="1662" dirty="0"/>
              <a:t> 2023</a:t>
            </a:r>
            <a:endParaRPr lang="en-ID" sz="1662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936C2B-273E-B66D-A732-CA3B03DA4677}"/>
              </a:ext>
            </a:extLst>
          </p:cNvPr>
          <p:cNvCxnSpPr>
            <a:cxnSpLocks/>
          </p:cNvCxnSpPr>
          <p:nvPr/>
        </p:nvCxnSpPr>
        <p:spPr>
          <a:xfrm>
            <a:off x="5080538" y="1626707"/>
            <a:ext cx="0" cy="98160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1A56C87-7BAC-7956-4308-315A41D12A95}"/>
              </a:ext>
            </a:extLst>
          </p:cNvPr>
          <p:cNvGrpSpPr/>
          <p:nvPr/>
        </p:nvGrpSpPr>
        <p:grpSpPr>
          <a:xfrm>
            <a:off x="6323498" y="802965"/>
            <a:ext cx="3201502" cy="2062938"/>
            <a:chOff x="5942498" y="1415378"/>
            <a:chExt cx="3201502" cy="206293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77FE56-650F-159D-D2BD-A1A85E46F963}"/>
                </a:ext>
              </a:extLst>
            </p:cNvPr>
            <p:cNvSpPr txBox="1"/>
            <p:nvPr/>
          </p:nvSpPr>
          <p:spPr>
            <a:xfrm>
              <a:off x="5942498" y="2136923"/>
              <a:ext cx="3201502" cy="1341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5113" indent="-265113">
                <a:spcAft>
                  <a:spcPts val="1108"/>
                </a:spcAft>
                <a:buAutoNum type="arabicPeriod"/>
              </a:pPr>
              <a:r>
                <a:rPr lang="en-US" sz="1200" dirty="0" err="1">
                  <a:latin typeface="Bookman Old Style" panose="02050604050505020204" pitchFamily="18" charset="0"/>
                </a:rPr>
                <a:t>Revisi</a:t>
              </a:r>
              <a:r>
                <a:rPr lang="en-US" sz="1200" dirty="0">
                  <a:latin typeface="Bookman Old Style" panose="02050604050505020204" pitchFamily="18" charset="0"/>
                </a:rPr>
                <a:t> </a:t>
              </a:r>
              <a:r>
                <a:rPr lang="en-US" sz="1200" dirty="0" err="1">
                  <a:latin typeface="Bookman Old Style" panose="02050604050505020204" pitchFamily="18" charset="0"/>
                </a:rPr>
                <a:t>PerMen</a:t>
              </a:r>
              <a:r>
                <a:rPr lang="en-US" sz="1200" dirty="0">
                  <a:latin typeface="Bookman Old Style" panose="02050604050505020204" pitchFamily="18" charset="0"/>
                </a:rPr>
                <a:t> </a:t>
              </a:r>
              <a:r>
                <a:rPr lang="en-US" sz="1200" dirty="0" err="1">
                  <a:latin typeface="Bookman Old Style" panose="02050604050505020204" pitchFamily="18" charset="0"/>
                </a:rPr>
                <a:t>diharapkan</a:t>
              </a:r>
              <a:r>
                <a:rPr lang="en-US" sz="1200" dirty="0">
                  <a:latin typeface="Bookman Old Style" panose="02050604050505020204" pitchFamily="18" charset="0"/>
                </a:rPr>
                <a:t> paling </a:t>
              </a:r>
              <a:r>
                <a:rPr lang="en-US" sz="1200" dirty="0" err="1">
                  <a:latin typeface="Bookman Old Style" panose="02050604050505020204" pitchFamily="18" charset="0"/>
                </a:rPr>
                <a:t>cepat</a:t>
              </a:r>
              <a:r>
                <a:rPr lang="en-US" sz="1200" dirty="0">
                  <a:latin typeface="Bookman Old Style" panose="02050604050505020204" pitchFamily="18" charset="0"/>
                </a:rPr>
                <a:t> 3 – 5 </a:t>
              </a:r>
              <a:r>
                <a:rPr lang="en-US" sz="1200" dirty="0" err="1">
                  <a:latin typeface="Bookman Old Style" panose="02050604050505020204" pitchFamily="18" charset="0"/>
                </a:rPr>
                <a:t>tahun</a:t>
              </a:r>
              <a:r>
                <a:rPr lang="en-US" sz="1200" dirty="0">
                  <a:latin typeface="Bookman Old Style" panose="02050604050505020204" pitchFamily="18" charset="0"/>
                </a:rPr>
                <a:t> </a:t>
              </a:r>
              <a:r>
                <a:rPr lang="en-US" sz="1200" dirty="0" err="1">
                  <a:latin typeface="Bookman Old Style" panose="02050604050505020204" pitchFamily="18" charset="0"/>
                </a:rPr>
                <a:t>sekali</a:t>
              </a:r>
              <a:endParaRPr lang="en-US" sz="1200" dirty="0">
                <a:latin typeface="Bookman Old Style" panose="02050604050505020204" pitchFamily="18" charset="0"/>
              </a:endParaRPr>
            </a:p>
            <a:p>
              <a:pPr marL="265113" indent="-265113">
                <a:spcAft>
                  <a:spcPts val="1108"/>
                </a:spcAft>
                <a:buAutoNum type="arabicPeriod"/>
              </a:pPr>
              <a:r>
                <a:rPr lang="en-US" sz="1200" dirty="0">
                  <a:latin typeface="Bookman Old Style" panose="02050604050505020204" pitchFamily="18" charset="0"/>
                </a:rPr>
                <a:t>AHSP di sektor2 sangat </a:t>
              </a:r>
              <a:r>
                <a:rPr lang="en-US" sz="1200" dirty="0" err="1">
                  <a:latin typeface="Bookman Old Style" panose="02050604050505020204" pitchFamily="18" charset="0"/>
                </a:rPr>
                <a:t>dinamis</a:t>
              </a:r>
              <a:r>
                <a:rPr lang="en-US" sz="1200" dirty="0">
                  <a:latin typeface="Bookman Old Style" panose="02050604050505020204" pitchFamily="18" charset="0"/>
                </a:rPr>
                <a:t> </a:t>
              </a:r>
              <a:r>
                <a:rPr lang="en-US" sz="1200" dirty="0" err="1">
                  <a:latin typeface="Bookman Old Style" panose="02050604050505020204" pitchFamily="18" charset="0"/>
                </a:rPr>
                <a:t>berubahnya</a:t>
              </a:r>
              <a:r>
                <a:rPr lang="en-US" sz="1200" dirty="0">
                  <a:latin typeface="Bookman Old Style" panose="02050604050505020204" pitchFamily="18" charset="0"/>
                </a:rPr>
                <a:t> </a:t>
              </a:r>
              <a:r>
                <a:rPr lang="en-US" sz="1200" dirty="0" err="1">
                  <a:latin typeface="Bookman Old Style" panose="02050604050505020204" pitchFamily="18" charset="0"/>
                </a:rPr>
                <a:t>sehingga</a:t>
              </a:r>
              <a:r>
                <a:rPr lang="en-US" sz="1200" dirty="0">
                  <a:latin typeface="Bookman Old Style" panose="02050604050505020204" pitchFamily="18" charset="0"/>
                </a:rPr>
                <a:t> </a:t>
              </a:r>
              <a:r>
                <a:rPr lang="en-US" sz="1200" dirty="0" err="1">
                  <a:latin typeface="Bookman Old Style" panose="02050604050505020204" pitchFamily="18" charset="0"/>
                </a:rPr>
                <a:t>ditetapkan</a:t>
              </a:r>
              <a:r>
                <a:rPr lang="en-US" sz="1200" dirty="0">
                  <a:latin typeface="Bookman Old Style" panose="02050604050505020204" pitchFamily="18" charset="0"/>
                </a:rPr>
                <a:t> </a:t>
              </a:r>
              <a:r>
                <a:rPr lang="en-US" sz="1200" dirty="0" err="1">
                  <a:latin typeface="Bookman Old Style" panose="02050604050505020204" pitchFamily="18" charset="0"/>
                </a:rPr>
                <a:t>sebagai</a:t>
              </a:r>
              <a:r>
                <a:rPr lang="en-US" sz="1200" dirty="0">
                  <a:latin typeface="Bookman Old Style" panose="02050604050505020204" pitchFamily="18" charset="0"/>
                </a:rPr>
                <a:t> Surat </a:t>
              </a:r>
              <a:r>
                <a:rPr lang="en-US" sz="1200" dirty="0" err="1">
                  <a:latin typeface="Bookman Old Style" panose="02050604050505020204" pitchFamily="18" charset="0"/>
                </a:rPr>
                <a:t>Edaran</a:t>
              </a:r>
              <a:r>
                <a:rPr lang="en-US" sz="1200" dirty="0">
                  <a:latin typeface="Bookman Old Style" panose="02050604050505020204" pitchFamily="18" charset="0"/>
                </a:rPr>
                <a:t> dan minimal </a:t>
              </a:r>
              <a:r>
                <a:rPr lang="en-US" sz="1200" dirty="0" err="1">
                  <a:latin typeface="Bookman Old Style" panose="02050604050505020204" pitchFamily="18" charset="0"/>
                </a:rPr>
                <a:t>ada</a:t>
              </a:r>
              <a:r>
                <a:rPr lang="en-US" sz="1200" dirty="0">
                  <a:latin typeface="Bookman Old Style" panose="02050604050505020204" pitchFamily="18" charset="0"/>
                </a:rPr>
                <a:t> </a:t>
              </a:r>
              <a:r>
                <a:rPr lang="en-US" sz="1200" dirty="0" err="1">
                  <a:latin typeface="Bookman Old Style" panose="02050604050505020204" pitchFamily="18" charset="0"/>
                </a:rPr>
                <a:t>perubahan</a:t>
              </a:r>
              <a:r>
                <a:rPr lang="en-US" sz="1200" dirty="0">
                  <a:latin typeface="Bookman Old Style" panose="02050604050505020204" pitchFamily="18" charset="0"/>
                </a:rPr>
                <a:t> </a:t>
              </a:r>
              <a:r>
                <a:rPr lang="en-US" sz="1200" dirty="0" err="1">
                  <a:latin typeface="Bookman Old Style" panose="02050604050505020204" pitchFamily="18" charset="0"/>
                </a:rPr>
                <a:t>satu</a:t>
              </a:r>
              <a:r>
                <a:rPr lang="en-US" sz="1200" dirty="0">
                  <a:latin typeface="Bookman Old Style" panose="02050604050505020204" pitchFamily="18" charset="0"/>
                </a:rPr>
                <a:t> </a:t>
              </a:r>
              <a:r>
                <a:rPr lang="en-US" sz="1200" dirty="0" err="1">
                  <a:latin typeface="Bookman Old Style" panose="02050604050505020204" pitchFamily="18" charset="0"/>
                </a:rPr>
                <a:t>tahun</a:t>
              </a:r>
              <a:r>
                <a:rPr lang="en-US" sz="1200" dirty="0">
                  <a:latin typeface="Bookman Old Style" panose="02050604050505020204" pitchFamily="18" charset="0"/>
                </a:rPr>
                <a:t> </a:t>
              </a:r>
              <a:r>
                <a:rPr lang="en-US" sz="1200" dirty="0" err="1">
                  <a:latin typeface="Bookman Old Style" panose="02050604050505020204" pitchFamily="18" charset="0"/>
                </a:rPr>
                <a:t>sekali</a:t>
              </a:r>
              <a:r>
                <a:rPr lang="en-US" sz="1200" dirty="0">
                  <a:latin typeface="Bookman Old Style" panose="02050604050505020204" pitchFamily="18" charset="0"/>
                </a:rPr>
                <a:t>.</a:t>
              </a:r>
              <a:endParaRPr lang="en-ID" sz="1200" dirty="0">
                <a:latin typeface="Bookman Old Style" panose="0205060405050502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B798CA-1DD5-DE83-9570-48BFF004A093}"/>
                </a:ext>
              </a:extLst>
            </p:cNvPr>
            <p:cNvSpPr txBox="1"/>
            <p:nvPr/>
          </p:nvSpPr>
          <p:spPr>
            <a:xfrm>
              <a:off x="6210392" y="1415378"/>
              <a:ext cx="2587568" cy="660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46" dirty="0" err="1">
                  <a:latin typeface="Bookman Old Style" panose="02050604050505020204" pitchFamily="18" charset="0"/>
                </a:rPr>
                <a:t>Ditetapkan</a:t>
              </a:r>
              <a:r>
                <a:rPr lang="en-US" sz="1846" dirty="0">
                  <a:latin typeface="Bookman Old Style" panose="02050604050505020204" pitchFamily="18" charset="0"/>
                </a:rPr>
                <a:t> </a:t>
              </a:r>
            </a:p>
            <a:p>
              <a:pPr algn="ctr"/>
              <a:r>
                <a:rPr lang="en-US" sz="1846" dirty="0" err="1">
                  <a:latin typeface="Bookman Old Style" panose="02050604050505020204" pitchFamily="18" charset="0"/>
                </a:rPr>
                <a:t>Tgl</a:t>
              </a:r>
              <a:r>
                <a:rPr lang="en-US" sz="1846" dirty="0">
                  <a:latin typeface="Bookman Old Style" panose="02050604050505020204" pitchFamily="18" charset="0"/>
                </a:rPr>
                <a:t> 30 </a:t>
              </a:r>
              <a:r>
                <a:rPr lang="en-US" sz="1846" dirty="0" err="1">
                  <a:latin typeface="Bookman Old Style" panose="02050604050505020204" pitchFamily="18" charset="0"/>
                </a:rPr>
                <a:t>Agustus</a:t>
              </a:r>
              <a:r>
                <a:rPr lang="en-US" sz="1846" dirty="0">
                  <a:latin typeface="Bookman Old Style" panose="02050604050505020204" pitchFamily="18" charset="0"/>
                </a:rPr>
                <a:t> 2023</a:t>
              </a:r>
              <a:endParaRPr lang="en-ID" sz="1846" dirty="0">
                <a:latin typeface="Bookman Old Style" panose="020506040505050202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2685936-5B87-C0FC-F001-F5B93065DB22}"/>
              </a:ext>
            </a:extLst>
          </p:cNvPr>
          <p:cNvSpPr/>
          <p:nvPr/>
        </p:nvSpPr>
        <p:spPr>
          <a:xfrm>
            <a:off x="3798291" y="3104358"/>
            <a:ext cx="2599980" cy="29444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DD10B9-186F-DC1F-7CDE-9F85BE59F318}"/>
              </a:ext>
            </a:extLst>
          </p:cNvPr>
          <p:cNvGrpSpPr/>
          <p:nvPr/>
        </p:nvGrpSpPr>
        <p:grpSpPr>
          <a:xfrm>
            <a:off x="-554143" y="2197771"/>
            <a:ext cx="10439971" cy="3851041"/>
            <a:chOff x="-1055539" y="2788920"/>
            <a:chExt cx="10439971" cy="385104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2531F56-60A3-B5FB-697B-249020E6BFB4}"/>
                </a:ext>
              </a:extLst>
            </p:cNvPr>
            <p:cNvSpPr/>
            <p:nvPr/>
          </p:nvSpPr>
          <p:spPr>
            <a:xfrm>
              <a:off x="547684" y="4796116"/>
              <a:ext cx="1378580" cy="58846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2" b="1" dirty="0">
                  <a:solidFill>
                    <a:schemeClr val="tx1"/>
                  </a:solidFill>
                </a:rPr>
                <a:t>Lampiran II</a:t>
              </a:r>
            </a:p>
            <a:p>
              <a:pPr algn="ctr"/>
              <a:r>
                <a:rPr lang="en-US" sz="1662" dirty="0" err="1">
                  <a:solidFill>
                    <a:schemeClr val="tx1"/>
                  </a:solidFill>
                </a:rPr>
                <a:t>Tabel</a:t>
              </a:r>
              <a:r>
                <a:rPr lang="en-US" sz="1662" dirty="0">
                  <a:solidFill>
                    <a:schemeClr val="tx1"/>
                  </a:solidFill>
                </a:rPr>
                <a:t> </a:t>
              </a:r>
              <a:r>
                <a:rPr lang="en-US" sz="1662" dirty="0" err="1">
                  <a:solidFill>
                    <a:schemeClr val="tx1"/>
                  </a:solidFill>
                </a:rPr>
                <a:t>Acuan</a:t>
              </a:r>
              <a:r>
                <a:rPr lang="en-US" sz="1662" dirty="0">
                  <a:solidFill>
                    <a:schemeClr val="tx1"/>
                  </a:solidFill>
                </a:rPr>
                <a:t> </a:t>
              </a:r>
              <a:endParaRPr lang="en-ID" sz="1662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E032695-88A6-3672-73BA-7CF970215D38}"/>
                </a:ext>
              </a:extLst>
            </p:cNvPr>
            <p:cNvSpPr/>
            <p:nvPr/>
          </p:nvSpPr>
          <p:spPr>
            <a:xfrm>
              <a:off x="3628215" y="3924246"/>
              <a:ext cx="1901038" cy="56460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2" b="1" dirty="0">
                  <a:solidFill>
                    <a:schemeClr val="tx1"/>
                  </a:solidFill>
                </a:rPr>
                <a:t>Lampiran IV</a:t>
              </a:r>
            </a:p>
            <a:p>
              <a:pPr algn="ctr"/>
              <a:r>
                <a:rPr lang="en-US" sz="1662" b="1" dirty="0">
                  <a:solidFill>
                    <a:schemeClr val="tx1"/>
                  </a:solidFill>
                </a:rPr>
                <a:t>AHSP </a:t>
              </a:r>
              <a:r>
                <a:rPr lang="en-US" sz="1662" b="1" dirty="0" err="1">
                  <a:solidFill>
                    <a:schemeClr val="tx1"/>
                  </a:solidFill>
                </a:rPr>
                <a:t>Bidang</a:t>
              </a:r>
              <a:r>
                <a:rPr lang="en-US" sz="1662" b="1" dirty="0">
                  <a:solidFill>
                    <a:schemeClr val="tx1"/>
                  </a:solidFill>
                </a:rPr>
                <a:t> SDA</a:t>
              </a:r>
              <a:endParaRPr lang="en-ID" sz="1662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3F24CD-CEB8-1111-5265-2A60A9007AD3}"/>
                </a:ext>
              </a:extLst>
            </p:cNvPr>
            <p:cNvSpPr/>
            <p:nvPr/>
          </p:nvSpPr>
          <p:spPr>
            <a:xfrm>
              <a:off x="5888770" y="3934878"/>
              <a:ext cx="1690577" cy="56460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2" b="1" dirty="0">
                  <a:solidFill>
                    <a:schemeClr val="tx1"/>
                  </a:solidFill>
                </a:rPr>
                <a:t>Lampiran V</a:t>
              </a:r>
            </a:p>
            <a:p>
              <a:pPr algn="ctr"/>
              <a:r>
                <a:rPr lang="en-US" sz="1662" dirty="0">
                  <a:solidFill>
                    <a:schemeClr val="tx1"/>
                  </a:solidFill>
                </a:rPr>
                <a:t>AHSP </a:t>
              </a:r>
              <a:r>
                <a:rPr lang="en-US" sz="1662" dirty="0" err="1">
                  <a:solidFill>
                    <a:schemeClr val="tx1"/>
                  </a:solidFill>
                </a:rPr>
                <a:t>Bidang</a:t>
              </a:r>
              <a:r>
                <a:rPr lang="en-US" sz="1662" dirty="0">
                  <a:solidFill>
                    <a:schemeClr val="tx1"/>
                  </a:solidFill>
                </a:rPr>
                <a:t> BM</a:t>
              </a:r>
              <a:endParaRPr lang="en-ID" sz="1662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1DF2562-5F79-9312-442F-2EFB5D10620E}"/>
                </a:ext>
              </a:extLst>
            </p:cNvPr>
            <p:cNvSpPr/>
            <p:nvPr/>
          </p:nvSpPr>
          <p:spPr>
            <a:xfrm>
              <a:off x="7760102" y="3934878"/>
              <a:ext cx="1624330" cy="56460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2" b="1" dirty="0">
                  <a:solidFill>
                    <a:schemeClr val="tx1"/>
                  </a:solidFill>
                </a:rPr>
                <a:t>Lampiran VII</a:t>
              </a:r>
            </a:p>
            <a:p>
              <a:pPr algn="ctr"/>
              <a:r>
                <a:rPr lang="en-US" sz="1662" dirty="0">
                  <a:solidFill>
                    <a:schemeClr val="tx1"/>
                  </a:solidFill>
                </a:rPr>
                <a:t>AHSP </a:t>
              </a:r>
              <a:r>
                <a:rPr lang="en-US" sz="1662" dirty="0" err="1">
                  <a:solidFill>
                    <a:schemeClr val="tx1"/>
                  </a:solidFill>
                </a:rPr>
                <a:t>Bidang</a:t>
              </a:r>
              <a:r>
                <a:rPr lang="en-US" sz="1662" dirty="0">
                  <a:solidFill>
                    <a:schemeClr val="tx1"/>
                  </a:solidFill>
                </a:rPr>
                <a:t> CK</a:t>
              </a:r>
              <a:endParaRPr lang="en-ID" sz="1662" dirty="0">
                <a:solidFill>
                  <a:schemeClr val="tx1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11C1341-F8E3-B859-1334-CC2B4436A602}"/>
                </a:ext>
              </a:extLst>
            </p:cNvPr>
            <p:cNvSpPr/>
            <p:nvPr/>
          </p:nvSpPr>
          <p:spPr>
            <a:xfrm>
              <a:off x="278206" y="3673061"/>
              <a:ext cx="7590431" cy="276125"/>
            </a:xfrm>
            <a:custGeom>
              <a:avLst/>
              <a:gdLst>
                <a:gd name="connsiteX0" fmla="*/ 6178 w 7080421"/>
                <a:gd name="connsiteY0" fmla="*/ 265670 h 271848"/>
                <a:gd name="connsiteX1" fmla="*/ 0 w 7080421"/>
                <a:gd name="connsiteY1" fmla="*/ 0 h 271848"/>
                <a:gd name="connsiteX2" fmla="*/ 7080421 w 7080421"/>
                <a:gd name="connsiteY2" fmla="*/ 18535 h 271848"/>
                <a:gd name="connsiteX3" fmla="*/ 7068065 w 7080421"/>
                <a:gd name="connsiteY3" fmla="*/ 271848 h 271848"/>
                <a:gd name="connsiteX4" fmla="*/ 7068065 w 7080421"/>
                <a:gd name="connsiteY4" fmla="*/ 271848 h 271848"/>
                <a:gd name="connsiteX0" fmla="*/ 6178 w 7088811"/>
                <a:gd name="connsiteY0" fmla="*/ 265670 h 284614"/>
                <a:gd name="connsiteX1" fmla="*/ 0 w 7088811"/>
                <a:gd name="connsiteY1" fmla="*/ 0 h 284614"/>
                <a:gd name="connsiteX2" fmla="*/ 7080421 w 7088811"/>
                <a:gd name="connsiteY2" fmla="*/ 18535 h 284614"/>
                <a:gd name="connsiteX3" fmla="*/ 7068065 w 7088811"/>
                <a:gd name="connsiteY3" fmla="*/ 271848 h 284614"/>
                <a:gd name="connsiteX4" fmla="*/ 7088811 w 7088811"/>
                <a:gd name="connsiteY4" fmla="*/ 284614 h 284614"/>
                <a:gd name="connsiteX0" fmla="*/ 6178 w 7080421"/>
                <a:gd name="connsiteY0" fmla="*/ 265670 h 271848"/>
                <a:gd name="connsiteX1" fmla="*/ 0 w 7080421"/>
                <a:gd name="connsiteY1" fmla="*/ 0 h 271848"/>
                <a:gd name="connsiteX2" fmla="*/ 7080421 w 7080421"/>
                <a:gd name="connsiteY2" fmla="*/ 18535 h 271848"/>
                <a:gd name="connsiteX3" fmla="*/ 7068065 w 7080421"/>
                <a:gd name="connsiteY3" fmla="*/ 271848 h 271848"/>
                <a:gd name="connsiteX0" fmla="*/ 6178 w 7090407"/>
                <a:gd name="connsiteY0" fmla="*/ 265670 h 283019"/>
                <a:gd name="connsiteX1" fmla="*/ 0 w 7090407"/>
                <a:gd name="connsiteY1" fmla="*/ 0 h 283019"/>
                <a:gd name="connsiteX2" fmla="*/ 7080421 w 7090407"/>
                <a:gd name="connsiteY2" fmla="*/ 18535 h 283019"/>
                <a:gd name="connsiteX3" fmla="*/ 7090407 w 7090407"/>
                <a:gd name="connsiteY3" fmla="*/ 283019 h 283019"/>
                <a:gd name="connsiteX0" fmla="*/ 6178 w 7080421"/>
                <a:gd name="connsiteY0" fmla="*/ 265670 h 279719"/>
                <a:gd name="connsiteX1" fmla="*/ 0 w 7080421"/>
                <a:gd name="connsiteY1" fmla="*/ 0 h 279719"/>
                <a:gd name="connsiteX2" fmla="*/ 7080421 w 7080421"/>
                <a:gd name="connsiteY2" fmla="*/ 18535 h 279719"/>
                <a:gd name="connsiteX3" fmla="*/ 7076211 w 7080421"/>
                <a:gd name="connsiteY3" fmla="*/ 279719 h 279719"/>
                <a:gd name="connsiteX0" fmla="*/ 6178 w 7088350"/>
                <a:gd name="connsiteY0" fmla="*/ 265670 h 279719"/>
                <a:gd name="connsiteX1" fmla="*/ 0 w 7088350"/>
                <a:gd name="connsiteY1" fmla="*/ 0 h 279719"/>
                <a:gd name="connsiteX2" fmla="*/ 7080421 w 7088350"/>
                <a:gd name="connsiteY2" fmla="*/ 18535 h 279719"/>
                <a:gd name="connsiteX3" fmla="*/ 7088222 w 7088350"/>
                <a:gd name="connsiteY3" fmla="*/ 279719 h 279719"/>
                <a:gd name="connsiteX0" fmla="*/ 6178 w 7081970"/>
                <a:gd name="connsiteY0" fmla="*/ 265670 h 273119"/>
                <a:gd name="connsiteX1" fmla="*/ 0 w 7081970"/>
                <a:gd name="connsiteY1" fmla="*/ 0 h 273119"/>
                <a:gd name="connsiteX2" fmla="*/ 7080421 w 7081970"/>
                <a:gd name="connsiteY2" fmla="*/ 18535 h 273119"/>
                <a:gd name="connsiteX3" fmla="*/ 7081671 w 7081970"/>
                <a:gd name="connsiteY3" fmla="*/ 273119 h 273119"/>
                <a:gd name="connsiteX0" fmla="*/ 9728 w 7081970"/>
                <a:gd name="connsiteY0" fmla="*/ 276399 h 276399"/>
                <a:gd name="connsiteX1" fmla="*/ 0 w 7081970"/>
                <a:gd name="connsiteY1" fmla="*/ 0 h 276399"/>
                <a:gd name="connsiteX2" fmla="*/ 7080421 w 7081970"/>
                <a:gd name="connsiteY2" fmla="*/ 18535 h 276399"/>
                <a:gd name="connsiteX3" fmla="*/ 7081671 w 7081970"/>
                <a:gd name="connsiteY3" fmla="*/ 273119 h 276399"/>
                <a:gd name="connsiteX0" fmla="*/ 260 w 7081970"/>
                <a:gd name="connsiteY0" fmla="*/ 279975 h 279975"/>
                <a:gd name="connsiteX1" fmla="*/ 0 w 7081970"/>
                <a:gd name="connsiteY1" fmla="*/ 0 h 279975"/>
                <a:gd name="connsiteX2" fmla="*/ 7080421 w 7081970"/>
                <a:gd name="connsiteY2" fmla="*/ 18535 h 279975"/>
                <a:gd name="connsiteX3" fmla="*/ 7081671 w 7081970"/>
                <a:gd name="connsiteY3" fmla="*/ 273119 h 27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81970" h="279975">
                  <a:moveTo>
                    <a:pt x="260" y="279975"/>
                  </a:moveTo>
                  <a:cubicBezTo>
                    <a:pt x="173" y="186650"/>
                    <a:pt x="87" y="93325"/>
                    <a:pt x="0" y="0"/>
                  </a:cubicBezTo>
                  <a:lnTo>
                    <a:pt x="7080421" y="18535"/>
                  </a:lnTo>
                  <a:cubicBezTo>
                    <a:pt x="7079018" y="105596"/>
                    <a:pt x="7083074" y="186058"/>
                    <a:pt x="7081671" y="27311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62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A9ED575-6918-DA7F-3607-CC02274D0742}"/>
                </a:ext>
              </a:extLst>
            </p:cNvPr>
            <p:cNvCxnSpPr>
              <a:cxnSpLocks/>
            </p:cNvCxnSpPr>
            <p:nvPr/>
          </p:nvCxnSpPr>
          <p:spPr>
            <a:xfrm>
              <a:off x="7685674" y="3671352"/>
              <a:ext cx="0" cy="99933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FAE128B-4E39-6FC4-C755-EC73480F9E31}"/>
                </a:ext>
              </a:extLst>
            </p:cNvPr>
            <p:cNvSpPr/>
            <p:nvPr/>
          </p:nvSpPr>
          <p:spPr>
            <a:xfrm>
              <a:off x="3510818" y="2788920"/>
              <a:ext cx="2377440" cy="6604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dirty="0"/>
                <a:t>SE </a:t>
              </a:r>
              <a:r>
                <a:rPr lang="en-US" dirty="0" err="1"/>
                <a:t>Dirjen</a:t>
              </a:r>
              <a:r>
                <a:rPr lang="en-US" dirty="0"/>
                <a:t> </a:t>
              </a:r>
              <a:r>
                <a:rPr lang="en-US" dirty="0" err="1"/>
                <a:t>Binkon</a:t>
              </a:r>
              <a:r>
                <a:rPr lang="en-US" dirty="0"/>
                <a:t> </a:t>
              </a:r>
              <a:r>
                <a:rPr lang="en-US" sz="2000" dirty="0"/>
                <a:t>No.30 </a:t>
              </a:r>
              <a:r>
                <a:rPr lang="en-US" sz="2000" dirty="0" err="1"/>
                <a:t>Tahun</a:t>
              </a:r>
              <a:r>
                <a:rPr lang="en-US" sz="2000" dirty="0"/>
                <a:t> 2025</a:t>
              </a:r>
              <a:endParaRPr lang="en-ID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FD5290F-5A56-9EF2-BA9B-EE16A3A8FDAE}"/>
                </a:ext>
              </a:extLst>
            </p:cNvPr>
            <p:cNvCxnSpPr>
              <a:cxnSpLocks/>
            </p:cNvCxnSpPr>
            <p:nvPr/>
          </p:nvCxnSpPr>
          <p:spPr>
            <a:xfrm>
              <a:off x="4717494" y="3432496"/>
              <a:ext cx="0" cy="25854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8BEAA4-BD31-4AF7-F6B2-458AE76F012B}"/>
                </a:ext>
              </a:extLst>
            </p:cNvPr>
            <p:cNvSpPr txBox="1"/>
            <p:nvPr/>
          </p:nvSpPr>
          <p:spPr>
            <a:xfrm>
              <a:off x="3244904" y="4507069"/>
              <a:ext cx="2673225" cy="2132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200" b="1" dirty="0" err="1">
                  <a:latin typeface="Bookman Old Style" panose="02050604050505020204" pitchFamily="18" charset="0"/>
                </a:rPr>
                <a:t>Lingkup</a:t>
              </a:r>
              <a:r>
                <a:rPr lang="en-US" sz="1200" b="1" dirty="0">
                  <a:latin typeface="Bookman Old Style" panose="02050604050505020204" pitchFamily="18" charset="0"/>
                </a:rPr>
                <a:t> AHSP </a:t>
              </a:r>
              <a:r>
                <a:rPr lang="en-US" sz="1200" b="1" dirty="0" err="1">
                  <a:latin typeface="Bookman Old Style" panose="02050604050505020204" pitchFamily="18" charset="0"/>
                </a:rPr>
                <a:t>Bidang</a:t>
              </a:r>
              <a:r>
                <a:rPr lang="en-US" sz="1200" b="1" dirty="0">
                  <a:latin typeface="Bookman Old Style" panose="02050604050505020204" pitchFamily="18" charset="0"/>
                </a:rPr>
                <a:t> SDA</a:t>
              </a:r>
            </a:p>
            <a:p>
              <a:pPr marL="179388" indent="-179388">
                <a:lnSpc>
                  <a:spcPct val="85000"/>
                </a:lnSpc>
                <a:buAutoNum type="arabicPeriod"/>
              </a:pPr>
              <a:r>
                <a:rPr lang="en-US" sz="1200" dirty="0" err="1">
                  <a:latin typeface="Bookman Old Style" panose="02050604050505020204" pitchFamily="18" charset="0"/>
                </a:rPr>
                <a:t>Komponen</a:t>
              </a:r>
              <a:r>
                <a:rPr lang="en-US" sz="1200" dirty="0">
                  <a:latin typeface="Bookman Old Style" panose="02050604050505020204" pitchFamily="18" charset="0"/>
                </a:rPr>
                <a:t> Dasar </a:t>
              </a:r>
              <a:r>
                <a:rPr lang="en-US" sz="1200" dirty="0" err="1">
                  <a:latin typeface="Bookman Old Style" panose="02050604050505020204" pitchFamily="18" charset="0"/>
                </a:rPr>
                <a:t>Konstruksi</a:t>
              </a:r>
              <a:endParaRPr lang="en-US" sz="1200" dirty="0">
                <a:latin typeface="Bookman Old Style" panose="02050604050505020204" pitchFamily="18" charset="0"/>
              </a:endParaRPr>
            </a:p>
            <a:p>
              <a:pPr marL="179388" indent="-179388">
                <a:lnSpc>
                  <a:spcPct val="85000"/>
                </a:lnSpc>
                <a:buAutoNum type="arabicPeriod"/>
              </a:pPr>
              <a:r>
                <a:rPr lang="en-US" sz="1200" dirty="0" err="1">
                  <a:latin typeface="Bookman Old Style" panose="02050604050505020204" pitchFamily="18" charset="0"/>
                </a:rPr>
                <a:t>Bendung</a:t>
              </a:r>
              <a:endParaRPr lang="en-US" sz="1200" dirty="0">
                <a:latin typeface="Bookman Old Style" panose="02050604050505020204" pitchFamily="18" charset="0"/>
              </a:endParaRPr>
            </a:p>
            <a:p>
              <a:pPr marL="179388" indent="-179388">
                <a:lnSpc>
                  <a:spcPct val="85000"/>
                </a:lnSpc>
                <a:buAutoNum type="arabicPeriod"/>
              </a:pPr>
              <a:r>
                <a:rPr lang="en-US" sz="1200" dirty="0" err="1">
                  <a:latin typeface="Bookman Old Style" panose="02050604050505020204" pitchFamily="18" charset="0"/>
                </a:rPr>
                <a:t>Jaringan</a:t>
              </a:r>
              <a:r>
                <a:rPr lang="en-US" sz="1200" dirty="0">
                  <a:latin typeface="Bookman Old Style" panose="02050604050505020204" pitchFamily="18" charset="0"/>
                </a:rPr>
                <a:t> </a:t>
              </a:r>
              <a:r>
                <a:rPr lang="en-US" sz="1200" dirty="0" err="1">
                  <a:latin typeface="Bookman Old Style" panose="02050604050505020204" pitchFamily="18" charset="0"/>
                </a:rPr>
                <a:t>Irigasi</a:t>
              </a:r>
              <a:endParaRPr lang="en-US" sz="1200" dirty="0">
                <a:latin typeface="Bookman Old Style" panose="02050604050505020204" pitchFamily="18" charset="0"/>
              </a:endParaRPr>
            </a:p>
            <a:p>
              <a:pPr marL="179388" indent="-179388">
                <a:lnSpc>
                  <a:spcPct val="85000"/>
                </a:lnSpc>
                <a:buAutoNum type="arabicPeriod"/>
              </a:pPr>
              <a:r>
                <a:rPr lang="en-US" sz="1200" dirty="0" err="1">
                  <a:latin typeface="Bookman Old Style" panose="02050604050505020204" pitchFamily="18" charset="0"/>
                </a:rPr>
                <a:t>Pengaman</a:t>
              </a:r>
              <a:r>
                <a:rPr lang="en-US" sz="1200" dirty="0">
                  <a:latin typeface="Bookman Old Style" panose="02050604050505020204" pitchFamily="18" charset="0"/>
                </a:rPr>
                <a:t> Sungai</a:t>
              </a:r>
            </a:p>
            <a:p>
              <a:pPr marL="179388" indent="-179388">
                <a:lnSpc>
                  <a:spcPct val="85000"/>
                </a:lnSpc>
                <a:buAutoNum type="arabicPeriod"/>
              </a:pPr>
              <a:r>
                <a:rPr lang="en-US" sz="1200" dirty="0" err="1">
                  <a:latin typeface="Bookman Old Style" panose="02050604050505020204" pitchFamily="18" charset="0"/>
                </a:rPr>
                <a:t>Bendungan</a:t>
              </a:r>
              <a:r>
                <a:rPr lang="en-US" sz="1200" dirty="0">
                  <a:latin typeface="Bookman Old Style" panose="02050604050505020204" pitchFamily="18" charset="0"/>
                </a:rPr>
                <a:t> dan </a:t>
              </a:r>
              <a:r>
                <a:rPr lang="en-US" sz="1200" dirty="0" err="1">
                  <a:latin typeface="Bookman Old Style" panose="02050604050505020204" pitchFamily="18" charset="0"/>
                </a:rPr>
                <a:t>Embung</a:t>
              </a:r>
              <a:endParaRPr lang="en-US" sz="1200" dirty="0">
                <a:latin typeface="Bookman Old Style" panose="02050604050505020204" pitchFamily="18" charset="0"/>
              </a:endParaRPr>
            </a:p>
            <a:p>
              <a:pPr marL="179388" indent="-179388">
                <a:lnSpc>
                  <a:spcPct val="85000"/>
                </a:lnSpc>
                <a:buAutoNum type="arabicPeriod"/>
              </a:pPr>
              <a:r>
                <a:rPr lang="en-US" sz="1200" dirty="0" err="1">
                  <a:latin typeface="Bookman Old Style" panose="02050604050505020204" pitchFamily="18" charset="0"/>
                </a:rPr>
                <a:t>Pengaman</a:t>
              </a:r>
              <a:r>
                <a:rPr lang="en-US" sz="1200" dirty="0">
                  <a:latin typeface="Bookman Old Style" panose="02050604050505020204" pitchFamily="18" charset="0"/>
                </a:rPr>
                <a:t> Pantai &amp; Muara Sungai</a:t>
              </a:r>
            </a:p>
            <a:p>
              <a:pPr marL="179388" indent="-179388">
                <a:lnSpc>
                  <a:spcPct val="85000"/>
                </a:lnSpc>
                <a:buAutoNum type="arabicPeriod"/>
              </a:pPr>
              <a:r>
                <a:rPr lang="en-US" sz="1200" dirty="0" err="1">
                  <a:latin typeface="Bookman Old Style" panose="02050604050505020204" pitchFamily="18" charset="0"/>
                </a:rPr>
                <a:t>Infrastruktur</a:t>
              </a:r>
              <a:r>
                <a:rPr lang="en-US" sz="1200" dirty="0">
                  <a:latin typeface="Bookman Old Style" panose="02050604050505020204" pitchFamily="18" charset="0"/>
                </a:rPr>
                <a:t> </a:t>
              </a:r>
              <a:r>
                <a:rPr lang="en-US" sz="1200" dirty="0" err="1">
                  <a:latin typeface="Bookman Old Style" panose="02050604050505020204" pitchFamily="18" charset="0"/>
                </a:rPr>
                <a:t>Rawa</a:t>
              </a:r>
              <a:endParaRPr lang="en-US" sz="1200" dirty="0">
                <a:latin typeface="Bookman Old Style" panose="02050604050505020204" pitchFamily="18" charset="0"/>
              </a:endParaRPr>
            </a:p>
            <a:p>
              <a:pPr marL="179388" indent="-179388">
                <a:lnSpc>
                  <a:spcPct val="85000"/>
                </a:lnSpc>
                <a:buAutoNum type="arabicPeriod"/>
              </a:pPr>
              <a:r>
                <a:rPr lang="en-US" sz="1200" dirty="0" err="1">
                  <a:latin typeface="Bookman Old Style" panose="02050604050505020204" pitchFamily="18" charset="0"/>
                </a:rPr>
                <a:t>Infrastruktur</a:t>
              </a:r>
              <a:r>
                <a:rPr lang="en-US" sz="1200" dirty="0">
                  <a:latin typeface="Bookman Old Style" panose="02050604050505020204" pitchFamily="18" charset="0"/>
                </a:rPr>
                <a:t> Air Tanah dan Air Baku</a:t>
              </a:r>
            </a:p>
            <a:p>
              <a:pPr marL="179388" indent="-179388">
                <a:lnSpc>
                  <a:spcPct val="85000"/>
                </a:lnSpc>
                <a:buAutoNum type="arabicPeriod"/>
              </a:pPr>
              <a:r>
                <a:rPr lang="en-US" sz="1200" dirty="0" err="1">
                  <a:latin typeface="Bookman Old Style" panose="02050604050505020204" pitchFamily="18" charset="0"/>
                </a:rPr>
                <a:t>Pekerjaan</a:t>
              </a:r>
              <a:r>
                <a:rPr lang="en-US" sz="1200" dirty="0">
                  <a:latin typeface="Bookman Old Style" panose="02050604050505020204" pitchFamily="18" charset="0"/>
                </a:rPr>
                <a:t> </a:t>
              </a:r>
              <a:r>
                <a:rPr lang="en-US" sz="1200" dirty="0" err="1">
                  <a:latin typeface="Bookman Old Style" panose="02050604050505020204" pitchFamily="18" charset="0"/>
                </a:rPr>
                <a:t>Pintu</a:t>
              </a:r>
              <a:r>
                <a:rPr lang="en-US" sz="1200" dirty="0">
                  <a:latin typeface="Bookman Old Style" panose="02050604050505020204" pitchFamily="18" charset="0"/>
                </a:rPr>
                <a:t> </a:t>
              </a:r>
              <a:r>
                <a:rPr lang="en-US" sz="1200" dirty="0" err="1">
                  <a:latin typeface="Bookman Old Style" panose="02050604050505020204" pitchFamily="18" charset="0"/>
                </a:rPr>
                <a:t>Air+Peralatan</a:t>
              </a:r>
              <a:r>
                <a:rPr lang="en-US" sz="1200" dirty="0">
                  <a:latin typeface="Bookman Old Style" panose="02050604050505020204" pitchFamily="18" charset="0"/>
                </a:rPr>
                <a:t> </a:t>
              </a:r>
              <a:r>
                <a:rPr lang="en-US" sz="1200" dirty="0" err="1">
                  <a:latin typeface="Bookman Old Style" panose="02050604050505020204" pitchFamily="18" charset="0"/>
                </a:rPr>
                <a:t>Hidro-mekanik-elektrik</a:t>
              </a:r>
              <a:endParaRPr lang="en-ID" sz="1200" dirty="0">
                <a:latin typeface="Bookman Old Style" panose="02050604050505020204" pitchFamily="18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B3BE1ED3-6ACF-CD5E-9BDF-C196B764D0C8}"/>
                </a:ext>
              </a:extLst>
            </p:cNvPr>
            <p:cNvSpPr/>
            <p:nvPr/>
          </p:nvSpPr>
          <p:spPr>
            <a:xfrm>
              <a:off x="-203684" y="3917289"/>
              <a:ext cx="1470729" cy="76554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2" b="1" dirty="0">
                  <a:solidFill>
                    <a:schemeClr val="tx1"/>
                  </a:solidFill>
                </a:rPr>
                <a:t>Lampiran I</a:t>
              </a:r>
            </a:p>
            <a:p>
              <a:pPr algn="ctr"/>
              <a:r>
                <a:rPr lang="en-US" sz="1662" dirty="0" err="1">
                  <a:solidFill>
                    <a:schemeClr val="tx1"/>
                  </a:solidFill>
                </a:rPr>
                <a:t>Pengumpulan</a:t>
              </a:r>
              <a:r>
                <a:rPr lang="en-US" sz="1662" dirty="0">
                  <a:solidFill>
                    <a:schemeClr val="tx1"/>
                  </a:solidFill>
                </a:rPr>
                <a:t> Data</a:t>
              </a:r>
              <a:endParaRPr lang="en-ID" sz="1662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8014A352-2463-26AF-4270-BCE38CCF9F0F}"/>
                </a:ext>
              </a:extLst>
            </p:cNvPr>
            <p:cNvSpPr/>
            <p:nvPr/>
          </p:nvSpPr>
          <p:spPr>
            <a:xfrm>
              <a:off x="1635750" y="3917158"/>
              <a:ext cx="1378580" cy="58846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2" b="1" dirty="0">
                  <a:solidFill>
                    <a:schemeClr val="tx1"/>
                  </a:solidFill>
                </a:rPr>
                <a:t>Lampiran </a:t>
              </a:r>
              <a:r>
                <a:rPr lang="en-US" sz="1662" b="1" dirty="0" err="1">
                  <a:solidFill>
                    <a:schemeClr val="tx1"/>
                  </a:solidFill>
                </a:rPr>
                <a:t>IiI</a:t>
              </a:r>
              <a:endParaRPr lang="en-US" sz="1662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1662" dirty="0" err="1">
                  <a:solidFill>
                    <a:schemeClr val="tx1"/>
                  </a:solidFill>
                </a:rPr>
                <a:t>Biaya</a:t>
              </a:r>
              <a:r>
                <a:rPr lang="en-US" sz="1662" dirty="0">
                  <a:solidFill>
                    <a:schemeClr val="tx1"/>
                  </a:solidFill>
                </a:rPr>
                <a:t> SMKK </a:t>
              </a:r>
              <a:endParaRPr lang="en-ID" sz="1662" dirty="0">
                <a:solidFill>
                  <a:schemeClr val="tx1"/>
                </a:solidFill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003F23B-B04D-2B4A-7860-CB812FA4896A}"/>
                </a:ext>
              </a:extLst>
            </p:cNvPr>
            <p:cNvCxnSpPr>
              <a:cxnSpLocks/>
            </p:cNvCxnSpPr>
            <p:nvPr/>
          </p:nvCxnSpPr>
          <p:spPr>
            <a:xfrm>
              <a:off x="2343335" y="3690513"/>
              <a:ext cx="0" cy="25854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E4FEF95-1340-1EE0-760C-1FFE713A90AF}"/>
                </a:ext>
              </a:extLst>
            </p:cNvPr>
            <p:cNvCxnSpPr>
              <a:cxnSpLocks/>
            </p:cNvCxnSpPr>
            <p:nvPr/>
          </p:nvCxnSpPr>
          <p:spPr>
            <a:xfrm>
              <a:off x="-1055539" y="3704690"/>
              <a:ext cx="0" cy="25854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19EBDF0-270D-87A5-6ADF-45FEE78A86BB}"/>
                </a:ext>
              </a:extLst>
            </p:cNvPr>
            <p:cNvSpPr/>
            <p:nvPr/>
          </p:nvSpPr>
          <p:spPr>
            <a:xfrm>
              <a:off x="6381413" y="4650804"/>
              <a:ext cx="2608521" cy="56460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2" b="1" dirty="0">
                  <a:solidFill>
                    <a:schemeClr val="tx1"/>
                  </a:solidFill>
                </a:rPr>
                <a:t>Lampiran VI</a:t>
              </a:r>
            </a:p>
            <a:p>
              <a:pPr algn="ctr"/>
              <a:r>
                <a:rPr lang="en-US" sz="1662" dirty="0">
                  <a:solidFill>
                    <a:schemeClr val="tx1"/>
                  </a:solidFill>
                </a:rPr>
                <a:t>TC </a:t>
              </a:r>
              <a:r>
                <a:rPr lang="en-US" sz="1662" dirty="0" err="1">
                  <a:solidFill>
                    <a:schemeClr val="tx1"/>
                  </a:solidFill>
                </a:rPr>
                <a:t>Pengajuan</a:t>
              </a:r>
              <a:r>
                <a:rPr lang="en-US" sz="1662" dirty="0">
                  <a:solidFill>
                    <a:schemeClr val="tx1"/>
                  </a:solidFill>
                </a:rPr>
                <a:t> </a:t>
              </a:r>
              <a:r>
                <a:rPr lang="en-US" sz="1662" dirty="0" err="1">
                  <a:solidFill>
                    <a:schemeClr val="tx1"/>
                  </a:solidFill>
                </a:rPr>
                <a:t>Usulan</a:t>
              </a:r>
              <a:r>
                <a:rPr lang="en-US" sz="1662" dirty="0">
                  <a:solidFill>
                    <a:schemeClr val="tx1"/>
                  </a:solidFill>
                </a:rPr>
                <a:t> AHSP</a:t>
              </a:r>
              <a:endParaRPr lang="en-ID" sz="1662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D4A1F00-670F-1F9B-7DF1-6425CB0CD24B}"/>
              </a:ext>
            </a:extLst>
          </p:cNvPr>
          <p:cNvSpPr txBox="1"/>
          <p:nvPr/>
        </p:nvSpPr>
        <p:spPr>
          <a:xfrm>
            <a:off x="6380421" y="4879873"/>
            <a:ext cx="3441700" cy="1526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1108"/>
              </a:spcAft>
              <a:buAutoNum type="arabicPeriod"/>
            </a:pPr>
            <a:r>
              <a:rPr lang="en-US" sz="1400" dirty="0" err="1">
                <a:latin typeface="Bookman Old Style" panose="02050604050505020204" pitchFamily="18" charset="0"/>
              </a:rPr>
              <a:t>Revisi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PerMen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diharapkan</a:t>
            </a:r>
            <a:r>
              <a:rPr lang="en-US" sz="1400" dirty="0">
                <a:latin typeface="Bookman Old Style" panose="02050604050505020204" pitchFamily="18" charset="0"/>
              </a:rPr>
              <a:t> paling </a:t>
            </a:r>
            <a:r>
              <a:rPr lang="en-US" sz="1400" dirty="0" err="1">
                <a:latin typeface="Bookman Old Style" panose="02050604050505020204" pitchFamily="18" charset="0"/>
              </a:rPr>
              <a:t>cepat</a:t>
            </a:r>
            <a:r>
              <a:rPr lang="en-US" sz="1400" dirty="0">
                <a:latin typeface="Bookman Old Style" panose="02050604050505020204" pitchFamily="18" charset="0"/>
              </a:rPr>
              <a:t> 3 – 5 </a:t>
            </a:r>
            <a:r>
              <a:rPr lang="en-US" sz="1400" dirty="0" err="1">
                <a:latin typeface="Bookman Old Style" panose="02050604050505020204" pitchFamily="18" charset="0"/>
              </a:rPr>
              <a:t>tahun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sekali</a:t>
            </a:r>
            <a:endParaRPr lang="en-US" sz="1400" dirty="0">
              <a:latin typeface="Bookman Old Style" panose="02050604050505020204" pitchFamily="18" charset="0"/>
            </a:endParaRPr>
          </a:p>
          <a:p>
            <a:pPr marL="177800" indent="-177800">
              <a:spcAft>
                <a:spcPts val="1108"/>
              </a:spcAft>
              <a:buAutoNum type="arabicPeriod"/>
            </a:pPr>
            <a:r>
              <a:rPr lang="en-US" sz="1400" dirty="0">
                <a:latin typeface="Bookman Old Style" panose="02050604050505020204" pitchFamily="18" charset="0"/>
              </a:rPr>
              <a:t>AHSP di sektor2 sangat </a:t>
            </a:r>
            <a:r>
              <a:rPr lang="en-US" sz="1400" dirty="0" err="1">
                <a:latin typeface="Bookman Old Style" panose="02050604050505020204" pitchFamily="18" charset="0"/>
              </a:rPr>
              <a:t>dinamis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berubahnya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sehingga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ditetapkan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sebagai</a:t>
            </a:r>
            <a:r>
              <a:rPr lang="en-US" sz="1400" dirty="0">
                <a:latin typeface="Bookman Old Style" panose="02050604050505020204" pitchFamily="18" charset="0"/>
              </a:rPr>
              <a:t> Surat </a:t>
            </a:r>
            <a:r>
              <a:rPr lang="en-US" sz="1400" dirty="0" err="1">
                <a:latin typeface="Bookman Old Style" panose="02050604050505020204" pitchFamily="18" charset="0"/>
              </a:rPr>
              <a:t>Edaran</a:t>
            </a:r>
            <a:r>
              <a:rPr lang="en-US" sz="1400" dirty="0">
                <a:latin typeface="Bookman Old Style" panose="02050604050505020204" pitchFamily="18" charset="0"/>
              </a:rPr>
              <a:t> dan minimal </a:t>
            </a:r>
            <a:r>
              <a:rPr lang="en-US" sz="1400" dirty="0" err="1">
                <a:latin typeface="Bookman Old Style" panose="02050604050505020204" pitchFamily="18" charset="0"/>
              </a:rPr>
              <a:t>ada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perubahan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satu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tahun</a:t>
            </a:r>
            <a:r>
              <a:rPr lang="en-US" sz="1400" dirty="0">
                <a:latin typeface="Bookman Old Style" panose="02050604050505020204" pitchFamily="18" charset="0"/>
              </a:rPr>
              <a:t> </a:t>
            </a:r>
            <a:r>
              <a:rPr lang="en-US" sz="1400" dirty="0" err="1">
                <a:latin typeface="Bookman Old Style" panose="02050604050505020204" pitchFamily="18" charset="0"/>
              </a:rPr>
              <a:t>sekali</a:t>
            </a:r>
            <a:r>
              <a:rPr lang="en-US" sz="1400" dirty="0">
                <a:latin typeface="Bookman Old Style" panose="02050604050505020204" pitchFamily="18" charset="0"/>
              </a:rPr>
              <a:t>.</a:t>
            </a:r>
            <a:endParaRPr lang="en-ID" sz="1400" dirty="0">
              <a:latin typeface="Bookman Old Style" panose="02050604050505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2DF99E-9DB9-CFFC-2CEB-F7D9B53812EB}"/>
              </a:ext>
            </a:extLst>
          </p:cNvPr>
          <p:cNvSpPr txBox="1"/>
          <p:nvPr/>
        </p:nvSpPr>
        <p:spPr>
          <a:xfrm>
            <a:off x="164669" y="6409868"/>
            <a:ext cx="9576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P3BPK: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Pedoman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Penyusunan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Perkiraan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Biaya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Pekerjaan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Konstruksi</a:t>
            </a:r>
            <a:endParaRPr lang="en-ID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EA4792B-85D1-1552-2880-9813494DF90A}"/>
              </a:ext>
            </a:extLst>
          </p:cNvPr>
          <p:cNvCxnSpPr/>
          <p:nvPr/>
        </p:nvCxnSpPr>
        <p:spPr>
          <a:xfrm>
            <a:off x="1924493" y="3070958"/>
            <a:ext cx="0" cy="11164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1A2369C-7F18-47D9-B535-7AF5FD94ADEA}"/>
              </a:ext>
            </a:extLst>
          </p:cNvPr>
          <p:cNvSpPr txBox="1"/>
          <p:nvPr/>
        </p:nvSpPr>
        <p:spPr>
          <a:xfrm>
            <a:off x="546099" y="0"/>
            <a:ext cx="78239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1.8 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Struktur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P3BPK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Bidang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PUPR</a:t>
            </a:r>
            <a:endParaRPr lang="en-ID" dirty="0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5D51ECBD-A61D-4005-9EEE-C9CD3713510B}"/>
              </a:ext>
            </a:extLst>
          </p:cNvPr>
          <p:cNvSpPr/>
          <p:nvPr/>
        </p:nvSpPr>
        <p:spPr>
          <a:xfrm>
            <a:off x="404774" y="79552"/>
            <a:ext cx="533035" cy="445258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1</a:t>
            </a:r>
            <a:endParaRPr lang="en-ID" sz="36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67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0BBB05-D75A-48FC-9EFE-6E9C6FDD9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73" y="1678574"/>
            <a:ext cx="8304967" cy="2314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305564-AE92-4FCC-A28D-0D092BCCF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73" y="4358639"/>
            <a:ext cx="8304967" cy="21299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1763DC-4ADD-4FFF-BC39-D93C30466233}"/>
              </a:ext>
            </a:extLst>
          </p:cNvPr>
          <p:cNvSpPr txBox="1"/>
          <p:nvPr/>
        </p:nvSpPr>
        <p:spPr>
          <a:xfrm>
            <a:off x="1062073" y="369459"/>
            <a:ext cx="78172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5475" indent="-625475"/>
            <a:r>
              <a:rPr lang="en-ID" sz="14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U.1.3</a:t>
            </a:r>
            <a:r>
              <a:rPr lang="en-ID" sz="1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ID" sz="1400" b="1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Mobilisasi</a:t>
            </a:r>
            <a:r>
              <a:rPr lang="en-ID" sz="14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ID" sz="1400" b="1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Demobilisasi</a:t>
            </a:r>
            <a:endParaRPr lang="en-ID" sz="1400" b="1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indent="-625475">
              <a:tabLst>
                <a:tab pos="990600" algn="l"/>
                <a:tab pos="7437438" algn="r"/>
              </a:tabLst>
            </a:pPr>
            <a:r>
              <a:rPr lang="en-ID" sz="1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	a.</a:t>
            </a:r>
            <a:r>
              <a:rPr lang="en-ID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ID" sz="140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Sewa</a:t>
            </a:r>
            <a:r>
              <a:rPr lang="en-ID" sz="1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Lahan</a:t>
            </a:r>
            <a:r>
              <a:rPr lang="en-ID" sz="1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	40.000.000</a:t>
            </a:r>
          </a:p>
          <a:p>
            <a:pPr marL="625475" indent="-625475">
              <a:tabLst>
                <a:tab pos="990600" algn="l"/>
                <a:tab pos="7437438" algn="r"/>
              </a:tabLst>
            </a:pPr>
            <a:r>
              <a:rPr lang="en-ID" sz="1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	b.	</a:t>
            </a:r>
            <a:r>
              <a:rPr lang="en-ID" sz="140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Fasilitas</a:t>
            </a:r>
            <a:r>
              <a:rPr lang="en-ID" sz="1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Direksikeet</a:t>
            </a:r>
            <a:r>
              <a:rPr lang="en-ID" sz="1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los </a:t>
            </a:r>
            <a:r>
              <a:rPr lang="en-ID" sz="140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ID" sz="1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ID" sz="140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gudang</a:t>
            </a:r>
            <a:r>
              <a:rPr lang="en-ID" sz="1400" dirty="0">
                <a:latin typeface="Arial" panose="020B0604020202020204" pitchFamily="34" charset="0"/>
                <a:cs typeface="Arial" panose="020B0604020202020204" pitchFamily="34" charset="0"/>
              </a:rPr>
              <a:t> 	60.140.000</a:t>
            </a:r>
          </a:p>
          <a:p>
            <a:pPr marL="625475" indent="-625475">
              <a:tabLst>
                <a:tab pos="990600" algn="l"/>
                <a:tab pos="7437438" algn="r"/>
              </a:tabLst>
            </a:pPr>
            <a:r>
              <a:rPr lang="en-ID" sz="1400" dirty="0">
                <a:latin typeface="Arial" panose="020B0604020202020204" pitchFamily="34" charset="0"/>
                <a:cs typeface="Arial" panose="020B0604020202020204" pitchFamily="34" charset="0"/>
              </a:rPr>
              <a:t>	c.	</a:t>
            </a:r>
            <a:r>
              <a:rPr lang="en-ID" sz="1400" dirty="0" err="1">
                <a:latin typeface="Arial" panose="020B0604020202020204" pitchFamily="34" charset="0"/>
                <a:cs typeface="Arial" panose="020B0604020202020204" pitchFamily="34" charset="0"/>
              </a:rPr>
              <a:t>Kebutuhan</a:t>
            </a:r>
            <a:r>
              <a:rPr lang="en-ID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latin typeface="Arial" panose="020B0604020202020204" pitchFamily="34" charset="0"/>
                <a:cs typeface="Arial" panose="020B0604020202020204" pitchFamily="34" charset="0"/>
              </a:rPr>
              <a:t>lainnya</a:t>
            </a:r>
            <a:r>
              <a:rPr lang="en-ID" sz="1400" dirty="0">
                <a:latin typeface="Arial" panose="020B0604020202020204" pitchFamily="34" charset="0"/>
                <a:cs typeface="Arial" panose="020B0604020202020204" pitchFamily="34" charset="0"/>
              </a:rPr>
              <a:t>	25.100.000</a:t>
            </a:r>
          </a:p>
          <a:p>
            <a:pPr marL="625475" indent="-625475">
              <a:tabLst>
                <a:tab pos="1249363" algn="l"/>
                <a:tab pos="7437438" algn="r"/>
              </a:tabLst>
            </a:pPr>
            <a:r>
              <a:rPr lang="en-ID" sz="1400" dirty="0">
                <a:latin typeface="Arial" panose="020B0604020202020204" pitchFamily="34" charset="0"/>
                <a:cs typeface="Arial" panose="020B0604020202020204" pitchFamily="34" charset="0"/>
              </a:rPr>
              <a:t>		J u m l a h	125.240.000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103034-FADB-4988-B6D5-F7201507B40A}"/>
              </a:ext>
            </a:extLst>
          </p:cNvPr>
          <p:cNvSpPr/>
          <p:nvPr/>
        </p:nvSpPr>
        <p:spPr>
          <a:xfrm>
            <a:off x="9674087" y="6692348"/>
            <a:ext cx="231913" cy="16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523622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59975-50CA-4467-B0E0-E6A70448E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820" y="335012"/>
            <a:ext cx="8333954" cy="61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6344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F04EED-EDFC-4A0C-99B2-BECC24BFC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769" y="400121"/>
            <a:ext cx="8235257" cy="481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4577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C60E7-0EB3-41E4-8B6F-C7B454C6D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640" y="335665"/>
            <a:ext cx="8236630" cy="26158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35C12E-E017-426A-B804-839A86D61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40" y="3310443"/>
            <a:ext cx="8236630" cy="304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4985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E67DF5-DC9D-4672-BD45-1756A506F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640" y="328366"/>
            <a:ext cx="8289638" cy="3249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30C4B0-22DD-428D-9DDA-57749C04B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40" y="4003913"/>
            <a:ext cx="8289638" cy="242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458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E89E9A-6CF4-4A79-99FC-A0415A243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640" y="217913"/>
            <a:ext cx="8263134" cy="30874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A1D1E7-38A7-4672-9132-0BA420C21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40" y="3660968"/>
            <a:ext cx="8263134" cy="275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4539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2594" y="-60220"/>
            <a:ext cx="987001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ritannic Bold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ritannic Bold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ritannic Bold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ritannic Bold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ritannic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itannic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itannic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itannic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ritannic Bold" pitchFamily="34" charset="0"/>
              </a:defRPr>
            </a:lvl9pPr>
          </a:lstStyle>
          <a:p>
            <a:pPr marL="447675" indent="-447675"/>
            <a:r>
              <a:rPr lang="en-US" sz="4000" dirty="0">
                <a:solidFill>
                  <a:srgbClr val="990099"/>
                </a:solidFill>
              </a:rPr>
              <a:t>3</a:t>
            </a:r>
            <a:r>
              <a:rPr lang="id-ID" sz="4000" dirty="0">
                <a:solidFill>
                  <a:srgbClr val="990099"/>
                </a:solidFill>
              </a:rPr>
              <a:t>) Optimasi Metode Kerja:</a:t>
            </a:r>
            <a:r>
              <a:rPr lang="id-ID" sz="3600" dirty="0">
                <a:solidFill>
                  <a:srgbClr val="0070C0"/>
                </a:solidFill>
              </a:rPr>
              <a:t> </a:t>
            </a:r>
          </a:p>
          <a:p>
            <a:pPr marL="447675" indent="-447675" algn="ctr"/>
            <a:endParaRPr lang="id-ID" sz="2800" dirty="0">
              <a:solidFill>
                <a:srgbClr val="0070C0"/>
              </a:solidFill>
            </a:endParaRPr>
          </a:p>
          <a:p>
            <a:pPr marL="447675" indent="-447675" algn="ctr"/>
            <a:r>
              <a:rPr lang="id-ID" sz="2800" dirty="0">
                <a:solidFill>
                  <a:srgbClr val="0070C0"/>
                </a:solidFill>
              </a:rPr>
              <a:t>		</a:t>
            </a:r>
            <a:r>
              <a:rPr lang="en-US" sz="2800" dirty="0" err="1">
                <a:solidFill>
                  <a:srgbClr val="0070C0"/>
                </a:solidFill>
              </a:rPr>
              <a:t>Perbandingan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Biaya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Galian</a:t>
            </a:r>
            <a:r>
              <a:rPr lang="en-US" sz="2800" dirty="0">
                <a:solidFill>
                  <a:srgbClr val="0070C0"/>
                </a:solidFill>
              </a:rPr>
              <a:t> Tanah </a:t>
            </a:r>
            <a:r>
              <a:rPr lang="en-US" sz="2800" dirty="0" err="1">
                <a:solidFill>
                  <a:srgbClr val="0070C0"/>
                </a:solidFill>
              </a:rPr>
              <a:t>Biasa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kedalaman</a:t>
            </a:r>
            <a:r>
              <a:rPr lang="en-US" sz="2800" dirty="0">
                <a:solidFill>
                  <a:srgbClr val="0070C0"/>
                </a:solidFill>
              </a:rPr>
              <a:t> 1 m</a:t>
            </a:r>
          </a:p>
          <a:p>
            <a:pPr marL="541338" indent="-541338"/>
            <a:r>
              <a:rPr lang="id-ID" sz="2800" dirty="0">
                <a:solidFill>
                  <a:srgbClr val="0070C0"/>
                </a:solidFill>
              </a:rPr>
              <a:t>	</a:t>
            </a:r>
            <a:r>
              <a:rPr lang="en-US" sz="2800" dirty="0">
                <a:solidFill>
                  <a:srgbClr val="0070C0"/>
                </a:solidFill>
              </a:rPr>
              <a:t>Cara Manual (ABK</a:t>
            </a:r>
            <a:r>
              <a:rPr lang="id-ID" sz="2800" dirty="0">
                <a:solidFill>
                  <a:srgbClr val="0070C0"/>
                </a:solidFill>
              </a:rPr>
              <a:t>-CK</a:t>
            </a:r>
            <a:r>
              <a:rPr lang="en-US" sz="2800" dirty="0">
                <a:solidFill>
                  <a:srgbClr val="0070C0"/>
                </a:solidFill>
              </a:rPr>
              <a:t>/SDA) </a:t>
            </a:r>
            <a:r>
              <a:rPr lang="en-US" sz="2800" dirty="0" err="1">
                <a:solidFill>
                  <a:srgbClr val="0070C0"/>
                </a:solidFill>
              </a:rPr>
              <a:t>dan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Mekanis</a:t>
            </a:r>
            <a:r>
              <a:rPr lang="en-US" sz="2800" dirty="0">
                <a:solidFill>
                  <a:srgbClr val="0070C0"/>
                </a:solidFill>
              </a:rPr>
              <a:t> (BM</a:t>
            </a:r>
            <a:r>
              <a:rPr lang="id-ID" sz="2800" dirty="0">
                <a:solidFill>
                  <a:srgbClr val="0070C0"/>
                </a:solidFill>
              </a:rPr>
              <a:t>/SDA</a:t>
            </a:r>
            <a:r>
              <a:rPr lang="en-US" sz="2800" dirty="0">
                <a:solidFill>
                  <a:srgbClr val="0070C0"/>
                </a:solidFill>
              </a:rPr>
              <a:t>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50795" y="2131092"/>
            <a:ext cx="9090000" cy="4726908"/>
            <a:chOff x="0" y="1425575"/>
            <a:chExt cx="9906000" cy="5440363"/>
          </a:xfrm>
        </p:grpSpPr>
        <p:pic>
          <p:nvPicPr>
            <p:cNvPr id="481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25575"/>
              <a:ext cx="9906000" cy="544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Connector 2"/>
            <p:cNvCxnSpPr/>
            <p:nvPr/>
          </p:nvCxnSpPr>
          <p:spPr>
            <a:xfrm flipV="1">
              <a:off x="1671145" y="2906450"/>
              <a:ext cx="6463862" cy="2516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8184074" y="2296177"/>
              <a:ext cx="7216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CK</a:t>
              </a:r>
            </a:p>
            <a:p>
              <a:r>
                <a:rPr lang="en-US" dirty="0"/>
                <a:t>SDA</a:t>
              </a:r>
            </a:p>
          </p:txBody>
        </p:sp>
        <p:sp>
          <p:nvSpPr>
            <p:cNvPr id="2" name="Flowchart: Extract 1"/>
            <p:cNvSpPr/>
            <p:nvPr/>
          </p:nvSpPr>
          <p:spPr>
            <a:xfrm>
              <a:off x="8048149" y="2844666"/>
              <a:ext cx="135925" cy="123568"/>
            </a:xfrm>
            <a:prstGeom prst="flowChartExtra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Flowchart: Extract 7"/>
            <p:cNvSpPr/>
            <p:nvPr/>
          </p:nvSpPr>
          <p:spPr>
            <a:xfrm>
              <a:off x="7399922" y="3122960"/>
              <a:ext cx="135925" cy="123568"/>
            </a:xfrm>
            <a:prstGeom prst="flowChartExtra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Flowchart: Extract 8"/>
            <p:cNvSpPr/>
            <p:nvPr/>
          </p:nvSpPr>
          <p:spPr>
            <a:xfrm>
              <a:off x="6111195" y="3603521"/>
              <a:ext cx="135925" cy="123568"/>
            </a:xfrm>
            <a:prstGeom prst="flowChartExtra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0" name="Flowchart: Extract 9"/>
            <p:cNvSpPr/>
            <p:nvPr/>
          </p:nvSpPr>
          <p:spPr>
            <a:xfrm>
              <a:off x="4822468" y="4092510"/>
              <a:ext cx="135925" cy="123568"/>
            </a:xfrm>
            <a:prstGeom prst="flowChartExtra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1" name="Flowchart: Extract 10"/>
            <p:cNvSpPr/>
            <p:nvPr/>
          </p:nvSpPr>
          <p:spPr>
            <a:xfrm>
              <a:off x="3015437" y="4817476"/>
              <a:ext cx="135925" cy="123568"/>
            </a:xfrm>
            <a:prstGeom prst="flowChartExtra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2" name="Flowchart: Extract 11"/>
            <p:cNvSpPr/>
            <p:nvPr/>
          </p:nvSpPr>
          <p:spPr>
            <a:xfrm>
              <a:off x="1739350" y="5323326"/>
              <a:ext cx="135925" cy="123568"/>
            </a:xfrm>
            <a:prstGeom prst="flowChartExtra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3" name="Flowchart: Extract 12"/>
            <p:cNvSpPr/>
            <p:nvPr/>
          </p:nvSpPr>
          <p:spPr>
            <a:xfrm>
              <a:off x="1613640" y="5390937"/>
              <a:ext cx="135925" cy="123568"/>
            </a:xfrm>
            <a:prstGeom prst="flowChartExtra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900888" y="1514744"/>
              <a:ext cx="45719" cy="41775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126066" y="23110"/>
            <a:ext cx="3746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latin typeface="Arial Narrow" panose="020B0606020202030204" pitchFamily="34" charset="0"/>
              </a:rPr>
              <a:t>-Manual vs Mekanis</a:t>
            </a:r>
          </a:p>
          <a:p>
            <a:r>
              <a:rPr lang="id-ID" dirty="0">
                <a:latin typeface="Arial Narrow" panose="020B0606020202030204" pitchFamily="34" charset="0"/>
              </a:rPr>
              <a:t>-Kinerja alat yg saling pengaruh</a:t>
            </a:r>
          </a:p>
        </p:txBody>
      </p:sp>
    </p:spTree>
    <p:extLst>
      <p:ext uri="{BB962C8B-B14F-4D97-AF65-F5344CB8AC3E}">
        <p14:creationId xmlns:p14="http://schemas.microsoft.com/office/powerpoint/2010/main" val="148305757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13" y="-80210"/>
            <a:ext cx="9799387" cy="657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id-ID" sz="3600" dirty="0">
                <a:solidFill>
                  <a:srgbClr val="00B0F0"/>
                </a:solidFill>
                <a:latin typeface="Britannic Bold" panose="020B0903060703020204" pitchFamily="34" charset="0"/>
              </a:rPr>
              <a:t>(a) </a:t>
            </a:r>
            <a:r>
              <a:rPr lang="id-ID" sz="3200" dirty="0">
                <a:solidFill>
                  <a:srgbClr val="00B0F0"/>
                </a:solidFill>
                <a:latin typeface="Britannic Bold" panose="020B0903060703020204" pitchFamily="34" charset="0"/>
              </a:rPr>
              <a:t>Rekap Optimasi Pekerjaan Galian Tanah Biasa</a:t>
            </a:r>
          </a:p>
          <a:p>
            <a:pPr marL="534988" indent="3175"/>
            <a:r>
              <a:rPr lang="id-ID" sz="2800" dirty="0"/>
              <a:t>Jika melihat Gambar di atas, harga satuan pekerjaan galian tanah dapat diklasifikasikan sbb:</a:t>
            </a:r>
          </a:p>
          <a:p>
            <a:pPr marL="1081088" indent="-542925">
              <a:buAutoNum type="alphaLcParenR"/>
              <a:tabLst>
                <a:tab pos="3671888" algn="l"/>
              </a:tabLst>
            </a:pPr>
            <a:r>
              <a:rPr lang="id-ID" sz="2800" dirty="0"/>
              <a:t>Volume 0 – 50 m</a:t>
            </a:r>
            <a:r>
              <a:rPr lang="id-ID" sz="2800" baseline="30000" dirty="0"/>
              <a:t>3</a:t>
            </a:r>
            <a:r>
              <a:rPr lang="id-ID" sz="2800" dirty="0"/>
              <a:t>, gunakan </a:t>
            </a:r>
            <a:r>
              <a:rPr lang="id-ID" sz="2800" b="1" dirty="0"/>
              <a:t>Cara Manual</a:t>
            </a:r>
            <a:r>
              <a:rPr lang="id-ID" sz="2800" dirty="0"/>
              <a:t>;</a:t>
            </a:r>
          </a:p>
          <a:p>
            <a:pPr marL="1081088" indent="-542925">
              <a:buAutoNum type="alphaLcParenR"/>
              <a:tabLst>
                <a:tab pos="3671888" algn="l"/>
              </a:tabLst>
            </a:pPr>
            <a:r>
              <a:rPr lang="id-ID" sz="2800" dirty="0"/>
              <a:t>Volume 50–100 m</a:t>
            </a:r>
            <a:r>
              <a:rPr lang="id-ID" sz="2800" baseline="30000" dirty="0"/>
              <a:t>3</a:t>
            </a:r>
            <a:r>
              <a:rPr lang="id-ID" sz="2800" dirty="0"/>
              <a:t>, gunakan </a:t>
            </a:r>
            <a:r>
              <a:rPr lang="id-ID" sz="2800" b="1" dirty="0"/>
              <a:t>Cara semi-Mekanis</a:t>
            </a:r>
            <a:r>
              <a:rPr lang="id-ID" sz="2800" b="1" baseline="50000" dirty="0"/>
              <a:t>*)</a:t>
            </a:r>
            <a:endParaRPr lang="id-ID" sz="2800" dirty="0"/>
          </a:p>
          <a:p>
            <a:pPr marL="1081088" indent="-542925">
              <a:tabLst>
                <a:tab pos="3671888" algn="l"/>
              </a:tabLst>
            </a:pPr>
            <a:r>
              <a:rPr lang="id-ID" sz="2800" dirty="0"/>
              <a:t>c)	Volume  &gt; 100 m</a:t>
            </a:r>
            <a:r>
              <a:rPr lang="id-ID" sz="2800" baseline="30000" dirty="0"/>
              <a:t>3</a:t>
            </a:r>
            <a:r>
              <a:rPr lang="id-ID" sz="2800" dirty="0"/>
              <a:t>, harus gunakan </a:t>
            </a:r>
            <a:r>
              <a:rPr lang="id-ID" sz="2800" b="1" dirty="0"/>
              <a:t>Cara mekanis </a:t>
            </a:r>
            <a:r>
              <a:rPr lang="id-ID" sz="2800" b="1" baseline="50000" dirty="0"/>
              <a:t>**)</a:t>
            </a:r>
          </a:p>
          <a:p>
            <a:endParaRPr lang="id-ID" sz="3600" dirty="0"/>
          </a:p>
          <a:p>
            <a:pPr>
              <a:spcAft>
                <a:spcPts val="1200"/>
              </a:spcAft>
            </a:pPr>
            <a:r>
              <a:rPr lang="en-US" sz="2800" dirty="0"/>
              <a:t>     </a:t>
            </a:r>
            <a:r>
              <a:rPr lang="id-ID" sz="2800" dirty="0"/>
              <a:t>Namun ada persyaratan minimum penyewaan yaitu:</a:t>
            </a:r>
          </a:p>
          <a:p>
            <a:pPr marL="446088">
              <a:tabLst>
                <a:tab pos="3671888" algn="l"/>
              </a:tabLst>
            </a:pPr>
            <a:r>
              <a:rPr lang="id-ID" dirty="0"/>
              <a:t>*)</a:t>
            </a:r>
            <a:r>
              <a:rPr lang="id-ID" dirty="0">
                <a:solidFill>
                  <a:srgbClr val="FF0000"/>
                </a:solidFill>
              </a:rPr>
              <a:t>  Sewa minimum alat semi-mekanis adalah selama 5 hari</a:t>
            </a:r>
            <a:r>
              <a:rPr lang="id-ID" dirty="0"/>
              <a:t>, dan</a:t>
            </a:r>
          </a:p>
          <a:p>
            <a:pPr marL="446088">
              <a:tabLst>
                <a:tab pos="3671888" algn="l"/>
              </a:tabLst>
            </a:pPr>
            <a:r>
              <a:rPr lang="id-ID" dirty="0"/>
              <a:t>**)</a:t>
            </a:r>
            <a:r>
              <a:rPr lang="id-ID" dirty="0">
                <a:solidFill>
                  <a:srgbClr val="FF0000"/>
                </a:solidFill>
              </a:rPr>
              <a:t>Sewa minimum Alat berat adalah selama 50 jam.</a:t>
            </a:r>
          </a:p>
          <a:p>
            <a:pPr>
              <a:tabLst>
                <a:tab pos="3671888" algn="l"/>
              </a:tabLst>
            </a:pPr>
            <a:endParaRPr lang="id-ID" sz="2600" dirty="0">
              <a:solidFill>
                <a:srgbClr val="FF0000"/>
              </a:solidFill>
            </a:endParaRPr>
          </a:p>
          <a:p>
            <a:pPr marL="1081088" indent="-542925">
              <a:buAutoNum type="alphaLcParenR"/>
              <a:tabLst>
                <a:tab pos="3671888" algn="l"/>
              </a:tabLst>
            </a:pPr>
            <a:r>
              <a:rPr lang="id-ID" sz="2800" dirty="0"/>
              <a:t>Vol.     0 – 100    m</a:t>
            </a:r>
            <a:r>
              <a:rPr lang="id-ID" sz="2800" baseline="30000" dirty="0"/>
              <a:t>3</a:t>
            </a:r>
            <a:r>
              <a:rPr lang="id-ID" sz="2800" dirty="0"/>
              <a:t>, gunakan </a:t>
            </a:r>
            <a:r>
              <a:rPr lang="id-ID" sz="2800" dirty="0">
                <a:solidFill>
                  <a:srgbClr val="FF0000"/>
                </a:solidFill>
              </a:rPr>
              <a:t>Cara Manual</a:t>
            </a:r>
            <a:r>
              <a:rPr lang="id-ID" sz="2800" dirty="0"/>
              <a:t>;</a:t>
            </a:r>
          </a:p>
          <a:p>
            <a:pPr marL="1081088" indent="-542925">
              <a:buAutoNum type="alphaLcParenR"/>
              <a:tabLst>
                <a:tab pos="3671888" algn="l"/>
              </a:tabLst>
            </a:pPr>
            <a:r>
              <a:rPr lang="id-ID" sz="2800" dirty="0"/>
              <a:t>Vol. 100 – 2.000 m</a:t>
            </a:r>
            <a:r>
              <a:rPr lang="id-ID" sz="2800" baseline="30000" dirty="0"/>
              <a:t>3</a:t>
            </a:r>
            <a:r>
              <a:rPr lang="id-ID" sz="2800" dirty="0"/>
              <a:t>, gunakan </a:t>
            </a:r>
            <a:r>
              <a:rPr lang="id-ID" sz="2800" dirty="0">
                <a:solidFill>
                  <a:srgbClr val="FF0000"/>
                </a:solidFill>
              </a:rPr>
              <a:t>Cara semi-Mekanis</a:t>
            </a:r>
            <a:r>
              <a:rPr lang="id-ID" sz="2800" dirty="0"/>
              <a:t>; &amp;</a:t>
            </a:r>
          </a:p>
          <a:p>
            <a:pPr marL="1081088" indent="-542925">
              <a:tabLst>
                <a:tab pos="3671888" algn="l"/>
              </a:tabLst>
            </a:pPr>
            <a:r>
              <a:rPr lang="id-ID" sz="2800" dirty="0"/>
              <a:t>c)	Vol.     &gt; 2.000     m</a:t>
            </a:r>
            <a:r>
              <a:rPr lang="id-ID" sz="2800" baseline="30000" dirty="0"/>
              <a:t>3</a:t>
            </a:r>
            <a:r>
              <a:rPr lang="id-ID" sz="2800" dirty="0"/>
              <a:t>, gunakan </a:t>
            </a:r>
            <a:r>
              <a:rPr lang="id-ID" sz="2800" dirty="0">
                <a:solidFill>
                  <a:srgbClr val="FF0000"/>
                </a:solidFill>
              </a:rPr>
              <a:t>Cara Mekanis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57560" y="5150546"/>
            <a:ext cx="9120439" cy="15300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2748331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000" y="899978"/>
            <a:ext cx="9660337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68288" algn="l"/>
                <a:tab pos="1789113" algn="l"/>
                <a:tab pos="2514600" algn="l"/>
              </a:tabLst>
            </a:pPr>
            <a:r>
              <a:rPr lang="id-ID" sz="2800" dirty="0"/>
              <a:t>Perbandingan pengerjaan 1.000 m</a:t>
            </a:r>
            <a:r>
              <a:rPr lang="id-ID" sz="2800" baseline="30000" dirty="0"/>
              <a:t>3</a:t>
            </a:r>
            <a:r>
              <a:rPr lang="id-ID" sz="2800" dirty="0"/>
              <a:t> galian tanah biasa</a:t>
            </a:r>
          </a:p>
          <a:p>
            <a:pPr>
              <a:tabLst>
                <a:tab pos="268288" algn="l"/>
                <a:tab pos="1789113" algn="l"/>
                <a:tab pos="2514600" algn="l"/>
              </a:tabLst>
            </a:pPr>
            <a:endParaRPr lang="id-ID" sz="2800" dirty="0"/>
          </a:p>
          <a:p>
            <a:pPr marL="457200" indent="-457200">
              <a:buAutoNum type="alphaLcParenR"/>
              <a:tabLst>
                <a:tab pos="444500" algn="l"/>
                <a:tab pos="2773363" algn="l"/>
                <a:tab pos="3849688" algn="l"/>
              </a:tabLst>
            </a:pPr>
            <a:r>
              <a:rPr lang="id-ID" sz="2800" dirty="0"/>
              <a:t>Manual	</a:t>
            </a:r>
            <a:r>
              <a:rPr lang="id-ID" sz="2800" dirty="0">
                <a:solidFill>
                  <a:srgbClr val="FF0000"/>
                </a:solidFill>
              </a:rPr>
              <a:t>563</a:t>
            </a:r>
            <a:r>
              <a:rPr lang="id-ID" sz="2800" dirty="0"/>
              <a:t> 	OH pekerja gali</a:t>
            </a:r>
          </a:p>
          <a:p>
            <a:pPr marL="457200" indent="-457200">
              <a:buAutoNum type="alphaLcParenR"/>
              <a:tabLst>
                <a:tab pos="444500" algn="l"/>
                <a:tab pos="2773363" algn="l"/>
                <a:tab pos="3849688" algn="l"/>
              </a:tabLst>
            </a:pPr>
            <a:endParaRPr lang="id-ID" sz="2800" dirty="0"/>
          </a:p>
          <a:p>
            <a:pPr>
              <a:tabLst>
                <a:tab pos="444500" algn="l"/>
                <a:tab pos="2773363" algn="l"/>
                <a:tab pos="3849688" algn="l"/>
              </a:tabLst>
            </a:pPr>
            <a:r>
              <a:rPr lang="id-ID" sz="2800" dirty="0"/>
              <a:t>b)	Semi-mekanis	</a:t>
            </a:r>
            <a:r>
              <a:rPr lang="id-ID" sz="2800" dirty="0">
                <a:solidFill>
                  <a:srgbClr val="FF0000"/>
                </a:solidFill>
              </a:rPr>
              <a:t>220</a:t>
            </a:r>
            <a:r>
              <a:rPr lang="id-ID" sz="2800" dirty="0"/>
              <a:t> 	OH pekerja gali </a:t>
            </a:r>
            <a:r>
              <a:rPr lang="id-ID" sz="2400" dirty="0">
                <a:latin typeface="Arial Narrow" panose="020B0606020202030204" pitchFamily="34" charset="0"/>
              </a:rPr>
              <a:t>(termasuk yg jadi operator)</a:t>
            </a:r>
            <a:endParaRPr lang="id-ID" sz="2800" dirty="0">
              <a:latin typeface="Arial Narrow" panose="020B0606020202030204" pitchFamily="34" charset="0"/>
            </a:endParaRPr>
          </a:p>
          <a:p>
            <a:pPr>
              <a:tabLst>
                <a:tab pos="444500" algn="l"/>
                <a:tab pos="2773363" algn="l"/>
                <a:tab pos="3849688" algn="l"/>
              </a:tabLst>
            </a:pPr>
            <a:r>
              <a:rPr lang="id-ID" sz="2800" dirty="0"/>
              <a:t>	  	  </a:t>
            </a:r>
            <a:r>
              <a:rPr lang="id-ID" sz="2800" dirty="0">
                <a:solidFill>
                  <a:srgbClr val="FF0000"/>
                </a:solidFill>
              </a:rPr>
              <a:t>50</a:t>
            </a:r>
            <a:r>
              <a:rPr lang="id-ID" sz="2800" dirty="0"/>
              <a:t> 	sewa-hari Jack Hammer</a:t>
            </a:r>
          </a:p>
          <a:p>
            <a:pPr>
              <a:tabLst>
                <a:tab pos="444500" algn="l"/>
                <a:tab pos="2773363" algn="l"/>
                <a:tab pos="3849688" algn="l"/>
              </a:tabLst>
            </a:pPr>
            <a:endParaRPr lang="id-ID" sz="2800" dirty="0"/>
          </a:p>
          <a:p>
            <a:pPr>
              <a:tabLst>
                <a:tab pos="444500" algn="l"/>
                <a:tab pos="2773363" algn="l"/>
                <a:tab pos="3849688" algn="l"/>
              </a:tabLst>
            </a:pPr>
            <a:endParaRPr lang="id-ID" sz="1600" dirty="0"/>
          </a:p>
          <a:p>
            <a:pPr>
              <a:tabLst>
                <a:tab pos="444500" algn="l"/>
                <a:tab pos="2773363" algn="l"/>
                <a:tab pos="3849688" algn="l"/>
              </a:tabLst>
            </a:pPr>
            <a:r>
              <a:rPr lang="id-ID" sz="2800" dirty="0"/>
              <a:t>c)	Mekanis	  </a:t>
            </a:r>
            <a:r>
              <a:rPr lang="id-ID" sz="2800" dirty="0">
                <a:solidFill>
                  <a:srgbClr val="FF0000"/>
                </a:solidFill>
              </a:rPr>
              <a:t>70</a:t>
            </a:r>
            <a:r>
              <a:rPr lang="id-ID" sz="2800" dirty="0"/>
              <a:t> 	OJ pekerja gali</a:t>
            </a:r>
          </a:p>
          <a:p>
            <a:pPr>
              <a:tabLst>
                <a:tab pos="444500" algn="l"/>
                <a:tab pos="2773363" algn="l"/>
                <a:tab pos="3849688" algn="l"/>
              </a:tabLst>
            </a:pPr>
            <a:r>
              <a:rPr lang="id-ID" sz="2800" dirty="0"/>
              <a:t>	  	  </a:t>
            </a:r>
            <a:r>
              <a:rPr lang="id-ID" sz="2800" dirty="0">
                <a:solidFill>
                  <a:srgbClr val="FF0000"/>
                </a:solidFill>
              </a:rPr>
              <a:t>23,3</a:t>
            </a:r>
            <a:r>
              <a:rPr lang="id-ID" sz="2800" dirty="0"/>
              <a:t>	jam sewa Excavator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48298" y="3452093"/>
                <a:ext cx="5086905" cy="5432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2000" dirty="0"/>
                  <a:t>1 bh Jack Hammer </a:t>
                </a:r>
                <a:r>
                  <a:rPr lang="id-ID" sz="2000" dirty="0">
                    <a:sym typeface="Symbol" panose="05050102010706020507" pitchFamily="18" charset="2"/>
                  </a:rPr>
                  <a:t>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d-ID" sz="20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id-ID" sz="20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563−(220−50)</m:t>
                        </m:r>
                      </m:num>
                      <m:den>
                        <m:r>
                          <a:rPr lang="id-ID" sz="20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50</m:t>
                        </m:r>
                      </m:den>
                    </m:f>
                    <m:r>
                      <a:rPr lang="id-ID" sz="20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</m:oMath>
                </a14:m>
                <a:r>
                  <a:rPr lang="id-ID" sz="20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 </a:t>
                </a:r>
                <a:r>
                  <a:rPr lang="id-ID" sz="2000" b="1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7,86</a:t>
                </a:r>
                <a:r>
                  <a:rPr lang="id-ID" sz="2000" dirty="0">
                    <a:sym typeface="Symbol" panose="05050102010706020507" pitchFamily="18" charset="2"/>
                  </a:rPr>
                  <a:t> orang</a:t>
                </a:r>
                <a:endParaRPr lang="id-ID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8298" y="3452093"/>
                <a:ext cx="5086905" cy="543226"/>
              </a:xfrm>
              <a:prstGeom prst="rect">
                <a:avLst/>
              </a:prstGeom>
              <a:blipFill rotWithShape="0">
                <a:blip r:embed="rId2"/>
                <a:stretch>
                  <a:fillRect l="-1198" r="-9222" b="-6742"/>
                </a:stretch>
              </a:blipFill>
            </p:spPr>
            <p:txBody>
              <a:bodyPr/>
              <a:lstStyle/>
              <a:p>
                <a:r>
                  <a:rPr lang="id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48298" y="5011455"/>
                <a:ext cx="4088748" cy="5572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2000" dirty="0"/>
                  <a:t>1 jam Excavator </a:t>
                </a:r>
                <a:r>
                  <a:rPr lang="id-ID" sz="2000" dirty="0">
                    <a:sym typeface="Symbol" panose="05050102010706020507" pitchFamily="18" charset="2"/>
                  </a:rPr>
                  <a:t>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d-ID" sz="20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id-ID" sz="20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563 −70</m:t>
                        </m:r>
                      </m:num>
                      <m:den>
                        <m:r>
                          <a:rPr lang="id-ID" sz="20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23,3</m:t>
                        </m:r>
                      </m:den>
                    </m:f>
                    <m:r>
                      <a:rPr lang="id-ID" sz="20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 </m:t>
                    </m:r>
                  </m:oMath>
                </a14:m>
                <a:r>
                  <a:rPr lang="id-ID" sz="2000" b="1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21,16</a:t>
                </a:r>
                <a:r>
                  <a:rPr lang="id-ID" sz="2000" dirty="0">
                    <a:sym typeface="Symbol" panose="05050102010706020507" pitchFamily="18" charset="2"/>
                  </a:rPr>
                  <a:t> OH</a:t>
                </a:r>
                <a:endParaRPr lang="id-ID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8298" y="5011455"/>
                <a:ext cx="4088748" cy="557204"/>
              </a:xfrm>
              <a:prstGeom prst="rect">
                <a:avLst/>
              </a:prstGeom>
              <a:blipFill rotWithShape="0">
                <a:blip r:embed="rId3"/>
                <a:stretch>
                  <a:fillRect l="-1490" r="-9687" b="-2198"/>
                </a:stretch>
              </a:blipFill>
            </p:spPr>
            <p:txBody>
              <a:bodyPr/>
              <a:lstStyle/>
              <a:p>
                <a:r>
                  <a:rPr lang="id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38379" y="6162957"/>
            <a:ext cx="7378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dirty="0">
                <a:solidFill>
                  <a:srgbClr val="FF0000"/>
                </a:solidFill>
                <a:latin typeface="Britannic Bold" panose="020B0903060703020204" pitchFamily="34" charset="0"/>
              </a:rPr>
              <a:t>Untuk menilai efisiensi biaya pelaksanaan pekerjaan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92" y="37669"/>
            <a:ext cx="69333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dirty="0">
                <a:solidFill>
                  <a:srgbClr val="00B0F0"/>
                </a:solidFill>
                <a:latin typeface="Britannic Bold" panose="020B0903060703020204" pitchFamily="34" charset="0"/>
              </a:rPr>
              <a:t>(</a:t>
            </a:r>
            <a:r>
              <a:rPr lang="id-ID" sz="3600" dirty="0">
                <a:solidFill>
                  <a:srgbClr val="00B0F0"/>
                </a:solidFill>
                <a:latin typeface="Britannic Bold" panose="020B0903060703020204" pitchFamily="34" charset="0"/>
              </a:rPr>
              <a:t>b</a:t>
            </a:r>
            <a:r>
              <a:rPr lang="en-US" sz="3600" dirty="0">
                <a:solidFill>
                  <a:srgbClr val="00B0F0"/>
                </a:solidFill>
                <a:latin typeface="Britannic Bold" panose="020B0903060703020204" pitchFamily="34" charset="0"/>
              </a:rPr>
              <a:t>) </a:t>
            </a:r>
            <a:r>
              <a:rPr lang="id-ID" sz="3600" dirty="0">
                <a:solidFill>
                  <a:srgbClr val="00B0F0"/>
                </a:solidFill>
                <a:latin typeface="Britannic Bold" panose="020B0903060703020204" pitchFamily="34" charset="0"/>
              </a:rPr>
              <a:t>Rekap Optimasi Metode Kerja</a:t>
            </a:r>
          </a:p>
        </p:txBody>
      </p:sp>
    </p:spTree>
    <p:extLst>
      <p:ext uri="{BB962C8B-B14F-4D97-AF65-F5344CB8AC3E}">
        <p14:creationId xmlns:p14="http://schemas.microsoft.com/office/powerpoint/2010/main" val="167945452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A82CF9-20B1-458B-8910-96A212585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93" y="0"/>
            <a:ext cx="70104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708E8C-1DD2-4606-879F-1F3E1D0BB343}"/>
              </a:ext>
            </a:extLst>
          </p:cNvPr>
          <p:cNvSpPr/>
          <p:nvPr/>
        </p:nvSpPr>
        <p:spPr>
          <a:xfrm>
            <a:off x="4445876" y="0"/>
            <a:ext cx="646386" cy="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B96E5F-D407-4B30-AE43-1AED023825E6}"/>
              </a:ext>
            </a:extLst>
          </p:cNvPr>
          <p:cNvSpPr txBox="1"/>
          <p:nvPr/>
        </p:nvSpPr>
        <p:spPr>
          <a:xfrm>
            <a:off x="163310" y="304800"/>
            <a:ext cx="22220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Contoh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RAB/HPP/HPS </a:t>
            </a:r>
          </a:p>
          <a:p>
            <a:r>
              <a:rPr lang="en-US" dirty="0" err="1">
                <a:solidFill>
                  <a:srgbClr val="7030A0"/>
                </a:solidFill>
              </a:rPr>
              <a:t>Bendung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Tetap</a:t>
            </a:r>
            <a:endParaRPr lang="en-ID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25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31426B-041E-B2BA-7E96-E3AFCDB6026D}"/>
              </a:ext>
            </a:extLst>
          </p:cNvPr>
          <p:cNvSpPr txBox="1"/>
          <p:nvPr/>
        </p:nvSpPr>
        <p:spPr>
          <a:xfrm>
            <a:off x="293793" y="7706"/>
            <a:ext cx="420660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1.9  DISKUSI UMUM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8A2F43-AE06-629E-845C-BF3FA3D834A5}"/>
              </a:ext>
            </a:extLst>
          </p:cNvPr>
          <p:cNvSpPr txBox="1"/>
          <p:nvPr/>
        </p:nvSpPr>
        <p:spPr>
          <a:xfrm>
            <a:off x="1122660" y="1001411"/>
            <a:ext cx="8789737" cy="551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Aft>
                <a:spcPts val="1200"/>
              </a:spcAft>
            </a:pP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Penyataan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pekerjaan-pekerjaan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dibayar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misal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46088" indent="-446088">
              <a:lnSpc>
                <a:spcPct val="85000"/>
              </a:lnSpc>
              <a:spcAft>
                <a:spcPts val="0"/>
              </a:spcAft>
              <a:tabLst>
                <a:tab pos="2335213" algn="l"/>
                <a:tab pos="2508250" algn="l"/>
              </a:tabLst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1).	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Metode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: - Pasang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Bouwplank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Profil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Pengukuran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indent="-361950">
              <a:lnSpc>
                <a:spcPct val="85000"/>
              </a:lnSpc>
              <a:spcAft>
                <a:spcPts val="0"/>
              </a:spcAft>
              <a:tabLst>
                <a:tab pos="2335213" algn="l"/>
                <a:tab pos="2508250" algn="l"/>
              </a:tabLst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		-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Struktur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penunjang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sementara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jalan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semen-		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tara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kistdam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dll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46088" indent="-446088">
              <a:lnSpc>
                <a:spcPct val="85000"/>
              </a:lnSpc>
              <a:spcAft>
                <a:spcPts val="600"/>
              </a:spcAft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2).	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Galian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total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hanya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dibayar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volume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galian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neto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saja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6088" indent="-446088">
              <a:lnSpc>
                <a:spcPct val="85000"/>
              </a:lnSpc>
              <a:spcAft>
                <a:spcPts val="600"/>
              </a:spcAft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3).	Mata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pembayaran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Lumsum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boleh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ditambah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Biaya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Umum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Keuntungan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6088" indent="-446088">
              <a:lnSpc>
                <a:spcPct val="85000"/>
              </a:lnSpc>
              <a:spcAft>
                <a:spcPts val="900"/>
              </a:spcAft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4).	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Pengujian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bahan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/material: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biaya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pengujian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hasil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dan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completion test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uji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kinerja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ahir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biayanya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sudah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termasuk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HSPnya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sesuai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PerMen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PUPR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Nomor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2023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P3BPK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masuk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Biaya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Umum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Keuntungan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47675" indent="-447675">
              <a:lnSpc>
                <a:spcPct val="85000"/>
              </a:lnSpc>
              <a:spcAft>
                <a:spcPts val="600"/>
              </a:spcAft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5).	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Commisioning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termasuk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memproduksi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menumbuh-kan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media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sampai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berfungsi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baik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Nama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pekerjaannya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disebutkan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pembelian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media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serta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proses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penumbuhan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sampai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berfungsi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baik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”, dan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pula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termasuk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pembayaran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patentnya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46088" indent="-446088">
              <a:lnSpc>
                <a:spcPct val="85000"/>
              </a:lnSpc>
              <a:spcAft>
                <a:spcPts val="1200"/>
              </a:spcAft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6).	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Guaranty Sta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tement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Pengujian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Mutu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Penjaminan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Mutu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100E46-1A39-C07E-FEB6-2B55656C1E42}"/>
              </a:ext>
            </a:extLst>
          </p:cNvPr>
          <p:cNvSpPr txBox="1"/>
          <p:nvPr/>
        </p:nvSpPr>
        <p:spPr>
          <a:xfrm>
            <a:off x="1122660" y="6587409"/>
            <a:ext cx="5500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Catatan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kecuali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jika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tertulis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lain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kontrak</a:t>
            </a:r>
            <a:endParaRPr lang="en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2497F7-B390-4B3C-AFD7-34AE98F25BB8}"/>
              </a:ext>
            </a:extLst>
          </p:cNvPr>
          <p:cNvSpPr txBox="1"/>
          <p:nvPr/>
        </p:nvSpPr>
        <p:spPr>
          <a:xfrm>
            <a:off x="675861" y="541492"/>
            <a:ext cx="7433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Berbagai</a:t>
            </a:r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</a:t>
            </a:r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sering</a:t>
            </a:r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berbeda</a:t>
            </a:r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pemahaman</a:t>
            </a:r>
            <a:endParaRPr lang="en-ID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E0316A25-DD0F-4596-B737-642B99CF1908}"/>
              </a:ext>
            </a:extLst>
          </p:cNvPr>
          <p:cNvSpPr/>
          <p:nvPr/>
        </p:nvSpPr>
        <p:spPr>
          <a:xfrm>
            <a:off x="179488" y="40"/>
            <a:ext cx="533035" cy="445258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1</a:t>
            </a:r>
            <a:endParaRPr lang="en-ID" sz="36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11718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ambar embung-0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1" b="10307"/>
          <a:stretch/>
        </p:blipFill>
        <p:spPr bwMode="auto">
          <a:xfrm>
            <a:off x="0" y="646332"/>
            <a:ext cx="9899650" cy="609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000" y="0"/>
            <a:ext cx="8674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600" dirty="0">
                <a:solidFill>
                  <a:srgbClr val="7030A0"/>
                </a:solidFill>
              </a:rPr>
              <a:t>Contoh Tubuh Bendungan Urugan Tanah</a:t>
            </a:r>
          </a:p>
        </p:txBody>
      </p:sp>
    </p:spTree>
    <p:extLst>
      <p:ext uri="{BB962C8B-B14F-4D97-AF65-F5344CB8AC3E}">
        <p14:creationId xmlns:p14="http://schemas.microsoft.com/office/powerpoint/2010/main" val="416921141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F1CBB-3C62-4B61-A86D-7B426688B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796" y="0"/>
            <a:ext cx="664384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A58DB1-0D82-4E9D-B5B1-DAF61FED9EF0}"/>
              </a:ext>
            </a:extLst>
          </p:cNvPr>
          <p:cNvSpPr txBox="1"/>
          <p:nvPr/>
        </p:nvSpPr>
        <p:spPr>
          <a:xfrm>
            <a:off x="163310" y="304800"/>
            <a:ext cx="26645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Contoh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RAB/HPP/HPS </a:t>
            </a:r>
          </a:p>
          <a:p>
            <a:r>
              <a:rPr lang="en-US" dirty="0" err="1">
                <a:solidFill>
                  <a:srgbClr val="7030A0"/>
                </a:solidFill>
              </a:rPr>
              <a:t>Tubuh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Bendungan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 err="1">
                <a:solidFill>
                  <a:srgbClr val="7030A0"/>
                </a:solidFill>
              </a:rPr>
              <a:t>Urukan</a:t>
            </a:r>
            <a:r>
              <a:rPr lang="en-US" dirty="0">
                <a:solidFill>
                  <a:srgbClr val="7030A0"/>
                </a:solidFill>
              </a:rPr>
              <a:t> Tanah</a:t>
            </a:r>
            <a:r>
              <a:rPr lang="en-US" dirty="0"/>
              <a:t>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3696425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file"/>
            <a:extLst>
              <a:ext uri="{FF2B5EF4-FFF2-40B4-BE49-F238E27FC236}">
                <a16:creationId xmlns:a16="http://schemas.microsoft.com/office/drawing/2014/main" id="{90F35AE2-BB3E-E1BD-CDE6-CCAB862A358B}"/>
              </a:ext>
            </a:extLst>
          </p:cNvPr>
          <p:cNvSpPr/>
          <p:nvPr/>
        </p:nvSpPr>
        <p:spPr>
          <a:xfrm>
            <a:off x="1125071" y="5239871"/>
            <a:ext cx="762000" cy="510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Excel</a:t>
            </a:r>
            <a:endParaRPr lang="en-ID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E2C1B2-1D3A-73B3-DCE6-9C3F5A418EDE}"/>
              </a:ext>
            </a:extLst>
          </p:cNvPr>
          <p:cNvSpPr txBox="1"/>
          <p:nvPr/>
        </p:nvSpPr>
        <p:spPr>
          <a:xfrm>
            <a:off x="2743200" y="2510119"/>
            <a:ext cx="2892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Terima</a:t>
            </a:r>
            <a:r>
              <a:rPr lang="en-US" sz="3600" dirty="0"/>
              <a:t> Kasih</a:t>
            </a:r>
            <a:endParaRPr lang="en-ID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CE38B6-5C0A-5FAB-94B1-73925D12891B}"/>
              </a:ext>
            </a:extLst>
          </p:cNvPr>
          <p:cNvSpPr txBox="1"/>
          <p:nvPr/>
        </p:nvSpPr>
        <p:spPr>
          <a:xfrm>
            <a:off x="5532244" y="4870540"/>
            <a:ext cx="2579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Iskandar A. Yusuf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9841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294959-9433-4FA9-8CC9-FD7B69AB4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26380" y="0"/>
            <a:ext cx="988278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2DA6D3-2724-43F9-8ADA-EA39BC29D86D}"/>
              </a:ext>
            </a:extLst>
          </p:cNvPr>
          <p:cNvSpPr txBox="1"/>
          <p:nvPr/>
        </p:nvSpPr>
        <p:spPr>
          <a:xfrm>
            <a:off x="2461980" y="2839986"/>
            <a:ext cx="7317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Contoh-contoh</a:t>
            </a:r>
            <a:r>
              <a:rPr lang="en-US" sz="3600" dirty="0">
                <a:solidFill>
                  <a:srgbClr val="0070C0"/>
                </a:solidFill>
              </a:rPr>
              <a:t> AHSP </a:t>
            </a:r>
            <a:r>
              <a:rPr lang="en-US" sz="3600" dirty="0" err="1">
                <a:solidFill>
                  <a:srgbClr val="0070C0"/>
                </a:solidFill>
              </a:rPr>
              <a:t>Bidang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Umum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	</a:t>
            </a:r>
            <a:r>
              <a:rPr lang="en-US" sz="3600" dirty="0" err="1">
                <a:solidFill>
                  <a:srgbClr val="0070C0"/>
                </a:solidFill>
              </a:rPr>
              <a:t>Pekerjaan</a:t>
            </a:r>
            <a:r>
              <a:rPr lang="en-US" sz="3600" dirty="0">
                <a:solidFill>
                  <a:srgbClr val="0070C0"/>
                </a:solidFill>
              </a:rPr>
              <a:t> Manual dan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Semi-</a:t>
            </a:r>
            <a:r>
              <a:rPr lang="en-US" sz="3600" dirty="0" err="1">
                <a:solidFill>
                  <a:srgbClr val="0070C0"/>
                </a:solidFill>
              </a:rPr>
              <a:t>Mekanis</a:t>
            </a:r>
            <a:endParaRPr lang="en-ID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6897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FBDB87-B006-04FD-D1B3-B41B0ED66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43"/>
          <a:stretch/>
        </p:blipFill>
        <p:spPr>
          <a:xfrm>
            <a:off x="1771650" y="744651"/>
            <a:ext cx="6781800" cy="25838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499D7A-B2B8-C78E-1DF4-C974272E7D0E}"/>
              </a:ext>
            </a:extLst>
          </p:cNvPr>
          <p:cNvSpPr txBox="1"/>
          <p:nvPr/>
        </p:nvSpPr>
        <p:spPr>
          <a:xfrm>
            <a:off x="1965960" y="5901"/>
            <a:ext cx="4312399" cy="672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dirty="0" err="1">
                <a:solidFill>
                  <a:srgbClr val="7030A0"/>
                </a:solidFill>
              </a:rPr>
              <a:t>Contoh</a:t>
            </a:r>
            <a:r>
              <a:rPr lang="en-US" dirty="0">
                <a:solidFill>
                  <a:srgbClr val="7030A0"/>
                </a:solidFill>
              </a:rPr>
              <a:t> AHSP </a:t>
            </a:r>
            <a:r>
              <a:rPr lang="en-US" dirty="0" err="1">
                <a:solidFill>
                  <a:srgbClr val="7030A0"/>
                </a:solidFill>
              </a:rPr>
              <a:t>Bidang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Umum</a:t>
            </a:r>
            <a:endParaRPr lang="en-US" dirty="0">
              <a:solidFill>
                <a:srgbClr val="7030A0"/>
              </a:solidFill>
            </a:endParaRPr>
          </a:p>
          <a:p>
            <a:pPr>
              <a:lnSpc>
                <a:spcPct val="85000"/>
              </a:lnSpc>
            </a:pPr>
            <a:r>
              <a:rPr lang="en-US" sz="1600" dirty="0">
                <a:latin typeface="+mn-lt"/>
              </a:rPr>
              <a:t>        Manual, (Cara Semi-</a:t>
            </a:r>
            <a:r>
              <a:rPr lang="en-US" sz="1600" dirty="0" err="1">
                <a:latin typeface="+mn-lt"/>
              </a:rPr>
              <a:t>mekanis</a:t>
            </a:r>
            <a:r>
              <a:rPr lang="en-US" sz="1600" dirty="0">
                <a:latin typeface="+mn-lt"/>
              </a:rPr>
              <a:t> dan </a:t>
            </a:r>
            <a:r>
              <a:rPr lang="en-US" sz="1600" dirty="0" err="1">
                <a:latin typeface="+mn-lt"/>
              </a:rPr>
              <a:t>Mekanis</a:t>
            </a:r>
            <a:r>
              <a:rPr lang="en-US" sz="1600" dirty="0">
                <a:latin typeface="+mn-lt"/>
              </a:rPr>
              <a:t>)</a:t>
            </a:r>
            <a:endParaRPr lang="en-ID" sz="16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671A15-8DBF-9B7E-914B-8883996E1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549" y="3522778"/>
            <a:ext cx="6816651" cy="3326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F5E15A-1FA3-6849-B616-900B30BA686A}"/>
              </a:ext>
            </a:extLst>
          </p:cNvPr>
          <p:cNvSpPr txBox="1"/>
          <p:nvPr/>
        </p:nvSpPr>
        <p:spPr>
          <a:xfrm>
            <a:off x="-4022" y="2189334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030A0"/>
                </a:solidFill>
              </a:rPr>
              <a:t>Tanpa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bahan</a:t>
            </a:r>
            <a:endParaRPr lang="en-ID" sz="1800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7383E1-F6CC-B97D-7BC7-B5ADC8008291}"/>
              </a:ext>
            </a:extLst>
          </p:cNvPr>
          <p:cNvSpPr txBox="1"/>
          <p:nvPr/>
        </p:nvSpPr>
        <p:spPr>
          <a:xfrm>
            <a:off x="-107417" y="4803776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030A0"/>
                </a:solidFill>
              </a:rPr>
              <a:t>Dengan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bahan</a:t>
            </a:r>
            <a:endParaRPr lang="en-ID" sz="1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51851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CF1734-249B-E9CA-9B67-55D227088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000" y="400049"/>
            <a:ext cx="6974350" cy="6397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BFBF90-14F9-AAF9-48E9-34F8CB66B7DF}"/>
              </a:ext>
            </a:extLst>
          </p:cNvPr>
          <p:cNvSpPr txBox="1"/>
          <p:nvPr/>
        </p:nvSpPr>
        <p:spPr>
          <a:xfrm>
            <a:off x="5528203" y="60090"/>
            <a:ext cx="2448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Hasil </a:t>
            </a:r>
            <a:r>
              <a:rPr lang="en-US" sz="2000" dirty="0" err="1">
                <a:solidFill>
                  <a:srgbClr val="FF0000"/>
                </a:solidFill>
              </a:rPr>
              <a:t>diharmonisasi</a:t>
            </a:r>
            <a:endParaRPr lang="en-ID" sz="2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30D15C-BE77-F6D1-BC00-E40F44C143D7}"/>
              </a:ext>
            </a:extLst>
          </p:cNvPr>
          <p:cNvSpPr txBox="1"/>
          <p:nvPr/>
        </p:nvSpPr>
        <p:spPr>
          <a:xfrm>
            <a:off x="397147" y="1510066"/>
            <a:ext cx="14478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7030A0"/>
                </a:solidFill>
              </a:rPr>
              <a:t>Semula</a:t>
            </a:r>
            <a:endParaRPr lang="en-US" sz="1600" dirty="0">
              <a:solidFill>
                <a:srgbClr val="7030A0"/>
              </a:solidFill>
            </a:endParaRPr>
          </a:p>
          <a:p>
            <a:pPr algn="ctr"/>
            <a:r>
              <a:rPr lang="en-US" sz="1600" dirty="0" err="1">
                <a:solidFill>
                  <a:srgbClr val="7030A0"/>
                </a:solidFill>
              </a:rPr>
              <a:t>Galian</a:t>
            </a:r>
            <a:r>
              <a:rPr lang="en-US" sz="1600" dirty="0">
                <a:solidFill>
                  <a:srgbClr val="7030A0"/>
                </a:solidFill>
              </a:rPr>
              <a:t> di CKP</a:t>
            </a:r>
          </a:p>
          <a:p>
            <a:pPr algn="ctr"/>
            <a:r>
              <a:rPr lang="en-US" sz="1600" dirty="0" err="1">
                <a:solidFill>
                  <a:srgbClr val="7030A0"/>
                </a:solidFill>
              </a:rPr>
              <a:t>Menggunakan</a:t>
            </a:r>
            <a:endParaRPr lang="en-US" sz="1600" dirty="0">
              <a:solidFill>
                <a:srgbClr val="7030A0"/>
              </a:solidFill>
            </a:endParaRPr>
          </a:p>
          <a:p>
            <a:pPr algn="ctr"/>
            <a:r>
              <a:rPr lang="en-US" sz="1600" dirty="0">
                <a:solidFill>
                  <a:srgbClr val="7030A0"/>
                </a:solidFill>
              </a:rPr>
              <a:t>A.1.01.6.a.1a</a:t>
            </a:r>
            <a:endParaRPr lang="en-ID" sz="1600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BEE02-AD24-38D7-822F-B549F3F16FCD}"/>
              </a:ext>
            </a:extLst>
          </p:cNvPr>
          <p:cNvSpPr txBox="1"/>
          <p:nvPr/>
        </p:nvSpPr>
        <p:spPr>
          <a:xfrm>
            <a:off x="337710" y="4189743"/>
            <a:ext cx="14478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7030A0"/>
                </a:solidFill>
              </a:rPr>
              <a:t>Menjadi</a:t>
            </a:r>
            <a:endParaRPr lang="en-US" sz="1600" dirty="0">
              <a:solidFill>
                <a:srgbClr val="7030A0"/>
              </a:solidFill>
            </a:endParaRPr>
          </a:p>
          <a:p>
            <a:pPr algn="ctr"/>
            <a:r>
              <a:rPr lang="en-US" sz="1600" dirty="0" err="1">
                <a:solidFill>
                  <a:srgbClr val="7030A0"/>
                </a:solidFill>
              </a:rPr>
              <a:t>Utk</a:t>
            </a:r>
            <a:r>
              <a:rPr lang="en-US" sz="1600" dirty="0">
                <a:solidFill>
                  <a:srgbClr val="7030A0"/>
                </a:solidFill>
              </a:rPr>
              <a:t> SDA+CKP</a:t>
            </a:r>
          </a:p>
          <a:p>
            <a:pPr algn="ctr"/>
            <a:r>
              <a:rPr lang="en-US" sz="1600" dirty="0" err="1">
                <a:solidFill>
                  <a:srgbClr val="7030A0"/>
                </a:solidFill>
              </a:rPr>
              <a:t>Menggunakan</a:t>
            </a:r>
            <a:endParaRPr lang="en-US" sz="1600" dirty="0">
              <a:solidFill>
                <a:srgbClr val="7030A0"/>
              </a:solidFill>
            </a:endParaRPr>
          </a:p>
          <a:p>
            <a:pPr algn="ctr"/>
            <a:r>
              <a:rPr lang="en-ID" sz="1600" dirty="0">
                <a:solidFill>
                  <a:srgbClr val="7030A0"/>
                </a:solidFill>
              </a:rPr>
              <a:t>A,1,01,6,a,1b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BA102-B3FC-49A6-B9F6-D141DA5CC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2" t="11257" r="6224" b="17463"/>
          <a:stretch/>
        </p:blipFill>
        <p:spPr>
          <a:xfrm>
            <a:off x="1959324" y="400049"/>
            <a:ext cx="1049867" cy="365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857C37-38D9-4E52-A32C-0C650A917EB1}"/>
              </a:ext>
            </a:extLst>
          </p:cNvPr>
          <p:cNvSpPr txBox="1"/>
          <p:nvPr/>
        </p:nvSpPr>
        <p:spPr>
          <a:xfrm>
            <a:off x="1844979" y="3775902"/>
            <a:ext cx="12041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ookman Old Style" panose="02050604050505020204" pitchFamily="18" charset="0"/>
              </a:rPr>
              <a:t>A.1.01.6.a</a:t>
            </a:r>
            <a:r>
              <a:rPr lang="en-ID" sz="1200" dirty="0">
                <a:latin typeface="Bookman Old Style" panose="02050604050505020204" pitchFamily="18" charset="0"/>
              </a:rPr>
              <a:t>.1b</a:t>
            </a:r>
            <a:endParaRPr lang="en-US" sz="1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70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71884AE-4893-3870-838D-DBE567B8B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5" y="3981371"/>
            <a:ext cx="3089735" cy="24276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FE4559-C30A-6903-34F7-239004E5F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543" y="106350"/>
            <a:ext cx="6251957" cy="3375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92973D-4EC1-8711-7660-3DBDF302E7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7" y="448956"/>
            <a:ext cx="2870821" cy="2980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6167BA-4EA2-02E9-7F52-6BE3C05D1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142" y="3562350"/>
            <a:ext cx="6290058" cy="32380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D5CF6E-C98F-9319-C938-2056DC75066E}"/>
              </a:ext>
            </a:extLst>
          </p:cNvPr>
          <p:cNvSpPr txBox="1"/>
          <p:nvPr/>
        </p:nvSpPr>
        <p:spPr>
          <a:xfrm>
            <a:off x="634214" y="3453665"/>
            <a:ext cx="1871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Jack Hammer Drill</a:t>
            </a:r>
            <a:endParaRPr lang="en-ID" sz="16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9DA26E-2191-10D6-2F37-0EFE5F11F0B9}"/>
              </a:ext>
            </a:extLst>
          </p:cNvPr>
          <p:cNvSpPr txBox="1"/>
          <p:nvPr/>
        </p:nvSpPr>
        <p:spPr>
          <a:xfrm>
            <a:off x="834953" y="6461835"/>
            <a:ext cx="2039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Stake Out </a:t>
            </a:r>
            <a:r>
              <a:rPr lang="en-US" sz="1600" dirty="0" err="1">
                <a:solidFill>
                  <a:srgbClr val="FF0000"/>
                </a:solidFill>
              </a:rPr>
              <a:t>Bangunan</a:t>
            </a:r>
            <a:endParaRPr lang="en-ID" sz="1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9199D5-0E4B-416B-8609-2EEEC6F582AA}"/>
              </a:ext>
            </a:extLst>
          </p:cNvPr>
          <p:cNvSpPr txBox="1"/>
          <p:nvPr/>
        </p:nvSpPr>
        <p:spPr>
          <a:xfrm>
            <a:off x="3005137" y="656184"/>
            <a:ext cx="11332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ookman Old Style" panose="02050604050505020204" pitchFamily="18" charset="0"/>
              </a:rPr>
              <a:t>A.2.01.6.b</a:t>
            </a:r>
            <a:r>
              <a:rPr lang="en-ID" sz="1100" dirty="0">
                <a:latin typeface="Bookman Old Style" panose="02050604050505020204" pitchFamily="18" charset="0"/>
              </a:rPr>
              <a:t>.1b</a:t>
            </a:r>
            <a:endParaRPr lang="en-US" sz="1100" dirty="0">
              <a:latin typeface="Bookman Old Style" panose="02050604050505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936EEA-05C5-44AF-A800-B51AA705EAED}"/>
              </a:ext>
            </a:extLst>
          </p:cNvPr>
          <p:cNvSpPr txBox="1"/>
          <p:nvPr/>
        </p:nvSpPr>
        <p:spPr>
          <a:xfrm>
            <a:off x="2807054" y="3429000"/>
            <a:ext cx="109191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Bookman Old Style" panose="02050604050505020204" pitchFamily="18" charset="0"/>
              </a:rPr>
              <a:t>A.2.01.4.a</a:t>
            </a:r>
            <a:endParaRPr lang="en-ID" sz="1100" dirty="0">
              <a:latin typeface="Bookman Old Style" panose="02050604050505020204" pitchFamily="18" charset="0"/>
            </a:endParaRPr>
          </a:p>
          <a:p>
            <a:r>
              <a:rPr lang="en-US" sz="1100" dirty="0">
                <a:latin typeface="Bookman Old Style" panose="02050604050505020204" pitchFamily="18" charset="0"/>
              </a:rPr>
              <a:t>A.2.01.4.a</a:t>
            </a:r>
            <a:r>
              <a:rPr lang="en-ID" sz="1100" dirty="0">
                <a:latin typeface="Bookman Old Style" panose="02050604050505020204" pitchFamily="18" charset="0"/>
              </a:rPr>
              <a:t>.</a:t>
            </a:r>
            <a:r>
              <a:rPr lang="en-US" sz="1100" dirty="0">
                <a:latin typeface="Bookman Old Style" panose="02050604050505020204" pitchFamily="18" charset="0"/>
              </a:rPr>
              <a:t>1</a:t>
            </a:r>
            <a:endParaRPr lang="en-ID" sz="11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92483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BB487A-F146-8CEF-E4AD-F7504B78B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04" y="870921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507EE6-4398-4C33-4D9C-F19C6056BF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2"/>
          <a:stretch/>
        </p:blipFill>
        <p:spPr>
          <a:xfrm>
            <a:off x="5185723" y="3542323"/>
            <a:ext cx="3609403" cy="28185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8182F9-704C-771E-1375-4A7ADE3FF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687" y="168556"/>
            <a:ext cx="2926079" cy="29391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957558-BE3B-EC1B-97EF-639DCD10930A}"/>
              </a:ext>
            </a:extLst>
          </p:cNvPr>
          <p:cNvSpPr txBox="1"/>
          <p:nvPr/>
        </p:nvSpPr>
        <p:spPr>
          <a:xfrm>
            <a:off x="1511803" y="3014046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Kuda 70 Kg</a:t>
            </a:r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C2225B-4176-47E7-DAD3-9E9A496E8DBA}"/>
              </a:ext>
            </a:extLst>
          </p:cNvPr>
          <p:cNvSpPr txBox="1"/>
          <p:nvPr/>
        </p:nvSpPr>
        <p:spPr>
          <a:xfrm>
            <a:off x="5801268" y="3063429"/>
            <a:ext cx="217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Kodok</a:t>
            </a:r>
            <a:r>
              <a:rPr lang="en-US" dirty="0"/>
              <a:t> 150 Kg</a:t>
            </a:r>
            <a:endParaRPr lang="en-ID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6CA71-78A9-A823-8926-02C3C6069C57}"/>
              </a:ext>
            </a:extLst>
          </p:cNvPr>
          <p:cNvSpPr txBox="1"/>
          <p:nvPr/>
        </p:nvSpPr>
        <p:spPr>
          <a:xfrm>
            <a:off x="6662788" y="5962557"/>
            <a:ext cx="262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Smooth Double Drum 1,5 Ton</a:t>
            </a:r>
            <a:endParaRPr lang="en-ID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0D5247-D63D-555F-6675-03580C98D2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37" y="3429000"/>
            <a:ext cx="2876424" cy="28764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D5D528-7AA8-FF06-EDA9-1CF18206269E}"/>
              </a:ext>
            </a:extLst>
          </p:cNvPr>
          <p:cNvSpPr txBox="1"/>
          <p:nvPr/>
        </p:nvSpPr>
        <p:spPr>
          <a:xfrm>
            <a:off x="2164109" y="173607"/>
            <a:ext cx="5153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PERALATAN UNTUK PEMADATAN</a:t>
            </a:r>
            <a:endParaRPr lang="en-ID" sz="2800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F139AB-2EA8-73DC-8251-66F9EE83F194}"/>
              </a:ext>
            </a:extLst>
          </p:cNvPr>
          <p:cNvSpPr txBox="1"/>
          <p:nvPr/>
        </p:nvSpPr>
        <p:spPr>
          <a:xfrm>
            <a:off x="1470405" y="6030558"/>
            <a:ext cx="2380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Double Drum 550 Kg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450200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668627-A20D-D348-E628-F8BD34A7F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00" y="221031"/>
            <a:ext cx="9144000" cy="3207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821A00-A90C-9047-DD77-4855612BE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00" y="3690906"/>
            <a:ext cx="9144000" cy="3036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9CBFBE-031E-443C-B53F-48E4C5B7F9C3}"/>
              </a:ext>
            </a:extLst>
          </p:cNvPr>
          <p:cNvSpPr txBox="1"/>
          <p:nvPr/>
        </p:nvSpPr>
        <p:spPr>
          <a:xfrm>
            <a:off x="0" y="221031"/>
            <a:ext cx="119455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ookman Old Style" panose="02050604050505020204" pitchFamily="18" charset="0"/>
              </a:rPr>
              <a:t>A.2.01.14,c</a:t>
            </a:r>
          </a:p>
          <a:p>
            <a:r>
              <a:rPr lang="en-US" sz="1200" dirty="0">
                <a:latin typeface="Bookman Old Style" panose="02050604050505020204" pitchFamily="18" charset="0"/>
              </a:rPr>
              <a:t>A.2.01.14.c</a:t>
            </a:r>
            <a:r>
              <a:rPr lang="en-ID" sz="1200" dirty="0">
                <a:latin typeface="Bookman Old Style" panose="02050604050505020204" pitchFamily="18" charset="0"/>
              </a:rPr>
              <a:t>.1</a:t>
            </a:r>
            <a:endParaRPr lang="en-US" sz="1200" dirty="0">
              <a:latin typeface="Bookman Old Style" panose="02050604050505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C79129-1B25-4171-9AA7-EBDA311F3CBD}"/>
              </a:ext>
            </a:extLst>
          </p:cNvPr>
          <p:cNvSpPr txBox="1"/>
          <p:nvPr/>
        </p:nvSpPr>
        <p:spPr>
          <a:xfrm>
            <a:off x="0" y="3690906"/>
            <a:ext cx="11945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Bookman Old Style" panose="02050604050505020204" pitchFamily="18" charset="0"/>
              </a:rPr>
              <a:t>A.2.01.14.c</a:t>
            </a:r>
            <a:r>
              <a:rPr lang="en-ID" sz="1200" dirty="0">
                <a:latin typeface="Bookman Old Style" panose="02050604050505020204" pitchFamily="18" charset="0"/>
              </a:rPr>
              <a:t>.2</a:t>
            </a:r>
            <a:endParaRPr lang="en-US" sz="1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780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222DF8-B446-2171-9761-CE177D331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1350"/>
            <a:ext cx="9144000" cy="29354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AAC8BF-FF56-DB4E-9D73-2A4D67B6C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429000"/>
            <a:ext cx="9144000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EC9C35-7E64-4A53-AB20-2FEC620121C0}"/>
              </a:ext>
            </a:extLst>
          </p:cNvPr>
          <p:cNvSpPr txBox="1"/>
          <p:nvPr/>
        </p:nvSpPr>
        <p:spPr>
          <a:xfrm>
            <a:off x="-16329" y="3429000"/>
            <a:ext cx="1107996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Bookman Old Style" panose="02050604050505020204" pitchFamily="18" charset="0"/>
              </a:rPr>
              <a:t>A.2.01.14.c</a:t>
            </a:r>
            <a:r>
              <a:rPr lang="en-ID" sz="1100" dirty="0">
                <a:latin typeface="Bookman Old Style" panose="02050604050505020204" pitchFamily="18" charset="0"/>
              </a:rPr>
              <a:t>.4</a:t>
            </a:r>
            <a:endParaRPr lang="en-US" sz="1100" dirty="0">
              <a:latin typeface="Bookman Old Style" panose="02050604050505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DE1E50-DDEE-4BA7-BEBD-80DE891E89FA}"/>
              </a:ext>
            </a:extLst>
          </p:cNvPr>
          <p:cNvSpPr txBox="1"/>
          <p:nvPr/>
        </p:nvSpPr>
        <p:spPr>
          <a:xfrm>
            <a:off x="0" y="201350"/>
            <a:ext cx="1107996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Bookman Old Style" panose="02050604050505020204" pitchFamily="18" charset="0"/>
              </a:rPr>
              <a:t>A.2.01.14.c</a:t>
            </a:r>
            <a:r>
              <a:rPr lang="en-ID" sz="1100" dirty="0">
                <a:latin typeface="Bookman Old Style" panose="02050604050505020204" pitchFamily="18" charset="0"/>
              </a:rPr>
              <a:t>.3</a:t>
            </a:r>
            <a:endParaRPr lang="en-US" sz="11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740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983F6E43-A012-4F0C-9BAE-04E58AE9C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002" y="1208314"/>
            <a:ext cx="4915712" cy="533399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5155645-C492-45AE-9C82-6C133E717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33" y="1112214"/>
            <a:ext cx="4060378" cy="5443852"/>
          </a:xfrm>
          <a:prstGeom prst="rect">
            <a:avLst/>
          </a:prstGeom>
        </p:spPr>
      </p:pic>
      <p:sp>
        <p:nvSpPr>
          <p:cNvPr id="54" name="TextBox 4">
            <a:extLst>
              <a:ext uri="{FF2B5EF4-FFF2-40B4-BE49-F238E27FC236}">
                <a16:creationId xmlns:a16="http://schemas.microsoft.com/office/drawing/2014/main" id="{8CA82E79-45F3-4469-B7B7-3A173310A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97" y="506239"/>
            <a:ext cx="5775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554"/>
              </a:spcAft>
            </a:pPr>
            <a:r>
              <a:rPr lang="en-US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b="1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Biaya</a:t>
            </a:r>
            <a:r>
              <a:rPr lang="en-US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 saja yg </a:t>
            </a:r>
            <a:r>
              <a:rPr lang="en-US" b="1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seharusnya</a:t>
            </a:r>
            <a:r>
              <a:rPr lang="en-US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US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D6E24BE7-F36B-495D-A7FB-6E75BA23F9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295" t="27575" r="36842" b="36420"/>
          <a:stretch/>
        </p:blipFill>
        <p:spPr>
          <a:xfrm>
            <a:off x="5963926" y="138363"/>
            <a:ext cx="653830" cy="108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1384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9A10510-ED75-D43A-C4F6-039049065153}"/>
              </a:ext>
            </a:extLst>
          </p:cNvPr>
          <p:cNvGrpSpPr/>
          <p:nvPr/>
        </p:nvGrpSpPr>
        <p:grpSpPr>
          <a:xfrm>
            <a:off x="1286010" y="-56099"/>
            <a:ext cx="7333980" cy="6914099"/>
            <a:chOff x="905010" y="-56099"/>
            <a:chExt cx="7333980" cy="691409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D60DF04-31C7-082A-EB0A-4FDB422C4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5010" y="0"/>
              <a:ext cx="7333980" cy="68580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337F02-2621-F413-D007-33EEEEA4B80C}"/>
                </a:ext>
              </a:extLst>
            </p:cNvPr>
            <p:cNvSpPr txBox="1"/>
            <p:nvPr/>
          </p:nvSpPr>
          <p:spPr>
            <a:xfrm>
              <a:off x="3865164" y="-56099"/>
              <a:ext cx="7938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(Manual)</a:t>
              </a:r>
              <a:endParaRPr lang="en-ID" sz="12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3A2D5E7-365D-4FAE-A3A8-5BAA6D50E4D7}"/>
              </a:ext>
            </a:extLst>
          </p:cNvPr>
          <p:cNvSpPr txBox="1"/>
          <p:nvPr/>
        </p:nvSpPr>
        <p:spPr>
          <a:xfrm>
            <a:off x="1000944" y="3445329"/>
            <a:ext cx="974947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Bookman Old Style" panose="02050604050505020204" pitchFamily="18" charset="0"/>
              </a:rPr>
              <a:t>A.2.01.14.e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3CEFA-382E-4F31-AF4C-0E1ECFD1B2DC}"/>
              </a:ext>
            </a:extLst>
          </p:cNvPr>
          <p:cNvSpPr txBox="1"/>
          <p:nvPr/>
        </p:nvSpPr>
        <p:spPr>
          <a:xfrm>
            <a:off x="984914" y="-39771"/>
            <a:ext cx="98937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Bookman Old Style" panose="02050604050505020204" pitchFamily="18" charset="0"/>
              </a:rPr>
              <a:t>A.1.01.14.d</a:t>
            </a:r>
          </a:p>
        </p:txBody>
      </p:sp>
    </p:spTree>
    <p:extLst>
      <p:ext uri="{BB962C8B-B14F-4D97-AF65-F5344CB8AC3E}">
        <p14:creationId xmlns:p14="http://schemas.microsoft.com/office/powerpoint/2010/main" val="370666366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A66C9F2C-D70B-69A2-8F78-03598B1847C1}"/>
              </a:ext>
            </a:extLst>
          </p:cNvPr>
          <p:cNvGrpSpPr/>
          <p:nvPr/>
        </p:nvGrpSpPr>
        <p:grpSpPr>
          <a:xfrm>
            <a:off x="381775" y="2708078"/>
            <a:ext cx="8942002" cy="630105"/>
            <a:chOff x="11407" y="2467968"/>
            <a:chExt cx="8942002" cy="63010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2E4594-3859-F24B-DF23-8BAF5124A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86" r="61045" b="50083"/>
            <a:stretch/>
          </p:blipFill>
          <p:spPr>
            <a:xfrm>
              <a:off x="2347449" y="2467968"/>
              <a:ext cx="573206" cy="63010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35EED07-3364-8ED2-68BD-EAD944A17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53" b="50083"/>
            <a:stretch/>
          </p:blipFill>
          <p:spPr>
            <a:xfrm>
              <a:off x="11407" y="2467968"/>
              <a:ext cx="2336042" cy="63010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267AC3F-5513-5441-DDCD-35BF8F173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43" b="50083"/>
            <a:stretch/>
          </p:blipFill>
          <p:spPr>
            <a:xfrm>
              <a:off x="2920655" y="2467968"/>
              <a:ext cx="6032754" cy="63010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3F1118E-F58B-24A4-9831-C56F84D790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842" y="850916"/>
            <a:ext cx="2096808" cy="1743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7A53B8-7759-A27A-937C-C6BBF8FA3E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50"/>
          <a:stretch/>
        </p:blipFill>
        <p:spPr>
          <a:xfrm>
            <a:off x="2799164" y="850916"/>
            <a:ext cx="2096808" cy="1743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B2982E-71F0-2B15-077D-E1ED255603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1" t="28309" r="21398"/>
          <a:stretch/>
        </p:blipFill>
        <p:spPr>
          <a:xfrm>
            <a:off x="7258528" y="850916"/>
            <a:ext cx="2096808" cy="17430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CF5BEE3-9C01-16F0-B76B-FD399B931245}"/>
              </a:ext>
            </a:extLst>
          </p:cNvPr>
          <p:cNvGrpSpPr/>
          <p:nvPr/>
        </p:nvGrpSpPr>
        <p:grpSpPr>
          <a:xfrm>
            <a:off x="3123042" y="3446567"/>
            <a:ext cx="5943952" cy="1804580"/>
            <a:chOff x="2742042" y="3017525"/>
            <a:chExt cx="5943952" cy="180458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E9D3A6-1451-50C8-3A92-72F057362122}"/>
                </a:ext>
              </a:extLst>
            </p:cNvPr>
            <p:cNvSpPr/>
            <p:nvPr/>
          </p:nvSpPr>
          <p:spPr>
            <a:xfrm>
              <a:off x="2923217" y="3663756"/>
              <a:ext cx="782515" cy="7825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2" dirty="0"/>
                <a:t>1 m3</a:t>
              </a:r>
              <a:endParaRPr lang="en-ID" sz="1662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C7DC86-035B-A2C5-4FE7-95A1239B4FCD}"/>
                </a:ext>
              </a:extLst>
            </p:cNvPr>
            <p:cNvSpPr txBox="1"/>
            <p:nvPr/>
          </p:nvSpPr>
          <p:spPr>
            <a:xfrm>
              <a:off x="2742042" y="3083175"/>
              <a:ext cx="1144865" cy="348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62" dirty="0"/>
                <a:t>Batu </a:t>
              </a:r>
              <a:r>
                <a:rPr lang="en-US" sz="1662" dirty="0" err="1"/>
                <a:t>Alam</a:t>
              </a:r>
              <a:endParaRPr lang="en-US" sz="1662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6AD88F-96B2-B734-E8B3-28E311961ACE}"/>
                </a:ext>
              </a:extLst>
            </p:cNvPr>
            <p:cNvCxnSpPr/>
            <p:nvPr/>
          </p:nvCxnSpPr>
          <p:spPr>
            <a:xfrm>
              <a:off x="4938259" y="4460529"/>
              <a:ext cx="25058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2ECA3ED-EB32-8CE2-234B-9D837D916CBE}"/>
                </a:ext>
              </a:extLst>
            </p:cNvPr>
            <p:cNvGrpSpPr/>
            <p:nvPr/>
          </p:nvGrpSpPr>
          <p:grpSpPr>
            <a:xfrm>
              <a:off x="7646695" y="3343826"/>
              <a:ext cx="782515" cy="1126622"/>
              <a:chOff x="7646695" y="3343826"/>
              <a:chExt cx="782515" cy="112662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BA80915-88DB-8880-EBD1-692BE824B43C}"/>
                  </a:ext>
                </a:extLst>
              </p:cNvPr>
              <p:cNvSpPr/>
              <p:nvPr/>
            </p:nvSpPr>
            <p:spPr>
              <a:xfrm>
                <a:off x="7646695" y="3687933"/>
                <a:ext cx="782515" cy="78251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62"/>
                  <a:t>1 m3</a:t>
                </a:r>
                <a:endParaRPr lang="en-ID" sz="1662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BB84EE8-B1FB-5D1C-9F7B-68110C1CDFF8}"/>
                  </a:ext>
                </a:extLst>
              </p:cNvPr>
              <p:cNvSpPr/>
              <p:nvPr/>
            </p:nvSpPr>
            <p:spPr>
              <a:xfrm rot="10800000" flipV="1">
                <a:off x="7646695" y="3343826"/>
                <a:ext cx="782515" cy="3310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62" dirty="0"/>
                  <a:t>0,4</a:t>
                </a:r>
                <a:endParaRPr lang="en-ID" sz="1662" dirty="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6E1F74-72E5-A10D-22BD-FC380EB0DB19}"/>
                </a:ext>
              </a:extLst>
            </p:cNvPr>
            <p:cNvSpPr txBox="1"/>
            <p:nvPr/>
          </p:nvSpPr>
          <p:spPr>
            <a:xfrm>
              <a:off x="3047912" y="4473996"/>
              <a:ext cx="5638082" cy="348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2" b="1" dirty="0"/>
                <a:t>Asli                                Lepas                            </a:t>
              </a:r>
              <a:r>
                <a:rPr lang="en-US" sz="1662" b="1" dirty="0" err="1"/>
                <a:t>Padat</a:t>
              </a:r>
              <a:endParaRPr lang="en-ID" sz="1662" b="1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D117752-6433-0C66-FB90-23D10D0E96E8}"/>
                </a:ext>
              </a:extLst>
            </p:cNvPr>
            <p:cNvGrpSpPr/>
            <p:nvPr/>
          </p:nvGrpSpPr>
          <p:grpSpPr>
            <a:xfrm>
              <a:off x="4001877" y="3017525"/>
              <a:ext cx="3017556" cy="1428746"/>
              <a:chOff x="4001877" y="3017525"/>
              <a:chExt cx="3017556" cy="1428746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1EC07A9F-D207-7330-4326-835A2C09EC18}"/>
                  </a:ext>
                </a:extLst>
              </p:cNvPr>
              <p:cNvSpPr/>
              <p:nvPr/>
            </p:nvSpPr>
            <p:spPr>
              <a:xfrm>
                <a:off x="4001877" y="3240912"/>
                <a:ext cx="1917914" cy="1200964"/>
              </a:xfrm>
              <a:custGeom>
                <a:avLst/>
                <a:gdLst>
                  <a:gd name="connsiteX0" fmla="*/ 0 w 2767013"/>
                  <a:gd name="connsiteY0" fmla="*/ 1171575 h 1171575"/>
                  <a:gd name="connsiteX1" fmla="*/ 147638 w 2767013"/>
                  <a:gd name="connsiteY1" fmla="*/ 1090612 h 1171575"/>
                  <a:gd name="connsiteX2" fmla="*/ 376238 w 2767013"/>
                  <a:gd name="connsiteY2" fmla="*/ 914400 h 1171575"/>
                  <a:gd name="connsiteX3" fmla="*/ 719138 w 2767013"/>
                  <a:gd name="connsiteY3" fmla="*/ 728662 h 1171575"/>
                  <a:gd name="connsiteX4" fmla="*/ 795338 w 2767013"/>
                  <a:gd name="connsiteY4" fmla="*/ 523875 h 1171575"/>
                  <a:gd name="connsiteX5" fmla="*/ 833438 w 2767013"/>
                  <a:gd name="connsiteY5" fmla="*/ 495300 h 1171575"/>
                  <a:gd name="connsiteX6" fmla="*/ 1119188 w 2767013"/>
                  <a:gd name="connsiteY6" fmla="*/ 314325 h 1171575"/>
                  <a:gd name="connsiteX7" fmla="*/ 1143000 w 2767013"/>
                  <a:gd name="connsiteY7" fmla="*/ 257175 h 1171575"/>
                  <a:gd name="connsiteX8" fmla="*/ 1366838 w 2767013"/>
                  <a:gd name="connsiteY8" fmla="*/ 76200 h 1171575"/>
                  <a:gd name="connsiteX9" fmla="*/ 1662113 w 2767013"/>
                  <a:gd name="connsiteY9" fmla="*/ 0 h 1171575"/>
                  <a:gd name="connsiteX10" fmla="*/ 1885950 w 2767013"/>
                  <a:gd name="connsiteY10" fmla="*/ 90487 h 1171575"/>
                  <a:gd name="connsiteX11" fmla="*/ 2066925 w 2767013"/>
                  <a:gd name="connsiteY11" fmla="*/ 9525 h 1171575"/>
                  <a:gd name="connsiteX12" fmla="*/ 2257425 w 2767013"/>
                  <a:gd name="connsiteY12" fmla="*/ 138112 h 1171575"/>
                  <a:gd name="connsiteX13" fmla="*/ 2414588 w 2767013"/>
                  <a:gd name="connsiteY13" fmla="*/ 428625 h 1171575"/>
                  <a:gd name="connsiteX14" fmla="*/ 2590800 w 2767013"/>
                  <a:gd name="connsiteY14" fmla="*/ 776287 h 1171575"/>
                  <a:gd name="connsiteX15" fmla="*/ 2614613 w 2767013"/>
                  <a:gd name="connsiteY15" fmla="*/ 1062037 h 1171575"/>
                  <a:gd name="connsiteX16" fmla="*/ 2767013 w 2767013"/>
                  <a:gd name="connsiteY16" fmla="*/ 1147762 h 1171575"/>
                  <a:gd name="connsiteX17" fmla="*/ 0 w 2767013"/>
                  <a:gd name="connsiteY17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67013" h="1171575">
                    <a:moveTo>
                      <a:pt x="0" y="1171575"/>
                    </a:moveTo>
                    <a:lnTo>
                      <a:pt x="147638" y="1090612"/>
                    </a:lnTo>
                    <a:lnTo>
                      <a:pt x="376238" y="914400"/>
                    </a:lnTo>
                    <a:lnTo>
                      <a:pt x="719138" y="728662"/>
                    </a:lnTo>
                    <a:lnTo>
                      <a:pt x="795338" y="523875"/>
                    </a:lnTo>
                    <a:lnTo>
                      <a:pt x="833438" y="495300"/>
                    </a:lnTo>
                    <a:lnTo>
                      <a:pt x="1119188" y="314325"/>
                    </a:lnTo>
                    <a:lnTo>
                      <a:pt x="1143000" y="257175"/>
                    </a:lnTo>
                    <a:lnTo>
                      <a:pt x="1366838" y="76200"/>
                    </a:lnTo>
                    <a:lnTo>
                      <a:pt x="1662113" y="0"/>
                    </a:lnTo>
                    <a:lnTo>
                      <a:pt x="1885950" y="90487"/>
                    </a:lnTo>
                    <a:lnTo>
                      <a:pt x="2066925" y="9525"/>
                    </a:lnTo>
                    <a:lnTo>
                      <a:pt x="2257425" y="138112"/>
                    </a:lnTo>
                    <a:lnTo>
                      <a:pt x="2414588" y="428625"/>
                    </a:lnTo>
                    <a:lnTo>
                      <a:pt x="2590800" y="776287"/>
                    </a:lnTo>
                    <a:lnTo>
                      <a:pt x="2614613" y="1062037"/>
                    </a:lnTo>
                    <a:lnTo>
                      <a:pt x="2767013" y="1147762"/>
                    </a:lnTo>
                    <a:lnTo>
                      <a:pt x="0" y="1171575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62" dirty="0"/>
                  <a:t>       1,75 m3</a:t>
                </a:r>
                <a:endParaRPr lang="en-ID" sz="1662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46D4651-30C5-6DAC-74F6-0EE675386313}"/>
                  </a:ext>
                </a:extLst>
              </p:cNvPr>
              <p:cNvSpPr/>
              <p:nvPr/>
            </p:nvSpPr>
            <p:spPr>
              <a:xfrm>
                <a:off x="6236918" y="3663756"/>
                <a:ext cx="782515" cy="78251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62" dirty="0"/>
                  <a:t>1 m3</a:t>
                </a:r>
                <a:endParaRPr lang="en-ID" sz="1662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097BF73-D9F0-D3A1-0290-163023371262}"/>
                  </a:ext>
                </a:extLst>
              </p:cNvPr>
              <p:cNvSpPr/>
              <p:nvPr/>
            </p:nvSpPr>
            <p:spPr>
              <a:xfrm rot="10800000" flipV="1">
                <a:off x="6236918" y="3017525"/>
                <a:ext cx="782515" cy="6462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62" dirty="0"/>
                  <a:t>0,75</a:t>
                </a:r>
                <a:endParaRPr lang="en-ID" sz="1662" dirty="0"/>
              </a:p>
            </p:txBody>
          </p:sp>
          <p:sp>
            <p:nvSpPr>
              <p:cNvPr id="20" name="Arrow: Right 19">
                <a:extLst>
                  <a:ext uri="{FF2B5EF4-FFF2-40B4-BE49-F238E27FC236}">
                    <a16:creationId xmlns:a16="http://schemas.microsoft.com/office/drawing/2014/main" id="{33A30B7D-6250-9210-6E78-8A6A56473350}"/>
                  </a:ext>
                </a:extLst>
              </p:cNvPr>
              <p:cNvSpPr/>
              <p:nvPr/>
            </p:nvSpPr>
            <p:spPr>
              <a:xfrm>
                <a:off x="5772529" y="3617594"/>
                <a:ext cx="351692" cy="26376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662"/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0FEA71E-3982-AA0D-BA08-FE4E5EF607F0}"/>
              </a:ext>
            </a:extLst>
          </p:cNvPr>
          <p:cNvSpPr txBox="1"/>
          <p:nvPr/>
        </p:nvSpPr>
        <p:spPr>
          <a:xfrm>
            <a:off x="144245" y="5119739"/>
            <a:ext cx="5720349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54"/>
              </a:spcAft>
            </a:pPr>
            <a:r>
              <a:rPr lang="en-US" sz="2000" dirty="0" err="1"/>
              <a:t>Bagaimana</a:t>
            </a:r>
            <a:r>
              <a:rPr lang="en-US" sz="2000" dirty="0"/>
              <a:t> </a:t>
            </a:r>
            <a:r>
              <a:rPr lang="en-US" sz="2000" dirty="0" err="1"/>
              <a:t>menghitung</a:t>
            </a:r>
            <a:r>
              <a:rPr lang="en-US" sz="2000" dirty="0"/>
              <a:t> </a:t>
            </a:r>
            <a:r>
              <a:rPr lang="en-US" sz="2000" dirty="0" err="1"/>
              <a:t>bahan</a:t>
            </a:r>
            <a:r>
              <a:rPr lang="en-US" sz="2000" dirty="0"/>
              <a:t> </a:t>
            </a:r>
            <a:r>
              <a:rPr lang="en-US" sz="2000" dirty="0" err="1"/>
              <a:t>baku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:</a:t>
            </a:r>
          </a:p>
          <a:p>
            <a:pPr marL="422041" indent="-422041">
              <a:buAutoNum type="alphaLcPeriod"/>
            </a:pPr>
            <a:r>
              <a:rPr lang="en-US" sz="2000" b="1" dirty="0"/>
              <a:t>Pas. Batu </a:t>
            </a:r>
            <a:r>
              <a:rPr lang="en-US" sz="2000" b="1" dirty="0" err="1"/>
              <a:t>belah</a:t>
            </a:r>
            <a:r>
              <a:rPr lang="en-US" sz="2000" b="1" dirty="0"/>
              <a:t> </a:t>
            </a:r>
            <a:r>
              <a:rPr lang="en-US" sz="2000" dirty="0">
                <a:latin typeface="+mn-lt"/>
              </a:rPr>
              <a:t>= </a:t>
            </a:r>
            <a:r>
              <a:rPr lang="en-US" sz="2000" dirty="0" err="1">
                <a:latin typeface="+mn-lt"/>
              </a:rPr>
              <a:t>BiL</a:t>
            </a:r>
            <a:r>
              <a:rPr lang="en-US" sz="2000" dirty="0">
                <a:latin typeface="+mn-lt"/>
              </a:rPr>
              <a:t>/</a:t>
            </a:r>
            <a:r>
              <a:rPr lang="en-US" sz="2000" dirty="0" err="1">
                <a:latin typeface="+mn-lt"/>
              </a:rPr>
              <a:t>BiP</a:t>
            </a:r>
            <a:r>
              <a:rPr lang="en-US" sz="2000" dirty="0">
                <a:latin typeface="+mn-lt"/>
              </a:rPr>
              <a:t> = 1,75/1,4 = 1,25 m3</a:t>
            </a:r>
          </a:p>
          <a:p>
            <a:pPr marL="422041" indent="-422041">
              <a:buAutoNum type="alphaLcPeriod"/>
            </a:pPr>
            <a:endParaRPr lang="en-US" sz="2000" dirty="0"/>
          </a:p>
          <a:p>
            <a:pPr marL="422041" indent="-422041">
              <a:buAutoNum type="alphaLcPeriod"/>
            </a:pPr>
            <a:endParaRPr lang="en-US" sz="2000" dirty="0"/>
          </a:p>
          <a:p>
            <a:pPr marL="422041" indent="-422041">
              <a:buAutoNum type="alphaLcPeriod"/>
            </a:pPr>
            <a:r>
              <a:rPr lang="en-US" sz="2000" b="1" dirty="0"/>
              <a:t>Pas. </a:t>
            </a:r>
            <a:r>
              <a:rPr lang="en-US" sz="2000" b="1" dirty="0" err="1"/>
              <a:t>Bronjong</a:t>
            </a:r>
            <a:r>
              <a:rPr lang="en-US" sz="2000" b="1" dirty="0"/>
              <a:t>… ?</a:t>
            </a:r>
            <a:r>
              <a:rPr lang="en-US" sz="2000" dirty="0"/>
              <a:t> </a:t>
            </a:r>
            <a:r>
              <a:rPr lang="en-US" sz="2000" dirty="0">
                <a:latin typeface="+mn-lt"/>
              </a:rPr>
              <a:t>Batu Hasil </a:t>
            </a:r>
            <a:r>
              <a:rPr lang="en-US" sz="2000" dirty="0" err="1">
                <a:latin typeface="+mn-lt"/>
              </a:rPr>
              <a:t>Peledakan</a:t>
            </a:r>
            <a:r>
              <a:rPr lang="en-US" sz="2000" dirty="0">
                <a:latin typeface="+mn-lt"/>
              </a:rPr>
              <a:t>, Bt. kali</a:t>
            </a:r>
            <a:endParaRPr lang="en-ID" sz="2000" dirty="0">
              <a:latin typeface="+mn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0F36A9-DE6B-40CB-7ACA-BE1315DB0623}"/>
              </a:ext>
            </a:extLst>
          </p:cNvPr>
          <p:cNvSpPr txBox="1"/>
          <p:nvPr/>
        </p:nvSpPr>
        <p:spPr>
          <a:xfrm>
            <a:off x="5864594" y="5311025"/>
            <a:ext cx="40414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Karena </a:t>
            </a:r>
            <a:r>
              <a:rPr lang="en-US" sz="1400" dirty="0" err="1">
                <a:latin typeface="+mn-lt"/>
              </a:rPr>
              <a:t>pasangan</a:t>
            </a:r>
            <a:r>
              <a:rPr lang="en-US" sz="1400" dirty="0">
                <a:latin typeface="+mn-lt"/>
              </a:rPr>
              <a:t> batu </a:t>
            </a:r>
            <a:r>
              <a:rPr lang="en-US" sz="1400" dirty="0" err="1">
                <a:latin typeface="+mn-lt"/>
              </a:rPr>
              <a:t>tidak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boleh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saling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bersing-gungan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batunya</a:t>
            </a:r>
            <a:r>
              <a:rPr lang="en-US" sz="1400" dirty="0">
                <a:latin typeface="+mn-lt"/>
              </a:rPr>
              <a:t>, </a:t>
            </a:r>
            <a:r>
              <a:rPr lang="en-US" sz="1400" dirty="0" err="1">
                <a:latin typeface="+mn-lt"/>
              </a:rPr>
              <a:t>termasuk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dengan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kehilangan</a:t>
            </a:r>
            <a:r>
              <a:rPr lang="en-US" sz="1400" dirty="0">
                <a:latin typeface="+mn-lt"/>
              </a:rPr>
              <a:t> Ketika batu2nya </a:t>
            </a:r>
            <a:r>
              <a:rPr lang="en-US" sz="1400" dirty="0" err="1">
                <a:latin typeface="+mn-lt"/>
              </a:rPr>
              <a:t>ditetel</a:t>
            </a:r>
            <a:r>
              <a:rPr lang="en-US" sz="1400" dirty="0">
                <a:latin typeface="+mn-lt"/>
              </a:rPr>
              <a:t> agar </a:t>
            </a:r>
            <a:r>
              <a:rPr lang="en-US" sz="1400" dirty="0" err="1">
                <a:latin typeface="+mn-lt"/>
              </a:rPr>
              <a:t>ngepas</a:t>
            </a:r>
            <a:r>
              <a:rPr lang="en-US" sz="1400" dirty="0">
                <a:latin typeface="+mn-lt"/>
              </a:rPr>
              <a:t>. Jadi </a:t>
            </a:r>
            <a:r>
              <a:rPr lang="en-US" sz="1400" dirty="0" err="1">
                <a:latin typeface="+mn-lt"/>
              </a:rPr>
              <a:t>kebutuhan</a:t>
            </a:r>
            <a:r>
              <a:rPr lang="en-US" sz="1400" dirty="0">
                <a:latin typeface="+mn-lt"/>
              </a:rPr>
              <a:t> batu </a:t>
            </a:r>
            <a:r>
              <a:rPr lang="en-US" sz="1400" dirty="0" err="1">
                <a:latin typeface="+mn-lt"/>
              </a:rPr>
              <a:t>belah</a:t>
            </a:r>
            <a:r>
              <a:rPr lang="en-US" sz="1400" dirty="0">
                <a:latin typeface="+mn-lt"/>
              </a:rPr>
              <a:t>/m3 </a:t>
            </a:r>
            <a:r>
              <a:rPr lang="en-US" sz="1400" dirty="0" err="1">
                <a:latin typeface="+mn-lt"/>
              </a:rPr>
              <a:t>pasangan</a:t>
            </a:r>
            <a:r>
              <a:rPr lang="en-US" sz="1400" dirty="0">
                <a:latin typeface="+mn-lt"/>
              </a:rPr>
              <a:t> batu </a:t>
            </a:r>
            <a:r>
              <a:rPr lang="en-US" sz="1400" dirty="0" err="1">
                <a:latin typeface="+mn-lt"/>
              </a:rPr>
              <a:t>kebutuhan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belahnya</a:t>
            </a:r>
            <a:r>
              <a:rPr lang="en-US" sz="1400" dirty="0">
                <a:latin typeface="+mn-lt"/>
              </a:rPr>
              <a:t>  </a:t>
            </a:r>
            <a:r>
              <a:rPr lang="en-US" sz="1400" dirty="0" err="1">
                <a:latin typeface="+mn-lt"/>
              </a:rPr>
              <a:t>adalah</a:t>
            </a:r>
            <a:r>
              <a:rPr lang="en-US" sz="1400" dirty="0">
                <a:latin typeface="+mn-lt"/>
              </a:rPr>
              <a:t> 1,2 m3 </a:t>
            </a:r>
            <a:r>
              <a:rPr lang="en-US" sz="1400" dirty="0" err="1">
                <a:latin typeface="+mn-lt"/>
              </a:rPr>
              <a:t>sesuai</a:t>
            </a:r>
            <a:r>
              <a:rPr lang="en-US" sz="1400" dirty="0">
                <a:latin typeface="+mn-lt"/>
              </a:rPr>
              <a:t> uji </a:t>
            </a:r>
            <a:r>
              <a:rPr lang="en-US" sz="1400" dirty="0" err="1">
                <a:latin typeface="+mn-lt"/>
              </a:rPr>
              <a:t>coba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lapangan</a:t>
            </a:r>
            <a:r>
              <a:rPr lang="en-US" sz="1400" dirty="0">
                <a:latin typeface="+mn-lt"/>
              </a:rPr>
              <a:t>. </a:t>
            </a:r>
            <a:endParaRPr lang="en-ID" sz="1400" dirty="0">
              <a:latin typeface="+mn-lt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14B5291-ACF5-405F-5C3C-274F6927F7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169" t="23858" r="33806" b="40761"/>
          <a:stretch/>
        </p:blipFill>
        <p:spPr>
          <a:xfrm>
            <a:off x="5433362" y="5444330"/>
            <a:ext cx="567767" cy="770059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8B2A6F3-5B0A-A083-588E-266A760EC579}"/>
              </a:ext>
            </a:extLst>
          </p:cNvPr>
          <p:cNvSpPr/>
          <p:nvPr/>
        </p:nvSpPr>
        <p:spPr>
          <a:xfrm>
            <a:off x="400965" y="2716282"/>
            <a:ext cx="8920537" cy="633894"/>
          </a:xfrm>
          <a:custGeom>
            <a:avLst/>
            <a:gdLst>
              <a:gd name="connsiteX0" fmla="*/ 0 w 8935656"/>
              <a:gd name="connsiteY0" fmla="*/ 653970 h 653970"/>
              <a:gd name="connsiteX1" fmla="*/ 8935656 w 8935656"/>
              <a:gd name="connsiteY1" fmla="*/ 625033 h 653970"/>
              <a:gd name="connsiteX2" fmla="*/ 8924081 w 8935656"/>
              <a:gd name="connsiteY2" fmla="*/ 0 h 653970"/>
              <a:gd name="connsiteX3" fmla="*/ 8924081 w 8935656"/>
              <a:gd name="connsiteY3" fmla="*/ 0 h 653970"/>
              <a:gd name="connsiteX0" fmla="*/ 0 w 8926796"/>
              <a:gd name="connsiteY0" fmla="*/ 653970 h 676424"/>
              <a:gd name="connsiteX1" fmla="*/ 8926796 w 8926796"/>
              <a:gd name="connsiteY1" fmla="*/ 676424 h 676424"/>
              <a:gd name="connsiteX2" fmla="*/ 8924081 w 8926796"/>
              <a:gd name="connsiteY2" fmla="*/ 0 h 676424"/>
              <a:gd name="connsiteX3" fmla="*/ 8924081 w 8926796"/>
              <a:gd name="connsiteY3" fmla="*/ 0 h 676424"/>
              <a:gd name="connsiteX0" fmla="*/ 0 w 8934714"/>
              <a:gd name="connsiteY0" fmla="*/ 653970 h 676424"/>
              <a:gd name="connsiteX1" fmla="*/ 8926796 w 8934714"/>
              <a:gd name="connsiteY1" fmla="*/ 676424 h 676424"/>
              <a:gd name="connsiteX2" fmla="*/ 8924081 w 8934714"/>
              <a:gd name="connsiteY2" fmla="*/ 0 h 676424"/>
              <a:gd name="connsiteX3" fmla="*/ 8934714 w 8934714"/>
              <a:gd name="connsiteY3" fmla="*/ 42530 h 676424"/>
              <a:gd name="connsiteX0" fmla="*/ 0 w 8934714"/>
              <a:gd name="connsiteY0" fmla="*/ 653970 h 676424"/>
              <a:gd name="connsiteX1" fmla="*/ 8926796 w 8934714"/>
              <a:gd name="connsiteY1" fmla="*/ 676424 h 676424"/>
              <a:gd name="connsiteX2" fmla="*/ 8924081 w 8934714"/>
              <a:gd name="connsiteY2" fmla="*/ 0 h 676424"/>
              <a:gd name="connsiteX3" fmla="*/ 8934714 w 8934714"/>
              <a:gd name="connsiteY3" fmla="*/ 42530 h 676424"/>
              <a:gd name="connsiteX0" fmla="*/ 0 w 8934714"/>
              <a:gd name="connsiteY0" fmla="*/ 611440 h 633894"/>
              <a:gd name="connsiteX1" fmla="*/ 8926796 w 8934714"/>
              <a:gd name="connsiteY1" fmla="*/ 633894 h 633894"/>
              <a:gd name="connsiteX2" fmla="*/ 8934714 w 8934714"/>
              <a:gd name="connsiteY2" fmla="*/ 0 h 633894"/>
              <a:gd name="connsiteX0" fmla="*/ 0 w 8920537"/>
              <a:gd name="connsiteY0" fmla="*/ 599035 h 633894"/>
              <a:gd name="connsiteX1" fmla="*/ 8912619 w 8920537"/>
              <a:gd name="connsiteY1" fmla="*/ 633894 h 633894"/>
              <a:gd name="connsiteX2" fmla="*/ 8920537 w 8920537"/>
              <a:gd name="connsiteY2" fmla="*/ 0 h 63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20537" h="633894">
                <a:moveTo>
                  <a:pt x="0" y="599035"/>
                </a:moveTo>
                <a:lnTo>
                  <a:pt x="8912619" y="633894"/>
                </a:lnTo>
                <a:cubicBezTo>
                  <a:pt x="8915258" y="422596"/>
                  <a:pt x="8917898" y="211298"/>
                  <a:pt x="8920537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839A6-0E52-FBB4-AC8C-31F6562E14E2}"/>
              </a:ext>
            </a:extLst>
          </p:cNvPr>
          <p:cNvSpPr txBox="1"/>
          <p:nvPr/>
        </p:nvSpPr>
        <p:spPr>
          <a:xfrm>
            <a:off x="887896" y="1194453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Batu Alam/</a:t>
            </a:r>
            <a:r>
              <a:rPr lang="en-US" dirty="0" err="1"/>
              <a:t>Utuh</a:t>
            </a:r>
            <a:endParaRPr lang="en-ID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4A6E2ED-1F1F-C955-8580-83C48DEDDB9E}"/>
              </a:ext>
            </a:extLst>
          </p:cNvPr>
          <p:cNvSpPr/>
          <p:nvPr/>
        </p:nvSpPr>
        <p:spPr>
          <a:xfrm>
            <a:off x="2311248" y="1563784"/>
            <a:ext cx="351692" cy="263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62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62DCF9-E986-7991-7F13-627E73ED1FC9}"/>
              </a:ext>
            </a:extLst>
          </p:cNvPr>
          <p:cNvSpPr txBox="1"/>
          <p:nvPr/>
        </p:nvSpPr>
        <p:spPr>
          <a:xfrm>
            <a:off x="400965" y="2259344"/>
            <a:ext cx="1446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Tabel</a:t>
            </a:r>
            <a:r>
              <a:rPr lang="en-US" dirty="0"/>
              <a:t> A.1</a:t>
            </a:r>
            <a:endParaRPr lang="en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84DA2-9B62-4265-AB9B-A08D56B2FB44}"/>
              </a:ext>
            </a:extLst>
          </p:cNvPr>
          <p:cNvSpPr txBox="1"/>
          <p:nvPr/>
        </p:nvSpPr>
        <p:spPr>
          <a:xfrm>
            <a:off x="3304217" y="0"/>
            <a:ext cx="2945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Jawaban</a:t>
            </a:r>
            <a:r>
              <a:rPr lang="en-US" dirty="0">
                <a:solidFill>
                  <a:srgbClr val="7030A0"/>
                </a:solidFill>
              </a:rPr>
              <a:t> FAQ - AHSP</a:t>
            </a:r>
            <a:endParaRPr lang="en-ID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11276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47E4B6C-CC4A-11EC-F11A-CE774A4312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t="4072" r="11460" b="3402"/>
          <a:stretch/>
        </p:blipFill>
        <p:spPr>
          <a:xfrm>
            <a:off x="7102381" y="5031909"/>
            <a:ext cx="1072294" cy="9198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AF30A2-C5BA-B162-1DB5-83B7A04C88AF}"/>
              </a:ext>
            </a:extLst>
          </p:cNvPr>
          <p:cNvSpPr txBox="1"/>
          <p:nvPr/>
        </p:nvSpPr>
        <p:spPr>
          <a:xfrm>
            <a:off x="787460" y="0"/>
            <a:ext cx="8709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Pengukuran</a:t>
            </a:r>
            <a:r>
              <a:rPr lang="en-US" b="1" dirty="0"/>
              <a:t> </a:t>
            </a:r>
            <a:r>
              <a:rPr lang="en-US" b="1" dirty="0" err="1"/>
              <a:t>Kuantitas</a:t>
            </a:r>
            <a:r>
              <a:rPr lang="en-US" b="1" dirty="0"/>
              <a:t> </a:t>
            </a:r>
            <a:r>
              <a:rPr lang="en-US" b="1" dirty="0" err="1"/>
              <a:t>Pekerjaan</a:t>
            </a:r>
            <a:r>
              <a:rPr lang="en-US" b="1" dirty="0"/>
              <a:t> </a:t>
            </a:r>
            <a:r>
              <a:rPr lang="en-US" b="1" dirty="0" err="1"/>
              <a:t>berdasarkan</a:t>
            </a:r>
            <a:r>
              <a:rPr lang="en-US" b="1" dirty="0"/>
              <a:t> </a:t>
            </a:r>
            <a:r>
              <a:rPr lang="en-US" b="1" dirty="0" err="1"/>
              <a:t>koefisien</a:t>
            </a:r>
            <a:r>
              <a:rPr lang="en-US" b="1" dirty="0"/>
              <a:t> </a:t>
            </a:r>
            <a:r>
              <a:rPr lang="en-US" b="1" dirty="0" err="1"/>
              <a:t>Kembang</a:t>
            </a:r>
            <a:r>
              <a:rPr lang="en-US" b="1" dirty="0"/>
              <a:t>/</a:t>
            </a:r>
            <a:r>
              <a:rPr lang="en-US" b="1" dirty="0" err="1"/>
              <a:t>susut</a:t>
            </a:r>
            <a:r>
              <a:rPr lang="en-US" b="1" dirty="0"/>
              <a:t>/buckling material</a:t>
            </a:r>
            <a:endParaRPr lang="en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981417-41FC-E222-ACF4-E2F0ED5B71D7}"/>
              </a:ext>
            </a:extLst>
          </p:cNvPr>
          <p:cNvSpPr txBox="1"/>
          <p:nvPr/>
        </p:nvSpPr>
        <p:spPr>
          <a:xfrm>
            <a:off x="253081" y="1159433"/>
            <a:ext cx="81647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Galian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tanah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(Asli)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  Excavator </a:t>
            </a:r>
          </a:p>
          <a:p>
            <a:pPr marL="342900" indent="-342900">
              <a:buAutoNum type="arabicParenR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arenR" startAt="2"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Angkutan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tanah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  (Lepas)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  Dump Truck </a:t>
            </a:r>
            <a:endParaRPr lang="en-ID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endParaRPr lang="en-ID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endParaRPr lang="en-ID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arenR" startAt="3"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Pemadatan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tanah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Padat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  -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Buldozer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  -Tire Roller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  -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Sheepfoot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Roller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  -Vibrator Roller</a:t>
            </a:r>
            <a:endParaRPr lang="en-ID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0440D-1599-D54B-7617-A7BFF3A1BFEB}"/>
              </a:ext>
            </a:extLst>
          </p:cNvPr>
          <p:cNvSpPr txBox="1"/>
          <p:nvPr/>
        </p:nvSpPr>
        <p:spPr>
          <a:xfrm>
            <a:off x="3460722" y="1047492"/>
            <a:ext cx="1560042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1.000 m3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ID" dirty="0"/>
          </a:p>
          <a:p>
            <a:endParaRPr lang="en-ID" dirty="0"/>
          </a:p>
          <a:p>
            <a:r>
              <a:rPr lang="en-ID" dirty="0"/>
              <a:t>1.250 m3</a:t>
            </a:r>
          </a:p>
          <a:p>
            <a:endParaRPr lang="en-ID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  <a:p>
            <a:r>
              <a:rPr lang="en-ID" dirty="0"/>
              <a:t>   900 m3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2496AC-6CC6-E674-F7F4-2D8CC79C6F28}"/>
              </a:ext>
            </a:extLst>
          </p:cNvPr>
          <p:cNvGrpSpPr/>
          <p:nvPr/>
        </p:nvGrpSpPr>
        <p:grpSpPr>
          <a:xfrm>
            <a:off x="4694004" y="1528355"/>
            <a:ext cx="1671930" cy="322653"/>
            <a:chOff x="4892993" y="1528354"/>
            <a:chExt cx="1671930" cy="3226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1D87FCF-73CF-924D-8880-DE4973D9946E}"/>
                </a:ext>
              </a:extLst>
            </p:cNvPr>
            <p:cNvSpPr/>
            <p:nvPr/>
          </p:nvSpPr>
          <p:spPr>
            <a:xfrm>
              <a:off x="5086677" y="1528354"/>
              <a:ext cx="1290610" cy="322653"/>
            </a:xfrm>
            <a:custGeom>
              <a:avLst/>
              <a:gdLst>
                <a:gd name="connsiteX0" fmla="*/ 0 w 1290610"/>
                <a:gd name="connsiteY0" fmla="*/ 9144 h 331797"/>
                <a:gd name="connsiteX1" fmla="*/ 270401 w 1290610"/>
                <a:gd name="connsiteY1" fmla="*/ 331797 h 331797"/>
                <a:gd name="connsiteX2" fmla="*/ 1022821 w 1290610"/>
                <a:gd name="connsiteY2" fmla="*/ 331797 h 331797"/>
                <a:gd name="connsiteX3" fmla="*/ 1290610 w 1290610"/>
                <a:gd name="connsiteY3" fmla="*/ 0 h 331797"/>
                <a:gd name="connsiteX4" fmla="*/ 0 w 1290610"/>
                <a:gd name="connsiteY4" fmla="*/ 9144 h 331797"/>
                <a:gd name="connsiteX0" fmla="*/ 0 w 1290610"/>
                <a:gd name="connsiteY0" fmla="*/ 0 h 322653"/>
                <a:gd name="connsiteX1" fmla="*/ 270401 w 1290610"/>
                <a:gd name="connsiteY1" fmla="*/ 322653 h 322653"/>
                <a:gd name="connsiteX2" fmla="*/ 1022821 w 1290610"/>
                <a:gd name="connsiteY2" fmla="*/ 322653 h 322653"/>
                <a:gd name="connsiteX3" fmla="*/ 1290610 w 1290610"/>
                <a:gd name="connsiteY3" fmla="*/ 2286 h 322653"/>
                <a:gd name="connsiteX4" fmla="*/ 0 w 1290610"/>
                <a:gd name="connsiteY4" fmla="*/ 0 h 32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0610" h="322653">
                  <a:moveTo>
                    <a:pt x="0" y="0"/>
                  </a:moveTo>
                  <a:lnTo>
                    <a:pt x="270401" y="322653"/>
                  </a:lnTo>
                  <a:lnTo>
                    <a:pt x="1022821" y="322653"/>
                  </a:lnTo>
                  <a:lnTo>
                    <a:pt x="1290610" y="228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A9899E1-80F1-1318-BACC-684661DE53E6}"/>
                </a:ext>
              </a:extLst>
            </p:cNvPr>
            <p:cNvCxnSpPr>
              <a:cxnSpLocks/>
            </p:cNvCxnSpPr>
            <p:nvPr/>
          </p:nvCxnSpPr>
          <p:spPr>
            <a:xfrm>
              <a:off x="4892993" y="1528354"/>
              <a:ext cx="167193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290039C-970D-80B4-7428-9CED0E4678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70" y="777337"/>
            <a:ext cx="983762" cy="7368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FCFE99-E546-CAB3-A4BC-8EC02A784A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0" b="20436"/>
          <a:stretch/>
        </p:blipFill>
        <p:spPr>
          <a:xfrm flipH="1">
            <a:off x="6682621" y="890833"/>
            <a:ext cx="1377815" cy="7333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8A054F-DDED-BE0F-AFF2-0E3F3C923E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3" b="22360"/>
          <a:stretch/>
        </p:blipFill>
        <p:spPr>
          <a:xfrm flipH="1">
            <a:off x="4677869" y="2888341"/>
            <a:ext cx="1585515" cy="82013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9F61977-8D3E-DD11-6810-66A16062AA32}"/>
              </a:ext>
            </a:extLst>
          </p:cNvPr>
          <p:cNvGrpSpPr/>
          <p:nvPr/>
        </p:nvGrpSpPr>
        <p:grpSpPr>
          <a:xfrm>
            <a:off x="4887688" y="4910457"/>
            <a:ext cx="1278772" cy="1219299"/>
            <a:chOff x="4506688" y="4910456"/>
            <a:chExt cx="1278772" cy="121929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8FFDE09-3023-6000-095F-A4F455ACFA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84" b="3635"/>
            <a:stretch/>
          </p:blipFill>
          <p:spPr>
            <a:xfrm>
              <a:off x="4506688" y="5096749"/>
              <a:ext cx="1278772" cy="10330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10ECC2D-0F41-B959-5ABA-D986EC84E447}"/>
                </a:ext>
              </a:extLst>
            </p:cNvPr>
            <p:cNvSpPr/>
            <p:nvPr/>
          </p:nvSpPr>
          <p:spPr>
            <a:xfrm>
              <a:off x="4527915" y="4910456"/>
              <a:ext cx="379697" cy="250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1A2710F-3C52-97FA-8888-79DE1FBD44B9}"/>
              </a:ext>
            </a:extLst>
          </p:cNvPr>
          <p:cNvCxnSpPr>
            <a:cxnSpLocks/>
            <a:stCxn id="6" idx="12"/>
          </p:cNvCxnSpPr>
          <p:nvPr/>
        </p:nvCxnSpPr>
        <p:spPr>
          <a:xfrm flipV="1">
            <a:off x="6027015" y="5944954"/>
            <a:ext cx="2556533" cy="189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381A5B1-EDE9-1836-32FA-67661EA18A74}"/>
              </a:ext>
            </a:extLst>
          </p:cNvPr>
          <p:cNvCxnSpPr>
            <a:cxnSpLocks/>
          </p:cNvCxnSpPr>
          <p:nvPr/>
        </p:nvCxnSpPr>
        <p:spPr>
          <a:xfrm>
            <a:off x="6126046" y="1514209"/>
            <a:ext cx="3351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23A38E7-4B21-4BC0-5212-8BEFA32CC5BC}"/>
              </a:ext>
            </a:extLst>
          </p:cNvPr>
          <p:cNvCxnSpPr>
            <a:cxnSpLocks/>
          </p:cNvCxnSpPr>
          <p:nvPr/>
        </p:nvCxnSpPr>
        <p:spPr>
          <a:xfrm>
            <a:off x="6155898" y="3566100"/>
            <a:ext cx="3351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055485B-D84B-5E7F-4F62-A2550DF66313}"/>
                  </a:ext>
                </a:extLst>
              </p:cNvPr>
              <p:cNvSpPr txBox="1"/>
              <p:nvPr/>
            </p:nvSpPr>
            <p:spPr>
              <a:xfrm>
                <a:off x="6476692" y="1646922"/>
                <a:ext cx="2103396" cy="5299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ID" dirty="0" err="1"/>
                  <a:t>Q</a:t>
                </a:r>
                <a:r>
                  <a:rPr lang="en-ID" sz="1200" dirty="0" err="1"/>
                  <a:t>g</a:t>
                </a:r>
                <a:r>
                  <a:rPr lang="en-ID" dirty="0"/>
                  <a:t> =(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D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ID" dirty="0"/>
                  <a:t>)x h x L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055485B-D84B-5E7F-4F62-A2550DF66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692" y="1646922"/>
                <a:ext cx="2103396" cy="529953"/>
              </a:xfrm>
              <a:prstGeom prst="rect">
                <a:avLst/>
              </a:prstGeom>
              <a:blipFill>
                <a:blip r:embed="rId6"/>
                <a:stretch>
                  <a:fillRect l="-8696" t="-2299" r="-7826" b="-19540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BDD4799-83F3-232A-D5A7-C944C6BE98B0}"/>
                  </a:ext>
                </a:extLst>
              </p:cNvPr>
              <p:cNvSpPr txBox="1"/>
              <p:nvPr/>
            </p:nvSpPr>
            <p:spPr>
              <a:xfrm>
                <a:off x="6473204" y="3036640"/>
                <a:ext cx="11716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ID" dirty="0" err="1"/>
                  <a:t>Q</a:t>
                </a:r>
                <a:r>
                  <a:rPr lang="en-ID" sz="1200" dirty="0" err="1"/>
                  <a:t>d</a:t>
                </a:r>
                <a:r>
                  <a:rPr lang="en-ID" dirty="0"/>
                  <a:t> =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ID" sz="1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2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ID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ID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BDD4799-83F3-232A-D5A7-C944C6BE9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3204" y="3036640"/>
                <a:ext cx="1171603" cy="369332"/>
              </a:xfrm>
              <a:prstGeom prst="rect">
                <a:avLst/>
              </a:prstGeom>
              <a:blipFill>
                <a:blip r:embed="rId7"/>
                <a:stretch>
                  <a:fillRect l="-16146" t="-42623" r="-19792" b="-122951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BBFC4E2-5493-739B-C0F3-557F49B1B47E}"/>
                  </a:ext>
                </a:extLst>
              </p:cNvPr>
              <p:cNvSpPr txBox="1"/>
              <p:nvPr/>
            </p:nvSpPr>
            <p:spPr>
              <a:xfrm>
                <a:off x="6473204" y="2190605"/>
                <a:ext cx="1813317" cy="409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>
                          <a:latin typeface="Cambria Math" panose="02040503050406030204" pitchFamily="18" charset="0"/>
                        </a:rPr>
                        <m:t>Qe</m:t>
                      </m:r>
                      <m:r>
                        <a:rPr lang="en-US" sz="140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𝐹𝑎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𝐹𝑏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60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𝑇𝑠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𝐹𝑣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𝐹𝑘</m:t>
                          </m:r>
                        </m:den>
                      </m:f>
                    </m:oMath>
                  </m:oMathPara>
                </a14:m>
                <a:endParaRPr lang="en-ID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BBFC4E2-5493-739B-C0F3-557F49B1B4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3204" y="2190605"/>
                <a:ext cx="1813317" cy="409086"/>
              </a:xfrm>
              <a:prstGeom prst="rect">
                <a:avLst/>
              </a:prstGeom>
              <a:blipFill>
                <a:blip r:embed="rId8"/>
                <a:stretch>
                  <a:fillRect l="-2694" r="-1684" b="-14925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DD4962F5-8FC4-3DC3-783A-FC9826FFE04D}"/>
              </a:ext>
            </a:extLst>
          </p:cNvPr>
          <p:cNvSpPr txBox="1"/>
          <p:nvPr/>
        </p:nvSpPr>
        <p:spPr>
          <a:xfrm>
            <a:off x="8579224" y="1683584"/>
            <a:ext cx="188258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Asli</a:t>
            </a:r>
          </a:p>
          <a:p>
            <a:endParaRPr lang="en-ID" dirty="0"/>
          </a:p>
          <a:p>
            <a:r>
              <a:rPr lang="en-ID" dirty="0"/>
              <a:t>Lepas</a:t>
            </a:r>
          </a:p>
          <a:p>
            <a:endParaRPr lang="en-ID" dirty="0"/>
          </a:p>
          <a:p>
            <a:endParaRPr lang="en-ID" sz="1400" dirty="0"/>
          </a:p>
          <a:p>
            <a:r>
              <a:rPr lang="en-ID" dirty="0"/>
              <a:t>Lepas</a:t>
            </a:r>
          </a:p>
          <a:p>
            <a:endParaRPr lang="en-ID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  <a:p>
            <a:endParaRPr lang="en-ID" dirty="0"/>
          </a:p>
          <a:p>
            <a:r>
              <a:rPr lang="en-ID" dirty="0" err="1"/>
              <a:t>Padat</a:t>
            </a:r>
            <a:endParaRPr lang="en-ID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27E9F43-4953-3D97-2711-D97BCF629B44}"/>
              </a:ext>
            </a:extLst>
          </p:cNvPr>
          <p:cNvSpPr/>
          <p:nvPr/>
        </p:nvSpPr>
        <p:spPr>
          <a:xfrm>
            <a:off x="7707276" y="2469670"/>
            <a:ext cx="444501" cy="141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D1AD400-8294-2D76-D477-1820C2905BB8}"/>
              </a:ext>
            </a:extLst>
          </p:cNvPr>
          <p:cNvSpPr txBox="1"/>
          <p:nvPr/>
        </p:nvSpPr>
        <p:spPr>
          <a:xfrm>
            <a:off x="8736227" y="1693116"/>
            <a:ext cx="7977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Asli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A93DADF-8D83-BD87-9318-9E57F3E500FA}"/>
              </a:ext>
            </a:extLst>
          </p:cNvPr>
          <p:cNvSpPr/>
          <p:nvPr/>
        </p:nvSpPr>
        <p:spPr>
          <a:xfrm>
            <a:off x="6020252" y="5800218"/>
            <a:ext cx="614109" cy="163672"/>
          </a:xfrm>
          <a:custGeom>
            <a:avLst/>
            <a:gdLst>
              <a:gd name="connsiteX0" fmla="*/ 614109 w 614109"/>
              <a:gd name="connsiteY0" fmla="*/ 160967 h 163672"/>
              <a:gd name="connsiteX1" fmla="*/ 503190 w 614109"/>
              <a:gd name="connsiteY1" fmla="*/ 148793 h 163672"/>
              <a:gd name="connsiteX2" fmla="*/ 431499 w 614109"/>
              <a:gd name="connsiteY2" fmla="*/ 136619 h 163672"/>
              <a:gd name="connsiteX3" fmla="*/ 317876 w 614109"/>
              <a:gd name="connsiteY3" fmla="*/ 102802 h 163672"/>
              <a:gd name="connsiteX4" fmla="*/ 217779 w 614109"/>
              <a:gd name="connsiteY4" fmla="*/ 71691 h 163672"/>
              <a:gd name="connsiteX5" fmla="*/ 139324 w 614109"/>
              <a:gd name="connsiteY5" fmla="*/ 21642 h 163672"/>
              <a:gd name="connsiteX6" fmla="*/ 82512 w 614109"/>
              <a:gd name="connsiteY6" fmla="*/ 2705 h 163672"/>
              <a:gd name="connsiteX7" fmla="*/ 8116 w 614109"/>
              <a:gd name="connsiteY7" fmla="*/ 0 h 163672"/>
              <a:gd name="connsiteX8" fmla="*/ 22995 w 614109"/>
              <a:gd name="connsiteY8" fmla="*/ 45990 h 163672"/>
              <a:gd name="connsiteX9" fmla="*/ 47343 w 614109"/>
              <a:gd name="connsiteY9" fmla="*/ 50048 h 163672"/>
              <a:gd name="connsiteX10" fmla="*/ 43285 w 614109"/>
              <a:gd name="connsiteY10" fmla="*/ 142029 h 163672"/>
              <a:gd name="connsiteX11" fmla="*/ 0 w 614109"/>
              <a:gd name="connsiteY11" fmla="*/ 140677 h 163672"/>
              <a:gd name="connsiteX12" fmla="*/ 6763 w 614109"/>
              <a:gd name="connsiteY12" fmla="*/ 163672 h 163672"/>
              <a:gd name="connsiteX13" fmla="*/ 614109 w 614109"/>
              <a:gd name="connsiteY13" fmla="*/ 160967 h 16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4109" h="163672">
                <a:moveTo>
                  <a:pt x="614109" y="160967"/>
                </a:moveTo>
                <a:lnTo>
                  <a:pt x="503190" y="148793"/>
                </a:lnTo>
                <a:lnTo>
                  <a:pt x="431499" y="136619"/>
                </a:lnTo>
                <a:lnTo>
                  <a:pt x="317876" y="102802"/>
                </a:lnTo>
                <a:lnTo>
                  <a:pt x="217779" y="71691"/>
                </a:lnTo>
                <a:lnTo>
                  <a:pt x="139324" y="21642"/>
                </a:lnTo>
                <a:lnTo>
                  <a:pt x="82512" y="2705"/>
                </a:lnTo>
                <a:lnTo>
                  <a:pt x="8116" y="0"/>
                </a:lnTo>
                <a:lnTo>
                  <a:pt x="22995" y="45990"/>
                </a:lnTo>
                <a:lnTo>
                  <a:pt x="47343" y="50048"/>
                </a:lnTo>
                <a:lnTo>
                  <a:pt x="43285" y="142029"/>
                </a:lnTo>
                <a:lnTo>
                  <a:pt x="0" y="140677"/>
                </a:lnTo>
                <a:lnTo>
                  <a:pt x="6763" y="163672"/>
                </a:lnTo>
                <a:lnTo>
                  <a:pt x="614109" y="1609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3733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8.33333E-7 0.084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2 -0.17061 L 0.00272 0.079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4DE895-F417-41F7-B284-08BC388937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" t="14976" r="6830" b="16581"/>
          <a:stretch/>
        </p:blipFill>
        <p:spPr>
          <a:xfrm>
            <a:off x="1686604" y="1566036"/>
            <a:ext cx="1342459" cy="803968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243FA3C-8847-4ECD-B43A-6A37C8EAE187}"/>
              </a:ext>
            </a:extLst>
          </p:cNvPr>
          <p:cNvSpPr/>
          <p:nvPr/>
        </p:nvSpPr>
        <p:spPr>
          <a:xfrm>
            <a:off x="3124689" y="1845538"/>
            <a:ext cx="1800732" cy="535483"/>
          </a:xfrm>
          <a:custGeom>
            <a:avLst/>
            <a:gdLst>
              <a:gd name="connsiteX0" fmla="*/ 1915886 w 1915886"/>
              <a:gd name="connsiteY0" fmla="*/ 557348 h 574766"/>
              <a:gd name="connsiteX1" fmla="*/ 0 w 1915886"/>
              <a:gd name="connsiteY1" fmla="*/ 574766 h 574766"/>
              <a:gd name="connsiteX2" fmla="*/ 452846 w 1915886"/>
              <a:gd name="connsiteY2" fmla="*/ 470263 h 574766"/>
              <a:gd name="connsiteX3" fmla="*/ 818606 w 1915886"/>
              <a:gd name="connsiteY3" fmla="*/ 156754 h 574766"/>
              <a:gd name="connsiteX4" fmla="*/ 1280160 w 1915886"/>
              <a:gd name="connsiteY4" fmla="*/ 0 h 574766"/>
              <a:gd name="connsiteX5" fmla="*/ 1454332 w 1915886"/>
              <a:gd name="connsiteY5" fmla="*/ 8708 h 574766"/>
              <a:gd name="connsiteX6" fmla="*/ 1767840 w 1915886"/>
              <a:gd name="connsiteY6" fmla="*/ 322217 h 574766"/>
              <a:gd name="connsiteX7" fmla="*/ 1915886 w 1915886"/>
              <a:gd name="connsiteY7" fmla="*/ 557348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5886" h="574766">
                <a:moveTo>
                  <a:pt x="1915886" y="557348"/>
                </a:moveTo>
                <a:lnTo>
                  <a:pt x="0" y="574766"/>
                </a:lnTo>
                <a:lnTo>
                  <a:pt x="452846" y="470263"/>
                </a:lnTo>
                <a:lnTo>
                  <a:pt x="818606" y="156754"/>
                </a:lnTo>
                <a:lnTo>
                  <a:pt x="1280160" y="0"/>
                </a:lnTo>
                <a:lnTo>
                  <a:pt x="1454332" y="8708"/>
                </a:lnTo>
                <a:lnTo>
                  <a:pt x="1767840" y="322217"/>
                </a:lnTo>
                <a:lnTo>
                  <a:pt x="1915886" y="557348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62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40E745-6C1B-4036-9C02-685025DEC5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16000" r="8752" b="21651"/>
          <a:stretch/>
        </p:blipFill>
        <p:spPr>
          <a:xfrm flipH="1">
            <a:off x="5309466" y="1234731"/>
            <a:ext cx="1546008" cy="11312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E0765D-72E3-4E32-94E8-FCD5963861CC}"/>
              </a:ext>
            </a:extLst>
          </p:cNvPr>
          <p:cNvSpPr/>
          <p:nvPr/>
        </p:nvSpPr>
        <p:spPr>
          <a:xfrm>
            <a:off x="1051730" y="2370004"/>
            <a:ext cx="634872" cy="57549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62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D7CB22-41B7-485B-B409-696EF30E2C3F}"/>
              </a:ext>
            </a:extLst>
          </p:cNvPr>
          <p:cNvCxnSpPr/>
          <p:nvPr/>
        </p:nvCxnSpPr>
        <p:spPr>
          <a:xfrm>
            <a:off x="737125" y="237000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BEAE3C-5393-4B76-97AD-8206C8802212}"/>
              </a:ext>
            </a:extLst>
          </p:cNvPr>
          <p:cNvCxnSpPr>
            <a:cxnSpLocks/>
          </p:cNvCxnSpPr>
          <p:nvPr/>
        </p:nvCxnSpPr>
        <p:spPr>
          <a:xfrm>
            <a:off x="692608" y="2368017"/>
            <a:ext cx="640200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5F5251E-4353-4D89-BE63-380F965312FD}"/>
              </a:ext>
            </a:extLst>
          </p:cNvPr>
          <p:cNvSpPr/>
          <p:nvPr/>
        </p:nvSpPr>
        <p:spPr>
          <a:xfrm>
            <a:off x="7090461" y="2449302"/>
            <a:ext cx="634872" cy="49619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62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6909950-0C6A-4624-8B5C-6D298DF9DD4B}"/>
              </a:ext>
            </a:extLst>
          </p:cNvPr>
          <p:cNvCxnSpPr>
            <a:cxnSpLocks/>
          </p:cNvCxnSpPr>
          <p:nvPr/>
        </p:nvCxnSpPr>
        <p:spPr>
          <a:xfrm>
            <a:off x="7091476" y="2366013"/>
            <a:ext cx="0" cy="832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A17551D-40A5-4ED7-B640-95199347A439}"/>
              </a:ext>
            </a:extLst>
          </p:cNvPr>
          <p:cNvCxnSpPr>
            <a:cxnSpLocks/>
          </p:cNvCxnSpPr>
          <p:nvPr/>
        </p:nvCxnSpPr>
        <p:spPr>
          <a:xfrm>
            <a:off x="7723152" y="2370753"/>
            <a:ext cx="0" cy="832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4F52713-78B0-445D-BBEB-A2E19F9250CC}"/>
              </a:ext>
            </a:extLst>
          </p:cNvPr>
          <p:cNvCxnSpPr>
            <a:cxnSpLocks/>
          </p:cNvCxnSpPr>
          <p:nvPr/>
        </p:nvCxnSpPr>
        <p:spPr>
          <a:xfrm>
            <a:off x="7723152" y="2366012"/>
            <a:ext cx="13131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7D94D7B-4A32-44E0-AFA9-4DB92712397C}"/>
              </a:ext>
            </a:extLst>
          </p:cNvPr>
          <p:cNvSpPr txBox="1"/>
          <p:nvPr/>
        </p:nvSpPr>
        <p:spPr>
          <a:xfrm>
            <a:off x="1646880" y="2466386"/>
            <a:ext cx="918842" cy="433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8" dirty="0"/>
              <a:t>Tanah </a:t>
            </a:r>
            <a:r>
              <a:rPr lang="en-US" sz="1108" dirty="0" err="1"/>
              <a:t>Asli</a:t>
            </a:r>
            <a:r>
              <a:rPr lang="en-US" sz="1108" dirty="0"/>
              <a:t>: </a:t>
            </a:r>
          </a:p>
          <a:p>
            <a:pPr algn="ctr"/>
            <a:r>
              <a:rPr lang="en-US" sz="1108" dirty="0"/>
              <a:t>1,0 m3 (A)</a:t>
            </a:r>
            <a:endParaRPr lang="en-ID" sz="1108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EEBCE5-D6D2-4D20-B5B6-58D89A6DE518}"/>
              </a:ext>
            </a:extLst>
          </p:cNvPr>
          <p:cNvSpPr txBox="1"/>
          <p:nvPr/>
        </p:nvSpPr>
        <p:spPr>
          <a:xfrm>
            <a:off x="3447124" y="2466387"/>
            <a:ext cx="1409360" cy="433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8" dirty="0"/>
              <a:t>Tanah Hasil </a:t>
            </a:r>
            <a:r>
              <a:rPr lang="en-US" sz="1108" dirty="0" err="1"/>
              <a:t>Galian</a:t>
            </a:r>
            <a:r>
              <a:rPr lang="en-US" sz="1108" dirty="0"/>
              <a:t>:</a:t>
            </a:r>
          </a:p>
          <a:p>
            <a:pPr algn="ctr"/>
            <a:r>
              <a:rPr lang="en-US" sz="1108" dirty="0"/>
              <a:t>1,25 m3 (L)</a:t>
            </a:r>
            <a:endParaRPr lang="en-ID" sz="1108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39B934-B1BD-44CC-B4B2-17876D8F3EBE}"/>
              </a:ext>
            </a:extLst>
          </p:cNvPr>
          <p:cNvSpPr txBox="1"/>
          <p:nvPr/>
        </p:nvSpPr>
        <p:spPr>
          <a:xfrm>
            <a:off x="7761037" y="2466385"/>
            <a:ext cx="1011816" cy="433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8" dirty="0"/>
              <a:t>Tanah </a:t>
            </a:r>
            <a:r>
              <a:rPr lang="en-US" sz="1108" dirty="0" err="1"/>
              <a:t>Padat</a:t>
            </a:r>
            <a:r>
              <a:rPr lang="en-US" sz="1108" dirty="0"/>
              <a:t>:</a:t>
            </a:r>
          </a:p>
          <a:p>
            <a:pPr algn="ctr"/>
            <a:r>
              <a:rPr lang="en-US" sz="1108" dirty="0"/>
              <a:t>0,90 m3 (P)</a:t>
            </a:r>
            <a:endParaRPr lang="en-ID" sz="1108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118859D-D54D-4F05-A586-021B0B1FEF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8871" r="18436" b="4582"/>
          <a:stretch/>
        </p:blipFill>
        <p:spPr>
          <a:xfrm>
            <a:off x="7778388" y="1417409"/>
            <a:ext cx="1085619" cy="94386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F1B4D30-B772-4741-8C66-74DABBCF719D}"/>
              </a:ext>
            </a:extLst>
          </p:cNvPr>
          <p:cNvSpPr txBox="1"/>
          <p:nvPr/>
        </p:nvSpPr>
        <p:spPr>
          <a:xfrm>
            <a:off x="451338" y="3485272"/>
            <a:ext cx="1471878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2" dirty="0"/>
              <a:t>1.000 m3 (A)</a:t>
            </a:r>
            <a:endParaRPr lang="en-ID" sz="1662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93CA469-2A11-433B-B7BD-CA01C4CD5FEF}"/>
                  </a:ext>
                </a:extLst>
              </p:cNvPr>
              <p:cNvSpPr txBox="1"/>
              <p:nvPr/>
            </p:nvSpPr>
            <p:spPr>
              <a:xfrm>
                <a:off x="2514812" y="3358662"/>
                <a:ext cx="3161443" cy="7555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62" dirty="0"/>
                  <a:t>1.250 m3 (L)</a:t>
                </a:r>
              </a:p>
              <a:p>
                <a:pPr algn="ctr"/>
                <a:r>
                  <a:rPr lang="en-US" sz="1846" dirty="0" err="1"/>
                  <a:t>Angkut</a:t>
                </a:r>
                <a:r>
                  <a:rPr lang="en-US" sz="1846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46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46" i="1">
                            <a:latin typeface="Cambria Math" panose="02040503050406030204" pitchFamily="18" charset="0"/>
                          </a:rPr>
                          <m:t>1.250</m:t>
                        </m:r>
                      </m:num>
                      <m:den>
                        <m:r>
                          <a:rPr lang="en-US" sz="1846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1846" i="1">
                        <a:latin typeface="Cambria Math" panose="02040503050406030204" pitchFamily="18" charset="0"/>
                      </a:rPr>
                      <m:t>=208,33</m:t>
                    </m:r>
                    <m:r>
                      <a:rPr lang="en-US" sz="1846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46">
                        <a:latin typeface="Cambria Math" panose="02040503050406030204" pitchFamily="18" charset="0"/>
                      </a:rPr>
                      <m:t>Truk</m:t>
                    </m:r>
                  </m:oMath>
                </a14:m>
                <a:endParaRPr lang="en-ID" sz="1846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93CA469-2A11-433B-B7BD-CA01C4CD5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812" y="3358662"/>
                <a:ext cx="3161443" cy="755528"/>
              </a:xfrm>
              <a:prstGeom prst="rect">
                <a:avLst/>
              </a:prstGeom>
              <a:blipFill>
                <a:blip r:embed="rId6"/>
                <a:stretch>
                  <a:fillRect l="-1351" t="-3226" b="-3226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B9A8D472-A2EE-4332-8551-9BB74383AE12}"/>
              </a:ext>
            </a:extLst>
          </p:cNvPr>
          <p:cNvSpPr txBox="1"/>
          <p:nvPr/>
        </p:nvSpPr>
        <p:spPr>
          <a:xfrm>
            <a:off x="6837371" y="3163257"/>
            <a:ext cx="2156361" cy="1484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2" dirty="0"/>
              <a:t>1.000 m3 (P)</a:t>
            </a:r>
          </a:p>
          <a:p>
            <a:pPr algn="ctr"/>
            <a:r>
              <a:rPr lang="en-US" sz="1846" dirty="0" err="1"/>
              <a:t>diperlukan</a:t>
            </a:r>
            <a:r>
              <a:rPr lang="en-US" sz="1846" dirty="0"/>
              <a:t> </a:t>
            </a:r>
            <a:r>
              <a:rPr lang="en-US" sz="1846" dirty="0" err="1"/>
              <a:t>tanah</a:t>
            </a:r>
            <a:r>
              <a:rPr lang="en-US" sz="1846" dirty="0"/>
              <a:t> </a:t>
            </a:r>
          </a:p>
          <a:p>
            <a:pPr algn="ctr"/>
            <a:r>
              <a:rPr lang="en-US" sz="1846" dirty="0"/>
              <a:t>= 1.111,11 m3 (A)</a:t>
            </a:r>
          </a:p>
          <a:p>
            <a:pPr algn="ctr"/>
            <a:r>
              <a:rPr lang="en-US" sz="1846" dirty="0" err="1"/>
              <a:t>atau</a:t>
            </a:r>
            <a:endParaRPr lang="en-US" sz="1846" dirty="0"/>
          </a:p>
          <a:p>
            <a:pPr algn="ctr"/>
            <a:r>
              <a:rPr lang="en-US" sz="1846" dirty="0"/>
              <a:t>= 1.138,89 m3 (L)</a:t>
            </a:r>
            <a:endParaRPr lang="en-ID" sz="1846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C742380-A1AE-41AE-8392-860D720B6988}"/>
              </a:ext>
            </a:extLst>
          </p:cNvPr>
          <p:cNvSpPr txBox="1"/>
          <p:nvPr/>
        </p:nvSpPr>
        <p:spPr>
          <a:xfrm>
            <a:off x="2357831" y="4893302"/>
            <a:ext cx="3661556" cy="1484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2" dirty="0" err="1">
                <a:solidFill>
                  <a:srgbClr val="FF6600"/>
                </a:solidFill>
              </a:rPr>
              <a:t>Awas</a:t>
            </a:r>
            <a:r>
              <a:rPr lang="en-US" sz="1662" dirty="0">
                <a:solidFill>
                  <a:srgbClr val="FF6600"/>
                </a:solidFill>
              </a:rPr>
              <a:t> </a:t>
            </a:r>
            <a:r>
              <a:rPr lang="en-US" sz="1662" dirty="0" err="1">
                <a:solidFill>
                  <a:srgbClr val="FF6600"/>
                </a:solidFill>
              </a:rPr>
              <a:t>ini</a:t>
            </a:r>
            <a:r>
              <a:rPr lang="en-US" sz="1662" dirty="0">
                <a:solidFill>
                  <a:srgbClr val="FF6600"/>
                </a:solidFill>
              </a:rPr>
              <a:t> </a:t>
            </a:r>
            <a:r>
              <a:rPr lang="en-US" sz="1662" dirty="0" err="1">
                <a:solidFill>
                  <a:srgbClr val="FF6600"/>
                </a:solidFill>
              </a:rPr>
              <a:t>sering</a:t>
            </a:r>
            <a:r>
              <a:rPr lang="en-US" sz="1662" dirty="0">
                <a:solidFill>
                  <a:srgbClr val="FF6600"/>
                </a:solidFill>
              </a:rPr>
              <a:t> </a:t>
            </a:r>
            <a:r>
              <a:rPr lang="en-US" sz="1662" dirty="0" err="1">
                <a:solidFill>
                  <a:srgbClr val="FF6600"/>
                </a:solidFill>
              </a:rPr>
              <a:t>terlupakan</a:t>
            </a:r>
            <a:endParaRPr lang="en-US" sz="1662" dirty="0">
              <a:solidFill>
                <a:srgbClr val="FF6600"/>
              </a:solidFill>
            </a:endParaRPr>
          </a:p>
          <a:p>
            <a:pPr algn="ctr"/>
            <a:r>
              <a:rPr lang="en-US" sz="1846" dirty="0" err="1">
                <a:solidFill>
                  <a:srgbClr val="FF6600"/>
                </a:solidFill>
              </a:rPr>
              <a:t>Jumlah</a:t>
            </a:r>
            <a:r>
              <a:rPr lang="en-US" sz="1846" dirty="0">
                <a:solidFill>
                  <a:srgbClr val="FF6600"/>
                </a:solidFill>
              </a:rPr>
              <a:t> </a:t>
            </a:r>
            <a:r>
              <a:rPr lang="en-US" sz="1846" dirty="0" err="1">
                <a:solidFill>
                  <a:srgbClr val="FF6600"/>
                </a:solidFill>
              </a:rPr>
              <a:t>kebutuhan</a:t>
            </a:r>
            <a:r>
              <a:rPr lang="en-US" sz="1846" dirty="0">
                <a:solidFill>
                  <a:srgbClr val="FF6600"/>
                </a:solidFill>
              </a:rPr>
              <a:t> </a:t>
            </a:r>
            <a:r>
              <a:rPr lang="en-US" sz="1846" dirty="0" err="1">
                <a:solidFill>
                  <a:srgbClr val="FF6600"/>
                </a:solidFill>
              </a:rPr>
              <a:t>angkutan</a:t>
            </a:r>
            <a:r>
              <a:rPr lang="en-US" sz="1846" dirty="0">
                <a:solidFill>
                  <a:srgbClr val="FF6600"/>
                </a:solidFill>
              </a:rPr>
              <a:t> juga</a:t>
            </a:r>
          </a:p>
          <a:p>
            <a:pPr algn="ctr"/>
            <a:r>
              <a:rPr lang="en-US" sz="1846" dirty="0" err="1">
                <a:solidFill>
                  <a:srgbClr val="FF6600"/>
                </a:solidFill>
              </a:rPr>
              <a:t>Kebutuhan</a:t>
            </a:r>
            <a:r>
              <a:rPr lang="en-US" sz="1846" dirty="0">
                <a:solidFill>
                  <a:srgbClr val="FF6600"/>
                </a:solidFill>
              </a:rPr>
              <a:t> volume </a:t>
            </a:r>
            <a:r>
              <a:rPr lang="en-US" sz="1846" dirty="0" err="1">
                <a:solidFill>
                  <a:srgbClr val="FF6600"/>
                </a:solidFill>
              </a:rPr>
              <a:t>tanah</a:t>
            </a:r>
            <a:r>
              <a:rPr lang="en-US" sz="1846" dirty="0">
                <a:solidFill>
                  <a:srgbClr val="FF6600"/>
                </a:solidFill>
              </a:rPr>
              <a:t> </a:t>
            </a:r>
            <a:r>
              <a:rPr lang="en-US" sz="1846" dirty="0" err="1">
                <a:solidFill>
                  <a:srgbClr val="FF6600"/>
                </a:solidFill>
              </a:rPr>
              <a:t>totalnya</a:t>
            </a:r>
            <a:r>
              <a:rPr lang="en-US" sz="1846" dirty="0">
                <a:solidFill>
                  <a:srgbClr val="FF6600"/>
                </a:solidFill>
              </a:rPr>
              <a:t> </a:t>
            </a:r>
            <a:r>
              <a:rPr lang="en-US" sz="1846" dirty="0" err="1">
                <a:solidFill>
                  <a:srgbClr val="FF6600"/>
                </a:solidFill>
              </a:rPr>
              <a:t>untuk</a:t>
            </a:r>
            <a:r>
              <a:rPr lang="en-US" sz="1846" dirty="0">
                <a:solidFill>
                  <a:srgbClr val="FF6600"/>
                </a:solidFill>
              </a:rPr>
              <a:t> </a:t>
            </a:r>
            <a:r>
              <a:rPr lang="en-US" sz="1846" dirty="0" err="1">
                <a:solidFill>
                  <a:srgbClr val="FF6600"/>
                </a:solidFill>
              </a:rPr>
              <a:t>urukan</a:t>
            </a:r>
            <a:r>
              <a:rPr lang="en-US" sz="1846" dirty="0">
                <a:solidFill>
                  <a:srgbClr val="FF6600"/>
                </a:solidFill>
              </a:rPr>
              <a:t> dan </a:t>
            </a:r>
            <a:r>
              <a:rPr lang="en-US" sz="1846" dirty="0" err="1">
                <a:solidFill>
                  <a:srgbClr val="FF6600"/>
                </a:solidFill>
              </a:rPr>
              <a:t>pemadatannya</a:t>
            </a:r>
            <a:r>
              <a:rPr lang="en-US" sz="1846" dirty="0">
                <a:solidFill>
                  <a:srgbClr val="FF6600"/>
                </a:solidFill>
              </a:rPr>
              <a:t>.</a:t>
            </a:r>
            <a:endParaRPr lang="en-ID" sz="1846" dirty="0">
              <a:solidFill>
                <a:srgbClr val="FF66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C29A68-7F64-4F3F-B4A1-434760E15DE4}"/>
              </a:ext>
            </a:extLst>
          </p:cNvPr>
          <p:cNvSpPr txBox="1"/>
          <p:nvPr/>
        </p:nvSpPr>
        <p:spPr>
          <a:xfrm>
            <a:off x="2223973" y="234596"/>
            <a:ext cx="5251308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2" dirty="0" err="1">
                <a:solidFill>
                  <a:srgbClr val="7030A0"/>
                </a:solidFill>
              </a:rPr>
              <a:t>Contoh</a:t>
            </a:r>
            <a:r>
              <a:rPr lang="en-US" sz="1662" dirty="0">
                <a:solidFill>
                  <a:srgbClr val="7030A0"/>
                </a:solidFill>
              </a:rPr>
              <a:t> </a:t>
            </a:r>
            <a:r>
              <a:rPr lang="en-US" sz="1662" dirty="0" err="1">
                <a:solidFill>
                  <a:srgbClr val="7030A0"/>
                </a:solidFill>
              </a:rPr>
              <a:t>Menghitung</a:t>
            </a:r>
            <a:r>
              <a:rPr lang="en-US" sz="1662" dirty="0">
                <a:solidFill>
                  <a:srgbClr val="7030A0"/>
                </a:solidFill>
              </a:rPr>
              <a:t> </a:t>
            </a:r>
            <a:r>
              <a:rPr lang="en-US" sz="1662" dirty="0" err="1">
                <a:solidFill>
                  <a:srgbClr val="7030A0"/>
                </a:solidFill>
              </a:rPr>
              <a:t>Kuantitas</a:t>
            </a:r>
            <a:r>
              <a:rPr lang="en-US" sz="1662" dirty="0">
                <a:solidFill>
                  <a:srgbClr val="7030A0"/>
                </a:solidFill>
              </a:rPr>
              <a:t> Material </a:t>
            </a:r>
            <a:r>
              <a:rPr lang="en-US" sz="1662" dirty="0" err="1">
                <a:solidFill>
                  <a:srgbClr val="7030A0"/>
                </a:solidFill>
              </a:rPr>
              <a:t>Menggunakan</a:t>
            </a:r>
            <a:r>
              <a:rPr lang="en-US" sz="1662" dirty="0">
                <a:solidFill>
                  <a:srgbClr val="7030A0"/>
                </a:solidFill>
              </a:rPr>
              <a:t> </a:t>
            </a:r>
            <a:r>
              <a:rPr lang="en-US" sz="1662" dirty="0" err="1">
                <a:solidFill>
                  <a:srgbClr val="7030A0"/>
                </a:solidFill>
              </a:rPr>
              <a:t>Tabel</a:t>
            </a:r>
            <a:r>
              <a:rPr lang="en-US" sz="1662" dirty="0">
                <a:solidFill>
                  <a:srgbClr val="7030A0"/>
                </a:solidFill>
              </a:rPr>
              <a:t> A.1 </a:t>
            </a:r>
            <a:r>
              <a:rPr lang="en-US" sz="1662" dirty="0" err="1">
                <a:solidFill>
                  <a:srgbClr val="7030A0"/>
                </a:solidFill>
              </a:rPr>
              <a:t>Koefisien</a:t>
            </a:r>
            <a:r>
              <a:rPr lang="en-US" sz="1662" dirty="0">
                <a:solidFill>
                  <a:srgbClr val="7030A0"/>
                </a:solidFill>
              </a:rPr>
              <a:t> </a:t>
            </a:r>
            <a:r>
              <a:rPr lang="en-US" sz="1662" dirty="0" err="1">
                <a:solidFill>
                  <a:srgbClr val="7030A0"/>
                </a:solidFill>
              </a:rPr>
              <a:t>Susut</a:t>
            </a:r>
            <a:r>
              <a:rPr lang="en-US" sz="1662" dirty="0">
                <a:solidFill>
                  <a:srgbClr val="7030A0"/>
                </a:solidFill>
              </a:rPr>
              <a:t> </a:t>
            </a:r>
            <a:r>
              <a:rPr lang="en-US" sz="1662" dirty="0" err="1">
                <a:solidFill>
                  <a:srgbClr val="7030A0"/>
                </a:solidFill>
              </a:rPr>
              <a:t>Bahan</a:t>
            </a:r>
            <a:r>
              <a:rPr lang="en-US" sz="1662" dirty="0">
                <a:solidFill>
                  <a:srgbClr val="7030A0"/>
                </a:solidFill>
              </a:rPr>
              <a:t>/Material</a:t>
            </a:r>
            <a:endParaRPr lang="en-ID" sz="1662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5A94AA-D848-4609-93E1-622F879145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504" t="22524" r="27540" b="36261"/>
          <a:stretch/>
        </p:blipFill>
        <p:spPr>
          <a:xfrm>
            <a:off x="6438212" y="5078896"/>
            <a:ext cx="1037069" cy="89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2134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59724EC-2E13-45A6-8698-291CCF7528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99409" y="513281"/>
          <a:ext cx="6536969" cy="5939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" name="Worksheet" r:id="rId3" imgW="4716698" imgH="6099923" progId="Excel.Sheet.12">
                  <p:embed/>
                </p:oleObj>
              </mc:Choice>
              <mc:Fallback>
                <p:oleObj name="Worksheet" r:id="rId3" imgW="4716698" imgH="6099923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59724EC-2E13-45A6-8698-291CCF7528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99409" y="513281"/>
                        <a:ext cx="6536969" cy="59392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62181F00-3323-E0B8-C9D7-27CA1F7FDDC4}"/>
              </a:ext>
            </a:extLst>
          </p:cNvPr>
          <p:cNvSpPr/>
          <p:nvPr/>
        </p:nvSpPr>
        <p:spPr>
          <a:xfrm>
            <a:off x="746961" y="1364159"/>
            <a:ext cx="669427" cy="61121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62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FBC4811-667A-DB97-D044-156AD232F466}"/>
              </a:ext>
            </a:extLst>
          </p:cNvPr>
          <p:cNvCxnSpPr/>
          <p:nvPr/>
        </p:nvCxnSpPr>
        <p:spPr>
          <a:xfrm>
            <a:off x="337341" y="1364158"/>
            <a:ext cx="14886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AE57D42-1E24-B056-8B75-6E0071AE5568}"/>
              </a:ext>
            </a:extLst>
          </p:cNvPr>
          <p:cNvSpPr/>
          <p:nvPr/>
        </p:nvSpPr>
        <p:spPr>
          <a:xfrm>
            <a:off x="601433" y="1618532"/>
            <a:ext cx="960483" cy="1115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662" dirty="0">
                <a:solidFill>
                  <a:srgbClr val="FF0000"/>
                </a:solidFill>
              </a:rPr>
              <a:t>1m3</a:t>
            </a:r>
          </a:p>
          <a:p>
            <a:pPr algn="ctr"/>
            <a:endParaRPr lang="id-ID" sz="1662" dirty="0">
              <a:solidFill>
                <a:srgbClr val="FF0000"/>
              </a:solidFill>
            </a:endParaRPr>
          </a:p>
          <a:p>
            <a:pPr algn="ctr"/>
            <a:r>
              <a:rPr lang="id-ID" sz="1662" dirty="0">
                <a:solidFill>
                  <a:srgbClr val="FF0000"/>
                </a:solidFill>
              </a:rPr>
              <a:t>Tanah</a:t>
            </a:r>
          </a:p>
          <a:p>
            <a:pPr algn="ctr"/>
            <a:r>
              <a:rPr lang="id-ID" sz="1662" dirty="0">
                <a:solidFill>
                  <a:srgbClr val="FF0000"/>
                </a:solidFill>
              </a:rPr>
              <a:t>Asli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528F7850-B300-487A-3C00-640739250A7E}"/>
              </a:ext>
            </a:extLst>
          </p:cNvPr>
          <p:cNvSpPr/>
          <p:nvPr/>
        </p:nvSpPr>
        <p:spPr>
          <a:xfrm>
            <a:off x="337340" y="3057906"/>
            <a:ext cx="1408302" cy="680863"/>
          </a:xfrm>
          <a:custGeom>
            <a:avLst/>
            <a:gdLst>
              <a:gd name="connsiteX0" fmla="*/ 220508 w 1461534"/>
              <a:gd name="connsiteY0" fmla="*/ 591295 h 639531"/>
              <a:gd name="connsiteX1" fmla="*/ 567349 w 1461534"/>
              <a:gd name="connsiteY1" fmla="*/ 354812 h 639531"/>
              <a:gd name="connsiteX2" fmla="*/ 788066 w 1461534"/>
              <a:gd name="connsiteY2" fmla="*/ 102564 h 639531"/>
              <a:gd name="connsiteX3" fmla="*/ 1087611 w 1461534"/>
              <a:gd name="connsiteY3" fmla="*/ 7971 h 639531"/>
              <a:gd name="connsiteX4" fmla="*/ 1276797 w 1461534"/>
              <a:gd name="connsiteY4" fmla="*/ 291750 h 639531"/>
              <a:gd name="connsiteX5" fmla="*/ 1387156 w 1461534"/>
              <a:gd name="connsiteY5" fmla="*/ 591295 h 639531"/>
              <a:gd name="connsiteX6" fmla="*/ 78618 w 1461534"/>
              <a:gd name="connsiteY6" fmla="*/ 638592 h 639531"/>
              <a:gd name="connsiteX7" fmla="*/ 157446 w 1461534"/>
              <a:gd name="connsiteY7" fmla="*/ 622826 h 639531"/>
              <a:gd name="connsiteX8" fmla="*/ 220508 w 1461534"/>
              <a:gd name="connsiteY8" fmla="*/ 591295 h 63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1534" h="639531">
                <a:moveTo>
                  <a:pt x="220508" y="591295"/>
                </a:moveTo>
                <a:cubicBezTo>
                  <a:pt x="288825" y="546626"/>
                  <a:pt x="472756" y="436267"/>
                  <a:pt x="567349" y="354812"/>
                </a:cubicBezTo>
                <a:cubicBezTo>
                  <a:pt x="661942" y="273357"/>
                  <a:pt x="701356" y="160371"/>
                  <a:pt x="788066" y="102564"/>
                </a:cubicBezTo>
                <a:cubicBezTo>
                  <a:pt x="874776" y="44757"/>
                  <a:pt x="1006156" y="-23560"/>
                  <a:pt x="1087611" y="7971"/>
                </a:cubicBezTo>
                <a:cubicBezTo>
                  <a:pt x="1169066" y="39502"/>
                  <a:pt x="1226873" y="194529"/>
                  <a:pt x="1276797" y="291750"/>
                </a:cubicBezTo>
                <a:cubicBezTo>
                  <a:pt x="1326721" y="388971"/>
                  <a:pt x="1586853" y="533488"/>
                  <a:pt x="1387156" y="591295"/>
                </a:cubicBezTo>
                <a:cubicBezTo>
                  <a:pt x="1187460" y="649102"/>
                  <a:pt x="283570" y="633337"/>
                  <a:pt x="78618" y="638592"/>
                </a:cubicBezTo>
                <a:cubicBezTo>
                  <a:pt x="-126334" y="643847"/>
                  <a:pt x="131170" y="625454"/>
                  <a:pt x="157446" y="622826"/>
                </a:cubicBezTo>
                <a:cubicBezTo>
                  <a:pt x="183722" y="620198"/>
                  <a:pt x="152191" y="635964"/>
                  <a:pt x="220508" y="59129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62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6C031E-9041-B0D5-DA71-9360F59D219B}"/>
              </a:ext>
            </a:extLst>
          </p:cNvPr>
          <p:cNvSpPr/>
          <p:nvPr/>
        </p:nvSpPr>
        <p:spPr>
          <a:xfrm>
            <a:off x="610741" y="3404848"/>
            <a:ext cx="1056626" cy="97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662" dirty="0">
                <a:solidFill>
                  <a:srgbClr val="FF0000"/>
                </a:solidFill>
              </a:rPr>
              <a:t>1,2</a:t>
            </a:r>
            <a:r>
              <a:rPr lang="en-US" sz="1662" dirty="0">
                <a:solidFill>
                  <a:srgbClr val="FF0000"/>
                </a:solidFill>
              </a:rPr>
              <a:t>5</a:t>
            </a:r>
            <a:r>
              <a:rPr lang="id-ID" sz="1662" dirty="0">
                <a:solidFill>
                  <a:srgbClr val="FF0000"/>
                </a:solidFill>
              </a:rPr>
              <a:t> m3</a:t>
            </a:r>
          </a:p>
          <a:p>
            <a:pPr algn="ctr"/>
            <a:endParaRPr lang="id-ID" sz="738" dirty="0">
              <a:solidFill>
                <a:srgbClr val="FF0000"/>
              </a:solidFill>
            </a:endParaRPr>
          </a:p>
          <a:p>
            <a:pPr algn="ctr"/>
            <a:r>
              <a:rPr lang="id-ID" sz="1662" dirty="0">
                <a:solidFill>
                  <a:srgbClr val="FF0000"/>
                </a:solidFill>
              </a:rPr>
              <a:t>Tanah</a:t>
            </a:r>
          </a:p>
          <a:p>
            <a:pPr algn="ctr"/>
            <a:r>
              <a:rPr lang="id-ID" sz="1662" dirty="0">
                <a:solidFill>
                  <a:srgbClr val="FF0000"/>
                </a:solidFill>
              </a:rPr>
              <a:t>Lepas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3FB0C4-2B7D-A508-0FBC-9F052DD553F2}"/>
              </a:ext>
            </a:extLst>
          </p:cNvPr>
          <p:cNvSpPr/>
          <p:nvPr/>
        </p:nvSpPr>
        <p:spPr>
          <a:xfrm>
            <a:off x="746961" y="5013891"/>
            <a:ext cx="669427" cy="6112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62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F2F990C-12C6-6771-A4B1-F5AC3A4CB6BF}"/>
              </a:ext>
            </a:extLst>
          </p:cNvPr>
          <p:cNvCxnSpPr/>
          <p:nvPr/>
        </p:nvCxnSpPr>
        <p:spPr>
          <a:xfrm>
            <a:off x="337341" y="5013890"/>
            <a:ext cx="14886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4D64378-2376-C520-4EC0-C8430954B94A}"/>
              </a:ext>
            </a:extLst>
          </p:cNvPr>
          <p:cNvSpPr/>
          <p:nvPr/>
        </p:nvSpPr>
        <p:spPr>
          <a:xfrm>
            <a:off x="746961" y="5119213"/>
            <a:ext cx="669427" cy="51425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62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8CDA26-5608-3074-A95F-D6DB5E730A9B}"/>
              </a:ext>
            </a:extLst>
          </p:cNvPr>
          <p:cNvSpPr/>
          <p:nvPr/>
        </p:nvSpPr>
        <p:spPr>
          <a:xfrm>
            <a:off x="601433" y="5268263"/>
            <a:ext cx="960483" cy="1015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662" dirty="0">
                <a:solidFill>
                  <a:srgbClr val="FF0000"/>
                </a:solidFill>
              </a:rPr>
              <a:t>0,9 m3</a:t>
            </a:r>
          </a:p>
          <a:p>
            <a:pPr algn="ctr"/>
            <a:endParaRPr lang="id-ID" sz="1015" dirty="0">
              <a:solidFill>
                <a:srgbClr val="FF0000"/>
              </a:solidFill>
            </a:endParaRPr>
          </a:p>
          <a:p>
            <a:pPr algn="ctr"/>
            <a:r>
              <a:rPr lang="id-ID" sz="1662" dirty="0">
                <a:solidFill>
                  <a:srgbClr val="FF0000"/>
                </a:solidFill>
              </a:rPr>
              <a:t>Tanah</a:t>
            </a:r>
          </a:p>
          <a:p>
            <a:pPr algn="ctr"/>
            <a:r>
              <a:rPr lang="id-ID" sz="1662" dirty="0">
                <a:solidFill>
                  <a:srgbClr val="FF0000"/>
                </a:solidFill>
              </a:rPr>
              <a:t>Padat</a:t>
            </a:r>
          </a:p>
        </p:txBody>
      </p:sp>
      <p:sp>
        <p:nvSpPr>
          <p:cNvPr id="12" name="Down Arrow 15">
            <a:extLst>
              <a:ext uri="{FF2B5EF4-FFF2-40B4-BE49-F238E27FC236}">
                <a16:creationId xmlns:a16="http://schemas.microsoft.com/office/drawing/2014/main" id="{726B3436-909B-9B74-661B-9677CA73F17E}"/>
              </a:ext>
            </a:extLst>
          </p:cNvPr>
          <p:cNvSpPr/>
          <p:nvPr/>
        </p:nvSpPr>
        <p:spPr>
          <a:xfrm>
            <a:off x="918712" y="2797497"/>
            <a:ext cx="325925" cy="1671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62"/>
          </a:p>
        </p:txBody>
      </p:sp>
      <p:sp>
        <p:nvSpPr>
          <p:cNvPr id="13" name="Down Arrow 16">
            <a:extLst>
              <a:ext uri="{FF2B5EF4-FFF2-40B4-BE49-F238E27FC236}">
                <a16:creationId xmlns:a16="http://schemas.microsoft.com/office/drawing/2014/main" id="{C2042442-3105-C72D-492E-7FBC962D8EAB}"/>
              </a:ext>
            </a:extLst>
          </p:cNvPr>
          <p:cNvSpPr/>
          <p:nvPr/>
        </p:nvSpPr>
        <p:spPr>
          <a:xfrm>
            <a:off x="918712" y="4532588"/>
            <a:ext cx="325925" cy="1671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62"/>
          </a:p>
        </p:txBody>
      </p:sp>
    </p:spTree>
    <p:extLst>
      <p:ext uri="{BB962C8B-B14F-4D97-AF65-F5344CB8AC3E}">
        <p14:creationId xmlns:p14="http://schemas.microsoft.com/office/powerpoint/2010/main" val="198751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/>
      <p:bldP spid="8" grpId="0" animBg="1"/>
      <p:bldP spid="10" grpId="0" animBg="1"/>
      <p:bldP spid="11" grpId="0"/>
      <p:bldP spid="12" grpId="0" animBg="1"/>
      <p:bldP spid="13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C0DB9D-861E-AACE-E6F2-8A70F4993D4F}"/>
              </a:ext>
            </a:extLst>
          </p:cNvPr>
          <p:cNvSpPr txBox="1"/>
          <p:nvPr/>
        </p:nvSpPr>
        <p:spPr>
          <a:xfrm>
            <a:off x="422712" y="53375"/>
            <a:ext cx="974998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Banyak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keluhan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waktu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penyewaan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minimum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dulu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sebelum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pandemi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minimum 20 jam,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sekarang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naik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menjadi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50 jam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satu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paket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penyewaan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bahkan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minta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100 jam.</a:t>
            </a:r>
          </a:p>
          <a:p>
            <a:pPr algn="ctr"/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Menghitung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batas 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kuantitas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pekerjaan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menggunakan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Mekanis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thd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Manual/Semi 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mekanis</a:t>
            </a:r>
            <a:endParaRPr lang="en-ID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1E8E2-FCF1-297E-425C-1159421EB820}"/>
              </a:ext>
            </a:extLst>
          </p:cNvPr>
          <p:cNvSpPr txBox="1"/>
          <p:nvPr/>
        </p:nvSpPr>
        <p:spPr>
          <a:xfrm>
            <a:off x="328582" y="1073901"/>
            <a:ext cx="8987989" cy="4788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5000"/>
              </a:lnSpc>
              <a:spcAft>
                <a:spcPts val="1200"/>
              </a:spcAft>
              <a:buAutoNum type="arabicParenR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Waktu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sewa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alat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berat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minimum,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misalkan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50 Jam</a:t>
            </a:r>
          </a:p>
          <a:p>
            <a:pPr marL="342900" indent="-342900">
              <a:lnSpc>
                <a:spcPct val="85000"/>
              </a:lnSpc>
              <a:spcAft>
                <a:spcPts val="1200"/>
              </a:spcAft>
              <a:buAutoNum type="arabicParenR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Ambil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contoh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Excavator,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komponen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sewa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alat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hanya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Biaya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pasti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dan Operator/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Pemb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Operator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misalkan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Rp  200.000,00/jam (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rasio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biaya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total/jam 200/560).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Maka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sewa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utk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50 jam =50 x 200.000= Rp 10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juta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85000"/>
              </a:lnSpc>
              <a:spcAft>
                <a:spcPts val="1200"/>
              </a:spcAft>
              <a:buAutoNum type="arabicParenR"/>
            </a:pP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Sedangkan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pemakaian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alat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hanya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30 jam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saja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produktivitas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100 m3/jam,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maka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jika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volume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galian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tanah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3.000 m3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yg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biayanya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misal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harga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galian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tanah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Rp 8.000/m3 </a:t>
            </a:r>
          </a:p>
          <a:p>
            <a:pPr marL="342900" indent="-342900">
              <a:lnSpc>
                <a:spcPct val="85000"/>
              </a:lnSpc>
              <a:spcAft>
                <a:spcPts val="1200"/>
              </a:spcAft>
              <a:buAutoNum type="arabicParenR"/>
            </a:pP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Maka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utk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30 jam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sewa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alat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= Rp 3.000 x 200/560 x 8.000 = Rp  8.570.000;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atau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utk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50 jam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penyewaan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bisa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kita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gunakan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setara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31,35 jam.</a:t>
            </a:r>
          </a:p>
          <a:p>
            <a:pPr marL="342900" indent="-342900">
              <a:lnSpc>
                <a:spcPct val="85000"/>
              </a:lnSpc>
              <a:spcAft>
                <a:spcPts val="1200"/>
              </a:spcAft>
              <a:buAutoNum type="arabicParenR"/>
            </a:pP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Kita Check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ulang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jika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32 jam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kita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pakai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Excavator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menggali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tanah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32 x 100 = 32.000 m3,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harga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galian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tanah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Rp 8.000/m3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atau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total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harga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= 32.000 x 8.000 = Rp  25.600.000</a:t>
            </a:r>
          </a:p>
          <a:p>
            <a:pPr marL="342900" indent="-342900">
              <a:lnSpc>
                <a:spcPct val="85000"/>
              </a:lnSpc>
              <a:spcAft>
                <a:spcPts val="1200"/>
              </a:spcAft>
              <a:buAutoNum type="arabicParenR"/>
            </a:pP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Biaya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yg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dibayar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yaitu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biaya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sewa+operator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selama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50 jam = Rp 10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juta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biaya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O&amp;P Excavator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adalah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32 x 360.000 = Rp  11.520.000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atau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totalnya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 Rp 21.520.000 &lt; Rp 25.600.000 (ok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sudah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untung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yaitu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lebih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dari</a:t>
            </a:r>
            <a:r>
              <a:rPr lang="en-ID" sz="2000" dirty="0">
                <a:latin typeface="Calibri" panose="020F0502020204030204" pitchFamily="34" charset="0"/>
                <a:cs typeface="Calibri" panose="020F0502020204030204" pitchFamily="34" charset="0"/>
              </a:rPr>
              <a:t> 10%).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9D65A-EC09-DBA3-EA9B-2EC4D20E1A67}"/>
              </a:ext>
            </a:extLst>
          </p:cNvPr>
          <p:cNvSpPr txBox="1"/>
          <p:nvPr/>
        </p:nvSpPr>
        <p:spPr>
          <a:xfrm>
            <a:off x="340690" y="5964442"/>
            <a:ext cx="9499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Apalagi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jika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kita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bandingkan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cara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manual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harga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galian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tanah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0,563 x Rp 120.000 =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Rp 67.560.000,00/m3.</a:t>
            </a:r>
            <a:endParaRPr lang="en-ID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39173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7B0BF8-224D-47AC-85F5-E6BB3B2BF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23211" y="0"/>
            <a:ext cx="988278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50C951-F675-48DB-AD33-FBEF2BF6AE72}"/>
              </a:ext>
            </a:extLst>
          </p:cNvPr>
          <p:cNvSpPr txBox="1"/>
          <p:nvPr/>
        </p:nvSpPr>
        <p:spPr>
          <a:xfrm>
            <a:off x="1841341" y="2647122"/>
            <a:ext cx="749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Contoh-contoh</a:t>
            </a:r>
            <a:r>
              <a:rPr lang="en-US" sz="3600" dirty="0">
                <a:solidFill>
                  <a:srgbClr val="0070C0"/>
                </a:solidFill>
              </a:rPr>
              <a:t> AHSP </a:t>
            </a:r>
            <a:r>
              <a:rPr lang="en-US" sz="3600" dirty="0" err="1">
                <a:solidFill>
                  <a:srgbClr val="0070C0"/>
                </a:solidFill>
              </a:rPr>
              <a:t>Bidang</a:t>
            </a:r>
            <a:r>
              <a:rPr lang="en-US" sz="3600" dirty="0">
                <a:solidFill>
                  <a:srgbClr val="0070C0"/>
                </a:solidFill>
              </a:rPr>
              <a:t> SDA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</a:t>
            </a:r>
            <a:r>
              <a:rPr lang="en-US" sz="3600" dirty="0" err="1">
                <a:solidFill>
                  <a:srgbClr val="0070C0"/>
                </a:solidFill>
              </a:rPr>
              <a:t>Pekerjaan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Secara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Mekanis</a:t>
            </a:r>
            <a:endParaRPr lang="en-ID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7324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145309" y="0"/>
            <a:ext cx="6881656" cy="1157288"/>
          </a:xfrm>
        </p:spPr>
        <p:txBody>
          <a:bodyPr>
            <a:noAutofit/>
          </a:bodyPr>
          <a:lstStyle/>
          <a:p>
            <a:pPr marL="571500" indent="-571500" algn="ctr"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4000" dirty="0">
                <a:solidFill>
                  <a:srgbClr val="FFC000"/>
                </a:solidFill>
                <a:latin typeface="Britannic Bold" pitchFamily="34" charset="0"/>
              </a:rPr>
              <a:t>AHSP &amp; SPESIFIKASI UMUM</a:t>
            </a:r>
            <a:br>
              <a:rPr lang="id-ID" sz="3600" dirty="0">
                <a:solidFill>
                  <a:srgbClr val="FFC000"/>
                </a:solidFill>
                <a:latin typeface="Britannic Bold" pitchFamily="34" charset="0"/>
              </a:rPr>
            </a:br>
            <a:r>
              <a:rPr lang="id-ID" sz="2400" dirty="0">
                <a:solidFill>
                  <a:srgbClr val="FF0000"/>
                </a:solidFill>
                <a:latin typeface="Britannic Bold" pitchFamily="34" charset="0"/>
              </a:rPr>
              <a:t>BIDANG </a:t>
            </a:r>
            <a:r>
              <a:rPr lang="en-US" sz="2400" dirty="0">
                <a:solidFill>
                  <a:srgbClr val="FF0000"/>
                </a:solidFill>
                <a:latin typeface="Britannic Bold" pitchFamily="34" charset="0"/>
              </a:rPr>
              <a:t>S</a:t>
            </a:r>
            <a:r>
              <a:rPr lang="id-ID" sz="2400" dirty="0">
                <a:solidFill>
                  <a:srgbClr val="FF0000"/>
                </a:solidFill>
                <a:latin typeface="Britannic Bold" pitchFamily="34" charset="0"/>
              </a:rPr>
              <a:t>UMBER </a:t>
            </a:r>
            <a:r>
              <a:rPr lang="en-US" sz="2400" dirty="0">
                <a:solidFill>
                  <a:srgbClr val="FF0000"/>
                </a:solidFill>
                <a:latin typeface="Britannic Bold" pitchFamily="34" charset="0"/>
              </a:rPr>
              <a:t>DA</a:t>
            </a:r>
            <a:r>
              <a:rPr lang="id-ID" sz="2400" dirty="0">
                <a:solidFill>
                  <a:srgbClr val="FF0000"/>
                </a:solidFill>
                <a:latin typeface="Britannic Bold" pitchFamily="34" charset="0"/>
              </a:rPr>
              <a:t>YA AIR</a:t>
            </a:r>
            <a:endParaRPr lang="en-US" sz="3600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5309" y="1225689"/>
            <a:ext cx="9760691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buFont typeface="Arial" charset="0"/>
              <a:buAutoNum type="arabicPeriod"/>
              <a:tabLst>
                <a:tab pos="4668838" algn="r"/>
                <a:tab pos="4849813" algn="l"/>
              </a:tabLst>
            </a:pPr>
            <a:r>
              <a:rPr lang="en-US" sz="2400" b="1" dirty="0" err="1">
                <a:solidFill>
                  <a:srgbClr val="990099"/>
                </a:solidFill>
                <a:latin typeface="Arial" charset="0"/>
              </a:rPr>
              <a:t>Umum</a:t>
            </a:r>
            <a:r>
              <a:rPr lang="en-US" sz="2400" b="1" dirty="0">
                <a:solidFill>
                  <a:srgbClr val="990099"/>
                </a:solidFill>
                <a:latin typeface="Arial" charset="0"/>
              </a:rPr>
              <a:t> ………………………	(10)</a:t>
            </a:r>
            <a:r>
              <a:rPr lang="en-US" sz="2400" b="1" dirty="0">
                <a:latin typeface="Arial" charset="0"/>
              </a:rPr>
              <a:t>	(7 Divisi), </a:t>
            </a:r>
            <a:r>
              <a:rPr lang="en-US" sz="2400" b="1" dirty="0" err="1">
                <a:latin typeface="Arial" charset="0"/>
              </a:rPr>
              <a:t>lengkap</a:t>
            </a:r>
            <a:r>
              <a:rPr lang="en-US" sz="2400" b="1" dirty="0">
                <a:latin typeface="Arial" charset="0"/>
              </a:rPr>
              <a:t> KOP</a:t>
            </a:r>
          </a:p>
          <a:p>
            <a:pPr marL="342900" indent="-342900" eaLnBrk="0" hangingPunct="0">
              <a:buFont typeface="Arial" charset="0"/>
              <a:buAutoNum type="arabicPeriod"/>
              <a:tabLst>
                <a:tab pos="4668838" algn="r"/>
                <a:tab pos="4849813" algn="l"/>
              </a:tabLst>
            </a:pPr>
            <a:r>
              <a:rPr lang="en-US" sz="2400" b="1" dirty="0" err="1">
                <a:solidFill>
                  <a:srgbClr val="990099"/>
                </a:solidFill>
                <a:latin typeface="Arial" charset="0"/>
              </a:rPr>
              <a:t>Bendung</a:t>
            </a:r>
            <a:r>
              <a:rPr lang="en-US" sz="2400" b="1" dirty="0">
                <a:solidFill>
                  <a:srgbClr val="990099"/>
                </a:solidFill>
                <a:latin typeface="Arial" charset="0"/>
              </a:rPr>
              <a:t> …………………….	(3)</a:t>
            </a:r>
            <a:r>
              <a:rPr lang="en-US" sz="2400" b="1" dirty="0">
                <a:latin typeface="Arial" charset="0"/>
              </a:rPr>
              <a:t>	(2 Divisi), 2/3 </a:t>
            </a:r>
            <a:r>
              <a:rPr lang="en-US" sz="2400" b="1" dirty="0" err="1">
                <a:latin typeface="Arial" charset="0"/>
              </a:rPr>
              <a:t>b.tetap+Sed</a:t>
            </a:r>
            <a:r>
              <a:rPr lang="en-US" sz="2400" b="1" dirty="0">
                <a:latin typeface="Arial" charset="0"/>
              </a:rPr>
              <a:t>. </a:t>
            </a:r>
          </a:p>
          <a:p>
            <a:pPr marL="342900" indent="-342900" eaLnBrk="0" hangingPunct="0">
              <a:buFont typeface="Arial" charset="0"/>
              <a:buAutoNum type="arabicPeriod"/>
              <a:tabLst>
                <a:tab pos="4668838" algn="r"/>
                <a:tab pos="4849813" algn="l"/>
              </a:tabLst>
            </a:pPr>
            <a:r>
              <a:rPr lang="en-US" sz="2400" b="1" dirty="0" err="1">
                <a:solidFill>
                  <a:srgbClr val="990099"/>
                </a:solidFill>
                <a:latin typeface="Arial" charset="0"/>
              </a:rPr>
              <a:t>Jaringan</a:t>
            </a:r>
            <a:r>
              <a:rPr lang="en-US" sz="2400" b="1" dirty="0">
                <a:solidFill>
                  <a:srgbClr val="990099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990099"/>
                </a:solidFill>
                <a:latin typeface="Arial" charset="0"/>
              </a:rPr>
              <a:t>Irigasi</a:t>
            </a:r>
            <a:r>
              <a:rPr lang="en-US" sz="2400" b="1" dirty="0">
                <a:solidFill>
                  <a:srgbClr val="990099"/>
                </a:solidFill>
                <a:latin typeface="Arial" charset="0"/>
              </a:rPr>
              <a:t>/</a:t>
            </a:r>
            <a:r>
              <a:rPr lang="en-US" sz="2400" b="1" dirty="0" err="1">
                <a:solidFill>
                  <a:srgbClr val="990099"/>
                </a:solidFill>
                <a:latin typeface="Arial" charset="0"/>
              </a:rPr>
              <a:t>Rawa</a:t>
            </a:r>
            <a:r>
              <a:rPr lang="en-US" sz="2400" b="1" dirty="0">
                <a:solidFill>
                  <a:srgbClr val="990099"/>
                </a:solidFill>
                <a:latin typeface="Arial" charset="0"/>
              </a:rPr>
              <a:t>…….	(3)</a:t>
            </a:r>
            <a:r>
              <a:rPr lang="en-US" sz="2400" b="1" dirty="0">
                <a:latin typeface="Arial" charset="0"/>
              </a:rPr>
              <a:t> 	(2 Divisi), 2/3 </a:t>
            </a:r>
            <a:r>
              <a:rPr lang="en-US" sz="2400" b="1" dirty="0" err="1">
                <a:latin typeface="Arial" charset="0"/>
              </a:rPr>
              <a:t>saluran+Ukur</a:t>
            </a:r>
            <a:endParaRPr lang="en-US" sz="2400" b="1" dirty="0">
              <a:latin typeface="Arial" charset="0"/>
            </a:endParaRPr>
          </a:p>
          <a:p>
            <a:pPr marL="342900" indent="-342900" eaLnBrk="0" hangingPunct="0">
              <a:buFont typeface="Arial" charset="0"/>
              <a:buAutoNum type="arabicPeriod"/>
              <a:tabLst>
                <a:tab pos="4668838" algn="r"/>
                <a:tab pos="4849813" algn="l"/>
              </a:tabLst>
            </a:pPr>
            <a:r>
              <a:rPr lang="en-US" sz="2400" b="1" dirty="0" err="1">
                <a:solidFill>
                  <a:srgbClr val="990099"/>
                </a:solidFill>
                <a:latin typeface="Arial" charset="0"/>
              </a:rPr>
              <a:t>Pengaman</a:t>
            </a:r>
            <a:r>
              <a:rPr lang="en-US" sz="2400" b="1" dirty="0">
                <a:solidFill>
                  <a:srgbClr val="990099"/>
                </a:solidFill>
                <a:latin typeface="Arial" charset="0"/>
              </a:rPr>
              <a:t> Sungai …………	(6)</a:t>
            </a:r>
            <a:r>
              <a:rPr lang="en-US" sz="2400" b="1" dirty="0">
                <a:latin typeface="Arial" charset="0"/>
              </a:rPr>
              <a:t> 	(6 Divisi), 6/6 </a:t>
            </a:r>
            <a:r>
              <a:rPr lang="en-US" sz="2400" b="1" dirty="0" err="1">
                <a:latin typeface="Arial" charset="0"/>
              </a:rPr>
              <a:t>tebing+krib+keruk</a:t>
            </a:r>
            <a:endParaRPr lang="en-US" sz="2400" b="1" dirty="0">
              <a:latin typeface="Arial" charset="0"/>
            </a:endParaRPr>
          </a:p>
          <a:p>
            <a:pPr marL="342900" indent="-342900" eaLnBrk="0" hangingPunct="0">
              <a:buFont typeface="Arial" charset="0"/>
              <a:buAutoNum type="arabicPeriod"/>
              <a:tabLst>
                <a:tab pos="4668838" algn="r"/>
                <a:tab pos="4849813" algn="l"/>
              </a:tabLst>
            </a:pPr>
            <a:r>
              <a:rPr lang="en-US" sz="2400" b="1" dirty="0" err="1">
                <a:solidFill>
                  <a:srgbClr val="990099"/>
                </a:solidFill>
                <a:latin typeface="Arial" charset="0"/>
              </a:rPr>
              <a:t>Bendungan</a:t>
            </a:r>
            <a:r>
              <a:rPr lang="en-US" sz="2400" b="1" dirty="0">
                <a:solidFill>
                  <a:srgbClr val="990099"/>
                </a:solidFill>
                <a:latin typeface="Arial" charset="0"/>
              </a:rPr>
              <a:t> dan </a:t>
            </a:r>
            <a:r>
              <a:rPr lang="en-US" sz="2400" b="1" dirty="0" err="1">
                <a:solidFill>
                  <a:srgbClr val="990099"/>
                </a:solidFill>
                <a:latin typeface="Arial" charset="0"/>
              </a:rPr>
              <a:t>Embung</a:t>
            </a:r>
            <a:r>
              <a:rPr lang="en-US" sz="2400" b="1" dirty="0">
                <a:solidFill>
                  <a:srgbClr val="990099"/>
                </a:solidFill>
                <a:latin typeface="Arial" charset="0"/>
              </a:rPr>
              <a:t>…	(9)	</a:t>
            </a:r>
            <a:r>
              <a:rPr lang="en-US" sz="2400" b="1" dirty="0">
                <a:latin typeface="Arial" charset="0"/>
              </a:rPr>
              <a:t>(</a:t>
            </a:r>
            <a:r>
              <a:rPr lang="en-US" b="1" dirty="0">
                <a:latin typeface="Arial" charset="0"/>
              </a:rPr>
              <a:t>6</a:t>
            </a:r>
            <a:r>
              <a:rPr lang="en-US" sz="2400" b="1" dirty="0">
                <a:latin typeface="Arial" charset="0"/>
              </a:rPr>
              <a:t> Divisi), 6/9 </a:t>
            </a:r>
            <a:r>
              <a:rPr lang="en-US" sz="2400" b="1" dirty="0" err="1">
                <a:latin typeface="Arial" charset="0"/>
              </a:rPr>
              <a:t>Urg.tnh+elak+Inst</a:t>
            </a:r>
            <a:r>
              <a:rPr lang="en-US" sz="2400" b="1" dirty="0">
                <a:latin typeface="Arial" charset="0"/>
              </a:rPr>
              <a:t>.  				    +</a:t>
            </a:r>
            <a:r>
              <a:rPr lang="en-US" sz="2400" b="1" dirty="0" err="1">
                <a:latin typeface="Arial" charset="0"/>
              </a:rPr>
              <a:t>Embg+keruk</a:t>
            </a:r>
            <a:endParaRPr lang="en-US" sz="2400" b="1" dirty="0">
              <a:latin typeface="Arial" charset="0"/>
            </a:endParaRPr>
          </a:p>
          <a:p>
            <a:pPr marL="342900" indent="-342900" eaLnBrk="0" hangingPunct="0">
              <a:buFont typeface="Arial" charset="0"/>
              <a:buAutoNum type="arabicPeriod"/>
              <a:tabLst>
                <a:tab pos="4668838" algn="r"/>
                <a:tab pos="4849813" algn="l"/>
              </a:tabLst>
            </a:pPr>
            <a:r>
              <a:rPr lang="en-US" sz="2400" b="1" dirty="0" err="1">
                <a:solidFill>
                  <a:srgbClr val="990099"/>
                </a:solidFill>
                <a:latin typeface="Arial" charset="0"/>
              </a:rPr>
              <a:t>Pengaman</a:t>
            </a:r>
            <a:r>
              <a:rPr lang="en-US" sz="2400" b="1" dirty="0">
                <a:solidFill>
                  <a:srgbClr val="990099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990099"/>
                </a:solidFill>
                <a:latin typeface="Arial" charset="0"/>
              </a:rPr>
              <a:t>Pantai+Muara</a:t>
            </a:r>
            <a:r>
              <a:rPr lang="en-US" sz="2400" b="1" dirty="0">
                <a:solidFill>
                  <a:srgbClr val="990099"/>
                </a:solidFill>
                <a:latin typeface="Arial" charset="0"/>
              </a:rPr>
              <a:t>.. 	(6)</a:t>
            </a:r>
            <a:r>
              <a:rPr lang="en-US" sz="2400" b="1" dirty="0">
                <a:latin typeface="Arial" charset="0"/>
              </a:rPr>
              <a:t>	(9 Divisi), </a:t>
            </a:r>
            <a:r>
              <a:rPr lang="en-US" sz="2400" b="1" dirty="0" err="1">
                <a:latin typeface="Arial" charset="0"/>
              </a:rPr>
              <a:t>lengkap</a:t>
            </a:r>
            <a:r>
              <a:rPr lang="en-US" sz="2400" b="1" dirty="0">
                <a:latin typeface="Arial" charset="0"/>
              </a:rPr>
              <a:t> KOP</a:t>
            </a:r>
          </a:p>
          <a:p>
            <a:pPr marL="360363" indent="-360363" eaLnBrk="0" hangingPunct="0">
              <a:buFont typeface="+mj-lt"/>
              <a:buAutoNum type="arabicPeriod" startAt="7"/>
              <a:tabLst>
                <a:tab pos="4668838" algn="r"/>
                <a:tab pos="4849813" algn="l"/>
              </a:tabLst>
            </a:pPr>
            <a:r>
              <a:rPr lang="en-US" sz="2400" b="1" dirty="0" err="1">
                <a:solidFill>
                  <a:srgbClr val="990099"/>
                </a:solidFill>
                <a:latin typeface="Arial" charset="0"/>
              </a:rPr>
              <a:t>Rawa</a:t>
            </a:r>
            <a:r>
              <a:rPr lang="en-US" sz="2400" b="1" dirty="0">
                <a:solidFill>
                  <a:srgbClr val="990099"/>
                </a:solidFill>
                <a:latin typeface="Arial" charset="0"/>
              </a:rPr>
              <a:t> …………………………	(3)</a:t>
            </a:r>
            <a:r>
              <a:rPr lang="en-US" sz="2400" b="1" dirty="0">
                <a:latin typeface="Arial" charset="0"/>
              </a:rPr>
              <a:t> 	(3 Divisi), 3/3 </a:t>
            </a:r>
            <a:r>
              <a:rPr lang="en-US" sz="2400" b="1" dirty="0" err="1">
                <a:latin typeface="Arial" charset="0"/>
              </a:rPr>
              <a:t>reklmi+irwa+kblok</a:t>
            </a:r>
            <a:endParaRPr lang="en-US" sz="2400" b="1" dirty="0">
              <a:latin typeface="Arial" charset="0"/>
            </a:endParaRPr>
          </a:p>
          <a:p>
            <a:pPr marL="342900" indent="-342900" eaLnBrk="0" hangingPunct="0">
              <a:buFont typeface="Arial" charset="0"/>
              <a:buAutoNum type="arabicPeriod" startAt="7"/>
              <a:tabLst>
                <a:tab pos="4668838" algn="r"/>
                <a:tab pos="4849813" algn="l"/>
              </a:tabLst>
            </a:pPr>
            <a:r>
              <a:rPr lang="en-US" sz="2400" b="1" dirty="0" err="1">
                <a:solidFill>
                  <a:srgbClr val="990099"/>
                </a:solidFill>
                <a:latin typeface="Arial" charset="0"/>
              </a:rPr>
              <a:t>Airtanah</a:t>
            </a:r>
            <a:r>
              <a:rPr lang="en-US" sz="2400" b="1" dirty="0">
                <a:solidFill>
                  <a:srgbClr val="990099"/>
                </a:solidFill>
                <a:latin typeface="Arial" charset="0"/>
              </a:rPr>
              <a:t> ……………………..	(3)</a:t>
            </a:r>
            <a:r>
              <a:rPr lang="en-US" sz="2400" b="1" dirty="0">
                <a:latin typeface="Arial" charset="0"/>
              </a:rPr>
              <a:t> 	(3 Divisi), 3/3 sb.</a:t>
            </a:r>
            <a:r>
              <a:rPr lang="id-ID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Dkl+Dlm</a:t>
            </a:r>
            <a:endParaRPr lang="en-US" sz="2000" b="1" dirty="0">
              <a:latin typeface="Arial" charset="0"/>
            </a:endParaRPr>
          </a:p>
          <a:p>
            <a:pPr marL="342900" indent="-342900" eaLnBrk="0" hangingPunct="0">
              <a:buFont typeface="Arial" charset="0"/>
              <a:buAutoNum type="arabicPeriod" startAt="7"/>
              <a:tabLst>
                <a:tab pos="4668838" algn="r"/>
                <a:tab pos="4849813" algn="l"/>
              </a:tabLst>
            </a:pPr>
            <a:r>
              <a:rPr lang="en-US" sz="2400" b="1" dirty="0" err="1">
                <a:solidFill>
                  <a:srgbClr val="990099"/>
                </a:solidFill>
                <a:latin typeface="Arial" charset="0"/>
              </a:rPr>
              <a:t>Drainase</a:t>
            </a:r>
            <a:r>
              <a:rPr lang="en-US" sz="2400" b="1" dirty="0">
                <a:solidFill>
                  <a:srgbClr val="990099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990099"/>
                </a:solidFill>
                <a:latin typeface="Arial" charset="0"/>
              </a:rPr>
              <a:t>Perkotaa</a:t>
            </a:r>
            <a:r>
              <a:rPr lang="en-US" sz="2400" dirty="0" err="1">
                <a:solidFill>
                  <a:srgbClr val="990099"/>
                </a:solidFill>
                <a:latin typeface="Arial" charset="0"/>
              </a:rPr>
              <a:t>n</a:t>
            </a:r>
            <a:r>
              <a:rPr lang="en-US" sz="2400" dirty="0">
                <a:solidFill>
                  <a:srgbClr val="990099"/>
                </a:solidFill>
                <a:latin typeface="Arial" charset="0"/>
              </a:rPr>
              <a:t> 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</a:rPr>
              <a:t>…….	</a:t>
            </a:r>
            <a:r>
              <a:rPr lang="en-US" sz="2400" b="1" dirty="0">
                <a:solidFill>
                  <a:srgbClr val="990099"/>
                </a:solidFill>
                <a:latin typeface="Arial" charset="0"/>
              </a:rPr>
              <a:t> (5)	</a:t>
            </a:r>
            <a:r>
              <a:rPr lang="en-US" sz="2400" b="1" dirty="0">
                <a:latin typeface="Arial" charset="0"/>
              </a:rPr>
              <a:t>(3 Divisi), 3/5 </a:t>
            </a:r>
            <a:r>
              <a:rPr lang="en-US" sz="2400" b="1" dirty="0" err="1">
                <a:latin typeface="Arial" charset="0"/>
              </a:rPr>
              <a:t>Sal.+BP+PA</a:t>
            </a:r>
            <a:r>
              <a:rPr lang="en-US" sz="2400" b="1" dirty="0">
                <a:latin typeface="Arial" charset="0"/>
              </a:rPr>
              <a:t> 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 marL="342900" indent="-342900" eaLnBrk="0" hangingPunct="0">
              <a:buFont typeface="Arial" charset="0"/>
              <a:buAutoNum type="arabicPeriod" startAt="7"/>
              <a:tabLst>
                <a:tab pos="4668838" algn="r"/>
                <a:tab pos="4849813" algn="l"/>
              </a:tabLst>
            </a:pP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Pengendalian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Banjir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 ……...	(3)</a:t>
            </a:r>
          </a:p>
          <a:p>
            <a:pPr marL="342900" indent="-342900" eaLnBrk="0" hangingPunct="0">
              <a:buFont typeface="Arial" charset="0"/>
              <a:buAutoNum type="arabicPeriod" startAt="7"/>
              <a:tabLst>
                <a:tab pos="4668838" algn="r"/>
                <a:tab pos="4849813" algn="l"/>
              </a:tabLst>
            </a:pP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Pengendalian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Longsor</a:t>
            </a:r>
            <a:r>
              <a:rPr lang="en-US" sz="9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…...(3)</a:t>
            </a:r>
          </a:p>
          <a:p>
            <a:pPr marL="342900" indent="-342900" eaLnBrk="0" hangingPunct="0">
              <a:buFont typeface="Arial" charset="0"/>
              <a:buAutoNum type="arabicPeriod" startAt="7"/>
              <a:tabLst>
                <a:tab pos="4668838" algn="r"/>
                <a:tab pos="4849813" algn="l"/>
              </a:tabLst>
            </a:pP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Konservasi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 SDA …………	(3)</a:t>
            </a:r>
          </a:p>
          <a:p>
            <a:pPr marL="342900" indent="-342900" eaLnBrk="0" hangingPunct="0">
              <a:buFont typeface="Arial" charset="0"/>
              <a:buAutoNum type="arabicPeriod" startAt="7"/>
              <a:tabLst>
                <a:tab pos="4668838" algn="r"/>
                <a:tab pos="5472113" algn="l"/>
              </a:tabLst>
            </a:pP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Studi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Terpadu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/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Inf.gabung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..	(5)</a:t>
            </a:r>
          </a:p>
        </p:txBody>
      </p:sp>
    </p:spTree>
    <p:extLst>
      <p:ext uri="{BB962C8B-B14F-4D97-AF65-F5344CB8AC3E}">
        <p14:creationId xmlns:p14="http://schemas.microsoft.com/office/powerpoint/2010/main" val="350969588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2"/>
          <p:cNvSpPr txBox="1">
            <a:spLocks noChangeArrowheads="1"/>
          </p:cNvSpPr>
          <p:nvPr/>
        </p:nvSpPr>
        <p:spPr bwMode="auto">
          <a:xfrm>
            <a:off x="31751" y="1255714"/>
            <a:ext cx="9849171" cy="526297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tabLst>
                <a:tab pos="2868613" algn="l"/>
                <a:tab pos="3232150" algn="l"/>
              </a:tabLst>
              <a:defRPr sz="2400">
                <a:solidFill>
                  <a:schemeClr val="tx1"/>
                </a:solidFill>
                <a:latin typeface="Britannic Bold" pitchFamily="34" charset="0"/>
                <a:cs typeface="Arial" charset="0"/>
              </a:defRPr>
            </a:lvl1pPr>
            <a:lvl2pPr marL="742950" indent="-285750" eaLnBrk="0" hangingPunct="0">
              <a:tabLst>
                <a:tab pos="2868613" algn="l"/>
                <a:tab pos="3232150" algn="l"/>
              </a:tabLst>
              <a:defRPr sz="2400">
                <a:solidFill>
                  <a:schemeClr val="tx1"/>
                </a:solidFill>
                <a:latin typeface="Britannic Bold" pitchFamily="34" charset="0"/>
                <a:cs typeface="Arial" charset="0"/>
              </a:defRPr>
            </a:lvl2pPr>
            <a:lvl3pPr marL="1143000" indent="-228600" eaLnBrk="0" hangingPunct="0">
              <a:tabLst>
                <a:tab pos="2868613" algn="l"/>
                <a:tab pos="3232150" algn="l"/>
              </a:tabLst>
              <a:defRPr sz="2400">
                <a:solidFill>
                  <a:schemeClr val="tx1"/>
                </a:solidFill>
                <a:latin typeface="Britannic Bold" pitchFamily="34" charset="0"/>
                <a:cs typeface="Arial" charset="0"/>
              </a:defRPr>
            </a:lvl3pPr>
            <a:lvl4pPr marL="1600200" indent="-228600" eaLnBrk="0" hangingPunct="0">
              <a:tabLst>
                <a:tab pos="2868613" algn="l"/>
                <a:tab pos="3232150" algn="l"/>
              </a:tabLst>
              <a:defRPr sz="2400">
                <a:solidFill>
                  <a:schemeClr val="tx1"/>
                </a:solidFill>
                <a:latin typeface="Britannic Bold" pitchFamily="34" charset="0"/>
                <a:cs typeface="Arial" charset="0"/>
              </a:defRPr>
            </a:lvl4pPr>
            <a:lvl5pPr marL="2057400" indent="-228600" eaLnBrk="0" hangingPunct="0">
              <a:tabLst>
                <a:tab pos="2868613" algn="l"/>
                <a:tab pos="3232150" algn="l"/>
              </a:tabLst>
              <a:defRPr sz="2400">
                <a:solidFill>
                  <a:schemeClr val="tx1"/>
                </a:solidFill>
                <a:latin typeface="Britannic Bold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8613" algn="l"/>
                <a:tab pos="3232150" algn="l"/>
              </a:tabLst>
              <a:defRPr sz="2400">
                <a:solidFill>
                  <a:schemeClr val="tx1"/>
                </a:solidFill>
                <a:latin typeface="Britannic Bold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8613" algn="l"/>
                <a:tab pos="3232150" algn="l"/>
              </a:tabLst>
              <a:defRPr sz="2400">
                <a:solidFill>
                  <a:schemeClr val="tx1"/>
                </a:solidFill>
                <a:latin typeface="Britannic Bold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8613" algn="l"/>
                <a:tab pos="3232150" algn="l"/>
              </a:tabLst>
              <a:defRPr sz="2400">
                <a:solidFill>
                  <a:schemeClr val="tx1"/>
                </a:solidFill>
                <a:latin typeface="Britannic Bold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68613" algn="l"/>
                <a:tab pos="3232150" algn="l"/>
              </a:tabLst>
              <a:defRPr sz="2400">
                <a:solidFill>
                  <a:schemeClr val="tx1"/>
                </a:solidFill>
                <a:latin typeface="Britannic Bold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800" dirty="0" err="1">
                <a:solidFill>
                  <a:srgbClr val="990099"/>
                </a:solidFill>
              </a:rPr>
              <a:t>Lokasi</a:t>
            </a:r>
            <a:r>
              <a:rPr lang="en-US" sz="2800" dirty="0">
                <a:solidFill>
                  <a:srgbClr val="990099"/>
                </a:solidFill>
              </a:rPr>
              <a:t> </a:t>
            </a:r>
            <a:r>
              <a:rPr lang="en-US" sz="2800" dirty="0" err="1">
                <a:solidFill>
                  <a:srgbClr val="990099"/>
                </a:solidFill>
              </a:rPr>
              <a:t>kerja</a:t>
            </a:r>
            <a:r>
              <a:rPr lang="en-US" sz="2800" dirty="0"/>
              <a:t>	: 	- </a:t>
            </a:r>
            <a:r>
              <a:rPr lang="en-US" sz="2800" dirty="0" err="1"/>
              <a:t>Berair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berhubungan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air</a:t>
            </a:r>
          </a:p>
          <a:p>
            <a:pPr>
              <a:defRPr/>
            </a:pPr>
            <a:r>
              <a:rPr lang="en-US" sz="2800" dirty="0"/>
              <a:t>		       Dewatering &amp; </a:t>
            </a:r>
            <a:r>
              <a:rPr lang="en-US" sz="2800" dirty="0" err="1"/>
              <a:t>infrastr</a:t>
            </a:r>
            <a:r>
              <a:rPr lang="en-US" sz="2800" dirty="0"/>
              <a:t>. </a:t>
            </a:r>
            <a:r>
              <a:rPr lang="en-US" sz="2800" dirty="0" err="1"/>
              <a:t>penunjang</a:t>
            </a:r>
            <a:endParaRPr lang="en-US" sz="2800" dirty="0"/>
          </a:p>
          <a:p>
            <a:pPr>
              <a:defRPr/>
            </a:pPr>
            <a:r>
              <a:rPr lang="en-US" sz="2800" dirty="0"/>
              <a:t>		- </a:t>
            </a:r>
            <a:r>
              <a:rPr lang="en-US" sz="2800" dirty="0" err="1"/>
              <a:t>Sulit</a:t>
            </a:r>
            <a:r>
              <a:rPr lang="en-US" sz="2800" dirty="0"/>
              <a:t> </a:t>
            </a:r>
            <a:r>
              <a:rPr lang="en-US" sz="2800" dirty="0" err="1"/>
              <a:t>transportasi</a:t>
            </a:r>
            <a:r>
              <a:rPr lang="en-US" sz="2800" dirty="0"/>
              <a:t>/</a:t>
            </a:r>
            <a:r>
              <a:rPr lang="en-US" sz="2800" dirty="0" err="1"/>
              <a:t>aksesibilitas</a:t>
            </a:r>
            <a:endParaRPr lang="en-US" sz="2800" dirty="0"/>
          </a:p>
          <a:p>
            <a:pPr>
              <a:defRPr/>
            </a:pPr>
            <a:r>
              <a:rPr lang="en-US" sz="2800" dirty="0"/>
              <a:t>			   </a:t>
            </a:r>
            <a:r>
              <a:rPr lang="en-US" sz="2800" dirty="0" err="1"/>
              <a:t>Houling</a:t>
            </a:r>
            <a:r>
              <a:rPr lang="en-US" sz="2800" dirty="0"/>
              <a:t> </a:t>
            </a:r>
            <a:r>
              <a:rPr lang="en-US" sz="2800" dirty="0" err="1"/>
              <a:t>jarak</a:t>
            </a:r>
            <a:r>
              <a:rPr lang="en-US" sz="2800" dirty="0"/>
              <a:t> horizontal/</a:t>
            </a:r>
            <a:r>
              <a:rPr lang="en-US" sz="2800" dirty="0" err="1"/>
              <a:t>vertikal</a:t>
            </a:r>
            <a:endParaRPr lang="en-US" sz="2800" dirty="0"/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 err="1">
                <a:solidFill>
                  <a:srgbClr val="990099"/>
                </a:solidFill>
              </a:rPr>
              <a:t>Waktu</a:t>
            </a:r>
            <a:r>
              <a:rPr lang="en-US" sz="2800" dirty="0">
                <a:solidFill>
                  <a:srgbClr val="990099"/>
                </a:solidFill>
              </a:rPr>
              <a:t> </a:t>
            </a:r>
            <a:r>
              <a:rPr lang="en-US" sz="2800" dirty="0" err="1">
                <a:solidFill>
                  <a:srgbClr val="990099"/>
                </a:solidFill>
              </a:rPr>
              <a:t>pengerjaan</a:t>
            </a:r>
            <a:r>
              <a:rPr lang="en-US" sz="2800" dirty="0"/>
              <a:t>	: 	</a:t>
            </a:r>
            <a:r>
              <a:rPr lang="en-US" sz="2800" dirty="0" err="1"/>
              <a:t>Waktu</a:t>
            </a:r>
            <a:r>
              <a:rPr lang="en-US" sz="2800" dirty="0"/>
              <a:t> </a:t>
            </a:r>
            <a:r>
              <a:rPr lang="en-US" sz="2800" dirty="0" err="1"/>
              <a:t>pasang</a:t>
            </a:r>
            <a:r>
              <a:rPr lang="en-US" sz="2800" dirty="0"/>
              <a:t>/</a:t>
            </a:r>
            <a:r>
              <a:rPr lang="en-US" sz="2800" dirty="0" err="1"/>
              <a:t>surut</a:t>
            </a:r>
            <a:r>
              <a:rPr lang="en-US" sz="2800" dirty="0"/>
              <a:t> </a:t>
            </a:r>
            <a:r>
              <a:rPr lang="en-US" dirty="0"/>
              <a:t>(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jadi</a:t>
            </a:r>
            <a:r>
              <a:rPr lang="en-US" dirty="0"/>
              <a:t> jam 0:00)</a:t>
            </a:r>
          </a:p>
          <a:p>
            <a:pPr>
              <a:defRPr/>
            </a:pPr>
            <a:r>
              <a:rPr lang="en-US" sz="2800" dirty="0"/>
              <a:t>		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musim</a:t>
            </a:r>
            <a:r>
              <a:rPr lang="en-US" sz="2800" dirty="0"/>
              <a:t> </a:t>
            </a:r>
            <a:r>
              <a:rPr lang="en-US" sz="2800" dirty="0" err="1"/>
              <a:t>kemarau</a:t>
            </a:r>
            <a:r>
              <a:rPr lang="en-US" sz="2800" dirty="0"/>
              <a:t>/</a:t>
            </a:r>
            <a:r>
              <a:rPr lang="en-US" sz="2800" dirty="0" err="1"/>
              <a:t>hujan</a:t>
            </a:r>
            <a:endParaRPr lang="en-US" sz="2800" dirty="0"/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 err="1">
                <a:solidFill>
                  <a:srgbClr val="990099"/>
                </a:solidFill>
              </a:rPr>
              <a:t>Jenis</a:t>
            </a:r>
            <a:r>
              <a:rPr lang="en-US" sz="2800" dirty="0">
                <a:solidFill>
                  <a:srgbClr val="990099"/>
                </a:solidFill>
              </a:rPr>
              <a:t> </a:t>
            </a:r>
            <a:r>
              <a:rPr lang="en-US" sz="2800" dirty="0" err="1">
                <a:solidFill>
                  <a:srgbClr val="990099"/>
                </a:solidFill>
              </a:rPr>
              <a:t>Konstruksi</a:t>
            </a:r>
            <a:r>
              <a:rPr lang="en-US" sz="2800" dirty="0"/>
              <a:t>	: - </a:t>
            </a:r>
            <a:r>
              <a:rPr lang="en-US" sz="2800" dirty="0" err="1"/>
              <a:t>Kedap</a:t>
            </a:r>
            <a:r>
              <a:rPr lang="en-US" sz="2800" dirty="0"/>
              <a:t> air  		</a:t>
            </a:r>
            <a:r>
              <a:rPr lang="en-US" sz="2800" dirty="0" err="1"/>
              <a:t>campuran</a:t>
            </a:r>
            <a:r>
              <a:rPr lang="en-US" sz="2800" dirty="0"/>
              <a:t> </a:t>
            </a:r>
            <a:r>
              <a:rPr lang="en-US" sz="2800" dirty="0" err="1"/>
              <a:t>khusus</a:t>
            </a:r>
            <a:endParaRPr lang="en-US" sz="2800" dirty="0"/>
          </a:p>
          <a:p>
            <a:pPr>
              <a:defRPr/>
            </a:pPr>
            <a:r>
              <a:rPr lang="en-US" sz="2800" dirty="0"/>
              <a:t>	  - Filter			</a:t>
            </a:r>
            <a:r>
              <a:rPr lang="en-US" sz="2800" dirty="0" err="1"/>
              <a:t>spesifikasi</a:t>
            </a:r>
            <a:r>
              <a:rPr lang="en-US" sz="2800" dirty="0"/>
              <a:t> </a:t>
            </a:r>
            <a:r>
              <a:rPr lang="en-US" sz="2800" dirty="0" err="1"/>
              <a:t>khusus</a:t>
            </a:r>
            <a:endParaRPr lang="en-US" sz="2800" dirty="0"/>
          </a:p>
          <a:p>
            <a:pPr>
              <a:defRPr/>
            </a:pPr>
            <a:r>
              <a:rPr lang="en-US" sz="2800" dirty="0"/>
              <a:t>	  - </a:t>
            </a:r>
            <a:r>
              <a:rPr lang="en-US" sz="2800" dirty="0" err="1"/>
              <a:t>Tahan</a:t>
            </a:r>
            <a:r>
              <a:rPr lang="en-US" sz="2800" dirty="0"/>
              <a:t> air </a:t>
            </a:r>
            <a:r>
              <a:rPr lang="en-US" sz="2800" dirty="0" err="1"/>
              <a:t>laut</a:t>
            </a:r>
            <a:r>
              <a:rPr lang="en-US" sz="2800" dirty="0"/>
              <a:t>/</a:t>
            </a:r>
            <a:r>
              <a:rPr lang="en-US" sz="2800" dirty="0" err="1"/>
              <a:t>asam</a:t>
            </a:r>
            <a:r>
              <a:rPr lang="en-US" sz="2800" dirty="0"/>
              <a:t> 	semen </a:t>
            </a:r>
            <a:r>
              <a:rPr lang="en-US" sz="2800" dirty="0" err="1"/>
              <a:t>khusus</a:t>
            </a:r>
            <a:endParaRPr lang="en-US" sz="2800" dirty="0"/>
          </a:p>
          <a:p>
            <a:pPr>
              <a:defRPr/>
            </a:pPr>
            <a:endParaRPr lang="en-US" sz="2800" dirty="0"/>
          </a:p>
        </p:txBody>
      </p:sp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123191" y="76696"/>
            <a:ext cx="88761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71500" indent="-571500" eaLnBrk="0" hangingPunct="0">
              <a:buFont typeface="Wingdings" panose="05000000000000000000" pitchFamily="2" charset="2"/>
              <a:buChar char="v"/>
            </a:pPr>
            <a:r>
              <a:rPr lang="en-US" sz="4400" dirty="0">
                <a:solidFill>
                  <a:srgbClr val="FFC000"/>
                </a:solidFill>
              </a:rPr>
              <a:t>KARAKTERISTIK PEKERJAAN</a:t>
            </a:r>
            <a:r>
              <a:rPr lang="id-ID" sz="4400" dirty="0">
                <a:solidFill>
                  <a:srgbClr val="FFC000"/>
                </a:solidFill>
              </a:rPr>
              <a:t> SDA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5995988" y="4822825"/>
            <a:ext cx="425450" cy="395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8197" name="TextBox 2"/>
          <p:cNvSpPr txBox="1">
            <a:spLocks noChangeArrowheads="1"/>
          </p:cNvSpPr>
          <p:nvPr/>
        </p:nvSpPr>
        <p:spPr bwMode="auto">
          <a:xfrm>
            <a:off x="3532189" y="5983289"/>
            <a:ext cx="45223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Infrastruktur	Rawa bergambut</a:t>
            </a:r>
          </a:p>
          <a:p>
            <a:r>
              <a:rPr lang="en-US"/>
              <a:t>		Pengaman Pantai </a:t>
            </a:r>
          </a:p>
        </p:txBody>
      </p:sp>
      <p:sp>
        <p:nvSpPr>
          <p:cNvPr id="8" name="Right Arrow 7"/>
          <p:cNvSpPr/>
          <p:nvPr/>
        </p:nvSpPr>
        <p:spPr>
          <a:xfrm>
            <a:off x="5991226" y="5243515"/>
            <a:ext cx="425450" cy="395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6805613" y="5648325"/>
            <a:ext cx="425450" cy="395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609976" y="1774825"/>
            <a:ext cx="425450" cy="395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3609976" y="2579690"/>
            <a:ext cx="425450" cy="395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5628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886"/>
            <a:ext cx="9906001" cy="622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2992" y="6370780"/>
            <a:ext cx="869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Layout </a:t>
            </a:r>
            <a:r>
              <a:rPr lang="en-US" sz="2800" dirty="0" err="1">
                <a:solidFill>
                  <a:srgbClr val="7030A0"/>
                </a:solidFill>
              </a:rPr>
              <a:t>Lokasi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Pekerjaan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dengan</a:t>
            </a:r>
            <a:r>
              <a:rPr lang="en-US" sz="2800" dirty="0">
                <a:solidFill>
                  <a:srgbClr val="7030A0"/>
                </a:solidFill>
              </a:rPr>
              <a:t> Quarry/</a:t>
            </a:r>
            <a:r>
              <a:rPr lang="id-ID" sz="2800" dirty="0">
                <a:solidFill>
                  <a:srgbClr val="7030A0"/>
                </a:solidFill>
              </a:rPr>
              <a:t>Borrow Area</a:t>
            </a:r>
          </a:p>
        </p:txBody>
      </p:sp>
      <p:sp>
        <p:nvSpPr>
          <p:cNvPr id="7" name="Down Arrow 6"/>
          <p:cNvSpPr/>
          <p:nvPr/>
        </p:nvSpPr>
        <p:spPr>
          <a:xfrm flipV="1">
            <a:off x="8763000" y="1073507"/>
            <a:ext cx="495300" cy="292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7"/>
          <p:cNvSpPr txBox="1"/>
          <p:nvPr/>
        </p:nvSpPr>
        <p:spPr>
          <a:xfrm>
            <a:off x="8826500" y="787757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dirty="0">
                <a:latin typeface="Arial Black" panose="020B0A04020102020204" pitchFamily="34" charset="0"/>
              </a:rPr>
              <a:t>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000" y="-36000"/>
            <a:ext cx="68082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Analisis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id-ID" sz="4000" dirty="0">
                <a:solidFill>
                  <a:srgbClr val="FF0000"/>
                </a:solidFill>
              </a:rPr>
              <a:t>Optimasi HSD </a:t>
            </a:r>
            <a:r>
              <a:rPr lang="en-US" sz="4000" dirty="0" err="1">
                <a:solidFill>
                  <a:srgbClr val="FF0000"/>
                </a:solidFill>
              </a:rPr>
              <a:t>Bahan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497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B4BC42-A288-DA52-791D-80D7589A09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38" y="2632222"/>
            <a:ext cx="2606352" cy="36488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0319DE-4A0C-E9C3-808D-36FCB1F2AF46}"/>
              </a:ext>
            </a:extLst>
          </p:cNvPr>
          <p:cNvSpPr/>
          <p:nvPr/>
        </p:nvSpPr>
        <p:spPr>
          <a:xfrm>
            <a:off x="308425" y="2628672"/>
            <a:ext cx="2623457" cy="362494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052E9B-8AA1-FCC8-EA06-170BBC6A4D86}"/>
              </a:ext>
            </a:extLst>
          </p:cNvPr>
          <p:cNvSpPr txBox="1"/>
          <p:nvPr/>
        </p:nvSpPr>
        <p:spPr>
          <a:xfrm>
            <a:off x="760473" y="102246"/>
            <a:ext cx="8909958" cy="119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2.a  </a:t>
            </a:r>
            <a:r>
              <a:rPr lang="en-US" sz="27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Isi </a:t>
            </a:r>
            <a:r>
              <a:rPr lang="en-US" sz="27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Materi</a:t>
            </a:r>
            <a:r>
              <a:rPr lang="en-US" sz="27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AHSP di </a:t>
            </a:r>
            <a:r>
              <a:rPr lang="en-US" sz="27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Times New Roman" panose="02020603050405020304" pitchFamily="18" charset="0"/>
              </a:rPr>
              <a:t>PerMen</a:t>
            </a:r>
            <a:r>
              <a:rPr lang="en-US" sz="27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Times New Roman" panose="02020603050405020304" pitchFamily="18" charset="0"/>
              </a:rPr>
              <a:t> PUPR No. 8 </a:t>
            </a:r>
            <a:r>
              <a:rPr lang="en-US" sz="27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Times New Roman" panose="02020603050405020304" pitchFamily="18" charset="0"/>
              </a:rPr>
              <a:t>Tahun</a:t>
            </a:r>
            <a:r>
              <a:rPr lang="en-US" sz="27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Times New Roman" panose="02020603050405020304" pitchFamily="18" charset="0"/>
              </a:rPr>
              <a:t> 2023</a:t>
            </a: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en-US" sz="27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Times New Roman" panose="02020603050405020304" pitchFamily="18" charset="0"/>
              </a:rPr>
              <a:t>Tentang</a:t>
            </a:r>
            <a:r>
              <a:rPr lang="en-US" sz="27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Times New Roman" panose="02020603050405020304" pitchFamily="18" charset="0"/>
              </a:rPr>
              <a:t> P3 BPK</a:t>
            </a:r>
          </a:p>
          <a:p>
            <a:pPr algn="ctr">
              <a:lnSpc>
                <a:spcPct val="85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(30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Agustus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2023)</a:t>
            </a:r>
            <a:endParaRPr lang="en-ID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18C0D4D5-EE40-D9E3-0638-5578D71EEE7E}"/>
              </a:ext>
            </a:extLst>
          </p:cNvPr>
          <p:cNvSpPr/>
          <p:nvPr/>
        </p:nvSpPr>
        <p:spPr>
          <a:xfrm flipV="1">
            <a:off x="1257162" y="2518460"/>
            <a:ext cx="668215" cy="19929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0517A3-20A4-A793-8252-EFD66C294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628" y="1344398"/>
            <a:ext cx="7012585" cy="5678702"/>
          </a:xfrm>
          <a:prstGeom prst="rect">
            <a:avLst/>
          </a:prstGeom>
        </p:spPr>
      </p:pic>
      <p:sp>
        <p:nvSpPr>
          <p:cNvPr id="9" name="Hexagon 8">
            <a:extLst>
              <a:ext uri="{FF2B5EF4-FFF2-40B4-BE49-F238E27FC236}">
                <a16:creationId xmlns:a16="http://schemas.microsoft.com/office/drawing/2014/main" id="{9020D5E2-386B-419D-9872-E1992EF97CA6}"/>
              </a:ext>
            </a:extLst>
          </p:cNvPr>
          <p:cNvSpPr/>
          <p:nvPr/>
        </p:nvSpPr>
        <p:spPr>
          <a:xfrm>
            <a:off x="658800" y="92804"/>
            <a:ext cx="533035" cy="44525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2</a:t>
            </a:r>
            <a:endParaRPr lang="en-ID" sz="36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71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0196" y="547668"/>
            <a:ext cx="8516541" cy="608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70" y="-43605"/>
            <a:ext cx="9918972" cy="6963410"/>
            <a:chOff x="9291353" y="-962264"/>
            <a:chExt cx="9918972" cy="6963410"/>
          </a:xfrm>
        </p:grpSpPr>
        <p:sp>
          <p:nvSpPr>
            <p:cNvPr id="4" name="Rectangle 3"/>
            <p:cNvSpPr/>
            <p:nvPr/>
          </p:nvSpPr>
          <p:spPr>
            <a:xfrm>
              <a:off x="9291353" y="-962264"/>
              <a:ext cx="9918972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61" t="17671" r="18087" b="17777"/>
            <a:stretch/>
          </p:blipFill>
          <p:spPr bwMode="auto">
            <a:xfrm>
              <a:off x="11227400" y="-638447"/>
              <a:ext cx="6619164" cy="6639593"/>
            </a:xfrm>
            <a:prstGeom prst="round1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Down Arrow 5"/>
            <p:cNvSpPr/>
            <p:nvPr/>
          </p:nvSpPr>
          <p:spPr>
            <a:xfrm flipV="1">
              <a:off x="17662068" y="203418"/>
              <a:ext cx="575253" cy="44291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764387" y="-168236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</a:t>
              </a:r>
              <a:endParaRPr lang="id-ID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96791" y="-4507"/>
            <a:ext cx="6139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Analisis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id-ID" sz="3600" dirty="0">
                <a:solidFill>
                  <a:srgbClr val="FF0000"/>
                </a:solidFill>
              </a:rPr>
              <a:t>Optimasi HSD </a:t>
            </a:r>
            <a:r>
              <a:rPr lang="en-US" sz="3600" dirty="0" err="1">
                <a:solidFill>
                  <a:srgbClr val="FF0000"/>
                </a:solidFill>
              </a:rPr>
              <a:t>Bahan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4224" y="681864"/>
            <a:ext cx="8418776" cy="4568803"/>
            <a:chOff x="152885" y="831002"/>
            <a:chExt cx="8418776" cy="4568803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74" t="16827" r="17712" b="18238"/>
            <a:stretch/>
          </p:blipFill>
          <p:spPr bwMode="auto">
            <a:xfrm>
              <a:off x="152885" y="2321791"/>
              <a:ext cx="2415654" cy="25111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91" t="35103" r="36217" b="35102"/>
            <a:stretch/>
          </p:blipFill>
          <p:spPr bwMode="auto">
            <a:xfrm>
              <a:off x="6552026" y="3599805"/>
              <a:ext cx="1898350" cy="180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956799" y="3979918"/>
              <a:ext cx="11384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Kec</a:t>
              </a:r>
              <a:r>
                <a:rPr lang="en-US" dirty="0"/>
                <a:t> - 1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33208" y="4916473"/>
              <a:ext cx="11384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Kec</a:t>
              </a:r>
              <a:r>
                <a:rPr lang="en-US" dirty="0"/>
                <a:t> - 3</a:t>
              </a:r>
            </a:p>
          </p:txBody>
        </p:sp>
        <p:pic>
          <p:nvPicPr>
            <p:cNvPr id="14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91" t="35103" r="36217" b="35102"/>
            <a:stretch/>
          </p:blipFill>
          <p:spPr bwMode="auto">
            <a:xfrm rot="18369659">
              <a:off x="3251233" y="1414090"/>
              <a:ext cx="2916630" cy="17504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193208" y="1598138"/>
              <a:ext cx="11384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Kec</a:t>
              </a:r>
              <a:r>
                <a:rPr lang="en-US" dirty="0"/>
                <a:t> - 2</a:t>
              </a:r>
            </a:p>
          </p:txBody>
        </p:sp>
      </p:grpSp>
      <p:sp>
        <p:nvSpPr>
          <p:cNvPr id="16" name="Oval 15"/>
          <p:cNvSpPr/>
          <p:nvPr/>
        </p:nvSpPr>
        <p:spPr>
          <a:xfrm>
            <a:off x="4987551" y="1991907"/>
            <a:ext cx="220718" cy="2318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081707" y="-43604"/>
            <a:ext cx="7191418" cy="3014845"/>
            <a:chOff x="1100368" y="55059"/>
            <a:chExt cx="7191418" cy="3014845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6731744" y="55059"/>
              <a:ext cx="1560042" cy="751226"/>
            </a:xfrm>
            <a:prstGeom prst="wedgeRoundRectCallout">
              <a:avLst>
                <a:gd name="adj1" fmla="val -148166"/>
                <a:gd name="adj2" fmla="val 230777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87419" y="67122"/>
              <a:ext cx="11039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Lokasi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Pekerjaan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100368" y="2838072"/>
              <a:ext cx="220718" cy="2318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Oval 20"/>
          <p:cNvSpPr/>
          <p:nvPr/>
        </p:nvSpPr>
        <p:spPr>
          <a:xfrm>
            <a:off x="7309344" y="4034422"/>
            <a:ext cx="220718" cy="2318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180716" y="699240"/>
            <a:ext cx="2533066" cy="1210257"/>
            <a:chOff x="-2533066" y="-2507505"/>
            <a:chExt cx="2533066" cy="1210257"/>
          </a:xfrm>
        </p:grpSpPr>
        <p:sp>
          <p:nvSpPr>
            <p:cNvPr id="23" name="Rounded Rectangle 22"/>
            <p:cNvSpPr/>
            <p:nvPr/>
          </p:nvSpPr>
          <p:spPr>
            <a:xfrm>
              <a:off x="-2533066" y="-2507505"/>
              <a:ext cx="2533066" cy="1200329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2533066" y="-2497577"/>
              <a:ext cx="253306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err="1">
                  <a:solidFill>
                    <a:schemeClr val="bg1"/>
                  </a:solidFill>
                </a:rPr>
                <a:t>Kebutuhan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</a:rPr>
                <a:t>bahan</a:t>
              </a:r>
              <a:r>
                <a:rPr lang="en-US" sz="1800" dirty="0">
                  <a:solidFill>
                    <a:schemeClr val="bg1"/>
                  </a:solidFill>
                </a:rPr>
                <a:t> yang</a:t>
              </a:r>
            </a:p>
            <a:p>
              <a:pPr algn="ctr"/>
              <a:r>
                <a:rPr lang="en-US" sz="1800" dirty="0" err="1">
                  <a:solidFill>
                    <a:schemeClr val="bg1"/>
                  </a:solidFill>
                </a:rPr>
                <a:t>banyak</a:t>
              </a:r>
              <a:r>
                <a:rPr lang="en-US" sz="1800" dirty="0">
                  <a:solidFill>
                    <a:schemeClr val="bg1"/>
                  </a:solidFill>
                </a:rPr>
                <a:t>, </a:t>
              </a:r>
              <a:r>
                <a:rPr lang="en-US" sz="1800" dirty="0" err="1">
                  <a:solidFill>
                    <a:schemeClr val="bg1"/>
                  </a:solidFill>
                </a:rPr>
                <a:t>adakalanya</a:t>
              </a:r>
              <a:endParaRPr lang="en-US" sz="1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800" dirty="0" err="1">
                  <a:solidFill>
                    <a:schemeClr val="bg1"/>
                  </a:solidFill>
                </a:rPr>
                <a:t>harus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</a:rPr>
                <a:t>mendatangkan</a:t>
              </a:r>
              <a:endParaRPr lang="en-US" sz="1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800" dirty="0" err="1">
                  <a:solidFill>
                    <a:schemeClr val="bg1"/>
                  </a:solidFill>
                </a:rPr>
                <a:t>dari</a:t>
              </a:r>
              <a:r>
                <a:rPr lang="en-US" sz="1800" dirty="0">
                  <a:solidFill>
                    <a:schemeClr val="bg1"/>
                  </a:solidFill>
                </a:rPr>
                <a:t> </a:t>
              </a:r>
              <a:r>
                <a:rPr lang="en-US" sz="1800" dirty="0" err="1">
                  <a:solidFill>
                    <a:schemeClr val="bg1"/>
                  </a:solidFill>
                </a:rPr>
                <a:t>daerah</a:t>
              </a:r>
              <a:r>
                <a:rPr lang="en-US" sz="1800" dirty="0">
                  <a:solidFill>
                    <a:schemeClr val="bg1"/>
                  </a:solidFill>
                </a:rPr>
                <a:t> lain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674606" y="4181641"/>
            <a:ext cx="1887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Borrow</a:t>
            </a:r>
            <a:r>
              <a:rPr lang="id-ID" dirty="0"/>
              <a:t> Area</a:t>
            </a:r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>
            <a:off x="1181489" y="2125425"/>
            <a:ext cx="3857625" cy="742950"/>
          </a:xfrm>
          <a:custGeom>
            <a:avLst/>
            <a:gdLst>
              <a:gd name="connsiteX0" fmla="*/ 0 w 3857625"/>
              <a:gd name="connsiteY0" fmla="*/ 742950 h 742950"/>
              <a:gd name="connsiteX1" fmla="*/ 285750 w 3857625"/>
              <a:gd name="connsiteY1" fmla="*/ 528637 h 742950"/>
              <a:gd name="connsiteX2" fmla="*/ 600075 w 3857625"/>
              <a:gd name="connsiteY2" fmla="*/ 457200 h 742950"/>
              <a:gd name="connsiteX3" fmla="*/ 871538 w 3857625"/>
              <a:gd name="connsiteY3" fmla="*/ 485775 h 742950"/>
              <a:gd name="connsiteX4" fmla="*/ 1214438 w 3857625"/>
              <a:gd name="connsiteY4" fmla="*/ 500062 h 742950"/>
              <a:gd name="connsiteX5" fmla="*/ 1614488 w 3857625"/>
              <a:gd name="connsiteY5" fmla="*/ 371475 h 742950"/>
              <a:gd name="connsiteX6" fmla="*/ 1957388 w 3857625"/>
              <a:gd name="connsiteY6" fmla="*/ 400050 h 742950"/>
              <a:gd name="connsiteX7" fmla="*/ 2228850 w 3857625"/>
              <a:gd name="connsiteY7" fmla="*/ 400050 h 742950"/>
              <a:gd name="connsiteX8" fmla="*/ 2443163 w 3857625"/>
              <a:gd name="connsiteY8" fmla="*/ 342900 h 742950"/>
              <a:gd name="connsiteX9" fmla="*/ 2800350 w 3857625"/>
              <a:gd name="connsiteY9" fmla="*/ 257175 h 742950"/>
              <a:gd name="connsiteX10" fmla="*/ 3100388 w 3857625"/>
              <a:gd name="connsiteY10" fmla="*/ 157162 h 742950"/>
              <a:gd name="connsiteX11" fmla="*/ 3386138 w 3857625"/>
              <a:gd name="connsiteY11" fmla="*/ 157162 h 742950"/>
              <a:gd name="connsiteX12" fmla="*/ 3857625 w 3857625"/>
              <a:gd name="connsiteY12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57625" h="742950">
                <a:moveTo>
                  <a:pt x="0" y="742950"/>
                </a:moveTo>
                <a:lnTo>
                  <a:pt x="285750" y="528637"/>
                </a:lnTo>
                <a:lnTo>
                  <a:pt x="600075" y="457200"/>
                </a:lnTo>
                <a:lnTo>
                  <a:pt x="871538" y="485775"/>
                </a:lnTo>
                <a:lnTo>
                  <a:pt x="1214438" y="500062"/>
                </a:lnTo>
                <a:lnTo>
                  <a:pt x="1614488" y="371475"/>
                </a:lnTo>
                <a:lnTo>
                  <a:pt x="1957388" y="400050"/>
                </a:lnTo>
                <a:lnTo>
                  <a:pt x="2228850" y="400050"/>
                </a:lnTo>
                <a:lnTo>
                  <a:pt x="2443163" y="342900"/>
                </a:lnTo>
                <a:lnTo>
                  <a:pt x="2800350" y="257175"/>
                </a:lnTo>
                <a:lnTo>
                  <a:pt x="3100388" y="157162"/>
                </a:lnTo>
                <a:lnTo>
                  <a:pt x="3386138" y="157162"/>
                </a:lnTo>
                <a:lnTo>
                  <a:pt x="3857625" y="0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TextBox 27"/>
          <p:cNvSpPr txBox="1"/>
          <p:nvPr/>
        </p:nvSpPr>
        <p:spPr>
          <a:xfrm>
            <a:off x="667819" y="2965065"/>
            <a:ext cx="1025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Quarry-1</a:t>
            </a:r>
          </a:p>
        </p:txBody>
      </p:sp>
      <p:sp>
        <p:nvSpPr>
          <p:cNvPr id="29" name="Freeform 28"/>
          <p:cNvSpPr/>
          <p:nvPr/>
        </p:nvSpPr>
        <p:spPr>
          <a:xfrm>
            <a:off x="5167702" y="2168287"/>
            <a:ext cx="2200275" cy="1914525"/>
          </a:xfrm>
          <a:custGeom>
            <a:avLst/>
            <a:gdLst>
              <a:gd name="connsiteX0" fmla="*/ 2200275 w 2200275"/>
              <a:gd name="connsiteY0" fmla="*/ 1914525 h 1914525"/>
              <a:gd name="connsiteX1" fmla="*/ 2071687 w 2200275"/>
              <a:gd name="connsiteY1" fmla="*/ 1614488 h 1914525"/>
              <a:gd name="connsiteX2" fmla="*/ 1828800 w 2200275"/>
              <a:gd name="connsiteY2" fmla="*/ 1443038 h 1914525"/>
              <a:gd name="connsiteX3" fmla="*/ 1443037 w 2200275"/>
              <a:gd name="connsiteY3" fmla="*/ 1271588 h 1914525"/>
              <a:gd name="connsiteX4" fmla="*/ 1343025 w 2200275"/>
              <a:gd name="connsiteY4" fmla="*/ 1085850 h 1914525"/>
              <a:gd name="connsiteX5" fmla="*/ 1200150 w 2200275"/>
              <a:gd name="connsiteY5" fmla="*/ 885825 h 1914525"/>
              <a:gd name="connsiteX6" fmla="*/ 985837 w 2200275"/>
              <a:gd name="connsiteY6" fmla="*/ 700088 h 1914525"/>
              <a:gd name="connsiteX7" fmla="*/ 728662 w 2200275"/>
              <a:gd name="connsiteY7" fmla="*/ 585788 h 1914525"/>
              <a:gd name="connsiteX8" fmla="*/ 400050 w 2200275"/>
              <a:gd name="connsiteY8" fmla="*/ 214313 h 1914525"/>
              <a:gd name="connsiteX9" fmla="*/ 0 w 2200275"/>
              <a:gd name="connsiteY9" fmla="*/ 0 h 191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0275" h="1914525">
                <a:moveTo>
                  <a:pt x="2200275" y="1914525"/>
                </a:moveTo>
                <a:lnTo>
                  <a:pt x="2071687" y="1614488"/>
                </a:lnTo>
                <a:lnTo>
                  <a:pt x="1828800" y="1443038"/>
                </a:lnTo>
                <a:lnTo>
                  <a:pt x="1443037" y="1271588"/>
                </a:lnTo>
                <a:lnTo>
                  <a:pt x="1343025" y="1085850"/>
                </a:lnTo>
                <a:lnTo>
                  <a:pt x="1200150" y="885825"/>
                </a:lnTo>
                <a:lnTo>
                  <a:pt x="985837" y="700088"/>
                </a:lnTo>
                <a:lnTo>
                  <a:pt x="728662" y="585788"/>
                </a:lnTo>
                <a:lnTo>
                  <a:pt x="400050" y="214313"/>
                </a:ln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Freeform 29"/>
          <p:cNvSpPr/>
          <p:nvPr/>
        </p:nvSpPr>
        <p:spPr>
          <a:xfrm>
            <a:off x="1752989" y="3182700"/>
            <a:ext cx="2214563" cy="2814637"/>
          </a:xfrm>
          <a:custGeom>
            <a:avLst/>
            <a:gdLst>
              <a:gd name="connsiteX0" fmla="*/ 0 w 2214563"/>
              <a:gd name="connsiteY0" fmla="*/ 2657475 h 2814637"/>
              <a:gd name="connsiteX1" fmla="*/ 2214563 w 2214563"/>
              <a:gd name="connsiteY1" fmla="*/ 0 h 2814637"/>
              <a:gd name="connsiteX2" fmla="*/ 142875 w 2214563"/>
              <a:gd name="connsiteY2" fmla="*/ 2814637 h 2814637"/>
              <a:gd name="connsiteX3" fmla="*/ 0 w 2214563"/>
              <a:gd name="connsiteY3" fmla="*/ 2657475 h 2814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4563" h="2814637">
                <a:moveTo>
                  <a:pt x="0" y="2657475"/>
                </a:moveTo>
                <a:lnTo>
                  <a:pt x="2214563" y="0"/>
                </a:lnTo>
                <a:lnTo>
                  <a:pt x="142875" y="2814637"/>
                </a:lnTo>
                <a:lnTo>
                  <a:pt x="0" y="265747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Freeform 30"/>
          <p:cNvSpPr/>
          <p:nvPr/>
        </p:nvSpPr>
        <p:spPr>
          <a:xfrm>
            <a:off x="1838714" y="4597162"/>
            <a:ext cx="5186363" cy="1571625"/>
          </a:xfrm>
          <a:custGeom>
            <a:avLst/>
            <a:gdLst>
              <a:gd name="connsiteX0" fmla="*/ 0 w 5186363"/>
              <a:gd name="connsiteY0" fmla="*/ 1428750 h 1571625"/>
              <a:gd name="connsiteX1" fmla="*/ 5186363 w 5186363"/>
              <a:gd name="connsiteY1" fmla="*/ 0 h 1571625"/>
              <a:gd name="connsiteX2" fmla="*/ 0 w 5186363"/>
              <a:gd name="connsiteY2" fmla="*/ 1571625 h 1571625"/>
              <a:gd name="connsiteX3" fmla="*/ 0 w 5186363"/>
              <a:gd name="connsiteY3" fmla="*/ 142875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6363" h="1571625">
                <a:moveTo>
                  <a:pt x="0" y="1428750"/>
                </a:moveTo>
                <a:lnTo>
                  <a:pt x="5186363" y="0"/>
                </a:lnTo>
                <a:lnTo>
                  <a:pt x="0" y="1571625"/>
                </a:lnTo>
                <a:lnTo>
                  <a:pt x="0" y="142875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Rectangular Callout 31"/>
          <p:cNvSpPr/>
          <p:nvPr/>
        </p:nvSpPr>
        <p:spPr>
          <a:xfrm>
            <a:off x="510435" y="5799454"/>
            <a:ext cx="2241505" cy="486128"/>
          </a:xfrm>
          <a:prstGeom prst="wedgeRectCallout">
            <a:avLst>
              <a:gd name="adj1" fmla="val -1767"/>
              <a:gd name="adj2" fmla="val -3509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TextBox 32"/>
          <p:cNvSpPr txBox="1"/>
          <p:nvPr/>
        </p:nvSpPr>
        <p:spPr>
          <a:xfrm>
            <a:off x="524459" y="5799455"/>
            <a:ext cx="2617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SK HSD </a:t>
            </a:r>
            <a:r>
              <a:rPr lang="en-US" dirty="0" err="1">
                <a:solidFill>
                  <a:schemeClr val="bg1"/>
                </a:solidFill>
              </a:rPr>
              <a:t>Bupati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75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6" grpId="0"/>
      <p:bldP spid="28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F99584-D0B3-44A9-BCCA-8EA2CAF60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4" y="0"/>
            <a:ext cx="1214795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130B03-B3B4-34DD-4A40-D0452F947E68}"/>
              </a:ext>
            </a:extLst>
          </p:cNvPr>
          <p:cNvSpPr txBox="1"/>
          <p:nvPr/>
        </p:nvSpPr>
        <p:spPr>
          <a:xfrm>
            <a:off x="1123950" y="317787"/>
            <a:ext cx="7658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I.  PEKERJAAN PERSIAPAN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3AA5BD-7FBD-91F9-509D-46D8712C0FF8}"/>
              </a:ext>
            </a:extLst>
          </p:cNvPr>
          <p:cNvSpPr txBox="1"/>
          <p:nvPr/>
        </p:nvSpPr>
        <p:spPr>
          <a:xfrm>
            <a:off x="925551" y="1253952"/>
            <a:ext cx="99022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444500">
              <a:buAutoNum type="arabicPeriod"/>
            </a:pPr>
            <a:r>
              <a:rPr lang="en-US" sz="2800" dirty="0" err="1"/>
              <a:t>Mobilisasi</a:t>
            </a:r>
            <a:r>
              <a:rPr lang="en-US" sz="2800" dirty="0"/>
              <a:t> dan </a:t>
            </a:r>
            <a:r>
              <a:rPr lang="en-US" sz="2800" dirty="0" err="1"/>
              <a:t>Demobilisasi</a:t>
            </a:r>
            <a:endParaRPr lang="en-US" sz="2800" dirty="0"/>
          </a:p>
          <a:p>
            <a:pPr marL="444500" indent="-444500">
              <a:buAutoNum type="arabicPeriod"/>
            </a:pPr>
            <a:r>
              <a:rPr lang="en-US" sz="2800" dirty="0"/>
              <a:t>S</a:t>
            </a:r>
            <a:r>
              <a:rPr lang="en-US" sz="2800" i="1" dirty="0"/>
              <a:t>etting Out/</a:t>
            </a:r>
            <a:r>
              <a:rPr lang="en-US" sz="2800" i="1" dirty="0" err="1"/>
              <a:t>Uitzet</a:t>
            </a:r>
            <a:r>
              <a:rPr lang="en-US" sz="2800" i="1" dirty="0"/>
              <a:t> </a:t>
            </a:r>
            <a:r>
              <a:rPr lang="en-US" sz="2800" dirty="0"/>
              <a:t>dan </a:t>
            </a:r>
            <a:r>
              <a:rPr lang="en-US" sz="2800" dirty="0" err="1"/>
              <a:t>Pematokan</a:t>
            </a:r>
            <a:r>
              <a:rPr lang="en-US" sz="2800" dirty="0"/>
              <a:t> </a:t>
            </a:r>
            <a:r>
              <a:rPr lang="en-US" sz="2800" dirty="0" err="1"/>
              <a:t>lokasi</a:t>
            </a:r>
            <a:r>
              <a:rPr lang="en-US" sz="2800" dirty="0"/>
              <a:t> </a:t>
            </a:r>
            <a:r>
              <a:rPr lang="en-US" sz="2800" dirty="0" err="1"/>
              <a:t>infrastruktur</a:t>
            </a:r>
            <a:endParaRPr lang="en-US" sz="2800" dirty="0"/>
          </a:p>
          <a:p>
            <a:pPr marL="444500" indent="-444500">
              <a:buAutoNum type="arabicPeriod"/>
            </a:pPr>
            <a:r>
              <a:rPr lang="en-US" sz="2800" dirty="0" err="1"/>
              <a:t>Pengupasan</a:t>
            </a:r>
            <a:r>
              <a:rPr lang="en-US" sz="2800" dirty="0"/>
              <a:t> Top Soil (</a:t>
            </a:r>
            <a:r>
              <a:rPr lang="en-US" sz="2800" i="1" dirty="0"/>
              <a:t>Striping</a:t>
            </a:r>
            <a:r>
              <a:rPr lang="en-US" sz="2800" dirty="0"/>
              <a:t>)</a:t>
            </a:r>
          </a:p>
          <a:p>
            <a:pPr marL="444500" indent="-444500">
              <a:buAutoNum type="arabicPeriod"/>
            </a:pPr>
            <a:r>
              <a:rPr lang="en-US" sz="2800" dirty="0" err="1"/>
              <a:t>Tebas</a:t>
            </a:r>
            <a:r>
              <a:rPr lang="en-US" sz="2800" dirty="0"/>
              <a:t> </a:t>
            </a:r>
            <a:r>
              <a:rPr lang="en-US" sz="2800" dirty="0" err="1"/>
              <a:t>tebang</a:t>
            </a:r>
            <a:r>
              <a:rPr lang="en-US" sz="2800" dirty="0"/>
              <a:t>, </a:t>
            </a:r>
            <a:r>
              <a:rPr lang="en-US" sz="2800" dirty="0" err="1"/>
              <a:t>Cabut</a:t>
            </a:r>
            <a:r>
              <a:rPr lang="en-US" sz="2800" dirty="0"/>
              <a:t> </a:t>
            </a:r>
            <a:r>
              <a:rPr lang="en-US" sz="2800" dirty="0" err="1"/>
              <a:t>tunggul</a:t>
            </a:r>
            <a:r>
              <a:rPr lang="en-US" sz="2800" dirty="0"/>
              <a:t> dan </a:t>
            </a:r>
            <a:r>
              <a:rPr lang="en-US" sz="2800" dirty="0" err="1"/>
              <a:t>akar</a:t>
            </a:r>
            <a:r>
              <a:rPr lang="en-US" sz="2800" dirty="0"/>
              <a:t> </a:t>
            </a:r>
            <a:r>
              <a:rPr lang="en-US" sz="2800" dirty="0" err="1"/>
              <a:t>pepohonan</a:t>
            </a:r>
            <a:endParaRPr lang="en-US" sz="2800" dirty="0"/>
          </a:p>
          <a:p>
            <a:pPr marL="444500" indent="-444500">
              <a:buAutoNum type="arabicPeriod"/>
            </a:pPr>
            <a:r>
              <a:rPr lang="en-US" sz="2800" i="1" dirty="0"/>
              <a:t>Stakeout</a:t>
            </a:r>
            <a:r>
              <a:rPr lang="en-US" sz="2800" dirty="0"/>
              <a:t> </a:t>
            </a:r>
            <a:r>
              <a:rPr lang="en-US" sz="2800" dirty="0" err="1"/>
              <a:t>Infrastruktur</a:t>
            </a:r>
            <a:r>
              <a:rPr lang="en-US" sz="2800" dirty="0"/>
              <a:t> yang </a:t>
            </a:r>
            <a:r>
              <a:rPr lang="en-US" sz="2800" dirty="0" err="1"/>
              <a:t>dibangun</a:t>
            </a:r>
            <a:endParaRPr lang="en-US" sz="2800" dirty="0"/>
          </a:p>
          <a:p>
            <a:pPr marL="444500" indent="-444500">
              <a:buFontTx/>
              <a:buAutoNum type="arabicPeriod"/>
            </a:pPr>
            <a:r>
              <a:rPr lang="en-ID" sz="2800" dirty="0" err="1"/>
              <a:t>Fasilitasi</a:t>
            </a:r>
            <a:r>
              <a:rPr lang="en-ID" sz="2800" dirty="0"/>
              <a:t> </a:t>
            </a:r>
            <a:r>
              <a:rPr lang="en-ID" sz="2800" dirty="0" err="1"/>
              <a:t>Kelengkapan</a:t>
            </a:r>
            <a:r>
              <a:rPr lang="en-ID" sz="2800" dirty="0"/>
              <a:t> </a:t>
            </a:r>
            <a:r>
              <a:rPr lang="en-ID" sz="2800" dirty="0" err="1"/>
              <a:t>Kerja</a:t>
            </a:r>
            <a:r>
              <a:rPr lang="en-ID" sz="2800" dirty="0"/>
              <a:t> </a:t>
            </a:r>
            <a:r>
              <a:rPr lang="en-ID" sz="2800" dirty="0" err="1"/>
              <a:t>Persiapan</a:t>
            </a:r>
            <a:r>
              <a:rPr lang="en-ID" sz="2800" dirty="0"/>
              <a:t> di </a:t>
            </a:r>
            <a:r>
              <a:rPr lang="en-ID" sz="2800" dirty="0" err="1"/>
              <a:t>Lapangan</a:t>
            </a:r>
            <a:endParaRPr lang="en-ID" sz="2800" dirty="0"/>
          </a:p>
          <a:p>
            <a:pPr marL="444500" indent="-444500"/>
            <a:r>
              <a:rPr lang="en-ID" sz="2800" dirty="0"/>
              <a:t>    (</a:t>
            </a:r>
            <a:r>
              <a:rPr lang="en-ID" sz="2800" dirty="0" err="1"/>
              <a:t>Pemagaran</a:t>
            </a:r>
            <a:r>
              <a:rPr lang="en-ID" sz="2800" dirty="0"/>
              <a:t> </a:t>
            </a:r>
            <a:r>
              <a:rPr lang="en-ID" sz="2800" dirty="0" err="1"/>
              <a:t>lokasi</a:t>
            </a:r>
            <a:r>
              <a:rPr lang="en-ID" sz="2800" dirty="0"/>
              <a:t>, Kantor </a:t>
            </a:r>
            <a:r>
              <a:rPr lang="en-ID" sz="2800" dirty="0" err="1"/>
              <a:t>Lapangan</a:t>
            </a:r>
            <a:r>
              <a:rPr lang="en-ID" sz="2800" dirty="0"/>
              <a:t>, </a:t>
            </a:r>
            <a:r>
              <a:rPr lang="en-ID" sz="2800" dirty="0" err="1"/>
              <a:t>Papan</a:t>
            </a:r>
            <a:r>
              <a:rPr lang="en-ID" sz="2800" dirty="0"/>
              <a:t> Nama)</a:t>
            </a:r>
          </a:p>
          <a:p>
            <a:pPr marL="444500" indent="-444500">
              <a:buFont typeface="+mj-lt"/>
              <a:buAutoNum type="arabicPeriod" startAt="7"/>
            </a:pPr>
            <a:r>
              <a:rPr lang="en-ID" sz="2800" dirty="0" err="1"/>
              <a:t>Pemasangan</a:t>
            </a:r>
            <a:r>
              <a:rPr lang="en-ID" sz="2800" dirty="0"/>
              <a:t> </a:t>
            </a:r>
            <a:r>
              <a:rPr lang="en-ID" sz="2800" dirty="0" err="1"/>
              <a:t>Profil</a:t>
            </a:r>
            <a:r>
              <a:rPr lang="en-ID" sz="2800" dirty="0"/>
              <a:t> </a:t>
            </a:r>
            <a:r>
              <a:rPr lang="en-ID" sz="2800" dirty="0" err="1"/>
              <a:t>Melintang</a:t>
            </a:r>
            <a:r>
              <a:rPr lang="en-ID" sz="2800" dirty="0"/>
              <a:t> +</a:t>
            </a:r>
            <a:r>
              <a:rPr lang="en-ID" sz="2800" i="1" dirty="0" err="1"/>
              <a:t>Bouwplank</a:t>
            </a:r>
            <a:r>
              <a:rPr lang="en-ID" sz="2800" i="1" dirty="0"/>
              <a:t> </a:t>
            </a:r>
            <a:r>
              <a:rPr lang="en-ID" sz="2800" dirty="0" err="1"/>
              <a:t>galian</a:t>
            </a:r>
            <a:r>
              <a:rPr lang="en-ID" sz="2800" dirty="0"/>
              <a:t> </a:t>
            </a:r>
            <a:r>
              <a:rPr lang="en-ID" sz="2800" dirty="0" err="1"/>
              <a:t>tanah</a:t>
            </a:r>
            <a:endParaRPr lang="en-ID" sz="2800" dirty="0"/>
          </a:p>
          <a:p>
            <a:pPr marL="444500" indent="-444500">
              <a:buAutoNum type="arabicPeriod" startAt="7"/>
            </a:pPr>
            <a:r>
              <a:rPr lang="en-ID" sz="2800" dirty="0"/>
              <a:t>Dewatering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455935-BF1F-0E33-5DE0-A8FE0CEDB4E1}"/>
              </a:ext>
            </a:extLst>
          </p:cNvPr>
          <p:cNvSpPr txBox="1"/>
          <p:nvPr/>
        </p:nvSpPr>
        <p:spPr>
          <a:xfrm>
            <a:off x="1343927" y="5440970"/>
            <a:ext cx="6040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Catatan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r>
              <a:rPr lang="en-US" dirty="0">
                <a:solidFill>
                  <a:srgbClr val="FF0000"/>
                </a:solidFill>
              </a:rPr>
              <a:t>Ada </a:t>
            </a:r>
            <a:r>
              <a:rPr lang="en-US" dirty="0" err="1">
                <a:solidFill>
                  <a:srgbClr val="FF0000"/>
                </a:solidFill>
              </a:rPr>
              <a:t>kalanya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untuk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nomor</a:t>
            </a:r>
            <a:r>
              <a:rPr lang="en-US" dirty="0">
                <a:solidFill>
                  <a:srgbClr val="FF0000"/>
                </a:solidFill>
              </a:rPr>
              <a:t>: 2, 3, 4, 5 dan 7</a:t>
            </a:r>
          </a:p>
          <a:p>
            <a:r>
              <a:rPr lang="en-US" dirty="0" err="1">
                <a:solidFill>
                  <a:srgbClr val="FF0000"/>
                </a:solidFill>
              </a:rPr>
              <a:t>dikelompokan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dengan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Pekerjaan</a:t>
            </a:r>
            <a:r>
              <a:rPr lang="en-US" dirty="0">
                <a:solidFill>
                  <a:srgbClr val="FF0000"/>
                </a:solidFill>
              </a:rPr>
              <a:t> Tanah </a:t>
            </a:r>
            <a:endParaRPr lang="en-ID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07695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0242F1-A687-46C5-B432-7105A44E0158}"/>
              </a:ext>
            </a:extLst>
          </p:cNvPr>
          <p:cNvSpPr/>
          <p:nvPr/>
        </p:nvSpPr>
        <p:spPr>
          <a:xfrm>
            <a:off x="1240640" y="746744"/>
            <a:ext cx="7847411" cy="4987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292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5.3.6 </a:t>
            </a:r>
            <a:r>
              <a:rPr lang="en-ID" sz="1292" b="1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Mobilisasi</a:t>
            </a:r>
            <a:r>
              <a:rPr lang="en-ID" sz="1292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 dan </a:t>
            </a:r>
            <a:r>
              <a:rPr lang="en-ID" sz="1292" b="1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Demobilisasi</a:t>
            </a:r>
            <a:r>
              <a:rPr lang="en-ID" sz="1292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endParaRPr lang="en-ID" sz="1292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85000"/>
              </a:lnSpc>
            </a:pPr>
            <a:r>
              <a:rPr lang="en-ID" sz="1292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Lingkup</a:t>
            </a:r>
            <a:r>
              <a:rPr lang="en-ID" sz="1292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kegiatan</a:t>
            </a:r>
            <a:r>
              <a:rPr lang="en-ID" sz="1292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mobilisasi</a:t>
            </a:r>
            <a:r>
              <a:rPr lang="en-ID" sz="1292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meliputi</a:t>
            </a:r>
            <a:r>
              <a:rPr lang="en-ID" sz="1292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hal-hal</a:t>
            </a:r>
            <a:r>
              <a:rPr lang="en-ID" sz="1292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sebagai</a:t>
            </a:r>
            <a:r>
              <a:rPr lang="en-ID" sz="1292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berikut</a:t>
            </a:r>
            <a:r>
              <a:rPr lang="en-ID" sz="1292" dirty="0">
                <a:solidFill>
                  <a:srgbClr val="000000"/>
                </a:solidFill>
                <a:latin typeface="Bookman Old Style" panose="02050604050505020204" pitchFamily="18" charset="0"/>
              </a:rPr>
              <a:t>: </a:t>
            </a:r>
          </a:p>
          <a:p>
            <a:pPr marL="211021" indent="-211021">
              <a:lnSpc>
                <a:spcPct val="85000"/>
              </a:lnSpc>
              <a:buAutoNum type="alphaLcParenR"/>
            </a:pPr>
            <a:r>
              <a:rPr lang="en-ID" sz="1292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Ketentuan</a:t>
            </a:r>
            <a:r>
              <a:rPr lang="en-ID" sz="1292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mobilisasi</a:t>
            </a:r>
            <a:r>
              <a:rPr lang="en-ID" sz="1292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adalah</a:t>
            </a:r>
            <a:r>
              <a:rPr lang="en-ID" sz="1292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sebagai</a:t>
            </a:r>
            <a:r>
              <a:rPr lang="en-ID" sz="1292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berikut</a:t>
            </a:r>
            <a:r>
              <a:rPr lang="en-ID" sz="1292" dirty="0">
                <a:solidFill>
                  <a:srgbClr val="000000"/>
                </a:solidFill>
                <a:latin typeface="Bookman Old Style" panose="02050604050505020204" pitchFamily="18" charset="0"/>
              </a:rPr>
              <a:t>: </a:t>
            </a:r>
          </a:p>
          <a:p>
            <a:pPr marL="498243" indent="-249122">
              <a:lnSpc>
                <a:spcPct val="85000"/>
              </a:lnSpc>
            </a:pPr>
            <a:r>
              <a:rPr lang="en-ID" sz="1292" dirty="0">
                <a:solidFill>
                  <a:srgbClr val="000000"/>
                </a:solidFill>
                <a:latin typeface="Bookman Old Style" panose="02050604050505020204" pitchFamily="18" charset="0"/>
              </a:rPr>
              <a:t>1) 	</a:t>
            </a:r>
            <a:r>
              <a:rPr lang="en-ID" sz="1292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Penyewaan</a:t>
            </a:r>
            <a:r>
              <a:rPr lang="en-ID" sz="1292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atau</a:t>
            </a:r>
            <a:r>
              <a:rPr lang="en-ID" sz="1292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pembelian</a:t>
            </a:r>
            <a:r>
              <a:rPr lang="en-ID" sz="1292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sebidang</a:t>
            </a:r>
            <a:r>
              <a:rPr lang="en-ID" sz="1292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lahan</a:t>
            </a:r>
            <a:r>
              <a:rPr lang="en-ID" sz="1292" dirty="0">
                <a:solidFill>
                  <a:srgbClr val="000000"/>
                </a:solidFill>
                <a:latin typeface="Bookman Old Style" panose="02050604050505020204" pitchFamily="18" charset="0"/>
              </a:rPr>
              <a:t> yang </a:t>
            </a:r>
            <a:r>
              <a:rPr lang="en-ID" sz="1292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diperlukan</a:t>
            </a:r>
            <a:r>
              <a:rPr lang="en-ID" sz="1292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untuk</a:t>
            </a:r>
            <a:r>
              <a:rPr lang="en-ID" sz="1292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92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base camp </a:t>
            </a:r>
            <a:r>
              <a:rPr lang="en-ID" sz="1292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Penyedia</a:t>
            </a:r>
            <a:r>
              <a:rPr lang="en-ID" sz="1292" dirty="0">
                <a:solidFill>
                  <a:srgbClr val="000000"/>
                </a:solidFill>
                <a:latin typeface="Bookman Old Style" panose="02050604050505020204" pitchFamily="18" charset="0"/>
              </a:rPr>
              <a:t> dan </a:t>
            </a:r>
            <a:r>
              <a:rPr lang="en-ID" sz="1292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kegiatan</a:t>
            </a:r>
            <a:r>
              <a:rPr lang="en-ID" sz="1292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pelaksanaan</a:t>
            </a:r>
            <a:r>
              <a:rPr lang="en-ID" sz="1292" dirty="0">
                <a:solidFill>
                  <a:srgbClr val="000000"/>
                </a:solidFill>
                <a:latin typeface="Bookman Old Style" panose="02050604050505020204" pitchFamily="18" charset="0"/>
              </a:rPr>
              <a:t>. </a:t>
            </a:r>
          </a:p>
          <a:p>
            <a:pPr marL="498243" indent="-249122">
              <a:lnSpc>
                <a:spcPct val="85000"/>
              </a:lnSpc>
            </a:pPr>
            <a:r>
              <a:rPr lang="en-ID" sz="1292" dirty="0">
                <a:latin typeface="Bookman Old Style" panose="02050604050505020204" pitchFamily="18" charset="0"/>
              </a:rPr>
              <a:t>2) 	</a:t>
            </a:r>
            <a:r>
              <a:rPr lang="en-ID" sz="1292" dirty="0" err="1">
                <a:latin typeface="Bookman Old Style" panose="02050604050505020204" pitchFamily="18" charset="0"/>
              </a:rPr>
              <a:t>Mobilisasi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semua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personil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Penyedia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sesuai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dengan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struktur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organisasi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pelaksana</a:t>
            </a:r>
            <a:r>
              <a:rPr lang="en-ID" sz="1292" dirty="0">
                <a:latin typeface="Bookman Old Style" panose="02050604050505020204" pitchFamily="18" charset="0"/>
              </a:rPr>
              <a:t> yang </a:t>
            </a:r>
            <a:r>
              <a:rPr lang="en-ID" sz="1292" dirty="0" err="1">
                <a:latin typeface="Bookman Old Style" panose="02050604050505020204" pitchFamily="18" charset="0"/>
              </a:rPr>
              <a:t>telah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disetujui</a:t>
            </a:r>
            <a:r>
              <a:rPr lang="en-ID" sz="1292" dirty="0">
                <a:latin typeface="Bookman Old Style" panose="02050604050505020204" pitchFamily="18" charset="0"/>
              </a:rPr>
              <a:t> oleh </a:t>
            </a:r>
            <a:r>
              <a:rPr lang="en-ID" sz="1292" dirty="0" err="1">
                <a:latin typeface="Bookman Old Style" panose="02050604050505020204" pitchFamily="18" charset="0"/>
              </a:rPr>
              <a:t>pengawas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pekerjaan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termasuk</a:t>
            </a:r>
            <a:r>
              <a:rPr lang="en-ID" sz="1292" dirty="0">
                <a:latin typeface="Bookman Old Style" panose="02050604050505020204" pitchFamily="18" charset="0"/>
              </a:rPr>
              <a:t> para </a:t>
            </a:r>
            <a:r>
              <a:rPr lang="en-ID" sz="1292" dirty="0" err="1">
                <a:latin typeface="Bookman Old Style" panose="02050604050505020204" pitchFamily="18" charset="0"/>
              </a:rPr>
              <a:t>pekerja</a:t>
            </a:r>
            <a:r>
              <a:rPr lang="en-ID" sz="1292" dirty="0">
                <a:latin typeface="Bookman Old Style" panose="02050604050505020204" pitchFamily="18" charset="0"/>
              </a:rPr>
              <a:t> yang </a:t>
            </a:r>
            <a:r>
              <a:rPr lang="en-ID" sz="1292" dirty="0" err="1">
                <a:latin typeface="Bookman Old Style" panose="02050604050505020204" pitchFamily="18" charset="0"/>
              </a:rPr>
              <a:t>diperlukan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dalam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pelaksanaan</a:t>
            </a:r>
            <a:r>
              <a:rPr lang="en-ID" sz="1292" dirty="0">
                <a:latin typeface="Bookman Old Style" panose="02050604050505020204" pitchFamily="18" charset="0"/>
              </a:rPr>
              <a:t> dan </a:t>
            </a:r>
            <a:r>
              <a:rPr lang="en-ID" sz="1292" dirty="0" err="1">
                <a:latin typeface="Bookman Old Style" panose="02050604050505020204" pitchFamily="18" charset="0"/>
              </a:rPr>
              <a:t>penyelesaian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pekerjaan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dalam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kontrak</a:t>
            </a:r>
            <a:r>
              <a:rPr lang="en-ID" sz="1292" dirty="0">
                <a:latin typeface="Bookman Old Style" panose="02050604050505020204" pitchFamily="18" charset="0"/>
              </a:rPr>
              <a:t> dan </a:t>
            </a:r>
            <a:r>
              <a:rPr lang="en-ID" sz="1292" dirty="0" err="1">
                <a:latin typeface="Bookman Old Style" panose="02050604050505020204" pitchFamily="18" charset="0"/>
              </a:rPr>
              <a:t>Petugas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Keselamatan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Konstruksi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atau</a:t>
            </a:r>
            <a:r>
              <a:rPr lang="en-ID" sz="1292" dirty="0">
                <a:latin typeface="Bookman Old Style" panose="02050604050505020204" pitchFamily="18" charset="0"/>
              </a:rPr>
              <a:t> Ahli </a:t>
            </a:r>
            <a:r>
              <a:rPr lang="en-ID" sz="1292" dirty="0" err="1">
                <a:latin typeface="Bookman Old Style" panose="02050604050505020204" pitchFamily="18" charset="0"/>
              </a:rPr>
              <a:t>Keselamatan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Konstruksi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sesuai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dengan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ketentuan</a:t>
            </a:r>
            <a:r>
              <a:rPr lang="en-ID" sz="1292" dirty="0">
                <a:latin typeface="Bookman Old Style" panose="02050604050505020204" pitchFamily="18" charset="0"/>
              </a:rPr>
              <a:t> yang </a:t>
            </a:r>
            <a:r>
              <a:rPr lang="en-ID" sz="1292" dirty="0" err="1">
                <a:latin typeface="Bookman Old Style" panose="02050604050505020204" pitchFamily="18" charset="0"/>
              </a:rPr>
              <a:t>disyaratkan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dalam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spesifikasi</a:t>
            </a:r>
            <a:r>
              <a:rPr lang="en-ID" sz="1292" dirty="0">
                <a:latin typeface="Bookman Old Style" panose="02050604050505020204" pitchFamily="18" charset="0"/>
              </a:rPr>
              <a:t> yang </a:t>
            </a:r>
            <a:r>
              <a:rPr lang="en-ID" sz="1292" dirty="0" err="1">
                <a:latin typeface="Bookman Old Style" panose="02050604050505020204" pitchFamily="18" charset="0"/>
              </a:rPr>
              <a:t>mengacu</a:t>
            </a:r>
            <a:r>
              <a:rPr lang="en-ID" sz="1292" dirty="0">
                <a:latin typeface="Bookman Old Style" panose="02050604050505020204" pitchFamily="18" charset="0"/>
              </a:rPr>
              <a:t> (</a:t>
            </a:r>
            <a:r>
              <a:rPr lang="en-ID" sz="1292" dirty="0" err="1">
                <a:latin typeface="Bookman Old Style" panose="02050604050505020204" pitchFamily="18" charset="0"/>
              </a:rPr>
              <a:t>Permen</a:t>
            </a:r>
            <a:r>
              <a:rPr lang="en-ID" sz="1292" dirty="0">
                <a:latin typeface="Bookman Old Style" panose="02050604050505020204" pitchFamily="18" charset="0"/>
              </a:rPr>
              <a:t> PUPR </a:t>
            </a:r>
            <a:r>
              <a:rPr lang="en-ID" sz="1292" dirty="0" err="1">
                <a:latin typeface="Bookman Old Style" panose="02050604050505020204" pitchFamily="18" charset="0"/>
              </a:rPr>
              <a:t>Nomor</a:t>
            </a:r>
            <a:r>
              <a:rPr lang="en-ID" sz="1292" dirty="0">
                <a:latin typeface="Bookman Old Style" panose="02050604050505020204" pitchFamily="18" charset="0"/>
              </a:rPr>
              <a:t> 10 </a:t>
            </a:r>
            <a:r>
              <a:rPr lang="en-ID" sz="1292" dirty="0" err="1">
                <a:latin typeface="Bookman Old Style" panose="02050604050505020204" pitchFamily="18" charset="0"/>
              </a:rPr>
              <a:t>Tahun</a:t>
            </a:r>
            <a:r>
              <a:rPr lang="en-ID" sz="1292" dirty="0">
                <a:latin typeface="Bookman Old Style" panose="02050604050505020204" pitchFamily="18" charset="0"/>
              </a:rPr>
              <a:t> 2021). </a:t>
            </a:r>
          </a:p>
          <a:p>
            <a:pPr marL="498243" indent="-249122">
              <a:lnSpc>
                <a:spcPct val="85000"/>
              </a:lnSpc>
            </a:pPr>
            <a:r>
              <a:rPr lang="sv-SE" sz="1292" dirty="0">
                <a:latin typeface="Bookman Old Style" panose="02050604050505020204" pitchFamily="18" charset="0"/>
              </a:rPr>
              <a:t>3)	Mobilisasi dan pemasangan peralatan sesuai dengan daftar peralatan yang tercantum dalam penawaran, dari suatu lokasi asal ke tempat pekerjaan, tempat peralatan tersebut akan digunakan. </a:t>
            </a:r>
          </a:p>
          <a:p>
            <a:pPr marL="498243" indent="-249122">
              <a:lnSpc>
                <a:spcPct val="85000"/>
              </a:lnSpc>
            </a:pPr>
            <a:r>
              <a:rPr lang="en-ID" sz="1292" dirty="0">
                <a:latin typeface="Bookman Old Style" panose="02050604050505020204" pitchFamily="18" charset="0"/>
              </a:rPr>
              <a:t>4) 	</a:t>
            </a:r>
            <a:r>
              <a:rPr lang="en-ID" sz="1292" dirty="0" err="1">
                <a:latin typeface="Bookman Old Style" panose="02050604050505020204" pitchFamily="18" charset="0"/>
              </a:rPr>
              <a:t>Penyediaan</a:t>
            </a:r>
            <a:r>
              <a:rPr lang="en-ID" sz="1292" dirty="0">
                <a:latin typeface="Bookman Old Style" panose="02050604050505020204" pitchFamily="18" charset="0"/>
              </a:rPr>
              <a:t> dan </a:t>
            </a:r>
            <a:r>
              <a:rPr lang="en-ID" sz="1292" dirty="0" err="1">
                <a:latin typeface="Bookman Old Style" panose="02050604050505020204" pitchFamily="18" charset="0"/>
              </a:rPr>
              <a:t>pemeliharaan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i="1" dirty="0">
                <a:latin typeface="Bookman Old Style" panose="02050604050505020204" pitchFamily="18" charset="0"/>
              </a:rPr>
              <a:t>base camp </a:t>
            </a:r>
            <a:r>
              <a:rPr lang="en-ID" sz="1292" dirty="0" err="1">
                <a:latin typeface="Bookman Old Style" panose="02050604050505020204" pitchFamily="18" charset="0"/>
              </a:rPr>
              <a:t>penyedia</a:t>
            </a:r>
            <a:r>
              <a:rPr lang="en-ID" sz="1292" dirty="0">
                <a:latin typeface="Bookman Old Style" panose="02050604050505020204" pitchFamily="18" charset="0"/>
              </a:rPr>
              <a:t>, </a:t>
            </a:r>
            <a:r>
              <a:rPr lang="en-ID" sz="1292" dirty="0" err="1">
                <a:latin typeface="Bookman Old Style" panose="02050604050505020204" pitchFamily="18" charset="0"/>
              </a:rPr>
              <a:t>jika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perlu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termasuk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kantor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lapangan</a:t>
            </a:r>
            <a:r>
              <a:rPr lang="en-ID" sz="1292" dirty="0">
                <a:latin typeface="Bookman Old Style" panose="02050604050505020204" pitchFamily="18" charset="0"/>
              </a:rPr>
              <a:t>, </a:t>
            </a:r>
            <a:r>
              <a:rPr lang="en-ID" sz="1292" dirty="0" err="1">
                <a:latin typeface="Bookman Old Style" panose="02050604050505020204" pitchFamily="18" charset="0"/>
              </a:rPr>
              <a:t>tempat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tinggal</a:t>
            </a:r>
            <a:r>
              <a:rPr lang="en-ID" sz="1292" dirty="0">
                <a:latin typeface="Bookman Old Style" panose="02050604050505020204" pitchFamily="18" charset="0"/>
              </a:rPr>
              <a:t>, </a:t>
            </a:r>
            <a:r>
              <a:rPr lang="en-ID" sz="1292" dirty="0" err="1">
                <a:latin typeface="Bookman Old Style" panose="02050604050505020204" pitchFamily="18" charset="0"/>
              </a:rPr>
              <a:t>bengkel</a:t>
            </a:r>
            <a:r>
              <a:rPr lang="en-ID" sz="1292" dirty="0">
                <a:latin typeface="Bookman Old Style" panose="02050604050505020204" pitchFamily="18" charset="0"/>
              </a:rPr>
              <a:t>, </a:t>
            </a:r>
            <a:r>
              <a:rPr lang="en-ID" sz="1292" dirty="0" err="1">
                <a:latin typeface="Bookman Old Style" panose="02050604050505020204" pitchFamily="18" charset="0"/>
              </a:rPr>
              <a:t>gudang</a:t>
            </a:r>
            <a:r>
              <a:rPr lang="en-ID" sz="1292" dirty="0">
                <a:latin typeface="Bookman Old Style" panose="02050604050505020204" pitchFamily="18" charset="0"/>
              </a:rPr>
              <a:t>, </a:t>
            </a:r>
            <a:r>
              <a:rPr lang="en-ID" sz="1292" dirty="0" err="1">
                <a:latin typeface="Bookman Old Style" panose="02050604050505020204" pitchFamily="18" charset="0"/>
              </a:rPr>
              <a:t>laboratorium</a:t>
            </a:r>
            <a:r>
              <a:rPr lang="en-ID" sz="1292" dirty="0">
                <a:latin typeface="Bookman Old Style" panose="02050604050505020204" pitchFamily="18" charset="0"/>
              </a:rPr>
              <a:t>. </a:t>
            </a:r>
          </a:p>
          <a:p>
            <a:pPr>
              <a:lnSpc>
                <a:spcPct val="85000"/>
              </a:lnSpc>
            </a:pPr>
            <a:endParaRPr lang="en-ID" sz="1015" dirty="0">
              <a:latin typeface="Bookman Old Style" panose="02050604050505020204" pitchFamily="18" charset="0"/>
            </a:endParaRPr>
          </a:p>
          <a:p>
            <a:pPr marL="247657" indent="-247657">
              <a:lnSpc>
                <a:spcPct val="85000"/>
              </a:lnSpc>
            </a:pPr>
            <a:r>
              <a:rPr lang="en-ID" sz="1292" dirty="0">
                <a:latin typeface="Bookman Old Style" panose="02050604050505020204" pitchFamily="18" charset="0"/>
              </a:rPr>
              <a:t>b)	</a:t>
            </a:r>
            <a:r>
              <a:rPr lang="en-ID" sz="1292" dirty="0" err="1">
                <a:latin typeface="Bookman Old Style" panose="02050604050505020204" pitchFamily="18" charset="0"/>
              </a:rPr>
              <a:t>Mobilisasi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kantor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lapangan</a:t>
            </a:r>
            <a:r>
              <a:rPr lang="en-ID" sz="1292" dirty="0">
                <a:latin typeface="Bookman Old Style" panose="02050604050505020204" pitchFamily="18" charset="0"/>
              </a:rPr>
              <a:t> dan </a:t>
            </a:r>
            <a:r>
              <a:rPr lang="en-ID" sz="1292" dirty="0" err="1">
                <a:latin typeface="Bookman Old Style" panose="02050604050505020204" pitchFamily="18" charset="0"/>
              </a:rPr>
              <a:t>fasilitasnya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untuk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Direksi</a:t>
            </a:r>
            <a:r>
              <a:rPr lang="en-ID" sz="1292" dirty="0">
                <a:latin typeface="Bookman Old Style" panose="02050604050505020204" pitchFamily="18" charset="0"/>
              </a:rPr>
              <a:t> (</a:t>
            </a:r>
            <a:r>
              <a:rPr lang="en-ID" sz="1292" dirty="0" err="1">
                <a:latin typeface="Bookman Old Style" panose="02050604050505020204" pitchFamily="18" charset="0"/>
              </a:rPr>
              <a:t>jika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disebutkan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dalam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kontrak</a:t>
            </a:r>
            <a:r>
              <a:rPr lang="en-ID" sz="1292" dirty="0">
                <a:latin typeface="Bookman Old Style" panose="02050604050505020204" pitchFamily="18" charset="0"/>
              </a:rPr>
              <a:t>)</a:t>
            </a:r>
          </a:p>
          <a:p>
            <a:pPr marL="247657" indent="-247657">
              <a:lnSpc>
                <a:spcPct val="85000"/>
              </a:lnSpc>
            </a:pPr>
            <a:r>
              <a:rPr lang="en-ID" sz="1292" dirty="0">
                <a:latin typeface="Bookman Old Style" panose="02050604050505020204" pitchFamily="18" charset="0"/>
              </a:rPr>
              <a:t>c)	</a:t>
            </a:r>
            <a:r>
              <a:rPr lang="en-ID" sz="1292" dirty="0" err="1">
                <a:latin typeface="Bookman Old Style" panose="02050604050505020204" pitchFamily="18" charset="0"/>
              </a:rPr>
              <a:t>Mobilisasi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fasilitas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pengendalian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mutu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</a:p>
          <a:p>
            <a:pPr marL="247657">
              <a:lnSpc>
                <a:spcPct val="85000"/>
              </a:lnSpc>
            </a:pPr>
            <a:r>
              <a:rPr lang="en-ID" sz="1292" dirty="0" err="1">
                <a:latin typeface="Bookman Old Style" panose="02050604050505020204" pitchFamily="18" charset="0"/>
              </a:rPr>
              <a:t>Penyediaan</a:t>
            </a:r>
            <a:r>
              <a:rPr lang="en-ID" sz="1292" dirty="0">
                <a:latin typeface="Bookman Old Style" panose="02050604050505020204" pitchFamily="18" charset="0"/>
              </a:rPr>
              <a:t> dan </a:t>
            </a:r>
            <a:r>
              <a:rPr lang="en-ID" sz="1292" dirty="0" err="1">
                <a:latin typeface="Bookman Old Style" panose="02050604050505020204" pitchFamily="18" charset="0"/>
              </a:rPr>
              <a:t>pemeliharaan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laboratorium</a:t>
            </a:r>
            <a:r>
              <a:rPr lang="en-ID" sz="1292" dirty="0">
                <a:latin typeface="Bookman Old Style" panose="02050604050505020204" pitchFamily="18" charset="0"/>
              </a:rPr>
              <a:t> uji </a:t>
            </a:r>
            <a:r>
              <a:rPr lang="en-ID" sz="1292" dirty="0" err="1">
                <a:latin typeface="Bookman Old Style" panose="02050604050505020204" pitchFamily="18" charset="0"/>
              </a:rPr>
              <a:t>mutu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bahan</a:t>
            </a:r>
            <a:r>
              <a:rPr lang="en-ID" sz="1292" dirty="0">
                <a:latin typeface="Bookman Old Style" panose="02050604050505020204" pitchFamily="18" charset="0"/>
              </a:rPr>
              <a:t> dan </a:t>
            </a:r>
            <a:r>
              <a:rPr lang="en-ID" sz="1292" dirty="0" err="1">
                <a:latin typeface="Bookman Old Style" panose="02050604050505020204" pitchFamily="18" charset="0"/>
              </a:rPr>
              <a:t>pekerjaan</a:t>
            </a:r>
            <a:r>
              <a:rPr lang="en-ID" sz="1292" dirty="0">
                <a:latin typeface="Bookman Old Style" panose="02050604050505020204" pitchFamily="18" charset="0"/>
              </a:rPr>
              <a:t> di </a:t>
            </a:r>
            <a:r>
              <a:rPr lang="en-ID" sz="1292" dirty="0" err="1">
                <a:latin typeface="Bookman Old Style" panose="02050604050505020204" pitchFamily="18" charset="0"/>
              </a:rPr>
              <a:t>lapangan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harus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memenuhi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ketentuan</a:t>
            </a:r>
            <a:r>
              <a:rPr lang="en-ID" sz="1292" dirty="0">
                <a:latin typeface="Bookman Old Style" panose="02050604050505020204" pitchFamily="18" charset="0"/>
              </a:rPr>
              <a:t> yang </a:t>
            </a:r>
            <a:r>
              <a:rPr lang="en-ID" sz="1292" dirty="0" err="1">
                <a:latin typeface="Bookman Old Style" panose="02050604050505020204" pitchFamily="18" charset="0"/>
              </a:rPr>
              <a:t>disyaratkan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dalam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spesifikasi</a:t>
            </a:r>
            <a:r>
              <a:rPr lang="en-ID" sz="1292" dirty="0">
                <a:latin typeface="Bookman Old Style" panose="02050604050505020204" pitchFamily="18" charset="0"/>
              </a:rPr>
              <a:t>. </a:t>
            </a:r>
            <a:r>
              <a:rPr lang="en-ID" sz="1292" dirty="0" err="1">
                <a:latin typeface="Bookman Old Style" panose="02050604050505020204" pitchFamily="18" charset="0"/>
              </a:rPr>
              <a:t>Laboratorium</a:t>
            </a:r>
            <a:r>
              <a:rPr lang="en-ID" sz="1292" dirty="0">
                <a:latin typeface="Bookman Old Style" panose="02050604050505020204" pitchFamily="18" charset="0"/>
              </a:rPr>
              <a:t> dan </a:t>
            </a:r>
            <a:r>
              <a:rPr lang="en-ID" sz="1292" dirty="0" err="1">
                <a:latin typeface="Bookman Old Style" panose="02050604050505020204" pitchFamily="18" charset="0"/>
              </a:rPr>
              <a:t>peralatannya</a:t>
            </a:r>
            <a:r>
              <a:rPr lang="en-ID" sz="1292" dirty="0">
                <a:latin typeface="Bookman Old Style" panose="02050604050505020204" pitchFamily="18" charset="0"/>
              </a:rPr>
              <a:t>, yang </a:t>
            </a:r>
            <a:r>
              <a:rPr lang="en-ID" sz="1292" dirty="0" err="1">
                <a:latin typeface="Bookman Old Style" panose="02050604050505020204" pitchFamily="18" charset="0"/>
              </a:rPr>
              <a:t>dipasok</a:t>
            </a:r>
            <a:r>
              <a:rPr lang="en-ID" sz="1292" dirty="0">
                <a:latin typeface="Bookman Old Style" panose="02050604050505020204" pitchFamily="18" charset="0"/>
              </a:rPr>
              <a:t>, </a:t>
            </a:r>
            <a:r>
              <a:rPr lang="en-ID" sz="1292" dirty="0" err="1">
                <a:latin typeface="Bookman Old Style" panose="02050604050505020204" pitchFamily="18" charset="0"/>
              </a:rPr>
              <a:t>akan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tetap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menjadi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milik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Penyedia</a:t>
            </a:r>
            <a:r>
              <a:rPr lang="en-ID" sz="1292" dirty="0">
                <a:latin typeface="Bookman Old Style" panose="02050604050505020204" pitchFamily="18" charset="0"/>
              </a:rPr>
              <a:t> pada </a:t>
            </a:r>
            <a:r>
              <a:rPr lang="en-ID" sz="1292" dirty="0" err="1">
                <a:latin typeface="Bookman Old Style" panose="02050604050505020204" pitchFamily="18" charset="0"/>
              </a:rPr>
              <a:t>waktu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kegiatan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selesai</a:t>
            </a:r>
            <a:r>
              <a:rPr lang="en-ID" sz="1292" dirty="0">
                <a:latin typeface="Bookman Old Style" panose="02050604050505020204" pitchFamily="18" charset="0"/>
              </a:rPr>
              <a:t>. </a:t>
            </a:r>
          </a:p>
          <a:p>
            <a:pPr marL="247657" indent="-247657">
              <a:lnSpc>
                <a:spcPct val="85000"/>
              </a:lnSpc>
            </a:pPr>
            <a:r>
              <a:rPr lang="en-ID" sz="1292" dirty="0">
                <a:latin typeface="Bookman Old Style" panose="02050604050505020204" pitchFamily="18" charset="0"/>
              </a:rPr>
              <a:t>d) 	</a:t>
            </a:r>
            <a:r>
              <a:rPr lang="en-ID" sz="1292" dirty="0" err="1">
                <a:latin typeface="Bookman Old Style" panose="02050604050505020204" pitchFamily="18" charset="0"/>
              </a:rPr>
              <a:t>Kegiatan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demobilisasi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</a:p>
          <a:p>
            <a:pPr marL="249122">
              <a:lnSpc>
                <a:spcPct val="85000"/>
              </a:lnSpc>
            </a:pPr>
            <a:r>
              <a:rPr lang="en-ID" sz="1292" dirty="0" err="1">
                <a:latin typeface="Bookman Old Style" panose="02050604050505020204" pitchFamily="18" charset="0"/>
              </a:rPr>
              <a:t>Pembongkaran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tempat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kerja</a:t>
            </a:r>
            <a:r>
              <a:rPr lang="en-ID" sz="1292" dirty="0">
                <a:latin typeface="Bookman Old Style" panose="02050604050505020204" pitchFamily="18" charset="0"/>
              </a:rPr>
              <a:t> oleh </a:t>
            </a:r>
            <a:r>
              <a:rPr lang="en-ID" sz="1292" dirty="0" err="1">
                <a:latin typeface="Bookman Old Style" panose="02050604050505020204" pitchFamily="18" charset="0"/>
              </a:rPr>
              <a:t>Penyedia</a:t>
            </a:r>
            <a:r>
              <a:rPr lang="en-ID" sz="1292" dirty="0">
                <a:latin typeface="Bookman Old Style" panose="02050604050505020204" pitchFamily="18" charset="0"/>
              </a:rPr>
              <a:t> pada </a:t>
            </a:r>
            <a:r>
              <a:rPr lang="en-ID" sz="1292" dirty="0" err="1">
                <a:latin typeface="Bookman Old Style" panose="02050604050505020204" pitchFamily="18" charset="0"/>
              </a:rPr>
              <a:t>saat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akhir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kontrak</a:t>
            </a:r>
            <a:r>
              <a:rPr lang="en-ID" sz="1292" dirty="0">
                <a:latin typeface="Bookman Old Style" panose="02050604050505020204" pitchFamily="18" charset="0"/>
              </a:rPr>
              <a:t>, </a:t>
            </a:r>
            <a:r>
              <a:rPr lang="en-ID" sz="1292" dirty="0" err="1">
                <a:latin typeface="Bookman Old Style" panose="02050604050505020204" pitchFamily="18" charset="0"/>
              </a:rPr>
              <a:t>termasuk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pemindahan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semua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instalasi</a:t>
            </a:r>
            <a:r>
              <a:rPr lang="en-ID" sz="1292" dirty="0">
                <a:latin typeface="Bookman Old Style" panose="02050604050505020204" pitchFamily="18" charset="0"/>
              </a:rPr>
              <a:t>, </a:t>
            </a:r>
            <a:r>
              <a:rPr lang="en-ID" sz="1292" dirty="0" err="1">
                <a:latin typeface="Bookman Old Style" panose="02050604050505020204" pitchFamily="18" charset="0"/>
              </a:rPr>
              <a:t>peralatan</a:t>
            </a:r>
            <a:r>
              <a:rPr lang="en-ID" sz="1292" dirty="0">
                <a:latin typeface="Bookman Old Style" panose="02050604050505020204" pitchFamily="18" charset="0"/>
              </a:rPr>
              <a:t> dan </a:t>
            </a:r>
            <a:r>
              <a:rPr lang="en-ID" sz="1292" dirty="0" err="1">
                <a:latin typeface="Bookman Old Style" panose="02050604050505020204" pitchFamily="18" charset="0"/>
              </a:rPr>
              <a:t>perlengkapan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dari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tanah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milik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pemerintah</a:t>
            </a:r>
            <a:r>
              <a:rPr lang="en-ID" sz="1292" dirty="0">
                <a:latin typeface="Bookman Old Style" panose="02050604050505020204" pitchFamily="18" charset="0"/>
              </a:rPr>
              <a:t> dan </a:t>
            </a:r>
            <a:r>
              <a:rPr lang="en-ID" sz="1292" dirty="0" err="1">
                <a:latin typeface="Bookman Old Style" panose="02050604050505020204" pitchFamily="18" charset="0"/>
              </a:rPr>
              <a:t>pengembalian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kondisi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tempat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kerja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menjadi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kondisi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seperti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semula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sebelum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pekerjaan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dimulai</a:t>
            </a:r>
            <a:r>
              <a:rPr lang="en-ID" sz="1292" dirty="0">
                <a:latin typeface="Bookman Old Style" panose="02050604050505020204" pitchFamily="18" charset="0"/>
              </a:rPr>
              <a:t>. </a:t>
            </a:r>
          </a:p>
          <a:p>
            <a:pPr marL="249122" indent="-249122">
              <a:lnSpc>
                <a:spcPct val="85000"/>
              </a:lnSpc>
            </a:pPr>
            <a:r>
              <a:rPr lang="en-ID" sz="1292" dirty="0">
                <a:latin typeface="Bookman Old Style" panose="02050604050505020204" pitchFamily="18" charset="0"/>
              </a:rPr>
              <a:t>e) 	</a:t>
            </a:r>
            <a:r>
              <a:rPr lang="en-ID" sz="1292" dirty="0" err="1">
                <a:latin typeface="Bookman Old Style" panose="02050604050505020204" pitchFamily="18" charset="0"/>
              </a:rPr>
              <a:t>Pembayaran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mobilisasi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termasuk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demobilisasi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bersifat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i="1" dirty="0" err="1">
                <a:latin typeface="Bookman Old Style" panose="02050604050505020204" pitchFamily="18" charset="0"/>
              </a:rPr>
              <a:t>lumsum</a:t>
            </a:r>
            <a:r>
              <a:rPr lang="en-ID" sz="1292" dirty="0">
                <a:latin typeface="Bookman Old Style" panose="02050604050505020204" pitchFamily="18" charset="0"/>
              </a:rPr>
              <a:t>, </a:t>
            </a:r>
            <a:r>
              <a:rPr lang="en-ID" sz="1292" dirty="0" err="1">
                <a:latin typeface="Bookman Old Style" panose="02050604050505020204" pitchFamily="18" charset="0"/>
              </a:rPr>
              <a:t>namun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dilengkapi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dengan</a:t>
            </a:r>
            <a:r>
              <a:rPr lang="en-ID" sz="1292" dirty="0">
                <a:latin typeface="Bookman Old Style" panose="02050604050505020204" pitchFamily="18" charset="0"/>
              </a:rPr>
              <a:t> </a:t>
            </a:r>
            <a:r>
              <a:rPr lang="en-ID" sz="1292" dirty="0" err="1">
                <a:latin typeface="Bookman Old Style" panose="02050604050505020204" pitchFamily="18" charset="0"/>
              </a:rPr>
              <a:t>rincian</a:t>
            </a:r>
            <a:r>
              <a:rPr lang="en-ID" sz="1292" dirty="0">
                <a:latin typeface="Bookman Old Style" panose="02050604050505020204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7FCFD5-CE87-1144-7519-37DD90436276}"/>
              </a:ext>
            </a:extLst>
          </p:cNvPr>
          <p:cNvSpPr txBox="1"/>
          <p:nvPr/>
        </p:nvSpPr>
        <p:spPr>
          <a:xfrm>
            <a:off x="1193801" y="5734263"/>
            <a:ext cx="82094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200" b="1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Catatan</a:t>
            </a:r>
            <a:r>
              <a:rPr lang="en-ID" sz="12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: </a:t>
            </a:r>
            <a:endParaRPr lang="en-ID" sz="1200" b="1" dirty="0"/>
          </a:p>
          <a:p>
            <a:pPr marL="177800" indent="-177800"/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1.	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Ini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adalah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contoh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mobilisasi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umumnya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untuk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kegiatan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pekerjaan-pekerjaan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mekanis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(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mayoritas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). </a:t>
            </a:r>
          </a:p>
          <a:p>
            <a:pPr marL="177800" indent="-177800"/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2.	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Fasilitas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kantor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dan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akomodasi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untuk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pengawas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pekerjaan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/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staf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pengguna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jasa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disediakan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oleh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penyedia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(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jika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disebutkan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dalam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kontrak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). </a:t>
            </a:r>
          </a:p>
          <a:p>
            <a:pPr marL="177800" indent="-177800"/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3.	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Asuransi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peralatan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yang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dimobilisasi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adalah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opsional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dari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penyedia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jasa</a:t>
            </a:r>
            <a:r>
              <a:rPr lang="en-ID" sz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B0182A-CEF2-2AF3-B4F0-719590D899F8}"/>
              </a:ext>
            </a:extLst>
          </p:cNvPr>
          <p:cNvSpPr/>
          <p:nvPr/>
        </p:nvSpPr>
        <p:spPr>
          <a:xfrm>
            <a:off x="361338" y="163401"/>
            <a:ext cx="5740896" cy="539842"/>
          </a:xfrm>
          <a:prstGeom prst="rect">
            <a:avLst/>
          </a:prstGeom>
          <a:noFill/>
        </p:spPr>
        <p:txBody>
          <a:bodyPr wrap="none" lIns="84406" tIns="42203" rIns="84406" bIns="42203">
            <a:spAutoFit/>
          </a:bodyPr>
          <a:lstStyle/>
          <a:p>
            <a:pPr algn="ctr"/>
            <a:r>
              <a:rPr lang="en-US" sz="2954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I.1.  </a:t>
            </a:r>
            <a:r>
              <a:rPr lang="en-US" sz="2954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Mobilisasi</a:t>
            </a:r>
            <a:r>
              <a:rPr lang="en-US" sz="2954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dan </a:t>
            </a:r>
            <a:r>
              <a:rPr lang="en-US" sz="2954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Demobilisasi</a:t>
            </a:r>
            <a:endParaRPr lang="en-US" sz="2954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269325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>
            <a:extLst>
              <a:ext uri="{FF2B5EF4-FFF2-40B4-BE49-F238E27FC236}">
                <a16:creationId xmlns:a16="http://schemas.microsoft.com/office/drawing/2014/main" id="{35CFF8E3-FB76-4194-A76A-B336AB10184C}"/>
              </a:ext>
            </a:extLst>
          </p:cNvPr>
          <p:cNvSpPr/>
          <p:nvPr/>
        </p:nvSpPr>
        <p:spPr>
          <a:xfrm>
            <a:off x="8306839" y="3167381"/>
            <a:ext cx="434166" cy="83793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534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9A91BE-A60E-4BBB-88C9-96DEC86AFC3A}"/>
              </a:ext>
            </a:extLst>
          </p:cNvPr>
          <p:cNvSpPr txBox="1"/>
          <p:nvPr/>
        </p:nvSpPr>
        <p:spPr>
          <a:xfrm>
            <a:off x="8670684" y="3429002"/>
            <a:ext cx="710451" cy="32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4" b="1" dirty="0"/>
              <a:t>UMUM</a:t>
            </a:r>
            <a:endParaRPr lang="en-ID" sz="1534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049D1A-A771-44BD-AA4B-A8923091755E}"/>
              </a:ext>
            </a:extLst>
          </p:cNvPr>
          <p:cNvSpPr txBox="1"/>
          <p:nvPr/>
        </p:nvSpPr>
        <p:spPr>
          <a:xfrm rot="19063970">
            <a:off x="4475498" y="3492651"/>
            <a:ext cx="1596912" cy="32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4" dirty="0" err="1">
                <a:solidFill>
                  <a:srgbClr val="FF0000"/>
                </a:solidFill>
              </a:rPr>
              <a:t>Disederhanakan</a:t>
            </a:r>
            <a:endParaRPr lang="en-ID" sz="1534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FF5A47-82EB-4D1C-A9F0-C88A02B6FA4B}"/>
              </a:ext>
            </a:extLst>
          </p:cNvPr>
          <p:cNvSpPr txBox="1"/>
          <p:nvPr/>
        </p:nvSpPr>
        <p:spPr>
          <a:xfrm>
            <a:off x="613886" y="2797203"/>
            <a:ext cx="1616148" cy="859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2" b="1" dirty="0" err="1">
                <a:latin typeface="Arial" panose="020B0604020202020204" pitchFamily="34" charset="0"/>
                <a:cs typeface="Arial" panose="020B0604020202020204" pitchFamily="34" charset="0"/>
              </a:rPr>
              <a:t>Lihat</a:t>
            </a:r>
            <a:r>
              <a:rPr lang="en-US" sz="1662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662" b="1" dirty="0">
                <a:latin typeface="Arial" panose="020B0604020202020204" pitchFamily="34" charset="0"/>
                <a:cs typeface="Arial" panose="020B0604020202020204" pitchFamily="34" charset="0"/>
              </a:rPr>
              <a:t>Bagian </a:t>
            </a:r>
            <a:r>
              <a:rPr lang="en-US" sz="1662" b="1" dirty="0" err="1">
                <a:latin typeface="Arial" panose="020B0604020202020204" pitchFamily="34" charset="0"/>
                <a:cs typeface="Arial" panose="020B0604020202020204" pitchFamily="34" charset="0"/>
              </a:rPr>
              <a:t>Umum</a:t>
            </a:r>
            <a:endParaRPr lang="en-US" sz="166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62" b="1" dirty="0">
                <a:latin typeface="Arial" panose="020B0604020202020204" pitchFamily="34" charset="0"/>
                <a:cs typeface="Arial" panose="020B0604020202020204" pitchFamily="34" charset="0"/>
              </a:rPr>
              <a:t>5.3.6</a:t>
            </a:r>
            <a:endParaRPr lang="en-ID" sz="166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4E2F05-9F60-44AA-B693-59B484BEE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125" y="263769"/>
            <a:ext cx="5943186" cy="63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6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605446-052E-8121-9153-12EB9476F403}"/>
              </a:ext>
            </a:extLst>
          </p:cNvPr>
          <p:cNvGrpSpPr>
            <a:grpSpLocks/>
          </p:cNvGrpSpPr>
          <p:nvPr/>
        </p:nvGrpSpPr>
        <p:grpSpPr bwMode="auto">
          <a:xfrm>
            <a:off x="3141346" y="998971"/>
            <a:ext cx="3789044" cy="2348865"/>
            <a:chOff x="4383" y="240"/>
            <a:chExt cx="3986" cy="20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E4297C7-F68D-A446-9829-B0043855F0B1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2" y="254"/>
              <a:ext cx="3961" cy="1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127437-571B-7553-45DF-2F1907835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240"/>
              <a:ext cx="3986" cy="200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1CAF14-07CD-0424-72BE-CB0C436CDD55}"/>
              </a:ext>
            </a:extLst>
          </p:cNvPr>
          <p:cNvSpPr txBox="1"/>
          <p:nvPr/>
        </p:nvSpPr>
        <p:spPr>
          <a:xfrm>
            <a:off x="2987041" y="3450705"/>
            <a:ext cx="4710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800" b="1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Gambar</a:t>
            </a:r>
            <a:r>
              <a:rPr lang="id-ID" sz="1800" b="1" spc="-20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I.1.1</a:t>
            </a:r>
            <a:r>
              <a:rPr lang="id-ID" sz="1800" b="1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	</a:t>
            </a:r>
            <a:r>
              <a:rPr lang="en-US" sz="1800" b="1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B</a:t>
            </a:r>
            <a:r>
              <a:rPr lang="id-ID" sz="1800" b="1" i="1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ench-mark</a:t>
            </a:r>
            <a:r>
              <a:rPr lang="id-ID" sz="1800" b="1" i="1" spc="-5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id-ID" sz="1800" b="1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sementara</a:t>
            </a:r>
            <a:endParaRPr lang="en-ID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6ADE70-6189-1BB6-6E41-F1A1D0760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44" y="3855041"/>
            <a:ext cx="2706370" cy="2586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4916C6-9957-AAAB-5E9B-D79E5966AB91}"/>
              </a:ext>
            </a:extLst>
          </p:cNvPr>
          <p:cNvSpPr txBox="1"/>
          <p:nvPr/>
        </p:nvSpPr>
        <p:spPr>
          <a:xfrm>
            <a:off x="2672443" y="6532663"/>
            <a:ext cx="4572000" cy="298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ts val="1500"/>
              </a:lnSpc>
              <a:spcBef>
                <a:spcPts val="600"/>
              </a:spcBef>
              <a:spcAft>
                <a:spcPts val="1500"/>
              </a:spcAft>
            </a:pPr>
            <a:r>
              <a:rPr lang="en-ID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Gambar I.1.2  </a:t>
            </a:r>
            <a:r>
              <a:rPr lang="en-ID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Titik</a:t>
            </a:r>
            <a:r>
              <a:rPr lang="en-ID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Sudut</a:t>
            </a:r>
            <a:r>
              <a:rPr lang="en-ID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Siku</a:t>
            </a:r>
            <a:endParaRPr lang="en-ID" sz="1800" dirty="0"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99C4A4-93F7-C602-417D-6718426FD0C4}"/>
              </a:ext>
            </a:extLst>
          </p:cNvPr>
          <p:cNvSpPr/>
          <p:nvPr/>
        </p:nvSpPr>
        <p:spPr>
          <a:xfrm>
            <a:off x="161478" y="98925"/>
            <a:ext cx="9637797" cy="516117"/>
          </a:xfrm>
          <a:prstGeom prst="rect">
            <a:avLst/>
          </a:prstGeom>
          <a:noFill/>
        </p:spPr>
        <p:txBody>
          <a:bodyPr wrap="none" lIns="84406" tIns="42203" rIns="84406" bIns="42203">
            <a:spAutoFit/>
          </a:bodyPr>
          <a:lstStyle/>
          <a:p>
            <a:pPr algn="ctr"/>
            <a:r>
              <a:rPr lang="en-US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I.2.  </a:t>
            </a:r>
            <a:r>
              <a:rPr lang="en-US" sz="2800" b="1" i="1" dirty="0"/>
              <a:t>Setting Out/</a:t>
            </a:r>
            <a:r>
              <a:rPr lang="en-US" sz="2800" b="1" i="1" dirty="0" err="1"/>
              <a:t>Uitzet</a:t>
            </a:r>
            <a:r>
              <a:rPr lang="en-US" sz="2800" b="1" i="1" dirty="0"/>
              <a:t> </a:t>
            </a:r>
            <a:r>
              <a:rPr lang="en-US" sz="2800" b="1" dirty="0"/>
              <a:t>dan </a:t>
            </a:r>
            <a:r>
              <a:rPr lang="en-US" sz="2800" b="1" dirty="0" err="1"/>
              <a:t>Pematokan</a:t>
            </a:r>
            <a:r>
              <a:rPr lang="en-US" sz="2800" b="1" dirty="0"/>
              <a:t> </a:t>
            </a:r>
            <a:r>
              <a:rPr lang="en-US" sz="2800" b="1" dirty="0" err="1"/>
              <a:t>lokasi</a:t>
            </a:r>
            <a:r>
              <a:rPr lang="en-US" sz="2800" b="1" dirty="0"/>
              <a:t> </a:t>
            </a:r>
            <a:r>
              <a:rPr lang="en-US" sz="2800" b="1" dirty="0" err="1"/>
              <a:t>infrastruktur</a:t>
            </a:r>
            <a:endParaRPr lang="en-US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612202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295871-65FC-927D-ABC3-008F01AE9642}"/>
              </a:ext>
            </a:extLst>
          </p:cNvPr>
          <p:cNvGrpSpPr>
            <a:grpSpLocks/>
          </p:cNvGrpSpPr>
          <p:nvPr/>
        </p:nvGrpSpPr>
        <p:grpSpPr bwMode="auto">
          <a:xfrm>
            <a:off x="2370357" y="1103583"/>
            <a:ext cx="5321300" cy="2786062"/>
            <a:chOff x="10" y="10"/>
            <a:chExt cx="6122" cy="22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E5BA46-9003-9152-0ADC-5CFB4B10FA5B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" y="1196"/>
              <a:ext cx="6094" cy="1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Freeform 62">
              <a:extLst>
                <a:ext uri="{FF2B5EF4-FFF2-40B4-BE49-F238E27FC236}">
                  <a16:creationId xmlns:a16="http://schemas.microsoft.com/office/drawing/2014/main" id="{AD62F2B9-ACE6-D927-5B4C-9F7C1566F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0" y="1196"/>
              <a:ext cx="2915" cy="836"/>
            </a:xfrm>
            <a:custGeom>
              <a:avLst/>
              <a:gdLst>
                <a:gd name="T0" fmla="+- 0 1620 1620"/>
                <a:gd name="T1" fmla="*/ T0 w 2915"/>
                <a:gd name="T2" fmla="+- 0 1197 1197"/>
                <a:gd name="T3" fmla="*/ 1197 h 836"/>
                <a:gd name="T4" fmla="+- 0 2452 1620"/>
                <a:gd name="T5" fmla="*/ T4 w 2915"/>
                <a:gd name="T6" fmla="+- 0 2032 1197"/>
                <a:gd name="T7" fmla="*/ 2032 h 836"/>
                <a:gd name="T8" fmla="+- 0 3703 1620"/>
                <a:gd name="T9" fmla="*/ T8 w 2915"/>
                <a:gd name="T10" fmla="+- 0 2032 1197"/>
                <a:gd name="T11" fmla="*/ 2032 h 836"/>
                <a:gd name="T12" fmla="+- 0 4535 1620"/>
                <a:gd name="T13" fmla="*/ T12 w 2915"/>
                <a:gd name="T14" fmla="+- 0 1197 1197"/>
                <a:gd name="T15" fmla="*/ 1197 h 836"/>
                <a:gd name="T16" fmla="+- 0 1620 1620"/>
                <a:gd name="T17" fmla="*/ T16 w 2915"/>
                <a:gd name="T18" fmla="+- 0 1197 1197"/>
                <a:gd name="T19" fmla="*/ 1197 h 8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915" h="836">
                  <a:moveTo>
                    <a:pt x="0" y="0"/>
                  </a:moveTo>
                  <a:lnTo>
                    <a:pt x="832" y="835"/>
                  </a:lnTo>
                  <a:lnTo>
                    <a:pt x="2083" y="835"/>
                  </a:lnTo>
                  <a:lnTo>
                    <a:pt x="291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654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5" name="AutoShape 61">
              <a:extLst>
                <a:ext uri="{FF2B5EF4-FFF2-40B4-BE49-F238E27FC236}">
                  <a16:creationId xmlns:a16="http://schemas.microsoft.com/office/drawing/2014/main" id="{49AB18BD-8162-420A-B0D4-F7830811E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" y="1196"/>
              <a:ext cx="6094" cy="2"/>
            </a:xfrm>
            <a:custGeom>
              <a:avLst/>
              <a:gdLst>
                <a:gd name="T0" fmla="+- 0 30 30"/>
                <a:gd name="T1" fmla="*/ T0 w 6094"/>
                <a:gd name="T2" fmla="+- 0 560 30"/>
                <a:gd name="T3" fmla="*/ T2 w 6094"/>
                <a:gd name="T4" fmla="+- 0 643 30"/>
                <a:gd name="T5" fmla="*/ T4 w 6094"/>
                <a:gd name="T6" fmla="+- 0 1620 30"/>
                <a:gd name="T7" fmla="*/ T6 w 6094"/>
                <a:gd name="T8" fmla="+- 0 4535 30"/>
                <a:gd name="T9" fmla="*/ T8 w 6094"/>
                <a:gd name="T10" fmla="+- 0 5438 30"/>
                <a:gd name="T11" fmla="*/ T10 w 6094"/>
                <a:gd name="T12" fmla="+- 0 5521 30"/>
                <a:gd name="T13" fmla="*/ T12 w 6094"/>
                <a:gd name="T14" fmla="+- 0 6124 30"/>
                <a:gd name="T15" fmla="*/ T14 w 6094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  <a:cxn ang="0">
                  <a:pos x="T5" y="0"/>
                </a:cxn>
                <a:cxn ang="0">
                  <a:pos x="T7" y="0"/>
                </a:cxn>
                <a:cxn ang="0">
                  <a:pos x="T9" y="0"/>
                </a:cxn>
                <a:cxn ang="0">
                  <a:pos x="T11" y="0"/>
                </a:cxn>
                <a:cxn ang="0">
                  <a:pos x="T13" y="0"/>
                </a:cxn>
                <a:cxn ang="0">
                  <a:pos x="T15" y="0"/>
                </a:cxn>
              </a:cxnLst>
              <a:rect l="0" t="0" r="r" b="b"/>
              <a:pathLst>
                <a:path w="6094">
                  <a:moveTo>
                    <a:pt x="0" y="0"/>
                  </a:moveTo>
                  <a:lnTo>
                    <a:pt x="530" y="0"/>
                  </a:lnTo>
                  <a:moveTo>
                    <a:pt x="613" y="0"/>
                  </a:moveTo>
                  <a:lnTo>
                    <a:pt x="1590" y="0"/>
                  </a:lnTo>
                  <a:moveTo>
                    <a:pt x="4505" y="0"/>
                  </a:moveTo>
                  <a:lnTo>
                    <a:pt x="5408" y="0"/>
                  </a:lnTo>
                  <a:moveTo>
                    <a:pt x="5491" y="0"/>
                  </a:moveTo>
                  <a:lnTo>
                    <a:pt x="6094" y="0"/>
                  </a:lnTo>
                </a:path>
              </a:pathLst>
            </a:custGeom>
            <a:noFill/>
            <a:ln w="66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CD7A8D-A872-BA96-9933-3999B7BC09D7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3" y="1098"/>
              <a:ext cx="14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27889A-393F-2E86-FBBF-E524985D62F2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" y="1098"/>
              <a:ext cx="14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834BF88-C139-1BE6-48B8-E0D9F0EC73CA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1" y="1098"/>
              <a:ext cx="14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reeform 57">
              <a:extLst>
                <a:ext uri="{FF2B5EF4-FFF2-40B4-BE49-F238E27FC236}">
                  <a16:creationId xmlns:a16="http://schemas.microsoft.com/office/drawing/2014/main" id="{1996C72E-F592-8FFC-0559-1EC2E23DF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" y="175"/>
              <a:ext cx="1354" cy="1311"/>
            </a:xfrm>
            <a:custGeom>
              <a:avLst/>
              <a:gdLst>
                <a:gd name="T0" fmla="+- 0 544 485"/>
                <a:gd name="T1" fmla="*/ T0 w 1354"/>
                <a:gd name="T2" fmla="+- 0 175 175"/>
                <a:gd name="T3" fmla="*/ 175 h 1311"/>
                <a:gd name="T4" fmla="+- 0 485 485"/>
                <a:gd name="T5" fmla="*/ T4 w 1354"/>
                <a:gd name="T6" fmla="+- 0 230 175"/>
                <a:gd name="T7" fmla="*/ 230 h 1311"/>
                <a:gd name="T8" fmla="+- 0 1778 485"/>
                <a:gd name="T9" fmla="*/ T8 w 1354"/>
                <a:gd name="T10" fmla="+- 0 1486 175"/>
                <a:gd name="T11" fmla="*/ 1486 h 1311"/>
                <a:gd name="T12" fmla="+- 0 1838 485"/>
                <a:gd name="T13" fmla="*/ T12 w 1354"/>
                <a:gd name="T14" fmla="+- 0 1431 175"/>
                <a:gd name="T15" fmla="*/ 1431 h 1311"/>
                <a:gd name="T16" fmla="+- 0 544 485"/>
                <a:gd name="T17" fmla="*/ T16 w 1354"/>
                <a:gd name="T18" fmla="+- 0 175 175"/>
                <a:gd name="T19" fmla="*/ 175 h 131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354" h="1311">
                  <a:moveTo>
                    <a:pt x="59" y="0"/>
                  </a:moveTo>
                  <a:lnTo>
                    <a:pt x="0" y="55"/>
                  </a:lnTo>
                  <a:lnTo>
                    <a:pt x="1293" y="1311"/>
                  </a:lnTo>
                  <a:lnTo>
                    <a:pt x="1353" y="125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10" name="Freeform 56">
              <a:extLst>
                <a:ext uri="{FF2B5EF4-FFF2-40B4-BE49-F238E27FC236}">
                  <a16:creationId xmlns:a16="http://schemas.microsoft.com/office/drawing/2014/main" id="{50219C90-B370-CC5F-23DA-5510805C9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" y="175"/>
              <a:ext cx="1354" cy="1311"/>
            </a:xfrm>
            <a:custGeom>
              <a:avLst/>
              <a:gdLst>
                <a:gd name="T0" fmla="+- 0 544 485"/>
                <a:gd name="T1" fmla="*/ T0 w 1354"/>
                <a:gd name="T2" fmla="+- 0 175 175"/>
                <a:gd name="T3" fmla="*/ 175 h 1311"/>
                <a:gd name="T4" fmla="+- 0 485 485"/>
                <a:gd name="T5" fmla="*/ T4 w 1354"/>
                <a:gd name="T6" fmla="+- 0 230 175"/>
                <a:gd name="T7" fmla="*/ 230 h 1311"/>
                <a:gd name="T8" fmla="+- 0 1778 485"/>
                <a:gd name="T9" fmla="*/ T8 w 1354"/>
                <a:gd name="T10" fmla="+- 0 1486 175"/>
                <a:gd name="T11" fmla="*/ 1486 h 1311"/>
                <a:gd name="T12" fmla="+- 0 1838 485"/>
                <a:gd name="T13" fmla="*/ T12 w 1354"/>
                <a:gd name="T14" fmla="+- 0 1431 175"/>
                <a:gd name="T15" fmla="*/ 1431 h 1311"/>
                <a:gd name="T16" fmla="+- 0 544 485"/>
                <a:gd name="T17" fmla="*/ T16 w 1354"/>
                <a:gd name="T18" fmla="+- 0 175 175"/>
                <a:gd name="T19" fmla="*/ 175 h 131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354" h="1311">
                  <a:moveTo>
                    <a:pt x="59" y="0"/>
                  </a:moveTo>
                  <a:lnTo>
                    <a:pt x="0" y="55"/>
                  </a:lnTo>
                  <a:lnTo>
                    <a:pt x="1293" y="1311"/>
                  </a:lnTo>
                  <a:lnTo>
                    <a:pt x="1353" y="1256"/>
                  </a:lnTo>
                  <a:lnTo>
                    <a:pt x="59" y="0"/>
                  </a:lnTo>
                  <a:close/>
                </a:path>
              </a:pathLst>
            </a:custGeom>
            <a:noFill/>
            <a:ln w="6811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338520-9CC9-30C6-9F72-6A575892E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" y="149"/>
              <a:ext cx="84" cy="13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598F7CA-88BC-78F7-DE5F-64B672AA8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" y="149"/>
              <a:ext cx="84" cy="1378"/>
            </a:xfrm>
            <a:prstGeom prst="rect">
              <a:avLst/>
            </a:prstGeom>
            <a:noFill/>
            <a:ln w="7009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9EDDA1-E7F3-6CDA-F39C-9EF95D81E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" y="1025"/>
              <a:ext cx="1060" cy="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EA48D7D-71E7-9034-8FDF-A60194FA6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" y="1025"/>
              <a:ext cx="1060" cy="79"/>
            </a:xfrm>
            <a:prstGeom prst="rect">
              <a:avLst/>
            </a:prstGeom>
            <a:noFill/>
            <a:ln w="6627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15" name="Freeform 51">
              <a:extLst>
                <a:ext uri="{FF2B5EF4-FFF2-40B4-BE49-F238E27FC236}">
                  <a16:creationId xmlns:a16="http://schemas.microsoft.com/office/drawing/2014/main" id="{4DDA3192-7F45-B333-62A9-67BD6347F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4" y="226"/>
              <a:ext cx="1374" cy="1293"/>
            </a:xfrm>
            <a:custGeom>
              <a:avLst/>
              <a:gdLst>
                <a:gd name="T0" fmla="+- 0 5589 4275"/>
                <a:gd name="T1" fmla="*/ T0 w 1374"/>
                <a:gd name="T2" fmla="+- 0 226 226"/>
                <a:gd name="T3" fmla="*/ 226 h 1293"/>
                <a:gd name="T4" fmla="+- 0 4275 4275"/>
                <a:gd name="T5" fmla="*/ T4 w 1374"/>
                <a:gd name="T6" fmla="+- 0 1462 226"/>
                <a:gd name="T7" fmla="*/ 1462 h 1293"/>
                <a:gd name="T8" fmla="+- 0 4333 4275"/>
                <a:gd name="T9" fmla="*/ T8 w 1374"/>
                <a:gd name="T10" fmla="+- 0 1518 226"/>
                <a:gd name="T11" fmla="*/ 1518 h 1293"/>
                <a:gd name="T12" fmla="+- 0 5648 4275"/>
                <a:gd name="T13" fmla="*/ T12 w 1374"/>
                <a:gd name="T14" fmla="+- 0 282 226"/>
                <a:gd name="T15" fmla="*/ 282 h 1293"/>
                <a:gd name="T16" fmla="+- 0 5589 4275"/>
                <a:gd name="T17" fmla="*/ T16 w 1374"/>
                <a:gd name="T18" fmla="+- 0 226 226"/>
                <a:gd name="T19" fmla="*/ 226 h 12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374" h="1293">
                  <a:moveTo>
                    <a:pt x="1314" y="0"/>
                  </a:moveTo>
                  <a:lnTo>
                    <a:pt x="0" y="1236"/>
                  </a:lnTo>
                  <a:lnTo>
                    <a:pt x="58" y="1292"/>
                  </a:lnTo>
                  <a:lnTo>
                    <a:pt x="1373" y="56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765357DC-A861-2CAC-801F-DB3243FDC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4" y="226"/>
              <a:ext cx="1374" cy="1293"/>
            </a:xfrm>
            <a:custGeom>
              <a:avLst/>
              <a:gdLst>
                <a:gd name="T0" fmla="+- 0 5648 4275"/>
                <a:gd name="T1" fmla="*/ T0 w 1374"/>
                <a:gd name="T2" fmla="+- 0 282 226"/>
                <a:gd name="T3" fmla="*/ 282 h 1293"/>
                <a:gd name="T4" fmla="+- 0 5589 4275"/>
                <a:gd name="T5" fmla="*/ T4 w 1374"/>
                <a:gd name="T6" fmla="+- 0 226 226"/>
                <a:gd name="T7" fmla="*/ 226 h 1293"/>
                <a:gd name="T8" fmla="+- 0 4275 4275"/>
                <a:gd name="T9" fmla="*/ T8 w 1374"/>
                <a:gd name="T10" fmla="+- 0 1462 226"/>
                <a:gd name="T11" fmla="*/ 1462 h 1293"/>
                <a:gd name="T12" fmla="+- 0 4333 4275"/>
                <a:gd name="T13" fmla="*/ T12 w 1374"/>
                <a:gd name="T14" fmla="+- 0 1518 226"/>
                <a:gd name="T15" fmla="*/ 1518 h 1293"/>
                <a:gd name="T16" fmla="+- 0 5648 4275"/>
                <a:gd name="T17" fmla="*/ T16 w 1374"/>
                <a:gd name="T18" fmla="+- 0 282 226"/>
                <a:gd name="T19" fmla="*/ 282 h 12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374" h="1293">
                  <a:moveTo>
                    <a:pt x="1373" y="56"/>
                  </a:moveTo>
                  <a:lnTo>
                    <a:pt x="1314" y="0"/>
                  </a:lnTo>
                  <a:lnTo>
                    <a:pt x="0" y="1236"/>
                  </a:lnTo>
                  <a:lnTo>
                    <a:pt x="58" y="1292"/>
                  </a:lnTo>
                  <a:lnTo>
                    <a:pt x="1373" y="56"/>
                  </a:lnTo>
                  <a:close/>
                </a:path>
              </a:pathLst>
            </a:custGeom>
            <a:noFill/>
            <a:ln w="680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EA07CE-C4BB-62F9-E679-C32F83C58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" y="149"/>
              <a:ext cx="84" cy="13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D86B9EB-E1DD-70E7-FF45-2B1A3F262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" y="149"/>
              <a:ext cx="84" cy="1378"/>
            </a:xfrm>
            <a:prstGeom prst="rect">
              <a:avLst/>
            </a:prstGeom>
            <a:noFill/>
            <a:ln w="7009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8BE84F1-FAAE-7802-68D9-E99961463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" y="1025"/>
              <a:ext cx="1060" cy="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A96D744-0FC5-E7D7-744A-DE8BEB289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" y="1025"/>
              <a:ext cx="1060" cy="79"/>
            </a:xfrm>
            <a:prstGeom prst="rect">
              <a:avLst/>
            </a:prstGeom>
            <a:noFill/>
            <a:ln w="6627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21" name="AutoShape 45">
              <a:extLst>
                <a:ext uri="{FF2B5EF4-FFF2-40B4-BE49-F238E27FC236}">
                  <a16:creationId xmlns:a16="http://schemas.microsoft.com/office/drawing/2014/main" id="{ECA394A5-8565-4E78-A62E-CC1637882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" y="322"/>
              <a:ext cx="406" cy="384"/>
            </a:xfrm>
            <a:custGeom>
              <a:avLst/>
              <a:gdLst>
                <a:gd name="T0" fmla="+- 0 1166 1134"/>
                <a:gd name="T1" fmla="*/ T0 w 406"/>
                <a:gd name="T2" fmla="+- 0 617 322"/>
                <a:gd name="T3" fmla="*/ 617 h 384"/>
                <a:gd name="T4" fmla="+- 0 1134 1134"/>
                <a:gd name="T5" fmla="*/ T4 w 406"/>
                <a:gd name="T6" fmla="+- 0 706 322"/>
                <a:gd name="T7" fmla="*/ 706 h 384"/>
                <a:gd name="T8" fmla="+- 0 1228 1134"/>
                <a:gd name="T9" fmla="*/ T8 w 406"/>
                <a:gd name="T10" fmla="+- 0 676 322"/>
                <a:gd name="T11" fmla="*/ 676 h 384"/>
                <a:gd name="T12" fmla="+- 0 1215 1134"/>
                <a:gd name="T13" fmla="*/ T12 w 406"/>
                <a:gd name="T14" fmla="+- 0 664 322"/>
                <a:gd name="T15" fmla="*/ 664 h 384"/>
                <a:gd name="T16" fmla="+- 0 1184 1134"/>
                <a:gd name="T17" fmla="*/ T16 w 406"/>
                <a:gd name="T18" fmla="+- 0 664 322"/>
                <a:gd name="T19" fmla="*/ 664 h 384"/>
                <a:gd name="T20" fmla="+- 0 1181 1134"/>
                <a:gd name="T21" fmla="*/ T20 w 406"/>
                <a:gd name="T22" fmla="+- 0 661 322"/>
                <a:gd name="T23" fmla="*/ 661 h 384"/>
                <a:gd name="T24" fmla="+- 0 1178 1134"/>
                <a:gd name="T25" fmla="*/ T24 w 406"/>
                <a:gd name="T26" fmla="+- 0 659 322"/>
                <a:gd name="T27" fmla="*/ 659 h 384"/>
                <a:gd name="T28" fmla="+- 0 1178 1134"/>
                <a:gd name="T29" fmla="*/ T28 w 406"/>
                <a:gd name="T30" fmla="+- 0 654 322"/>
                <a:gd name="T31" fmla="*/ 654 h 384"/>
                <a:gd name="T32" fmla="+- 0 1181 1134"/>
                <a:gd name="T33" fmla="*/ T32 w 406"/>
                <a:gd name="T34" fmla="+- 0 651 322"/>
                <a:gd name="T35" fmla="*/ 651 h 384"/>
                <a:gd name="T36" fmla="+- 0 1192 1134"/>
                <a:gd name="T37" fmla="*/ T36 w 406"/>
                <a:gd name="T38" fmla="+- 0 642 322"/>
                <a:gd name="T39" fmla="*/ 642 h 384"/>
                <a:gd name="T40" fmla="+- 0 1166 1134"/>
                <a:gd name="T41" fmla="*/ T40 w 406"/>
                <a:gd name="T42" fmla="+- 0 617 322"/>
                <a:gd name="T43" fmla="*/ 617 h 384"/>
                <a:gd name="T44" fmla="+- 0 1192 1134"/>
                <a:gd name="T45" fmla="*/ T44 w 406"/>
                <a:gd name="T46" fmla="+- 0 642 322"/>
                <a:gd name="T47" fmla="*/ 642 h 384"/>
                <a:gd name="T48" fmla="+- 0 1181 1134"/>
                <a:gd name="T49" fmla="*/ T48 w 406"/>
                <a:gd name="T50" fmla="+- 0 652 322"/>
                <a:gd name="T51" fmla="*/ 652 h 384"/>
                <a:gd name="T52" fmla="+- 0 1178 1134"/>
                <a:gd name="T53" fmla="*/ T52 w 406"/>
                <a:gd name="T54" fmla="+- 0 654 322"/>
                <a:gd name="T55" fmla="*/ 654 h 384"/>
                <a:gd name="T56" fmla="+- 0 1178 1134"/>
                <a:gd name="T57" fmla="*/ T56 w 406"/>
                <a:gd name="T58" fmla="+- 0 659 322"/>
                <a:gd name="T59" fmla="*/ 659 h 384"/>
                <a:gd name="T60" fmla="+- 0 1181 1134"/>
                <a:gd name="T61" fmla="*/ T60 w 406"/>
                <a:gd name="T62" fmla="+- 0 661 322"/>
                <a:gd name="T63" fmla="*/ 661 h 384"/>
                <a:gd name="T64" fmla="+- 0 1184 1134"/>
                <a:gd name="T65" fmla="*/ T64 w 406"/>
                <a:gd name="T66" fmla="+- 0 664 322"/>
                <a:gd name="T67" fmla="*/ 664 h 384"/>
                <a:gd name="T68" fmla="+- 0 1189 1134"/>
                <a:gd name="T69" fmla="*/ T68 w 406"/>
                <a:gd name="T70" fmla="+- 0 664 322"/>
                <a:gd name="T71" fmla="*/ 664 h 384"/>
                <a:gd name="T72" fmla="+- 0 1192 1134"/>
                <a:gd name="T73" fmla="*/ T72 w 406"/>
                <a:gd name="T74" fmla="+- 0 661 322"/>
                <a:gd name="T75" fmla="*/ 661 h 384"/>
                <a:gd name="T76" fmla="+- 0 1202 1134"/>
                <a:gd name="T77" fmla="*/ T76 w 406"/>
                <a:gd name="T78" fmla="+- 0 651 322"/>
                <a:gd name="T79" fmla="*/ 651 h 384"/>
                <a:gd name="T80" fmla="+- 0 1192 1134"/>
                <a:gd name="T81" fmla="*/ T80 w 406"/>
                <a:gd name="T82" fmla="+- 0 642 322"/>
                <a:gd name="T83" fmla="*/ 642 h 384"/>
                <a:gd name="T84" fmla="+- 0 1202 1134"/>
                <a:gd name="T85" fmla="*/ T84 w 406"/>
                <a:gd name="T86" fmla="+- 0 651 322"/>
                <a:gd name="T87" fmla="*/ 651 h 384"/>
                <a:gd name="T88" fmla="+- 0 1192 1134"/>
                <a:gd name="T89" fmla="*/ T88 w 406"/>
                <a:gd name="T90" fmla="+- 0 661 322"/>
                <a:gd name="T91" fmla="*/ 661 h 384"/>
                <a:gd name="T92" fmla="+- 0 1189 1134"/>
                <a:gd name="T93" fmla="*/ T92 w 406"/>
                <a:gd name="T94" fmla="+- 0 664 322"/>
                <a:gd name="T95" fmla="*/ 664 h 384"/>
                <a:gd name="T96" fmla="+- 0 1215 1134"/>
                <a:gd name="T97" fmla="*/ T96 w 406"/>
                <a:gd name="T98" fmla="+- 0 664 322"/>
                <a:gd name="T99" fmla="*/ 664 h 384"/>
                <a:gd name="T100" fmla="+- 0 1202 1134"/>
                <a:gd name="T101" fmla="*/ T100 w 406"/>
                <a:gd name="T102" fmla="+- 0 651 322"/>
                <a:gd name="T103" fmla="*/ 651 h 384"/>
                <a:gd name="T104" fmla="+- 0 1534 1134"/>
                <a:gd name="T105" fmla="*/ T104 w 406"/>
                <a:gd name="T106" fmla="+- 0 322 322"/>
                <a:gd name="T107" fmla="*/ 322 h 384"/>
                <a:gd name="T108" fmla="+- 0 1529 1134"/>
                <a:gd name="T109" fmla="*/ T108 w 406"/>
                <a:gd name="T110" fmla="+- 0 322 322"/>
                <a:gd name="T111" fmla="*/ 322 h 384"/>
                <a:gd name="T112" fmla="+- 0 1192 1134"/>
                <a:gd name="T113" fmla="*/ T112 w 406"/>
                <a:gd name="T114" fmla="+- 0 642 322"/>
                <a:gd name="T115" fmla="*/ 642 h 384"/>
                <a:gd name="T116" fmla="+- 0 1202 1134"/>
                <a:gd name="T117" fmla="*/ T116 w 406"/>
                <a:gd name="T118" fmla="+- 0 651 322"/>
                <a:gd name="T119" fmla="*/ 651 h 384"/>
                <a:gd name="T120" fmla="+- 0 1540 1134"/>
                <a:gd name="T121" fmla="*/ T120 w 406"/>
                <a:gd name="T122" fmla="+- 0 332 322"/>
                <a:gd name="T123" fmla="*/ 332 h 384"/>
                <a:gd name="T124" fmla="+- 0 1540 1134"/>
                <a:gd name="T125" fmla="*/ T124 w 406"/>
                <a:gd name="T126" fmla="+- 0 328 322"/>
                <a:gd name="T127" fmla="*/ 328 h 384"/>
                <a:gd name="T128" fmla="+- 0 1534 1134"/>
                <a:gd name="T129" fmla="*/ T128 w 406"/>
                <a:gd name="T130" fmla="+- 0 322 322"/>
                <a:gd name="T131" fmla="*/ 322 h 3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06" h="384">
                  <a:moveTo>
                    <a:pt x="32" y="295"/>
                  </a:moveTo>
                  <a:lnTo>
                    <a:pt x="0" y="384"/>
                  </a:lnTo>
                  <a:lnTo>
                    <a:pt x="94" y="354"/>
                  </a:lnTo>
                  <a:lnTo>
                    <a:pt x="81" y="342"/>
                  </a:lnTo>
                  <a:lnTo>
                    <a:pt x="50" y="342"/>
                  </a:lnTo>
                  <a:lnTo>
                    <a:pt x="47" y="339"/>
                  </a:lnTo>
                  <a:lnTo>
                    <a:pt x="44" y="337"/>
                  </a:lnTo>
                  <a:lnTo>
                    <a:pt x="44" y="332"/>
                  </a:lnTo>
                  <a:lnTo>
                    <a:pt x="47" y="329"/>
                  </a:lnTo>
                  <a:lnTo>
                    <a:pt x="58" y="320"/>
                  </a:lnTo>
                  <a:lnTo>
                    <a:pt x="32" y="295"/>
                  </a:lnTo>
                  <a:close/>
                  <a:moveTo>
                    <a:pt x="58" y="320"/>
                  </a:moveTo>
                  <a:lnTo>
                    <a:pt x="47" y="330"/>
                  </a:lnTo>
                  <a:lnTo>
                    <a:pt x="44" y="332"/>
                  </a:lnTo>
                  <a:lnTo>
                    <a:pt x="44" y="337"/>
                  </a:lnTo>
                  <a:lnTo>
                    <a:pt x="47" y="339"/>
                  </a:lnTo>
                  <a:lnTo>
                    <a:pt x="50" y="342"/>
                  </a:lnTo>
                  <a:lnTo>
                    <a:pt x="55" y="342"/>
                  </a:lnTo>
                  <a:lnTo>
                    <a:pt x="58" y="339"/>
                  </a:lnTo>
                  <a:lnTo>
                    <a:pt x="68" y="329"/>
                  </a:lnTo>
                  <a:lnTo>
                    <a:pt x="58" y="320"/>
                  </a:lnTo>
                  <a:close/>
                  <a:moveTo>
                    <a:pt x="68" y="329"/>
                  </a:moveTo>
                  <a:lnTo>
                    <a:pt x="58" y="339"/>
                  </a:lnTo>
                  <a:lnTo>
                    <a:pt x="55" y="342"/>
                  </a:lnTo>
                  <a:lnTo>
                    <a:pt x="81" y="342"/>
                  </a:lnTo>
                  <a:lnTo>
                    <a:pt x="68" y="329"/>
                  </a:lnTo>
                  <a:close/>
                  <a:moveTo>
                    <a:pt x="400" y="0"/>
                  </a:moveTo>
                  <a:lnTo>
                    <a:pt x="395" y="0"/>
                  </a:lnTo>
                  <a:lnTo>
                    <a:pt x="58" y="320"/>
                  </a:lnTo>
                  <a:lnTo>
                    <a:pt x="68" y="329"/>
                  </a:lnTo>
                  <a:lnTo>
                    <a:pt x="406" y="10"/>
                  </a:lnTo>
                  <a:lnTo>
                    <a:pt x="406" y="6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9CAEAC3-B8AE-ABA6-F2A9-402A5235E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" y="10"/>
              <a:ext cx="6122" cy="2277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23" name="Text Box 43">
              <a:extLst>
                <a:ext uri="{FF2B5EF4-FFF2-40B4-BE49-F238E27FC236}">
                  <a16:creationId xmlns:a16="http://schemas.microsoft.com/office/drawing/2014/main" id="{BEF430A1-A972-A236-47C3-A67A782E2AD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197" y="80"/>
              <a:ext cx="937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915"/>
                </a:lnSpc>
              </a:pPr>
              <a:r>
                <a:rPr lang="id-ID" sz="800">
                  <a:latin typeface="Times New Roman" panose="02020603050405020304" pitchFamily="18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Profil</a:t>
              </a:r>
              <a:r>
                <a:rPr lang="id-ID" sz="800" spc="-10">
                  <a:latin typeface="Times New Roman" panose="02020603050405020304" pitchFamily="18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id-ID" sz="800">
                  <a:latin typeface="Times New Roman" panose="02020603050405020304" pitchFamily="18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Galian</a:t>
              </a:r>
              <a:endParaRPr lang="en-ID" sz="1100">
                <a:latin typeface="Microsoft Sans Serif" panose="020B0604020202020204" pitchFamily="34" charset="0"/>
                <a:ea typeface="Microsoft Sans Serif" panose="020B0604020202020204" pitchFamily="34" charset="0"/>
              </a:endParaRPr>
            </a:p>
          </p:txBody>
        </p:sp>
        <p:sp>
          <p:nvSpPr>
            <p:cNvPr id="24" name="Text Box 42">
              <a:extLst>
                <a:ext uri="{FF2B5EF4-FFF2-40B4-BE49-F238E27FC236}">
                  <a16:creationId xmlns:a16="http://schemas.microsoft.com/office/drawing/2014/main" id="{D92E178B-241A-03A0-01C4-522FA714E0E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669" y="939"/>
              <a:ext cx="751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915"/>
                </a:lnSpc>
              </a:pPr>
              <a:r>
                <a:rPr lang="id-ID" sz="800">
                  <a:latin typeface="Times New Roman" panose="02020603050405020304" pitchFamily="18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Patok   As</a:t>
              </a:r>
              <a:endParaRPr lang="en-ID" sz="1100">
                <a:latin typeface="Microsoft Sans Serif" panose="020B0604020202020204" pitchFamily="34" charset="0"/>
                <a:ea typeface="Microsoft Sans Serif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30303F7-36E9-7125-2B95-2C6FE8804E77}"/>
              </a:ext>
            </a:extLst>
          </p:cNvPr>
          <p:cNvGrpSpPr>
            <a:grpSpLocks/>
          </p:cNvGrpSpPr>
          <p:nvPr/>
        </p:nvGrpSpPr>
        <p:grpSpPr bwMode="auto">
          <a:xfrm>
            <a:off x="2313749" y="4097215"/>
            <a:ext cx="5348161" cy="2195000"/>
            <a:chOff x="2838" y="149"/>
            <a:chExt cx="6158" cy="254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7A9E140-C030-1DEA-C0B9-83CE78104EE4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8" y="1785"/>
              <a:ext cx="6130" cy="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AutoShape 39">
              <a:extLst>
                <a:ext uri="{FF2B5EF4-FFF2-40B4-BE49-F238E27FC236}">
                  <a16:creationId xmlns:a16="http://schemas.microsoft.com/office/drawing/2014/main" id="{96FC30D2-5D27-B82D-D8F6-D1C264B3F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" y="1785"/>
              <a:ext cx="6130" cy="2"/>
            </a:xfrm>
            <a:custGeom>
              <a:avLst/>
              <a:gdLst>
                <a:gd name="T0" fmla="+- 0 2859 2859"/>
                <a:gd name="T1" fmla="*/ T0 w 6130"/>
                <a:gd name="T2" fmla="+- 0 4174 2859"/>
                <a:gd name="T3" fmla="*/ T2 w 6130"/>
                <a:gd name="T4" fmla="+- 0 4258 2859"/>
                <a:gd name="T5" fmla="*/ T4 w 6130"/>
                <a:gd name="T6" fmla="+- 0 4892 2859"/>
                <a:gd name="T7" fmla="*/ T6 w 6130"/>
                <a:gd name="T8" fmla="+- 0 4976 2859"/>
                <a:gd name="T9" fmla="*/ T8 w 6130"/>
                <a:gd name="T10" fmla="+- 0 5405 2859"/>
                <a:gd name="T11" fmla="*/ T10 w 6130"/>
                <a:gd name="T12" fmla="+- 0 5489 2859"/>
                <a:gd name="T13" fmla="*/ T12 w 6130"/>
                <a:gd name="T14" fmla="+- 0 6343 2859"/>
                <a:gd name="T15" fmla="*/ T14 w 6130"/>
                <a:gd name="T16" fmla="+- 0 6427 2859"/>
                <a:gd name="T17" fmla="*/ T16 w 6130"/>
                <a:gd name="T18" fmla="+- 0 6862 2859"/>
                <a:gd name="T19" fmla="*/ T18 w 6130"/>
                <a:gd name="T20" fmla="+- 0 6945 2859"/>
                <a:gd name="T21" fmla="*/ T20 w 6130"/>
                <a:gd name="T22" fmla="+- 0 7523 2859"/>
                <a:gd name="T23" fmla="*/ T22 w 6130"/>
                <a:gd name="T24" fmla="+- 0 7389 2859"/>
                <a:gd name="T25" fmla="*/ T24 w 6130"/>
                <a:gd name="T26" fmla="+- 0 7587 2859"/>
                <a:gd name="T27" fmla="*/ T26 w 6130"/>
                <a:gd name="T28" fmla="+- 0 7671 2859"/>
                <a:gd name="T29" fmla="*/ T28 w 6130"/>
                <a:gd name="T30" fmla="+- 0 8988 2859"/>
                <a:gd name="T31" fmla="*/ T30 w 613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  <a:cxn ang="0">
                  <a:pos x="T5" y="0"/>
                </a:cxn>
                <a:cxn ang="0">
                  <a:pos x="T7" y="0"/>
                </a:cxn>
                <a:cxn ang="0">
                  <a:pos x="T9" y="0"/>
                </a:cxn>
                <a:cxn ang="0">
                  <a:pos x="T11" y="0"/>
                </a:cxn>
                <a:cxn ang="0">
                  <a:pos x="T13" y="0"/>
                </a:cxn>
                <a:cxn ang="0">
                  <a:pos x="T15" y="0"/>
                </a:cxn>
                <a:cxn ang="0">
                  <a:pos x="T17" y="0"/>
                </a:cxn>
                <a:cxn ang="0">
                  <a:pos x="T19" y="0"/>
                </a:cxn>
                <a:cxn ang="0">
                  <a:pos x="T21" y="0"/>
                </a:cxn>
                <a:cxn ang="0">
                  <a:pos x="T23" y="0"/>
                </a:cxn>
                <a:cxn ang="0">
                  <a:pos x="T25" y="0"/>
                </a:cxn>
                <a:cxn ang="0">
                  <a:pos x="T27" y="0"/>
                </a:cxn>
                <a:cxn ang="0">
                  <a:pos x="T29" y="0"/>
                </a:cxn>
                <a:cxn ang="0">
                  <a:pos x="T31" y="0"/>
                </a:cxn>
              </a:cxnLst>
              <a:rect l="0" t="0" r="r" b="b"/>
              <a:pathLst>
                <a:path w="6130">
                  <a:moveTo>
                    <a:pt x="0" y="0"/>
                  </a:moveTo>
                  <a:lnTo>
                    <a:pt x="1315" y="0"/>
                  </a:lnTo>
                  <a:moveTo>
                    <a:pt x="1399" y="0"/>
                  </a:moveTo>
                  <a:lnTo>
                    <a:pt x="2033" y="0"/>
                  </a:lnTo>
                  <a:moveTo>
                    <a:pt x="2117" y="0"/>
                  </a:moveTo>
                  <a:lnTo>
                    <a:pt x="2546" y="0"/>
                  </a:lnTo>
                  <a:moveTo>
                    <a:pt x="2630" y="0"/>
                  </a:moveTo>
                  <a:lnTo>
                    <a:pt x="3484" y="0"/>
                  </a:lnTo>
                  <a:moveTo>
                    <a:pt x="3568" y="0"/>
                  </a:moveTo>
                  <a:lnTo>
                    <a:pt x="4003" y="0"/>
                  </a:lnTo>
                  <a:moveTo>
                    <a:pt x="4086" y="0"/>
                  </a:moveTo>
                  <a:lnTo>
                    <a:pt x="4664" y="0"/>
                  </a:lnTo>
                  <a:moveTo>
                    <a:pt x="4530" y="0"/>
                  </a:moveTo>
                  <a:lnTo>
                    <a:pt x="4728" y="0"/>
                  </a:lnTo>
                  <a:moveTo>
                    <a:pt x="4812" y="0"/>
                  </a:moveTo>
                  <a:lnTo>
                    <a:pt x="6129" y="0"/>
                  </a:lnTo>
                </a:path>
              </a:pathLst>
            </a:custGeom>
            <a:noFill/>
            <a:ln w="66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EAF9203-0AE4-EE87-DDB7-87D106C45243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8" y="1654"/>
              <a:ext cx="145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F2A3C25-C9CD-B0DB-56E3-6A6B3E108175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" y="1654"/>
              <a:ext cx="145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BD8D25B-0AE2-E489-D474-C4D79285D9FF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" y="1654"/>
              <a:ext cx="145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AutoShape 35">
              <a:extLst>
                <a:ext uri="{FF2B5EF4-FFF2-40B4-BE49-F238E27FC236}">
                  <a16:creationId xmlns:a16="http://schemas.microsoft.com/office/drawing/2014/main" id="{ADDF6C80-12D8-09C0-4792-4967CEF90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" y="1785"/>
              <a:ext cx="5597" cy="882"/>
            </a:xfrm>
            <a:custGeom>
              <a:avLst/>
              <a:gdLst>
                <a:gd name="T0" fmla="+- 0 3125 3125"/>
                <a:gd name="T1" fmla="*/ T0 w 5597"/>
                <a:gd name="T2" fmla="+- 0 1786 1786"/>
                <a:gd name="T3" fmla="*/ 1786 h 882"/>
                <a:gd name="T4" fmla="+- 0 3125 3125"/>
                <a:gd name="T5" fmla="*/ T4 w 5597"/>
                <a:gd name="T6" fmla="+- 0 2667 1786"/>
                <a:gd name="T7" fmla="*/ 2667 h 882"/>
                <a:gd name="T8" fmla="+- 0 8722 3125"/>
                <a:gd name="T9" fmla="*/ T8 w 5597"/>
                <a:gd name="T10" fmla="+- 0 1786 1786"/>
                <a:gd name="T11" fmla="*/ 1786 h 882"/>
                <a:gd name="T12" fmla="+- 0 8722 3125"/>
                <a:gd name="T13" fmla="*/ T12 w 5597"/>
                <a:gd name="T14" fmla="+- 0 2667 1786"/>
                <a:gd name="T15" fmla="*/ 2667 h 8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5597" h="882">
                  <a:moveTo>
                    <a:pt x="0" y="0"/>
                  </a:moveTo>
                  <a:lnTo>
                    <a:pt x="0" y="881"/>
                  </a:lnTo>
                  <a:moveTo>
                    <a:pt x="5597" y="0"/>
                  </a:moveTo>
                  <a:lnTo>
                    <a:pt x="5597" y="881"/>
                  </a:lnTo>
                </a:path>
              </a:pathLst>
            </a:custGeom>
            <a:noFill/>
            <a:ln w="6857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32" name="AutoShape 34">
              <a:extLst>
                <a:ext uri="{FF2B5EF4-FFF2-40B4-BE49-F238E27FC236}">
                  <a16:creationId xmlns:a16="http://schemas.microsoft.com/office/drawing/2014/main" id="{9971FDDB-C690-3228-6287-514CB9779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" y="2443"/>
              <a:ext cx="5597" cy="84"/>
            </a:xfrm>
            <a:custGeom>
              <a:avLst/>
              <a:gdLst>
                <a:gd name="T0" fmla="+- 0 3214 3125"/>
                <a:gd name="T1" fmla="*/ T0 w 5597"/>
                <a:gd name="T2" fmla="+- 0 2443 2443"/>
                <a:gd name="T3" fmla="*/ 2443 h 84"/>
                <a:gd name="T4" fmla="+- 0 3125 3125"/>
                <a:gd name="T5" fmla="*/ T4 w 5597"/>
                <a:gd name="T6" fmla="+- 0 2485 2443"/>
                <a:gd name="T7" fmla="*/ 2485 h 84"/>
                <a:gd name="T8" fmla="+- 0 3214 3125"/>
                <a:gd name="T9" fmla="*/ T8 w 5597"/>
                <a:gd name="T10" fmla="+- 0 2527 2443"/>
                <a:gd name="T11" fmla="*/ 2527 h 84"/>
                <a:gd name="T12" fmla="+- 0 3214 3125"/>
                <a:gd name="T13" fmla="*/ T12 w 5597"/>
                <a:gd name="T14" fmla="+- 0 2492 2443"/>
                <a:gd name="T15" fmla="*/ 2492 h 84"/>
                <a:gd name="T16" fmla="+- 0 3195 3125"/>
                <a:gd name="T17" fmla="*/ T16 w 5597"/>
                <a:gd name="T18" fmla="+- 0 2492 2443"/>
                <a:gd name="T19" fmla="*/ 2492 h 84"/>
                <a:gd name="T20" fmla="+- 0 3192 3125"/>
                <a:gd name="T21" fmla="*/ T20 w 5597"/>
                <a:gd name="T22" fmla="+- 0 2489 2443"/>
                <a:gd name="T23" fmla="*/ 2489 h 84"/>
                <a:gd name="T24" fmla="+- 0 3192 3125"/>
                <a:gd name="T25" fmla="*/ T24 w 5597"/>
                <a:gd name="T26" fmla="+- 0 2481 2443"/>
                <a:gd name="T27" fmla="*/ 2481 h 84"/>
                <a:gd name="T28" fmla="+- 0 3195 3125"/>
                <a:gd name="T29" fmla="*/ T28 w 5597"/>
                <a:gd name="T30" fmla="+- 0 2478 2443"/>
                <a:gd name="T31" fmla="*/ 2478 h 84"/>
                <a:gd name="T32" fmla="+- 0 3214 3125"/>
                <a:gd name="T33" fmla="*/ T32 w 5597"/>
                <a:gd name="T34" fmla="+- 0 2478 2443"/>
                <a:gd name="T35" fmla="*/ 2478 h 84"/>
                <a:gd name="T36" fmla="+- 0 3214 3125"/>
                <a:gd name="T37" fmla="*/ T36 w 5597"/>
                <a:gd name="T38" fmla="+- 0 2443 2443"/>
                <a:gd name="T39" fmla="*/ 2443 h 84"/>
                <a:gd name="T40" fmla="+- 0 8633 3125"/>
                <a:gd name="T41" fmla="*/ T40 w 5597"/>
                <a:gd name="T42" fmla="+- 0 2443 2443"/>
                <a:gd name="T43" fmla="*/ 2443 h 84"/>
                <a:gd name="T44" fmla="+- 0 8633 3125"/>
                <a:gd name="T45" fmla="*/ T44 w 5597"/>
                <a:gd name="T46" fmla="+- 0 2527 2443"/>
                <a:gd name="T47" fmla="*/ 2527 h 84"/>
                <a:gd name="T48" fmla="+- 0 8707 3125"/>
                <a:gd name="T49" fmla="*/ T48 w 5597"/>
                <a:gd name="T50" fmla="+- 0 2492 2443"/>
                <a:gd name="T51" fmla="*/ 2492 h 84"/>
                <a:gd name="T52" fmla="+- 0 8652 3125"/>
                <a:gd name="T53" fmla="*/ T52 w 5597"/>
                <a:gd name="T54" fmla="+- 0 2492 2443"/>
                <a:gd name="T55" fmla="*/ 2492 h 84"/>
                <a:gd name="T56" fmla="+- 0 8655 3125"/>
                <a:gd name="T57" fmla="*/ T56 w 5597"/>
                <a:gd name="T58" fmla="+- 0 2489 2443"/>
                <a:gd name="T59" fmla="*/ 2489 h 84"/>
                <a:gd name="T60" fmla="+- 0 8655 3125"/>
                <a:gd name="T61" fmla="*/ T60 w 5597"/>
                <a:gd name="T62" fmla="+- 0 2481 2443"/>
                <a:gd name="T63" fmla="*/ 2481 h 84"/>
                <a:gd name="T64" fmla="+- 0 8652 3125"/>
                <a:gd name="T65" fmla="*/ T64 w 5597"/>
                <a:gd name="T66" fmla="+- 0 2478 2443"/>
                <a:gd name="T67" fmla="*/ 2478 h 84"/>
                <a:gd name="T68" fmla="+- 0 8707 3125"/>
                <a:gd name="T69" fmla="*/ T68 w 5597"/>
                <a:gd name="T70" fmla="+- 0 2478 2443"/>
                <a:gd name="T71" fmla="*/ 2478 h 84"/>
                <a:gd name="T72" fmla="+- 0 8633 3125"/>
                <a:gd name="T73" fmla="*/ T72 w 5597"/>
                <a:gd name="T74" fmla="+- 0 2443 2443"/>
                <a:gd name="T75" fmla="*/ 2443 h 84"/>
                <a:gd name="T76" fmla="+- 0 3214 3125"/>
                <a:gd name="T77" fmla="*/ T76 w 5597"/>
                <a:gd name="T78" fmla="+- 0 2478 2443"/>
                <a:gd name="T79" fmla="*/ 2478 h 84"/>
                <a:gd name="T80" fmla="+- 0 3195 3125"/>
                <a:gd name="T81" fmla="*/ T80 w 5597"/>
                <a:gd name="T82" fmla="+- 0 2478 2443"/>
                <a:gd name="T83" fmla="*/ 2478 h 84"/>
                <a:gd name="T84" fmla="+- 0 3192 3125"/>
                <a:gd name="T85" fmla="*/ T84 w 5597"/>
                <a:gd name="T86" fmla="+- 0 2481 2443"/>
                <a:gd name="T87" fmla="*/ 2481 h 84"/>
                <a:gd name="T88" fmla="+- 0 3192 3125"/>
                <a:gd name="T89" fmla="*/ T88 w 5597"/>
                <a:gd name="T90" fmla="+- 0 2489 2443"/>
                <a:gd name="T91" fmla="*/ 2489 h 84"/>
                <a:gd name="T92" fmla="+- 0 3195 3125"/>
                <a:gd name="T93" fmla="*/ T92 w 5597"/>
                <a:gd name="T94" fmla="+- 0 2492 2443"/>
                <a:gd name="T95" fmla="*/ 2492 h 84"/>
                <a:gd name="T96" fmla="+- 0 3214 3125"/>
                <a:gd name="T97" fmla="*/ T96 w 5597"/>
                <a:gd name="T98" fmla="+- 0 2492 2443"/>
                <a:gd name="T99" fmla="*/ 2492 h 84"/>
                <a:gd name="T100" fmla="+- 0 3214 3125"/>
                <a:gd name="T101" fmla="*/ T100 w 5597"/>
                <a:gd name="T102" fmla="+- 0 2478 2443"/>
                <a:gd name="T103" fmla="*/ 2478 h 84"/>
                <a:gd name="T104" fmla="+- 0 8633 3125"/>
                <a:gd name="T105" fmla="*/ T104 w 5597"/>
                <a:gd name="T106" fmla="+- 0 2478 2443"/>
                <a:gd name="T107" fmla="*/ 2478 h 84"/>
                <a:gd name="T108" fmla="+- 0 3214 3125"/>
                <a:gd name="T109" fmla="*/ T108 w 5597"/>
                <a:gd name="T110" fmla="+- 0 2478 2443"/>
                <a:gd name="T111" fmla="*/ 2478 h 84"/>
                <a:gd name="T112" fmla="+- 0 3214 3125"/>
                <a:gd name="T113" fmla="*/ T112 w 5597"/>
                <a:gd name="T114" fmla="+- 0 2492 2443"/>
                <a:gd name="T115" fmla="*/ 2492 h 84"/>
                <a:gd name="T116" fmla="+- 0 8633 3125"/>
                <a:gd name="T117" fmla="*/ T116 w 5597"/>
                <a:gd name="T118" fmla="+- 0 2492 2443"/>
                <a:gd name="T119" fmla="*/ 2492 h 84"/>
                <a:gd name="T120" fmla="+- 0 8633 3125"/>
                <a:gd name="T121" fmla="*/ T120 w 5597"/>
                <a:gd name="T122" fmla="+- 0 2478 2443"/>
                <a:gd name="T123" fmla="*/ 2478 h 84"/>
                <a:gd name="T124" fmla="+- 0 8707 3125"/>
                <a:gd name="T125" fmla="*/ T124 w 5597"/>
                <a:gd name="T126" fmla="+- 0 2478 2443"/>
                <a:gd name="T127" fmla="*/ 2478 h 84"/>
                <a:gd name="T128" fmla="+- 0 8652 3125"/>
                <a:gd name="T129" fmla="*/ T128 w 5597"/>
                <a:gd name="T130" fmla="+- 0 2478 2443"/>
                <a:gd name="T131" fmla="*/ 2478 h 84"/>
                <a:gd name="T132" fmla="+- 0 8655 3125"/>
                <a:gd name="T133" fmla="*/ T132 w 5597"/>
                <a:gd name="T134" fmla="+- 0 2481 2443"/>
                <a:gd name="T135" fmla="*/ 2481 h 84"/>
                <a:gd name="T136" fmla="+- 0 8655 3125"/>
                <a:gd name="T137" fmla="*/ T136 w 5597"/>
                <a:gd name="T138" fmla="+- 0 2489 2443"/>
                <a:gd name="T139" fmla="*/ 2489 h 84"/>
                <a:gd name="T140" fmla="+- 0 8652 3125"/>
                <a:gd name="T141" fmla="*/ T140 w 5597"/>
                <a:gd name="T142" fmla="+- 0 2492 2443"/>
                <a:gd name="T143" fmla="*/ 2492 h 84"/>
                <a:gd name="T144" fmla="+- 0 8707 3125"/>
                <a:gd name="T145" fmla="*/ T144 w 5597"/>
                <a:gd name="T146" fmla="+- 0 2492 2443"/>
                <a:gd name="T147" fmla="*/ 2492 h 84"/>
                <a:gd name="T148" fmla="+- 0 8722 3125"/>
                <a:gd name="T149" fmla="*/ T148 w 5597"/>
                <a:gd name="T150" fmla="+- 0 2485 2443"/>
                <a:gd name="T151" fmla="*/ 2485 h 84"/>
                <a:gd name="T152" fmla="+- 0 8707 3125"/>
                <a:gd name="T153" fmla="*/ T152 w 5597"/>
                <a:gd name="T154" fmla="+- 0 2478 2443"/>
                <a:gd name="T155" fmla="*/ 2478 h 8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</a:cxnLst>
              <a:rect l="0" t="0" r="r" b="b"/>
              <a:pathLst>
                <a:path w="5597" h="84">
                  <a:moveTo>
                    <a:pt x="89" y="0"/>
                  </a:moveTo>
                  <a:lnTo>
                    <a:pt x="0" y="42"/>
                  </a:lnTo>
                  <a:lnTo>
                    <a:pt x="89" y="84"/>
                  </a:lnTo>
                  <a:lnTo>
                    <a:pt x="89" y="49"/>
                  </a:lnTo>
                  <a:lnTo>
                    <a:pt x="70" y="49"/>
                  </a:lnTo>
                  <a:lnTo>
                    <a:pt x="67" y="46"/>
                  </a:lnTo>
                  <a:lnTo>
                    <a:pt x="67" y="38"/>
                  </a:lnTo>
                  <a:lnTo>
                    <a:pt x="70" y="35"/>
                  </a:lnTo>
                  <a:lnTo>
                    <a:pt x="89" y="35"/>
                  </a:lnTo>
                  <a:lnTo>
                    <a:pt x="89" y="0"/>
                  </a:lnTo>
                  <a:close/>
                  <a:moveTo>
                    <a:pt x="5508" y="0"/>
                  </a:moveTo>
                  <a:lnTo>
                    <a:pt x="5508" y="84"/>
                  </a:lnTo>
                  <a:lnTo>
                    <a:pt x="5582" y="49"/>
                  </a:lnTo>
                  <a:lnTo>
                    <a:pt x="5527" y="49"/>
                  </a:lnTo>
                  <a:lnTo>
                    <a:pt x="5530" y="46"/>
                  </a:lnTo>
                  <a:lnTo>
                    <a:pt x="5530" y="38"/>
                  </a:lnTo>
                  <a:lnTo>
                    <a:pt x="5527" y="35"/>
                  </a:lnTo>
                  <a:lnTo>
                    <a:pt x="5582" y="35"/>
                  </a:lnTo>
                  <a:lnTo>
                    <a:pt x="5508" y="0"/>
                  </a:lnTo>
                  <a:close/>
                  <a:moveTo>
                    <a:pt x="89" y="35"/>
                  </a:moveTo>
                  <a:lnTo>
                    <a:pt x="70" y="35"/>
                  </a:lnTo>
                  <a:lnTo>
                    <a:pt x="67" y="38"/>
                  </a:lnTo>
                  <a:lnTo>
                    <a:pt x="67" y="46"/>
                  </a:lnTo>
                  <a:lnTo>
                    <a:pt x="70" y="49"/>
                  </a:lnTo>
                  <a:lnTo>
                    <a:pt x="89" y="49"/>
                  </a:lnTo>
                  <a:lnTo>
                    <a:pt x="89" y="35"/>
                  </a:lnTo>
                  <a:close/>
                  <a:moveTo>
                    <a:pt x="5508" y="35"/>
                  </a:moveTo>
                  <a:lnTo>
                    <a:pt x="89" y="35"/>
                  </a:lnTo>
                  <a:lnTo>
                    <a:pt x="89" y="49"/>
                  </a:lnTo>
                  <a:lnTo>
                    <a:pt x="5508" y="49"/>
                  </a:lnTo>
                  <a:lnTo>
                    <a:pt x="5508" y="35"/>
                  </a:lnTo>
                  <a:close/>
                  <a:moveTo>
                    <a:pt x="5582" y="35"/>
                  </a:moveTo>
                  <a:lnTo>
                    <a:pt x="5527" y="35"/>
                  </a:lnTo>
                  <a:lnTo>
                    <a:pt x="5530" y="38"/>
                  </a:lnTo>
                  <a:lnTo>
                    <a:pt x="5530" y="46"/>
                  </a:lnTo>
                  <a:lnTo>
                    <a:pt x="5527" y="49"/>
                  </a:lnTo>
                  <a:lnTo>
                    <a:pt x="5582" y="49"/>
                  </a:lnTo>
                  <a:lnTo>
                    <a:pt x="5597" y="42"/>
                  </a:lnTo>
                  <a:lnTo>
                    <a:pt x="5582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0564581-7314-9AEF-B69F-BFE96399D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2" y="2303"/>
              <a:ext cx="1067" cy="3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FA69F3F-591D-6C83-4824-09CF2F027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9" y="1282"/>
              <a:ext cx="5597" cy="80"/>
            </a:xfrm>
            <a:prstGeom prst="rect">
              <a:avLst/>
            </a:prstGeom>
            <a:noFill/>
            <a:ln w="6663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6D57A8E-BA6D-624D-3D9F-63B6CCFE4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" y="288"/>
              <a:ext cx="84" cy="17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C35344C-7030-A5A8-07BE-D85741A39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" y="288"/>
              <a:ext cx="84" cy="1763"/>
            </a:xfrm>
            <a:prstGeom prst="rect">
              <a:avLst/>
            </a:prstGeom>
            <a:noFill/>
            <a:ln w="7051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D5E99B9-5345-AC96-A126-4FE8E108F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288"/>
              <a:ext cx="84" cy="17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8DCAA18-1946-392D-B608-B297DF85D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288"/>
              <a:ext cx="84" cy="1763"/>
            </a:xfrm>
            <a:prstGeom prst="rect">
              <a:avLst/>
            </a:prstGeom>
            <a:noFill/>
            <a:ln w="7051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8844D40-423A-7799-5A14-11D5116D9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7" y="288"/>
              <a:ext cx="84" cy="17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9E1E150-DD95-4A99-C079-64BE6D219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7" y="288"/>
              <a:ext cx="84" cy="1763"/>
            </a:xfrm>
            <a:prstGeom prst="rect">
              <a:avLst/>
            </a:prstGeom>
            <a:noFill/>
            <a:ln w="7051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5B6F704-2345-DA8B-1BDE-D21C0ECAA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" y="288"/>
              <a:ext cx="84" cy="17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5999BA5-6FD5-2639-99DC-21060C2FC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" y="288"/>
              <a:ext cx="84" cy="1763"/>
            </a:xfrm>
            <a:prstGeom prst="rect">
              <a:avLst/>
            </a:prstGeom>
            <a:noFill/>
            <a:ln w="7051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EBECBC0C-FAAA-2238-38F5-3648565FD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4" y="282"/>
              <a:ext cx="978" cy="1581"/>
            </a:xfrm>
            <a:custGeom>
              <a:avLst/>
              <a:gdLst>
                <a:gd name="T0" fmla="+- 0 4219 3315"/>
                <a:gd name="T1" fmla="*/ T0 w 978"/>
                <a:gd name="T2" fmla="+- 0 282 282"/>
                <a:gd name="T3" fmla="*/ 282 h 1581"/>
                <a:gd name="T4" fmla="+- 0 3315 3315"/>
                <a:gd name="T5" fmla="*/ T4 w 978"/>
                <a:gd name="T6" fmla="+- 0 1824 282"/>
                <a:gd name="T7" fmla="*/ 1824 h 1581"/>
                <a:gd name="T8" fmla="+- 0 3388 3315"/>
                <a:gd name="T9" fmla="*/ T8 w 978"/>
                <a:gd name="T10" fmla="+- 0 1862 282"/>
                <a:gd name="T11" fmla="*/ 1862 h 1581"/>
                <a:gd name="T12" fmla="+- 0 4292 3315"/>
                <a:gd name="T13" fmla="*/ T12 w 978"/>
                <a:gd name="T14" fmla="+- 0 321 282"/>
                <a:gd name="T15" fmla="*/ 321 h 1581"/>
                <a:gd name="T16" fmla="+- 0 4219 3315"/>
                <a:gd name="T17" fmla="*/ T16 w 978"/>
                <a:gd name="T18" fmla="+- 0 282 282"/>
                <a:gd name="T19" fmla="*/ 282 h 158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978" h="1581">
                  <a:moveTo>
                    <a:pt x="904" y="0"/>
                  </a:moveTo>
                  <a:lnTo>
                    <a:pt x="0" y="1542"/>
                  </a:lnTo>
                  <a:lnTo>
                    <a:pt x="73" y="1580"/>
                  </a:lnTo>
                  <a:lnTo>
                    <a:pt x="977" y="39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1D2104FA-D60D-1010-D5E1-1203F0849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4" y="282"/>
              <a:ext cx="978" cy="1581"/>
            </a:xfrm>
            <a:custGeom>
              <a:avLst/>
              <a:gdLst>
                <a:gd name="T0" fmla="+- 0 4219 3315"/>
                <a:gd name="T1" fmla="*/ T0 w 978"/>
                <a:gd name="T2" fmla="+- 0 282 282"/>
                <a:gd name="T3" fmla="*/ 282 h 1581"/>
                <a:gd name="T4" fmla="+- 0 3315 3315"/>
                <a:gd name="T5" fmla="*/ T4 w 978"/>
                <a:gd name="T6" fmla="+- 0 1824 282"/>
                <a:gd name="T7" fmla="*/ 1824 h 1581"/>
                <a:gd name="T8" fmla="+- 0 3388 3315"/>
                <a:gd name="T9" fmla="*/ T8 w 978"/>
                <a:gd name="T10" fmla="+- 0 1862 282"/>
                <a:gd name="T11" fmla="*/ 1862 h 1581"/>
                <a:gd name="T12" fmla="+- 0 4292 3315"/>
                <a:gd name="T13" fmla="*/ T12 w 978"/>
                <a:gd name="T14" fmla="+- 0 321 282"/>
                <a:gd name="T15" fmla="*/ 321 h 1581"/>
                <a:gd name="T16" fmla="+- 0 4219 3315"/>
                <a:gd name="T17" fmla="*/ T16 w 978"/>
                <a:gd name="T18" fmla="+- 0 282 282"/>
                <a:gd name="T19" fmla="*/ 282 h 158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978" h="1581">
                  <a:moveTo>
                    <a:pt x="904" y="0"/>
                  </a:moveTo>
                  <a:lnTo>
                    <a:pt x="0" y="1542"/>
                  </a:lnTo>
                  <a:lnTo>
                    <a:pt x="73" y="1580"/>
                  </a:lnTo>
                  <a:lnTo>
                    <a:pt x="977" y="39"/>
                  </a:lnTo>
                  <a:lnTo>
                    <a:pt x="904" y="0"/>
                  </a:lnTo>
                  <a:close/>
                </a:path>
              </a:pathLst>
            </a:custGeom>
            <a:noFill/>
            <a:ln w="694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1F5C69AB-A852-6D18-D3D7-59979E7BD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0" y="219"/>
              <a:ext cx="732" cy="1256"/>
            </a:xfrm>
            <a:custGeom>
              <a:avLst/>
              <a:gdLst>
                <a:gd name="T0" fmla="+- 0 6958 6301"/>
                <a:gd name="T1" fmla="*/ T0 w 732"/>
                <a:gd name="T2" fmla="+- 0 220 220"/>
                <a:gd name="T3" fmla="*/ 220 h 1256"/>
                <a:gd name="T4" fmla="+- 0 6301 6301"/>
                <a:gd name="T5" fmla="*/ T4 w 732"/>
                <a:gd name="T6" fmla="+- 0 1439 220"/>
                <a:gd name="T7" fmla="*/ 1439 h 1256"/>
                <a:gd name="T8" fmla="+- 0 6375 6301"/>
                <a:gd name="T9" fmla="*/ T8 w 732"/>
                <a:gd name="T10" fmla="+- 0 1475 220"/>
                <a:gd name="T11" fmla="*/ 1475 h 1256"/>
                <a:gd name="T12" fmla="+- 0 7032 6301"/>
                <a:gd name="T13" fmla="*/ T12 w 732"/>
                <a:gd name="T14" fmla="+- 0 255 220"/>
                <a:gd name="T15" fmla="*/ 255 h 1256"/>
                <a:gd name="T16" fmla="+- 0 6958 6301"/>
                <a:gd name="T17" fmla="*/ T16 w 732"/>
                <a:gd name="T18" fmla="+- 0 220 220"/>
                <a:gd name="T19" fmla="*/ 220 h 12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32" h="1256">
                  <a:moveTo>
                    <a:pt x="657" y="0"/>
                  </a:moveTo>
                  <a:lnTo>
                    <a:pt x="0" y="1219"/>
                  </a:lnTo>
                  <a:lnTo>
                    <a:pt x="74" y="1255"/>
                  </a:lnTo>
                  <a:lnTo>
                    <a:pt x="731" y="35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46" name="Freeform 20">
              <a:extLst>
                <a:ext uri="{FF2B5EF4-FFF2-40B4-BE49-F238E27FC236}">
                  <a16:creationId xmlns:a16="http://schemas.microsoft.com/office/drawing/2014/main" id="{9C04EF0F-8988-B269-0081-09B53739F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0" y="219"/>
              <a:ext cx="732" cy="1256"/>
            </a:xfrm>
            <a:custGeom>
              <a:avLst/>
              <a:gdLst>
                <a:gd name="T0" fmla="+- 0 6958 6301"/>
                <a:gd name="T1" fmla="*/ T0 w 732"/>
                <a:gd name="T2" fmla="+- 0 220 220"/>
                <a:gd name="T3" fmla="*/ 220 h 1256"/>
                <a:gd name="T4" fmla="+- 0 6301 6301"/>
                <a:gd name="T5" fmla="*/ T4 w 732"/>
                <a:gd name="T6" fmla="+- 0 1439 220"/>
                <a:gd name="T7" fmla="*/ 1439 h 1256"/>
                <a:gd name="T8" fmla="+- 0 6375 6301"/>
                <a:gd name="T9" fmla="*/ T8 w 732"/>
                <a:gd name="T10" fmla="+- 0 1475 220"/>
                <a:gd name="T11" fmla="*/ 1475 h 1256"/>
                <a:gd name="T12" fmla="+- 0 7032 6301"/>
                <a:gd name="T13" fmla="*/ T12 w 732"/>
                <a:gd name="T14" fmla="+- 0 255 220"/>
                <a:gd name="T15" fmla="*/ 255 h 1256"/>
                <a:gd name="T16" fmla="+- 0 6958 6301"/>
                <a:gd name="T17" fmla="*/ T16 w 732"/>
                <a:gd name="T18" fmla="+- 0 220 220"/>
                <a:gd name="T19" fmla="*/ 220 h 12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32" h="1256">
                  <a:moveTo>
                    <a:pt x="657" y="0"/>
                  </a:moveTo>
                  <a:lnTo>
                    <a:pt x="0" y="1219"/>
                  </a:lnTo>
                  <a:lnTo>
                    <a:pt x="74" y="1255"/>
                  </a:lnTo>
                  <a:lnTo>
                    <a:pt x="731" y="35"/>
                  </a:lnTo>
                  <a:lnTo>
                    <a:pt x="657" y="0"/>
                  </a:lnTo>
                  <a:close/>
                </a:path>
              </a:pathLst>
            </a:custGeom>
            <a:noFill/>
            <a:ln w="695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D6238DE5-9F7E-665B-1BAD-AD0AFA34C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5" y="254"/>
              <a:ext cx="978" cy="1581"/>
            </a:xfrm>
            <a:custGeom>
              <a:avLst/>
              <a:gdLst>
                <a:gd name="T0" fmla="+- 0 7598 7525"/>
                <a:gd name="T1" fmla="*/ T0 w 978"/>
                <a:gd name="T2" fmla="+- 0 254 254"/>
                <a:gd name="T3" fmla="*/ 254 h 1581"/>
                <a:gd name="T4" fmla="+- 0 7525 7525"/>
                <a:gd name="T5" fmla="*/ T4 w 978"/>
                <a:gd name="T6" fmla="+- 0 293 254"/>
                <a:gd name="T7" fmla="*/ 293 h 1581"/>
                <a:gd name="T8" fmla="+- 0 8430 7525"/>
                <a:gd name="T9" fmla="*/ T8 w 978"/>
                <a:gd name="T10" fmla="+- 0 1834 254"/>
                <a:gd name="T11" fmla="*/ 1834 h 1581"/>
                <a:gd name="T12" fmla="+- 0 8503 7525"/>
                <a:gd name="T13" fmla="*/ T12 w 978"/>
                <a:gd name="T14" fmla="+- 0 1796 254"/>
                <a:gd name="T15" fmla="*/ 1796 h 1581"/>
                <a:gd name="T16" fmla="+- 0 7598 7525"/>
                <a:gd name="T17" fmla="*/ T16 w 978"/>
                <a:gd name="T18" fmla="+- 0 254 254"/>
                <a:gd name="T19" fmla="*/ 254 h 158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978" h="1581">
                  <a:moveTo>
                    <a:pt x="73" y="0"/>
                  </a:moveTo>
                  <a:lnTo>
                    <a:pt x="0" y="39"/>
                  </a:lnTo>
                  <a:lnTo>
                    <a:pt x="905" y="1580"/>
                  </a:lnTo>
                  <a:lnTo>
                    <a:pt x="978" y="154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48" name="Freeform 18">
              <a:extLst>
                <a:ext uri="{FF2B5EF4-FFF2-40B4-BE49-F238E27FC236}">
                  <a16:creationId xmlns:a16="http://schemas.microsoft.com/office/drawing/2014/main" id="{7FA5F657-6FF5-B1BA-B139-EB6858722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5" y="254"/>
              <a:ext cx="978" cy="1581"/>
            </a:xfrm>
            <a:custGeom>
              <a:avLst/>
              <a:gdLst>
                <a:gd name="T0" fmla="+- 0 7525 7525"/>
                <a:gd name="T1" fmla="*/ T0 w 978"/>
                <a:gd name="T2" fmla="+- 0 293 254"/>
                <a:gd name="T3" fmla="*/ 293 h 1581"/>
                <a:gd name="T4" fmla="+- 0 8430 7525"/>
                <a:gd name="T5" fmla="*/ T4 w 978"/>
                <a:gd name="T6" fmla="+- 0 1834 254"/>
                <a:gd name="T7" fmla="*/ 1834 h 1581"/>
                <a:gd name="T8" fmla="+- 0 8503 7525"/>
                <a:gd name="T9" fmla="*/ T8 w 978"/>
                <a:gd name="T10" fmla="+- 0 1796 254"/>
                <a:gd name="T11" fmla="*/ 1796 h 1581"/>
                <a:gd name="T12" fmla="+- 0 7598 7525"/>
                <a:gd name="T13" fmla="*/ T12 w 978"/>
                <a:gd name="T14" fmla="+- 0 254 254"/>
                <a:gd name="T15" fmla="*/ 254 h 1581"/>
                <a:gd name="T16" fmla="+- 0 7525 7525"/>
                <a:gd name="T17" fmla="*/ T16 w 978"/>
                <a:gd name="T18" fmla="+- 0 293 254"/>
                <a:gd name="T19" fmla="*/ 293 h 158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978" h="1581">
                  <a:moveTo>
                    <a:pt x="0" y="39"/>
                  </a:moveTo>
                  <a:lnTo>
                    <a:pt x="905" y="1580"/>
                  </a:lnTo>
                  <a:lnTo>
                    <a:pt x="978" y="1542"/>
                  </a:lnTo>
                  <a:lnTo>
                    <a:pt x="73" y="0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694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E2A5B34F-0AC6-EB02-14E8-1C81203AB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9" y="275"/>
              <a:ext cx="732" cy="1256"/>
            </a:xfrm>
            <a:custGeom>
              <a:avLst/>
              <a:gdLst>
                <a:gd name="T0" fmla="+- 0 4904 4830"/>
                <a:gd name="T1" fmla="*/ T0 w 732"/>
                <a:gd name="T2" fmla="+- 0 275 275"/>
                <a:gd name="T3" fmla="*/ 275 h 1256"/>
                <a:gd name="T4" fmla="+- 0 4830 4830"/>
                <a:gd name="T5" fmla="*/ T4 w 732"/>
                <a:gd name="T6" fmla="+- 0 311 275"/>
                <a:gd name="T7" fmla="*/ 311 h 1256"/>
                <a:gd name="T8" fmla="+- 0 5487 4830"/>
                <a:gd name="T9" fmla="*/ T8 w 732"/>
                <a:gd name="T10" fmla="+- 0 1531 275"/>
                <a:gd name="T11" fmla="*/ 1531 h 1256"/>
                <a:gd name="T12" fmla="+- 0 5561 4830"/>
                <a:gd name="T13" fmla="*/ T12 w 732"/>
                <a:gd name="T14" fmla="+- 0 1495 275"/>
                <a:gd name="T15" fmla="*/ 1495 h 1256"/>
                <a:gd name="T16" fmla="+- 0 4904 4830"/>
                <a:gd name="T17" fmla="*/ T16 w 732"/>
                <a:gd name="T18" fmla="+- 0 275 275"/>
                <a:gd name="T19" fmla="*/ 275 h 12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32" h="1256">
                  <a:moveTo>
                    <a:pt x="74" y="0"/>
                  </a:moveTo>
                  <a:lnTo>
                    <a:pt x="0" y="36"/>
                  </a:lnTo>
                  <a:lnTo>
                    <a:pt x="657" y="1256"/>
                  </a:lnTo>
                  <a:lnTo>
                    <a:pt x="731" y="122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6428F783-FA14-046F-9207-DBF4DB2AA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9" y="275"/>
              <a:ext cx="732" cy="1256"/>
            </a:xfrm>
            <a:custGeom>
              <a:avLst/>
              <a:gdLst>
                <a:gd name="T0" fmla="+- 0 4830 4830"/>
                <a:gd name="T1" fmla="*/ T0 w 732"/>
                <a:gd name="T2" fmla="+- 0 311 275"/>
                <a:gd name="T3" fmla="*/ 311 h 1256"/>
                <a:gd name="T4" fmla="+- 0 5487 4830"/>
                <a:gd name="T5" fmla="*/ T4 w 732"/>
                <a:gd name="T6" fmla="+- 0 1531 275"/>
                <a:gd name="T7" fmla="*/ 1531 h 1256"/>
                <a:gd name="T8" fmla="+- 0 5561 4830"/>
                <a:gd name="T9" fmla="*/ T8 w 732"/>
                <a:gd name="T10" fmla="+- 0 1495 275"/>
                <a:gd name="T11" fmla="*/ 1495 h 1256"/>
                <a:gd name="T12" fmla="+- 0 4904 4830"/>
                <a:gd name="T13" fmla="*/ T12 w 732"/>
                <a:gd name="T14" fmla="+- 0 275 275"/>
                <a:gd name="T15" fmla="*/ 275 h 1256"/>
                <a:gd name="T16" fmla="+- 0 4830 4830"/>
                <a:gd name="T17" fmla="*/ T16 w 732"/>
                <a:gd name="T18" fmla="+- 0 311 275"/>
                <a:gd name="T19" fmla="*/ 311 h 12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732" h="1256">
                  <a:moveTo>
                    <a:pt x="0" y="36"/>
                  </a:moveTo>
                  <a:lnTo>
                    <a:pt x="657" y="1256"/>
                  </a:lnTo>
                  <a:lnTo>
                    <a:pt x="731" y="1220"/>
                  </a:lnTo>
                  <a:lnTo>
                    <a:pt x="74" y="0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695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1010EE9-F49F-39CE-2BA5-E892EB967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8" y="414"/>
              <a:ext cx="1067" cy="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7A79B60-ED25-1D87-FF51-0564989E5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8" y="414"/>
              <a:ext cx="1067" cy="80"/>
            </a:xfrm>
            <a:prstGeom prst="rect">
              <a:avLst/>
            </a:prstGeom>
            <a:noFill/>
            <a:ln w="6665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188DA75-E01F-F9AD-51DD-B48EB2264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2" y="414"/>
              <a:ext cx="1067" cy="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EDFACC6-CD59-7E6A-215A-B3EFC8C9C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2" y="414"/>
              <a:ext cx="1067" cy="80"/>
            </a:xfrm>
            <a:prstGeom prst="rect">
              <a:avLst/>
            </a:prstGeom>
            <a:noFill/>
            <a:ln w="6665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29D9A08-DBFC-2C29-5636-B5D1118E2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5" y="1268"/>
              <a:ext cx="84" cy="7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E3803CF-2DD8-A86C-4C2F-4E3EA3B27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5" y="1268"/>
              <a:ext cx="84" cy="756"/>
            </a:xfrm>
            <a:prstGeom prst="rect">
              <a:avLst/>
            </a:prstGeom>
            <a:noFill/>
            <a:ln w="7047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9195DE4-049E-4719-2E48-7E118F146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3" y="1282"/>
              <a:ext cx="84" cy="7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B6C4CC3-BE59-E4C4-940C-CD9892949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3" y="1282"/>
              <a:ext cx="84" cy="756"/>
            </a:xfrm>
            <a:prstGeom prst="rect">
              <a:avLst/>
            </a:prstGeom>
            <a:noFill/>
            <a:ln w="7047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0C72E41-221B-A1F5-9733-717EDD91ABBB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2" y="448"/>
              <a:ext cx="275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0C918A9-5B7C-BC93-1220-8FEDDF6C2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" y="149"/>
              <a:ext cx="6158" cy="254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ID"/>
            </a:p>
          </p:txBody>
        </p:sp>
        <p:sp>
          <p:nvSpPr>
            <p:cNvPr id="61" name="Text Box 5">
              <a:extLst>
                <a:ext uri="{FF2B5EF4-FFF2-40B4-BE49-F238E27FC236}">
                  <a16:creationId xmlns:a16="http://schemas.microsoft.com/office/drawing/2014/main" id="{26847067-5850-C5AC-B848-BA44F3E6D15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06" y="219"/>
              <a:ext cx="1200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r>
                <a:rPr lang="id-ID" sz="800">
                  <a:latin typeface="Times New Roman" panose="02020603050405020304" pitchFamily="18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Profil</a:t>
              </a:r>
              <a:r>
                <a:rPr lang="id-ID" sz="800" spc="20">
                  <a:latin typeface="Times New Roman" panose="02020603050405020304" pitchFamily="18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id-ID" sz="800">
                  <a:latin typeface="Times New Roman" panose="02020603050405020304" pitchFamily="18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Timbunan</a:t>
              </a:r>
              <a:endParaRPr lang="en-ID" sz="1100">
                <a:latin typeface="Microsoft Sans Serif" panose="020B0604020202020204" pitchFamily="34" charset="0"/>
                <a:ea typeface="Microsoft Sans Serif" panose="020B0604020202020204" pitchFamily="34" charset="0"/>
              </a:endParaRPr>
            </a:p>
          </p:txBody>
        </p:sp>
        <p:sp>
          <p:nvSpPr>
            <p:cNvPr id="62" name="Text Box 4">
              <a:extLst>
                <a:ext uri="{FF2B5EF4-FFF2-40B4-BE49-F238E27FC236}">
                  <a16:creationId xmlns:a16="http://schemas.microsoft.com/office/drawing/2014/main" id="{A47ABE51-E952-9DE3-DF83-1F7857B0F3A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512" y="1424"/>
              <a:ext cx="756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r>
                <a:rPr lang="id-ID" sz="800">
                  <a:latin typeface="Times New Roman" panose="02020603050405020304" pitchFamily="18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Patok  </a:t>
              </a:r>
              <a:r>
                <a:rPr lang="id-ID" sz="800" spc="20">
                  <a:latin typeface="Times New Roman" panose="02020603050405020304" pitchFamily="18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 </a:t>
              </a:r>
              <a:r>
                <a:rPr lang="id-ID" sz="800">
                  <a:latin typeface="Times New Roman" panose="02020603050405020304" pitchFamily="18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As</a:t>
              </a:r>
              <a:endParaRPr lang="en-ID" sz="1100">
                <a:latin typeface="Microsoft Sans Serif" panose="020B0604020202020204" pitchFamily="34" charset="0"/>
                <a:ea typeface="Microsoft Sans Serif" panose="020B0604020202020204" pitchFamily="34" charset="0"/>
              </a:endParaRPr>
            </a:p>
          </p:txBody>
        </p:sp>
        <p:sp>
          <p:nvSpPr>
            <p:cNvPr id="63" name="Text Box 3">
              <a:extLst>
                <a:ext uri="{FF2B5EF4-FFF2-40B4-BE49-F238E27FC236}">
                  <a16:creationId xmlns:a16="http://schemas.microsoft.com/office/drawing/2014/main" id="{011B0D18-2CC5-AF63-9647-6CEE1DB338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20" y="2361"/>
              <a:ext cx="683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r>
                <a:rPr lang="id-ID" sz="800">
                  <a:latin typeface="Times New Roman" panose="02020603050405020304" pitchFamily="18" charset="0"/>
                  <a:ea typeface="Microsoft Sans Serif" panose="020B0604020202020204" pitchFamily="34" charset="0"/>
                  <a:cs typeface="Microsoft Sans Serif" panose="020B0604020202020204" pitchFamily="34" charset="0"/>
                </a:rPr>
                <a:t>Stripping</a:t>
              </a:r>
              <a:endParaRPr lang="en-ID" sz="1100">
                <a:latin typeface="Microsoft Sans Serif" panose="020B0604020202020204" pitchFamily="34" charset="0"/>
                <a:ea typeface="Microsoft Sans Serif" panose="020B060402020202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7D451C98-FC52-CE2E-CEFB-EE4B0A421833}"/>
              </a:ext>
            </a:extLst>
          </p:cNvPr>
          <p:cNvSpPr txBox="1"/>
          <p:nvPr/>
        </p:nvSpPr>
        <p:spPr>
          <a:xfrm>
            <a:off x="2768635" y="628213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1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Gambar</a:t>
            </a:r>
            <a:r>
              <a:rPr lang="id-ID" sz="1800" b="1" spc="-30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I.1.3</a:t>
            </a:r>
            <a:r>
              <a:rPr lang="id-ID" sz="1800" b="1" spc="280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id-ID" sz="1800" b="1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Contoh</a:t>
            </a:r>
            <a:r>
              <a:rPr lang="id-ID" sz="1800" b="1" spc="-15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id-ID" sz="1800" b="1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pemasangan</a:t>
            </a:r>
            <a:r>
              <a:rPr lang="id-ID" sz="1800" b="1" spc="-10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id-ID" sz="1800" b="1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profil</a:t>
            </a:r>
            <a:endParaRPr lang="en-ID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4316FEB-249C-60D9-6F80-9F4F51309EC3}"/>
              </a:ext>
            </a:extLst>
          </p:cNvPr>
          <p:cNvSpPr txBox="1"/>
          <p:nvPr/>
        </p:nvSpPr>
        <p:spPr>
          <a:xfrm>
            <a:off x="4419983" y="6488669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Lanjutan</a:t>
            </a:r>
            <a:r>
              <a:rPr lang="en-US" dirty="0"/>
              <a:t>)</a:t>
            </a:r>
            <a:endParaRPr lang="en-ID" dirty="0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A514A0D-EFBB-F8F2-4083-6FAC09E77F84}"/>
              </a:ext>
            </a:extLst>
          </p:cNvPr>
          <p:cNvSpPr/>
          <p:nvPr/>
        </p:nvSpPr>
        <p:spPr>
          <a:xfrm>
            <a:off x="3758847" y="2554242"/>
            <a:ext cx="2574471" cy="1026886"/>
          </a:xfrm>
          <a:custGeom>
            <a:avLst/>
            <a:gdLst>
              <a:gd name="connsiteX0" fmla="*/ 0 w 2574471"/>
              <a:gd name="connsiteY0" fmla="*/ 1814 h 1026886"/>
              <a:gd name="connsiteX1" fmla="*/ 731157 w 2574471"/>
              <a:gd name="connsiteY1" fmla="*/ 1017814 h 1026886"/>
              <a:gd name="connsiteX2" fmla="*/ 1836057 w 2574471"/>
              <a:gd name="connsiteY2" fmla="*/ 1026886 h 1026886"/>
              <a:gd name="connsiteX3" fmla="*/ 2574471 w 2574471"/>
              <a:gd name="connsiteY3" fmla="*/ 0 h 102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4471" h="1026886">
                <a:moveTo>
                  <a:pt x="0" y="1814"/>
                </a:moveTo>
                <a:lnTo>
                  <a:pt x="731157" y="1017814"/>
                </a:lnTo>
                <a:lnTo>
                  <a:pt x="1836057" y="1026886"/>
                </a:lnTo>
                <a:lnTo>
                  <a:pt x="2574471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2F1FBBAF-CD10-4ECB-64CA-186EC4A6A37F}"/>
              </a:ext>
            </a:extLst>
          </p:cNvPr>
          <p:cNvSpPr/>
          <p:nvPr/>
        </p:nvSpPr>
        <p:spPr>
          <a:xfrm>
            <a:off x="2715987" y="4337539"/>
            <a:ext cx="4570185" cy="1301262"/>
          </a:xfrm>
          <a:custGeom>
            <a:avLst/>
            <a:gdLst>
              <a:gd name="connsiteX0" fmla="*/ 0 w 4570185"/>
              <a:gd name="connsiteY0" fmla="*/ 1558471 h 1640114"/>
              <a:gd name="connsiteX1" fmla="*/ 734785 w 4570185"/>
              <a:gd name="connsiteY1" fmla="*/ 1814 h 1640114"/>
              <a:gd name="connsiteX2" fmla="*/ 1456871 w 4570185"/>
              <a:gd name="connsiteY2" fmla="*/ 0 h 1640114"/>
              <a:gd name="connsiteX3" fmla="*/ 1866900 w 4570185"/>
              <a:gd name="connsiteY3" fmla="*/ 959757 h 1640114"/>
              <a:gd name="connsiteX4" fmla="*/ 2685143 w 4570185"/>
              <a:gd name="connsiteY4" fmla="*/ 956128 h 1640114"/>
              <a:gd name="connsiteX5" fmla="*/ 3091543 w 4570185"/>
              <a:gd name="connsiteY5" fmla="*/ 1814 h 1640114"/>
              <a:gd name="connsiteX6" fmla="*/ 3817257 w 4570185"/>
              <a:gd name="connsiteY6" fmla="*/ 10886 h 1640114"/>
              <a:gd name="connsiteX7" fmla="*/ 4570185 w 4570185"/>
              <a:gd name="connsiteY7" fmla="*/ 1640114 h 164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0185" h="1640114">
                <a:moveTo>
                  <a:pt x="0" y="1558471"/>
                </a:moveTo>
                <a:lnTo>
                  <a:pt x="734785" y="1814"/>
                </a:lnTo>
                <a:lnTo>
                  <a:pt x="1456871" y="0"/>
                </a:lnTo>
                <a:lnTo>
                  <a:pt x="1866900" y="959757"/>
                </a:lnTo>
                <a:lnTo>
                  <a:pt x="2685143" y="956128"/>
                </a:lnTo>
                <a:lnTo>
                  <a:pt x="3091543" y="1814"/>
                </a:lnTo>
                <a:lnTo>
                  <a:pt x="3817257" y="10886"/>
                </a:lnTo>
                <a:lnTo>
                  <a:pt x="4570185" y="1640114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0E10D44-1BE7-AB40-0FDE-4172B10DCB53}"/>
              </a:ext>
            </a:extLst>
          </p:cNvPr>
          <p:cNvSpPr/>
          <p:nvPr/>
        </p:nvSpPr>
        <p:spPr>
          <a:xfrm>
            <a:off x="70230" y="111517"/>
            <a:ext cx="9924734" cy="516117"/>
          </a:xfrm>
          <a:prstGeom prst="rect">
            <a:avLst/>
          </a:prstGeom>
          <a:noFill/>
        </p:spPr>
        <p:txBody>
          <a:bodyPr wrap="none" lIns="84406" tIns="42203" rIns="84406" bIns="42203">
            <a:spAutoFit/>
          </a:bodyPr>
          <a:lstStyle/>
          <a:p>
            <a:pPr algn="ctr"/>
            <a:r>
              <a:rPr lang="en-US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I.7.  </a:t>
            </a:r>
            <a:r>
              <a:rPr lang="en-ID" sz="2800" dirty="0" err="1"/>
              <a:t>Pemasangan</a:t>
            </a:r>
            <a:r>
              <a:rPr lang="en-ID" sz="2800" dirty="0"/>
              <a:t> </a:t>
            </a:r>
            <a:r>
              <a:rPr lang="en-ID" sz="2800" dirty="0" err="1"/>
              <a:t>Profil</a:t>
            </a:r>
            <a:r>
              <a:rPr lang="en-ID" sz="2800" dirty="0"/>
              <a:t> </a:t>
            </a:r>
            <a:r>
              <a:rPr lang="en-ID" sz="2800" dirty="0" err="1"/>
              <a:t>Melintang</a:t>
            </a:r>
            <a:r>
              <a:rPr lang="en-ID" sz="2800" dirty="0"/>
              <a:t> + </a:t>
            </a:r>
            <a:r>
              <a:rPr lang="en-ID" sz="2800" i="1" dirty="0" err="1"/>
              <a:t>Bouwplank</a:t>
            </a:r>
            <a:r>
              <a:rPr lang="en-ID" sz="2800" i="1" dirty="0"/>
              <a:t> </a:t>
            </a:r>
            <a:r>
              <a:rPr lang="en-ID" sz="2800" dirty="0" err="1"/>
              <a:t>galian</a:t>
            </a:r>
            <a:r>
              <a:rPr lang="en-ID" sz="2800" dirty="0"/>
              <a:t> </a:t>
            </a:r>
            <a:r>
              <a:rPr lang="en-ID" sz="2800" dirty="0" err="1"/>
              <a:t>tanah</a:t>
            </a:r>
            <a:endParaRPr lang="en-US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439662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29315B-E5C4-4769-B103-1386F94E8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2" y="3723838"/>
            <a:ext cx="4858428" cy="3134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B8C305-55D2-4226-AB60-125370227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215" y="182874"/>
            <a:ext cx="4613569" cy="2992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260132-6857-4F8E-84EC-122D45854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830" y="3723838"/>
            <a:ext cx="4146306" cy="309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0128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F9AABC-C388-2D28-E476-0DD3A5297DCB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73" y="729343"/>
            <a:ext cx="8556170" cy="509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E046FD-B5A5-2183-CF6D-604899407A94}"/>
              </a:ext>
            </a:extLst>
          </p:cNvPr>
          <p:cNvSpPr txBox="1"/>
          <p:nvPr/>
        </p:nvSpPr>
        <p:spPr>
          <a:xfrm>
            <a:off x="2716258" y="601529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1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Gambar</a:t>
            </a:r>
            <a:r>
              <a:rPr lang="id-ID" sz="1800" b="1" spc="-30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I.1.4</a:t>
            </a:r>
            <a:r>
              <a:rPr lang="id-ID" sz="1800" b="1" spc="280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id-ID" sz="1800" b="1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Contoh</a:t>
            </a:r>
            <a:r>
              <a:rPr lang="id-ID" sz="1800" b="1" spc="-15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id-ID" sz="1800" b="1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pemasangan</a:t>
            </a:r>
            <a:r>
              <a:rPr lang="id-ID" sz="1800" b="1" spc="-10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id-ID" sz="1800" b="1" dirty="0"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profil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2235048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6393" y="882414"/>
            <a:ext cx="8929607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8525" indent="-898525">
              <a:lnSpc>
                <a:spcPct val="85000"/>
              </a:lnSpc>
            </a:pPr>
            <a:r>
              <a:rPr lang="id-ID" dirty="0">
                <a:latin typeface="Arial Narrow" panose="020B0606020202030204" pitchFamily="34" charset="0"/>
              </a:rPr>
              <a:t>D.01	Kistdam pasir/tanah</a:t>
            </a:r>
          </a:p>
          <a:p>
            <a:pPr marL="898525" indent="-898525">
              <a:lnSpc>
                <a:spcPct val="85000"/>
              </a:lnSpc>
            </a:pPr>
            <a:r>
              <a:rPr lang="id-ID" dirty="0">
                <a:latin typeface="Arial Narrow" panose="020B0606020202030204" pitchFamily="34" charset="0"/>
              </a:rPr>
              <a:t>D.01a	1 Buah Kistdam pasir/tanah dibungkus karung plastik/bagor/goni (sebesar karung beras 25 kg) uk. 43 x 65 cm</a:t>
            </a:r>
          </a:p>
          <a:p>
            <a:pPr marL="898525" indent="-898525">
              <a:lnSpc>
                <a:spcPct val="85000"/>
              </a:lnSpc>
            </a:pPr>
            <a:r>
              <a:rPr lang="id-ID" dirty="0">
                <a:latin typeface="Arial Narrow" panose="020B0606020202030204" pitchFamily="34" charset="0"/>
              </a:rPr>
              <a:t>D.01b	1 Buah Kistdam pasir/tanah dibungkus karung plastik/bagor/goni atau terpal uk. 45 x 120 cm</a:t>
            </a:r>
          </a:p>
          <a:p>
            <a:pPr marL="898525" indent="-898525">
              <a:lnSpc>
                <a:spcPct val="85000"/>
              </a:lnSpc>
            </a:pPr>
            <a:r>
              <a:rPr lang="id-ID" dirty="0">
                <a:latin typeface="Arial Narrow" panose="020B0606020202030204" pitchFamily="34" charset="0"/>
              </a:rPr>
              <a:t>D.01c	1 Buah geobag pasir/tanah uk. 145 x 240 cm</a:t>
            </a:r>
          </a:p>
          <a:p>
            <a:pPr marL="898525" indent="-898525">
              <a:lnSpc>
                <a:spcPct val="85000"/>
              </a:lnSpc>
            </a:pPr>
            <a:r>
              <a:rPr lang="id-ID" dirty="0">
                <a:latin typeface="Arial Narrow" panose="020B0606020202030204" pitchFamily="34" charset="0"/>
              </a:rPr>
              <a:t>D.02	Kerangka kayu untuk 1 m3 kistdam pasir/tanah uk. 43 cm x 65 cm</a:t>
            </a:r>
          </a:p>
          <a:p>
            <a:pPr marL="898525" indent="-898525">
              <a:lnSpc>
                <a:spcPct val="85000"/>
              </a:lnSpc>
            </a:pPr>
            <a:r>
              <a:rPr lang="id-ID" dirty="0">
                <a:latin typeface="Arial Narrow" panose="020B0606020202030204" pitchFamily="34" charset="0"/>
              </a:rPr>
              <a:t>D.03	Kerangka baja L.50.50.5 atau L.60.60.6 atau besi profil berlubang untuk 1 m3 kistdam pasir/tanah ukuran</a:t>
            </a:r>
          </a:p>
          <a:p>
            <a:pPr marL="898525" indent="-898525">
              <a:lnSpc>
                <a:spcPct val="85000"/>
              </a:lnSpc>
            </a:pPr>
            <a:r>
              <a:rPr lang="id-ID" dirty="0">
                <a:latin typeface="Arial Narrow" panose="020B0606020202030204" pitchFamily="34" charset="0"/>
              </a:rPr>
              <a:t>D.04	Pengoperasian 1 buah pompa air diesel daya </a:t>
            </a:r>
            <a:r>
              <a:rPr lang="en-US" dirty="0">
                <a:latin typeface="Arial Narrow" panose="020B0606020202030204" pitchFamily="34" charset="0"/>
              </a:rPr>
              <a:t>2</a:t>
            </a:r>
            <a:r>
              <a:rPr lang="id-ID" dirty="0">
                <a:latin typeface="Arial Narrow" panose="020B0606020202030204" pitchFamily="34" charset="0"/>
              </a:rPr>
              <a:t> kW per-Jam,  suction head max. 3m dan discharge head max. </a:t>
            </a:r>
            <a:r>
              <a:rPr lang="en-US" dirty="0">
                <a:latin typeface="Arial Narrow" panose="020B0606020202030204" pitchFamily="34" charset="0"/>
              </a:rPr>
              <a:t>1</a:t>
            </a:r>
            <a:r>
              <a:rPr lang="id-ID" dirty="0">
                <a:latin typeface="Arial Narrow" panose="020B0606020202030204" pitchFamily="34" charset="0"/>
              </a:rPr>
              <a:t>0m (debit </a:t>
            </a:r>
            <a:r>
              <a:rPr lang="en-US" dirty="0">
                <a:latin typeface="Arial Narrow" panose="020B0606020202030204" pitchFamily="34" charset="0"/>
              </a:rPr>
              <a:t>5 L</a:t>
            </a:r>
            <a:r>
              <a:rPr lang="id-ID" dirty="0">
                <a:latin typeface="Arial Narrow" panose="020B0606020202030204" pitchFamily="34" charset="0"/>
              </a:rPr>
              <a:t>/s pada suction head 1m dan discharge head 10m)</a:t>
            </a:r>
          </a:p>
          <a:p>
            <a:pPr marL="898525" indent="-898525">
              <a:lnSpc>
                <a:spcPct val="85000"/>
              </a:lnSpc>
            </a:pPr>
            <a:r>
              <a:rPr lang="id-ID" dirty="0">
                <a:latin typeface="Arial Narrow" panose="020B0606020202030204" pitchFamily="34" charset="0"/>
              </a:rPr>
              <a:t>D.05	Pengoperasian 1 buah pompa air diesel daya </a:t>
            </a:r>
            <a:r>
              <a:rPr lang="en-US" dirty="0">
                <a:latin typeface="Arial Narrow" panose="020B0606020202030204" pitchFamily="34" charset="0"/>
              </a:rPr>
              <a:t>5</a:t>
            </a:r>
            <a:r>
              <a:rPr lang="id-ID" dirty="0">
                <a:latin typeface="Arial Narrow" panose="020B0606020202030204" pitchFamily="34" charset="0"/>
              </a:rPr>
              <a:t> kW per-Jam, suction head max. 3m dan discharge head max. </a:t>
            </a:r>
            <a:r>
              <a:rPr lang="en-US" dirty="0">
                <a:latin typeface="Arial Narrow" panose="020B0606020202030204" pitchFamily="34" charset="0"/>
              </a:rPr>
              <a:t>1</a:t>
            </a:r>
            <a:r>
              <a:rPr lang="id-ID" dirty="0">
                <a:latin typeface="Arial Narrow" panose="020B0606020202030204" pitchFamily="34" charset="0"/>
              </a:rPr>
              <a:t>0m (debit </a:t>
            </a:r>
            <a:r>
              <a:rPr lang="en-US" dirty="0">
                <a:latin typeface="Arial Narrow" panose="020B0606020202030204" pitchFamily="34" charset="0"/>
              </a:rPr>
              <a:t>10 L</a:t>
            </a:r>
            <a:r>
              <a:rPr lang="id-ID" dirty="0">
                <a:latin typeface="Arial Narrow" panose="020B0606020202030204" pitchFamily="34" charset="0"/>
              </a:rPr>
              <a:t>/s pada suction head 1m dan discharge head 10m)</a:t>
            </a:r>
          </a:p>
          <a:p>
            <a:pPr marL="898525" indent="-898525">
              <a:lnSpc>
                <a:spcPct val="85000"/>
              </a:lnSpc>
            </a:pPr>
            <a:r>
              <a:rPr lang="id-ID" dirty="0">
                <a:latin typeface="Arial Narrow" panose="020B0606020202030204" pitchFamily="34" charset="0"/>
              </a:rPr>
              <a:t>D.06	Pengoperasian 1 buah pompa air diesel daya </a:t>
            </a:r>
            <a:r>
              <a:rPr lang="en-US" dirty="0">
                <a:latin typeface="Arial Narrow" panose="020B0606020202030204" pitchFamily="34" charset="0"/>
              </a:rPr>
              <a:t>1</a:t>
            </a:r>
            <a:r>
              <a:rPr lang="id-ID" dirty="0">
                <a:latin typeface="Arial Narrow" panose="020B0606020202030204" pitchFamily="34" charset="0"/>
              </a:rPr>
              <a:t>0 kW per-Jam, suction head max. 3m dan discharge head max. </a:t>
            </a:r>
            <a:r>
              <a:rPr lang="en-US" dirty="0">
                <a:latin typeface="Arial Narrow" panose="020B0606020202030204" pitchFamily="34" charset="0"/>
              </a:rPr>
              <a:t>1</a:t>
            </a:r>
            <a:r>
              <a:rPr lang="id-ID" dirty="0">
                <a:latin typeface="Arial Narrow" panose="020B0606020202030204" pitchFamily="34" charset="0"/>
              </a:rPr>
              <a:t>0m (debit </a:t>
            </a:r>
            <a:r>
              <a:rPr lang="en-US" dirty="0">
                <a:latin typeface="Arial Narrow" panose="020B0606020202030204" pitchFamily="34" charset="0"/>
              </a:rPr>
              <a:t>30 L</a:t>
            </a:r>
            <a:r>
              <a:rPr lang="id-ID" dirty="0">
                <a:latin typeface="Arial Narrow" panose="020B0606020202030204" pitchFamily="34" charset="0"/>
              </a:rPr>
              <a:t>/s pada suction head 1m dan discharge head 10m)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73891" y="1047591"/>
            <a:ext cx="677108" cy="140679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d-ID" sz="3200" dirty="0"/>
              <a:t>Manual</a:t>
            </a:r>
          </a:p>
        </p:txBody>
      </p:sp>
      <p:sp>
        <p:nvSpPr>
          <p:cNvPr id="5" name="Rectangle 4"/>
          <p:cNvSpPr/>
          <p:nvPr/>
        </p:nvSpPr>
        <p:spPr>
          <a:xfrm>
            <a:off x="9587753" y="6685214"/>
            <a:ext cx="318247" cy="1613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67108" y="769440"/>
            <a:ext cx="9090892" cy="29295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6078000" y="717335"/>
            <a:ext cx="3405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Dapat berguna utk K3K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1359986" y="4728467"/>
            <a:ext cx="3550972" cy="685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d-ID" dirty="0">
                <a:solidFill>
                  <a:srgbClr val="FF0000"/>
                </a:solidFill>
                <a:latin typeface="Bookman Old Style" panose="02050604050505020204" pitchFamily="18" charset="0"/>
              </a:rPr>
              <a:t>Ada perubahan</a:t>
            </a:r>
            <a:r>
              <a:rPr lang="en-US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sudah</a:t>
            </a:r>
            <a:endParaRPr lang="en-US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termasuk</a:t>
            </a:r>
            <a:r>
              <a:rPr lang="en-US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biaya</a:t>
            </a:r>
            <a:r>
              <a:rPr lang="id-ID" dirty="0">
                <a:solidFill>
                  <a:srgbClr val="FF0000"/>
                </a:solidFill>
                <a:latin typeface="Bookman Old Style" panose="02050604050505020204" pitchFamily="18" charset="0"/>
              </a:rPr>
              <a:t> BBM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B5FA22-F118-1476-C42D-59B6FE4351F4}"/>
              </a:ext>
            </a:extLst>
          </p:cNvPr>
          <p:cNvSpPr/>
          <p:nvPr/>
        </p:nvSpPr>
        <p:spPr>
          <a:xfrm>
            <a:off x="52901" y="-69017"/>
            <a:ext cx="6074321" cy="516117"/>
          </a:xfrm>
          <a:prstGeom prst="rect">
            <a:avLst/>
          </a:prstGeom>
          <a:noFill/>
        </p:spPr>
        <p:txBody>
          <a:bodyPr wrap="none" lIns="84406" tIns="42203" rIns="84406" bIns="42203">
            <a:spAutoFit/>
          </a:bodyPr>
          <a:lstStyle/>
          <a:p>
            <a:pPr algn="ctr"/>
            <a:r>
              <a:rPr lang="en-US" sz="28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I.8. </a:t>
            </a:r>
            <a:r>
              <a:rPr lang="en-US" sz="2800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Contoh</a:t>
            </a:r>
            <a:r>
              <a:rPr lang="en-US" sz="28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Pelaksanaan</a:t>
            </a:r>
            <a:r>
              <a:rPr lang="en-US" sz="28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Dewatering</a:t>
            </a:r>
            <a:endParaRPr lang="en-US" sz="280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332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09E21A-CBCE-4CF9-98C7-1043D1FF6989}"/>
              </a:ext>
            </a:extLst>
          </p:cNvPr>
          <p:cNvSpPr/>
          <p:nvPr/>
        </p:nvSpPr>
        <p:spPr>
          <a:xfrm>
            <a:off x="294456" y="2603387"/>
            <a:ext cx="413139" cy="105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222" name="Rectangle 6221">
            <a:extLst>
              <a:ext uri="{FF2B5EF4-FFF2-40B4-BE49-F238E27FC236}">
                <a16:creationId xmlns:a16="http://schemas.microsoft.com/office/drawing/2014/main" id="{672406C8-3F46-3F99-EFB8-A767C40F1DE2}"/>
              </a:ext>
            </a:extLst>
          </p:cNvPr>
          <p:cNvSpPr/>
          <p:nvPr/>
        </p:nvSpPr>
        <p:spPr>
          <a:xfrm>
            <a:off x="6290264" y="6473595"/>
            <a:ext cx="1698172" cy="46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75000"/>
              </a:lnSpc>
            </a:pPr>
            <a:r>
              <a:rPr lang="en-US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Pemompaan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75000"/>
              </a:lnSpc>
            </a:pPr>
            <a:r>
              <a:rPr lang="en-US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Sumur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Pengumpul</a:t>
            </a:r>
            <a:endParaRPr lang="en-ID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25" name="Rectangle 6224">
            <a:extLst>
              <a:ext uri="{FF2B5EF4-FFF2-40B4-BE49-F238E27FC236}">
                <a16:creationId xmlns:a16="http://schemas.microsoft.com/office/drawing/2014/main" id="{E1B7533F-6931-683D-05E2-E3715120FC09}"/>
              </a:ext>
            </a:extLst>
          </p:cNvPr>
          <p:cNvSpPr/>
          <p:nvPr/>
        </p:nvSpPr>
        <p:spPr>
          <a:xfrm>
            <a:off x="4436753" y="1002566"/>
            <a:ext cx="1617784" cy="13208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6226" name="Group 6225">
            <a:extLst>
              <a:ext uri="{FF2B5EF4-FFF2-40B4-BE49-F238E27FC236}">
                <a16:creationId xmlns:a16="http://schemas.microsoft.com/office/drawing/2014/main" id="{65B8B1A7-BDC0-748E-BEDB-E76D5BE509C3}"/>
              </a:ext>
            </a:extLst>
          </p:cNvPr>
          <p:cNvGrpSpPr/>
          <p:nvPr/>
        </p:nvGrpSpPr>
        <p:grpSpPr>
          <a:xfrm rot="5400000">
            <a:off x="-945467" y="4153146"/>
            <a:ext cx="4110259" cy="839268"/>
            <a:chOff x="4882148" y="5836887"/>
            <a:chExt cx="4110259" cy="524301"/>
          </a:xfrm>
        </p:grpSpPr>
        <p:sp>
          <p:nvSpPr>
            <p:cNvPr id="6227" name="Rectangle 6226">
              <a:extLst>
                <a:ext uri="{FF2B5EF4-FFF2-40B4-BE49-F238E27FC236}">
                  <a16:creationId xmlns:a16="http://schemas.microsoft.com/office/drawing/2014/main" id="{B58248D2-1314-4D74-60EB-AA7844D24620}"/>
                </a:ext>
              </a:extLst>
            </p:cNvPr>
            <p:cNvSpPr/>
            <p:nvPr/>
          </p:nvSpPr>
          <p:spPr>
            <a:xfrm>
              <a:off x="5205568" y="5846547"/>
              <a:ext cx="3466214" cy="86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6228" name="Picture 6227">
              <a:extLst>
                <a:ext uri="{FF2B5EF4-FFF2-40B4-BE49-F238E27FC236}">
                  <a16:creationId xmlns:a16="http://schemas.microsoft.com/office/drawing/2014/main" id="{115DCA94-78B0-D75A-9E12-AD565706B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r="52685"/>
            <a:stretch/>
          </p:blipFill>
          <p:spPr>
            <a:xfrm>
              <a:off x="4882148" y="5836887"/>
              <a:ext cx="331725" cy="5243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pic>
          <p:nvPicPr>
            <p:cNvPr id="6229" name="Picture 6228">
              <a:extLst>
                <a:ext uri="{FF2B5EF4-FFF2-40B4-BE49-F238E27FC236}">
                  <a16:creationId xmlns:a16="http://schemas.microsoft.com/office/drawing/2014/main" id="{C7169E15-25F4-6871-013C-4B2C75E04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r="52685"/>
            <a:stretch/>
          </p:blipFill>
          <p:spPr>
            <a:xfrm flipH="1">
              <a:off x="8660682" y="5836887"/>
              <a:ext cx="331725" cy="5243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</p:grpSp>
      <p:grpSp>
        <p:nvGrpSpPr>
          <p:cNvPr id="6230" name="Group 6229">
            <a:extLst>
              <a:ext uri="{FF2B5EF4-FFF2-40B4-BE49-F238E27FC236}">
                <a16:creationId xmlns:a16="http://schemas.microsoft.com/office/drawing/2014/main" id="{F2C66367-9E29-B6C5-5EA6-6EED616646B8}"/>
              </a:ext>
            </a:extLst>
          </p:cNvPr>
          <p:cNvGrpSpPr/>
          <p:nvPr/>
        </p:nvGrpSpPr>
        <p:grpSpPr>
          <a:xfrm>
            <a:off x="842429" y="2771422"/>
            <a:ext cx="386080" cy="3616960"/>
            <a:chOff x="1564640" y="2946400"/>
            <a:chExt cx="386080" cy="3616960"/>
          </a:xfrm>
        </p:grpSpPr>
        <p:sp>
          <p:nvSpPr>
            <p:cNvPr id="6231" name="Rectangle 6230">
              <a:extLst>
                <a:ext uri="{FF2B5EF4-FFF2-40B4-BE49-F238E27FC236}">
                  <a16:creationId xmlns:a16="http://schemas.microsoft.com/office/drawing/2014/main" id="{3BA441EB-C5E3-E0B3-D5EF-05641C0AEC75}"/>
                </a:ext>
              </a:extLst>
            </p:cNvPr>
            <p:cNvSpPr/>
            <p:nvPr/>
          </p:nvSpPr>
          <p:spPr>
            <a:xfrm>
              <a:off x="1564640" y="2946400"/>
              <a:ext cx="386080" cy="361696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32" name="Rectangle 6231">
              <a:extLst>
                <a:ext uri="{FF2B5EF4-FFF2-40B4-BE49-F238E27FC236}">
                  <a16:creationId xmlns:a16="http://schemas.microsoft.com/office/drawing/2014/main" id="{24A0730E-3836-0203-6E29-CC8D6F063B1E}"/>
                </a:ext>
              </a:extLst>
            </p:cNvPr>
            <p:cNvSpPr/>
            <p:nvPr/>
          </p:nvSpPr>
          <p:spPr>
            <a:xfrm>
              <a:off x="1666240" y="2946400"/>
              <a:ext cx="182880" cy="36169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33" name="Rectangle 6232">
              <a:extLst>
                <a:ext uri="{FF2B5EF4-FFF2-40B4-BE49-F238E27FC236}">
                  <a16:creationId xmlns:a16="http://schemas.microsoft.com/office/drawing/2014/main" id="{676E57AD-AB46-34EC-3958-D49EA28776EB}"/>
                </a:ext>
              </a:extLst>
            </p:cNvPr>
            <p:cNvSpPr/>
            <p:nvPr/>
          </p:nvSpPr>
          <p:spPr>
            <a:xfrm>
              <a:off x="1666240" y="2946400"/>
              <a:ext cx="101600" cy="36169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6234" name="Rectangle 6233">
            <a:extLst>
              <a:ext uri="{FF2B5EF4-FFF2-40B4-BE49-F238E27FC236}">
                <a16:creationId xmlns:a16="http://schemas.microsoft.com/office/drawing/2014/main" id="{1E3C0BC4-EEF9-EED7-7D1F-809A9E3EC64E}"/>
              </a:ext>
            </a:extLst>
          </p:cNvPr>
          <p:cNvSpPr/>
          <p:nvPr/>
        </p:nvSpPr>
        <p:spPr>
          <a:xfrm>
            <a:off x="629069" y="2425982"/>
            <a:ext cx="132080" cy="42875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235" name="Arrow: Right 6234">
            <a:extLst>
              <a:ext uri="{FF2B5EF4-FFF2-40B4-BE49-F238E27FC236}">
                <a16:creationId xmlns:a16="http://schemas.microsoft.com/office/drawing/2014/main" id="{C611CB03-5D49-6D64-00FD-8292D2567F76}"/>
              </a:ext>
            </a:extLst>
          </p:cNvPr>
          <p:cNvSpPr/>
          <p:nvPr/>
        </p:nvSpPr>
        <p:spPr>
          <a:xfrm>
            <a:off x="2884606" y="4686410"/>
            <a:ext cx="436880" cy="6197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236" name="Rectangle 6235">
            <a:extLst>
              <a:ext uri="{FF2B5EF4-FFF2-40B4-BE49-F238E27FC236}">
                <a16:creationId xmlns:a16="http://schemas.microsoft.com/office/drawing/2014/main" id="{5AAEA217-71D3-9FCC-F232-47BC84125CD8}"/>
              </a:ext>
            </a:extLst>
          </p:cNvPr>
          <p:cNvSpPr/>
          <p:nvPr/>
        </p:nvSpPr>
        <p:spPr>
          <a:xfrm>
            <a:off x="3782867" y="994787"/>
            <a:ext cx="3821585" cy="212317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237" name="Rectangle 6236">
            <a:extLst>
              <a:ext uri="{FF2B5EF4-FFF2-40B4-BE49-F238E27FC236}">
                <a16:creationId xmlns:a16="http://schemas.microsoft.com/office/drawing/2014/main" id="{7AE7EF48-4EA2-78CB-9AD5-67321C3C7498}"/>
              </a:ext>
            </a:extLst>
          </p:cNvPr>
          <p:cNvSpPr/>
          <p:nvPr/>
        </p:nvSpPr>
        <p:spPr>
          <a:xfrm>
            <a:off x="4815801" y="990600"/>
            <a:ext cx="931332" cy="132825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DPT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6238" name="Rectangle 6237">
            <a:extLst>
              <a:ext uri="{FF2B5EF4-FFF2-40B4-BE49-F238E27FC236}">
                <a16:creationId xmlns:a16="http://schemas.microsoft.com/office/drawing/2014/main" id="{C52857C7-26DF-A76D-D221-C049DDCE32CA}"/>
              </a:ext>
            </a:extLst>
          </p:cNvPr>
          <p:cNvSpPr/>
          <p:nvPr/>
        </p:nvSpPr>
        <p:spPr>
          <a:xfrm>
            <a:off x="3820123" y="1001061"/>
            <a:ext cx="570818" cy="22663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pSp>
        <p:nvGrpSpPr>
          <p:cNvPr id="6239" name="Group 6238">
            <a:extLst>
              <a:ext uri="{FF2B5EF4-FFF2-40B4-BE49-F238E27FC236}">
                <a16:creationId xmlns:a16="http://schemas.microsoft.com/office/drawing/2014/main" id="{9CCA4CD0-8829-4D15-EE03-0BF87BA184FA}"/>
              </a:ext>
            </a:extLst>
          </p:cNvPr>
          <p:cNvGrpSpPr/>
          <p:nvPr/>
        </p:nvGrpSpPr>
        <p:grpSpPr>
          <a:xfrm>
            <a:off x="3906769" y="1016000"/>
            <a:ext cx="2968566" cy="2087996"/>
            <a:chOff x="3259655" y="296345"/>
            <a:chExt cx="2968566" cy="2993447"/>
          </a:xfrm>
        </p:grpSpPr>
        <p:sp>
          <p:nvSpPr>
            <p:cNvPr id="6240" name="Freeform: Shape 6239">
              <a:extLst>
                <a:ext uri="{FF2B5EF4-FFF2-40B4-BE49-F238E27FC236}">
                  <a16:creationId xmlns:a16="http://schemas.microsoft.com/office/drawing/2014/main" id="{60F30CF3-ECE1-A437-A481-8FB6C3A6972C}"/>
                </a:ext>
              </a:extLst>
            </p:cNvPr>
            <p:cNvSpPr/>
            <p:nvPr/>
          </p:nvSpPr>
          <p:spPr>
            <a:xfrm>
              <a:off x="3259655" y="1665507"/>
              <a:ext cx="2967230" cy="1624285"/>
            </a:xfrm>
            <a:custGeom>
              <a:avLst/>
              <a:gdLst>
                <a:gd name="connsiteX0" fmla="*/ 3522785 w 3540370"/>
                <a:gd name="connsiteY0" fmla="*/ 521677 h 1635369"/>
                <a:gd name="connsiteX1" fmla="*/ 3516923 w 3540370"/>
                <a:gd name="connsiteY1" fmla="*/ 691661 h 1635369"/>
                <a:gd name="connsiteX2" fmla="*/ 3423139 w 3540370"/>
                <a:gd name="connsiteY2" fmla="*/ 826477 h 1635369"/>
                <a:gd name="connsiteX3" fmla="*/ 3276600 w 3540370"/>
                <a:gd name="connsiteY3" fmla="*/ 955431 h 1635369"/>
                <a:gd name="connsiteX4" fmla="*/ 3042139 w 3540370"/>
                <a:gd name="connsiteY4" fmla="*/ 1084384 h 1635369"/>
                <a:gd name="connsiteX5" fmla="*/ 2737339 w 3540370"/>
                <a:gd name="connsiteY5" fmla="*/ 1225061 h 1635369"/>
                <a:gd name="connsiteX6" fmla="*/ 2291862 w 3540370"/>
                <a:gd name="connsiteY6" fmla="*/ 1365738 h 1635369"/>
                <a:gd name="connsiteX7" fmla="*/ 1875693 w 3540370"/>
                <a:gd name="connsiteY7" fmla="*/ 1465384 h 1635369"/>
                <a:gd name="connsiteX8" fmla="*/ 1594339 w 3540370"/>
                <a:gd name="connsiteY8" fmla="*/ 1506415 h 1635369"/>
                <a:gd name="connsiteX9" fmla="*/ 1184031 w 3540370"/>
                <a:gd name="connsiteY9" fmla="*/ 1559169 h 1635369"/>
                <a:gd name="connsiteX10" fmla="*/ 867508 w 3540370"/>
                <a:gd name="connsiteY10" fmla="*/ 1576754 h 1635369"/>
                <a:gd name="connsiteX11" fmla="*/ 422031 w 3540370"/>
                <a:gd name="connsiteY11" fmla="*/ 1617784 h 1635369"/>
                <a:gd name="connsiteX12" fmla="*/ 0 w 3540370"/>
                <a:gd name="connsiteY12" fmla="*/ 1635369 h 1635369"/>
                <a:gd name="connsiteX13" fmla="*/ 11723 w 3540370"/>
                <a:gd name="connsiteY13" fmla="*/ 1289538 h 1635369"/>
                <a:gd name="connsiteX14" fmla="*/ 498231 w 3540370"/>
                <a:gd name="connsiteY14" fmla="*/ 1283677 h 1635369"/>
                <a:gd name="connsiteX15" fmla="*/ 785447 w 3540370"/>
                <a:gd name="connsiteY15" fmla="*/ 1271954 h 1635369"/>
                <a:gd name="connsiteX16" fmla="*/ 1066800 w 3540370"/>
                <a:gd name="connsiteY16" fmla="*/ 1242646 h 1635369"/>
                <a:gd name="connsiteX17" fmla="*/ 1477108 w 3540370"/>
                <a:gd name="connsiteY17" fmla="*/ 1184031 h 1635369"/>
                <a:gd name="connsiteX18" fmla="*/ 1887416 w 3540370"/>
                <a:gd name="connsiteY18" fmla="*/ 1107831 h 1635369"/>
                <a:gd name="connsiteX19" fmla="*/ 2321170 w 3540370"/>
                <a:gd name="connsiteY19" fmla="*/ 1014046 h 1635369"/>
                <a:gd name="connsiteX20" fmla="*/ 2643554 w 3540370"/>
                <a:gd name="connsiteY20" fmla="*/ 896815 h 1635369"/>
                <a:gd name="connsiteX21" fmla="*/ 2960077 w 3540370"/>
                <a:gd name="connsiteY21" fmla="*/ 762000 h 1635369"/>
                <a:gd name="connsiteX22" fmla="*/ 3065585 w 3540370"/>
                <a:gd name="connsiteY22" fmla="*/ 685800 h 1635369"/>
                <a:gd name="connsiteX23" fmla="*/ 3159370 w 3540370"/>
                <a:gd name="connsiteY23" fmla="*/ 568569 h 1635369"/>
                <a:gd name="connsiteX24" fmla="*/ 3194539 w 3540370"/>
                <a:gd name="connsiteY24" fmla="*/ 422031 h 1635369"/>
                <a:gd name="connsiteX25" fmla="*/ 3200400 w 3540370"/>
                <a:gd name="connsiteY25" fmla="*/ 0 h 1635369"/>
                <a:gd name="connsiteX26" fmla="*/ 3540370 w 3540370"/>
                <a:gd name="connsiteY26" fmla="*/ 0 h 1635369"/>
                <a:gd name="connsiteX27" fmla="*/ 3522785 w 3540370"/>
                <a:gd name="connsiteY27" fmla="*/ 521677 h 1635369"/>
                <a:gd name="connsiteX0" fmla="*/ 3522785 w 3540370"/>
                <a:gd name="connsiteY0" fmla="*/ 521677 h 1635369"/>
                <a:gd name="connsiteX1" fmla="*/ 3505839 w 3540370"/>
                <a:gd name="connsiteY1" fmla="*/ 686119 h 1635369"/>
                <a:gd name="connsiteX2" fmla="*/ 3423139 w 3540370"/>
                <a:gd name="connsiteY2" fmla="*/ 826477 h 1635369"/>
                <a:gd name="connsiteX3" fmla="*/ 3276600 w 3540370"/>
                <a:gd name="connsiteY3" fmla="*/ 955431 h 1635369"/>
                <a:gd name="connsiteX4" fmla="*/ 3042139 w 3540370"/>
                <a:gd name="connsiteY4" fmla="*/ 1084384 h 1635369"/>
                <a:gd name="connsiteX5" fmla="*/ 2737339 w 3540370"/>
                <a:gd name="connsiteY5" fmla="*/ 1225061 h 1635369"/>
                <a:gd name="connsiteX6" fmla="*/ 2291862 w 3540370"/>
                <a:gd name="connsiteY6" fmla="*/ 1365738 h 1635369"/>
                <a:gd name="connsiteX7" fmla="*/ 1875693 w 3540370"/>
                <a:gd name="connsiteY7" fmla="*/ 1465384 h 1635369"/>
                <a:gd name="connsiteX8" fmla="*/ 1594339 w 3540370"/>
                <a:gd name="connsiteY8" fmla="*/ 1506415 h 1635369"/>
                <a:gd name="connsiteX9" fmla="*/ 1184031 w 3540370"/>
                <a:gd name="connsiteY9" fmla="*/ 1559169 h 1635369"/>
                <a:gd name="connsiteX10" fmla="*/ 867508 w 3540370"/>
                <a:gd name="connsiteY10" fmla="*/ 1576754 h 1635369"/>
                <a:gd name="connsiteX11" fmla="*/ 422031 w 3540370"/>
                <a:gd name="connsiteY11" fmla="*/ 1617784 h 1635369"/>
                <a:gd name="connsiteX12" fmla="*/ 0 w 3540370"/>
                <a:gd name="connsiteY12" fmla="*/ 1635369 h 1635369"/>
                <a:gd name="connsiteX13" fmla="*/ 11723 w 3540370"/>
                <a:gd name="connsiteY13" fmla="*/ 1289538 h 1635369"/>
                <a:gd name="connsiteX14" fmla="*/ 498231 w 3540370"/>
                <a:gd name="connsiteY14" fmla="*/ 1283677 h 1635369"/>
                <a:gd name="connsiteX15" fmla="*/ 785447 w 3540370"/>
                <a:gd name="connsiteY15" fmla="*/ 1271954 h 1635369"/>
                <a:gd name="connsiteX16" fmla="*/ 1066800 w 3540370"/>
                <a:gd name="connsiteY16" fmla="*/ 1242646 h 1635369"/>
                <a:gd name="connsiteX17" fmla="*/ 1477108 w 3540370"/>
                <a:gd name="connsiteY17" fmla="*/ 1184031 h 1635369"/>
                <a:gd name="connsiteX18" fmla="*/ 1887416 w 3540370"/>
                <a:gd name="connsiteY18" fmla="*/ 1107831 h 1635369"/>
                <a:gd name="connsiteX19" fmla="*/ 2321170 w 3540370"/>
                <a:gd name="connsiteY19" fmla="*/ 1014046 h 1635369"/>
                <a:gd name="connsiteX20" fmla="*/ 2643554 w 3540370"/>
                <a:gd name="connsiteY20" fmla="*/ 896815 h 1635369"/>
                <a:gd name="connsiteX21" fmla="*/ 2960077 w 3540370"/>
                <a:gd name="connsiteY21" fmla="*/ 762000 h 1635369"/>
                <a:gd name="connsiteX22" fmla="*/ 3065585 w 3540370"/>
                <a:gd name="connsiteY22" fmla="*/ 685800 h 1635369"/>
                <a:gd name="connsiteX23" fmla="*/ 3159370 w 3540370"/>
                <a:gd name="connsiteY23" fmla="*/ 568569 h 1635369"/>
                <a:gd name="connsiteX24" fmla="*/ 3194539 w 3540370"/>
                <a:gd name="connsiteY24" fmla="*/ 422031 h 1635369"/>
                <a:gd name="connsiteX25" fmla="*/ 3200400 w 3540370"/>
                <a:gd name="connsiteY25" fmla="*/ 0 h 1635369"/>
                <a:gd name="connsiteX26" fmla="*/ 3540370 w 3540370"/>
                <a:gd name="connsiteY26" fmla="*/ 0 h 1635369"/>
                <a:gd name="connsiteX27" fmla="*/ 3522785 w 3540370"/>
                <a:gd name="connsiteY27" fmla="*/ 521677 h 1635369"/>
                <a:gd name="connsiteX0" fmla="*/ 3522785 w 3540370"/>
                <a:gd name="connsiteY0" fmla="*/ 521677 h 1635369"/>
                <a:gd name="connsiteX1" fmla="*/ 3505839 w 3540370"/>
                <a:gd name="connsiteY1" fmla="*/ 686119 h 1635369"/>
                <a:gd name="connsiteX2" fmla="*/ 3423139 w 3540370"/>
                <a:gd name="connsiteY2" fmla="*/ 826477 h 1635369"/>
                <a:gd name="connsiteX3" fmla="*/ 3276600 w 3540370"/>
                <a:gd name="connsiteY3" fmla="*/ 955431 h 1635369"/>
                <a:gd name="connsiteX4" fmla="*/ 3042139 w 3540370"/>
                <a:gd name="connsiteY4" fmla="*/ 1084384 h 1635369"/>
                <a:gd name="connsiteX5" fmla="*/ 2737339 w 3540370"/>
                <a:gd name="connsiteY5" fmla="*/ 1225061 h 1635369"/>
                <a:gd name="connsiteX6" fmla="*/ 2291862 w 3540370"/>
                <a:gd name="connsiteY6" fmla="*/ 1365738 h 1635369"/>
                <a:gd name="connsiteX7" fmla="*/ 1875693 w 3540370"/>
                <a:gd name="connsiteY7" fmla="*/ 1465384 h 1635369"/>
                <a:gd name="connsiteX8" fmla="*/ 1594339 w 3540370"/>
                <a:gd name="connsiteY8" fmla="*/ 1506415 h 1635369"/>
                <a:gd name="connsiteX9" fmla="*/ 1184031 w 3540370"/>
                <a:gd name="connsiteY9" fmla="*/ 1559169 h 1635369"/>
                <a:gd name="connsiteX10" fmla="*/ 867508 w 3540370"/>
                <a:gd name="connsiteY10" fmla="*/ 1576754 h 1635369"/>
                <a:gd name="connsiteX11" fmla="*/ 422031 w 3540370"/>
                <a:gd name="connsiteY11" fmla="*/ 1617784 h 1635369"/>
                <a:gd name="connsiteX12" fmla="*/ 0 w 3540370"/>
                <a:gd name="connsiteY12" fmla="*/ 1635369 h 1635369"/>
                <a:gd name="connsiteX13" fmla="*/ 639 w 3540370"/>
                <a:gd name="connsiteY13" fmla="*/ 1286767 h 1635369"/>
                <a:gd name="connsiteX14" fmla="*/ 498231 w 3540370"/>
                <a:gd name="connsiteY14" fmla="*/ 1283677 h 1635369"/>
                <a:gd name="connsiteX15" fmla="*/ 785447 w 3540370"/>
                <a:gd name="connsiteY15" fmla="*/ 1271954 h 1635369"/>
                <a:gd name="connsiteX16" fmla="*/ 1066800 w 3540370"/>
                <a:gd name="connsiteY16" fmla="*/ 1242646 h 1635369"/>
                <a:gd name="connsiteX17" fmla="*/ 1477108 w 3540370"/>
                <a:gd name="connsiteY17" fmla="*/ 1184031 h 1635369"/>
                <a:gd name="connsiteX18" fmla="*/ 1887416 w 3540370"/>
                <a:gd name="connsiteY18" fmla="*/ 1107831 h 1635369"/>
                <a:gd name="connsiteX19" fmla="*/ 2321170 w 3540370"/>
                <a:gd name="connsiteY19" fmla="*/ 1014046 h 1635369"/>
                <a:gd name="connsiteX20" fmla="*/ 2643554 w 3540370"/>
                <a:gd name="connsiteY20" fmla="*/ 896815 h 1635369"/>
                <a:gd name="connsiteX21" fmla="*/ 2960077 w 3540370"/>
                <a:gd name="connsiteY21" fmla="*/ 762000 h 1635369"/>
                <a:gd name="connsiteX22" fmla="*/ 3065585 w 3540370"/>
                <a:gd name="connsiteY22" fmla="*/ 685800 h 1635369"/>
                <a:gd name="connsiteX23" fmla="*/ 3159370 w 3540370"/>
                <a:gd name="connsiteY23" fmla="*/ 568569 h 1635369"/>
                <a:gd name="connsiteX24" fmla="*/ 3194539 w 3540370"/>
                <a:gd name="connsiteY24" fmla="*/ 422031 h 1635369"/>
                <a:gd name="connsiteX25" fmla="*/ 3200400 w 3540370"/>
                <a:gd name="connsiteY25" fmla="*/ 0 h 1635369"/>
                <a:gd name="connsiteX26" fmla="*/ 3540370 w 3540370"/>
                <a:gd name="connsiteY26" fmla="*/ 0 h 1635369"/>
                <a:gd name="connsiteX27" fmla="*/ 3522785 w 3540370"/>
                <a:gd name="connsiteY27" fmla="*/ 521677 h 1635369"/>
                <a:gd name="connsiteX0" fmla="*/ 3522785 w 3540370"/>
                <a:gd name="connsiteY0" fmla="*/ 521677 h 1635369"/>
                <a:gd name="connsiteX1" fmla="*/ 3505839 w 3540370"/>
                <a:gd name="connsiteY1" fmla="*/ 686119 h 1635369"/>
                <a:gd name="connsiteX2" fmla="*/ 3423139 w 3540370"/>
                <a:gd name="connsiteY2" fmla="*/ 826477 h 1635369"/>
                <a:gd name="connsiteX3" fmla="*/ 3276600 w 3540370"/>
                <a:gd name="connsiteY3" fmla="*/ 955431 h 1635369"/>
                <a:gd name="connsiteX4" fmla="*/ 3042139 w 3540370"/>
                <a:gd name="connsiteY4" fmla="*/ 1084384 h 1635369"/>
                <a:gd name="connsiteX5" fmla="*/ 2737339 w 3540370"/>
                <a:gd name="connsiteY5" fmla="*/ 1225061 h 1635369"/>
                <a:gd name="connsiteX6" fmla="*/ 2291862 w 3540370"/>
                <a:gd name="connsiteY6" fmla="*/ 1365738 h 1635369"/>
                <a:gd name="connsiteX7" fmla="*/ 1875693 w 3540370"/>
                <a:gd name="connsiteY7" fmla="*/ 1465384 h 1635369"/>
                <a:gd name="connsiteX8" fmla="*/ 1594339 w 3540370"/>
                <a:gd name="connsiteY8" fmla="*/ 1506415 h 1635369"/>
                <a:gd name="connsiteX9" fmla="*/ 1184031 w 3540370"/>
                <a:gd name="connsiteY9" fmla="*/ 1559169 h 1635369"/>
                <a:gd name="connsiteX10" fmla="*/ 867508 w 3540370"/>
                <a:gd name="connsiteY10" fmla="*/ 1598922 h 1635369"/>
                <a:gd name="connsiteX11" fmla="*/ 422031 w 3540370"/>
                <a:gd name="connsiteY11" fmla="*/ 1617784 h 1635369"/>
                <a:gd name="connsiteX12" fmla="*/ 0 w 3540370"/>
                <a:gd name="connsiteY12" fmla="*/ 1635369 h 1635369"/>
                <a:gd name="connsiteX13" fmla="*/ 639 w 3540370"/>
                <a:gd name="connsiteY13" fmla="*/ 1286767 h 1635369"/>
                <a:gd name="connsiteX14" fmla="*/ 498231 w 3540370"/>
                <a:gd name="connsiteY14" fmla="*/ 1283677 h 1635369"/>
                <a:gd name="connsiteX15" fmla="*/ 785447 w 3540370"/>
                <a:gd name="connsiteY15" fmla="*/ 1271954 h 1635369"/>
                <a:gd name="connsiteX16" fmla="*/ 1066800 w 3540370"/>
                <a:gd name="connsiteY16" fmla="*/ 1242646 h 1635369"/>
                <a:gd name="connsiteX17" fmla="*/ 1477108 w 3540370"/>
                <a:gd name="connsiteY17" fmla="*/ 1184031 h 1635369"/>
                <a:gd name="connsiteX18" fmla="*/ 1887416 w 3540370"/>
                <a:gd name="connsiteY18" fmla="*/ 1107831 h 1635369"/>
                <a:gd name="connsiteX19" fmla="*/ 2321170 w 3540370"/>
                <a:gd name="connsiteY19" fmla="*/ 1014046 h 1635369"/>
                <a:gd name="connsiteX20" fmla="*/ 2643554 w 3540370"/>
                <a:gd name="connsiteY20" fmla="*/ 896815 h 1635369"/>
                <a:gd name="connsiteX21" fmla="*/ 2960077 w 3540370"/>
                <a:gd name="connsiteY21" fmla="*/ 762000 h 1635369"/>
                <a:gd name="connsiteX22" fmla="*/ 3065585 w 3540370"/>
                <a:gd name="connsiteY22" fmla="*/ 685800 h 1635369"/>
                <a:gd name="connsiteX23" fmla="*/ 3159370 w 3540370"/>
                <a:gd name="connsiteY23" fmla="*/ 568569 h 1635369"/>
                <a:gd name="connsiteX24" fmla="*/ 3194539 w 3540370"/>
                <a:gd name="connsiteY24" fmla="*/ 422031 h 1635369"/>
                <a:gd name="connsiteX25" fmla="*/ 3200400 w 3540370"/>
                <a:gd name="connsiteY25" fmla="*/ 0 h 1635369"/>
                <a:gd name="connsiteX26" fmla="*/ 3540370 w 3540370"/>
                <a:gd name="connsiteY26" fmla="*/ 0 h 1635369"/>
                <a:gd name="connsiteX27" fmla="*/ 3522785 w 3540370"/>
                <a:gd name="connsiteY27" fmla="*/ 521677 h 1635369"/>
                <a:gd name="connsiteX0" fmla="*/ 3522785 w 3540370"/>
                <a:gd name="connsiteY0" fmla="*/ 521677 h 1635369"/>
                <a:gd name="connsiteX1" fmla="*/ 3505839 w 3540370"/>
                <a:gd name="connsiteY1" fmla="*/ 686119 h 1635369"/>
                <a:gd name="connsiteX2" fmla="*/ 3423139 w 3540370"/>
                <a:gd name="connsiteY2" fmla="*/ 826477 h 1635369"/>
                <a:gd name="connsiteX3" fmla="*/ 3276600 w 3540370"/>
                <a:gd name="connsiteY3" fmla="*/ 955431 h 1635369"/>
                <a:gd name="connsiteX4" fmla="*/ 3042139 w 3540370"/>
                <a:gd name="connsiteY4" fmla="*/ 1084384 h 1635369"/>
                <a:gd name="connsiteX5" fmla="*/ 2737339 w 3540370"/>
                <a:gd name="connsiteY5" fmla="*/ 1225061 h 1635369"/>
                <a:gd name="connsiteX6" fmla="*/ 2291862 w 3540370"/>
                <a:gd name="connsiteY6" fmla="*/ 1365738 h 1635369"/>
                <a:gd name="connsiteX7" fmla="*/ 1875693 w 3540370"/>
                <a:gd name="connsiteY7" fmla="*/ 1465384 h 1635369"/>
                <a:gd name="connsiteX8" fmla="*/ 1594339 w 3540370"/>
                <a:gd name="connsiteY8" fmla="*/ 1506415 h 1635369"/>
                <a:gd name="connsiteX9" fmla="*/ 1184031 w 3540370"/>
                <a:gd name="connsiteY9" fmla="*/ 1578565 h 1635369"/>
                <a:gd name="connsiteX10" fmla="*/ 867508 w 3540370"/>
                <a:gd name="connsiteY10" fmla="*/ 1598922 h 1635369"/>
                <a:gd name="connsiteX11" fmla="*/ 422031 w 3540370"/>
                <a:gd name="connsiteY11" fmla="*/ 1617784 h 1635369"/>
                <a:gd name="connsiteX12" fmla="*/ 0 w 3540370"/>
                <a:gd name="connsiteY12" fmla="*/ 1635369 h 1635369"/>
                <a:gd name="connsiteX13" fmla="*/ 639 w 3540370"/>
                <a:gd name="connsiteY13" fmla="*/ 1286767 h 1635369"/>
                <a:gd name="connsiteX14" fmla="*/ 498231 w 3540370"/>
                <a:gd name="connsiteY14" fmla="*/ 1283677 h 1635369"/>
                <a:gd name="connsiteX15" fmla="*/ 785447 w 3540370"/>
                <a:gd name="connsiteY15" fmla="*/ 1271954 h 1635369"/>
                <a:gd name="connsiteX16" fmla="*/ 1066800 w 3540370"/>
                <a:gd name="connsiteY16" fmla="*/ 1242646 h 1635369"/>
                <a:gd name="connsiteX17" fmla="*/ 1477108 w 3540370"/>
                <a:gd name="connsiteY17" fmla="*/ 1184031 h 1635369"/>
                <a:gd name="connsiteX18" fmla="*/ 1887416 w 3540370"/>
                <a:gd name="connsiteY18" fmla="*/ 1107831 h 1635369"/>
                <a:gd name="connsiteX19" fmla="*/ 2321170 w 3540370"/>
                <a:gd name="connsiteY19" fmla="*/ 1014046 h 1635369"/>
                <a:gd name="connsiteX20" fmla="*/ 2643554 w 3540370"/>
                <a:gd name="connsiteY20" fmla="*/ 896815 h 1635369"/>
                <a:gd name="connsiteX21" fmla="*/ 2960077 w 3540370"/>
                <a:gd name="connsiteY21" fmla="*/ 762000 h 1635369"/>
                <a:gd name="connsiteX22" fmla="*/ 3065585 w 3540370"/>
                <a:gd name="connsiteY22" fmla="*/ 685800 h 1635369"/>
                <a:gd name="connsiteX23" fmla="*/ 3159370 w 3540370"/>
                <a:gd name="connsiteY23" fmla="*/ 568569 h 1635369"/>
                <a:gd name="connsiteX24" fmla="*/ 3194539 w 3540370"/>
                <a:gd name="connsiteY24" fmla="*/ 422031 h 1635369"/>
                <a:gd name="connsiteX25" fmla="*/ 3200400 w 3540370"/>
                <a:gd name="connsiteY25" fmla="*/ 0 h 1635369"/>
                <a:gd name="connsiteX26" fmla="*/ 3540370 w 3540370"/>
                <a:gd name="connsiteY26" fmla="*/ 0 h 1635369"/>
                <a:gd name="connsiteX27" fmla="*/ 3522785 w 3540370"/>
                <a:gd name="connsiteY27" fmla="*/ 521677 h 1635369"/>
                <a:gd name="connsiteX0" fmla="*/ 3522785 w 3540370"/>
                <a:gd name="connsiteY0" fmla="*/ 521677 h 1635369"/>
                <a:gd name="connsiteX1" fmla="*/ 3505839 w 3540370"/>
                <a:gd name="connsiteY1" fmla="*/ 686119 h 1635369"/>
                <a:gd name="connsiteX2" fmla="*/ 3423139 w 3540370"/>
                <a:gd name="connsiteY2" fmla="*/ 826477 h 1635369"/>
                <a:gd name="connsiteX3" fmla="*/ 3276600 w 3540370"/>
                <a:gd name="connsiteY3" fmla="*/ 955431 h 1635369"/>
                <a:gd name="connsiteX4" fmla="*/ 3042139 w 3540370"/>
                <a:gd name="connsiteY4" fmla="*/ 1084384 h 1635369"/>
                <a:gd name="connsiteX5" fmla="*/ 2737339 w 3540370"/>
                <a:gd name="connsiteY5" fmla="*/ 1225061 h 1635369"/>
                <a:gd name="connsiteX6" fmla="*/ 2291862 w 3540370"/>
                <a:gd name="connsiteY6" fmla="*/ 1365738 h 1635369"/>
                <a:gd name="connsiteX7" fmla="*/ 1875693 w 3540370"/>
                <a:gd name="connsiteY7" fmla="*/ 1465384 h 1635369"/>
                <a:gd name="connsiteX8" fmla="*/ 1594339 w 3540370"/>
                <a:gd name="connsiteY8" fmla="*/ 1506415 h 1635369"/>
                <a:gd name="connsiteX9" fmla="*/ 1184031 w 3540370"/>
                <a:gd name="connsiteY9" fmla="*/ 1564711 h 1635369"/>
                <a:gd name="connsiteX10" fmla="*/ 867508 w 3540370"/>
                <a:gd name="connsiteY10" fmla="*/ 1598922 h 1635369"/>
                <a:gd name="connsiteX11" fmla="*/ 422031 w 3540370"/>
                <a:gd name="connsiteY11" fmla="*/ 1617784 h 1635369"/>
                <a:gd name="connsiteX12" fmla="*/ 0 w 3540370"/>
                <a:gd name="connsiteY12" fmla="*/ 1635369 h 1635369"/>
                <a:gd name="connsiteX13" fmla="*/ 639 w 3540370"/>
                <a:gd name="connsiteY13" fmla="*/ 1286767 h 1635369"/>
                <a:gd name="connsiteX14" fmla="*/ 498231 w 3540370"/>
                <a:gd name="connsiteY14" fmla="*/ 1283677 h 1635369"/>
                <a:gd name="connsiteX15" fmla="*/ 785447 w 3540370"/>
                <a:gd name="connsiteY15" fmla="*/ 1271954 h 1635369"/>
                <a:gd name="connsiteX16" fmla="*/ 1066800 w 3540370"/>
                <a:gd name="connsiteY16" fmla="*/ 1242646 h 1635369"/>
                <a:gd name="connsiteX17" fmla="*/ 1477108 w 3540370"/>
                <a:gd name="connsiteY17" fmla="*/ 1184031 h 1635369"/>
                <a:gd name="connsiteX18" fmla="*/ 1887416 w 3540370"/>
                <a:gd name="connsiteY18" fmla="*/ 1107831 h 1635369"/>
                <a:gd name="connsiteX19" fmla="*/ 2321170 w 3540370"/>
                <a:gd name="connsiteY19" fmla="*/ 1014046 h 1635369"/>
                <a:gd name="connsiteX20" fmla="*/ 2643554 w 3540370"/>
                <a:gd name="connsiteY20" fmla="*/ 896815 h 1635369"/>
                <a:gd name="connsiteX21" fmla="*/ 2960077 w 3540370"/>
                <a:gd name="connsiteY21" fmla="*/ 762000 h 1635369"/>
                <a:gd name="connsiteX22" fmla="*/ 3065585 w 3540370"/>
                <a:gd name="connsiteY22" fmla="*/ 685800 h 1635369"/>
                <a:gd name="connsiteX23" fmla="*/ 3159370 w 3540370"/>
                <a:gd name="connsiteY23" fmla="*/ 568569 h 1635369"/>
                <a:gd name="connsiteX24" fmla="*/ 3194539 w 3540370"/>
                <a:gd name="connsiteY24" fmla="*/ 422031 h 1635369"/>
                <a:gd name="connsiteX25" fmla="*/ 3200400 w 3540370"/>
                <a:gd name="connsiteY25" fmla="*/ 0 h 1635369"/>
                <a:gd name="connsiteX26" fmla="*/ 3540370 w 3540370"/>
                <a:gd name="connsiteY26" fmla="*/ 0 h 1635369"/>
                <a:gd name="connsiteX27" fmla="*/ 3522785 w 3540370"/>
                <a:gd name="connsiteY27" fmla="*/ 521677 h 1635369"/>
                <a:gd name="connsiteX0" fmla="*/ 3522785 w 3540370"/>
                <a:gd name="connsiteY0" fmla="*/ 521677 h 1635369"/>
                <a:gd name="connsiteX1" fmla="*/ 3505839 w 3540370"/>
                <a:gd name="connsiteY1" fmla="*/ 686119 h 1635369"/>
                <a:gd name="connsiteX2" fmla="*/ 3423139 w 3540370"/>
                <a:gd name="connsiteY2" fmla="*/ 826477 h 1635369"/>
                <a:gd name="connsiteX3" fmla="*/ 3276600 w 3540370"/>
                <a:gd name="connsiteY3" fmla="*/ 955431 h 1635369"/>
                <a:gd name="connsiteX4" fmla="*/ 3042139 w 3540370"/>
                <a:gd name="connsiteY4" fmla="*/ 1084384 h 1635369"/>
                <a:gd name="connsiteX5" fmla="*/ 2737339 w 3540370"/>
                <a:gd name="connsiteY5" fmla="*/ 1225061 h 1635369"/>
                <a:gd name="connsiteX6" fmla="*/ 2291862 w 3540370"/>
                <a:gd name="connsiteY6" fmla="*/ 1365738 h 1635369"/>
                <a:gd name="connsiteX7" fmla="*/ 1875693 w 3540370"/>
                <a:gd name="connsiteY7" fmla="*/ 1465384 h 1635369"/>
                <a:gd name="connsiteX8" fmla="*/ 1594339 w 3540370"/>
                <a:gd name="connsiteY8" fmla="*/ 1506415 h 1635369"/>
                <a:gd name="connsiteX9" fmla="*/ 1184031 w 3540370"/>
                <a:gd name="connsiteY9" fmla="*/ 1564711 h 1635369"/>
                <a:gd name="connsiteX10" fmla="*/ 834257 w 3540370"/>
                <a:gd name="connsiteY10" fmla="*/ 1598922 h 1635369"/>
                <a:gd name="connsiteX11" fmla="*/ 422031 w 3540370"/>
                <a:gd name="connsiteY11" fmla="*/ 1617784 h 1635369"/>
                <a:gd name="connsiteX12" fmla="*/ 0 w 3540370"/>
                <a:gd name="connsiteY12" fmla="*/ 1635369 h 1635369"/>
                <a:gd name="connsiteX13" fmla="*/ 639 w 3540370"/>
                <a:gd name="connsiteY13" fmla="*/ 1286767 h 1635369"/>
                <a:gd name="connsiteX14" fmla="*/ 498231 w 3540370"/>
                <a:gd name="connsiteY14" fmla="*/ 1283677 h 1635369"/>
                <a:gd name="connsiteX15" fmla="*/ 785447 w 3540370"/>
                <a:gd name="connsiteY15" fmla="*/ 1271954 h 1635369"/>
                <a:gd name="connsiteX16" fmla="*/ 1066800 w 3540370"/>
                <a:gd name="connsiteY16" fmla="*/ 1242646 h 1635369"/>
                <a:gd name="connsiteX17" fmla="*/ 1477108 w 3540370"/>
                <a:gd name="connsiteY17" fmla="*/ 1184031 h 1635369"/>
                <a:gd name="connsiteX18" fmla="*/ 1887416 w 3540370"/>
                <a:gd name="connsiteY18" fmla="*/ 1107831 h 1635369"/>
                <a:gd name="connsiteX19" fmla="*/ 2321170 w 3540370"/>
                <a:gd name="connsiteY19" fmla="*/ 1014046 h 1635369"/>
                <a:gd name="connsiteX20" fmla="*/ 2643554 w 3540370"/>
                <a:gd name="connsiteY20" fmla="*/ 896815 h 1635369"/>
                <a:gd name="connsiteX21" fmla="*/ 2960077 w 3540370"/>
                <a:gd name="connsiteY21" fmla="*/ 762000 h 1635369"/>
                <a:gd name="connsiteX22" fmla="*/ 3065585 w 3540370"/>
                <a:gd name="connsiteY22" fmla="*/ 685800 h 1635369"/>
                <a:gd name="connsiteX23" fmla="*/ 3159370 w 3540370"/>
                <a:gd name="connsiteY23" fmla="*/ 568569 h 1635369"/>
                <a:gd name="connsiteX24" fmla="*/ 3194539 w 3540370"/>
                <a:gd name="connsiteY24" fmla="*/ 422031 h 1635369"/>
                <a:gd name="connsiteX25" fmla="*/ 3200400 w 3540370"/>
                <a:gd name="connsiteY25" fmla="*/ 0 h 1635369"/>
                <a:gd name="connsiteX26" fmla="*/ 3540370 w 3540370"/>
                <a:gd name="connsiteY26" fmla="*/ 0 h 1635369"/>
                <a:gd name="connsiteX27" fmla="*/ 3522785 w 3540370"/>
                <a:gd name="connsiteY27" fmla="*/ 521677 h 1635369"/>
                <a:gd name="connsiteX0" fmla="*/ 3522785 w 3540370"/>
                <a:gd name="connsiteY0" fmla="*/ 521677 h 1635369"/>
                <a:gd name="connsiteX1" fmla="*/ 3505839 w 3540370"/>
                <a:gd name="connsiteY1" fmla="*/ 686119 h 1635369"/>
                <a:gd name="connsiteX2" fmla="*/ 3423139 w 3540370"/>
                <a:gd name="connsiteY2" fmla="*/ 826477 h 1635369"/>
                <a:gd name="connsiteX3" fmla="*/ 3276600 w 3540370"/>
                <a:gd name="connsiteY3" fmla="*/ 955431 h 1635369"/>
                <a:gd name="connsiteX4" fmla="*/ 3042139 w 3540370"/>
                <a:gd name="connsiteY4" fmla="*/ 1084384 h 1635369"/>
                <a:gd name="connsiteX5" fmla="*/ 2737339 w 3540370"/>
                <a:gd name="connsiteY5" fmla="*/ 1225061 h 1635369"/>
                <a:gd name="connsiteX6" fmla="*/ 2291862 w 3540370"/>
                <a:gd name="connsiteY6" fmla="*/ 1365738 h 1635369"/>
                <a:gd name="connsiteX7" fmla="*/ 1942195 w 3540370"/>
                <a:gd name="connsiteY7" fmla="*/ 1434904 h 1635369"/>
                <a:gd name="connsiteX8" fmla="*/ 1594339 w 3540370"/>
                <a:gd name="connsiteY8" fmla="*/ 1506415 h 1635369"/>
                <a:gd name="connsiteX9" fmla="*/ 1184031 w 3540370"/>
                <a:gd name="connsiteY9" fmla="*/ 1564711 h 1635369"/>
                <a:gd name="connsiteX10" fmla="*/ 834257 w 3540370"/>
                <a:gd name="connsiteY10" fmla="*/ 1598922 h 1635369"/>
                <a:gd name="connsiteX11" fmla="*/ 422031 w 3540370"/>
                <a:gd name="connsiteY11" fmla="*/ 1617784 h 1635369"/>
                <a:gd name="connsiteX12" fmla="*/ 0 w 3540370"/>
                <a:gd name="connsiteY12" fmla="*/ 1635369 h 1635369"/>
                <a:gd name="connsiteX13" fmla="*/ 639 w 3540370"/>
                <a:gd name="connsiteY13" fmla="*/ 1286767 h 1635369"/>
                <a:gd name="connsiteX14" fmla="*/ 498231 w 3540370"/>
                <a:gd name="connsiteY14" fmla="*/ 1283677 h 1635369"/>
                <a:gd name="connsiteX15" fmla="*/ 785447 w 3540370"/>
                <a:gd name="connsiteY15" fmla="*/ 1271954 h 1635369"/>
                <a:gd name="connsiteX16" fmla="*/ 1066800 w 3540370"/>
                <a:gd name="connsiteY16" fmla="*/ 1242646 h 1635369"/>
                <a:gd name="connsiteX17" fmla="*/ 1477108 w 3540370"/>
                <a:gd name="connsiteY17" fmla="*/ 1184031 h 1635369"/>
                <a:gd name="connsiteX18" fmla="*/ 1887416 w 3540370"/>
                <a:gd name="connsiteY18" fmla="*/ 1107831 h 1635369"/>
                <a:gd name="connsiteX19" fmla="*/ 2321170 w 3540370"/>
                <a:gd name="connsiteY19" fmla="*/ 1014046 h 1635369"/>
                <a:gd name="connsiteX20" fmla="*/ 2643554 w 3540370"/>
                <a:gd name="connsiteY20" fmla="*/ 896815 h 1635369"/>
                <a:gd name="connsiteX21" fmla="*/ 2960077 w 3540370"/>
                <a:gd name="connsiteY21" fmla="*/ 762000 h 1635369"/>
                <a:gd name="connsiteX22" fmla="*/ 3065585 w 3540370"/>
                <a:gd name="connsiteY22" fmla="*/ 685800 h 1635369"/>
                <a:gd name="connsiteX23" fmla="*/ 3159370 w 3540370"/>
                <a:gd name="connsiteY23" fmla="*/ 568569 h 1635369"/>
                <a:gd name="connsiteX24" fmla="*/ 3194539 w 3540370"/>
                <a:gd name="connsiteY24" fmla="*/ 422031 h 1635369"/>
                <a:gd name="connsiteX25" fmla="*/ 3200400 w 3540370"/>
                <a:gd name="connsiteY25" fmla="*/ 0 h 1635369"/>
                <a:gd name="connsiteX26" fmla="*/ 3540370 w 3540370"/>
                <a:gd name="connsiteY26" fmla="*/ 0 h 1635369"/>
                <a:gd name="connsiteX27" fmla="*/ 3522785 w 3540370"/>
                <a:gd name="connsiteY27" fmla="*/ 521677 h 1635369"/>
                <a:gd name="connsiteX0" fmla="*/ 3522146 w 3539731"/>
                <a:gd name="connsiteY0" fmla="*/ 521677 h 1624285"/>
                <a:gd name="connsiteX1" fmla="*/ 3505200 w 3539731"/>
                <a:gd name="connsiteY1" fmla="*/ 686119 h 1624285"/>
                <a:gd name="connsiteX2" fmla="*/ 3422500 w 3539731"/>
                <a:gd name="connsiteY2" fmla="*/ 826477 h 1624285"/>
                <a:gd name="connsiteX3" fmla="*/ 3275961 w 3539731"/>
                <a:gd name="connsiteY3" fmla="*/ 955431 h 1624285"/>
                <a:gd name="connsiteX4" fmla="*/ 3041500 w 3539731"/>
                <a:gd name="connsiteY4" fmla="*/ 1084384 h 1624285"/>
                <a:gd name="connsiteX5" fmla="*/ 2736700 w 3539731"/>
                <a:gd name="connsiteY5" fmla="*/ 1225061 h 1624285"/>
                <a:gd name="connsiteX6" fmla="*/ 2291223 w 3539731"/>
                <a:gd name="connsiteY6" fmla="*/ 1365738 h 1624285"/>
                <a:gd name="connsiteX7" fmla="*/ 1941556 w 3539731"/>
                <a:gd name="connsiteY7" fmla="*/ 1434904 h 1624285"/>
                <a:gd name="connsiteX8" fmla="*/ 1593700 w 3539731"/>
                <a:gd name="connsiteY8" fmla="*/ 1506415 h 1624285"/>
                <a:gd name="connsiteX9" fmla="*/ 1183392 w 3539731"/>
                <a:gd name="connsiteY9" fmla="*/ 1564711 h 1624285"/>
                <a:gd name="connsiteX10" fmla="*/ 833618 w 3539731"/>
                <a:gd name="connsiteY10" fmla="*/ 1598922 h 1624285"/>
                <a:gd name="connsiteX11" fmla="*/ 421392 w 3539731"/>
                <a:gd name="connsiteY11" fmla="*/ 1617784 h 1624285"/>
                <a:gd name="connsiteX12" fmla="*/ 4903 w 3539731"/>
                <a:gd name="connsiteY12" fmla="*/ 1624285 h 1624285"/>
                <a:gd name="connsiteX13" fmla="*/ 0 w 3539731"/>
                <a:gd name="connsiteY13" fmla="*/ 1286767 h 1624285"/>
                <a:gd name="connsiteX14" fmla="*/ 497592 w 3539731"/>
                <a:gd name="connsiteY14" fmla="*/ 1283677 h 1624285"/>
                <a:gd name="connsiteX15" fmla="*/ 784808 w 3539731"/>
                <a:gd name="connsiteY15" fmla="*/ 1271954 h 1624285"/>
                <a:gd name="connsiteX16" fmla="*/ 1066161 w 3539731"/>
                <a:gd name="connsiteY16" fmla="*/ 1242646 h 1624285"/>
                <a:gd name="connsiteX17" fmla="*/ 1476469 w 3539731"/>
                <a:gd name="connsiteY17" fmla="*/ 1184031 h 1624285"/>
                <a:gd name="connsiteX18" fmla="*/ 1886777 w 3539731"/>
                <a:gd name="connsiteY18" fmla="*/ 1107831 h 1624285"/>
                <a:gd name="connsiteX19" fmla="*/ 2320531 w 3539731"/>
                <a:gd name="connsiteY19" fmla="*/ 1014046 h 1624285"/>
                <a:gd name="connsiteX20" fmla="*/ 2642915 w 3539731"/>
                <a:gd name="connsiteY20" fmla="*/ 896815 h 1624285"/>
                <a:gd name="connsiteX21" fmla="*/ 2959438 w 3539731"/>
                <a:gd name="connsiteY21" fmla="*/ 762000 h 1624285"/>
                <a:gd name="connsiteX22" fmla="*/ 3064946 w 3539731"/>
                <a:gd name="connsiteY22" fmla="*/ 685800 h 1624285"/>
                <a:gd name="connsiteX23" fmla="*/ 3158731 w 3539731"/>
                <a:gd name="connsiteY23" fmla="*/ 568569 h 1624285"/>
                <a:gd name="connsiteX24" fmla="*/ 3193900 w 3539731"/>
                <a:gd name="connsiteY24" fmla="*/ 422031 h 1624285"/>
                <a:gd name="connsiteX25" fmla="*/ 3199761 w 3539731"/>
                <a:gd name="connsiteY25" fmla="*/ 0 h 1624285"/>
                <a:gd name="connsiteX26" fmla="*/ 3539731 w 3539731"/>
                <a:gd name="connsiteY26" fmla="*/ 0 h 1624285"/>
                <a:gd name="connsiteX27" fmla="*/ 3522146 w 3539731"/>
                <a:gd name="connsiteY27" fmla="*/ 521677 h 162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539731" h="1624285">
                  <a:moveTo>
                    <a:pt x="3522146" y="521677"/>
                  </a:moveTo>
                  <a:lnTo>
                    <a:pt x="3505200" y="686119"/>
                  </a:lnTo>
                  <a:lnTo>
                    <a:pt x="3422500" y="826477"/>
                  </a:lnTo>
                  <a:lnTo>
                    <a:pt x="3275961" y="955431"/>
                  </a:lnTo>
                  <a:lnTo>
                    <a:pt x="3041500" y="1084384"/>
                  </a:lnTo>
                  <a:lnTo>
                    <a:pt x="2736700" y="1225061"/>
                  </a:lnTo>
                  <a:lnTo>
                    <a:pt x="2291223" y="1365738"/>
                  </a:lnTo>
                  <a:lnTo>
                    <a:pt x="1941556" y="1434904"/>
                  </a:lnTo>
                  <a:lnTo>
                    <a:pt x="1593700" y="1506415"/>
                  </a:lnTo>
                  <a:lnTo>
                    <a:pt x="1183392" y="1564711"/>
                  </a:lnTo>
                  <a:lnTo>
                    <a:pt x="833618" y="1598922"/>
                  </a:lnTo>
                  <a:lnTo>
                    <a:pt x="421392" y="1617784"/>
                  </a:lnTo>
                  <a:lnTo>
                    <a:pt x="4903" y="1624285"/>
                  </a:lnTo>
                  <a:cubicBezTo>
                    <a:pt x="3269" y="1511779"/>
                    <a:pt x="1634" y="1399273"/>
                    <a:pt x="0" y="1286767"/>
                  </a:cubicBezTo>
                  <a:lnTo>
                    <a:pt x="497592" y="1283677"/>
                  </a:lnTo>
                  <a:lnTo>
                    <a:pt x="784808" y="1271954"/>
                  </a:lnTo>
                  <a:lnTo>
                    <a:pt x="1066161" y="1242646"/>
                  </a:lnTo>
                  <a:lnTo>
                    <a:pt x="1476469" y="1184031"/>
                  </a:lnTo>
                  <a:lnTo>
                    <a:pt x="1886777" y="1107831"/>
                  </a:lnTo>
                  <a:lnTo>
                    <a:pt x="2320531" y="1014046"/>
                  </a:lnTo>
                  <a:lnTo>
                    <a:pt x="2642915" y="896815"/>
                  </a:lnTo>
                  <a:lnTo>
                    <a:pt x="2959438" y="762000"/>
                  </a:lnTo>
                  <a:lnTo>
                    <a:pt x="3064946" y="685800"/>
                  </a:lnTo>
                  <a:lnTo>
                    <a:pt x="3158731" y="568569"/>
                  </a:lnTo>
                  <a:lnTo>
                    <a:pt x="3193900" y="422031"/>
                  </a:lnTo>
                  <a:cubicBezTo>
                    <a:pt x="3195854" y="281354"/>
                    <a:pt x="3197807" y="140677"/>
                    <a:pt x="3199761" y="0"/>
                  </a:cubicBezTo>
                  <a:lnTo>
                    <a:pt x="3539731" y="0"/>
                  </a:lnTo>
                  <a:lnTo>
                    <a:pt x="3522146" y="521677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highlight>
                  <a:srgbClr val="0000FF"/>
                </a:highlight>
              </a:endParaRPr>
            </a:p>
          </p:txBody>
        </p:sp>
        <p:sp>
          <p:nvSpPr>
            <p:cNvPr id="6241" name="Rectangle 6240">
              <a:extLst>
                <a:ext uri="{FF2B5EF4-FFF2-40B4-BE49-F238E27FC236}">
                  <a16:creationId xmlns:a16="http://schemas.microsoft.com/office/drawing/2014/main" id="{9E0EAF43-5D65-D237-86D1-E9161AC7BA47}"/>
                </a:ext>
              </a:extLst>
            </p:cNvPr>
            <p:cNvSpPr/>
            <p:nvPr/>
          </p:nvSpPr>
          <p:spPr>
            <a:xfrm>
              <a:off x="5942522" y="296345"/>
              <a:ext cx="285699" cy="137767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6242" name="Freeform: Shape 6241">
            <a:extLst>
              <a:ext uri="{FF2B5EF4-FFF2-40B4-BE49-F238E27FC236}">
                <a16:creationId xmlns:a16="http://schemas.microsoft.com/office/drawing/2014/main" id="{1F8507A9-53AD-5134-BCF9-2EE732EFB0CC}"/>
              </a:ext>
            </a:extLst>
          </p:cNvPr>
          <p:cNvSpPr/>
          <p:nvPr/>
        </p:nvSpPr>
        <p:spPr>
          <a:xfrm>
            <a:off x="3902446" y="982133"/>
            <a:ext cx="2318994" cy="1771152"/>
          </a:xfrm>
          <a:custGeom>
            <a:avLst/>
            <a:gdLst>
              <a:gd name="connsiteX0" fmla="*/ 2309567 w 2318994"/>
              <a:gd name="connsiteY0" fmla="*/ 0 h 2762054"/>
              <a:gd name="connsiteX1" fmla="*/ 2318994 w 2318994"/>
              <a:gd name="connsiteY1" fmla="*/ 2243579 h 2762054"/>
              <a:gd name="connsiteX2" fmla="*/ 2253007 w 2318994"/>
              <a:gd name="connsiteY2" fmla="*/ 2281287 h 2762054"/>
              <a:gd name="connsiteX3" fmla="*/ 2045617 w 2318994"/>
              <a:gd name="connsiteY3" fmla="*/ 2347274 h 2762054"/>
              <a:gd name="connsiteX4" fmla="*/ 1574277 w 2318994"/>
              <a:gd name="connsiteY4" fmla="*/ 2413262 h 2762054"/>
              <a:gd name="connsiteX5" fmla="*/ 876693 w 2318994"/>
              <a:gd name="connsiteY5" fmla="*/ 2441542 h 2762054"/>
              <a:gd name="connsiteX6" fmla="*/ 0 w 2318994"/>
              <a:gd name="connsiteY6" fmla="*/ 2450969 h 2762054"/>
              <a:gd name="connsiteX7" fmla="*/ 0 w 2318994"/>
              <a:gd name="connsiteY7" fmla="*/ 2762054 h 276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18994" h="2762054">
                <a:moveTo>
                  <a:pt x="2309567" y="0"/>
                </a:moveTo>
                <a:cubicBezTo>
                  <a:pt x="2312709" y="747860"/>
                  <a:pt x="2315852" y="1495719"/>
                  <a:pt x="2318994" y="2243579"/>
                </a:cubicBezTo>
                <a:lnTo>
                  <a:pt x="2253007" y="2281287"/>
                </a:lnTo>
                <a:lnTo>
                  <a:pt x="2045617" y="2347274"/>
                </a:lnTo>
                <a:lnTo>
                  <a:pt x="1574277" y="2413262"/>
                </a:lnTo>
                <a:lnTo>
                  <a:pt x="876693" y="2441542"/>
                </a:lnTo>
                <a:lnTo>
                  <a:pt x="0" y="2450969"/>
                </a:lnTo>
                <a:lnTo>
                  <a:pt x="0" y="2762054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243" name="Oval 6242">
            <a:extLst>
              <a:ext uri="{FF2B5EF4-FFF2-40B4-BE49-F238E27FC236}">
                <a16:creationId xmlns:a16="http://schemas.microsoft.com/office/drawing/2014/main" id="{4D2CADB1-45B3-3D4B-2271-F261D016F059}"/>
              </a:ext>
            </a:extLst>
          </p:cNvPr>
          <p:cNvSpPr/>
          <p:nvPr/>
        </p:nvSpPr>
        <p:spPr>
          <a:xfrm>
            <a:off x="5891502" y="2112262"/>
            <a:ext cx="301658" cy="28280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highlight>
                <a:srgbClr val="FFFF00"/>
              </a:highlight>
            </a:endParaRPr>
          </a:p>
        </p:txBody>
      </p:sp>
      <p:sp>
        <p:nvSpPr>
          <p:cNvPr id="6244" name="Rectangle 6243">
            <a:extLst>
              <a:ext uri="{FF2B5EF4-FFF2-40B4-BE49-F238E27FC236}">
                <a16:creationId xmlns:a16="http://schemas.microsoft.com/office/drawing/2014/main" id="{947A60C9-88B4-C388-772D-F48CCF9C4CAB}"/>
              </a:ext>
            </a:extLst>
          </p:cNvPr>
          <p:cNvSpPr/>
          <p:nvPr/>
        </p:nvSpPr>
        <p:spPr>
          <a:xfrm>
            <a:off x="4813125" y="1016000"/>
            <a:ext cx="147406" cy="12882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246" name="Freeform: Shape 6245">
            <a:extLst>
              <a:ext uri="{FF2B5EF4-FFF2-40B4-BE49-F238E27FC236}">
                <a16:creationId xmlns:a16="http://schemas.microsoft.com/office/drawing/2014/main" id="{ABC0BB29-2900-C30D-9CCE-BE14AF371FCE}"/>
              </a:ext>
            </a:extLst>
          </p:cNvPr>
          <p:cNvSpPr/>
          <p:nvPr/>
        </p:nvSpPr>
        <p:spPr>
          <a:xfrm>
            <a:off x="4700235" y="3194015"/>
            <a:ext cx="2116183" cy="1907177"/>
          </a:xfrm>
          <a:custGeom>
            <a:avLst/>
            <a:gdLst>
              <a:gd name="connsiteX0" fmla="*/ 0 w 2116183"/>
              <a:gd name="connsiteY0" fmla="*/ 150223 h 1907177"/>
              <a:gd name="connsiteX1" fmla="*/ 6532 w 2116183"/>
              <a:gd name="connsiteY1" fmla="*/ 829491 h 1907177"/>
              <a:gd name="connsiteX2" fmla="*/ 274320 w 2116183"/>
              <a:gd name="connsiteY2" fmla="*/ 875211 h 1907177"/>
              <a:gd name="connsiteX3" fmla="*/ 986246 w 2116183"/>
              <a:gd name="connsiteY3" fmla="*/ 1162594 h 1907177"/>
              <a:gd name="connsiteX4" fmla="*/ 966652 w 2116183"/>
              <a:gd name="connsiteY4" fmla="*/ 881743 h 1907177"/>
              <a:gd name="connsiteX5" fmla="*/ 1090749 w 2116183"/>
              <a:gd name="connsiteY5" fmla="*/ 816428 h 1907177"/>
              <a:gd name="connsiteX6" fmla="*/ 1110343 w 2116183"/>
              <a:gd name="connsiteY6" fmla="*/ 653143 h 1907177"/>
              <a:gd name="connsiteX7" fmla="*/ 1267097 w 2116183"/>
              <a:gd name="connsiteY7" fmla="*/ 653143 h 1907177"/>
              <a:gd name="connsiteX8" fmla="*/ 1574074 w 2116183"/>
              <a:gd name="connsiteY8" fmla="*/ 1547948 h 1907177"/>
              <a:gd name="connsiteX9" fmla="*/ 2116183 w 2116183"/>
              <a:gd name="connsiteY9" fmla="*/ 1907177 h 1907177"/>
              <a:gd name="connsiteX10" fmla="*/ 2090057 w 2116183"/>
              <a:gd name="connsiteY10" fmla="*/ 0 h 1907177"/>
              <a:gd name="connsiteX11" fmla="*/ 0 w 2116183"/>
              <a:gd name="connsiteY11" fmla="*/ 150223 h 190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16183" h="1907177">
                <a:moveTo>
                  <a:pt x="0" y="150223"/>
                </a:moveTo>
                <a:cubicBezTo>
                  <a:pt x="2177" y="376646"/>
                  <a:pt x="4355" y="603068"/>
                  <a:pt x="6532" y="829491"/>
                </a:cubicBezTo>
                <a:lnTo>
                  <a:pt x="274320" y="875211"/>
                </a:lnTo>
                <a:lnTo>
                  <a:pt x="986246" y="1162594"/>
                </a:lnTo>
                <a:lnTo>
                  <a:pt x="966652" y="881743"/>
                </a:lnTo>
                <a:lnTo>
                  <a:pt x="1090749" y="816428"/>
                </a:lnTo>
                <a:lnTo>
                  <a:pt x="1110343" y="653143"/>
                </a:lnTo>
                <a:lnTo>
                  <a:pt x="1267097" y="653143"/>
                </a:lnTo>
                <a:lnTo>
                  <a:pt x="1574074" y="1547948"/>
                </a:lnTo>
                <a:lnTo>
                  <a:pt x="2116183" y="1907177"/>
                </a:lnTo>
                <a:lnTo>
                  <a:pt x="2090057" y="0"/>
                </a:lnTo>
                <a:lnTo>
                  <a:pt x="0" y="1502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248" name="Freeform: Shape 6247">
            <a:extLst>
              <a:ext uri="{FF2B5EF4-FFF2-40B4-BE49-F238E27FC236}">
                <a16:creationId xmlns:a16="http://schemas.microsoft.com/office/drawing/2014/main" id="{4F87A4AC-0DBC-32BB-B050-182F7596F248}"/>
              </a:ext>
            </a:extLst>
          </p:cNvPr>
          <p:cNvSpPr/>
          <p:nvPr/>
        </p:nvSpPr>
        <p:spPr>
          <a:xfrm>
            <a:off x="5419903" y="4737944"/>
            <a:ext cx="496389" cy="1208314"/>
          </a:xfrm>
          <a:custGeom>
            <a:avLst/>
            <a:gdLst>
              <a:gd name="connsiteX0" fmla="*/ 0 w 496389"/>
              <a:gd name="connsiteY0" fmla="*/ 0 h 1208314"/>
              <a:gd name="connsiteX1" fmla="*/ 450669 w 496389"/>
              <a:gd name="connsiteY1" fmla="*/ 1208314 h 1208314"/>
              <a:gd name="connsiteX2" fmla="*/ 496389 w 496389"/>
              <a:gd name="connsiteY2" fmla="*/ 1195251 h 1208314"/>
              <a:gd name="connsiteX3" fmla="*/ 483326 w 496389"/>
              <a:gd name="connsiteY3" fmla="*/ 248194 h 1208314"/>
              <a:gd name="connsiteX4" fmla="*/ 0 w 496389"/>
              <a:gd name="connsiteY4" fmla="*/ 0 h 120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389" h="1208314">
                <a:moveTo>
                  <a:pt x="0" y="0"/>
                </a:moveTo>
                <a:lnTo>
                  <a:pt x="450669" y="1208314"/>
                </a:lnTo>
                <a:lnTo>
                  <a:pt x="496389" y="1195251"/>
                </a:lnTo>
                <a:lnTo>
                  <a:pt x="483326" y="24819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249" name="Freeform: Shape 6248">
            <a:extLst>
              <a:ext uri="{FF2B5EF4-FFF2-40B4-BE49-F238E27FC236}">
                <a16:creationId xmlns:a16="http://schemas.microsoft.com/office/drawing/2014/main" id="{F5CB3C74-946B-7500-FDE4-352ADDC66C9D}"/>
              </a:ext>
            </a:extLst>
          </p:cNvPr>
          <p:cNvSpPr/>
          <p:nvPr/>
        </p:nvSpPr>
        <p:spPr>
          <a:xfrm>
            <a:off x="3832766" y="3988473"/>
            <a:ext cx="5665914" cy="2513197"/>
          </a:xfrm>
          <a:custGeom>
            <a:avLst/>
            <a:gdLst>
              <a:gd name="connsiteX0" fmla="*/ 0 w 5665914"/>
              <a:gd name="connsiteY0" fmla="*/ 0 h 2513197"/>
              <a:gd name="connsiteX1" fmla="*/ 235612 w 5665914"/>
              <a:gd name="connsiteY1" fmla="*/ 61708 h 2513197"/>
              <a:gd name="connsiteX2" fmla="*/ 594640 w 5665914"/>
              <a:gd name="connsiteY2" fmla="*/ 185124 h 2513197"/>
              <a:gd name="connsiteX3" fmla="*/ 936839 w 5665914"/>
              <a:gd name="connsiteY3" fmla="*/ 308539 h 2513197"/>
              <a:gd name="connsiteX4" fmla="*/ 1520260 w 5665914"/>
              <a:gd name="connsiteY4" fmla="*/ 678787 h 2513197"/>
              <a:gd name="connsiteX5" fmla="*/ 1789531 w 5665914"/>
              <a:gd name="connsiteY5" fmla="*/ 863911 h 2513197"/>
              <a:gd name="connsiteX6" fmla="*/ 2294415 w 5665914"/>
              <a:gd name="connsiteY6" fmla="*/ 1200500 h 2513197"/>
              <a:gd name="connsiteX7" fmla="*/ 2810518 w 5665914"/>
              <a:gd name="connsiteY7" fmla="*/ 1441722 h 2513197"/>
              <a:gd name="connsiteX8" fmla="*/ 3332231 w 5665914"/>
              <a:gd name="connsiteY8" fmla="*/ 1744652 h 2513197"/>
              <a:gd name="connsiteX9" fmla="*/ 3663210 w 5665914"/>
              <a:gd name="connsiteY9" fmla="*/ 1946606 h 2513197"/>
              <a:gd name="connsiteX10" fmla="*/ 3982969 w 5665914"/>
              <a:gd name="connsiteY10" fmla="*/ 2070022 h 2513197"/>
              <a:gd name="connsiteX11" fmla="*/ 4196142 w 5665914"/>
              <a:gd name="connsiteY11" fmla="*/ 2210267 h 2513197"/>
              <a:gd name="connsiteX12" fmla="*/ 4504682 w 5665914"/>
              <a:gd name="connsiteY12" fmla="*/ 2305634 h 2513197"/>
              <a:gd name="connsiteX13" fmla="*/ 4785173 w 5665914"/>
              <a:gd name="connsiteY13" fmla="*/ 2367342 h 2513197"/>
              <a:gd name="connsiteX14" fmla="*/ 5071274 w 5665914"/>
              <a:gd name="connsiteY14" fmla="*/ 2440270 h 2513197"/>
              <a:gd name="connsiteX15" fmla="*/ 5665914 w 5665914"/>
              <a:gd name="connsiteY15" fmla="*/ 2513197 h 2513197"/>
              <a:gd name="connsiteX16" fmla="*/ 5665914 w 5665914"/>
              <a:gd name="connsiteY16" fmla="*/ 2513197 h 251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65914" h="2513197">
                <a:moveTo>
                  <a:pt x="0" y="0"/>
                </a:moveTo>
                <a:lnTo>
                  <a:pt x="235612" y="61708"/>
                </a:lnTo>
                <a:lnTo>
                  <a:pt x="594640" y="185124"/>
                </a:lnTo>
                <a:lnTo>
                  <a:pt x="936839" y="308539"/>
                </a:lnTo>
                <a:lnTo>
                  <a:pt x="1520260" y="678787"/>
                </a:lnTo>
                <a:lnTo>
                  <a:pt x="1789531" y="863911"/>
                </a:lnTo>
                <a:lnTo>
                  <a:pt x="2294415" y="1200500"/>
                </a:lnTo>
                <a:lnTo>
                  <a:pt x="2810518" y="1441722"/>
                </a:lnTo>
                <a:lnTo>
                  <a:pt x="3332231" y="1744652"/>
                </a:lnTo>
                <a:lnTo>
                  <a:pt x="3663210" y="1946606"/>
                </a:lnTo>
                <a:lnTo>
                  <a:pt x="3982969" y="2070022"/>
                </a:lnTo>
                <a:lnTo>
                  <a:pt x="4196142" y="2210267"/>
                </a:lnTo>
                <a:lnTo>
                  <a:pt x="4504682" y="2305634"/>
                </a:lnTo>
                <a:lnTo>
                  <a:pt x="4785173" y="2367342"/>
                </a:lnTo>
                <a:lnTo>
                  <a:pt x="5071274" y="2440270"/>
                </a:lnTo>
                <a:lnTo>
                  <a:pt x="5665914" y="2513197"/>
                </a:lnTo>
                <a:lnTo>
                  <a:pt x="5665914" y="2513197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6251" name="Group 6250">
            <a:extLst>
              <a:ext uri="{FF2B5EF4-FFF2-40B4-BE49-F238E27FC236}">
                <a16:creationId xmlns:a16="http://schemas.microsoft.com/office/drawing/2014/main" id="{948D6568-08B6-88A4-D501-5B6921A3C241}"/>
              </a:ext>
            </a:extLst>
          </p:cNvPr>
          <p:cNvGrpSpPr/>
          <p:nvPr/>
        </p:nvGrpSpPr>
        <p:grpSpPr>
          <a:xfrm>
            <a:off x="4799808" y="3917055"/>
            <a:ext cx="378872" cy="287909"/>
            <a:chOff x="5518722" y="3933991"/>
            <a:chExt cx="378872" cy="287909"/>
          </a:xfrm>
        </p:grpSpPr>
        <p:sp>
          <p:nvSpPr>
            <p:cNvPr id="6268" name="Oval 6267">
              <a:extLst>
                <a:ext uri="{FF2B5EF4-FFF2-40B4-BE49-F238E27FC236}">
                  <a16:creationId xmlns:a16="http://schemas.microsoft.com/office/drawing/2014/main" id="{11215272-6C04-2A29-3D71-C4890867BA4B}"/>
                </a:ext>
              </a:extLst>
            </p:cNvPr>
            <p:cNvSpPr/>
            <p:nvPr/>
          </p:nvSpPr>
          <p:spPr>
            <a:xfrm rot="9095740">
              <a:off x="5708447" y="4030381"/>
              <a:ext cx="189147" cy="18779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69" name="Oval 6268">
              <a:extLst>
                <a:ext uri="{FF2B5EF4-FFF2-40B4-BE49-F238E27FC236}">
                  <a16:creationId xmlns:a16="http://schemas.microsoft.com/office/drawing/2014/main" id="{39442F68-D73C-64FD-6532-03D682FF7A26}"/>
                </a:ext>
              </a:extLst>
            </p:cNvPr>
            <p:cNvSpPr/>
            <p:nvPr/>
          </p:nvSpPr>
          <p:spPr>
            <a:xfrm rot="9095740">
              <a:off x="5518722" y="4034102"/>
              <a:ext cx="189147" cy="18779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70" name="Oval 6269">
              <a:extLst>
                <a:ext uri="{FF2B5EF4-FFF2-40B4-BE49-F238E27FC236}">
                  <a16:creationId xmlns:a16="http://schemas.microsoft.com/office/drawing/2014/main" id="{36232288-72DE-D3E1-FC82-491DA743CB3D}"/>
                </a:ext>
              </a:extLst>
            </p:cNvPr>
            <p:cNvSpPr/>
            <p:nvPr/>
          </p:nvSpPr>
          <p:spPr>
            <a:xfrm rot="9095740">
              <a:off x="5645309" y="3933991"/>
              <a:ext cx="147534" cy="12579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6252" name="Freeform: Shape 6251">
            <a:extLst>
              <a:ext uri="{FF2B5EF4-FFF2-40B4-BE49-F238E27FC236}">
                <a16:creationId xmlns:a16="http://schemas.microsoft.com/office/drawing/2014/main" id="{604E6A74-8F0F-5CED-A1C1-E50EA686E206}"/>
              </a:ext>
            </a:extLst>
          </p:cNvPr>
          <p:cNvSpPr/>
          <p:nvPr/>
        </p:nvSpPr>
        <p:spPr>
          <a:xfrm>
            <a:off x="4532482" y="3823544"/>
            <a:ext cx="1608414" cy="2758325"/>
          </a:xfrm>
          <a:custGeom>
            <a:avLst/>
            <a:gdLst>
              <a:gd name="connsiteX0" fmla="*/ 304800 w 1332089"/>
              <a:gd name="connsiteY0" fmla="*/ 0 h 1840089"/>
              <a:gd name="connsiteX1" fmla="*/ 214489 w 1332089"/>
              <a:gd name="connsiteY1" fmla="*/ 0 h 1840089"/>
              <a:gd name="connsiteX2" fmla="*/ 395112 w 1332089"/>
              <a:gd name="connsiteY2" fmla="*/ 11289 h 1840089"/>
              <a:gd name="connsiteX3" fmla="*/ 1117600 w 1332089"/>
              <a:gd name="connsiteY3" fmla="*/ 1456267 h 1840089"/>
              <a:gd name="connsiteX4" fmla="*/ 1332089 w 1332089"/>
              <a:gd name="connsiteY4" fmla="*/ 1444978 h 1840089"/>
              <a:gd name="connsiteX5" fmla="*/ 1332089 w 1332089"/>
              <a:gd name="connsiteY5" fmla="*/ 1806222 h 1840089"/>
              <a:gd name="connsiteX6" fmla="*/ 0 w 1332089"/>
              <a:gd name="connsiteY6" fmla="*/ 1840089 h 1840089"/>
              <a:gd name="connsiteX7" fmla="*/ 56445 w 1332089"/>
              <a:gd name="connsiteY7" fmla="*/ 1501422 h 1840089"/>
              <a:gd name="connsiteX8" fmla="*/ 361245 w 1332089"/>
              <a:gd name="connsiteY8" fmla="*/ 1467556 h 1840089"/>
              <a:gd name="connsiteX9" fmla="*/ 304800 w 1332089"/>
              <a:gd name="connsiteY9" fmla="*/ 0 h 1840089"/>
              <a:gd name="connsiteX0" fmla="*/ 304800 w 1332089"/>
              <a:gd name="connsiteY0" fmla="*/ 0 h 1840089"/>
              <a:gd name="connsiteX1" fmla="*/ 214489 w 1332089"/>
              <a:gd name="connsiteY1" fmla="*/ 0 h 1840089"/>
              <a:gd name="connsiteX2" fmla="*/ 395112 w 1332089"/>
              <a:gd name="connsiteY2" fmla="*/ 11289 h 1840089"/>
              <a:gd name="connsiteX3" fmla="*/ 1117600 w 1332089"/>
              <a:gd name="connsiteY3" fmla="*/ 1456267 h 1840089"/>
              <a:gd name="connsiteX4" fmla="*/ 1332089 w 1332089"/>
              <a:gd name="connsiteY4" fmla="*/ 1444978 h 1840089"/>
              <a:gd name="connsiteX5" fmla="*/ 1332089 w 1332089"/>
              <a:gd name="connsiteY5" fmla="*/ 1806222 h 1840089"/>
              <a:gd name="connsiteX6" fmla="*/ 0 w 1332089"/>
              <a:gd name="connsiteY6" fmla="*/ 1840089 h 1840089"/>
              <a:gd name="connsiteX7" fmla="*/ 17479 w 1332089"/>
              <a:gd name="connsiteY7" fmla="*/ 1459859 h 1840089"/>
              <a:gd name="connsiteX8" fmla="*/ 361245 w 1332089"/>
              <a:gd name="connsiteY8" fmla="*/ 1467556 h 1840089"/>
              <a:gd name="connsiteX9" fmla="*/ 304800 w 1332089"/>
              <a:gd name="connsiteY9" fmla="*/ 0 h 1840089"/>
              <a:gd name="connsiteX0" fmla="*/ 304800 w 1337284"/>
              <a:gd name="connsiteY0" fmla="*/ 0 h 1840089"/>
              <a:gd name="connsiteX1" fmla="*/ 214489 w 1337284"/>
              <a:gd name="connsiteY1" fmla="*/ 0 h 1840089"/>
              <a:gd name="connsiteX2" fmla="*/ 395112 w 1337284"/>
              <a:gd name="connsiteY2" fmla="*/ 11289 h 1840089"/>
              <a:gd name="connsiteX3" fmla="*/ 1117600 w 1337284"/>
              <a:gd name="connsiteY3" fmla="*/ 1456267 h 1840089"/>
              <a:gd name="connsiteX4" fmla="*/ 1332089 w 1337284"/>
              <a:gd name="connsiteY4" fmla="*/ 1444978 h 1840089"/>
              <a:gd name="connsiteX5" fmla="*/ 1337284 w 1337284"/>
              <a:gd name="connsiteY5" fmla="*/ 1821809 h 1840089"/>
              <a:gd name="connsiteX6" fmla="*/ 0 w 1337284"/>
              <a:gd name="connsiteY6" fmla="*/ 1840089 h 1840089"/>
              <a:gd name="connsiteX7" fmla="*/ 17479 w 1337284"/>
              <a:gd name="connsiteY7" fmla="*/ 1459859 h 1840089"/>
              <a:gd name="connsiteX8" fmla="*/ 361245 w 1337284"/>
              <a:gd name="connsiteY8" fmla="*/ 1467556 h 1840089"/>
              <a:gd name="connsiteX9" fmla="*/ 304800 w 1337284"/>
              <a:gd name="connsiteY9" fmla="*/ 0 h 1840089"/>
              <a:gd name="connsiteX0" fmla="*/ 287321 w 1319805"/>
              <a:gd name="connsiteY0" fmla="*/ 0 h 1834893"/>
              <a:gd name="connsiteX1" fmla="*/ 197010 w 1319805"/>
              <a:gd name="connsiteY1" fmla="*/ 0 h 1834893"/>
              <a:gd name="connsiteX2" fmla="*/ 377633 w 1319805"/>
              <a:gd name="connsiteY2" fmla="*/ 11289 h 1834893"/>
              <a:gd name="connsiteX3" fmla="*/ 1100121 w 1319805"/>
              <a:gd name="connsiteY3" fmla="*/ 1456267 h 1834893"/>
              <a:gd name="connsiteX4" fmla="*/ 1314610 w 1319805"/>
              <a:gd name="connsiteY4" fmla="*/ 1444978 h 1834893"/>
              <a:gd name="connsiteX5" fmla="*/ 1319805 w 1319805"/>
              <a:gd name="connsiteY5" fmla="*/ 1821809 h 1834893"/>
              <a:gd name="connsiteX6" fmla="*/ 5901 w 1319805"/>
              <a:gd name="connsiteY6" fmla="*/ 1834893 h 1834893"/>
              <a:gd name="connsiteX7" fmla="*/ 0 w 1319805"/>
              <a:gd name="connsiteY7" fmla="*/ 1459859 h 1834893"/>
              <a:gd name="connsiteX8" fmla="*/ 343766 w 1319805"/>
              <a:gd name="connsiteY8" fmla="*/ 1467556 h 1834893"/>
              <a:gd name="connsiteX9" fmla="*/ 287321 w 1319805"/>
              <a:gd name="connsiteY9" fmla="*/ 0 h 1834893"/>
              <a:gd name="connsiteX0" fmla="*/ 287321 w 1319805"/>
              <a:gd name="connsiteY0" fmla="*/ 0 h 1834893"/>
              <a:gd name="connsiteX1" fmla="*/ 197010 w 1319805"/>
              <a:gd name="connsiteY1" fmla="*/ 0 h 1834893"/>
              <a:gd name="connsiteX2" fmla="*/ 377633 w 1319805"/>
              <a:gd name="connsiteY2" fmla="*/ 11289 h 1834893"/>
              <a:gd name="connsiteX3" fmla="*/ 1100121 w 1319805"/>
              <a:gd name="connsiteY3" fmla="*/ 1456267 h 1834893"/>
              <a:gd name="connsiteX4" fmla="*/ 1314610 w 1319805"/>
              <a:gd name="connsiteY4" fmla="*/ 1444978 h 1834893"/>
              <a:gd name="connsiteX5" fmla="*/ 1319805 w 1319805"/>
              <a:gd name="connsiteY5" fmla="*/ 1821809 h 1834893"/>
              <a:gd name="connsiteX6" fmla="*/ 5901 w 1319805"/>
              <a:gd name="connsiteY6" fmla="*/ 1834893 h 1834893"/>
              <a:gd name="connsiteX7" fmla="*/ 0 w 1319805"/>
              <a:gd name="connsiteY7" fmla="*/ 1459859 h 1834893"/>
              <a:gd name="connsiteX8" fmla="*/ 312593 w 1319805"/>
              <a:gd name="connsiteY8" fmla="*/ 1457165 h 1834893"/>
              <a:gd name="connsiteX9" fmla="*/ 287321 w 1319805"/>
              <a:gd name="connsiteY9" fmla="*/ 0 h 1834893"/>
              <a:gd name="connsiteX0" fmla="*/ 287321 w 1319805"/>
              <a:gd name="connsiteY0" fmla="*/ 0 h 1834893"/>
              <a:gd name="connsiteX1" fmla="*/ 197010 w 1319805"/>
              <a:gd name="connsiteY1" fmla="*/ 28575 h 1834893"/>
              <a:gd name="connsiteX2" fmla="*/ 377633 w 1319805"/>
              <a:gd name="connsiteY2" fmla="*/ 11289 h 1834893"/>
              <a:gd name="connsiteX3" fmla="*/ 1100121 w 1319805"/>
              <a:gd name="connsiteY3" fmla="*/ 1456267 h 1834893"/>
              <a:gd name="connsiteX4" fmla="*/ 1314610 w 1319805"/>
              <a:gd name="connsiteY4" fmla="*/ 1444978 h 1834893"/>
              <a:gd name="connsiteX5" fmla="*/ 1319805 w 1319805"/>
              <a:gd name="connsiteY5" fmla="*/ 1821809 h 1834893"/>
              <a:gd name="connsiteX6" fmla="*/ 5901 w 1319805"/>
              <a:gd name="connsiteY6" fmla="*/ 1834893 h 1834893"/>
              <a:gd name="connsiteX7" fmla="*/ 0 w 1319805"/>
              <a:gd name="connsiteY7" fmla="*/ 1459859 h 1834893"/>
              <a:gd name="connsiteX8" fmla="*/ 312593 w 1319805"/>
              <a:gd name="connsiteY8" fmla="*/ 1457165 h 1834893"/>
              <a:gd name="connsiteX9" fmla="*/ 287321 w 1319805"/>
              <a:gd name="connsiteY9" fmla="*/ 0 h 1834893"/>
              <a:gd name="connsiteX0" fmla="*/ 217183 w 1319805"/>
              <a:gd name="connsiteY0" fmla="*/ 287450 h 1823604"/>
              <a:gd name="connsiteX1" fmla="*/ 197010 w 1319805"/>
              <a:gd name="connsiteY1" fmla="*/ 17286 h 1823604"/>
              <a:gd name="connsiteX2" fmla="*/ 377633 w 1319805"/>
              <a:gd name="connsiteY2" fmla="*/ 0 h 1823604"/>
              <a:gd name="connsiteX3" fmla="*/ 1100121 w 1319805"/>
              <a:gd name="connsiteY3" fmla="*/ 1444978 h 1823604"/>
              <a:gd name="connsiteX4" fmla="*/ 1314610 w 1319805"/>
              <a:gd name="connsiteY4" fmla="*/ 1433689 h 1823604"/>
              <a:gd name="connsiteX5" fmla="*/ 1319805 w 1319805"/>
              <a:gd name="connsiteY5" fmla="*/ 1810520 h 1823604"/>
              <a:gd name="connsiteX6" fmla="*/ 5901 w 1319805"/>
              <a:gd name="connsiteY6" fmla="*/ 1823604 h 1823604"/>
              <a:gd name="connsiteX7" fmla="*/ 0 w 1319805"/>
              <a:gd name="connsiteY7" fmla="*/ 1448570 h 1823604"/>
              <a:gd name="connsiteX8" fmla="*/ 312593 w 1319805"/>
              <a:gd name="connsiteY8" fmla="*/ 1445876 h 1823604"/>
              <a:gd name="connsiteX9" fmla="*/ 217183 w 1319805"/>
              <a:gd name="connsiteY9" fmla="*/ 287450 h 1823604"/>
              <a:gd name="connsiteX0" fmla="*/ 217183 w 1319805"/>
              <a:gd name="connsiteY0" fmla="*/ 296141 h 1832295"/>
              <a:gd name="connsiteX1" fmla="*/ 199608 w 1319805"/>
              <a:gd name="connsiteY1" fmla="*/ 0 h 1832295"/>
              <a:gd name="connsiteX2" fmla="*/ 377633 w 1319805"/>
              <a:gd name="connsiteY2" fmla="*/ 8691 h 1832295"/>
              <a:gd name="connsiteX3" fmla="*/ 1100121 w 1319805"/>
              <a:gd name="connsiteY3" fmla="*/ 1453669 h 1832295"/>
              <a:gd name="connsiteX4" fmla="*/ 1314610 w 1319805"/>
              <a:gd name="connsiteY4" fmla="*/ 1442380 h 1832295"/>
              <a:gd name="connsiteX5" fmla="*/ 1319805 w 1319805"/>
              <a:gd name="connsiteY5" fmla="*/ 1819211 h 1832295"/>
              <a:gd name="connsiteX6" fmla="*/ 5901 w 1319805"/>
              <a:gd name="connsiteY6" fmla="*/ 1832295 h 1832295"/>
              <a:gd name="connsiteX7" fmla="*/ 0 w 1319805"/>
              <a:gd name="connsiteY7" fmla="*/ 1457261 h 1832295"/>
              <a:gd name="connsiteX8" fmla="*/ 312593 w 1319805"/>
              <a:gd name="connsiteY8" fmla="*/ 1454567 h 1832295"/>
              <a:gd name="connsiteX9" fmla="*/ 217183 w 1319805"/>
              <a:gd name="connsiteY9" fmla="*/ 296141 h 1832295"/>
              <a:gd name="connsiteX0" fmla="*/ 217183 w 1319805"/>
              <a:gd name="connsiteY0" fmla="*/ 296141 h 1832295"/>
              <a:gd name="connsiteX1" fmla="*/ 199608 w 1319805"/>
              <a:gd name="connsiteY1" fmla="*/ 0 h 1832295"/>
              <a:gd name="connsiteX2" fmla="*/ 377633 w 1319805"/>
              <a:gd name="connsiteY2" fmla="*/ 8691 h 1832295"/>
              <a:gd name="connsiteX3" fmla="*/ 1100121 w 1319805"/>
              <a:gd name="connsiteY3" fmla="*/ 1453669 h 1832295"/>
              <a:gd name="connsiteX4" fmla="*/ 1314610 w 1319805"/>
              <a:gd name="connsiteY4" fmla="*/ 1457967 h 1832295"/>
              <a:gd name="connsiteX5" fmla="*/ 1319805 w 1319805"/>
              <a:gd name="connsiteY5" fmla="*/ 1819211 h 1832295"/>
              <a:gd name="connsiteX6" fmla="*/ 5901 w 1319805"/>
              <a:gd name="connsiteY6" fmla="*/ 1832295 h 1832295"/>
              <a:gd name="connsiteX7" fmla="*/ 0 w 1319805"/>
              <a:gd name="connsiteY7" fmla="*/ 1457261 h 1832295"/>
              <a:gd name="connsiteX8" fmla="*/ 312593 w 1319805"/>
              <a:gd name="connsiteY8" fmla="*/ 1454567 h 1832295"/>
              <a:gd name="connsiteX9" fmla="*/ 217183 w 1319805"/>
              <a:gd name="connsiteY9" fmla="*/ 296141 h 1832295"/>
              <a:gd name="connsiteX0" fmla="*/ 217183 w 1319805"/>
              <a:gd name="connsiteY0" fmla="*/ 296141 h 1832295"/>
              <a:gd name="connsiteX1" fmla="*/ 199608 w 1319805"/>
              <a:gd name="connsiteY1" fmla="*/ 0 h 1832295"/>
              <a:gd name="connsiteX2" fmla="*/ 377633 w 1319805"/>
              <a:gd name="connsiteY2" fmla="*/ 8691 h 1832295"/>
              <a:gd name="connsiteX3" fmla="*/ 1100121 w 1319805"/>
              <a:gd name="connsiteY3" fmla="*/ 1453669 h 1832295"/>
              <a:gd name="connsiteX4" fmla="*/ 1317208 w 1319805"/>
              <a:gd name="connsiteY4" fmla="*/ 1447576 h 1832295"/>
              <a:gd name="connsiteX5" fmla="*/ 1319805 w 1319805"/>
              <a:gd name="connsiteY5" fmla="*/ 1819211 h 1832295"/>
              <a:gd name="connsiteX6" fmla="*/ 5901 w 1319805"/>
              <a:gd name="connsiteY6" fmla="*/ 1832295 h 1832295"/>
              <a:gd name="connsiteX7" fmla="*/ 0 w 1319805"/>
              <a:gd name="connsiteY7" fmla="*/ 1457261 h 1832295"/>
              <a:gd name="connsiteX8" fmla="*/ 312593 w 1319805"/>
              <a:gd name="connsiteY8" fmla="*/ 1454567 h 1832295"/>
              <a:gd name="connsiteX9" fmla="*/ 217183 w 1319805"/>
              <a:gd name="connsiteY9" fmla="*/ 296141 h 1832295"/>
              <a:gd name="connsiteX0" fmla="*/ 217183 w 1319805"/>
              <a:gd name="connsiteY0" fmla="*/ 296141 h 1832295"/>
              <a:gd name="connsiteX1" fmla="*/ 199608 w 1319805"/>
              <a:gd name="connsiteY1" fmla="*/ 0 h 1832295"/>
              <a:gd name="connsiteX2" fmla="*/ 377633 w 1319805"/>
              <a:gd name="connsiteY2" fmla="*/ 8691 h 1832295"/>
              <a:gd name="connsiteX3" fmla="*/ 1100121 w 1319805"/>
              <a:gd name="connsiteY3" fmla="*/ 1453669 h 1832295"/>
              <a:gd name="connsiteX4" fmla="*/ 1317208 w 1319805"/>
              <a:gd name="connsiteY4" fmla="*/ 1445647 h 1832295"/>
              <a:gd name="connsiteX5" fmla="*/ 1319805 w 1319805"/>
              <a:gd name="connsiteY5" fmla="*/ 1819211 h 1832295"/>
              <a:gd name="connsiteX6" fmla="*/ 5901 w 1319805"/>
              <a:gd name="connsiteY6" fmla="*/ 1832295 h 1832295"/>
              <a:gd name="connsiteX7" fmla="*/ 0 w 1319805"/>
              <a:gd name="connsiteY7" fmla="*/ 1457261 h 1832295"/>
              <a:gd name="connsiteX8" fmla="*/ 312593 w 1319805"/>
              <a:gd name="connsiteY8" fmla="*/ 1454567 h 1832295"/>
              <a:gd name="connsiteX9" fmla="*/ 217183 w 1319805"/>
              <a:gd name="connsiteY9" fmla="*/ 296141 h 1832295"/>
              <a:gd name="connsiteX0" fmla="*/ 217183 w 1319805"/>
              <a:gd name="connsiteY0" fmla="*/ 296141 h 1832295"/>
              <a:gd name="connsiteX1" fmla="*/ 199608 w 1319805"/>
              <a:gd name="connsiteY1" fmla="*/ 0 h 1832295"/>
              <a:gd name="connsiteX2" fmla="*/ 377633 w 1319805"/>
              <a:gd name="connsiteY2" fmla="*/ 8691 h 1832295"/>
              <a:gd name="connsiteX3" fmla="*/ 1100121 w 1319805"/>
              <a:gd name="connsiteY3" fmla="*/ 1453669 h 1832295"/>
              <a:gd name="connsiteX4" fmla="*/ 1319137 w 1319805"/>
              <a:gd name="connsiteY4" fmla="*/ 1449505 h 1832295"/>
              <a:gd name="connsiteX5" fmla="*/ 1319805 w 1319805"/>
              <a:gd name="connsiteY5" fmla="*/ 1819211 h 1832295"/>
              <a:gd name="connsiteX6" fmla="*/ 5901 w 1319805"/>
              <a:gd name="connsiteY6" fmla="*/ 1832295 h 1832295"/>
              <a:gd name="connsiteX7" fmla="*/ 0 w 1319805"/>
              <a:gd name="connsiteY7" fmla="*/ 1457261 h 1832295"/>
              <a:gd name="connsiteX8" fmla="*/ 312593 w 1319805"/>
              <a:gd name="connsiteY8" fmla="*/ 1454567 h 1832295"/>
              <a:gd name="connsiteX9" fmla="*/ 217183 w 1319805"/>
              <a:gd name="connsiteY9" fmla="*/ 296141 h 1832295"/>
              <a:gd name="connsiteX0" fmla="*/ 217183 w 1319805"/>
              <a:gd name="connsiteY0" fmla="*/ 287450 h 1823604"/>
              <a:gd name="connsiteX1" fmla="*/ 205396 w 1319805"/>
              <a:gd name="connsiteY1" fmla="*/ 954 h 1823604"/>
              <a:gd name="connsiteX2" fmla="*/ 377633 w 1319805"/>
              <a:gd name="connsiteY2" fmla="*/ 0 h 1823604"/>
              <a:gd name="connsiteX3" fmla="*/ 1100121 w 1319805"/>
              <a:gd name="connsiteY3" fmla="*/ 1444978 h 1823604"/>
              <a:gd name="connsiteX4" fmla="*/ 1319137 w 1319805"/>
              <a:gd name="connsiteY4" fmla="*/ 1440814 h 1823604"/>
              <a:gd name="connsiteX5" fmla="*/ 1319805 w 1319805"/>
              <a:gd name="connsiteY5" fmla="*/ 1810520 h 1823604"/>
              <a:gd name="connsiteX6" fmla="*/ 5901 w 1319805"/>
              <a:gd name="connsiteY6" fmla="*/ 1823604 h 1823604"/>
              <a:gd name="connsiteX7" fmla="*/ 0 w 1319805"/>
              <a:gd name="connsiteY7" fmla="*/ 1448570 h 1823604"/>
              <a:gd name="connsiteX8" fmla="*/ 312593 w 1319805"/>
              <a:gd name="connsiteY8" fmla="*/ 1445876 h 1823604"/>
              <a:gd name="connsiteX9" fmla="*/ 217183 w 1319805"/>
              <a:gd name="connsiteY9" fmla="*/ 287450 h 1823604"/>
              <a:gd name="connsiteX0" fmla="*/ 217183 w 1319805"/>
              <a:gd name="connsiteY0" fmla="*/ 288094 h 1824248"/>
              <a:gd name="connsiteX1" fmla="*/ 205396 w 1319805"/>
              <a:gd name="connsiteY1" fmla="*/ 1598 h 1824248"/>
              <a:gd name="connsiteX2" fmla="*/ 302253 w 1319805"/>
              <a:gd name="connsiteY2" fmla="*/ 0 h 1824248"/>
              <a:gd name="connsiteX3" fmla="*/ 377633 w 1319805"/>
              <a:gd name="connsiteY3" fmla="*/ 644 h 1824248"/>
              <a:gd name="connsiteX4" fmla="*/ 1100121 w 1319805"/>
              <a:gd name="connsiteY4" fmla="*/ 1445622 h 1824248"/>
              <a:gd name="connsiteX5" fmla="*/ 1319137 w 1319805"/>
              <a:gd name="connsiteY5" fmla="*/ 1441458 h 1824248"/>
              <a:gd name="connsiteX6" fmla="*/ 1319805 w 1319805"/>
              <a:gd name="connsiteY6" fmla="*/ 1811164 h 1824248"/>
              <a:gd name="connsiteX7" fmla="*/ 5901 w 1319805"/>
              <a:gd name="connsiteY7" fmla="*/ 1824248 h 1824248"/>
              <a:gd name="connsiteX8" fmla="*/ 0 w 1319805"/>
              <a:gd name="connsiteY8" fmla="*/ 1449214 h 1824248"/>
              <a:gd name="connsiteX9" fmla="*/ 312593 w 1319805"/>
              <a:gd name="connsiteY9" fmla="*/ 1446520 h 1824248"/>
              <a:gd name="connsiteX10" fmla="*/ 217183 w 1319805"/>
              <a:gd name="connsiteY10" fmla="*/ 288094 h 1824248"/>
              <a:gd name="connsiteX0" fmla="*/ 217183 w 1319805"/>
              <a:gd name="connsiteY0" fmla="*/ 288094 h 1824248"/>
              <a:gd name="connsiteX1" fmla="*/ 317285 w 1319805"/>
              <a:gd name="connsiteY1" fmla="*/ 238879 h 1824248"/>
              <a:gd name="connsiteX2" fmla="*/ 302253 w 1319805"/>
              <a:gd name="connsiteY2" fmla="*/ 0 h 1824248"/>
              <a:gd name="connsiteX3" fmla="*/ 377633 w 1319805"/>
              <a:gd name="connsiteY3" fmla="*/ 644 h 1824248"/>
              <a:gd name="connsiteX4" fmla="*/ 1100121 w 1319805"/>
              <a:gd name="connsiteY4" fmla="*/ 1445622 h 1824248"/>
              <a:gd name="connsiteX5" fmla="*/ 1319137 w 1319805"/>
              <a:gd name="connsiteY5" fmla="*/ 1441458 h 1824248"/>
              <a:gd name="connsiteX6" fmla="*/ 1319805 w 1319805"/>
              <a:gd name="connsiteY6" fmla="*/ 1811164 h 1824248"/>
              <a:gd name="connsiteX7" fmla="*/ 5901 w 1319805"/>
              <a:gd name="connsiteY7" fmla="*/ 1824248 h 1824248"/>
              <a:gd name="connsiteX8" fmla="*/ 0 w 1319805"/>
              <a:gd name="connsiteY8" fmla="*/ 1449214 h 1824248"/>
              <a:gd name="connsiteX9" fmla="*/ 312593 w 1319805"/>
              <a:gd name="connsiteY9" fmla="*/ 1446520 h 1824248"/>
              <a:gd name="connsiteX10" fmla="*/ 217183 w 1319805"/>
              <a:gd name="connsiteY10" fmla="*/ 288094 h 1824248"/>
              <a:gd name="connsiteX0" fmla="*/ 217183 w 1319805"/>
              <a:gd name="connsiteY0" fmla="*/ 288094 h 1824248"/>
              <a:gd name="connsiteX1" fmla="*/ 317285 w 1319805"/>
              <a:gd name="connsiteY1" fmla="*/ 238879 h 1824248"/>
              <a:gd name="connsiteX2" fmla="*/ 302253 w 1319805"/>
              <a:gd name="connsiteY2" fmla="*/ 0 h 1824248"/>
              <a:gd name="connsiteX3" fmla="*/ 449011 w 1319805"/>
              <a:gd name="connsiteY3" fmla="*/ 145328 h 1824248"/>
              <a:gd name="connsiteX4" fmla="*/ 1100121 w 1319805"/>
              <a:gd name="connsiteY4" fmla="*/ 1445622 h 1824248"/>
              <a:gd name="connsiteX5" fmla="*/ 1319137 w 1319805"/>
              <a:gd name="connsiteY5" fmla="*/ 1441458 h 1824248"/>
              <a:gd name="connsiteX6" fmla="*/ 1319805 w 1319805"/>
              <a:gd name="connsiteY6" fmla="*/ 1811164 h 1824248"/>
              <a:gd name="connsiteX7" fmla="*/ 5901 w 1319805"/>
              <a:gd name="connsiteY7" fmla="*/ 1824248 h 1824248"/>
              <a:gd name="connsiteX8" fmla="*/ 0 w 1319805"/>
              <a:gd name="connsiteY8" fmla="*/ 1449214 h 1824248"/>
              <a:gd name="connsiteX9" fmla="*/ 312593 w 1319805"/>
              <a:gd name="connsiteY9" fmla="*/ 1446520 h 1824248"/>
              <a:gd name="connsiteX10" fmla="*/ 217183 w 1319805"/>
              <a:gd name="connsiteY10" fmla="*/ 288094 h 1824248"/>
              <a:gd name="connsiteX0" fmla="*/ 217183 w 1319805"/>
              <a:gd name="connsiteY0" fmla="*/ 147268 h 1683422"/>
              <a:gd name="connsiteX1" fmla="*/ 317285 w 1319805"/>
              <a:gd name="connsiteY1" fmla="*/ 98053 h 1683422"/>
              <a:gd name="connsiteX2" fmla="*/ 309969 w 1319805"/>
              <a:gd name="connsiteY2" fmla="*/ 0 h 1683422"/>
              <a:gd name="connsiteX3" fmla="*/ 449011 w 1319805"/>
              <a:gd name="connsiteY3" fmla="*/ 4502 h 1683422"/>
              <a:gd name="connsiteX4" fmla="*/ 1100121 w 1319805"/>
              <a:gd name="connsiteY4" fmla="*/ 1304796 h 1683422"/>
              <a:gd name="connsiteX5" fmla="*/ 1319137 w 1319805"/>
              <a:gd name="connsiteY5" fmla="*/ 1300632 h 1683422"/>
              <a:gd name="connsiteX6" fmla="*/ 1319805 w 1319805"/>
              <a:gd name="connsiteY6" fmla="*/ 1670338 h 1683422"/>
              <a:gd name="connsiteX7" fmla="*/ 5901 w 1319805"/>
              <a:gd name="connsiteY7" fmla="*/ 1683422 h 1683422"/>
              <a:gd name="connsiteX8" fmla="*/ 0 w 1319805"/>
              <a:gd name="connsiteY8" fmla="*/ 1308388 h 1683422"/>
              <a:gd name="connsiteX9" fmla="*/ 312593 w 1319805"/>
              <a:gd name="connsiteY9" fmla="*/ 1305694 h 1683422"/>
              <a:gd name="connsiteX10" fmla="*/ 217183 w 1319805"/>
              <a:gd name="connsiteY10" fmla="*/ 147268 h 1683422"/>
              <a:gd name="connsiteX0" fmla="*/ 217183 w 1319805"/>
              <a:gd name="connsiteY0" fmla="*/ 142766 h 1678920"/>
              <a:gd name="connsiteX1" fmla="*/ 317285 w 1319805"/>
              <a:gd name="connsiteY1" fmla="*/ 93551 h 1678920"/>
              <a:gd name="connsiteX2" fmla="*/ 315756 w 1319805"/>
              <a:gd name="connsiteY2" fmla="*/ 1286 h 1678920"/>
              <a:gd name="connsiteX3" fmla="*/ 449011 w 1319805"/>
              <a:gd name="connsiteY3" fmla="*/ 0 h 1678920"/>
              <a:gd name="connsiteX4" fmla="*/ 1100121 w 1319805"/>
              <a:gd name="connsiteY4" fmla="*/ 1300294 h 1678920"/>
              <a:gd name="connsiteX5" fmla="*/ 1319137 w 1319805"/>
              <a:gd name="connsiteY5" fmla="*/ 1296130 h 1678920"/>
              <a:gd name="connsiteX6" fmla="*/ 1319805 w 1319805"/>
              <a:gd name="connsiteY6" fmla="*/ 1665836 h 1678920"/>
              <a:gd name="connsiteX7" fmla="*/ 5901 w 1319805"/>
              <a:gd name="connsiteY7" fmla="*/ 1678920 h 1678920"/>
              <a:gd name="connsiteX8" fmla="*/ 0 w 1319805"/>
              <a:gd name="connsiteY8" fmla="*/ 1303886 h 1678920"/>
              <a:gd name="connsiteX9" fmla="*/ 312593 w 1319805"/>
              <a:gd name="connsiteY9" fmla="*/ 1301192 h 1678920"/>
              <a:gd name="connsiteX10" fmla="*/ 217183 w 1319805"/>
              <a:gd name="connsiteY10" fmla="*/ 142766 h 1678920"/>
              <a:gd name="connsiteX0" fmla="*/ 217183 w 1319805"/>
              <a:gd name="connsiteY0" fmla="*/ 142766 h 1678920"/>
              <a:gd name="connsiteX1" fmla="*/ 317285 w 1319805"/>
              <a:gd name="connsiteY1" fmla="*/ 93551 h 1678920"/>
              <a:gd name="connsiteX2" fmla="*/ 315756 w 1319805"/>
              <a:gd name="connsiteY2" fmla="*/ 9003 h 1678920"/>
              <a:gd name="connsiteX3" fmla="*/ 449011 w 1319805"/>
              <a:gd name="connsiteY3" fmla="*/ 0 h 1678920"/>
              <a:gd name="connsiteX4" fmla="*/ 1100121 w 1319805"/>
              <a:gd name="connsiteY4" fmla="*/ 1300294 h 1678920"/>
              <a:gd name="connsiteX5" fmla="*/ 1319137 w 1319805"/>
              <a:gd name="connsiteY5" fmla="*/ 1296130 h 1678920"/>
              <a:gd name="connsiteX6" fmla="*/ 1319805 w 1319805"/>
              <a:gd name="connsiteY6" fmla="*/ 1665836 h 1678920"/>
              <a:gd name="connsiteX7" fmla="*/ 5901 w 1319805"/>
              <a:gd name="connsiteY7" fmla="*/ 1678920 h 1678920"/>
              <a:gd name="connsiteX8" fmla="*/ 0 w 1319805"/>
              <a:gd name="connsiteY8" fmla="*/ 1303886 h 1678920"/>
              <a:gd name="connsiteX9" fmla="*/ 312593 w 1319805"/>
              <a:gd name="connsiteY9" fmla="*/ 1301192 h 1678920"/>
              <a:gd name="connsiteX10" fmla="*/ 217183 w 1319805"/>
              <a:gd name="connsiteY10" fmla="*/ 142766 h 1678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9805" h="1678920">
                <a:moveTo>
                  <a:pt x="217183" y="142766"/>
                </a:moveTo>
                <a:lnTo>
                  <a:pt x="317285" y="93551"/>
                </a:lnTo>
                <a:cubicBezTo>
                  <a:pt x="316775" y="62796"/>
                  <a:pt x="316266" y="39758"/>
                  <a:pt x="315756" y="9003"/>
                </a:cubicBezTo>
                <a:lnTo>
                  <a:pt x="449011" y="0"/>
                </a:lnTo>
                <a:lnTo>
                  <a:pt x="1100121" y="1300294"/>
                </a:lnTo>
                <a:lnTo>
                  <a:pt x="1319137" y="1296130"/>
                </a:lnTo>
                <a:cubicBezTo>
                  <a:pt x="1320869" y="1421740"/>
                  <a:pt x="1318073" y="1540226"/>
                  <a:pt x="1319805" y="1665836"/>
                </a:cubicBezTo>
                <a:lnTo>
                  <a:pt x="5901" y="1678920"/>
                </a:lnTo>
                <a:lnTo>
                  <a:pt x="0" y="1303886"/>
                </a:lnTo>
                <a:lnTo>
                  <a:pt x="312593" y="1301192"/>
                </a:lnTo>
                <a:lnTo>
                  <a:pt x="217183" y="142766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DPT</a:t>
            </a:r>
            <a:endParaRPr lang="en-ID" b="1" dirty="0">
              <a:solidFill>
                <a:schemeClr val="tx1"/>
              </a:solidFill>
            </a:endParaRPr>
          </a:p>
        </p:txBody>
      </p:sp>
      <p:sp>
        <p:nvSpPr>
          <p:cNvPr id="6253" name="Oval 6252">
            <a:extLst>
              <a:ext uri="{FF2B5EF4-FFF2-40B4-BE49-F238E27FC236}">
                <a16:creationId xmlns:a16="http://schemas.microsoft.com/office/drawing/2014/main" id="{8EBE4343-B97D-5F27-1ED8-783CD5F79C30}"/>
              </a:ext>
            </a:extLst>
          </p:cNvPr>
          <p:cNvSpPr/>
          <p:nvPr/>
        </p:nvSpPr>
        <p:spPr>
          <a:xfrm rot="19773290">
            <a:off x="4830674" y="4582329"/>
            <a:ext cx="236954" cy="21163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254" name="Oval 6253">
            <a:extLst>
              <a:ext uri="{FF2B5EF4-FFF2-40B4-BE49-F238E27FC236}">
                <a16:creationId xmlns:a16="http://schemas.microsoft.com/office/drawing/2014/main" id="{D4E66A87-68F8-4F30-0568-F7528C4DA2FC}"/>
              </a:ext>
            </a:extLst>
          </p:cNvPr>
          <p:cNvSpPr/>
          <p:nvPr/>
        </p:nvSpPr>
        <p:spPr>
          <a:xfrm rot="19773290">
            <a:off x="4950342" y="4399231"/>
            <a:ext cx="186893" cy="19977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255" name="Oval 6254">
            <a:extLst>
              <a:ext uri="{FF2B5EF4-FFF2-40B4-BE49-F238E27FC236}">
                <a16:creationId xmlns:a16="http://schemas.microsoft.com/office/drawing/2014/main" id="{5FE1B0D0-D0CA-F0A1-2ED9-B0400F187E57}"/>
              </a:ext>
            </a:extLst>
          </p:cNvPr>
          <p:cNvSpPr/>
          <p:nvPr/>
        </p:nvSpPr>
        <p:spPr>
          <a:xfrm rot="19773290">
            <a:off x="5063479" y="4555767"/>
            <a:ext cx="186893" cy="19977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256" name="Oval 6255">
            <a:extLst>
              <a:ext uri="{FF2B5EF4-FFF2-40B4-BE49-F238E27FC236}">
                <a16:creationId xmlns:a16="http://schemas.microsoft.com/office/drawing/2014/main" id="{476C06C7-A531-86A3-70D5-F4E14B220625}"/>
              </a:ext>
            </a:extLst>
          </p:cNvPr>
          <p:cNvSpPr/>
          <p:nvPr/>
        </p:nvSpPr>
        <p:spPr>
          <a:xfrm rot="19773290">
            <a:off x="4725969" y="6364296"/>
            <a:ext cx="236954" cy="21163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6257" name="Group 6256">
            <a:extLst>
              <a:ext uri="{FF2B5EF4-FFF2-40B4-BE49-F238E27FC236}">
                <a16:creationId xmlns:a16="http://schemas.microsoft.com/office/drawing/2014/main" id="{828472D9-7A20-526F-4259-DC5A332BB9BF}"/>
              </a:ext>
            </a:extLst>
          </p:cNvPr>
          <p:cNvGrpSpPr/>
          <p:nvPr/>
        </p:nvGrpSpPr>
        <p:grpSpPr>
          <a:xfrm>
            <a:off x="4538484" y="5662532"/>
            <a:ext cx="671809" cy="917501"/>
            <a:chOff x="5257398" y="5679468"/>
            <a:chExt cx="671809" cy="917501"/>
          </a:xfrm>
        </p:grpSpPr>
        <p:sp>
          <p:nvSpPr>
            <p:cNvPr id="6265" name="Oval 6264">
              <a:extLst>
                <a:ext uri="{FF2B5EF4-FFF2-40B4-BE49-F238E27FC236}">
                  <a16:creationId xmlns:a16="http://schemas.microsoft.com/office/drawing/2014/main" id="{E5F000C1-C6BD-C302-2E40-6B410A4E9E57}"/>
                </a:ext>
              </a:extLst>
            </p:cNvPr>
            <p:cNvSpPr/>
            <p:nvPr/>
          </p:nvSpPr>
          <p:spPr>
            <a:xfrm rot="19773290">
              <a:off x="5257398" y="6394120"/>
              <a:ext cx="184712" cy="20284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66" name="Oval 6265">
              <a:extLst>
                <a:ext uri="{FF2B5EF4-FFF2-40B4-BE49-F238E27FC236}">
                  <a16:creationId xmlns:a16="http://schemas.microsoft.com/office/drawing/2014/main" id="{CF355415-66A7-422C-A031-2D56B7F0EFDB}"/>
                </a:ext>
              </a:extLst>
            </p:cNvPr>
            <p:cNvSpPr/>
            <p:nvPr/>
          </p:nvSpPr>
          <p:spPr>
            <a:xfrm rot="19773290">
              <a:off x="5625419" y="5679468"/>
              <a:ext cx="303788" cy="31593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67" name="Oval 6266">
              <a:extLst>
                <a:ext uri="{FF2B5EF4-FFF2-40B4-BE49-F238E27FC236}">
                  <a16:creationId xmlns:a16="http://schemas.microsoft.com/office/drawing/2014/main" id="{5BD4EF2E-C9E0-FC1F-8DD5-161CA6EF8993}"/>
                </a:ext>
              </a:extLst>
            </p:cNvPr>
            <p:cNvSpPr/>
            <p:nvPr/>
          </p:nvSpPr>
          <p:spPr>
            <a:xfrm rot="19773290">
              <a:off x="5535514" y="5976688"/>
              <a:ext cx="236954" cy="2116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6258" name="Group 6257">
            <a:extLst>
              <a:ext uri="{FF2B5EF4-FFF2-40B4-BE49-F238E27FC236}">
                <a16:creationId xmlns:a16="http://schemas.microsoft.com/office/drawing/2014/main" id="{9C44C339-BDBA-4B44-B5BF-0A507E950AE1}"/>
              </a:ext>
            </a:extLst>
          </p:cNvPr>
          <p:cNvGrpSpPr/>
          <p:nvPr/>
        </p:nvGrpSpPr>
        <p:grpSpPr>
          <a:xfrm>
            <a:off x="5523516" y="5971893"/>
            <a:ext cx="611660" cy="478724"/>
            <a:chOff x="6242430" y="5988829"/>
            <a:chExt cx="611660" cy="478724"/>
          </a:xfrm>
        </p:grpSpPr>
        <p:sp>
          <p:nvSpPr>
            <p:cNvPr id="6262" name="Oval 6261">
              <a:extLst>
                <a:ext uri="{FF2B5EF4-FFF2-40B4-BE49-F238E27FC236}">
                  <a16:creationId xmlns:a16="http://schemas.microsoft.com/office/drawing/2014/main" id="{4DF7993B-27BA-9623-B65F-974238D70B9B}"/>
                </a:ext>
              </a:extLst>
            </p:cNvPr>
            <p:cNvSpPr/>
            <p:nvPr/>
          </p:nvSpPr>
          <p:spPr>
            <a:xfrm rot="9095740">
              <a:off x="6550302" y="6151469"/>
              <a:ext cx="303788" cy="31593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63" name="Oval 6262">
              <a:extLst>
                <a:ext uri="{FF2B5EF4-FFF2-40B4-BE49-F238E27FC236}">
                  <a16:creationId xmlns:a16="http://schemas.microsoft.com/office/drawing/2014/main" id="{D427CDBD-6671-AE07-DF1D-B5A6F2F0379B}"/>
                </a:ext>
              </a:extLst>
            </p:cNvPr>
            <p:cNvSpPr/>
            <p:nvPr/>
          </p:nvSpPr>
          <p:spPr>
            <a:xfrm rot="9095740">
              <a:off x="6242430" y="6151614"/>
              <a:ext cx="303788" cy="31593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64" name="Oval 6263">
              <a:extLst>
                <a:ext uri="{FF2B5EF4-FFF2-40B4-BE49-F238E27FC236}">
                  <a16:creationId xmlns:a16="http://schemas.microsoft.com/office/drawing/2014/main" id="{1BDA7AD1-B2CE-14A3-9464-0AFD02B001FF}"/>
                </a:ext>
              </a:extLst>
            </p:cNvPr>
            <p:cNvSpPr/>
            <p:nvPr/>
          </p:nvSpPr>
          <p:spPr>
            <a:xfrm rot="9095740">
              <a:off x="6443385" y="5988829"/>
              <a:ext cx="236954" cy="21163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6259" name="Oval 6258">
            <a:extLst>
              <a:ext uri="{FF2B5EF4-FFF2-40B4-BE49-F238E27FC236}">
                <a16:creationId xmlns:a16="http://schemas.microsoft.com/office/drawing/2014/main" id="{5474005F-715F-8D39-CA0D-88C1FF68E180}"/>
              </a:ext>
            </a:extLst>
          </p:cNvPr>
          <p:cNvSpPr/>
          <p:nvPr/>
        </p:nvSpPr>
        <p:spPr>
          <a:xfrm rot="19773290">
            <a:off x="5332314" y="5603214"/>
            <a:ext cx="303788" cy="31593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260" name="Oval 6259">
            <a:extLst>
              <a:ext uri="{FF2B5EF4-FFF2-40B4-BE49-F238E27FC236}">
                <a16:creationId xmlns:a16="http://schemas.microsoft.com/office/drawing/2014/main" id="{C74A75AA-1A95-13BA-ED44-3319C69E172A}"/>
              </a:ext>
            </a:extLst>
          </p:cNvPr>
          <p:cNvSpPr/>
          <p:nvPr/>
        </p:nvSpPr>
        <p:spPr>
          <a:xfrm rot="19773290">
            <a:off x="5318355" y="5387032"/>
            <a:ext cx="236954" cy="21163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261" name="Rectangle 6260">
            <a:extLst>
              <a:ext uri="{FF2B5EF4-FFF2-40B4-BE49-F238E27FC236}">
                <a16:creationId xmlns:a16="http://schemas.microsoft.com/office/drawing/2014/main" id="{14058B8A-4D03-BADF-44E0-28AC5EB845C1}"/>
              </a:ext>
            </a:extLst>
          </p:cNvPr>
          <p:cNvSpPr/>
          <p:nvPr/>
        </p:nvSpPr>
        <p:spPr>
          <a:xfrm>
            <a:off x="6025063" y="6306532"/>
            <a:ext cx="329938" cy="62216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highlight>
                <a:srgbClr val="FFFF00"/>
              </a:highlight>
            </a:endParaRPr>
          </a:p>
        </p:txBody>
      </p:sp>
      <p:sp>
        <p:nvSpPr>
          <p:cNvPr id="6322" name="Freeform: Shape 6321">
            <a:extLst>
              <a:ext uri="{FF2B5EF4-FFF2-40B4-BE49-F238E27FC236}">
                <a16:creationId xmlns:a16="http://schemas.microsoft.com/office/drawing/2014/main" id="{ACC851BF-E0DE-E484-47DD-2E7F8AF56F95}"/>
              </a:ext>
            </a:extLst>
          </p:cNvPr>
          <p:cNvSpPr/>
          <p:nvPr/>
        </p:nvSpPr>
        <p:spPr>
          <a:xfrm>
            <a:off x="6157134" y="5851368"/>
            <a:ext cx="244549" cy="85976"/>
          </a:xfrm>
          <a:custGeom>
            <a:avLst/>
            <a:gdLst>
              <a:gd name="connsiteX0" fmla="*/ 0 w 244549"/>
              <a:gd name="connsiteY0" fmla="*/ 5316 h 119616"/>
              <a:gd name="connsiteX1" fmla="*/ 79744 w 244549"/>
              <a:gd name="connsiteY1" fmla="*/ 0 h 119616"/>
              <a:gd name="connsiteX2" fmla="*/ 244549 w 244549"/>
              <a:gd name="connsiteY2" fmla="*/ 23923 h 119616"/>
              <a:gd name="connsiteX3" fmla="*/ 63795 w 244549"/>
              <a:gd name="connsiteY3" fmla="*/ 34556 h 119616"/>
              <a:gd name="connsiteX4" fmla="*/ 191386 w 244549"/>
              <a:gd name="connsiteY4" fmla="*/ 55821 h 119616"/>
              <a:gd name="connsiteX5" fmla="*/ 132907 w 244549"/>
              <a:gd name="connsiteY5" fmla="*/ 69111 h 119616"/>
              <a:gd name="connsiteX6" fmla="*/ 130249 w 244549"/>
              <a:gd name="connsiteY6" fmla="*/ 119616 h 119616"/>
              <a:gd name="connsiteX7" fmla="*/ 130249 w 244549"/>
              <a:gd name="connsiteY7" fmla="*/ 119616 h 11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4549" h="119616">
                <a:moveTo>
                  <a:pt x="0" y="5316"/>
                </a:moveTo>
                <a:lnTo>
                  <a:pt x="79744" y="0"/>
                </a:lnTo>
                <a:lnTo>
                  <a:pt x="244549" y="23923"/>
                </a:lnTo>
                <a:lnTo>
                  <a:pt x="63795" y="34556"/>
                </a:lnTo>
                <a:lnTo>
                  <a:pt x="191386" y="55821"/>
                </a:lnTo>
                <a:lnTo>
                  <a:pt x="132907" y="69111"/>
                </a:lnTo>
                <a:lnTo>
                  <a:pt x="130249" y="119616"/>
                </a:lnTo>
                <a:lnTo>
                  <a:pt x="130249" y="119616"/>
                </a:lnTo>
              </a:path>
            </a:pathLst>
          </a:custGeom>
          <a:noFill/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B7A479-E57A-3830-4F2C-CED5EA339514}"/>
              </a:ext>
            </a:extLst>
          </p:cNvPr>
          <p:cNvSpPr txBox="1"/>
          <p:nvPr/>
        </p:nvSpPr>
        <p:spPr>
          <a:xfrm rot="16200000">
            <a:off x="306716" y="4473874"/>
            <a:ext cx="833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Tanah Asli</a:t>
            </a:r>
            <a:endParaRPr lang="en-ID" sz="11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13590BF-0A69-0630-C24A-46B8E50FF269}"/>
              </a:ext>
            </a:extLst>
          </p:cNvPr>
          <p:cNvSpPr/>
          <p:nvPr/>
        </p:nvSpPr>
        <p:spPr>
          <a:xfrm>
            <a:off x="4914382" y="3815366"/>
            <a:ext cx="212501" cy="157766"/>
          </a:xfrm>
          <a:custGeom>
            <a:avLst/>
            <a:gdLst>
              <a:gd name="connsiteX0" fmla="*/ 0 w 212501"/>
              <a:gd name="connsiteY0" fmla="*/ 22538 h 157766"/>
              <a:gd name="connsiteX1" fmla="*/ 167425 w 212501"/>
              <a:gd name="connsiteY1" fmla="*/ 0 h 157766"/>
              <a:gd name="connsiteX2" fmla="*/ 212501 w 212501"/>
              <a:gd name="connsiteY2" fmla="*/ 144888 h 157766"/>
              <a:gd name="connsiteX3" fmla="*/ 0 w 212501"/>
              <a:gd name="connsiteY3" fmla="*/ 157766 h 157766"/>
              <a:gd name="connsiteX4" fmla="*/ 0 w 212501"/>
              <a:gd name="connsiteY4" fmla="*/ 22538 h 15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501" h="157766">
                <a:moveTo>
                  <a:pt x="0" y="22538"/>
                </a:moveTo>
                <a:lnTo>
                  <a:pt x="167425" y="0"/>
                </a:lnTo>
                <a:lnTo>
                  <a:pt x="212501" y="144888"/>
                </a:lnTo>
                <a:lnTo>
                  <a:pt x="0" y="157766"/>
                </a:lnTo>
                <a:lnTo>
                  <a:pt x="0" y="22538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B3E8CE-E8AE-FBA0-B03F-BCFB4C809D04}"/>
              </a:ext>
            </a:extLst>
          </p:cNvPr>
          <p:cNvSpPr txBox="1"/>
          <p:nvPr/>
        </p:nvSpPr>
        <p:spPr>
          <a:xfrm rot="16200000">
            <a:off x="90431" y="4421294"/>
            <a:ext cx="18181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Tembok</a:t>
            </a:r>
            <a:r>
              <a:rPr lang="en-US" sz="1200" dirty="0"/>
              <a:t> </a:t>
            </a:r>
            <a:r>
              <a:rPr lang="en-US" sz="1200" dirty="0" err="1"/>
              <a:t>Penahan</a:t>
            </a:r>
            <a:r>
              <a:rPr lang="en-US" sz="1200" dirty="0"/>
              <a:t> Tanah</a:t>
            </a:r>
            <a:endParaRPr lang="en-ID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1256F6-1AF3-E2A9-12F1-B069643B42E1}"/>
              </a:ext>
            </a:extLst>
          </p:cNvPr>
          <p:cNvSpPr txBox="1"/>
          <p:nvPr/>
        </p:nvSpPr>
        <p:spPr>
          <a:xfrm rot="21145695">
            <a:off x="4484856" y="2744876"/>
            <a:ext cx="1553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Kistdam</a:t>
            </a:r>
            <a:r>
              <a:rPr lang="en-US" sz="1200" dirty="0"/>
              <a:t> Dewatering</a:t>
            </a:r>
            <a:endParaRPr lang="en-ID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C926F6-DC1C-5C4E-D491-DA1D0213639E}"/>
              </a:ext>
            </a:extLst>
          </p:cNvPr>
          <p:cNvSpPr txBox="1"/>
          <p:nvPr/>
        </p:nvSpPr>
        <p:spPr>
          <a:xfrm>
            <a:off x="4350930" y="693338"/>
            <a:ext cx="18181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Tembok</a:t>
            </a:r>
            <a:r>
              <a:rPr lang="en-US" sz="1200" dirty="0"/>
              <a:t> </a:t>
            </a:r>
            <a:r>
              <a:rPr lang="en-US" sz="1200" dirty="0" err="1"/>
              <a:t>Penahan</a:t>
            </a:r>
            <a:r>
              <a:rPr lang="en-US" sz="1200" dirty="0"/>
              <a:t> Tanah</a:t>
            </a:r>
            <a:endParaRPr lang="en-ID" sz="12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FABFF63-1916-EB5C-01AD-B95669BE5BFA}"/>
              </a:ext>
            </a:extLst>
          </p:cNvPr>
          <p:cNvSpPr/>
          <p:nvPr/>
        </p:nvSpPr>
        <p:spPr>
          <a:xfrm>
            <a:off x="3848513" y="4019341"/>
            <a:ext cx="1075174" cy="2562329"/>
          </a:xfrm>
          <a:custGeom>
            <a:avLst/>
            <a:gdLst>
              <a:gd name="connsiteX0" fmla="*/ 0 w 1075174"/>
              <a:gd name="connsiteY0" fmla="*/ 0 h 2562329"/>
              <a:gd name="connsiteX1" fmla="*/ 0 w 1075174"/>
              <a:gd name="connsiteY1" fmla="*/ 2562329 h 2562329"/>
              <a:gd name="connsiteX2" fmla="*/ 673240 w 1075174"/>
              <a:gd name="connsiteY2" fmla="*/ 2562329 h 2562329"/>
              <a:gd name="connsiteX3" fmla="*/ 683288 w 1075174"/>
              <a:gd name="connsiteY3" fmla="*/ 1929283 h 2562329"/>
              <a:gd name="connsiteX4" fmla="*/ 1075174 w 1075174"/>
              <a:gd name="connsiteY4" fmla="*/ 1919235 h 2562329"/>
              <a:gd name="connsiteX5" fmla="*/ 954594 w 1075174"/>
              <a:gd name="connsiteY5" fmla="*/ 291402 h 2562329"/>
              <a:gd name="connsiteX6" fmla="*/ 653143 w 1075174"/>
              <a:gd name="connsiteY6" fmla="*/ 180870 h 2562329"/>
              <a:gd name="connsiteX7" fmla="*/ 361741 w 1075174"/>
              <a:gd name="connsiteY7" fmla="*/ 80386 h 2562329"/>
              <a:gd name="connsiteX8" fmla="*/ 0 w 1075174"/>
              <a:gd name="connsiteY8" fmla="*/ 0 h 256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174" h="2562329">
                <a:moveTo>
                  <a:pt x="0" y="0"/>
                </a:moveTo>
                <a:lnTo>
                  <a:pt x="0" y="2562329"/>
                </a:lnTo>
                <a:lnTo>
                  <a:pt x="673240" y="2562329"/>
                </a:lnTo>
                <a:lnTo>
                  <a:pt x="683288" y="1929283"/>
                </a:lnTo>
                <a:lnTo>
                  <a:pt x="1075174" y="1919235"/>
                </a:lnTo>
                <a:lnTo>
                  <a:pt x="954594" y="291402"/>
                </a:lnTo>
                <a:lnTo>
                  <a:pt x="653143" y="180870"/>
                </a:lnTo>
                <a:lnTo>
                  <a:pt x="361741" y="803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B7EAE9-CB23-A51D-EB97-141A3DD11A29}"/>
              </a:ext>
            </a:extLst>
          </p:cNvPr>
          <p:cNvSpPr txBox="1"/>
          <p:nvPr/>
        </p:nvSpPr>
        <p:spPr>
          <a:xfrm>
            <a:off x="3876213" y="4197151"/>
            <a:ext cx="833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Tanah Asli</a:t>
            </a:r>
            <a:endParaRPr lang="en-ID" sz="11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336A611-8097-3D1F-F36A-9557AF830B3D}"/>
              </a:ext>
            </a:extLst>
          </p:cNvPr>
          <p:cNvCxnSpPr>
            <a:cxnSpLocks/>
            <a:stCxn id="6252" idx="2"/>
          </p:cNvCxnSpPr>
          <p:nvPr/>
        </p:nvCxnSpPr>
        <p:spPr>
          <a:xfrm flipH="1" flipV="1">
            <a:off x="3868610" y="3788229"/>
            <a:ext cx="1048676" cy="50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843709E-7592-B22C-FDAC-B3195E08FD28}"/>
              </a:ext>
            </a:extLst>
          </p:cNvPr>
          <p:cNvSpPr txBox="1"/>
          <p:nvPr/>
        </p:nvSpPr>
        <p:spPr>
          <a:xfrm>
            <a:off x="6755056" y="4622223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solidFill>
                  <a:srgbClr val="FF0000"/>
                </a:solidFill>
              </a:rPr>
              <a:t>Kistdam</a:t>
            </a:r>
            <a:endParaRPr lang="en-US" sz="1200" dirty="0">
              <a:solidFill>
                <a:srgbClr val="FF0000"/>
              </a:solidFill>
            </a:endParaRP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Dewatering</a:t>
            </a:r>
            <a:endParaRPr lang="en-ID" sz="12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89F102-8DDF-7374-D3D7-B6FEE103B10A}"/>
              </a:ext>
            </a:extLst>
          </p:cNvPr>
          <p:cNvSpPr txBox="1"/>
          <p:nvPr/>
        </p:nvSpPr>
        <p:spPr>
          <a:xfrm>
            <a:off x="3684636" y="1712234"/>
            <a:ext cx="833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Tanah Asli</a:t>
            </a:r>
            <a:endParaRPr lang="en-ID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5254AC-F336-C2BA-8AFB-0D97CB8EF95F}"/>
              </a:ext>
            </a:extLst>
          </p:cNvPr>
          <p:cNvSpPr txBox="1"/>
          <p:nvPr/>
        </p:nvSpPr>
        <p:spPr>
          <a:xfrm>
            <a:off x="291397" y="612950"/>
            <a:ext cx="2274662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2438" indent="-361950">
              <a:lnSpc>
                <a:spcPct val="85000"/>
              </a:lnSpc>
            </a:pPr>
            <a:r>
              <a:rPr lang="en-US" dirty="0">
                <a:solidFill>
                  <a:srgbClr val="FF0000"/>
                </a:solidFill>
              </a:rPr>
              <a:t>1)  </a:t>
            </a:r>
            <a:r>
              <a:rPr lang="en-US" dirty="0" err="1">
                <a:solidFill>
                  <a:srgbClr val="FF0000"/>
                </a:solidFill>
              </a:rPr>
              <a:t>Kistdam</a:t>
            </a:r>
            <a:endParaRPr lang="en-US" dirty="0">
              <a:solidFill>
                <a:srgbClr val="FF0000"/>
              </a:solidFill>
            </a:endParaRPr>
          </a:p>
          <a:p>
            <a:pPr marL="452438" indent="-361950">
              <a:lnSpc>
                <a:spcPct val="85000"/>
              </a:lnSpc>
            </a:pPr>
            <a:r>
              <a:rPr lang="en-US" dirty="0">
                <a:solidFill>
                  <a:srgbClr val="FF0000"/>
                </a:solidFill>
              </a:rPr>
              <a:t>     Dewatering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id="{9A123F87-F4DB-872D-BFFD-3E913FA8EDA8}"/>
              </a:ext>
            </a:extLst>
          </p:cNvPr>
          <p:cNvSpPr/>
          <p:nvPr/>
        </p:nvSpPr>
        <p:spPr>
          <a:xfrm>
            <a:off x="3004457" y="432080"/>
            <a:ext cx="4923692" cy="2783394"/>
          </a:xfrm>
          <a:prstGeom prst="wedgeEllipseCallout">
            <a:avLst>
              <a:gd name="adj1" fmla="val -77219"/>
              <a:gd name="adj2" fmla="val 13790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F8E30B-AA1A-CBB3-622F-E9EDA23B1794}"/>
              </a:ext>
            </a:extLst>
          </p:cNvPr>
          <p:cNvSpPr/>
          <p:nvPr/>
        </p:nvSpPr>
        <p:spPr>
          <a:xfrm>
            <a:off x="512466" y="5667270"/>
            <a:ext cx="1165609" cy="107517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D45FDA1-A0A4-70B4-ADBB-2616862F804A}"/>
              </a:ext>
            </a:extLst>
          </p:cNvPr>
          <p:cNvGrpSpPr/>
          <p:nvPr/>
        </p:nvGrpSpPr>
        <p:grpSpPr>
          <a:xfrm rot="20652542">
            <a:off x="1978822" y="5819385"/>
            <a:ext cx="430332" cy="434808"/>
            <a:chOff x="1784669" y="3276602"/>
            <a:chExt cx="430332" cy="434808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3183A09-D662-C96B-1338-401AF6FD187A}"/>
                </a:ext>
              </a:extLst>
            </p:cNvPr>
            <p:cNvSpPr/>
            <p:nvPr/>
          </p:nvSpPr>
          <p:spPr>
            <a:xfrm>
              <a:off x="1784669" y="3350164"/>
              <a:ext cx="430332" cy="344125"/>
            </a:xfrm>
            <a:custGeom>
              <a:avLst/>
              <a:gdLst>
                <a:gd name="connsiteX0" fmla="*/ 214953 w 430332"/>
                <a:gd name="connsiteY0" fmla="*/ 572756 h 572756"/>
                <a:gd name="connsiteX1" fmla="*/ 214953 w 430332"/>
                <a:gd name="connsiteY1" fmla="*/ 411982 h 572756"/>
                <a:gd name="connsiteX2" fmla="*/ 3938 w 430332"/>
                <a:gd name="connsiteY2" fmla="*/ 381837 h 572756"/>
                <a:gd name="connsiteX3" fmla="*/ 425968 w 430332"/>
                <a:gd name="connsiteY3" fmla="*/ 231112 h 572756"/>
                <a:gd name="connsiteX4" fmla="*/ 225001 w 430332"/>
                <a:gd name="connsiteY4" fmla="*/ 130628 h 572756"/>
                <a:gd name="connsiteX5" fmla="*/ 245098 w 430332"/>
                <a:gd name="connsiteY5" fmla="*/ 0 h 572756"/>
                <a:gd name="connsiteX0" fmla="*/ 214953 w 430332"/>
                <a:gd name="connsiteY0" fmla="*/ 558645 h 558645"/>
                <a:gd name="connsiteX1" fmla="*/ 214953 w 430332"/>
                <a:gd name="connsiteY1" fmla="*/ 397871 h 558645"/>
                <a:gd name="connsiteX2" fmla="*/ 3938 w 430332"/>
                <a:gd name="connsiteY2" fmla="*/ 367726 h 558645"/>
                <a:gd name="connsiteX3" fmla="*/ 425968 w 430332"/>
                <a:gd name="connsiteY3" fmla="*/ 217001 h 558645"/>
                <a:gd name="connsiteX4" fmla="*/ 225001 w 430332"/>
                <a:gd name="connsiteY4" fmla="*/ 116517 h 558645"/>
                <a:gd name="connsiteX5" fmla="*/ 236632 w 430332"/>
                <a:gd name="connsiteY5" fmla="*/ 0 h 558645"/>
                <a:gd name="connsiteX0" fmla="*/ 214953 w 430332"/>
                <a:gd name="connsiteY0" fmla="*/ 558645 h 558645"/>
                <a:gd name="connsiteX1" fmla="*/ 214953 w 430332"/>
                <a:gd name="connsiteY1" fmla="*/ 397871 h 558645"/>
                <a:gd name="connsiteX2" fmla="*/ 3938 w 430332"/>
                <a:gd name="connsiteY2" fmla="*/ 367726 h 558645"/>
                <a:gd name="connsiteX3" fmla="*/ 425968 w 430332"/>
                <a:gd name="connsiteY3" fmla="*/ 217001 h 558645"/>
                <a:gd name="connsiteX4" fmla="*/ 225001 w 430332"/>
                <a:gd name="connsiteY4" fmla="*/ 116517 h 558645"/>
                <a:gd name="connsiteX5" fmla="*/ 211232 w 430332"/>
                <a:gd name="connsiteY5" fmla="*/ 0 h 55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0332" h="558645">
                  <a:moveTo>
                    <a:pt x="214953" y="558645"/>
                  </a:moveTo>
                  <a:cubicBezTo>
                    <a:pt x="232537" y="494168"/>
                    <a:pt x="250122" y="429691"/>
                    <a:pt x="214953" y="397871"/>
                  </a:cubicBezTo>
                  <a:cubicBezTo>
                    <a:pt x="179784" y="366051"/>
                    <a:pt x="-31231" y="397871"/>
                    <a:pt x="3938" y="367726"/>
                  </a:cubicBezTo>
                  <a:cubicBezTo>
                    <a:pt x="39107" y="337581"/>
                    <a:pt x="389124" y="258869"/>
                    <a:pt x="425968" y="217001"/>
                  </a:cubicBezTo>
                  <a:cubicBezTo>
                    <a:pt x="462812" y="175133"/>
                    <a:pt x="255146" y="155036"/>
                    <a:pt x="225001" y="116517"/>
                  </a:cubicBezTo>
                  <a:cubicBezTo>
                    <a:pt x="194856" y="77998"/>
                    <a:pt x="186111" y="46054"/>
                    <a:pt x="211232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DA06D86-7CAE-B5F5-8D54-5CF5C1FDAAAD}"/>
                </a:ext>
              </a:extLst>
            </p:cNvPr>
            <p:cNvSpPr/>
            <p:nvPr/>
          </p:nvSpPr>
          <p:spPr>
            <a:xfrm>
              <a:off x="1983337" y="3637846"/>
              <a:ext cx="62773" cy="73564"/>
            </a:xfrm>
            <a:custGeom>
              <a:avLst/>
              <a:gdLst>
                <a:gd name="connsiteX0" fmla="*/ 62773 w 62773"/>
                <a:gd name="connsiteY0" fmla="*/ 16933 h 73564"/>
                <a:gd name="connsiteX1" fmla="*/ 3507 w 62773"/>
                <a:gd name="connsiteY1" fmla="*/ 73378 h 73564"/>
                <a:gd name="connsiteX2" fmla="*/ 11973 w 62773"/>
                <a:gd name="connsiteY2" fmla="*/ 0 h 7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3" h="73564">
                  <a:moveTo>
                    <a:pt x="62773" y="16933"/>
                  </a:moveTo>
                  <a:cubicBezTo>
                    <a:pt x="37373" y="46566"/>
                    <a:pt x="11974" y="76200"/>
                    <a:pt x="3507" y="73378"/>
                  </a:cubicBezTo>
                  <a:cubicBezTo>
                    <a:pt x="-4960" y="70556"/>
                    <a:pt x="3506" y="35278"/>
                    <a:pt x="1197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31B4CD2-1C3A-8E68-11DD-A498AD04CF20}"/>
                </a:ext>
              </a:extLst>
            </p:cNvPr>
            <p:cNvSpPr/>
            <p:nvPr/>
          </p:nvSpPr>
          <p:spPr>
            <a:xfrm>
              <a:off x="1994626" y="3276602"/>
              <a:ext cx="62773" cy="73564"/>
            </a:xfrm>
            <a:custGeom>
              <a:avLst/>
              <a:gdLst>
                <a:gd name="connsiteX0" fmla="*/ 62773 w 62773"/>
                <a:gd name="connsiteY0" fmla="*/ 16933 h 73564"/>
                <a:gd name="connsiteX1" fmla="*/ 3507 w 62773"/>
                <a:gd name="connsiteY1" fmla="*/ 73378 h 73564"/>
                <a:gd name="connsiteX2" fmla="*/ 11973 w 62773"/>
                <a:gd name="connsiteY2" fmla="*/ 0 h 7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3" h="73564">
                  <a:moveTo>
                    <a:pt x="62773" y="16933"/>
                  </a:moveTo>
                  <a:cubicBezTo>
                    <a:pt x="37373" y="46566"/>
                    <a:pt x="11974" y="76200"/>
                    <a:pt x="3507" y="73378"/>
                  </a:cubicBezTo>
                  <a:cubicBezTo>
                    <a:pt x="-4960" y="70556"/>
                    <a:pt x="3506" y="35278"/>
                    <a:pt x="1197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758E05F-7570-C1D3-9F66-9F32610E6A42}"/>
              </a:ext>
            </a:extLst>
          </p:cNvPr>
          <p:cNvSpPr txBox="1"/>
          <p:nvPr/>
        </p:nvSpPr>
        <p:spPr>
          <a:xfrm>
            <a:off x="2020131" y="6219576"/>
            <a:ext cx="522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Sungai</a:t>
            </a:r>
            <a:endParaRPr lang="en-ID" sz="8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138E6C0-6F9A-9CE2-7879-287D28103301}"/>
              </a:ext>
            </a:extLst>
          </p:cNvPr>
          <p:cNvSpPr txBox="1"/>
          <p:nvPr/>
        </p:nvSpPr>
        <p:spPr>
          <a:xfrm rot="16200000">
            <a:off x="651661" y="4432583"/>
            <a:ext cx="1553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Kistdam</a:t>
            </a:r>
            <a:r>
              <a:rPr lang="en-US" sz="1200" dirty="0"/>
              <a:t> Dewatering</a:t>
            </a:r>
            <a:endParaRPr lang="en-ID" sz="1200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808E5C1-1A99-4637-7018-B473E9FC0008}"/>
              </a:ext>
            </a:extLst>
          </p:cNvPr>
          <p:cNvSpPr/>
          <p:nvPr/>
        </p:nvSpPr>
        <p:spPr>
          <a:xfrm>
            <a:off x="1177447" y="6313118"/>
            <a:ext cx="106471" cy="876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6C4B35E1-4B57-445D-8AC0-01F05FEA67AF}"/>
              </a:ext>
            </a:extLst>
          </p:cNvPr>
          <p:cNvCxnSpPr>
            <a:cxnSpLocks/>
          </p:cNvCxnSpPr>
          <p:nvPr/>
        </p:nvCxnSpPr>
        <p:spPr>
          <a:xfrm flipV="1">
            <a:off x="7002135" y="5245071"/>
            <a:ext cx="2496545" cy="29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21" name="Straight Connector 6320">
            <a:extLst>
              <a:ext uri="{FF2B5EF4-FFF2-40B4-BE49-F238E27FC236}">
                <a16:creationId xmlns:a16="http://schemas.microsoft.com/office/drawing/2014/main" id="{7B36F7A7-2F23-C1FD-163D-E859CFB57DE8}"/>
              </a:ext>
            </a:extLst>
          </p:cNvPr>
          <p:cNvCxnSpPr>
            <a:cxnSpLocks/>
          </p:cNvCxnSpPr>
          <p:nvPr/>
        </p:nvCxnSpPr>
        <p:spPr>
          <a:xfrm>
            <a:off x="5806513" y="5838917"/>
            <a:ext cx="11670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50" name="Group 6249">
            <a:extLst>
              <a:ext uri="{FF2B5EF4-FFF2-40B4-BE49-F238E27FC236}">
                <a16:creationId xmlns:a16="http://schemas.microsoft.com/office/drawing/2014/main" id="{0D983A17-E0EA-2DA2-4A01-E72932CA66EF}"/>
              </a:ext>
            </a:extLst>
          </p:cNvPr>
          <p:cNvGrpSpPr/>
          <p:nvPr/>
        </p:nvGrpSpPr>
        <p:grpSpPr>
          <a:xfrm flipH="1">
            <a:off x="6365673" y="5062142"/>
            <a:ext cx="1332637" cy="1475449"/>
            <a:chOff x="5672528" y="5077928"/>
            <a:chExt cx="1332637" cy="1475449"/>
          </a:xfrm>
          <a:solidFill>
            <a:schemeClr val="bg1"/>
          </a:solidFill>
        </p:grpSpPr>
        <p:sp>
          <p:nvSpPr>
            <p:cNvPr id="6271" name="Rectangle: Rounded Corners 6270">
              <a:extLst>
                <a:ext uri="{FF2B5EF4-FFF2-40B4-BE49-F238E27FC236}">
                  <a16:creationId xmlns:a16="http://schemas.microsoft.com/office/drawing/2014/main" id="{1A72C872-A00A-7CA9-8A4B-8BD5D5C8E511}"/>
                </a:ext>
              </a:extLst>
            </p:cNvPr>
            <p:cNvSpPr/>
            <p:nvPr/>
          </p:nvSpPr>
          <p:spPr>
            <a:xfrm>
              <a:off x="6155859" y="6184839"/>
              <a:ext cx="363872" cy="8312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72" name="Rectangle: Rounded Corners 6271">
              <a:extLst>
                <a:ext uri="{FF2B5EF4-FFF2-40B4-BE49-F238E27FC236}">
                  <a16:creationId xmlns:a16="http://schemas.microsoft.com/office/drawing/2014/main" id="{1A63C983-577D-EDB7-0846-04FBD748DE63}"/>
                </a:ext>
              </a:extLst>
            </p:cNvPr>
            <p:cNvSpPr/>
            <p:nvPr/>
          </p:nvSpPr>
          <p:spPr>
            <a:xfrm>
              <a:off x="6151679" y="6279344"/>
              <a:ext cx="182369" cy="805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73" name="Rectangle: Rounded Corners 6272">
              <a:extLst>
                <a:ext uri="{FF2B5EF4-FFF2-40B4-BE49-F238E27FC236}">
                  <a16:creationId xmlns:a16="http://schemas.microsoft.com/office/drawing/2014/main" id="{DE8C7803-7D10-8035-2AD5-B163819633B3}"/>
                </a:ext>
              </a:extLst>
            </p:cNvPr>
            <p:cNvSpPr/>
            <p:nvPr/>
          </p:nvSpPr>
          <p:spPr>
            <a:xfrm>
              <a:off x="6712401" y="5815017"/>
              <a:ext cx="190252" cy="9862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74" name="Rectangle: Rounded Corners 6273">
              <a:extLst>
                <a:ext uri="{FF2B5EF4-FFF2-40B4-BE49-F238E27FC236}">
                  <a16:creationId xmlns:a16="http://schemas.microsoft.com/office/drawing/2014/main" id="{91F591EF-3ECE-C58A-022F-4EE63654977C}"/>
                </a:ext>
              </a:extLst>
            </p:cNvPr>
            <p:cNvSpPr/>
            <p:nvPr/>
          </p:nvSpPr>
          <p:spPr>
            <a:xfrm>
              <a:off x="6151677" y="6368431"/>
              <a:ext cx="361179" cy="8854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75" name="Rectangle: Rounded Corners 6274">
              <a:extLst>
                <a:ext uri="{FF2B5EF4-FFF2-40B4-BE49-F238E27FC236}">
                  <a16:creationId xmlns:a16="http://schemas.microsoft.com/office/drawing/2014/main" id="{5FBDEAB4-BAC5-DED5-4528-5E40BD40A82C}"/>
                </a:ext>
              </a:extLst>
            </p:cNvPr>
            <p:cNvSpPr/>
            <p:nvPr/>
          </p:nvSpPr>
          <p:spPr>
            <a:xfrm>
              <a:off x="6145718" y="6470057"/>
              <a:ext cx="185663" cy="805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76" name="Rectangle: Rounded Corners 6275">
              <a:extLst>
                <a:ext uri="{FF2B5EF4-FFF2-40B4-BE49-F238E27FC236}">
                  <a16:creationId xmlns:a16="http://schemas.microsoft.com/office/drawing/2014/main" id="{792B0099-CCB3-26F5-D89C-A031C0CFA68C}"/>
                </a:ext>
              </a:extLst>
            </p:cNvPr>
            <p:cNvSpPr/>
            <p:nvPr/>
          </p:nvSpPr>
          <p:spPr>
            <a:xfrm>
              <a:off x="6285346" y="6093739"/>
              <a:ext cx="358651" cy="8312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77" name="Rectangle: Rounded Corners 6276">
              <a:extLst>
                <a:ext uri="{FF2B5EF4-FFF2-40B4-BE49-F238E27FC236}">
                  <a16:creationId xmlns:a16="http://schemas.microsoft.com/office/drawing/2014/main" id="{7D241CAB-0F3A-36D1-11F6-CCA1248259C7}"/>
                </a:ext>
              </a:extLst>
            </p:cNvPr>
            <p:cNvSpPr/>
            <p:nvPr/>
          </p:nvSpPr>
          <p:spPr>
            <a:xfrm>
              <a:off x="6141087" y="5903879"/>
              <a:ext cx="369990" cy="8189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78" name="Rectangle: Rounded Corners 6277">
              <a:extLst>
                <a:ext uri="{FF2B5EF4-FFF2-40B4-BE49-F238E27FC236}">
                  <a16:creationId xmlns:a16="http://schemas.microsoft.com/office/drawing/2014/main" id="{9F0D5C89-BA33-D8E9-1B8C-E6291B7F658A}"/>
                </a:ext>
              </a:extLst>
            </p:cNvPr>
            <p:cNvSpPr/>
            <p:nvPr/>
          </p:nvSpPr>
          <p:spPr>
            <a:xfrm>
              <a:off x="5772567" y="5903878"/>
              <a:ext cx="370668" cy="8189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79" name="Rectangle: Rounded Corners 6278">
              <a:extLst>
                <a:ext uri="{FF2B5EF4-FFF2-40B4-BE49-F238E27FC236}">
                  <a16:creationId xmlns:a16="http://schemas.microsoft.com/office/drawing/2014/main" id="{F10EF3B6-DF21-9D11-58B5-2026591F1D52}"/>
                </a:ext>
              </a:extLst>
            </p:cNvPr>
            <p:cNvSpPr/>
            <p:nvPr/>
          </p:nvSpPr>
          <p:spPr>
            <a:xfrm>
              <a:off x="6199030" y="5813631"/>
              <a:ext cx="522883" cy="10001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80" name="Rectangle: Rounded Corners 6279">
              <a:extLst>
                <a:ext uri="{FF2B5EF4-FFF2-40B4-BE49-F238E27FC236}">
                  <a16:creationId xmlns:a16="http://schemas.microsoft.com/office/drawing/2014/main" id="{241C8574-6744-9D60-CF5C-66CED09B8055}"/>
                </a:ext>
              </a:extLst>
            </p:cNvPr>
            <p:cNvSpPr/>
            <p:nvPr/>
          </p:nvSpPr>
          <p:spPr>
            <a:xfrm>
              <a:off x="5866697" y="5811222"/>
              <a:ext cx="329232" cy="8466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81" name="Rectangle: Rounded Corners 6280">
              <a:extLst>
                <a:ext uri="{FF2B5EF4-FFF2-40B4-BE49-F238E27FC236}">
                  <a16:creationId xmlns:a16="http://schemas.microsoft.com/office/drawing/2014/main" id="{2B1F7560-629B-AF1D-3E87-270A92957738}"/>
                </a:ext>
              </a:extLst>
            </p:cNvPr>
            <p:cNvSpPr/>
            <p:nvPr/>
          </p:nvSpPr>
          <p:spPr>
            <a:xfrm>
              <a:off x="6555490" y="5723383"/>
              <a:ext cx="328564" cy="8261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82" name="Rectangle: Rounded Corners 6281">
              <a:extLst>
                <a:ext uri="{FF2B5EF4-FFF2-40B4-BE49-F238E27FC236}">
                  <a16:creationId xmlns:a16="http://schemas.microsoft.com/office/drawing/2014/main" id="{F235CF04-5FEF-B84A-24C6-737D7BC43246}"/>
                </a:ext>
              </a:extLst>
            </p:cNvPr>
            <p:cNvSpPr/>
            <p:nvPr/>
          </p:nvSpPr>
          <p:spPr>
            <a:xfrm>
              <a:off x="5951861" y="5720829"/>
              <a:ext cx="306061" cy="8206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83" name="Rectangle: Rounded Corners 6282">
              <a:extLst>
                <a:ext uri="{FF2B5EF4-FFF2-40B4-BE49-F238E27FC236}">
                  <a16:creationId xmlns:a16="http://schemas.microsoft.com/office/drawing/2014/main" id="{7C32553D-C50F-B45D-FE34-49C2A3FAB4DF}"/>
                </a:ext>
              </a:extLst>
            </p:cNvPr>
            <p:cNvSpPr/>
            <p:nvPr/>
          </p:nvSpPr>
          <p:spPr>
            <a:xfrm>
              <a:off x="6721913" y="5633135"/>
              <a:ext cx="141542" cy="9762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6284" name="Rectangle: Rounded Corners 6283">
              <a:extLst>
                <a:ext uri="{FF2B5EF4-FFF2-40B4-BE49-F238E27FC236}">
                  <a16:creationId xmlns:a16="http://schemas.microsoft.com/office/drawing/2014/main" id="{AC9D905B-24EA-B3CD-2AAB-534FFDF0F70C}"/>
                </a:ext>
              </a:extLst>
            </p:cNvPr>
            <p:cNvSpPr/>
            <p:nvPr/>
          </p:nvSpPr>
          <p:spPr>
            <a:xfrm>
              <a:off x="6045992" y="5630581"/>
              <a:ext cx="246027" cy="9018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85" name="Rectangle: Rounded Corners 6284">
              <a:extLst>
                <a:ext uri="{FF2B5EF4-FFF2-40B4-BE49-F238E27FC236}">
                  <a16:creationId xmlns:a16="http://schemas.microsoft.com/office/drawing/2014/main" id="{C84154E3-D077-5C39-3C97-9AA85F98DC90}"/>
                </a:ext>
              </a:extLst>
            </p:cNvPr>
            <p:cNvSpPr/>
            <p:nvPr/>
          </p:nvSpPr>
          <p:spPr>
            <a:xfrm>
              <a:off x="6556910" y="5542886"/>
              <a:ext cx="289155" cy="8022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86" name="Rectangle: Rounded Corners 6285">
              <a:extLst>
                <a:ext uri="{FF2B5EF4-FFF2-40B4-BE49-F238E27FC236}">
                  <a16:creationId xmlns:a16="http://schemas.microsoft.com/office/drawing/2014/main" id="{57EBBAC2-54E8-D94C-C104-A9390B8E6BFE}"/>
                </a:ext>
              </a:extLst>
            </p:cNvPr>
            <p:cNvSpPr/>
            <p:nvPr/>
          </p:nvSpPr>
          <p:spPr>
            <a:xfrm>
              <a:off x="6108743" y="5540332"/>
              <a:ext cx="214809" cy="8711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87" name="Rectangle: Rounded Corners 6286">
              <a:extLst>
                <a:ext uri="{FF2B5EF4-FFF2-40B4-BE49-F238E27FC236}">
                  <a16:creationId xmlns:a16="http://schemas.microsoft.com/office/drawing/2014/main" id="{D71CB98D-E6E1-2F7D-7117-31B279652765}"/>
                </a:ext>
              </a:extLst>
            </p:cNvPr>
            <p:cNvSpPr/>
            <p:nvPr/>
          </p:nvSpPr>
          <p:spPr>
            <a:xfrm>
              <a:off x="6193908" y="5443029"/>
              <a:ext cx="499794" cy="9523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6288" name="Rectangle: Rounded Corners 6287">
              <a:extLst>
                <a:ext uri="{FF2B5EF4-FFF2-40B4-BE49-F238E27FC236}">
                  <a16:creationId xmlns:a16="http://schemas.microsoft.com/office/drawing/2014/main" id="{8CED2FE0-4E3D-2718-CD0B-70FC7EE172F9}"/>
                </a:ext>
              </a:extLst>
            </p:cNvPr>
            <p:cNvSpPr/>
            <p:nvPr/>
          </p:nvSpPr>
          <p:spPr>
            <a:xfrm>
              <a:off x="6511078" y="5903879"/>
              <a:ext cx="416302" cy="8189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89" name="Rectangle: Rounded Corners 6288">
              <a:extLst>
                <a:ext uri="{FF2B5EF4-FFF2-40B4-BE49-F238E27FC236}">
                  <a16:creationId xmlns:a16="http://schemas.microsoft.com/office/drawing/2014/main" id="{D69165D7-91B4-3165-7FAA-A9A13FE15245}"/>
                </a:ext>
              </a:extLst>
            </p:cNvPr>
            <p:cNvSpPr/>
            <p:nvPr/>
          </p:nvSpPr>
          <p:spPr>
            <a:xfrm>
              <a:off x="6740755" y="5994714"/>
              <a:ext cx="219085" cy="9578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90" name="Rectangle: Rounded Corners 6289">
              <a:extLst>
                <a:ext uri="{FF2B5EF4-FFF2-40B4-BE49-F238E27FC236}">
                  <a16:creationId xmlns:a16="http://schemas.microsoft.com/office/drawing/2014/main" id="{5843F073-F689-36C3-C7B4-0200DBD6716E}"/>
                </a:ext>
              </a:extLst>
            </p:cNvPr>
            <p:cNvSpPr/>
            <p:nvPr/>
          </p:nvSpPr>
          <p:spPr>
            <a:xfrm>
              <a:off x="6643120" y="6093423"/>
              <a:ext cx="332045" cy="8312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91" name="Rectangle: Rounded Corners 6290">
              <a:extLst>
                <a:ext uri="{FF2B5EF4-FFF2-40B4-BE49-F238E27FC236}">
                  <a16:creationId xmlns:a16="http://schemas.microsoft.com/office/drawing/2014/main" id="{D28D41E2-F54F-2595-3620-14B99407503D}"/>
                </a:ext>
              </a:extLst>
            </p:cNvPr>
            <p:cNvSpPr/>
            <p:nvPr/>
          </p:nvSpPr>
          <p:spPr>
            <a:xfrm>
              <a:off x="6522034" y="6189947"/>
              <a:ext cx="473563" cy="8312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92" name="Rectangle: Rounded Corners 6291">
              <a:extLst>
                <a:ext uri="{FF2B5EF4-FFF2-40B4-BE49-F238E27FC236}">
                  <a16:creationId xmlns:a16="http://schemas.microsoft.com/office/drawing/2014/main" id="{88B75404-D60A-3C3B-2DA3-F8146820E1C2}"/>
                </a:ext>
              </a:extLst>
            </p:cNvPr>
            <p:cNvSpPr/>
            <p:nvPr/>
          </p:nvSpPr>
          <p:spPr>
            <a:xfrm>
              <a:off x="6333903" y="6274365"/>
              <a:ext cx="230916" cy="8312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93" name="Rectangle: Rounded Corners 6292">
              <a:extLst>
                <a:ext uri="{FF2B5EF4-FFF2-40B4-BE49-F238E27FC236}">
                  <a16:creationId xmlns:a16="http://schemas.microsoft.com/office/drawing/2014/main" id="{D4A78A4A-CD3F-2ABA-D8A1-72DFCBC11471}"/>
                </a:ext>
              </a:extLst>
            </p:cNvPr>
            <p:cNvSpPr/>
            <p:nvPr/>
          </p:nvSpPr>
          <p:spPr>
            <a:xfrm>
              <a:off x="6757870" y="6273074"/>
              <a:ext cx="245391" cy="9535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94" name="Rectangle: Rounded Corners 6293">
              <a:extLst>
                <a:ext uri="{FF2B5EF4-FFF2-40B4-BE49-F238E27FC236}">
                  <a16:creationId xmlns:a16="http://schemas.microsoft.com/office/drawing/2014/main" id="{A711F4FC-6CE2-B03F-7B0C-CB8231C5B2CC}"/>
                </a:ext>
              </a:extLst>
            </p:cNvPr>
            <p:cNvSpPr/>
            <p:nvPr/>
          </p:nvSpPr>
          <p:spPr>
            <a:xfrm>
              <a:off x="5916692" y="6092887"/>
              <a:ext cx="360328" cy="8312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95" name="Rectangle: Rounded Corners 6294">
              <a:extLst>
                <a:ext uri="{FF2B5EF4-FFF2-40B4-BE49-F238E27FC236}">
                  <a16:creationId xmlns:a16="http://schemas.microsoft.com/office/drawing/2014/main" id="{EABBBD73-0B92-46F8-3389-29E062D14F74}"/>
                </a:ext>
              </a:extLst>
            </p:cNvPr>
            <p:cNvSpPr/>
            <p:nvPr/>
          </p:nvSpPr>
          <p:spPr>
            <a:xfrm>
              <a:off x="6567888" y="5350255"/>
              <a:ext cx="232047" cy="80681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96" name="Rectangle: Rounded Corners 6295">
              <a:extLst>
                <a:ext uri="{FF2B5EF4-FFF2-40B4-BE49-F238E27FC236}">
                  <a16:creationId xmlns:a16="http://schemas.microsoft.com/office/drawing/2014/main" id="{7DB3F51E-DC5B-B021-52BD-D6542F02E44B}"/>
                </a:ext>
              </a:extLst>
            </p:cNvPr>
            <p:cNvSpPr/>
            <p:nvPr/>
          </p:nvSpPr>
          <p:spPr>
            <a:xfrm>
              <a:off x="6267243" y="5352780"/>
              <a:ext cx="297546" cy="8435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97" name="Rectangle: Rounded Corners 6296">
              <a:extLst>
                <a:ext uri="{FF2B5EF4-FFF2-40B4-BE49-F238E27FC236}">
                  <a16:creationId xmlns:a16="http://schemas.microsoft.com/office/drawing/2014/main" id="{959366F0-9551-F9F3-A4CF-87A9D822CFC3}"/>
                </a:ext>
              </a:extLst>
            </p:cNvPr>
            <p:cNvSpPr/>
            <p:nvPr/>
          </p:nvSpPr>
          <p:spPr>
            <a:xfrm>
              <a:off x="6643997" y="5242271"/>
              <a:ext cx="131730" cy="10746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98" name="Rectangle: Rounded Corners 6297">
              <a:extLst>
                <a:ext uri="{FF2B5EF4-FFF2-40B4-BE49-F238E27FC236}">
                  <a16:creationId xmlns:a16="http://schemas.microsoft.com/office/drawing/2014/main" id="{E8CA1542-F43F-CE52-1AB0-588C610563B3}"/>
                </a:ext>
              </a:extLst>
            </p:cNvPr>
            <p:cNvSpPr/>
            <p:nvPr/>
          </p:nvSpPr>
          <p:spPr>
            <a:xfrm>
              <a:off x="6356890" y="5242729"/>
              <a:ext cx="287107" cy="100031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6299" name="Rectangle: Rounded Corners 6298">
              <a:extLst>
                <a:ext uri="{FF2B5EF4-FFF2-40B4-BE49-F238E27FC236}">
                  <a16:creationId xmlns:a16="http://schemas.microsoft.com/office/drawing/2014/main" id="{13949DFE-7125-6554-9C54-AFBB3B22D3F0}"/>
                </a:ext>
              </a:extLst>
            </p:cNvPr>
            <p:cNvSpPr/>
            <p:nvPr/>
          </p:nvSpPr>
          <p:spPr>
            <a:xfrm>
              <a:off x="6329021" y="5535474"/>
              <a:ext cx="223308" cy="9018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300" name="Rectangle: Rounded Corners 6299">
              <a:extLst>
                <a:ext uri="{FF2B5EF4-FFF2-40B4-BE49-F238E27FC236}">
                  <a16:creationId xmlns:a16="http://schemas.microsoft.com/office/drawing/2014/main" id="{3E4A1DAD-9F0F-6406-6740-369A69F0CCCB}"/>
                </a:ext>
              </a:extLst>
            </p:cNvPr>
            <p:cNvSpPr/>
            <p:nvPr/>
          </p:nvSpPr>
          <p:spPr>
            <a:xfrm>
              <a:off x="6257807" y="5721975"/>
              <a:ext cx="306061" cy="8206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301" name="Rectangle: Rounded Corners 6300">
              <a:extLst>
                <a:ext uri="{FF2B5EF4-FFF2-40B4-BE49-F238E27FC236}">
                  <a16:creationId xmlns:a16="http://schemas.microsoft.com/office/drawing/2014/main" id="{3F331724-6B93-4AEA-A769-8AC5C1E71EF2}"/>
                </a:ext>
              </a:extLst>
            </p:cNvPr>
            <p:cNvSpPr/>
            <p:nvPr/>
          </p:nvSpPr>
          <p:spPr>
            <a:xfrm>
              <a:off x="6288746" y="5627304"/>
              <a:ext cx="433167" cy="860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302" name="Rectangle: Rounded Corners 6301">
              <a:extLst>
                <a:ext uri="{FF2B5EF4-FFF2-40B4-BE49-F238E27FC236}">
                  <a16:creationId xmlns:a16="http://schemas.microsoft.com/office/drawing/2014/main" id="{0733CEDA-CB94-76A1-FFD1-4662026E4D6F}"/>
                </a:ext>
              </a:extLst>
            </p:cNvPr>
            <p:cNvSpPr/>
            <p:nvPr/>
          </p:nvSpPr>
          <p:spPr>
            <a:xfrm>
              <a:off x="5677636" y="6470250"/>
              <a:ext cx="469003" cy="8312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6303" name="Group 6302">
              <a:extLst>
                <a:ext uri="{FF2B5EF4-FFF2-40B4-BE49-F238E27FC236}">
                  <a16:creationId xmlns:a16="http://schemas.microsoft.com/office/drawing/2014/main" id="{3E0A3B2D-E315-DBA6-E5FA-F18D81F47072}"/>
                </a:ext>
              </a:extLst>
            </p:cNvPr>
            <p:cNvGrpSpPr/>
            <p:nvPr/>
          </p:nvGrpSpPr>
          <p:grpSpPr>
            <a:xfrm>
              <a:off x="5675045" y="5994714"/>
              <a:ext cx="1065710" cy="101369"/>
              <a:chOff x="7121158" y="6011650"/>
              <a:chExt cx="1065710" cy="101369"/>
            </a:xfrm>
            <a:grpFill/>
          </p:grpSpPr>
          <p:sp>
            <p:nvSpPr>
              <p:cNvPr id="6319" name="Rectangle: Rounded Corners 6318">
                <a:extLst>
                  <a:ext uri="{FF2B5EF4-FFF2-40B4-BE49-F238E27FC236}">
                    <a16:creationId xmlns:a16="http://schemas.microsoft.com/office/drawing/2014/main" id="{28841704-6463-9459-5F7D-16CF1066AF97}"/>
                  </a:ext>
                </a:extLst>
              </p:cNvPr>
              <p:cNvSpPr/>
              <p:nvPr/>
            </p:nvSpPr>
            <p:spPr>
              <a:xfrm>
                <a:off x="7121158" y="6011650"/>
                <a:ext cx="439358" cy="94952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6320" name="Rectangle: Rounded Corners 6319">
                <a:extLst>
                  <a:ext uri="{FF2B5EF4-FFF2-40B4-BE49-F238E27FC236}">
                    <a16:creationId xmlns:a16="http://schemas.microsoft.com/office/drawing/2014/main" id="{B2E88AD3-791F-4A9C-C058-742E56D3FF75}"/>
                  </a:ext>
                </a:extLst>
              </p:cNvPr>
              <p:cNvSpPr/>
              <p:nvPr/>
            </p:nvSpPr>
            <p:spPr>
              <a:xfrm>
                <a:off x="7565627" y="6011650"/>
                <a:ext cx="621241" cy="101369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6304" name="Group 6303">
              <a:extLst>
                <a:ext uri="{FF2B5EF4-FFF2-40B4-BE49-F238E27FC236}">
                  <a16:creationId xmlns:a16="http://schemas.microsoft.com/office/drawing/2014/main" id="{3A9C62B4-29B8-9C3B-B5DE-DF2B9A8D2CC6}"/>
                </a:ext>
              </a:extLst>
            </p:cNvPr>
            <p:cNvGrpSpPr/>
            <p:nvPr/>
          </p:nvGrpSpPr>
          <p:grpSpPr>
            <a:xfrm>
              <a:off x="5672528" y="5077928"/>
              <a:ext cx="1068227" cy="1378732"/>
              <a:chOff x="7118641" y="5094864"/>
              <a:chExt cx="1068227" cy="1378732"/>
            </a:xfrm>
            <a:grpFill/>
          </p:grpSpPr>
          <p:sp>
            <p:nvSpPr>
              <p:cNvPr id="6316" name="Rectangle: Rounded Corners 6315">
                <a:extLst>
                  <a:ext uri="{FF2B5EF4-FFF2-40B4-BE49-F238E27FC236}">
                    <a16:creationId xmlns:a16="http://schemas.microsoft.com/office/drawing/2014/main" id="{1B634070-C3D8-45BF-9395-E936013FE2EE}"/>
                  </a:ext>
                </a:extLst>
              </p:cNvPr>
              <p:cNvSpPr/>
              <p:nvPr/>
            </p:nvSpPr>
            <p:spPr>
              <a:xfrm>
                <a:off x="7945809" y="5094864"/>
                <a:ext cx="241059" cy="83353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6317" name="Rectangle: Rounded Corners 6316">
                <a:extLst>
                  <a:ext uri="{FF2B5EF4-FFF2-40B4-BE49-F238E27FC236}">
                    <a16:creationId xmlns:a16="http://schemas.microsoft.com/office/drawing/2014/main" id="{2C90C41D-3353-5602-2BC2-E49E550BF82A}"/>
                  </a:ext>
                </a:extLst>
              </p:cNvPr>
              <p:cNvSpPr/>
              <p:nvPr/>
            </p:nvSpPr>
            <p:spPr>
              <a:xfrm>
                <a:off x="7118641" y="6389934"/>
                <a:ext cx="281184" cy="83127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6318" name="Rectangle: Rounded Corners 6317">
                <a:extLst>
                  <a:ext uri="{FF2B5EF4-FFF2-40B4-BE49-F238E27FC236}">
                    <a16:creationId xmlns:a16="http://schemas.microsoft.com/office/drawing/2014/main" id="{5D11C34F-B7F1-16C7-471A-A70A95E2E8DE}"/>
                  </a:ext>
                </a:extLst>
              </p:cNvPr>
              <p:cNvSpPr/>
              <p:nvPr/>
            </p:nvSpPr>
            <p:spPr>
              <a:xfrm>
                <a:off x="7405598" y="6390469"/>
                <a:ext cx="189825" cy="83127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6305" name="Group 6304">
              <a:extLst>
                <a:ext uri="{FF2B5EF4-FFF2-40B4-BE49-F238E27FC236}">
                  <a16:creationId xmlns:a16="http://schemas.microsoft.com/office/drawing/2014/main" id="{3592EA2E-C03A-AAA8-8F21-E653F44B07D2}"/>
                </a:ext>
              </a:extLst>
            </p:cNvPr>
            <p:cNvGrpSpPr/>
            <p:nvPr/>
          </p:nvGrpSpPr>
          <p:grpSpPr>
            <a:xfrm>
              <a:off x="5677636" y="6280389"/>
              <a:ext cx="470706" cy="83127"/>
              <a:chOff x="7123749" y="6297325"/>
              <a:chExt cx="470706" cy="83127"/>
            </a:xfrm>
            <a:grpFill/>
          </p:grpSpPr>
          <p:sp>
            <p:nvSpPr>
              <p:cNvPr id="6314" name="Rectangle: Rounded Corners 6313">
                <a:extLst>
                  <a:ext uri="{FF2B5EF4-FFF2-40B4-BE49-F238E27FC236}">
                    <a16:creationId xmlns:a16="http://schemas.microsoft.com/office/drawing/2014/main" id="{666FD031-F233-A1FC-8DF4-4E793991CE10}"/>
                  </a:ext>
                </a:extLst>
              </p:cNvPr>
              <p:cNvSpPr/>
              <p:nvPr/>
            </p:nvSpPr>
            <p:spPr>
              <a:xfrm>
                <a:off x="7123749" y="6297325"/>
                <a:ext cx="106332" cy="83127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6315" name="Rectangle: Rounded Corners 6314">
                <a:extLst>
                  <a:ext uri="{FF2B5EF4-FFF2-40B4-BE49-F238E27FC236}">
                    <a16:creationId xmlns:a16="http://schemas.microsoft.com/office/drawing/2014/main" id="{3802B45B-5AC8-2CD9-47D9-B6A88CCACD47}"/>
                  </a:ext>
                </a:extLst>
              </p:cNvPr>
              <p:cNvSpPr/>
              <p:nvPr/>
            </p:nvSpPr>
            <p:spPr>
              <a:xfrm>
                <a:off x="7224539" y="6297325"/>
                <a:ext cx="369916" cy="83127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6306" name="Group 6305">
              <a:extLst>
                <a:ext uri="{FF2B5EF4-FFF2-40B4-BE49-F238E27FC236}">
                  <a16:creationId xmlns:a16="http://schemas.microsoft.com/office/drawing/2014/main" id="{B700DD70-D994-7914-F58B-0217EB596977}"/>
                </a:ext>
              </a:extLst>
            </p:cNvPr>
            <p:cNvGrpSpPr/>
            <p:nvPr/>
          </p:nvGrpSpPr>
          <p:grpSpPr>
            <a:xfrm>
              <a:off x="5681075" y="6183672"/>
              <a:ext cx="470201" cy="90693"/>
              <a:chOff x="7127188" y="6200608"/>
              <a:chExt cx="470201" cy="90693"/>
            </a:xfrm>
            <a:grpFill/>
          </p:grpSpPr>
          <p:sp>
            <p:nvSpPr>
              <p:cNvPr id="6312" name="Rectangle: Rounded Corners 6311">
                <a:extLst>
                  <a:ext uri="{FF2B5EF4-FFF2-40B4-BE49-F238E27FC236}">
                    <a16:creationId xmlns:a16="http://schemas.microsoft.com/office/drawing/2014/main" id="{AAFA84D4-B7A7-F98E-0C51-416D7C85D8DE}"/>
                  </a:ext>
                </a:extLst>
              </p:cNvPr>
              <p:cNvSpPr/>
              <p:nvPr/>
            </p:nvSpPr>
            <p:spPr>
              <a:xfrm>
                <a:off x="7127188" y="6201459"/>
                <a:ext cx="279280" cy="89521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6313" name="Rectangle: Rounded Corners 6312">
                <a:extLst>
                  <a:ext uri="{FF2B5EF4-FFF2-40B4-BE49-F238E27FC236}">
                    <a16:creationId xmlns:a16="http://schemas.microsoft.com/office/drawing/2014/main" id="{5720A07B-17ED-C5EC-6D4B-43E7DC888FFF}"/>
                  </a:ext>
                </a:extLst>
              </p:cNvPr>
              <p:cNvSpPr/>
              <p:nvPr/>
            </p:nvSpPr>
            <p:spPr>
              <a:xfrm>
                <a:off x="7403368" y="6200608"/>
                <a:ext cx="194021" cy="90693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sp>
          <p:nvSpPr>
            <p:cNvPr id="6307" name="Rectangle: Rounded Corners 6306">
              <a:extLst>
                <a:ext uri="{FF2B5EF4-FFF2-40B4-BE49-F238E27FC236}">
                  <a16:creationId xmlns:a16="http://schemas.microsoft.com/office/drawing/2014/main" id="{EAE64D17-D570-953B-F1DB-32E30537187F}"/>
                </a:ext>
              </a:extLst>
            </p:cNvPr>
            <p:cNvSpPr/>
            <p:nvPr/>
          </p:nvSpPr>
          <p:spPr>
            <a:xfrm>
              <a:off x="5677637" y="6091378"/>
              <a:ext cx="234986" cy="8312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6308" name="Group 6307">
              <a:extLst>
                <a:ext uri="{FF2B5EF4-FFF2-40B4-BE49-F238E27FC236}">
                  <a16:creationId xmlns:a16="http://schemas.microsoft.com/office/drawing/2014/main" id="{83FFB3E3-7670-79E7-5DC8-9BBBADA2AF9F}"/>
                </a:ext>
              </a:extLst>
            </p:cNvPr>
            <p:cNvGrpSpPr/>
            <p:nvPr/>
          </p:nvGrpSpPr>
          <p:grpSpPr>
            <a:xfrm>
              <a:off x="6413432" y="5165125"/>
              <a:ext cx="412538" cy="369235"/>
              <a:chOff x="7859545" y="5182061"/>
              <a:chExt cx="412538" cy="369235"/>
            </a:xfrm>
            <a:grpFill/>
          </p:grpSpPr>
          <p:sp>
            <p:nvSpPr>
              <p:cNvPr id="6309" name="Rectangle: Rounded Corners 6308">
                <a:extLst>
                  <a:ext uri="{FF2B5EF4-FFF2-40B4-BE49-F238E27FC236}">
                    <a16:creationId xmlns:a16="http://schemas.microsoft.com/office/drawing/2014/main" id="{F695485E-67F2-2D7B-A0A4-7ABD4578662D}"/>
                  </a:ext>
                </a:extLst>
              </p:cNvPr>
              <p:cNvSpPr/>
              <p:nvPr/>
            </p:nvSpPr>
            <p:spPr>
              <a:xfrm>
                <a:off x="8014885" y="5182061"/>
                <a:ext cx="187204" cy="76732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dirty="0"/>
              </a:p>
            </p:txBody>
          </p:sp>
          <p:sp>
            <p:nvSpPr>
              <p:cNvPr id="6310" name="Rectangle: Rounded Corners 6309">
                <a:extLst>
                  <a:ext uri="{FF2B5EF4-FFF2-40B4-BE49-F238E27FC236}">
                    <a16:creationId xmlns:a16="http://schemas.microsoft.com/office/drawing/2014/main" id="{1D99860B-9568-91DD-ACD1-B1278C64FDC8}"/>
                  </a:ext>
                </a:extLst>
              </p:cNvPr>
              <p:cNvSpPr/>
              <p:nvPr/>
            </p:nvSpPr>
            <p:spPr>
              <a:xfrm>
                <a:off x="8139816" y="5452490"/>
                <a:ext cx="132267" cy="98806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dirty="0"/>
              </a:p>
            </p:txBody>
          </p:sp>
          <p:sp>
            <p:nvSpPr>
              <p:cNvPr id="6311" name="Rectangle: Rounded Corners 6310">
                <a:extLst>
                  <a:ext uri="{FF2B5EF4-FFF2-40B4-BE49-F238E27FC236}">
                    <a16:creationId xmlns:a16="http://schemas.microsoft.com/office/drawing/2014/main" id="{0C571957-E9B4-37C7-923C-30841F2E8579}"/>
                  </a:ext>
                </a:extLst>
              </p:cNvPr>
              <p:cNvSpPr/>
              <p:nvPr/>
            </p:nvSpPr>
            <p:spPr>
              <a:xfrm>
                <a:off x="7859545" y="5182662"/>
                <a:ext cx="148258" cy="79231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C4346B58-D829-43DA-96CA-F4C0BB3402E7}"/>
                </a:ext>
              </a:extLst>
            </p:cNvPr>
            <p:cNvSpPr/>
            <p:nvPr/>
          </p:nvSpPr>
          <p:spPr>
            <a:xfrm>
              <a:off x="6518626" y="6362111"/>
              <a:ext cx="230916" cy="8626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BD4A58FE-65CA-4C9D-8FFE-69269AF21EB1}"/>
                </a:ext>
              </a:extLst>
            </p:cNvPr>
            <p:cNvSpPr/>
            <p:nvPr/>
          </p:nvSpPr>
          <p:spPr>
            <a:xfrm>
              <a:off x="6752878" y="6373422"/>
              <a:ext cx="252287" cy="8312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52677795-15F3-46F8-A5BB-159EAF98D9B6}"/>
                </a:ext>
              </a:extLst>
            </p:cNvPr>
            <p:cNvSpPr/>
            <p:nvPr/>
          </p:nvSpPr>
          <p:spPr>
            <a:xfrm>
              <a:off x="6766735" y="6459094"/>
              <a:ext cx="237560" cy="8312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2571D5BF-9277-4841-AB60-5AD5F8532966}"/>
                </a:ext>
              </a:extLst>
            </p:cNvPr>
            <p:cNvSpPr/>
            <p:nvPr/>
          </p:nvSpPr>
          <p:spPr>
            <a:xfrm>
              <a:off x="6333909" y="6459095"/>
              <a:ext cx="230916" cy="8312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B6452A22-BE3C-483B-B698-759B5BB79222}"/>
                </a:ext>
              </a:extLst>
            </p:cNvPr>
            <p:cNvSpPr/>
            <p:nvPr/>
          </p:nvSpPr>
          <p:spPr>
            <a:xfrm>
              <a:off x="6568771" y="6450924"/>
              <a:ext cx="194018" cy="8626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B3C223B6-E29B-4395-A529-1A9FCA2926C3}"/>
              </a:ext>
            </a:extLst>
          </p:cNvPr>
          <p:cNvSpPr/>
          <p:nvPr/>
        </p:nvSpPr>
        <p:spPr>
          <a:xfrm>
            <a:off x="8817210" y="5274097"/>
            <a:ext cx="244549" cy="85976"/>
          </a:xfrm>
          <a:custGeom>
            <a:avLst/>
            <a:gdLst>
              <a:gd name="connsiteX0" fmla="*/ 0 w 244549"/>
              <a:gd name="connsiteY0" fmla="*/ 5316 h 119616"/>
              <a:gd name="connsiteX1" fmla="*/ 79744 w 244549"/>
              <a:gd name="connsiteY1" fmla="*/ 0 h 119616"/>
              <a:gd name="connsiteX2" fmla="*/ 244549 w 244549"/>
              <a:gd name="connsiteY2" fmla="*/ 23923 h 119616"/>
              <a:gd name="connsiteX3" fmla="*/ 63795 w 244549"/>
              <a:gd name="connsiteY3" fmla="*/ 34556 h 119616"/>
              <a:gd name="connsiteX4" fmla="*/ 191386 w 244549"/>
              <a:gd name="connsiteY4" fmla="*/ 55821 h 119616"/>
              <a:gd name="connsiteX5" fmla="*/ 132907 w 244549"/>
              <a:gd name="connsiteY5" fmla="*/ 69111 h 119616"/>
              <a:gd name="connsiteX6" fmla="*/ 130249 w 244549"/>
              <a:gd name="connsiteY6" fmla="*/ 119616 h 119616"/>
              <a:gd name="connsiteX7" fmla="*/ 130249 w 244549"/>
              <a:gd name="connsiteY7" fmla="*/ 119616 h 11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4549" h="119616">
                <a:moveTo>
                  <a:pt x="0" y="5316"/>
                </a:moveTo>
                <a:lnTo>
                  <a:pt x="79744" y="0"/>
                </a:lnTo>
                <a:lnTo>
                  <a:pt x="244549" y="23923"/>
                </a:lnTo>
                <a:lnTo>
                  <a:pt x="63795" y="34556"/>
                </a:lnTo>
                <a:lnTo>
                  <a:pt x="191386" y="55821"/>
                </a:lnTo>
                <a:lnTo>
                  <a:pt x="132907" y="69111"/>
                </a:lnTo>
                <a:lnTo>
                  <a:pt x="130249" y="119616"/>
                </a:lnTo>
                <a:lnTo>
                  <a:pt x="130249" y="119616"/>
                </a:lnTo>
              </a:path>
            </a:pathLst>
          </a:custGeom>
          <a:noFill/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36478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252CE9-D51F-F5AD-75B5-37DCE3242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02" y="681771"/>
            <a:ext cx="2836299" cy="36467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F7BD2C-CF3B-13AB-9AB2-ABA16384DFE3}"/>
              </a:ext>
            </a:extLst>
          </p:cNvPr>
          <p:cNvSpPr txBox="1"/>
          <p:nvPr/>
        </p:nvSpPr>
        <p:spPr>
          <a:xfrm>
            <a:off x="3894425" y="1583878"/>
            <a:ext cx="5053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Dirjen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BinKon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No. 30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TCP2BPK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Tahun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2025,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Februari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659A7DC-10C2-347B-2230-21EA9D79C97F}"/>
              </a:ext>
            </a:extLst>
          </p:cNvPr>
          <p:cNvSpPr/>
          <p:nvPr/>
        </p:nvSpPr>
        <p:spPr>
          <a:xfrm rot="6492671" flipV="1">
            <a:off x="3232276" y="1934843"/>
            <a:ext cx="668215" cy="19929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5FDE80-9D45-9395-E258-3E618E5AF84C}"/>
              </a:ext>
            </a:extLst>
          </p:cNvPr>
          <p:cNvSpPr txBox="1"/>
          <p:nvPr/>
        </p:nvSpPr>
        <p:spPr>
          <a:xfrm>
            <a:off x="1482633" y="4374737"/>
            <a:ext cx="7973786" cy="24729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243138" indent="-2243138">
              <a:lnSpc>
                <a:spcPct val="85000"/>
              </a:lnSpc>
              <a:tabLst>
                <a:tab pos="1976438" algn="l"/>
              </a:tabLst>
            </a:pPr>
            <a:r>
              <a:rPr lang="en-US" sz="2600" dirty="0"/>
              <a:t>Lampiran I	: </a:t>
            </a:r>
            <a:r>
              <a:rPr lang="en-US" sz="2600" dirty="0" err="1"/>
              <a:t>Pedoman</a:t>
            </a:r>
            <a:r>
              <a:rPr lang="en-US" sz="2600" dirty="0"/>
              <a:t> </a:t>
            </a:r>
            <a:r>
              <a:rPr lang="en-US" sz="2600" dirty="0" err="1"/>
              <a:t>Pengumpulan</a:t>
            </a:r>
            <a:r>
              <a:rPr lang="en-US" sz="2600" dirty="0"/>
              <a:t> Data</a:t>
            </a:r>
          </a:p>
          <a:p>
            <a:pPr marL="2243138" indent="-2243138">
              <a:lnSpc>
                <a:spcPct val="85000"/>
              </a:lnSpc>
              <a:tabLst>
                <a:tab pos="1976438" algn="l"/>
              </a:tabLst>
            </a:pPr>
            <a:r>
              <a:rPr lang="en-US" sz="2600" dirty="0"/>
              <a:t>Lampiran II	: </a:t>
            </a:r>
            <a:r>
              <a:rPr lang="en-US" sz="2600" dirty="0" err="1"/>
              <a:t>Tabel</a:t>
            </a:r>
            <a:r>
              <a:rPr lang="en-US" sz="2600" dirty="0"/>
              <a:t> </a:t>
            </a:r>
            <a:r>
              <a:rPr lang="en-US" sz="2600" dirty="0" err="1"/>
              <a:t>Acuan</a:t>
            </a:r>
            <a:endParaRPr lang="en-US" sz="2600" dirty="0"/>
          </a:p>
          <a:p>
            <a:pPr marL="2243138" indent="-2243138">
              <a:lnSpc>
                <a:spcPct val="85000"/>
              </a:lnSpc>
              <a:tabLst>
                <a:tab pos="1976438" algn="l"/>
              </a:tabLst>
            </a:pPr>
            <a:r>
              <a:rPr lang="en-US" sz="2600" dirty="0"/>
              <a:t>Lampiran III	: </a:t>
            </a:r>
            <a:r>
              <a:rPr lang="en-US" sz="2600" dirty="0" err="1"/>
              <a:t>Biaya</a:t>
            </a:r>
            <a:r>
              <a:rPr lang="en-US" sz="2600" dirty="0"/>
              <a:t> </a:t>
            </a:r>
            <a:r>
              <a:rPr lang="en-US" sz="2600" dirty="0" err="1"/>
              <a:t>Penerapan</a:t>
            </a:r>
            <a:r>
              <a:rPr lang="en-US" sz="2600" dirty="0"/>
              <a:t> SMKK</a:t>
            </a:r>
          </a:p>
          <a:p>
            <a:pPr marL="2243138" indent="-2243138">
              <a:lnSpc>
                <a:spcPct val="85000"/>
              </a:lnSpc>
              <a:tabLst>
                <a:tab pos="1976438" algn="l"/>
              </a:tabLst>
            </a:pPr>
            <a:r>
              <a:rPr lang="en-US" sz="2600" dirty="0"/>
              <a:t>Lampiran IV	:	AHSP </a:t>
            </a:r>
            <a:r>
              <a:rPr lang="en-US" sz="2600" dirty="0" err="1"/>
              <a:t>Bidang</a:t>
            </a:r>
            <a:r>
              <a:rPr lang="en-US" sz="2600" dirty="0"/>
              <a:t> </a:t>
            </a:r>
            <a:r>
              <a:rPr lang="en-US" sz="2600" dirty="0" err="1"/>
              <a:t>Sumber</a:t>
            </a:r>
            <a:r>
              <a:rPr lang="en-US" sz="2600" dirty="0"/>
              <a:t> Daya Air</a:t>
            </a:r>
          </a:p>
          <a:p>
            <a:pPr marL="2243138" indent="-2243138">
              <a:lnSpc>
                <a:spcPct val="85000"/>
              </a:lnSpc>
              <a:tabLst>
                <a:tab pos="1976438" algn="l"/>
              </a:tabLst>
            </a:pPr>
            <a:r>
              <a:rPr lang="en-US" sz="2600" dirty="0"/>
              <a:t>Lampiran V	:	AHSP </a:t>
            </a:r>
            <a:r>
              <a:rPr lang="en-US" sz="2600" dirty="0" err="1"/>
              <a:t>Bidang</a:t>
            </a:r>
            <a:r>
              <a:rPr lang="en-US" sz="2600" dirty="0"/>
              <a:t> Bina </a:t>
            </a:r>
            <a:r>
              <a:rPr lang="en-US" sz="2600" dirty="0" err="1"/>
              <a:t>Marga</a:t>
            </a:r>
            <a:endParaRPr lang="en-US" sz="2600" dirty="0"/>
          </a:p>
          <a:p>
            <a:pPr marL="2243138" indent="-2243138">
              <a:lnSpc>
                <a:spcPct val="85000"/>
              </a:lnSpc>
              <a:tabLst>
                <a:tab pos="1976438" algn="l"/>
              </a:tabLst>
            </a:pPr>
            <a:r>
              <a:rPr lang="en-US" sz="2600" dirty="0"/>
              <a:t>Lampiran VI	:	AHSP </a:t>
            </a:r>
            <a:r>
              <a:rPr lang="en-US" sz="2600" dirty="0" err="1"/>
              <a:t>Bidang</a:t>
            </a:r>
            <a:r>
              <a:rPr lang="en-US" sz="2600" dirty="0"/>
              <a:t> </a:t>
            </a:r>
            <a:r>
              <a:rPr lang="en-US" sz="2600" dirty="0" err="1"/>
              <a:t>Cipta</a:t>
            </a:r>
            <a:r>
              <a:rPr lang="en-US" sz="2600" dirty="0"/>
              <a:t> </a:t>
            </a:r>
            <a:r>
              <a:rPr lang="en-US" sz="2600" dirty="0" err="1"/>
              <a:t>Karya</a:t>
            </a:r>
            <a:endParaRPr lang="en-US" sz="2600" dirty="0"/>
          </a:p>
          <a:p>
            <a:pPr marL="2243138" indent="-2243138">
              <a:lnSpc>
                <a:spcPct val="85000"/>
              </a:lnSpc>
              <a:tabLst>
                <a:tab pos="1976438" algn="l"/>
              </a:tabLst>
            </a:pPr>
            <a:r>
              <a:rPr lang="en-US" sz="2600" dirty="0"/>
              <a:t>Lampiran VII: Tata Cara </a:t>
            </a:r>
            <a:r>
              <a:rPr lang="en-US" sz="2600" dirty="0" err="1"/>
              <a:t>Pengajuan</a:t>
            </a:r>
            <a:r>
              <a:rPr lang="en-US" sz="2600" dirty="0"/>
              <a:t> </a:t>
            </a:r>
            <a:r>
              <a:rPr lang="en-US" sz="2600" dirty="0" err="1"/>
              <a:t>Usulan</a:t>
            </a:r>
            <a:r>
              <a:rPr lang="en-US" sz="2600" dirty="0"/>
              <a:t> AHSP</a:t>
            </a:r>
            <a:endParaRPr lang="en-ID" sz="2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11855C-55BB-5321-2363-EA625C1B8FC5}"/>
              </a:ext>
            </a:extLst>
          </p:cNvPr>
          <p:cNvGrpSpPr/>
          <p:nvPr/>
        </p:nvGrpSpPr>
        <p:grpSpPr>
          <a:xfrm>
            <a:off x="1304833" y="5396119"/>
            <a:ext cx="7630160" cy="358115"/>
            <a:chOff x="1300480" y="5015022"/>
            <a:chExt cx="7630160" cy="49169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4B49EBA-B070-F480-C898-1A36054B811E}"/>
                </a:ext>
              </a:extLst>
            </p:cNvPr>
            <p:cNvSpPr/>
            <p:nvPr/>
          </p:nvSpPr>
          <p:spPr>
            <a:xfrm>
              <a:off x="1300480" y="5039360"/>
              <a:ext cx="7559040" cy="46736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ID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80398C-E82F-ACB4-71E2-AF66AD169B32}"/>
                </a:ext>
              </a:extLst>
            </p:cNvPr>
            <p:cNvSpPr txBox="1"/>
            <p:nvPr/>
          </p:nvSpPr>
          <p:spPr>
            <a:xfrm>
              <a:off x="1478280" y="5015022"/>
              <a:ext cx="7452360" cy="4370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243138" indent="-2243138">
                <a:lnSpc>
                  <a:spcPct val="80000"/>
                </a:lnSpc>
                <a:tabLst>
                  <a:tab pos="1976438" algn="l"/>
                </a:tabLst>
              </a:pPr>
              <a:r>
                <a:rPr lang="en-US" sz="2800" dirty="0">
                  <a:solidFill>
                    <a:srgbClr val="FF0000"/>
                  </a:solidFill>
                </a:rPr>
                <a:t>Lampiran IV	:	AHSP </a:t>
              </a:r>
              <a:r>
                <a:rPr lang="en-US" sz="2800" dirty="0" err="1">
                  <a:solidFill>
                    <a:srgbClr val="FF0000"/>
                  </a:solidFill>
                </a:rPr>
                <a:t>Bidang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Sumber</a:t>
              </a:r>
              <a:r>
                <a:rPr lang="en-US" sz="2800" dirty="0">
                  <a:solidFill>
                    <a:srgbClr val="FF0000"/>
                  </a:solidFill>
                </a:rPr>
                <a:t> Daya Air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0A391D6-3465-CA29-03F7-A947E67C7532}"/>
              </a:ext>
            </a:extLst>
          </p:cNvPr>
          <p:cNvSpPr txBox="1"/>
          <p:nvPr/>
        </p:nvSpPr>
        <p:spPr>
          <a:xfrm>
            <a:off x="776177" y="2491710"/>
            <a:ext cx="238719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NOMOR 30 TAHUN 2025</a:t>
            </a:r>
            <a:endParaRPr lang="en-ID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67A3C5-774A-4D99-8DE5-0155E8B7D24C}"/>
              </a:ext>
            </a:extLst>
          </p:cNvPr>
          <p:cNvSpPr txBox="1"/>
          <p:nvPr/>
        </p:nvSpPr>
        <p:spPr>
          <a:xfrm>
            <a:off x="0" y="30132"/>
            <a:ext cx="9906000" cy="1193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2.b  Isi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Materi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AHSP di 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Times New Roman" panose="02020603050405020304" pitchFamily="18" charset="0"/>
              </a:rPr>
              <a:t>SE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Times New Roman" panose="02020603050405020304" pitchFamily="18" charset="0"/>
              </a:rPr>
              <a:t>Dirjen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Times New Roman" panose="02020603050405020304" pitchFamily="18" charset="0"/>
              </a:rPr>
              <a:t>BinKon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Times New Roman" panose="02020603050405020304" pitchFamily="18" charset="0"/>
              </a:rPr>
              <a:t> No.30</a:t>
            </a:r>
          </a:p>
          <a:p>
            <a:pPr algn="ctr">
              <a:lnSpc>
                <a:spcPct val="85000"/>
              </a:lnSpc>
            </a:pP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Times New Roman" panose="02020603050405020304" pitchFamily="18" charset="0"/>
              </a:rPr>
              <a:t>Tahun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Times New Roman" panose="02020603050405020304" pitchFamily="18" charset="0"/>
              </a:rPr>
              <a:t> 2025</a:t>
            </a: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cs typeface="Times New Roman" panose="02020603050405020304" pitchFamily="18" charset="0"/>
            </a:endParaRPr>
          </a:p>
          <a:p>
            <a:pPr algn="ctr">
              <a:lnSpc>
                <a:spcPct val="85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(28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Februari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2025)</a:t>
            </a:r>
            <a:endParaRPr lang="en-ID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5815804E-FAAB-4F02-A091-40C5B99E9F1E}"/>
              </a:ext>
            </a:extLst>
          </p:cNvPr>
          <p:cNvSpPr/>
          <p:nvPr/>
        </p:nvSpPr>
        <p:spPr>
          <a:xfrm>
            <a:off x="433514" y="39796"/>
            <a:ext cx="533035" cy="44525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2</a:t>
            </a:r>
            <a:endParaRPr lang="en-ID" sz="36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16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DFF240-E288-F7D3-5807-E8BDAD32B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55" y="4828232"/>
            <a:ext cx="3284181" cy="20297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1B6117-81A9-B1B6-EF24-B28008955029}"/>
              </a:ext>
            </a:extLst>
          </p:cNvPr>
          <p:cNvSpPr txBox="1"/>
          <p:nvPr/>
        </p:nvSpPr>
        <p:spPr>
          <a:xfrm>
            <a:off x="7314" y="4311729"/>
            <a:ext cx="413252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3) </a:t>
            </a:r>
            <a:r>
              <a:rPr lang="en-US" dirty="0" err="1">
                <a:solidFill>
                  <a:srgbClr val="FF0000"/>
                </a:solidFill>
              </a:rPr>
              <a:t>Tipical</a:t>
            </a:r>
            <a:r>
              <a:rPr lang="en-US" dirty="0">
                <a:solidFill>
                  <a:srgbClr val="FF0000"/>
                </a:solidFill>
              </a:rPr>
              <a:t> Wellpoint System</a:t>
            </a:r>
            <a:endParaRPr lang="en-ID" sz="44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22603C-B0C2-94AB-977E-A1D02F669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47" y="404259"/>
            <a:ext cx="4212086" cy="2425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FE634A-73C1-7FB7-A9B7-546707DBF5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4"/>
          <a:stretch/>
        </p:blipFill>
        <p:spPr>
          <a:xfrm>
            <a:off x="5074418" y="4311729"/>
            <a:ext cx="4292838" cy="237730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7C3924C-7F78-62BD-E174-4EA666ED5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37" y="559512"/>
            <a:ext cx="3733248" cy="2412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F3E602-E3FB-FE4D-EB56-A910AC6A234E}"/>
              </a:ext>
            </a:extLst>
          </p:cNvPr>
          <p:cNvSpPr txBox="1"/>
          <p:nvPr/>
        </p:nvSpPr>
        <p:spPr>
          <a:xfrm>
            <a:off x="0" y="70076"/>
            <a:ext cx="35604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2) </a:t>
            </a:r>
            <a:r>
              <a:rPr lang="en-US" sz="2000" dirty="0" err="1">
                <a:solidFill>
                  <a:srgbClr val="FF0000"/>
                </a:solidFill>
              </a:rPr>
              <a:t>Tipikal</a:t>
            </a:r>
            <a:r>
              <a:rPr lang="en-US" sz="2000" dirty="0">
                <a:solidFill>
                  <a:srgbClr val="FF0000"/>
                </a:solidFill>
              </a:rPr>
              <a:t> Lokasi </a:t>
            </a:r>
            <a:r>
              <a:rPr lang="en-US" sz="2000" dirty="0" err="1">
                <a:solidFill>
                  <a:srgbClr val="FF0000"/>
                </a:solidFill>
              </a:rPr>
              <a:t>Titik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Pompa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endParaRPr lang="en-ID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75153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18E80B-6B93-4057-A53A-6CDC63D31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4"/>
          <a:stretch/>
        </p:blipFill>
        <p:spPr>
          <a:xfrm flipV="1">
            <a:off x="0" y="-476936"/>
            <a:ext cx="1020181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0EED25-8DBE-7EF4-7CA7-98B49792AE1C}"/>
              </a:ext>
            </a:extLst>
          </p:cNvPr>
          <p:cNvSpPr/>
          <p:nvPr/>
        </p:nvSpPr>
        <p:spPr>
          <a:xfrm>
            <a:off x="785386" y="2298619"/>
            <a:ext cx="8631044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22300" indent="-622300"/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Metode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Kerja+Tata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Cara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Perhitungan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Biaya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marL="1081088" indent="-457200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--	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Pengupasan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Penggalian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tanah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</a:t>
            </a:r>
          </a:p>
          <a:p>
            <a:pPr marL="1081088" indent="-457200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--	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Pemuatan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Pengangkutan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,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Penurunan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marL="1081088" indent="-457200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--	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Perataan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dan </a:t>
            </a:r>
            <a:r>
              <a:rPr lang="en-US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Pemadatan</a:t>
            </a:r>
            <a:endParaRPr lang="en-ID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392285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D0A414-DBDE-BF40-261F-E7DF325DC18E}"/>
              </a:ext>
            </a:extLst>
          </p:cNvPr>
          <p:cNvSpPr/>
          <p:nvPr/>
        </p:nvSpPr>
        <p:spPr>
          <a:xfrm>
            <a:off x="7048228" y="1393582"/>
            <a:ext cx="629455" cy="4987698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62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894" y="3024293"/>
            <a:ext cx="553998" cy="1429237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6600"/>
                </a:solidFill>
              </a:rPr>
              <a:t>AHSP-SDA</a:t>
            </a:r>
          </a:p>
        </p:txBody>
      </p:sp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1024540" y="2014401"/>
            <a:ext cx="26709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Manual/Semi </a:t>
            </a:r>
            <a:r>
              <a:rPr lang="en-US" sz="2000" dirty="0" err="1"/>
              <a:t>Mekanis</a:t>
            </a:r>
            <a:endParaRPr lang="en-US" sz="2000" dirty="0"/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1009890" y="4755869"/>
            <a:ext cx="111120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Mekanis</a:t>
            </a:r>
          </a:p>
        </p:txBody>
      </p:sp>
      <p:sp>
        <p:nvSpPr>
          <p:cNvPr id="29702" name="TextBox 8"/>
          <p:cNvSpPr txBox="1">
            <a:spLocks noChangeArrowheads="1"/>
          </p:cNvSpPr>
          <p:nvPr/>
        </p:nvSpPr>
        <p:spPr bwMode="auto">
          <a:xfrm>
            <a:off x="4220542" y="1659779"/>
            <a:ext cx="22429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Ambil form AHSP</a:t>
            </a:r>
          </a:p>
          <a:p>
            <a:r>
              <a:rPr lang="en-US" sz="2000"/>
              <a:t>Sesuai jenis dan</a:t>
            </a:r>
          </a:p>
          <a:p>
            <a:r>
              <a:rPr lang="en-US" sz="2000"/>
              <a:t>Kondisi pekerjaan</a:t>
            </a:r>
          </a:p>
        </p:txBody>
      </p:sp>
      <p:sp>
        <p:nvSpPr>
          <p:cNvPr id="29703" name="TextBox 9"/>
          <p:cNvSpPr txBox="1">
            <a:spLocks noChangeArrowheads="1"/>
          </p:cNvSpPr>
          <p:nvPr/>
        </p:nvSpPr>
        <p:spPr bwMode="auto">
          <a:xfrm>
            <a:off x="2343388" y="3970423"/>
            <a:ext cx="17556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Biaya Operasi</a:t>
            </a:r>
          </a:p>
        </p:txBody>
      </p:sp>
      <p:sp>
        <p:nvSpPr>
          <p:cNvPr id="29704" name="TextBox 10"/>
          <p:cNvSpPr txBox="1">
            <a:spLocks noChangeArrowheads="1"/>
          </p:cNvSpPr>
          <p:nvPr/>
        </p:nvSpPr>
        <p:spPr bwMode="auto">
          <a:xfrm>
            <a:off x="2391934" y="5549295"/>
            <a:ext cx="16866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Produktivitas</a:t>
            </a:r>
          </a:p>
          <a:p>
            <a:pPr algn="ctr"/>
            <a:r>
              <a:rPr lang="en-US" sz="2000"/>
              <a:t>Alat</a:t>
            </a:r>
          </a:p>
        </p:txBody>
      </p:sp>
      <p:sp>
        <p:nvSpPr>
          <p:cNvPr id="29705" name="TextBox 11"/>
          <p:cNvSpPr txBox="1">
            <a:spLocks noChangeArrowheads="1"/>
          </p:cNvSpPr>
          <p:nvPr/>
        </p:nvSpPr>
        <p:spPr bwMode="auto">
          <a:xfrm>
            <a:off x="4231426" y="3529995"/>
            <a:ext cx="20008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Sub Pasal 5.2.2</a:t>
            </a:r>
          </a:p>
        </p:txBody>
      </p:sp>
      <p:sp>
        <p:nvSpPr>
          <p:cNvPr id="29706" name="TextBox 12"/>
          <p:cNvSpPr txBox="1">
            <a:spLocks noChangeArrowheads="1"/>
          </p:cNvSpPr>
          <p:nvPr/>
        </p:nvSpPr>
        <p:spPr bwMode="auto">
          <a:xfrm>
            <a:off x="4193260" y="4407760"/>
            <a:ext cx="19752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PAHSP Supl. P5</a:t>
            </a:r>
          </a:p>
        </p:txBody>
      </p:sp>
      <p:sp>
        <p:nvSpPr>
          <p:cNvPr id="29707" name="TextBox 13"/>
          <p:cNvSpPr txBox="1">
            <a:spLocks noChangeArrowheads="1"/>
          </p:cNvSpPr>
          <p:nvPr/>
        </p:nvSpPr>
        <p:spPr bwMode="auto">
          <a:xfrm>
            <a:off x="4274260" y="5574205"/>
            <a:ext cx="26933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Sub </a:t>
            </a:r>
            <a:r>
              <a:rPr lang="en-US" sz="2000" dirty="0" err="1"/>
              <a:t>Pasal</a:t>
            </a:r>
            <a:r>
              <a:rPr lang="en-US" sz="2000" dirty="0"/>
              <a:t> 5.3.2.4.2.2</a:t>
            </a:r>
          </a:p>
        </p:txBody>
      </p:sp>
      <p:sp>
        <p:nvSpPr>
          <p:cNvPr id="29709" name="TextBox 15"/>
          <p:cNvSpPr txBox="1">
            <a:spLocks noChangeArrowheads="1"/>
          </p:cNvSpPr>
          <p:nvPr/>
        </p:nvSpPr>
        <p:spPr bwMode="auto">
          <a:xfrm>
            <a:off x="8465127" y="3205760"/>
            <a:ext cx="1124026" cy="71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62" dirty="0">
                <a:solidFill>
                  <a:srgbClr val="FF0000"/>
                </a:solidFill>
              </a:rPr>
              <a:t>HSP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22009" y="5304245"/>
            <a:ext cx="677108" cy="1030090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3200" dirty="0" err="1"/>
              <a:t>Koef</a:t>
            </a:r>
            <a:r>
              <a:rPr lang="en-US" sz="3200" dirty="0"/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22009" y="3510359"/>
            <a:ext cx="677108" cy="1474121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3200" dirty="0"/>
              <a:t>HSD-OP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04338" y="1736760"/>
            <a:ext cx="677108" cy="1030090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3200" dirty="0" err="1"/>
              <a:t>Koef</a:t>
            </a:r>
            <a:r>
              <a:rPr lang="en-US" sz="3200" dirty="0"/>
              <a:t>.</a:t>
            </a:r>
          </a:p>
        </p:txBody>
      </p:sp>
      <p:sp>
        <p:nvSpPr>
          <p:cNvPr id="29713" name="TextBox 19"/>
          <p:cNvSpPr txBox="1">
            <a:spLocks noChangeArrowheads="1"/>
          </p:cNvSpPr>
          <p:nvPr/>
        </p:nvSpPr>
        <p:spPr bwMode="auto">
          <a:xfrm flipH="1">
            <a:off x="7807805" y="1143150"/>
            <a:ext cx="12072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HSD</a:t>
            </a:r>
          </a:p>
          <a:p>
            <a:pPr algn="ctr"/>
            <a:r>
              <a:rPr lang="en-US" sz="2000" dirty="0" err="1"/>
              <a:t>setempat</a:t>
            </a:r>
            <a:endParaRPr lang="en-US" sz="20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829049" y="2286268"/>
            <a:ext cx="32385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>
            <a:off x="7571644" y="2273083"/>
            <a:ext cx="1443403" cy="939311"/>
          </a:xfrm>
          <a:prstGeom prst="bentConnector2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292610" y="1814414"/>
            <a:ext cx="0" cy="45866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>
            <a:off x="7641220" y="4149420"/>
            <a:ext cx="11723" cy="1676400"/>
          </a:xfrm>
          <a:prstGeom prst="bentConnector3">
            <a:avLst>
              <a:gd name="adj1" fmla="val 180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5400000" flipH="1" flipV="1">
            <a:off x="7868772" y="3934021"/>
            <a:ext cx="1146468" cy="1146080"/>
          </a:xfrm>
          <a:prstGeom prst="bentConnector3">
            <a:avLst>
              <a:gd name="adj1" fmla="val -2409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356841" y="3760177"/>
            <a:ext cx="797169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290899" y="4637943"/>
            <a:ext cx="797169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4067909" y="5828889"/>
            <a:ext cx="184402" cy="613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070841" y="3889132"/>
            <a:ext cx="156797" cy="8938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067910" y="4387363"/>
            <a:ext cx="156797" cy="8792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endCxn id="29704" idx="1"/>
          </p:cNvCxnSpPr>
          <p:nvPr/>
        </p:nvCxnSpPr>
        <p:spPr>
          <a:xfrm rot="16200000" flipH="1">
            <a:off x="1508651" y="5019954"/>
            <a:ext cx="1737269" cy="29298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29700" idx="1"/>
          </p:cNvCxnSpPr>
          <p:nvPr/>
        </p:nvCxnSpPr>
        <p:spPr>
          <a:xfrm rot="10800000" flipH="1" flipV="1">
            <a:off x="1024540" y="2214456"/>
            <a:ext cx="16120" cy="2755350"/>
          </a:xfrm>
          <a:prstGeom prst="bentConnector4">
            <a:avLst>
              <a:gd name="adj1" fmla="val -1418114"/>
              <a:gd name="adj2" fmla="val 100494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352442" y="2278941"/>
            <a:ext cx="79570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981218" y="508093"/>
            <a:ext cx="5644494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954" dirty="0">
                <a:solidFill>
                  <a:srgbClr val="7030A0"/>
                </a:solidFill>
              </a:rPr>
              <a:t>Bagan Alir </a:t>
            </a:r>
            <a:r>
              <a:rPr lang="en-US" sz="2954" dirty="0" err="1">
                <a:solidFill>
                  <a:srgbClr val="7030A0"/>
                </a:solidFill>
              </a:rPr>
              <a:t>Penyusunan</a:t>
            </a:r>
            <a:r>
              <a:rPr lang="en-US" sz="2954" dirty="0">
                <a:solidFill>
                  <a:srgbClr val="7030A0"/>
                </a:solidFill>
              </a:rPr>
              <a:t> </a:t>
            </a:r>
            <a:r>
              <a:rPr lang="id-ID" sz="2954" dirty="0">
                <a:solidFill>
                  <a:srgbClr val="7030A0"/>
                </a:solidFill>
              </a:rPr>
              <a:t>HSP-SDA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8D55BE3-D731-CB2A-217E-F55848B8D5FB}"/>
              </a:ext>
            </a:extLst>
          </p:cNvPr>
          <p:cNvCxnSpPr>
            <a:cxnSpLocks/>
          </p:cNvCxnSpPr>
          <p:nvPr/>
        </p:nvCxnSpPr>
        <p:spPr>
          <a:xfrm>
            <a:off x="7045926" y="5822753"/>
            <a:ext cx="184402" cy="613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row: Down 2">
            <a:extLst>
              <a:ext uri="{FF2B5EF4-FFF2-40B4-BE49-F238E27FC236}">
                <a16:creationId xmlns:a16="http://schemas.microsoft.com/office/drawing/2014/main" id="{53711CF3-0268-5BDA-136F-77094AE00C72}"/>
              </a:ext>
            </a:extLst>
          </p:cNvPr>
          <p:cNvSpPr/>
          <p:nvPr/>
        </p:nvSpPr>
        <p:spPr>
          <a:xfrm>
            <a:off x="7196380" y="995096"/>
            <a:ext cx="331494" cy="3578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62"/>
          </a:p>
        </p:txBody>
      </p:sp>
    </p:spTree>
    <p:extLst>
      <p:ext uri="{BB962C8B-B14F-4D97-AF65-F5344CB8AC3E}">
        <p14:creationId xmlns:p14="http://schemas.microsoft.com/office/powerpoint/2010/main" val="128485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1" grpId="0" animBg="1"/>
      <p:bldP spid="29702" grpId="0"/>
      <p:bldP spid="29703" grpId="0"/>
      <p:bldP spid="29704" grpId="0"/>
      <p:bldP spid="29705" grpId="0"/>
      <p:bldP spid="29706" grpId="0"/>
      <p:bldP spid="29707" grpId="0"/>
      <p:bldP spid="29709" grpId="0"/>
      <p:bldP spid="17" grpId="0"/>
      <p:bldP spid="18" grpId="0"/>
      <p:bldP spid="19" grpId="0"/>
      <p:bldP spid="29713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F499CFB-A25E-8774-327C-D69BEC0F0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91" y="0"/>
            <a:ext cx="9161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9566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3F819-3A8A-A9A9-B043-EDC7FE636B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74" t="7752" r="1714" b="4341"/>
          <a:stretch/>
        </p:blipFill>
        <p:spPr>
          <a:xfrm>
            <a:off x="159488" y="53404"/>
            <a:ext cx="9558670" cy="669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5414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7F219574-C2FB-7012-B9B1-F6327AB06620}"/>
              </a:ext>
            </a:extLst>
          </p:cNvPr>
          <p:cNvGrpSpPr/>
          <p:nvPr/>
        </p:nvGrpSpPr>
        <p:grpSpPr>
          <a:xfrm flipH="1">
            <a:off x="5174737" y="3721684"/>
            <a:ext cx="1079324" cy="1739579"/>
            <a:chOff x="4772426" y="3015622"/>
            <a:chExt cx="979624" cy="1649288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9F233DD-83AC-AF9B-0AE3-71CE46C01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3" t="33774" r="74335" b="35296"/>
            <a:stretch/>
          </p:blipFill>
          <p:spPr>
            <a:xfrm>
              <a:off x="4961560" y="4102202"/>
              <a:ext cx="628782" cy="56270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4316DB1-543E-CF05-6A90-1A9B537D44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6" r="11694" b="2663"/>
            <a:stretch/>
          </p:blipFill>
          <p:spPr>
            <a:xfrm>
              <a:off x="4772426" y="3015622"/>
              <a:ext cx="979624" cy="1101060"/>
            </a:xfrm>
            <a:prstGeom prst="rect">
              <a:avLst/>
            </a:prstGeom>
            <a:noFill/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88CB6A4-2FB3-C04D-AE28-7A25C25E1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9148" y="351152"/>
            <a:ext cx="3190547" cy="166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CB2D82-FFA4-9E88-530B-C9396CF727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53" t="24617" r="9253" b="30298"/>
          <a:stretch/>
        </p:blipFill>
        <p:spPr>
          <a:xfrm>
            <a:off x="7783106" y="1581880"/>
            <a:ext cx="739623" cy="14039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71A9128-F961-F49C-DE6D-76A8B45E45C6}"/>
              </a:ext>
            </a:extLst>
          </p:cNvPr>
          <p:cNvGrpSpPr/>
          <p:nvPr/>
        </p:nvGrpSpPr>
        <p:grpSpPr>
          <a:xfrm>
            <a:off x="6412684" y="2453781"/>
            <a:ext cx="3112317" cy="3599047"/>
            <a:chOff x="746920" y="2284955"/>
            <a:chExt cx="3230239" cy="378244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B588380-DF1B-BAF5-5B2C-A4243DF420E9}"/>
                </a:ext>
              </a:extLst>
            </p:cNvPr>
            <p:cNvGrpSpPr/>
            <p:nvPr/>
          </p:nvGrpSpPr>
          <p:grpSpPr>
            <a:xfrm>
              <a:off x="1480536" y="2284955"/>
              <a:ext cx="1964649" cy="3782444"/>
              <a:chOff x="1480536" y="2284955"/>
              <a:chExt cx="1964649" cy="378244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5689BF0-E760-17BC-10B2-E7B89B4FF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2079" y="4208286"/>
                <a:ext cx="1859113" cy="185911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B6C99FF-8EBB-FDDD-D7F2-C0BA1E93E2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99"/>
              <a:stretch/>
            </p:blipFill>
            <p:spPr>
              <a:xfrm>
                <a:off x="1480536" y="2284955"/>
                <a:ext cx="1964649" cy="2372828"/>
              </a:xfrm>
              <a:prstGeom prst="rect">
                <a:avLst/>
              </a:prstGeom>
            </p:spPr>
          </p:pic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E8AFF77-59D8-0EA5-D1BC-902F80E24682}"/>
                </a:ext>
              </a:extLst>
            </p:cNvPr>
            <p:cNvSpPr/>
            <p:nvPr/>
          </p:nvSpPr>
          <p:spPr>
            <a:xfrm>
              <a:off x="746920" y="4714943"/>
              <a:ext cx="3230239" cy="840950"/>
            </a:xfrm>
            <a:custGeom>
              <a:avLst/>
              <a:gdLst>
                <a:gd name="connsiteX0" fmla="*/ 0 w 4374919"/>
                <a:gd name="connsiteY0" fmla="*/ 0 h 850638"/>
                <a:gd name="connsiteX1" fmla="*/ 817309 w 4374919"/>
                <a:gd name="connsiteY1" fmla="*/ 4347 h 850638"/>
                <a:gd name="connsiteX2" fmla="*/ 1492602 w 4374919"/>
                <a:gd name="connsiteY2" fmla="*/ 846291 h 850638"/>
                <a:gd name="connsiteX3" fmla="*/ 2898257 w 4374919"/>
                <a:gd name="connsiteY3" fmla="*/ 850638 h 850638"/>
                <a:gd name="connsiteX4" fmla="*/ 3548916 w 4374919"/>
                <a:gd name="connsiteY4" fmla="*/ 5796 h 850638"/>
                <a:gd name="connsiteX5" fmla="*/ 4374919 w 4374919"/>
                <a:gd name="connsiteY5" fmla="*/ 10144 h 850638"/>
                <a:gd name="connsiteX0" fmla="*/ 0 w 4374919"/>
                <a:gd name="connsiteY0" fmla="*/ 8472 h 859110"/>
                <a:gd name="connsiteX1" fmla="*/ 817309 w 4374919"/>
                <a:gd name="connsiteY1" fmla="*/ 0 h 859110"/>
                <a:gd name="connsiteX2" fmla="*/ 1492602 w 4374919"/>
                <a:gd name="connsiteY2" fmla="*/ 854763 h 859110"/>
                <a:gd name="connsiteX3" fmla="*/ 2898257 w 4374919"/>
                <a:gd name="connsiteY3" fmla="*/ 859110 h 859110"/>
                <a:gd name="connsiteX4" fmla="*/ 3548916 w 4374919"/>
                <a:gd name="connsiteY4" fmla="*/ 14268 h 859110"/>
                <a:gd name="connsiteX5" fmla="*/ 4374919 w 4374919"/>
                <a:gd name="connsiteY5" fmla="*/ 18616 h 859110"/>
                <a:gd name="connsiteX0" fmla="*/ 0 w 4374919"/>
                <a:gd name="connsiteY0" fmla="*/ 8472 h 854763"/>
                <a:gd name="connsiteX1" fmla="*/ 817309 w 4374919"/>
                <a:gd name="connsiteY1" fmla="*/ 0 h 854763"/>
                <a:gd name="connsiteX2" fmla="*/ 1492602 w 4374919"/>
                <a:gd name="connsiteY2" fmla="*/ 854763 h 854763"/>
                <a:gd name="connsiteX3" fmla="*/ 2914280 w 4374919"/>
                <a:gd name="connsiteY3" fmla="*/ 840950 h 854763"/>
                <a:gd name="connsiteX4" fmla="*/ 3548916 w 4374919"/>
                <a:gd name="connsiteY4" fmla="*/ 14268 h 854763"/>
                <a:gd name="connsiteX5" fmla="*/ 4374919 w 4374919"/>
                <a:gd name="connsiteY5" fmla="*/ 18616 h 854763"/>
                <a:gd name="connsiteX0" fmla="*/ 0 w 4374919"/>
                <a:gd name="connsiteY0" fmla="*/ 8472 h 840950"/>
                <a:gd name="connsiteX1" fmla="*/ 817309 w 4374919"/>
                <a:gd name="connsiteY1" fmla="*/ 0 h 840950"/>
                <a:gd name="connsiteX2" fmla="*/ 1477647 w 4374919"/>
                <a:gd name="connsiteY2" fmla="*/ 838740 h 840950"/>
                <a:gd name="connsiteX3" fmla="*/ 2914280 w 4374919"/>
                <a:gd name="connsiteY3" fmla="*/ 840950 h 840950"/>
                <a:gd name="connsiteX4" fmla="*/ 3548916 w 4374919"/>
                <a:gd name="connsiteY4" fmla="*/ 14268 h 840950"/>
                <a:gd name="connsiteX5" fmla="*/ 4374919 w 4374919"/>
                <a:gd name="connsiteY5" fmla="*/ 18616 h 840950"/>
                <a:gd name="connsiteX0" fmla="*/ 0 w 4374919"/>
                <a:gd name="connsiteY0" fmla="*/ 9160 h 841638"/>
                <a:gd name="connsiteX1" fmla="*/ 817309 w 4374919"/>
                <a:gd name="connsiteY1" fmla="*/ 688 h 841638"/>
                <a:gd name="connsiteX2" fmla="*/ 1477647 w 4374919"/>
                <a:gd name="connsiteY2" fmla="*/ 839428 h 841638"/>
                <a:gd name="connsiteX3" fmla="*/ 2914280 w 4374919"/>
                <a:gd name="connsiteY3" fmla="*/ 841638 h 841638"/>
                <a:gd name="connsiteX4" fmla="*/ 3562803 w 4374919"/>
                <a:gd name="connsiteY4" fmla="*/ 0 h 841638"/>
                <a:gd name="connsiteX5" fmla="*/ 4374919 w 4374919"/>
                <a:gd name="connsiteY5" fmla="*/ 19304 h 841638"/>
                <a:gd name="connsiteX0" fmla="*/ 0 w 4372782"/>
                <a:gd name="connsiteY0" fmla="*/ 9160 h 841638"/>
                <a:gd name="connsiteX1" fmla="*/ 817309 w 4372782"/>
                <a:gd name="connsiteY1" fmla="*/ 688 h 841638"/>
                <a:gd name="connsiteX2" fmla="*/ 1477647 w 4372782"/>
                <a:gd name="connsiteY2" fmla="*/ 839428 h 841638"/>
                <a:gd name="connsiteX3" fmla="*/ 2914280 w 4372782"/>
                <a:gd name="connsiteY3" fmla="*/ 841638 h 841638"/>
                <a:gd name="connsiteX4" fmla="*/ 3562803 w 4372782"/>
                <a:gd name="connsiteY4" fmla="*/ 0 h 841638"/>
                <a:gd name="connsiteX5" fmla="*/ 4372782 w 4372782"/>
                <a:gd name="connsiteY5" fmla="*/ 10758 h 841638"/>
                <a:gd name="connsiteX0" fmla="*/ 0 w 4372782"/>
                <a:gd name="connsiteY0" fmla="*/ 8472 h 840950"/>
                <a:gd name="connsiteX1" fmla="*/ 817309 w 4372782"/>
                <a:gd name="connsiteY1" fmla="*/ 0 h 840950"/>
                <a:gd name="connsiteX2" fmla="*/ 1477647 w 4372782"/>
                <a:gd name="connsiteY2" fmla="*/ 838740 h 840950"/>
                <a:gd name="connsiteX3" fmla="*/ 2914280 w 4372782"/>
                <a:gd name="connsiteY3" fmla="*/ 840950 h 840950"/>
                <a:gd name="connsiteX4" fmla="*/ 3561734 w 4372782"/>
                <a:gd name="connsiteY4" fmla="*/ 380 h 840950"/>
                <a:gd name="connsiteX5" fmla="*/ 4372782 w 4372782"/>
                <a:gd name="connsiteY5" fmla="*/ 10070 h 840950"/>
                <a:gd name="connsiteX0" fmla="*/ 0 w 4372782"/>
                <a:gd name="connsiteY0" fmla="*/ 8472 h 840950"/>
                <a:gd name="connsiteX1" fmla="*/ 817309 w 4372782"/>
                <a:gd name="connsiteY1" fmla="*/ 0 h 840950"/>
                <a:gd name="connsiteX2" fmla="*/ 1477647 w 4372782"/>
                <a:gd name="connsiteY2" fmla="*/ 838740 h 840950"/>
                <a:gd name="connsiteX3" fmla="*/ 2914280 w 4372782"/>
                <a:gd name="connsiteY3" fmla="*/ 840950 h 840950"/>
                <a:gd name="connsiteX4" fmla="*/ 3556393 w 4372782"/>
                <a:gd name="connsiteY4" fmla="*/ 6790 h 840950"/>
                <a:gd name="connsiteX5" fmla="*/ 4372782 w 4372782"/>
                <a:gd name="connsiteY5" fmla="*/ 10070 h 84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72782" h="840950">
                  <a:moveTo>
                    <a:pt x="0" y="8472"/>
                  </a:moveTo>
                  <a:lnTo>
                    <a:pt x="817309" y="0"/>
                  </a:lnTo>
                  <a:lnTo>
                    <a:pt x="1477647" y="838740"/>
                  </a:lnTo>
                  <a:lnTo>
                    <a:pt x="2914280" y="840950"/>
                  </a:lnTo>
                  <a:lnTo>
                    <a:pt x="3556393" y="6790"/>
                  </a:lnTo>
                  <a:lnTo>
                    <a:pt x="4372782" y="10070"/>
                  </a:ln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5AFD7CF-7443-11BB-435D-102A3B262357}"/>
              </a:ext>
            </a:extLst>
          </p:cNvPr>
          <p:cNvGrpSpPr/>
          <p:nvPr/>
        </p:nvGrpSpPr>
        <p:grpSpPr>
          <a:xfrm>
            <a:off x="983542" y="4127245"/>
            <a:ext cx="936208" cy="1273804"/>
            <a:chOff x="4767674" y="3015622"/>
            <a:chExt cx="987151" cy="164928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32E10E5-63CA-951C-A17E-E601D1D34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3" t="33774" r="74335" b="35296"/>
            <a:stretch/>
          </p:blipFill>
          <p:spPr>
            <a:xfrm>
              <a:off x="4961560" y="4102202"/>
              <a:ext cx="628782" cy="56270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44EDA2B-B94C-8C05-2E91-F89F7B44C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5" r="11474" b="2663"/>
            <a:stretch/>
          </p:blipFill>
          <p:spPr>
            <a:xfrm>
              <a:off x="4767674" y="3015622"/>
              <a:ext cx="987151" cy="1101060"/>
            </a:xfrm>
            <a:prstGeom prst="rect">
              <a:avLst/>
            </a:prstGeom>
            <a:noFill/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0EE3D02-6C18-25D6-D6F5-B436961CA0A7}"/>
              </a:ext>
            </a:extLst>
          </p:cNvPr>
          <p:cNvGrpSpPr/>
          <p:nvPr/>
        </p:nvGrpSpPr>
        <p:grpSpPr>
          <a:xfrm flipH="1">
            <a:off x="2073945" y="4258491"/>
            <a:ext cx="876424" cy="1128747"/>
            <a:chOff x="4772426" y="3015622"/>
            <a:chExt cx="979624" cy="164928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92BE74A-AE76-EC35-9CE0-24FAA85DE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3" t="33774" r="74335" b="35296"/>
            <a:stretch/>
          </p:blipFill>
          <p:spPr>
            <a:xfrm>
              <a:off x="4961560" y="4102202"/>
              <a:ext cx="628782" cy="56270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BF5530D-A6FD-C927-86F2-4790FF5A3A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6" r="11694" b="2663"/>
            <a:stretch/>
          </p:blipFill>
          <p:spPr>
            <a:xfrm>
              <a:off x="4772426" y="3015622"/>
              <a:ext cx="979624" cy="1101060"/>
            </a:xfrm>
            <a:prstGeom prst="rect">
              <a:avLst/>
            </a:prstGeom>
            <a:noFill/>
          </p:spPr>
        </p:pic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78F203C-D9E9-D369-78BA-2BADE872ADD7}"/>
              </a:ext>
            </a:extLst>
          </p:cNvPr>
          <p:cNvSpPr/>
          <p:nvPr/>
        </p:nvSpPr>
        <p:spPr>
          <a:xfrm>
            <a:off x="442098" y="4957082"/>
            <a:ext cx="3063538" cy="649496"/>
          </a:xfrm>
          <a:custGeom>
            <a:avLst/>
            <a:gdLst>
              <a:gd name="connsiteX0" fmla="*/ 0 w 4374919"/>
              <a:gd name="connsiteY0" fmla="*/ 0 h 850638"/>
              <a:gd name="connsiteX1" fmla="*/ 817309 w 4374919"/>
              <a:gd name="connsiteY1" fmla="*/ 4347 h 850638"/>
              <a:gd name="connsiteX2" fmla="*/ 1492602 w 4374919"/>
              <a:gd name="connsiteY2" fmla="*/ 846291 h 850638"/>
              <a:gd name="connsiteX3" fmla="*/ 2898257 w 4374919"/>
              <a:gd name="connsiteY3" fmla="*/ 850638 h 850638"/>
              <a:gd name="connsiteX4" fmla="*/ 3548916 w 4374919"/>
              <a:gd name="connsiteY4" fmla="*/ 5796 h 850638"/>
              <a:gd name="connsiteX5" fmla="*/ 4374919 w 4374919"/>
              <a:gd name="connsiteY5" fmla="*/ 10144 h 850638"/>
              <a:gd name="connsiteX0" fmla="*/ 0 w 4374919"/>
              <a:gd name="connsiteY0" fmla="*/ 8472 h 859110"/>
              <a:gd name="connsiteX1" fmla="*/ 817309 w 4374919"/>
              <a:gd name="connsiteY1" fmla="*/ 0 h 859110"/>
              <a:gd name="connsiteX2" fmla="*/ 1492602 w 4374919"/>
              <a:gd name="connsiteY2" fmla="*/ 854763 h 859110"/>
              <a:gd name="connsiteX3" fmla="*/ 2898257 w 4374919"/>
              <a:gd name="connsiteY3" fmla="*/ 859110 h 859110"/>
              <a:gd name="connsiteX4" fmla="*/ 3548916 w 4374919"/>
              <a:gd name="connsiteY4" fmla="*/ 14268 h 859110"/>
              <a:gd name="connsiteX5" fmla="*/ 4374919 w 4374919"/>
              <a:gd name="connsiteY5" fmla="*/ 18616 h 859110"/>
              <a:gd name="connsiteX0" fmla="*/ 0 w 4374919"/>
              <a:gd name="connsiteY0" fmla="*/ 8472 h 854763"/>
              <a:gd name="connsiteX1" fmla="*/ 817309 w 4374919"/>
              <a:gd name="connsiteY1" fmla="*/ 0 h 854763"/>
              <a:gd name="connsiteX2" fmla="*/ 1492602 w 4374919"/>
              <a:gd name="connsiteY2" fmla="*/ 854763 h 854763"/>
              <a:gd name="connsiteX3" fmla="*/ 2914280 w 4374919"/>
              <a:gd name="connsiteY3" fmla="*/ 840950 h 854763"/>
              <a:gd name="connsiteX4" fmla="*/ 3548916 w 4374919"/>
              <a:gd name="connsiteY4" fmla="*/ 14268 h 854763"/>
              <a:gd name="connsiteX5" fmla="*/ 4374919 w 4374919"/>
              <a:gd name="connsiteY5" fmla="*/ 18616 h 854763"/>
              <a:gd name="connsiteX0" fmla="*/ 0 w 4374919"/>
              <a:gd name="connsiteY0" fmla="*/ 8472 h 840950"/>
              <a:gd name="connsiteX1" fmla="*/ 817309 w 4374919"/>
              <a:gd name="connsiteY1" fmla="*/ 0 h 840950"/>
              <a:gd name="connsiteX2" fmla="*/ 1477647 w 4374919"/>
              <a:gd name="connsiteY2" fmla="*/ 838740 h 840950"/>
              <a:gd name="connsiteX3" fmla="*/ 2914280 w 4374919"/>
              <a:gd name="connsiteY3" fmla="*/ 840950 h 840950"/>
              <a:gd name="connsiteX4" fmla="*/ 3548916 w 4374919"/>
              <a:gd name="connsiteY4" fmla="*/ 14268 h 840950"/>
              <a:gd name="connsiteX5" fmla="*/ 4374919 w 4374919"/>
              <a:gd name="connsiteY5" fmla="*/ 18616 h 840950"/>
              <a:gd name="connsiteX0" fmla="*/ 0 w 4374919"/>
              <a:gd name="connsiteY0" fmla="*/ 9160 h 841638"/>
              <a:gd name="connsiteX1" fmla="*/ 817309 w 4374919"/>
              <a:gd name="connsiteY1" fmla="*/ 688 h 841638"/>
              <a:gd name="connsiteX2" fmla="*/ 1477647 w 4374919"/>
              <a:gd name="connsiteY2" fmla="*/ 839428 h 841638"/>
              <a:gd name="connsiteX3" fmla="*/ 2914280 w 4374919"/>
              <a:gd name="connsiteY3" fmla="*/ 841638 h 841638"/>
              <a:gd name="connsiteX4" fmla="*/ 3562803 w 4374919"/>
              <a:gd name="connsiteY4" fmla="*/ 0 h 841638"/>
              <a:gd name="connsiteX5" fmla="*/ 4374919 w 4374919"/>
              <a:gd name="connsiteY5" fmla="*/ 19304 h 841638"/>
              <a:gd name="connsiteX0" fmla="*/ 0 w 4372782"/>
              <a:gd name="connsiteY0" fmla="*/ 9160 h 841638"/>
              <a:gd name="connsiteX1" fmla="*/ 817309 w 4372782"/>
              <a:gd name="connsiteY1" fmla="*/ 688 h 841638"/>
              <a:gd name="connsiteX2" fmla="*/ 1477647 w 4372782"/>
              <a:gd name="connsiteY2" fmla="*/ 839428 h 841638"/>
              <a:gd name="connsiteX3" fmla="*/ 2914280 w 4372782"/>
              <a:gd name="connsiteY3" fmla="*/ 841638 h 841638"/>
              <a:gd name="connsiteX4" fmla="*/ 3562803 w 4372782"/>
              <a:gd name="connsiteY4" fmla="*/ 0 h 841638"/>
              <a:gd name="connsiteX5" fmla="*/ 4372782 w 4372782"/>
              <a:gd name="connsiteY5" fmla="*/ 10758 h 841638"/>
              <a:gd name="connsiteX0" fmla="*/ 0 w 4372782"/>
              <a:gd name="connsiteY0" fmla="*/ 8472 h 840950"/>
              <a:gd name="connsiteX1" fmla="*/ 817309 w 4372782"/>
              <a:gd name="connsiteY1" fmla="*/ 0 h 840950"/>
              <a:gd name="connsiteX2" fmla="*/ 1477647 w 4372782"/>
              <a:gd name="connsiteY2" fmla="*/ 838740 h 840950"/>
              <a:gd name="connsiteX3" fmla="*/ 2914280 w 4372782"/>
              <a:gd name="connsiteY3" fmla="*/ 840950 h 840950"/>
              <a:gd name="connsiteX4" fmla="*/ 3561734 w 4372782"/>
              <a:gd name="connsiteY4" fmla="*/ 380 h 840950"/>
              <a:gd name="connsiteX5" fmla="*/ 4372782 w 4372782"/>
              <a:gd name="connsiteY5" fmla="*/ 10070 h 840950"/>
              <a:gd name="connsiteX0" fmla="*/ 0 w 4372782"/>
              <a:gd name="connsiteY0" fmla="*/ 8472 h 840950"/>
              <a:gd name="connsiteX1" fmla="*/ 817309 w 4372782"/>
              <a:gd name="connsiteY1" fmla="*/ 0 h 840950"/>
              <a:gd name="connsiteX2" fmla="*/ 1477647 w 4372782"/>
              <a:gd name="connsiteY2" fmla="*/ 838740 h 840950"/>
              <a:gd name="connsiteX3" fmla="*/ 2914280 w 4372782"/>
              <a:gd name="connsiteY3" fmla="*/ 840950 h 840950"/>
              <a:gd name="connsiteX4" fmla="*/ 3556393 w 4372782"/>
              <a:gd name="connsiteY4" fmla="*/ 6790 h 840950"/>
              <a:gd name="connsiteX5" fmla="*/ 4372782 w 4372782"/>
              <a:gd name="connsiteY5" fmla="*/ 10070 h 84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2782" h="840950">
                <a:moveTo>
                  <a:pt x="0" y="8472"/>
                </a:moveTo>
                <a:lnTo>
                  <a:pt x="817309" y="0"/>
                </a:lnTo>
                <a:lnTo>
                  <a:pt x="1477647" y="838740"/>
                </a:lnTo>
                <a:lnTo>
                  <a:pt x="2914280" y="840950"/>
                </a:lnTo>
                <a:lnTo>
                  <a:pt x="3556393" y="6790"/>
                </a:lnTo>
                <a:lnTo>
                  <a:pt x="4372782" y="10070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072A344-F257-A91B-0FE3-36194646428F}"/>
              </a:ext>
            </a:extLst>
          </p:cNvPr>
          <p:cNvSpPr txBox="1"/>
          <p:nvPr/>
        </p:nvSpPr>
        <p:spPr>
          <a:xfrm>
            <a:off x="557247" y="6068785"/>
            <a:ext cx="28392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>
              <a:buAutoNum type="alphaLcPeriod"/>
            </a:pPr>
            <a:r>
              <a:rPr lang="en-US" sz="1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Hasil </a:t>
            </a:r>
            <a:r>
              <a:rPr lang="en-US" sz="1400" dirty="0" err="1">
                <a:latin typeface="Yu Gothic Medium" panose="020B0500000000000000" pitchFamily="34" charset="-128"/>
                <a:ea typeface="Yu Gothic Medium" panose="020B0500000000000000" pitchFamily="34" charset="-128"/>
              </a:rPr>
              <a:t>akhir</a:t>
            </a:r>
            <a:r>
              <a:rPr lang="en-US" sz="1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 </a:t>
            </a:r>
            <a:r>
              <a:rPr lang="en-US" sz="1400" dirty="0" err="1">
                <a:latin typeface="Yu Gothic Medium" panose="020B0500000000000000" pitchFamily="34" charset="-128"/>
                <a:ea typeface="Yu Gothic Medium" panose="020B0500000000000000" pitchFamily="34" charset="-128"/>
              </a:rPr>
              <a:t>galian</a:t>
            </a:r>
            <a:endParaRPr lang="en-US" sz="1400" dirty="0"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pPr marL="266700" indent="-266700">
              <a:buAutoNum type="alphaLcPeriod"/>
            </a:pPr>
            <a:r>
              <a:rPr lang="en-US" sz="1400" dirty="0" err="1">
                <a:latin typeface="Yu Gothic Medium" panose="020B0500000000000000" pitchFamily="34" charset="-128"/>
                <a:ea typeface="Yu Gothic Medium" panose="020B0500000000000000" pitchFamily="34" charset="-128"/>
              </a:rPr>
              <a:t>Pohon</a:t>
            </a:r>
            <a:r>
              <a:rPr lang="en-US" sz="1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/</a:t>
            </a:r>
            <a:r>
              <a:rPr lang="en-US" sz="1400" dirty="0" err="1">
                <a:latin typeface="Yu Gothic Medium" panose="020B0500000000000000" pitchFamily="34" charset="-128"/>
                <a:ea typeface="Yu Gothic Medium" panose="020B0500000000000000" pitchFamily="34" charset="-128"/>
              </a:rPr>
              <a:t>akar</a:t>
            </a:r>
            <a:r>
              <a:rPr lang="en-US" sz="1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/</a:t>
            </a:r>
            <a:r>
              <a:rPr lang="en-US" sz="1400" dirty="0" err="1">
                <a:latin typeface="Yu Gothic Medium" panose="020B0500000000000000" pitchFamily="34" charset="-128"/>
                <a:ea typeface="Yu Gothic Medium" panose="020B0500000000000000" pitchFamily="34" charset="-128"/>
              </a:rPr>
              <a:t>tungul</a:t>
            </a:r>
            <a:r>
              <a:rPr lang="el-GR" sz="1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φ</a:t>
            </a:r>
            <a:r>
              <a:rPr lang="en-US" sz="1400" u="sng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&lt;</a:t>
            </a:r>
            <a:r>
              <a:rPr lang="en-US" sz="1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 30cm</a:t>
            </a:r>
          </a:p>
          <a:p>
            <a:pPr marL="266700" indent="-266700">
              <a:buAutoNum type="alphaLcPeriod"/>
            </a:pPr>
            <a:r>
              <a:rPr lang="en-US" sz="1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Striping</a:t>
            </a:r>
            <a:endParaRPr lang="en-ID" sz="1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DF75E8-6BE8-85B9-8E17-7115707B8E0F}"/>
              </a:ext>
            </a:extLst>
          </p:cNvPr>
          <p:cNvSpPr txBox="1"/>
          <p:nvPr/>
        </p:nvSpPr>
        <p:spPr>
          <a:xfrm>
            <a:off x="493506" y="5636812"/>
            <a:ext cx="3762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“Jika </a:t>
            </a:r>
            <a:r>
              <a:rPr lang="en-US" dirty="0" err="1">
                <a:solidFill>
                  <a:srgbClr val="FF0000"/>
                </a:solidFill>
              </a:rPr>
              <a:t>ada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galian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saluran</a:t>
            </a:r>
            <a:r>
              <a:rPr lang="en-US" dirty="0">
                <a:solidFill>
                  <a:srgbClr val="FF0000"/>
                </a:solidFill>
              </a:rPr>
              <a:t>”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68D4A2-00E0-7DF2-660E-B54DB1A70BF1}"/>
              </a:ext>
            </a:extLst>
          </p:cNvPr>
          <p:cNvSpPr txBox="1"/>
          <p:nvPr/>
        </p:nvSpPr>
        <p:spPr>
          <a:xfrm>
            <a:off x="6594567" y="6068785"/>
            <a:ext cx="28424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>
              <a:buAutoNum type="alphaLcPeriod"/>
            </a:pPr>
            <a:r>
              <a:rPr lang="en-US" sz="1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Hasil </a:t>
            </a:r>
            <a:r>
              <a:rPr lang="en-US" sz="1400" dirty="0" err="1">
                <a:latin typeface="Yu Gothic Medium" panose="020B0500000000000000" pitchFamily="34" charset="-128"/>
                <a:ea typeface="Yu Gothic Medium" panose="020B0500000000000000" pitchFamily="34" charset="-128"/>
              </a:rPr>
              <a:t>akhir</a:t>
            </a:r>
            <a:r>
              <a:rPr lang="en-US" sz="1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 </a:t>
            </a:r>
            <a:r>
              <a:rPr lang="en-US" sz="1400" dirty="0" err="1">
                <a:latin typeface="Yu Gothic Medium" panose="020B0500000000000000" pitchFamily="34" charset="-128"/>
                <a:ea typeface="Yu Gothic Medium" panose="020B0500000000000000" pitchFamily="34" charset="-128"/>
              </a:rPr>
              <a:t>galian</a:t>
            </a:r>
            <a:endParaRPr lang="en-US" sz="1400" dirty="0"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pPr marL="266700" indent="-266700">
              <a:buAutoNum type="alphaLcPeriod"/>
            </a:pPr>
            <a:r>
              <a:rPr lang="en-US" sz="1400" dirty="0" err="1">
                <a:latin typeface="Yu Gothic Medium" panose="020B0500000000000000" pitchFamily="34" charset="-128"/>
                <a:ea typeface="Yu Gothic Medium" panose="020B0500000000000000" pitchFamily="34" charset="-128"/>
              </a:rPr>
              <a:t>Pohon</a:t>
            </a:r>
            <a:r>
              <a:rPr lang="en-US" sz="1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/</a:t>
            </a:r>
            <a:r>
              <a:rPr lang="en-US" sz="1400" dirty="0" err="1">
                <a:latin typeface="Yu Gothic Medium" panose="020B0500000000000000" pitchFamily="34" charset="-128"/>
                <a:ea typeface="Yu Gothic Medium" panose="020B0500000000000000" pitchFamily="34" charset="-128"/>
              </a:rPr>
              <a:t>akar</a:t>
            </a:r>
            <a:r>
              <a:rPr lang="en-US" sz="1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/</a:t>
            </a:r>
            <a:r>
              <a:rPr lang="en-US" sz="1400" dirty="0" err="1">
                <a:latin typeface="Yu Gothic Medium" panose="020B0500000000000000" pitchFamily="34" charset="-128"/>
                <a:ea typeface="Yu Gothic Medium" panose="020B0500000000000000" pitchFamily="34" charset="-128"/>
              </a:rPr>
              <a:t>tungul</a:t>
            </a:r>
            <a:r>
              <a:rPr lang="el-GR" sz="1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φ</a:t>
            </a:r>
            <a:r>
              <a:rPr lang="en-US" sz="1400" u="sng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&gt;</a:t>
            </a:r>
            <a:r>
              <a:rPr lang="en-US" sz="1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 50cm</a:t>
            </a:r>
          </a:p>
          <a:p>
            <a:pPr marL="266700" indent="-266700">
              <a:buAutoNum type="alphaLcPeriod"/>
            </a:pPr>
            <a:r>
              <a:rPr lang="en-US" sz="1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Striping</a:t>
            </a:r>
            <a:endParaRPr lang="en-ID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051B0E-48DF-E623-3F32-F7B13C1F5640}"/>
              </a:ext>
            </a:extLst>
          </p:cNvPr>
          <p:cNvSpPr txBox="1"/>
          <p:nvPr/>
        </p:nvSpPr>
        <p:spPr>
          <a:xfrm>
            <a:off x="6490935" y="5639670"/>
            <a:ext cx="3762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“Jika </a:t>
            </a:r>
            <a:r>
              <a:rPr lang="en-US" dirty="0" err="1">
                <a:solidFill>
                  <a:srgbClr val="FF0000"/>
                </a:solidFill>
              </a:rPr>
              <a:t>ada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galian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saluran</a:t>
            </a:r>
            <a:r>
              <a:rPr lang="en-US" dirty="0">
                <a:solidFill>
                  <a:srgbClr val="FF0000"/>
                </a:solidFill>
              </a:rPr>
              <a:t>”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755A5B7-4D88-2F15-F373-CACAE2B7FC13}"/>
              </a:ext>
            </a:extLst>
          </p:cNvPr>
          <p:cNvGrpSpPr/>
          <p:nvPr/>
        </p:nvGrpSpPr>
        <p:grpSpPr>
          <a:xfrm>
            <a:off x="3770153" y="3158456"/>
            <a:ext cx="1559058" cy="2525623"/>
            <a:chOff x="4767674" y="3015622"/>
            <a:chExt cx="987151" cy="164928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216A09A-8D9B-7CF8-7923-A012BDAFB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3" t="33774" r="74335" b="35296"/>
            <a:stretch/>
          </p:blipFill>
          <p:spPr>
            <a:xfrm>
              <a:off x="4961560" y="4102202"/>
              <a:ext cx="628782" cy="56270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F5DF78C-F40A-D290-8DD8-029FC7FE18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5" r="11474" b="2663"/>
            <a:stretch/>
          </p:blipFill>
          <p:spPr>
            <a:xfrm>
              <a:off x="4767674" y="3015622"/>
              <a:ext cx="987151" cy="1101060"/>
            </a:xfrm>
            <a:prstGeom prst="rect">
              <a:avLst/>
            </a:prstGeom>
            <a:noFill/>
          </p:spPr>
        </p:pic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F04A443-3745-CFA1-F357-F36D663909F2}"/>
              </a:ext>
            </a:extLst>
          </p:cNvPr>
          <p:cNvSpPr/>
          <p:nvPr/>
        </p:nvSpPr>
        <p:spPr>
          <a:xfrm>
            <a:off x="3107077" y="4892350"/>
            <a:ext cx="3529290" cy="720324"/>
          </a:xfrm>
          <a:custGeom>
            <a:avLst/>
            <a:gdLst>
              <a:gd name="connsiteX0" fmla="*/ 0 w 4374919"/>
              <a:gd name="connsiteY0" fmla="*/ 0 h 850638"/>
              <a:gd name="connsiteX1" fmla="*/ 817309 w 4374919"/>
              <a:gd name="connsiteY1" fmla="*/ 4347 h 850638"/>
              <a:gd name="connsiteX2" fmla="*/ 1492602 w 4374919"/>
              <a:gd name="connsiteY2" fmla="*/ 846291 h 850638"/>
              <a:gd name="connsiteX3" fmla="*/ 2898257 w 4374919"/>
              <a:gd name="connsiteY3" fmla="*/ 850638 h 850638"/>
              <a:gd name="connsiteX4" fmla="*/ 3548916 w 4374919"/>
              <a:gd name="connsiteY4" fmla="*/ 5796 h 850638"/>
              <a:gd name="connsiteX5" fmla="*/ 4374919 w 4374919"/>
              <a:gd name="connsiteY5" fmla="*/ 10144 h 850638"/>
              <a:gd name="connsiteX0" fmla="*/ 0 w 4374919"/>
              <a:gd name="connsiteY0" fmla="*/ 8472 h 859110"/>
              <a:gd name="connsiteX1" fmla="*/ 817309 w 4374919"/>
              <a:gd name="connsiteY1" fmla="*/ 0 h 859110"/>
              <a:gd name="connsiteX2" fmla="*/ 1492602 w 4374919"/>
              <a:gd name="connsiteY2" fmla="*/ 854763 h 859110"/>
              <a:gd name="connsiteX3" fmla="*/ 2898257 w 4374919"/>
              <a:gd name="connsiteY3" fmla="*/ 859110 h 859110"/>
              <a:gd name="connsiteX4" fmla="*/ 3548916 w 4374919"/>
              <a:gd name="connsiteY4" fmla="*/ 14268 h 859110"/>
              <a:gd name="connsiteX5" fmla="*/ 4374919 w 4374919"/>
              <a:gd name="connsiteY5" fmla="*/ 18616 h 859110"/>
              <a:gd name="connsiteX0" fmla="*/ 0 w 4374919"/>
              <a:gd name="connsiteY0" fmla="*/ 8472 h 854763"/>
              <a:gd name="connsiteX1" fmla="*/ 817309 w 4374919"/>
              <a:gd name="connsiteY1" fmla="*/ 0 h 854763"/>
              <a:gd name="connsiteX2" fmla="*/ 1492602 w 4374919"/>
              <a:gd name="connsiteY2" fmla="*/ 854763 h 854763"/>
              <a:gd name="connsiteX3" fmla="*/ 2914280 w 4374919"/>
              <a:gd name="connsiteY3" fmla="*/ 840950 h 854763"/>
              <a:gd name="connsiteX4" fmla="*/ 3548916 w 4374919"/>
              <a:gd name="connsiteY4" fmla="*/ 14268 h 854763"/>
              <a:gd name="connsiteX5" fmla="*/ 4374919 w 4374919"/>
              <a:gd name="connsiteY5" fmla="*/ 18616 h 854763"/>
              <a:gd name="connsiteX0" fmla="*/ 0 w 4374919"/>
              <a:gd name="connsiteY0" fmla="*/ 8472 h 840950"/>
              <a:gd name="connsiteX1" fmla="*/ 817309 w 4374919"/>
              <a:gd name="connsiteY1" fmla="*/ 0 h 840950"/>
              <a:gd name="connsiteX2" fmla="*/ 1477647 w 4374919"/>
              <a:gd name="connsiteY2" fmla="*/ 838740 h 840950"/>
              <a:gd name="connsiteX3" fmla="*/ 2914280 w 4374919"/>
              <a:gd name="connsiteY3" fmla="*/ 840950 h 840950"/>
              <a:gd name="connsiteX4" fmla="*/ 3548916 w 4374919"/>
              <a:gd name="connsiteY4" fmla="*/ 14268 h 840950"/>
              <a:gd name="connsiteX5" fmla="*/ 4374919 w 4374919"/>
              <a:gd name="connsiteY5" fmla="*/ 18616 h 840950"/>
              <a:gd name="connsiteX0" fmla="*/ 0 w 4374919"/>
              <a:gd name="connsiteY0" fmla="*/ 9160 h 841638"/>
              <a:gd name="connsiteX1" fmla="*/ 817309 w 4374919"/>
              <a:gd name="connsiteY1" fmla="*/ 688 h 841638"/>
              <a:gd name="connsiteX2" fmla="*/ 1477647 w 4374919"/>
              <a:gd name="connsiteY2" fmla="*/ 839428 h 841638"/>
              <a:gd name="connsiteX3" fmla="*/ 2914280 w 4374919"/>
              <a:gd name="connsiteY3" fmla="*/ 841638 h 841638"/>
              <a:gd name="connsiteX4" fmla="*/ 3562803 w 4374919"/>
              <a:gd name="connsiteY4" fmla="*/ 0 h 841638"/>
              <a:gd name="connsiteX5" fmla="*/ 4374919 w 4374919"/>
              <a:gd name="connsiteY5" fmla="*/ 19304 h 841638"/>
              <a:gd name="connsiteX0" fmla="*/ 0 w 4372782"/>
              <a:gd name="connsiteY0" fmla="*/ 9160 h 841638"/>
              <a:gd name="connsiteX1" fmla="*/ 817309 w 4372782"/>
              <a:gd name="connsiteY1" fmla="*/ 688 h 841638"/>
              <a:gd name="connsiteX2" fmla="*/ 1477647 w 4372782"/>
              <a:gd name="connsiteY2" fmla="*/ 839428 h 841638"/>
              <a:gd name="connsiteX3" fmla="*/ 2914280 w 4372782"/>
              <a:gd name="connsiteY3" fmla="*/ 841638 h 841638"/>
              <a:gd name="connsiteX4" fmla="*/ 3562803 w 4372782"/>
              <a:gd name="connsiteY4" fmla="*/ 0 h 841638"/>
              <a:gd name="connsiteX5" fmla="*/ 4372782 w 4372782"/>
              <a:gd name="connsiteY5" fmla="*/ 10758 h 841638"/>
              <a:gd name="connsiteX0" fmla="*/ 0 w 4372782"/>
              <a:gd name="connsiteY0" fmla="*/ 8472 h 840950"/>
              <a:gd name="connsiteX1" fmla="*/ 817309 w 4372782"/>
              <a:gd name="connsiteY1" fmla="*/ 0 h 840950"/>
              <a:gd name="connsiteX2" fmla="*/ 1477647 w 4372782"/>
              <a:gd name="connsiteY2" fmla="*/ 838740 h 840950"/>
              <a:gd name="connsiteX3" fmla="*/ 2914280 w 4372782"/>
              <a:gd name="connsiteY3" fmla="*/ 840950 h 840950"/>
              <a:gd name="connsiteX4" fmla="*/ 3561734 w 4372782"/>
              <a:gd name="connsiteY4" fmla="*/ 380 h 840950"/>
              <a:gd name="connsiteX5" fmla="*/ 4372782 w 4372782"/>
              <a:gd name="connsiteY5" fmla="*/ 10070 h 840950"/>
              <a:gd name="connsiteX0" fmla="*/ 0 w 4372782"/>
              <a:gd name="connsiteY0" fmla="*/ 8472 h 840950"/>
              <a:gd name="connsiteX1" fmla="*/ 817309 w 4372782"/>
              <a:gd name="connsiteY1" fmla="*/ 0 h 840950"/>
              <a:gd name="connsiteX2" fmla="*/ 1477647 w 4372782"/>
              <a:gd name="connsiteY2" fmla="*/ 838740 h 840950"/>
              <a:gd name="connsiteX3" fmla="*/ 2914280 w 4372782"/>
              <a:gd name="connsiteY3" fmla="*/ 840950 h 840950"/>
              <a:gd name="connsiteX4" fmla="*/ 3556393 w 4372782"/>
              <a:gd name="connsiteY4" fmla="*/ 6790 h 840950"/>
              <a:gd name="connsiteX5" fmla="*/ 4372782 w 4372782"/>
              <a:gd name="connsiteY5" fmla="*/ 10070 h 84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2782" h="840950">
                <a:moveTo>
                  <a:pt x="0" y="8472"/>
                </a:moveTo>
                <a:lnTo>
                  <a:pt x="817309" y="0"/>
                </a:lnTo>
                <a:lnTo>
                  <a:pt x="1477647" y="838740"/>
                </a:lnTo>
                <a:lnTo>
                  <a:pt x="2914280" y="840950"/>
                </a:lnTo>
                <a:lnTo>
                  <a:pt x="3556393" y="6790"/>
                </a:lnTo>
                <a:lnTo>
                  <a:pt x="4372782" y="10070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7932379-D43E-A651-2C99-94015870AB79}"/>
              </a:ext>
            </a:extLst>
          </p:cNvPr>
          <p:cNvSpPr txBox="1"/>
          <p:nvPr/>
        </p:nvSpPr>
        <p:spPr>
          <a:xfrm>
            <a:off x="3531937" y="6068785"/>
            <a:ext cx="22685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>
              <a:buAutoNum type="alphaLcPeriod"/>
            </a:pPr>
            <a:r>
              <a:rPr lang="en-US" sz="1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Hasil </a:t>
            </a:r>
            <a:r>
              <a:rPr lang="en-US" sz="1400" dirty="0" err="1">
                <a:latin typeface="Yu Gothic Medium" panose="020B0500000000000000" pitchFamily="34" charset="-128"/>
                <a:ea typeface="Yu Gothic Medium" panose="020B0500000000000000" pitchFamily="34" charset="-128"/>
              </a:rPr>
              <a:t>akhir</a:t>
            </a:r>
            <a:r>
              <a:rPr lang="en-US" sz="1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 </a:t>
            </a:r>
            <a:r>
              <a:rPr lang="en-US" sz="1400" dirty="0" err="1">
                <a:latin typeface="Yu Gothic Medium" panose="020B0500000000000000" pitchFamily="34" charset="-128"/>
                <a:ea typeface="Yu Gothic Medium" panose="020B0500000000000000" pitchFamily="34" charset="-128"/>
              </a:rPr>
              <a:t>galian</a:t>
            </a:r>
            <a:endParaRPr lang="en-US" sz="1400" dirty="0"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pPr marL="266700" indent="-266700">
              <a:buAutoNum type="alphaLcPeriod"/>
            </a:pPr>
            <a:r>
              <a:rPr lang="en-US" sz="1400" dirty="0" err="1">
                <a:latin typeface="Yu Gothic Medium" panose="020B0500000000000000" pitchFamily="34" charset="-128"/>
                <a:ea typeface="Yu Gothic Medium" panose="020B0500000000000000" pitchFamily="34" charset="-128"/>
              </a:rPr>
              <a:t>Pohon</a:t>
            </a:r>
            <a:r>
              <a:rPr lang="en-US" sz="1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 30 &gt;</a:t>
            </a:r>
            <a:r>
              <a:rPr lang="el-GR" sz="1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φ</a:t>
            </a:r>
            <a:r>
              <a:rPr lang="en-US" sz="1400" u="sng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&lt;</a:t>
            </a:r>
            <a:r>
              <a:rPr lang="en-US" sz="1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 50cm</a:t>
            </a:r>
          </a:p>
          <a:p>
            <a:pPr marL="266700" indent="-266700">
              <a:buAutoNum type="alphaLcPeriod"/>
            </a:pPr>
            <a:r>
              <a:rPr lang="en-US" sz="14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Striping</a:t>
            </a:r>
            <a:endParaRPr lang="en-ID" sz="14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EC21283-B415-2756-221A-0D83299D166B}"/>
              </a:ext>
            </a:extLst>
          </p:cNvPr>
          <p:cNvSpPr txBox="1"/>
          <p:nvPr/>
        </p:nvSpPr>
        <p:spPr>
          <a:xfrm>
            <a:off x="3622332" y="5639670"/>
            <a:ext cx="3762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“Jika </a:t>
            </a:r>
            <a:r>
              <a:rPr lang="en-US" dirty="0" err="1">
                <a:solidFill>
                  <a:srgbClr val="FF0000"/>
                </a:solidFill>
              </a:rPr>
              <a:t>ada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galian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saluran</a:t>
            </a:r>
            <a:r>
              <a:rPr lang="en-US" dirty="0">
                <a:solidFill>
                  <a:srgbClr val="FF0000"/>
                </a:solidFill>
              </a:rPr>
              <a:t>” 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0F8CCF4-931A-F787-329A-C820D6F7C8CA}"/>
              </a:ext>
            </a:extLst>
          </p:cNvPr>
          <p:cNvGrpSpPr/>
          <p:nvPr/>
        </p:nvGrpSpPr>
        <p:grpSpPr>
          <a:xfrm>
            <a:off x="337227" y="6112977"/>
            <a:ext cx="303058" cy="663630"/>
            <a:chOff x="-43773" y="6112977"/>
            <a:chExt cx="303058" cy="663630"/>
          </a:xfrm>
        </p:grpSpPr>
        <p:sp>
          <p:nvSpPr>
            <p:cNvPr id="51" name="Multiplication Sign 50">
              <a:extLst>
                <a:ext uri="{FF2B5EF4-FFF2-40B4-BE49-F238E27FC236}">
                  <a16:creationId xmlns:a16="http://schemas.microsoft.com/office/drawing/2014/main" id="{181B4976-D074-76E0-9547-3E8072C30A6F}"/>
                </a:ext>
              </a:extLst>
            </p:cNvPr>
            <p:cNvSpPr/>
            <p:nvPr/>
          </p:nvSpPr>
          <p:spPr>
            <a:xfrm>
              <a:off x="-43773" y="6546701"/>
              <a:ext cx="303058" cy="22990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2" name="Multiplication Sign 51">
              <a:extLst>
                <a:ext uri="{FF2B5EF4-FFF2-40B4-BE49-F238E27FC236}">
                  <a16:creationId xmlns:a16="http://schemas.microsoft.com/office/drawing/2014/main" id="{52AF6D3C-CF79-B569-08C6-F42C2299F998}"/>
                </a:ext>
              </a:extLst>
            </p:cNvPr>
            <p:cNvSpPr/>
            <p:nvPr/>
          </p:nvSpPr>
          <p:spPr>
            <a:xfrm>
              <a:off x="-43773" y="6316347"/>
              <a:ext cx="303058" cy="22990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E11DC3C-AD37-87F8-180B-9CD17389F71C}"/>
                </a:ext>
              </a:extLst>
            </p:cNvPr>
            <p:cNvSpPr/>
            <p:nvPr/>
          </p:nvSpPr>
          <p:spPr>
            <a:xfrm>
              <a:off x="14194" y="6112977"/>
              <a:ext cx="187124" cy="200627"/>
            </a:xfrm>
            <a:custGeom>
              <a:avLst/>
              <a:gdLst>
                <a:gd name="connsiteX0" fmla="*/ 0 w 158187"/>
                <a:gd name="connsiteY0" fmla="*/ 114782 h 200627"/>
                <a:gd name="connsiteX1" fmla="*/ 29901 w 158187"/>
                <a:gd name="connsiteY1" fmla="*/ 91633 h 200627"/>
                <a:gd name="connsiteX2" fmla="*/ 65590 w 158187"/>
                <a:gd name="connsiteY2" fmla="*/ 162045 h 200627"/>
                <a:gd name="connsiteX3" fmla="*/ 158187 w 158187"/>
                <a:gd name="connsiteY3" fmla="*/ 0 h 200627"/>
                <a:gd name="connsiteX4" fmla="*/ 76200 w 158187"/>
                <a:gd name="connsiteY4" fmla="*/ 200627 h 200627"/>
                <a:gd name="connsiteX5" fmla="*/ 0 w 158187"/>
                <a:gd name="connsiteY5" fmla="*/ 114782 h 200627"/>
                <a:gd name="connsiteX0" fmla="*/ 0 w 158187"/>
                <a:gd name="connsiteY0" fmla="*/ 114782 h 200627"/>
                <a:gd name="connsiteX1" fmla="*/ 29901 w 158187"/>
                <a:gd name="connsiteY1" fmla="*/ 91633 h 200627"/>
                <a:gd name="connsiteX2" fmla="*/ 77020 w 158187"/>
                <a:gd name="connsiteY2" fmla="*/ 156330 h 200627"/>
                <a:gd name="connsiteX3" fmla="*/ 158187 w 158187"/>
                <a:gd name="connsiteY3" fmla="*/ 0 h 200627"/>
                <a:gd name="connsiteX4" fmla="*/ 76200 w 158187"/>
                <a:gd name="connsiteY4" fmla="*/ 200627 h 200627"/>
                <a:gd name="connsiteX5" fmla="*/ 0 w 158187"/>
                <a:gd name="connsiteY5" fmla="*/ 114782 h 200627"/>
                <a:gd name="connsiteX0" fmla="*/ 0 w 158187"/>
                <a:gd name="connsiteY0" fmla="*/ 114782 h 200627"/>
                <a:gd name="connsiteX1" fmla="*/ 29901 w 158187"/>
                <a:gd name="connsiteY1" fmla="*/ 91633 h 200627"/>
                <a:gd name="connsiteX2" fmla="*/ 68448 w 158187"/>
                <a:gd name="connsiteY2" fmla="*/ 147757 h 200627"/>
                <a:gd name="connsiteX3" fmla="*/ 158187 w 158187"/>
                <a:gd name="connsiteY3" fmla="*/ 0 h 200627"/>
                <a:gd name="connsiteX4" fmla="*/ 76200 w 158187"/>
                <a:gd name="connsiteY4" fmla="*/ 200627 h 200627"/>
                <a:gd name="connsiteX5" fmla="*/ 0 w 158187"/>
                <a:gd name="connsiteY5" fmla="*/ 114782 h 20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187" h="200627">
                  <a:moveTo>
                    <a:pt x="0" y="114782"/>
                  </a:moveTo>
                  <a:lnTo>
                    <a:pt x="29901" y="91633"/>
                  </a:lnTo>
                  <a:lnTo>
                    <a:pt x="68448" y="147757"/>
                  </a:lnTo>
                  <a:lnTo>
                    <a:pt x="158187" y="0"/>
                  </a:lnTo>
                  <a:lnTo>
                    <a:pt x="76200" y="200627"/>
                  </a:lnTo>
                  <a:lnTo>
                    <a:pt x="0" y="11478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2A18746-A8D1-82E6-AE33-538EA2BA9A53}"/>
              </a:ext>
            </a:extLst>
          </p:cNvPr>
          <p:cNvGrpSpPr/>
          <p:nvPr/>
        </p:nvGrpSpPr>
        <p:grpSpPr>
          <a:xfrm>
            <a:off x="3348614" y="6079196"/>
            <a:ext cx="303058" cy="656560"/>
            <a:chOff x="2967614" y="6079196"/>
            <a:chExt cx="303058" cy="656560"/>
          </a:xfrm>
        </p:grpSpPr>
        <p:sp>
          <p:nvSpPr>
            <p:cNvPr id="56" name="Multiplication Sign 55">
              <a:extLst>
                <a:ext uri="{FF2B5EF4-FFF2-40B4-BE49-F238E27FC236}">
                  <a16:creationId xmlns:a16="http://schemas.microsoft.com/office/drawing/2014/main" id="{E8317456-19D2-67DC-765A-91063D93F67D}"/>
                </a:ext>
              </a:extLst>
            </p:cNvPr>
            <p:cNvSpPr/>
            <p:nvPr/>
          </p:nvSpPr>
          <p:spPr>
            <a:xfrm>
              <a:off x="2967614" y="6505850"/>
              <a:ext cx="303058" cy="22990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4F6E447-46B6-7CF5-D938-FCDF590E3D06}"/>
                </a:ext>
              </a:extLst>
            </p:cNvPr>
            <p:cNvSpPr/>
            <p:nvPr/>
          </p:nvSpPr>
          <p:spPr>
            <a:xfrm>
              <a:off x="3025581" y="6079196"/>
              <a:ext cx="187124" cy="200627"/>
            </a:xfrm>
            <a:custGeom>
              <a:avLst/>
              <a:gdLst>
                <a:gd name="connsiteX0" fmla="*/ 0 w 158187"/>
                <a:gd name="connsiteY0" fmla="*/ 114782 h 200627"/>
                <a:gd name="connsiteX1" fmla="*/ 29901 w 158187"/>
                <a:gd name="connsiteY1" fmla="*/ 91633 h 200627"/>
                <a:gd name="connsiteX2" fmla="*/ 65590 w 158187"/>
                <a:gd name="connsiteY2" fmla="*/ 162045 h 200627"/>
                <a:gd name="connsiteX3" fmla="*/ 158187 w 158187"/>
                <a:gd name="connsiteY3" fmla="*/ 0 h 200627"/>
                <a:gd name="connsiteX4" fmla="*/ 76200 w 158187"/>
                <a:gd name="connsiteY4" fmla="*/ 200627 h 200627"/>
                <a:gd name="connsiteX5" fmla="*/ 0 w 158187"/>
                <a:gd name="connsiteY5" fmla="*/ 114782 h 200627"/>
                <a:gd name="connsiteX0" fmla="*/ 0 w 158187"/>
                <a:gd name="connsiteY0" fmla="*/ 114782 h 200627"/>
                <a:gd name="connsiteX1" fmla="*/ 29901 w 158187"/>
                <a:gd name="connsiteY1" fmla="*/ 91633 h 200627"/>
                <a:gd name="connsiteX2" fmla="*/ 77020 w 158187"/>
                <a:gd name="connsiteY2" fmla="*/ 156330 h 200627"/>
                <a:gd name="connsiteX3" fmla="*/ 158187 w 158187"/>
                <a:gd name="connsiteY3" fmla="*/ 0 h 200627"/>
                <a:gd name="connsiteX4" fmla="*/ 76200 w 158187"/>
                <a:gd name="connsiteY4" fmla="*/ 200627 h 200627"/>
                <a:gd name="connsiteX5" fmla="*/ 0 w 158187"/>
                <a:gd name="connsiteY5" fmla="*/ 114782 h 200627"/>
                <a:gd name="connsiteX0" fmla="*/ 0 w 158187"/>
                <a:gd name="connsiteY0" fmla="*/ 114782 h 200627"/>
                <a:gd name="connsiteX1" fmla="*/ 29901 w 158187"/>
                <a:gd name="connsiteY1" fmla="*/ 91633 h 200627"/>
                <a:gd name="connsiteX2" fmla="*/ 68448 w 158187"/>
                <a:gd name="connsiteY2" fmla="*/ 147757 h 200627"/>
                <a:gd name="connsiteX3" fmla="*/ 158187 w 158187"/>
                <a:gd name="connsiteY3" fmla="*/ 0 h 200627"/>
                <a:gd name="connsiteX4" fmla="*/ 76200 w 158187"/>
                <a:gd name="connsiteY4" fmla="*/ 200627 h 200627"/>
                <a:gd name="connsiteX5" fmla="*/ 0 w 158187"/>
                <a:gd name="connsiteY5" fmla="*/ 114782 h 20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187" h="200627">
                  <a:moveTo>
                    <a:pt x="0" y="114782"/>
                  </a:moveTo>
                  <a:lnTo>
                    <a:pt x="29901" y="91633"/>
                  </a:lnTo>
                  <a:lnTo>
                    <a:pt x="68448" y="147757"/>
                  </a:lnTo>
                  <a:lnTo>
                    <a:pt x="158187" y="0"/>
                  </a:lnTo>
                  <a:lnTo>
                    <a:pt x="76200" y="200627"/>
                  </a:lnTo>
                  <a:lnTo>
                    <a:pt x="0" y="11478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F8B2FE3-5A74-733C-FBE3-A33DE7DAE354}"/>
                </a:ext>
              </a:extLst>
            </p:cNvPr>
            <p:cNvSpPr/>
            <p:nvPr/>
          </p:nvSpPr>
          <p:spPr>
            <a:xfrm>
              <a:off x="3025581" y="6302297"/>
              <a:ext cx="187124" cy="200627"/>
            </a:xfrm>
            <a:custGeom>
              <a:avLst/>
              <a:gdLst>
                <a:gd name="connsiteX0" fmla="*/ 0 w 158187"/>
                <a:gd name="connsiteY0" fmla="*/ 114782 h 200627"/>
                <a:gd name="connsiteX1" fmla="*/ 29901 w 158187"/>
                <a:gd name="connsiteY1" fmla="*/ 91633 h 200627"/>
                <a:gd name="connsiteX2" fmla="*/ 65590 w 158187"/>
                <a:gd name="connsiteY2" fmla="*/ 162045 h 200627"/>
                <a:gd name="connsiteX3" fmla="*/ 158187 w 158187"/>
                <a:gd name="connsiteY3" fmla="*/ 0 h 200627"/>
                <a:gd name="connsiteX4" fmla="*/ 76200 w 158187"/>
                <a:gd name="connsiteY4" fmla="*/ 200627 h 200627"/>
                <a:gd name="connsiteX5" fmla="*/ 0 w 158187"/>
                <a:gd name="connsiteY5" fmla="*/ 114782 h 200627"/>
                <a:gd name="connsiteX0" fmla="*/ 0 w 158187"/>
                <a:gd name="connsiteY0" fmla="*/ 114782 h 200627"/>
                <a:gd name="connsiteX1" fmla="*/ 29901 w 158187"/>
                <a:gd name="connsiteY1" fmla="*/ 91633 h 200627"/>
                <a:gd name="connsiteX2" fmla="*/ 77020 w 158187"/>
                <a:gd name="connsiteY2" fmla="*/ 156330 h 200627"/>
                <a:gd name="connsiteX3" fmla="*/ 158187 w 158187"/>
                <a:gd name="connsiteY3" fmla="*/ 0 h 200627"/>
                <a:gd name="connsiteX4" fmla="*/ 76200 w 158187"/>
                <a:gd name="connsiteY4" fmla="*/ 200627 h 200627"/>
                <a:gd name="connsiteX5" fmla="*/ 0 w 158187"/>
                <a:gd name="connsiteY5" fmla="*/ 114782 h 200627"/>
                <a:gd name="connsiteX0" fmla="*/ 0 w 158187"/>
                <a:gd name="connsiteY0" fmla="*/ 114782 h 200627"/>
                <a:gd name="connsiteX1" fmla="*/ 29901 w 158187"/>
                <a:gd name="connsiteY1" fmla="*/ 91633 h 200627"/>
                <a:gd name="connsiteX2" fmla="*/ 68448 w 158187"/>
                <a:gd name="connsiteY2" fmla="*/ 147757 h 200627"/>
                <a:gd name="connsiteX3" fmla="*/ 158187 w 158187"/>
                <a:gd name="connsiteY3" fmla="*/ 0 h 200627"/>
                <a:gd name="connsiteX4" fmla="*/ 76200 w 158187"/>
                <a:gd name="connsiteY4" fmla="*/ 200627 h 200627"/>
                <a:gd name="connsiteX5" fmla="*/ 0 w 158187"/>
                <a:gd name="connsiteY5" fmla="*/ 114782 h 20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187" h="200627">
                  <a:moveTo>
                    <a:pt x="0" y="114782"/>
                  </a:moveTo>
                  <a:lnTo>
                    <a:pt x="29901" y="91633"/>
                  </a:lnTo>
                  <a:lnTo>
                    <a:pt x="68448" y="147757"/>
                  </a:lnTo>
                  <a:lnTo>
                    <a:pt x="158187" y="0"/>
                  </a:lnTo>
                  <a:lnTo>
                    <a:pt x="76200" y="200627"/>
                  </a:lnTo>
                  <a:lnTo>
                    <a:pt x="0" y="11478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20E40BB-4CF0-E5C7-9472-51DC640909A1}"/>
              </a:ext>
            </a:extLst>
          </p:cNvPr>
          <p:cNvGrpSpPr/>
          <p:nvPr/>
        </p:nvGrpSpPr>
        <p:grpSpPr>
          <a:xfrm>
            <a:off x="6397120" y="6083120"/>
            <a:ext cx="303058" cy="656560"/>
            <a:chOff x="6039968" y="6083120"/>
            <a:chExt cx="303058" cy="656560"/>
          </a:xfrm>
        </p:grpSpPr>
        <p:sp>
          <p:nvSpPr>
            <p:cNvPr id="60" name="Multiplication Sign 59">
              <a:extLst>
                <a:ext uri="{FF2B5EF4-FFF2-40B4-BE49-F238E27FC236}">
                  <a16:creationId xmlns:a16="http://schemas.microsoft.com/office/drawing/2014/main" id="{DBA21BDF-E2E1-5A55-7629-621E63916DD2}"/>
                </a:ext>
              </a:extLst>
            </p:cNvPr>
            <p:cNvSpPr/>
            <p:nvPr/>
          </p:nvSpPr>
          <p:spPr>
            <a:xfrm>
              <a:off x="6039968" y="6509774"/>
              <a:ext cx="303058" cy="229906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C4EE6B2-0B29-FDB8-460F-3279DAEEC70D}"/>
                </a:ext>
              </a:extLst>
            </p:cNvPr>
            <p:cNvSpPr/>
            <p:nvPr/>
          </p:nvSpPr>
          <p:spPr>
            <a:xfrm>
              <a:off x="6090509" y="6083120"/>
              <a:ext cx="187124" cy="200627"/>
            </a:xfrm>
            <a:custGeom>
              <a:avLst/>
              <a:gdLst>
                <a:gd name="connsiteX0" fmla="*/ 0 w 158187"/>
                <a:gd name="connsiteY0" fmla="*/ 114782 h 200627"/>
                <a:gd name="connsiteX1" fmla="*/ 29901 w 158187"/>
                <a:gd name="connsiteY1" fmla="*/ 91633 h 200627"/>
                <a:gd name="connsiteX2" fmla="*/ 65590 w 158187"/>
                <a:gd name="connsiteY2" fmla="*/ 162045 h 200627"/>
                <a:gd name="connsiteX3" fmla="*/ 158187 w 158187"/>
                <a:gd name="connsiteY3" fmla="*/ 0 h 200627"/>
                <a:gd name="connsiteX4" fmla="*/ 76200 w 158187"/>
                <a:gd name="connsiteY4" fmla="*/ 200627 h 200627"/>
                <a:gd name="connsiteX5" fmla="*/ 0 w 158187"/>
                <a:gd name="connsiteY5" fmla="*/ 114782 h 200627"/>
                <a:gd name="connsiteX0" fmla="*/ 0 w 158187"/>
                <a:gd name="connsiteY0" fmla="*/ 114782 h 200627"/>
                <a:gd name="connsiteX1" fmla="*/ 29901 w 158187"/>
                <a:gd name="connsiteY1" fmla="*/ 91633 h 200627"/>
                <a:gd name="connsiteX2" fmla="*/ 77020 w 158187"/>
                <a:gd name="connsiteY2" fmla="*/ 156330 h 200627"/>
                <a:gd name="connsiteX3" fmla="*/ 158187 w 158187"/>
                <a:gd name="connsiteY3" fmla="*/ 0 h 200627"/>
                <a:gd name="connsiteX4" fmla="*/ 76200 w 158187"/>
                <a:gd name="connsiteY4" fmla="*/ 200627 h 200627"/>
                <a:gd name="connsiteX5" fmla="*/ 0 w 158187"/>
                <a:gd name="connsiteY5" fmla="*/ 114782 h 200627"/>
                <a:gd name="connsiteX0" fmla="*/ 0 w 158187"/>
                <a:gd name="connsiteY0" fmla="*/ 114782 h 200627"/>
                <a:gd name="connsiteX1" fmla="*/ 29901 w 158187"/>
                <a:gd name="connsiteY1" fmla="*/ 91633 h 200627"/>
                <a:gd name="connsiteX2" fmla="*/ 68448 w 158187"/>
                <a:gd name="connsiteY2" fmla="*/ 147757 h 200627"/>
                <a:gd name="connsiteX3" fmla="*/ 158187 w 158187"/>
                <a:gd name="connsiteY3" fmla="*/ 0 h 200627"/>
                <a:gd name="connsiteX4" fmla="*/ 76200 w 158187"/>
                <a:gd name="connsiteY4" fmla="*/ 200627 h 200627"/>
                <a:gd name="connsiteX5" fmla="*/ 0 w 158187"/>
                <a:gd name="connsiteY5" fmla="*/ 114782 h 20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187" h="200627">
                  <a:moveTo>
                    <a:pt x="0" y="114782"/>
                  </a:moveTo>
                  <a:lnTo>
                    <a:pt x="29901" y="91633"/>
                  </a:lnTo>
                  <a:lnTo>
                    <a:pt x="68448" y="147757"/>
                  </a:lnTo>
                  <a:lnTo>
                    <a:pt x="158187" y="0"/>
                  </a:lnTo>
                  <a:lnTo>
                    <a:pt x="76200" y="200627"/>
                  </a:lnTo>
                  <a:lnTo>
                    <a:pt x="0" y="11478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49C37D4-C1F6-5BC7-EED7-4A3BF98E15AC}"/>
                </a:ext>
              </a:extLst>
            </p:cNvPr>
            <p:cNvSpPr/>
            <p:nvPr/>
          </p:nvSpPr>
          <p:spPr>
            <a:xfrm>
              <a:off x="6094434" y="6306221"/>
              <a:ext cx="187124" cy="200627"/>
            </a:xfrm>
            <a:custGeom>
              <a:avLst/>
              <a:gdLst>
                <a:gd name="connsiteX0" fmla="*/ 0 w 158187"/>
                <a:gd name="connsiteY0" fmla="*/ 114782 h 200627"/>
                <a:gd name="connsiteX1" fmla="*/ 29901 w 158187"/>
                <a:gd name="connsiteY1" fmla="*/ 91633 h 200627"/>
                <a:gd name="connsiteX2" fmla="*/ 65590 w 158187"/>
                <a:gd name="connsiteY2" fmla="*/ 162045 h 200627"/>
                <a:gd name="connsiteX3" fmla="*/ 158187 w 158187"/>
                <a:gd name="connsiteY3" fmla="*/ 0 h 200627"/>
                <a:gd name="connsiteX4" fmla="*/ 76200 w 158187"/>
                <a:gd name="connsiteY4" fmla="*/ 200627 h 200627"/>
                <a:gd name="connsiteX5" fmla="*/ 0 w 158187"/>
                <a:gd name="connsiteY5" fmla="*/ 114782 h 200627"/>
                <a:gd name="connsiteX0" fmla="*/ 0 w 158187"/>
                <a:gd name="connsiteY0" fmla="*/ 114782 h 200627"/>
                <a:gd name="connsiteX1" fmla="*/ 29901 w 158187"/>
                <a:gd name="connsiteY1" fmla="*/ 91633 h 200627"/>
                <a:gd name="connsiteX2" fmla="*/ 77020 w 158187"/>
                <a:gd name="connsiteY2" fmla="*/ 156330 h 200627"/>
                <a:gd name="connsiteX3" fmla="*/ 158187 w 158187"/>
                <a:gd name="connsiteY3" fmla="*/ 0 h 200627"/>
                <a:gd name="connsiteX4" fmla="*/ 76200 w 158187"/>
                <a:gd name="connsiteY4" fmla="*/ 200627 h 200627"/>
                <a:gd name="connsiteX5" fmla="*/ 0 w 158187"/>
                <a:gd name="connsiteY5" fmla="*/ 114782 h 200627"/>
                <a:gd name="connsiteX0" fmla="*/ 0 w 158187"/>
                <a:gd name="connsiteY0" fmla="*/ 114782 h 200627"/>
                <a:gd name="connsiteX1" fmla="*/ 29901 w 158187"/>
                <a:gd name="connsiteY1" fmla="*/ 91633 h 200627"/>
                <a:gd name="connsiteX2" fmla="*/ 68448 w 158187"/>
                <a:gd name="connsiteY2" fmla="*/ 147757 h 200627"/>
                <a:gd name="connsiteX3" fmla="*/ 158187 w 158187"/>
                <a:gd name="connsiteY3" fmla="*/ 0 h 200627"/>
                <a:gd name="connsiteX4" fmla="*/ 76200 w 158187"/>
                <a:gd name="connsiteY4" fmla="*/ 200627 h 200627"/>
                <a:gd name="connsiteX5" fmla="*/ 0 w 158187"/>
                <a:gd name="connsiteY5" fmla="*/ 114782 h 20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187" h="200627">
                  <a:moveTo>
                    <a:pt x="0" y="114782"/>
                  </a:moveTo>
                  <a:lnTo>
                    <a:pt x="29901" y="91633"/>
                  </a:lnTo>
                  <a:lnTo>
                    <a:pt x="68448" y="147757"/>
                  </a:lnTo>
                  <a:lnTo>
                    <a:pt x="158187" y="0"/>
                  </a:lnTo>
                  <a:lnTo>
                    <a:pt x="76200" y="200627"/>
                  </a:lnTo>
                  <a:lnTo>
                    <a:pt x="0" y="114782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3277EE0-1139-523A-7DC3-3E94ED0F52A1}"/>
              </a:ext>
            </a:extLst>
          </p:cNvPr>
          <p:cNvGrpSpPr/>
          <p:nvPr/>
        </p:nvGrpSpPr>
        <p:grpSpPr>
          <a:xfrm>
            <a:off x="850155" y="2326238"/>
            <a:ext cx="3182965" cy="1312864"/>
            <a:chOff x="1189892" y="539382"/>
            <a:chExt cx="3182965" cy="1312864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C19EAA9-2166-D52F-5622-8ACE30087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8825"/>
            <a:stretch/>
          </p:blipFill>
          <p:spPr>
            <a:xfrm>
              <a:off x="1189892" y="539382"/>
              <a:ext cx="3182965" cy="1312864"/>
            </a:xfrm>
            <a:prstGeom prst="rect">
              <a:avLst/>
            </a:prstGeom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9A00866-758B-04D0-63B3-2842D9A5A78B}"/>
                </a:ext>
              </a:extLst>
            </p:cNvPr>
            <p:cNvSpPr/>
            <p:nvPr/>
          </p:nvSpPr>
          <p:spPr>
            <a:xfrm>
              <a:off x="1207477" y="541814"/>
              <a:ext cx="3147646" cy="1184596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3A272879-151D-458D-CEA8-DB8FFC564F91}"/>
              </a:ext>
            </a:extLst>
          </p:cNvPr>
          <p:cNvSpPr txBox="1"/>
          <p:nvPr/>
        </p:nvSpPr>
        <p:spPr>
          <a:xfrm>
            <a:off x="170316" y="61327"/>
            <a:ext cx="55755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Jika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hasil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galian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digunakan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sebagai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penguruk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maka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diuji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dan jika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memenuhi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sbg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penguruk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maka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dilakukan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striping dan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dipisahkan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ID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1892C9D9-5DF3-F845-2437-2108EAA876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39" r="42464"/>
          <a:stretch/>
        </p:blipFill>
        <p:spPr>
          <a:xfrm>
            <a:off x="427139" y="897623"/>
            <a:ext cx="3521594" cy="1040235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B584026C-C46D-A348-9A9D-F4D83275D21D}"/>
              </a:ext>
            </a:extLst>
          </p:cNvPr>
          <p:cNvSpPr/>
          <p:nvPr/>
        </p:nvSpPr>
        <p:spPr>
          <a:xfrm>
            <a:off x="2259041" y="2759978"/>
            <a:ext cx="339755" cy="184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82DC951-FD39-2ACA-6F5D-039AF7435F7A}"/>
              </a:ext>
            </a:extLst>
          </p:cNvPr>
          <p:cNvSpPr/>
          <p:nvPr/>
        </p:nvSpPr>
        <p:spPr>
          <a:xfrm>
            <a:off x="1794153" y="2781658"/>
            <a:ext cx="771087" cy="582328"/>
          </a:xfrm>
          <a:custGeom>
            <a:avLst/>
            <a:gdLst>
              <a:gd name="connsiteX0" fmla="*/ 506730 w 1062990"/>
              <a:gd name="connsiteY0" fmla="*/ 19050 h 745807"/>
              <a:gd name="connsiteX1" fmla="*/ 509588 w 1062990"/>
              <a:gd name="connsiteY1" fmla="*/ 93345 h 745807"/>
              <a:gd name="connsiteX2" fmla="*/ 633413 w 1062990"/>
              <a:gd name="connsiteY2" fmla="*/ 142875 h 745807"/>
              <a:gd name="connsiteX3" fmla="*/ 588645 w 1062990"/>
              <a:gd name="connsiteY3" fmla="*/ 171450 h 745807"/>
              <a:gd name="connsiteX4" fmla="*/ 422910 w 1062990"/>
              <a:gd name="connsiteY4" fmla="*/ 220027 h 745807"/>
              <a:gd name="connsiteX5" fmla="*/ 64770 w 1062990"/>
              <a:gd name="connsiteY5" fmla="*/ 120015 h 745807"/>
              <a:gd name="connsiteX6" fmla="*/ 0 w 1062990"/>
              <a:gd name="connsiteY6" fmla="*/ 178117 h 745807"/>
              <a:gd name="connsiteX7" fmla="*/ 7620 w 1062990"/>
              <a:gd name="connsiteY7" fmla="*/ 238125 h 745807"/>
              <a:gd name="connsiteX8" fmla="*/ 89535 w 1062990"/>
              <a:gd name="connsiteY8" fmla="*/ 162877 h 745807"/>
              <a:gd name="connsiteX9" fmla="*/ 661035 w 1062990"/>
              <a:gd name="connsiteY9" fmla="*/ 312420 h 745807"/>
              <a:gd name="connsiteX10" fmla="*/ 772478 w 1062990"/>
              <a:gd name="connsiteY10" fmla="*/ 132397 h 745807"/>
              <a:gd name="connsiteX11" fmla="*/ 482918 w 1062990"/>
              <a:gd name="connsiteY11" fmla="*/ 223837 h 745807"/>
              <a:gd name="connsiteX12" fmla="*/ 644843 w 1062990"/>
              <a:gd name="connsiteY12" fmla="*/ 253365 h 745807"/>
              <a:gd name="connsiteX13" fmla="*/ 726758 w 1062990"/>
              <a:gd name="connsiteY13" fmla="*/ 144780 h 745807"/>
              <a:gd name="connsiteX14" fmla="*/ 598170 w 1062990"/>
              <a:gd name="connsiteY14" fmla="*/ 183832 h 745807"/>
              <a:gd name="connsiteX15" fmla="*/ 606743 w 1062990"/>
              <a:gd name="connsiteY15" fmla="*/ 291465 h 745807"/>
              <a:gd name="connsiteX16" fmla="*/ 631508 w 1062990"/>
              <a:gd name="connsiteY16" fmla="*/ 303847 h 745807"/>
              <a:gd name="connsiteX17" fmla="*/ 671513 w 1062990"/>
              <a:gd name="connsiteY17" fmla="*/ 389572 h 745807"/>
              <a:gd name="connsiteX18" fmla="*/ 755333 w 1062990"/>
              <a:gd name="connsiteY18" fmla="*/ 441960 h 745807"/>
              <a:gd name="connsiteX19" fmla="*/ 765810 w 1062990"/>
              <a:gd name="connsiteY19" fmla="*/ 736282 h 745807"/>
              <a:gd name="connsiteX20" fmla="*/ 843915 w 1062990"/>
              <a:gd name="connsiteY20" fmla="*/ 732472 h 745807"/>
              <a:gd name="connsiteX21" fmla="*/ 921068 w 1062990"/>
              <a:gd name="connsiteY21" fmla="*/ 503872 h 745807"/>
              <a:gd name="connsiteX22" fmla="*/ 1031558 w 1062990"/>
              <a:gd name="connsiteY22" fmla="*/ 745807 h 745807"/>
              <a:gd name="connsiteX23" fmla="*/ 1062990 w 1062990"/>
              <a:gd name="connsiteY23" fmla="*/ 416242 h 745807"/>
              <a:gd name="connsiteX24" fmla="*/ 1022985 w 1062990"/>
              <a:gd name="connsiteY24" fmla="*/ 364807 h 745807"/>
              <a:gd name="connsiteX25" fmla="*/ 898208 w 1062990"/>
              <a:gd name="connsiteY25" fmla="*/ 219075 h 745807"/>
              <a:gd name="connsiteX26" fmla="*/ 782003 w 1062990"/>
              <a:gd name="connsiteY26" fmla="*/ 96202 h 745807"/>
              <a:gd name="connsiteX27" fmla="*/ 698183 w 1062990"/>
              <a:gd name="connsiteY27" fmla="*/ 120967 h 745807"/>
              <a:gd name="connsiteX28" fmla="*/ 664845 w 1062990"/>
              <a:gd name="connsiteY28" fmla="*/ 79057 h 745807"/>
              <a:gd name="connsiteX29" fmla="*/ 661988 w 1062990"/>
              <a:gd name="connsiteY29" fmla="*/ 22860 h 745807"/>
              <a:gd name="connsiteX30" fmla="*/ 612458 w 1062990"/>
              <a:gd name="connsiteY30" fmla="*/ 0 h 745807"/>
              <a:gd name="connsiteX31" fmla="*/ 506730 w 1062990"/>
              <a:gd name="connsiteY31" fmla="*/ 19050 h 745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62990" h="745807">
                <a:moveTo>
                  <a:pt x="506730" y="19050"/>
                </a:moveTo>
                <a:lnTo>
                  <a:pt x="509588" y="93345"/>
                </a:lnTo>
                <a:lnTo>
                  <a:pt x="633413" y="142875"/>
                </a:lnTo>
                <a:lnTo>
                  <a:pt x="588645" y="171450"/>
                </a:lnTo>
                <a:lnTo>
                  <a:pt x="422910" y="220027"/>
                </a:lnTo>
                <a:lnTo>
                  <a:pt x="64770" y="120015"/>
                </a:lnTo>
                <a:lnTo>
                  <a:pt x="0" y="178117"/>
                </a:lnTo>
                <a:lnTo>
                  <a:pt x="7620" y="238125"/>
                </a:lnTo>
                <a:lnTo>
                  <a:pt x="89535" y="162877"/>
                </a:lnTo>
                <a:lnTo>
                  <a:pt x="661035" y="312420"/>
                </a:lnTo>
                <a:lnTo>
                  <a:pt x="772478" y="132397"/>
                </a:lnTo>
                <a:lnTo>
                  <a:pt x="482918" y="223837"/>
                </a:lnTo>
                <a:lnTo>
                  <a:pt x="644843" y="253365"/>
                </a:lnTo>
                <a:lnTo>
                  <a:pt x="726758" y="144780"/>
                </a:lnTo>
                <a:lnTo>
                  <a:pt x="598170" y="183832"/>
                </a:lnTo>
                <a:lnTo>
                  <a:pt x="606743" y="291465"/>
                </a:lnTo>
                <a:lnTo>
                  <a:pt x="631508" y="303847"/>
                </a:lnTo>
                <a:lnTo>
                  <a:pt x="671513" y="389572"/>
                </a:lnTo>
                <a:lnTo>
                  <a:pt x="755333" y="441960"/>
                </a:lnTo>
                <a:lnTo>
                  <a:pt x="765810" y="736282"/>
                </a:lnTo>
                <a:lnTo>
                  <a:pt x="843915" y="732472"/>
                </a:lnTo>
                <a:lnTo>
                  <a:pt x="921068" y="503872"/>
                </a:lnTo>
                <a:lnTo>
                  <a:pt x="1031558" y="745807"/>
                </a:lnTo>
                <a:lnTo>
                  <a:pt x="1062990" y="416242"/>
                </a:lnTo>
                <a:lnTo>
                  <a:pt x="1022985" y="364807"/>
                </a:lnTo>
                <a:lnTo>
                  <a:pt x="898208" y="219075"/>
                </a:lnTo>
                <a:lnTo>
                  <a:pt x="782003" y="96202"/>
                </a:lnTo>
                <a:lnTo>
                  <a:pt x="698183" y="120967"/>
                </a:lnTo>
                <a:lnTo>
                  <a:pt x="664845" y="79057"/>
                </a:lnTo>
                <a:lnTo>
                  <a:pt x="661988" y="22860"/>
                </a:lnTo>
                <a:lnTo>
                  <a:pt x="612458" y="0"/>
                </a:lnTo>
                <a:lnTo>
                  <a:pt x="506730" y="1905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D701C7A-E98D-0152-7B7A-1D1FBD4A1089}"/>
              </a:ext>
            </a:extLst>
          </p:cNvPr>
          <p:cNvSpPr txBox="1"/>
          <p:nvPr/>
        </p:nvSpPr>
        <p:spPr>
          <a:xfrm>
            <a:off x="2964811" y="1866552"/>
            <a:ext cx="2624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Jika </a:t>
            </a:r>
            <a:r>
              <a:rPr lang="en-US" sz="1100" dirty="0" err="1"/>
              <a:t>hasil</a:t>
            </a:r>
            <a:r>
              <a:rPr lang="en-US" sz="1100" dirty="0"/>
              <a:t> </a:t>
            </a:r>
            <a:r>
              <a:rPr lang="en-US" sz="1100" dirty="0" err="1"/>
              <a:t>galian</a:t>
            </a:r>
            <a:r>
              <a:rPr lang="en-US" sz="1100" dirty="0"/>
              <a:t> </a:t>
            </a:r>
            <a:r>
              <a:rPr lang="en-US" sz="1100" dirty="0" err="1"/>
              <a:t>tidak</a:t>
            </a:r>
            <a:r>
              <a:rPr lang="en-US" sz="1100" dirty="0"/>
              <a:t> </a:t>
            </a:r>
            <a:r>
              <a:rPr lang="en-US" sz="1100" dirty="0" err="1"/>
              <a:t>akan</a:t>
            </a:r>
            <a:r>
              <a:rPr lang="en-US" sz="1100" dirty="0"/>
              <a:t> </a:t>
            </a:r>
          </a:p>
          <a:p>
            <a:r>
              <a:rPr lang="en-US" sz="1100" dirty="0" err="1"/>
              <a:t>digunakan</a:t>
            </a:r>
            <a:r>
              <a:rPr lang="en-US" sz="1100" dirty="0"/>
              <a:t> </a:t>
            </a:r>
            <a:r>
              <a:rPr lang="en-US" sz="1100" dirty="0" err="1"/>
              <a:t>maka</a:t>
            </a:r>
            <a:r>
              <a:rPr lang="en-US" sz="1100" dirty="0"/>
              <a:t> </a:t>
            </a:r>
            <a:r>
              <a:rPr lang="en-US" sz="1100" dirty="0" err="1"/>
              <a:t>tidak</a:t>
            </a:r>
            <a:r>
              <a:rPr lang="en-US" sz="1100" dirty="0"/>
              <a:t> </a:t>
            </a:r>
            <a:r>
              <a:rPr lang="en-US" sz="1100" dirty="0" err="1"/>
              <a:t>perlu</a:t>
            </a:r>
            <a:r>
              <a:rPr lang="en-US" sz="1100" dirty="0"/>
              <a:t> </a:t>
            </a:r>
            <a:r>
              <a:rPr lang="en-US" sz="1100" dirty="0" err="1"/>
              <a:t>distriping</a:t>
            </a:r>
            <a:r>
              <a:rPr lang="en-US" sz="1100" dirty="0"/>
              <a:t>.</a:t>
            </a:r>
            <a:endParaRPr lang="en-ID" sz="1100" dirty="0"/>
          </a:p>
        </p:txBody>
      </p:sp>
    </p:spTree>
    <p:extLst>
      <p:ext uri="{BB962C8B-B14F-4D97-AF65-F5344CB8AC3E}">
        <p14:creationId xmlns:p14="http://schemas.microsoft.com/office/powerpoint/2010/main" val="238395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633"/>
            <a:ext cx="5040162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id-ID" sz="4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FF0000"/>
                </a:solidFill>
              </a:rPr>
              <a:t>a.</a:t>
            </a:r>
            <a:r>
              <a:rPr lang="id-ID" sz="4000" dirty="0">
                <a:solidFill>
                  <a:srgbClr val="FF0000"/>
                </a:solidFill>
              </a:rPr>
              <a:t> Pekerjaan Tanah: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4201" y="1233185"/>
            <a:ext cx="9215023" cy="5533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5788">
              <a:lnSpc>
                <a:spcPct val="85000"/>
              </a:lnSpc>
            </a:pPr>
            <a:r>
              <a:rPr lang="en-US" sz="3200" dirty="0">
                <a:latin typeface="Arial Narrow" panose="020B0606020202030204" pitchFamily="34" charset="0"/>
              </a:rPr>
              <a:t>A.1.0</a:t>
            </a:r>
            <a:r>
              <a:rPr lang="id-ID" sz="3200" dirty="0">
                <a:latin typeface="Arial Narrow" panose="020B0606020202030204" pitchFamily="34" charset="0"/>
              </a:rPr>
              <a:t>1	Pembersihan dan Pengupasan Permukaan Tanah</a:t>
            </a:r>
          </a:p>
          <a:p>
            <a:pPr defTabSz="585788">
              <a:lnSpc>
                <a:spcPct val="85000"/>
              </a:lnSpc>
            </a:pPr>
            <a:r>
              <a:rPr lang="en-US" sz="3200" dirty="0">
                <a:latin typeface="Arial Narrow" panose="020B0606020202030204" pitchFamily="34" charset="0"/>
              </a:rPr>
              <a:t>A.1.0</a:t>
            </a:r>
            <a:r>
              <a:rPr lang="id-ID" sz="3200" dirty="0">
                <a:latin typeface="Arial Narrow" panose="020B0606020202030204" pitchFamily="34" charset="0"/>
              </a:rPr>
              <a:t>2	Uitzet Lokasi Pekerjaan dan Pasang Profil Melintang</a:t>
            </a:r>
          </a:p>
          <a:p>
            <a:pPr defTabSz="585788">
              <a:lnSpc>
                <a:spcPct val="85000"/>
              </a:lnSpc>
            </a:pPr>
            <a:r>
              <a:rPr lang="en-US" sz="3200" dirty="0">
                <a:latin typeface="Arial Narrow" panose="020B0606020202030204" pitchFamily="34" charset="0"/>
              </a:rPr>
              <a:t>A.1</a:t>
            </a:r>
            <a:r>
              <a:rPr lang="id-ID" sz="3200" dirty="0">
                <a:latin typeface="Arial Narrow" panose="020B0606020202030204" pitchFamily="34" charset="0"/>
              </a:rPr>
              <a:t>.03	Pemasangan Patok</a:t>
            </a:r>
          </a:p>
          <a:p>
            <a:pPr defTabSz="585788">
              <a:lnSpc>
                <a:spcPct val="85000"/>
              </a:lnSpc>
            </a:pPr>
            <a:r>
              <a:rPr lang="en-US" sz="3200" dirty="0">
                <a:latin typeface="Arial Narrow" panose="020B0606020202030204" pitchFamily="34" charset="0"/>
              </a:rPr>
              <a:t>A.1</a:t>
            </a:r>
            <a:r>
              <a:rPr lang="id-ID" sz="3200" dirty="0">
                <a:latin typeface="Arial Narrow" panose="020B0606020202030204" pitchFamily="34" charset="0"/>
              </a:rPr>
              <a:t>.06	Galian Tanah Biasa</a:t>
            </a:r>
          </a:p>
          <a:p>
            <a:pPr defTabSz="585788">
              <a:lnSpc>
                <a:spcPct val="85000"/>
              </a:lnSpc>
            </a:pPr>
            <a:r>
              <a:rPr lang="en-US" sz="3200" dirty="0">
                <a:latin typeface="Arial Narrow" panose="020B0606020202030204" pitchFamily="34" charset="0"/>
              </a:rPr>
              <a:t>A.1.</a:t>
            </a:r>
            <a:r>
              <a:rPr lang="id-ID" sz="3200" dirty="0">
                <a:latin typeface="Arial Narrow" panose="020B0606020202030204" pitchFamily="34" charset="0"/>
              </a:rPr>
              <a:t>07	Galian Tanah Berbatu</a:t>
            </a:r>
          </a:p>
          <a:p>
            <a:pPr defTabSz="585788">
              <a:lnSpc>
                <a:spcPct val="85000"/>
              </a:lnSpc>
            </a:pPr>
            <a:r>
              <a:rPr lang="en-US" sz="3200" dirty="0">
                <a:latin typeface="Arial Narrow" panose="020B0606020202030204" pitchFamily="34" charset="0"/>
              </a:rPr>
              <a:t>A.1.</a:t>
            </a:r>
            <a:r>
              <a:rPr lang="id-ID" sz="3200" dirty="0">
                <a:latin typeface="Arial Narrow" panose="020B0606020202030204" pitchFamily="34" charset="0"/>
              </a:rPr>
              <a:t>08	Galian Batu</a:t>
            </a:r>
          </a:p>
          <a:p>
            <a:pPr defTabSz="585788">
              <a:lnSpc>
                <a:spcPct val="85000"/>
              </a:lnSpc>
            </a:pPr>
            <a:r>
              <a:rPr lang="en-US" sz="3200" dirty="0">
                <a:latin typeface="Arial Narrow" panose="020B0606020202030204" pitchFamily="34" charset="0"/>
              </a:rPr>
              <a:t>A.1.</a:t>
            </a:r>
            <a:r>
              <a:rPr lang="id-ID" sz="3200" dirty="0">
                <a:latin typeface="Arial Narrow" panose="020B0606020202030204" pitchFamily="34" charset="0"/>
              </a:rPr>
              <a:t>09	Galian Tanah Cadas atau Tanah Keras</a:t>
            </a:r>
          </a:p>
          <a:p>
            <a:pPr defTabSz="585788">
              <a:lnSpc>
                <a:spcPct val="85000"/>
              </a:lnSpc>
            </a:pPr>
            <a:r>
              <a:rPr lang="en-US" sz="3200" dirty="0">
                <a:latin typeface="Arial Narrow" panose="020B0606020202030204" pitchFamily="34" charset="0"/>
              </a:rPr>
              <a:t>A.1.10</a:t>
            </a:r>
            <a:r>
              <a:rPr lang="id-ID" sz="3200" dirty="0">
                <a:latin typeface="Arial Narrow" panose="020B0606020202030204" pitchFamily="34" charset="0"/>
              </a:rPr>
              <a:t>	Galian Lumpur</a:t>
            </a:r>
          </a:p>
          <a:p>
            <a:pPr defTabSz="585788">
              <a:lnSpc>
                <a:spcPct val="85000"/>
              </a:lnSpc>
            </a:pPr>
            <a:r>
              <a:rPr lang="en-US" sz="3200" dirty="0">
                <a:latin typeface="Arial Narrow" panose="020B0606020202030204" pitchFamily="34" charset="0"/>
              </a:rPr>
              <a:t>A.1</a:t>
            </a:r>
            <a:r>
              <a:rPr lang="id-ID" sz="3200" dirty="0">
                <a:latin typeface="Arial Narrow" panose="020B0606020202030204" pitchFamily="34" charset="0"/>
              </a:rPr>
              <a:t>.</a:t>
            </a:r>
            <a:r>
              <a:rPr lang="en-US" sz="3200" dirty="0">
                <a:latin typeface="Arial Narrow" panose="020B0606020202030204" pitchFamily="34" charset="0"/>
              </a:rPr>
              <a:t>11</a:t>
            </a:r>
            <a:r>
              <a:rPr lang="id-ID" sz="3200" dirty="0">
                <a:latin typeface="Arial Narrow" panose="020B0606020202030204" pitchFamily="34" charset="0"/>
              </a:rPr>
              <a:t>	Galian Pasir</a:t>
            </a:r>
          </a:p>
          <a:p>
            <a:pPr defTabSz="585788">
              <a:lnSpc>
                <a:spcPct val="85000"/>
              </a:lnSpc>
            </a:pPr>
            <a:r>
              <a:rPr lang="en-US" sz="3200" dirty="0">
                <a:latin typeface="Arial Narrow" panose="020B0606020202030204" pitchFamily="34" charset="0"/>
              </a:rPr>
              <a:t>A.1.12	</a:t>
            </a:r>
            <a:r>
              <a:rPr lang="id-ID" sz="3200" dirty="0">
                <a:latin typeface="Arial Narrow" panose="020B0606020202030204" pitchFamily="34" charset="0"/>
              </a:rPr>
              <a:t>Perkuatan Dinding Galian</a:t>
            </a:r>
          </a:p>
          <a:p>
            <a:pPr defTabSz="585788">
              <a:lnSpc>
                <a:spcPct val="85000"/>
              </a:lnSpc>
            </a:pPr>
            <a:r>
              <a:rPr lang="en-US" sz="3200" dirty="0">
                <a:latin typeface="Arial Narrow" panose="020B0606020202030204" pitchFamily="34" charset="0"/>
              </a:rPr>
              <a:t>A.1.13	</a:t>
            </a:r>
            <a:r>
              <a:rPr lang="en-US" sz="3200" dirty="0" err="1">
                <a:latin typeface="Arial Narrow" panose="020B0606020202030204" pitchFamily="34" charset="0"/>
              </a:rPr>
              <a:t>Peledakan</a:t>
            </a:r>
            <a:r>
              <a:rPr lang="en-US" sz="3200" dirty="0">
                <a:latin typeface="Arial Narrow" panose="020B0606020202030204" pitchFamily="34" charset="0"/>
              </a:rPr>
              <a:t> Batuan</a:t>
            </a:r>
          </a:p>
          <a:p>
            <a:pPr defTabSz="585788">
              <a:lnSpc>
                <a:spcPct val="85000"/>
              </a:lnSpc>
            </a:pPr>
            <a:r>
              <a:rPr lang="en-US" sz="3200" dirty="0">
                <a:latin typeface="Arial Narrow" panose="020B0606020202030204" pitchFamily="34" charset="0"/>
              </a:rPr>
              <a:t>A.1.14	</a:t>
            </a:r>
            <a:r>
              <a:rPr lang="id-ID" sz="3200" dirty="0">
                <a:latin typeface="Arial Narrow" panose="020B0606020202030204" pitchFamily="34" charset="0"/>
              </a:rPr>
              <a:t>Timbunan dan Pemadatan</a:t>
            </a:r>
          </a:p>
          <a:p>
            <a:pPr>
              <a:lnSpc>
                <a:spcPct val="85000"/>
              </a:lnSpc>
              <a:tabLst>
                <a:tab pos="1169988" algn="l"/>
              </a:tabLst>
            </a:pPr>
            <a:r>
              <a:rPr lang="en-US" sz="3200" dirty="0">
                <a:latin typeface="Arial Narrow" panose="020B0606020202030204" pitchFamily="34" charset="0"/>
              </a:rPr>
              <a:t>A.1.15	</a:t>
            </a:r>
            <a:r>
              <a:rPr lang="id-ID" sz="3200" dirty="0">
                <a:latin typeface="Arial Narrow" panose="020B0606020202030204" pitchFamily="34" charset="0"/>
              </a:rPr>
              <a:t>Angkut Material Atau Hasil Galian Tanah</a:t>
            </a:r>
            <a:endParaRPr lang="id-ID" sz="32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48000" y="2016859"/>
            <a:ext cx="455054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dirty="0">
                <a:solidFill>
                  <a:srgbClr val="FF0000"/>
                </a:solidFill>
              </a:rPr>
              <a:t>Tanah Bersampah  ?</a:t>
            </a:r>
          </a:p>
          <a:p>
            <a:r>
              <a:rPr lang="id-ID" b="1" dirty="0">
                <a:solidFill>
                  <a:srgbClr val="0070C0"/>
                </a:solidFill>
                <a:latin typeface="Arial Narrow" panose="020B0606020202030204" pitchFamily="34" charset="0"/>
              </a:rPr>
              <a:t>Sampah </a:t>
            </a:r>
          </a:p>
          <a:p>
            <a:r>
              <a:rPr lang="id-ID" dirty="0">
                <a:solidFill>
                  <a:srgbClr val="FF0000"/>
                </a:solidFill>
                <a:latin typeface="Arial Narrow" panose="020B0606020202030204" pitchFamily="34" charset="0"/>
              </a:rPr>
              <a:t>a) keras/kayu.................Tanah berbatu</a:t>
            </a:r>
          </a:p>
          <a:p>
            <a:r>
              <a:rPr lang="id-ID" dirty="0">
                <a:solidFill>
                  <a:srgbClr val="FF0000"/>
                </a:solidFill>
                <a:latin typeface="Arial Narrow" panose="020B0606020202030204" pitchFamily="34" charset="0"/>
              </a:rPr>
              <a:t>b) organik/plastik tipis....Tanah biasa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0089" y="677947"/>
            <a:ext cx="86645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600" dirty="0">
                <a:solidFill>
                  <a:srgbClr val="0070C0"/>
                </a:solidFill>
              </a:rPr>
              <a:t>a.  (Normatif); Cara Manual </a:t>
            </a:r>
            <a:r>
              <a:rPr lang="en-US" sz="2600" dirty="0">
                <a:solidFill>
                  <a:srgbClr val="0070C0"/>
                </a:solidFill>
              </a:rPr>
              <a:t>(A.1) </a:t>
            </a:r>
            <a:r>
              <a:rPr lang="id-ID" sz="2600" dirty="0">
                <a:solidFill>
                  <a:srgbClr val="0070C0"/>
                </a:solidFill>
              </a:rPr>
              <a:t>dan Semi-mekanis</a:t>
            </a:r>
            <a:r>
              <a:rPr lang="en-US" sz="2600" dirty="0">
                <a:solidFill>
                  <a:srgbClr val="0070C0"/>
                </a:solidFill>
              </a:rPr>
              <a:t> (A.2)</a:t>
            </a:r>
            <a:endParaRPr lang="id-ID" sz="26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310" y="2832467"/>
            <a:ext cx="677108" cy="140679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d-ID" sz="3200" dirty="0">
                <a:solidFill>
                  <a:srgbClr val="FF0000"/>
                </a:solidFill>
              </a:rPr>
              <a:t>Manual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7262036" y="4384865"/>
            <a:ext cx="2409546" cy="761293"/>
          </a:xfrm>
          <a:prstGeom prst="wedgeRectCallout">
            <a:avLst>
              <a:gd name="adj1" fmla="val -102600"/>
              <a:gd name="adj2" fmla="val 475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A.1</a:t>
            </a:r>
            <a:r>
              <a:rPr lang="id-ID" sz="2000" b="1" dirty="0"/>
              <a:t>.12(K3) Dapat digunakan u</a:t>
            </a:r>
            <a:r>
              <a:rPr lang="en-US" sz="2000" b="1" dirty="0" err="1"/>
              <a:t>tk</a:t>
            </a:r>
            <a:r>
              <a:rPr lang="en-US" sz="2000" b="1" dirty="0"/>
              <a:t> SMKK</a:t>
            </a:r>
            <a:r>
              <a:rPr lang="id-ID" sz="2000" b="1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15E776-4D5F-01FF-DD80-B6CDB803FBFB}"/>
              </a:ext>
            </a:extLst>
          </p:cNvPr>
          <p:cNvSpPr txBox="1"/>
          <p:nvPr/>
        </p:nvSpPr>
        <p:spPr>
          <a:xfrm>
            <a:off x="5759777" y="150829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man Old Style" panose="02050604050505020204" pitchFamily="18" charset="0"/>
              </a:rPr>
              <a:t>T.01</a:t>
            </a:r>
            <a:endParaRPr lang="en-ID" dirty="0">
              <a:latin typeface="Bookman Old Style" panose="02050604050505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8E2E40-02CC-670E-9D78-7FF054A58A30}"/>
              </a:ext>
            </a:extLst>
          </p:cNvPr>
          <p:cNvSpPr txBox="1"/>
          <p:nvPr/>
        </p:nvSpPr>
        <p:spPr>
          <a:xfrm>
            <a:off x="6759019" y="0"/>
            <a:ext cx="1239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A.1.01.1</a:t>
            </a:r>
          </a:p>
          <a:p>
            <a:r>
              <a:rPr lang="en-US" sz="2000" dirty="0">
                <a:latin typeface="Bookman Old Style" panose="02050604050505020204" pitchFamily="18" charset="0"/>
              </a:rPr>
              <a:t>A.2.01.1</a:t>
            </a:r>
            <a:endParaRPr lang="en-ID" sz="2000" dirty="0">
              <a:latin typeface="Bookman Old Style" panose="020506040505050202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8941654-BCE0-94E2-E02A-8D83BCDB49FE}"/>
              </a:ext>
            </a:extLst>
          </p:cNvPr>
          <p:cNvCxnSpPr>
            <a:cxnSpLocks/>
          </p:cNvCxnSpPr>
          <p:nvPr/>
        </p:nvCxnSpPr>
        <p:spPr>
          <a:xfrm flipV="1">
            <a:off x="6504495" y="207388"/>
            <a:ext cx="301658" cy="141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A445AF0-37B9-8BC8-520C-AB1CA060E072}"/>
              </a:ext>
            </a:extLst>
          </p:cNvPr>
          <p:cNvCxnSpPr>
            <a:cxnSpLocks/>
          </p:cNvCxnSpPr>
          <p:nvPr/>
        </p:nvCxnSpPr>
        <p:spPr>
          <a:xfrm>
            <a:off x="6506067" y="378641"/>
            <a:ext cx="301658" cy="141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81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3000" y="414000"/>
            <a:ext cx="3759200" cy="2799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00" y="414000"/>
            <a:ext cx="3657600" cy="279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5" b="12073"/>
          <a:stretch/>
        </p:blipFill>
        <p:spPr>
          <a:xfrm>
            <a:off x="207983" y="3935446"/>
            <a:ext cx="3902617" cy="25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8511" y="0"/>
            <a:ext cx="2486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Pekerjaan Tanah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000" y="3935446"/>
            <a:ext cx="37592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1786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4114" y="0"/>
            <a:ext cx="5044971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id-ID" sz="4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FF0000"/>
                </a:solidFill>
              </a:rPr>
              <a:t>b.</a:t>
            </a:r>
            <a:r>
              <a:rPr lang="id-ID" sz="4000" dirty="0">
                <a:solidFill>
                  <a:srgbClr val="FF0000"/>
                </a:solidFill>
              </a:rPr>
              <a:t> Pekerjaan Tanah: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3988" y="512295"/>
            <a:ext cx="4921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b</a:t>
            </a:r>
            <a:r>
              <a:rPr lang="id-ID" sz="2800" dirty="0">
                <a:solidFill>
                  <a:srgbClr val="0070C0"/>
                </a:solidFill>
              </a:rPr>
              <a:t>.</a:t>
            </a:r>
            <a:r>
              <a:rPr lang="en-US" sz="2800" dirty="0">
                <a:solidFill>
                  <a:srgbClr val="0070C0"/>
                </a:solidFill>
              </a:rPr>
              <a:t>  </a:t>
            </a:r>
            <a:r>
              <a:rPr lang="id-ID" sz="2800" dirty="0">
                <a:solidFill>
                  <a:srgbClr val="0070C0"/>
                </a:solidFill>
              </a:rPr>
              <a:t>(Informatif); Cara Mekanis</a:t>
            </a:r>
          </a:p>
        </p:txBody>
      </p:sp>
      <p:sp>
        <p:nvSpPr>
          <p:cNvPr id="4" name="Rectangle 3"/>
          <p:cNvSpPr/>
          <p:nvPr/>
        </p:nvSpPr>
        <p:spPr>
          <a:xfrm>
            <a:off x="791783" y="1031124"/>
            <a:ext cx="930247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3513" indent="-1433513" defTabSz="1165225"/>
            <a:r>
              <a:rPr lang="en-US" sz="3400" dirty="0">
                <a:latin typeface="Arial Narrow" panose="020B0606020202030204" pitchFamily="34" charset="0"/>
              </a:rPr>
              <a:t>A.3.1.</a:t>
            </a:r>
            <a:r>
              <a:rPr lang="id-ID" sz="3400" dirty="0">
                <a:latin typeface="Arial Narrow" panose="020B0606020202030204" pitchFamily="34" charset="0"/>
              </a:rPr>
              <a:t>1	Contoh Pekerjaan Galian Tanah di Situ/Waduk</a:t>
            </a:r>
          </a:p>
          <a:p>
            <a:pPr marL="1433513" indent="-1433513" defTabSz="1165225"/>
            <a:r>
              <a:rPr lang="en-US" sz="3400" dirty="0">
                <a:latin typeface="Arial Narrow" panose="020B0606020202030204" pitchFamily="34" charset="0"/>
              </a:rPr>
              <a:t>A.3</a:t>
            </a:r>
            <a:r>
              <a:rPr lang="id-ID" sz="3400" dirty="0">
                <a:latin typeface="Arial Narrow" panose="020B0606020202030204" pitchFamily="34" charset="0"/>
              </a:rPr>
              <a:t>.</a:t>
            </a:r>
            <a:r>
              <a:rPr lang="en-US" sz="3400" dirty="0">
                <a:latin typeface="Arial Narrow" panose="020B0606020202030204" pitchFamily="34" charset="0"/>
              </a:rPr>
              <a:t>1.</a:t>
            </a:r>
            <a:r>
              <a:rPr lang="id-ID" sz="3400" dirty="0">
                <a:latin typeface="Arial Narrow" panose="020B0606020202030204" pitchFamily="34" charset="0"/>
              </a:rPr>
              <a:t>2 	Contoh Pekerjaan Galian Tanah di Sungai/ Sal. dg Excavator (di Darat) dan diangkut oleh DT</a:t>
            </a:r>
          </a:p>
          <a:p>
            <a:pPr marL="1433513" indent="-1433513" defTabSz="1165225"/>
            <a:r>
              <a:rPr lang="en-US" sz="3400" dirty="0">
                <a:latin typeface="Arial Narrow" panose="020B0606020202030204" pitchFamily="34" charset="0"/>
              </a:rPr>
              <a:t>A.3</a:t>
            </a:r>
            <a:r>
              <a:rPr lang="id-ID" sz="3400" dirty="0">
                <a:latin typeface="Arial Narrow" panose="020B0606020202030204" pitchFamily="34" charset="0"/>
              </a:rPr>
              <a:t>.</a:t>
            </a:r>
            <a:r>
              <a:rPr lang="en-US" sz="3400" dirty="0">
                <a:latin typeface="Arial Narrow" panose="020B0606020202030204" pitchFamily="34" charset="0"/>
              </a:rPr>
              <a:t>1.</a:t>
            </a:r>
            <a:r>
              <a:rPr lang="id-ID" sz="3400" dirty="0">
                <a:latin typeface="Arial Narrow" panose="020B0606020202030204" pitchFamily="34" charset="0"/>
              </a:rPr>
              <a:t>3 	Contoh Pekerjaan Angkutan Material atau Hasil Galian Lintas Pulau </a:t>
            </a:r>
          </a:p>
          <a:p>
            <a:pPr marL="1433513" indent="-1433513" defTabSz="1165225"/>
            <a:r>
              <a:rPr lang="sv-SE" sz="3400" dirty="0">
                <a:latin typeface="Arial Narrow" panose="020B0606020202030204" pitchFamily="34" charset="0"/>
              </a:rPr>
              <a:t>A.3.1.4 </a:t>
            </a:r>
            <a:r>
              <a:rPr lang="id-ID" sz="3400" dirty="0">
                <a:latin typeface="Arial Narrow" panose="020B0606020202030204" pitchFamily="34" charset="0"/>
              </a:rPr>
              <a:t>	</a:t>
            </a:r>
            <a:r>
              <a:rPr lang="sv-SE" sz="3400" dirty="0">
                <a:latin typeface="Arial Narrow" panose="020B0606020202030204" pitchFamily="34" charset="0"/>
              </a:rPr>
              <a:t>Contoh Pekerjaan Gali, Angkut Material/Hasil Galian </a:t>
            </a:r>
            <a:r>
              <a:rPr lang="id-ID" sz="3400" dirty="0">
                <a:latin typeface="Arial Narrow" panose="020B0606020202030204" pitchFamily="34" charset="0"/>
              </a:rPr>
              <a:t>d</a:t>
            </a:r>
            <a:r>
              <a:rPr lang="sv-SE" sz="3400" dirty="0">
                <a:latin typeface="Arial Narrow" panose="020B0606020202030204" pitchFamily="34" charset="0"/>
              </a:rPr>
              <a:t>an Pemadatan </a:t>
            </a:r>
            <a:endParaRPr lang="id-ID" sz="3400" dirty="0">
              <a:latin typeface="Arial Narrow" panose="020B0606020202030204" pitchFamily="34" charset="0"/>
            </a:endParaRPr>
          </a:p>
          <a:p>
            <a:pPr marL="1433513" indent="-1433513" defTabSz="1165225"/>
            <a:r>
              <a:rPr lang="en-US" sz="3400" dirty="0">
                <a:latin typeface="Arial Narrow" panose="020B0606020202030204" pitchFamily="34" charset="0"/>
              </a:rPr>
              <a:t>A.3</a:t>
            </a:r>
            <a:r>
              <a:rPr lang="id-ID" sz="3400" dirty="0">
                <a:latin typeface="Arial Narrow" panose="020B0606020202030204" pitchFamily="34" charset="0"/>
              </a:rPr>
              <a:t>.</a:t>
            </a:r>
            <a:r>
              <a:rPr lang="en-US" sz="3400" dirty="0">
                <a:latin typeface="Arial Narrow" panose="020B0606020202030204" pitchFamily="34" charset="0"/>
              </a:rPr>
              <a:t>1.</a:t>
            </a:r>
            <a:r>
              <a:rPr lang="id-ID" sz="3400" dirty="0">
                <a:latin typeface="Arial Narrow" panose="020B0606020202030204" pitchFamily="34" charset="0"/>
              </a:rPr>
              <a:t>6 	Pekerjaan Infrastruktur Irigasi (Mekanis) </a:t>
            </a:r>
          </a:p>
          <a:p>
            <a:pPr marL="1433513" indent="-1433513" defTabSz="1165225"/>
            <a:r>
              <a:rPr lang="en-US" sz="3400" dirty="0">
                <a:latin typeface="Arial Narrow" panose="020B0606020202030204" pitchFamily="34" charset="0"/>
              </a:rPr>
              <a:t>A.3</a:t>
            </a:r>
            <a:r>
              <a:rPr lang="id-ID" sz="3400" dirty="0">
                <a:latin typeface="Arial Narrow" panose="020B0606020202030204" pitchFamily="34" charset="0"/>
              </a:rPr>
              <a:t>.</a:t>
            </a:r>
            <a:r>
              <a:rPr lang="en-US" sz="3400" dirty="0">
                <a:latin typeface="Arial Narrow" panose="020B0606020202030204" pitchFamily="34" charset="0"/>
              </a:rPr>
              <a:t>1.</a:t>
            </a:r>
            <a:r>
              <a:rPr lang="id-ID" sz="3400" dirty="0">
                <a:latin typeface="Arial Narrow" panose="020B0606020202030204" pitchFamily="34" charset="0"/>
              </a:rPr>
              <a:t>7 	Contoh Pekerjaan Pengerukan </a:t>
            </a:r>
          </a:p>
          <a:p>
            <a:pPr marL="1433513" indent="-1433513" defTabSz="1165225"/>
            <a:r>
              <a:rPr lang="fi-FI" sz="3400" dirty="0">
                <a:latin typeface="Arial Narrow" panose="020B0606020202030204" pitchFamily="34" charset="0"/>
              </a:rPr>
              <a:t>A.3.1.8 </a:t>
            </a:r>
            <a:r>
              <a:rPr lang="id-ID" sz="3400" dirty="0">
                <a:latin typeface="Arial Narrow" panose="020B0606020202030204" pitchFamily="34" charset="0"/>
              </a:rPr>
              <a:t>	</a:t>
            </a:r>
            <a:r>
              <a:rPr lang="fi-FI" sz="3400" dirty="0">
                <a:latin typeface="Arial Narrow" panose="020B0606020202030204" pitchFamily="34" charset="0"/>
              </a:rPr>
              <a:t>Pekerjaan Tanah </a:t>
            </a:r>
            <a:r>
              <a:rPr lang="id-ID" sz="3400" dirty="0">
                <a:latin typeface="Arial Narrow" panose="020B0606020202030204" pitchFamily="34" charset="0"/>
              </a:rPr>
              <a:t>d</a:t>
            </a:r>
            <a:r>
              <a:rPr lang="fi-FI" sz="3400" dirty="0">
                <a:latin typeface="Arial Narrow" panose="020B0606020202030204" pitchFamily="34" charset="0"/>
              </a:rPr>
              <a:t>i Rawa </a:t>
            </a:r>
            <a:endParaRPr lang="id-ID" sz="3400" dirty="0">
              <a:latin typeface="Arial Narrow" panose="020B0606020202030204" pitchFamily="34" charset="0"/>
            </a:endParaRPr>
          </a:p>
          <a:p>
            <a:pPr marL="1433513" indent="-1433513" defTabSz="1165225"/>
            <a:r>
              <a:rPr lang="en-US" sz="3400" dirty="0">
                <a:latin typeface="Arial Narrow" panose="020B0606020202030204" pitchFamily="34" charset="0"/>
              </a:rPr>
              <a:t>A.3</a:t>
            </a:r>
            <a:r>
              <a:rPr lang="id-ID" sz="3400" dirty="0">
                <a:latin typeface="Arial Narrow" panose="020B0606020202030204" pitchFamily="34" charset="0"/>
              </a:rPr>
              <a:t>.</a:t>
            </a:r>
            <a:r>
              <a:rPr lang="en-US" sz="3400" dirty="0">
                <a:latin typeface="Arial Narrow" panose="020B0606020202030204" pitchFamily="34" charset="0"/>
              </a:rPr>
              <a:t>1.</a:t>
            </a:r>
            <a:r>
              <a:rPr lang="id-ID" sz="3400" dirty="0">
                <a:latin typeface="Arial Narrow" panose="020B0606020202030204" pitchFamily="34" charset="0"/>
              </a:rPr>
              <a:t>10 	Bendungan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8588" y="2847604"/>
            <a:ext cx="677108" cy="157671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d-ID" sz="3200" dirty="0"/>
              <a:t>Mekanis</a:t>
            </a:r>
          </a:p>
        </p:txBody>
      </p:sp>
    </p:spTree>
    <p:extLst>
      <p:ext uri="{BB962C8B-B14F-4D97-AF65-F5344CB8AC3E}">
        <p14:creationId xmlns:p14="http://schemas.microsoft.com/office/powerpoint/2010/main" val="363329294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0" y="0"/>
            <a:ext cx="4814138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id-ID" sz="4000" dirty="0">
                <a:solidFill>
                  <a:srgbClr val="FF0000"/>
                </a:solidFill>
              </a:rPr>
              <a:t>1) Pekerjaan Tanah: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2468"/>
            <a:ext cx="71180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A.3.01</a:t>
            </a:r>
            <a:r>
              <a:rPr lang="id-ID" b="1" dirty="0">
                <a:latin typeface="Arial Narrow" panose="020B0606020202030204" pitchFamily="34" charset="0"/>
              </a:rPr>
              <a:t>.1</a:t>
            </a:r>
            <a:r>
              <a:rPr lang="id-ID" dirty="0">
                <a:latin typeface="Arial Narrow" panose="020B0606020202030204" pitchFamily="34" charset="0"/>
              </a:rPr>
              <a:t>  </a:t>
            </a:r>
            <a:r>
              <a:rPr lang="id-ID" b="1" dirty="0">
                <a:latin typeface="Arial Narrow" panose="020B0606020202030204" pitchFamily="34" charset="0"/>
              </a:rPr>
              <a:t>Contoh Pekerjaan Galian Tanah Di Situ/Waduk </a:t>
            </a:r>
            <a:endParaRPr lang="id-ID" dirty="0"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177" t="8203" r="15399"/>
          <a:stretch/>
        </p:blipFill>
        <p:spPr>
          <a:xfrm>
            <a:off x="1199368" y="1849473"/>
            <a:ext cx="8706632" cy="5005241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102936" y="1330998"/>
            <a:ext cx="85783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49263" indent="-449263"/>
            <a:r>
              <a:rPr lang="en-US" sz="3200" dirty="0" err="1">
                <a:solidFill>
                  <a:srgbClr val="00B050"/>
                </a:solidFill>
              </a:rPr>
              <a:t>Angkutan</a:t>
            </a:r>
            <a:r>
              <a:rPr lang="en-US" sz="3200" dirty="0">
                <a:solidFill>
                  <a:srgbClr val="00B050"/>
                </a:solidFill>
              </a:rPr>
              <a:t> Material/</a:t>
            </a:r>
            <a:r>
              <a:rPr lang="id-ID" sz="3200" dirty="0">
                <a:solidFill>
                  <a:srgbClr val="00B050"/>
                </a:solidFill>
              </a:rPr>
              <a:t> </a:t>
            </a:r>
            <a:r>
              <a:rPr lang="en-US" sz="3200" dirty="0">
                <a:solidFill>
                  <a:srgbClr val="00B050"/>
                </a:solidFill>
              </a:rPr>
              <a:t>Dredging di </a:t>
            </a:r>
            <a:r>
              <a:rPr lang="en-US" sz="3200" dirty="0" err="1">
                <a:solidFill>
                  <a:srgbClr val="00B050"/>
                </a:solidFill>
              </a:rPr>
              <a:t>Waduk</a:t>
            </a:r>
            <a:r>
              <a:rPr lang="en-US" sz="3200" dirty="0">
                <a:solidFill>
                  <a:srgbClr val="00B050"/>
                </a:solidFill>
              </a:rPr>
              <a:t>/Situ</a:t>
            </a:r>
          </a:p>
        </p:txBody>
      </p:sp>
      <p:sp>
        <p:nvSpPr>
          <p:cNvPr id="7" name="Rectangle 6"/>
          <p:cNvSpPr/>
          <p:nvPr/>
        </p:nvSpPr>
        <p:spPr>
          <a:xfrm>
            <a:off x="1081864" y="983172"/>
            <a:ext cx="3810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dirty="0">
                <a:solidFill>
                  <a:srgbClr val="FF0000"/>
                </a:solidFill>
              </a:rPr>
              <a:t>(Informatif); Cara Mekanis</a:t>
            </a:r>
          </a:p>
        </p:txBody>
      </p:sp>
    </p:spTree>
    <p:extLst>
      <p:ext uri="{BB962C8B-B14F-4D97-AF65-F5344CB8AC3E}">
        <p14:creationId xmlns:p14="http://schemas.microsoft.com/office/powerpoint/2010/main" val="1974455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548FC0-15E1-40FA-A4D0-37712F449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88"/>
            <a:ext cx="9906000" cy="68210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BEF8FA-8D98-4BC9-9552-E9B54A2A4432}"/>
              </a:ext>
            </a:extLst>
          </p:cNvPr>
          <p:cNvSpPr/>
          <p:nvPr/>
        </p:nvSpPr>
        <p:spPr>
          <a:xfrm>
            <a:off x="9713843" y="6665843"/>
            <a:ext cx="192157" cy="173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107602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/>
          <a:srcRect l="3485" t="2862" r="6026" b="4472"/>
          <a:stretch/>
        </p:blipFill>
        <p:spPr bwMode="auto">
          <a:xfrm>
            <a:off x="2293747" y="2199999"/>
            <a:ext cx="7612253" cy="46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092873" y="1113354"/>
            <a:ext cx="881312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42913" indent="-442913"/>
            <a:r>
              <a:rPr lang="en-US" sz="2800" dirty="0">
                <a:solidFill>
                  <a:srgbClr val="00B050"/>
                </a:solidFill>
              </a:rPr>
              <a:t>a)	</a:t>
            </a:r>
            <a:r>
              <a:rPr lang="en-US" sz="2800" dirty="0" err="1">
                <a:solidFill>
                  <a:srgbClr val="00B050"/>
                </a:solidFill>
              </a:rPr>
              <a:t>Contoh</a:t>
            </a:r>
            <a:r>
              <a:rPr lang="en-US" sz="2800" dirty="0">
                <a:solidFill>
                  <a:srgbClr val="00B050"/>
                </a:solidFill>
              </a:rPr>
              <a:t> AHSP </a:t>
            </a:r>
            <a:r>
              <a:rPr lang="en-US" sz="2800" dirty="0" err="1">
                <a:solidFill>
                  <a:srgbClr val="00B050"/>
                </a:solidFill>
              </a:rPr>
              <a:t>Penggalian</a:t>
            </a:r>
            <a:r>
              <a:rPr lang="en-US" sz="2800" dirty="0">
                <a:solidFill>
                  <a:srgbClr val="00B050"/>
                </a:solidFill>
              </a:rPr>
              <a:t> Tanah di Sungai </a:t>
            </a:r>
            <a:r>
              <a:rPr lang="en-US" sz="2800" dirty="0" err="1">
                <a:solidFill>
                  <a:srgbClr val="00B050"/>
                </a:solidFill>
              </a:rPr>
              <a:t>dengan</a:t>
            </a:r>
            <a:r>
              <a:rPr lang="en-US" sz="2800" dirty="0">
                <a:solidFill>
                  <a:srgbClr val="00B050"/>
                </a:solidFill>
              </a:rPr>
              <a:t> Excavator di </a:t>
            </a:r>
            <a:r>
              <a:rPr lang="en-US" sz="2800" dirty="0" err="1">
                <a:solidFill>
                  <a:srgbClr val="00B050"/>
                </a:solidFill>
              </a:rPr>
              <a:t>Darat</a:t>
            </a:r>
            <a:r>
              <a:rPr lang="en-US" sz="2800" dirty="0">
                <a:solidFill>
                  <a:srgbClr val="00B050"/>
                </a:solidFill>
              </a:rPr>
              <a:t> yang </a:t>
            </a:r>
            <a:r>
              <a:rPr lang="en-US" sz="2800" dirty="0" err="1">
                <a:solidFill>
                  <a:srgbClr val="00B050"/>
                </a:solidFill>
              </a:rPr>
              <a:t>diangkut</a:t>
            </a:r>
            <a:r>
              <a:rPr lang="en-US" sz="2800" dirty="0">
                <a:solidFill>
                  <a:srgbClr val="00B050"/>
                </a:solidFill>
              </a:rPr>
              <a:t> oleh D</a:t>
            </a:r>
            <a:r>
              <a:rPr lang="id-ID" sz="2800" dirty="0">
                <a:solidFill>
                  <a:srgbClr val="00B050"/>
                </a:solidFill>
              </a:rPr>
              <a:t>T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8929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4738" indent="-1074738" defTabSz="1255713"/>
            <a:r>
              <a:rPr lang="en-US" b="1" dirty="0">
                <a:latin typeface="Arial Narrow" panose="020B0606020202030204" pitchFamily="34" charset="0"/>
              </a:rPr>
              <a:t>A.3.01</a:t>
            </a:r>
            <a:r>
              <a:rPr lang="id-ID" b="1" dirty="0">
                <a:latin typeface="Arial Narrow" panose="020B0606020202030204" pitchFamily="34" charset="0"/>
              </a:rPr>
              <a:t>.</a:t>
            </a:r>
            <a:r>
              <a:rPr lang="en-US" b="1" dirty="0">
                <a:latin typeface="Arial Narrow" panose="020B0606020202030204" pitchFamily="34" charset="0"/>
              </a:rPr>
              <a:t>2</a:t>
            </a:r>
            <a:r>
              <a:rPr lang="id-ID" b="1" dirty="0">
                <a:latin typeface="Arial Narrow" panose="020B0606020202030204" pitchFamily="34" charset="0"/>
              </a:rPr>
              <a:t> </a:t>
            </a:r>
            <a:r>
              <a:rPr lang="en-US" b="1" dirty="0">
                <a:latin typeface="Arial Narrow" panose="020B0606020202030204" pitchFamily="34" charset="0"/>
              </a:rPr>
              <a:t>	</a:t>
            </a:r>
            <a:r>
              <a:rPr lang="id-ID" b="1" dirty="0">
                <a:latin typeface="Arial Narrow" panose="020B0606020202030204" pitchFamily="34" charset="0"/>
              </a:rPr>
              <a:t>Contoh Pekerjaan Galian Tanah di Sungai/Saluran dengan Excavator (di Darat) yang diangkut oleh DT</a:t>
            </a:r>
            <a:endParaRPr lang="id-ID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87753" y="6696635"/>
            <a:ext cx="318247" cy="1613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6695" y="683999"/>
            <a:ext cx="3810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dirty="0">
                <a:solidFill>
                  <a:srgbClr val="FF0000"/>
                </a:solidFill>
              </a:rPr>
              <a:t>(Informatif); Cara Mekanis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7FC040-F01F-B0A5-19C9-44972B42E94F}"/>
              </a:ext>
            </a:extLst>
          </p:cNvPr>
          <p:cNvSpPr txBox="1"/>
          <p:nvPr/>
        </p:nvSpPr>
        <p:spPr>
          <a:xfrm>
            <a:off x="230956" y="330063"/>
            <a:ext cx="4967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dirty="0">
                <a:latin typeface="Arial Narrow" panose="020B0606020202030204" pitchFamily="34" charset="0"/>
              </a:rPr>
              <a:t>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4542077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746" b="49279"/>
          <a:stretch/>
        </p:blipFill>
        <p:spPr>
          <a:xfrm>
            <a:off x="711210" y="942681"/>
            <a:ext cx="9036106" cy="25357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87753" y="6696635"/>
            <a:ext cx="318247" cy="1613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77FD5C-44D2-CBA5-3A7C-EAEC7A34E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427" y="3570350"/>
            <a:ext cx="9906000" cy="328765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B08ECF85-3668-5FAA-BAD5-A245629DD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873" y="38697"/>
            <a:ext cx="881312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42913" indent="-442913"/>
            <a:r>
              <a:rPr lang="en-US" sz="2800" dirty="0">
                <a:solidFill>
                  <a:srgbClr val="00B050"/>
                </a:solidFill>
              </a:rPr>
              <a:t>b)	</a:t>
            </a:r>
            <a:r>
              <a:rPr lang="en-US" sz="2800" dirty="0" err="1">
                <a:solidFill>
                  <a:srgbClr val="00B050"/>
                </a:solidFill>
              </a:rPr>
              <a:t>Contoh</a:t>
            </a:r>
            <a:r>
              <a:rPr lang="en-US" sz="2800" dirty="0">
                <a:solidFill>
                  <a:srgbClr val="00B050"/>
                </a:solidFill>
              </a:rPr>
              <a:t> AHSP </a:t>
            </a:r>
            <a:r>
              <a:rPr lang="en-US" sz="2800" dirty="0" err="1">
                <a:solidFill>
                  <a:srgbClr val="00B050"/>
                </a:solidFill>
              </a:rPr>
              <a:t>Penggalian</a:t>
            </a:r>
            <a:r>
              <a:rPr lang="en-US" sz="2800" dirty="0">
                <a:solidFill>
                  <a:srgbClr val="00B050"/>
                </a:solidFill>
              </a:rPr>
              <a:t> Tanah di Sungai yang </a:t>
            </a:r>
            <a:r>
              <a:rPr lang="en-US" sz="2800" dirty="0" err="1">
                <a:solidFill>
                  <a:srgbClr val="00B050"/>
                </a:solidFill>
              </a:rPr>
              <a:t>diangkat</a:t>
            </a:r>
            <a:r>
              <a:rPr lang="en-US" sz="2800" dirty="0">
                <a:solidFill>
                  <a:srgbClr val="00B050"/>
                </a:solidFill>
              </a:rPr>
              <a:t> Excavator </a:t>
            </a:r>
            <a:r>
              <a:rPr lang="en-US" sz="2800" dirty="0" err="1">
                <a:solidFill>
                  <a:srgbClr val="00B050"/>
                </a:solidFill>
              </a:rPr>
              <a:t>untuk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membuat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err="1">
                <a:solidFill>
                  <a:srgbClr val="00B050"/>
                </a:solidFill>
              </a:rPr>
              <a:t>tanggul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DB4A4A-C551-96ED-341E-4784CAC8C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4" t="-1" r="8661" b="38294"/>
          <a:stretch/>
        </p:blipFill>
        <p:spPr>
          <a:xfrm>
            <a:off x="3288" y="3540447"/>
            <a:ext cx="763096" cy="17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9101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05764D-860F-45F7-AD81-0215B5EC6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775"/>
          <a:stretch/>
        </p:blipFill>
        <p:spPr>
          <a:xfrm>
            <a:off x="393700" y="19050"/>
            <a:ext cx="9118600" cy="35716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FFB141-0191-408B-8E9F-046E31C5D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11" y="3669241"/>
            <a:ext cx="6168018" cy="259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8095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06156-0BB8-479D-B247-11A944471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457" y="137364"/>
            <a:ext cx="5589494" cy="34236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212329-BCFF-41E2-B6EF-BBC2E922526D}"/>
              </a:ext>
            </a:extLst>
          </p:cNvPr>
          <p:cNvSpPr txBox="1"/>
          <p:nvPr/>
        </p:nvSpPr>
        <p:spPr>
          <a:xfrm>
            <a:off x="6790765" y="1187798"/>
            <a:ext cx="3319242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kemiringan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1v:10h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kemiringan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5,7108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ID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ID" dirty="0">
                <a:latin typeface="Calibri" panose="020F0502020204030204" pitchFamily="34" charset="0"/>
                <a:cs typeface="Calibri" panose="020F0502020204030204" pitchFamily="34" charset="0"/>
              </a:rPr>
              <a:t> + naik……….gf = 0,91 </a:t>
            </a:r>
          </a:p>
          <a:p>
            <a:r>
              <a:rPr lang="en-ID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ID" dirty="0" err="1">
                <a:latin typeface="Calibri" panose="020F0502020204030204" pitchFamily="34" charset="0"/>
                <a:cs typeface="Calibri" panose="020F0502020204030204" pitchFamily="34" charset="0"/>
              </a:rPr>
              <a:t>turun</a:t>
            </a:r>
            <a:r>
              <a:rPr lang="en-ID" dirty="0">
                <a:latin typeface="Calibri" panose="020F0502020204030204" pitchFamily="34" charset="0"/>
                <a:cs typeface="Calibri" panose="020F0502020204030204" pitchFamily="34" charset="0"/>
              </a:rPr>
              <a:t>……..gf = 1,09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BF2C433-774C-483F-828E-E65093A5D8DD}"/>
              </a:ext>
            </a:extLst>
          </p:cNvPr>
          <p:cNvSpPr/>
          <p:nvPr/>
        </p:nvSpPr>
        <p:spPr>
          <a:xfrm>
            <a:off x="8101853" y="1228138"/>
            <a:ext cx="1154206" cy="51998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7EB16C5-FA05-4C3A-AB2C-D17F845AAD4F}"/>
              </a:ext>
            </a:extLst>
          </p:cNvPr>
          <p:cNvCxnSpPr/>
          <p:nvPr/>
        </p:nvCxnSpPr>
        <p:spPr>
          <a:xfrm flipV="1">
            <a:off x="5481490" y="1592223"/>
            <a:ext cx="0" cy="9188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3819C2-67A1-4AED-85A8-1B603478A4F5}"/>
              </a:ext>
            </a:extLst>
          </p:cNvPr>
          <p:cNvCxnSpPr>
            <a:cxnSpLocks/>
          </p:cNvCxnSpPr>
          <p:nvPr/>
        </p:nvCxnSpPr>
        <p:spPr>
          <a:xfrm flipV="1">
            <a:off x="4464772" y="839393"/>
            <a:ext cx="0" cy="16717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D76581B-BE19-46D7-8790-9BD3F728CB0D}"/>
              </a:ext>
            </a:extLst>
          </p:cNvPr>
          <p:cNvCxnSpPr/>
          <p:nvPr/>
        </p:nvCxnSpPr>
        <p:spPr>
          <a:xfrm flipH="1">
            <a:off x="3635458" y="1576109"/>
            <a:ext cx="1846032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45A53AE-EF48-421C-9CFF-FDFBF0F5E22D}"/>
              </a:ext>
            </a:extLst>
          </p:cNvPr>
          <p:cNvCxnSpPr>
            <a:cxnSpLocks/>
          </p:cNvCxnSpPr>
          <p:nvPr/>
        </p:nvCxnSpPr>
        <p:spPr>
          <a:xfrm flipH="1">
            <a:off x="3635458" y="852591"/>
            <a:ext cx="829314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5845A6A-1840-455C-91A1-F1983DDD1E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/>
          <a:stretch/>
        </p:blipFill>
        <p:spPr>
          <a:xfrm>
            <a:off x="1655993" y="4076918"/>
            <a:ext cx="6602978" cy="233123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FF7169-727B-4C33-896A-BD3520468D9B}"/>
              </a:ext>
            </a:extLst>
          </p:cNvPr>
          <p:cNvSpPr/>
          <p:nvPr/>
        </p:nvSpPr>
        <p:spPr>
          <a:xfrm>
            <a:off x="2263589" y="4831976"/>
            <a:ext cx="5118847" cy="22411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32C73FB-561C-4D89-A1AE-9B07A10323F5}"/>
              </a:ext>
            </a:extLst>
          </p:cNvPr>
          <p:cNvSpPr/>
          <p:nvPr/>
        </p:nvSpPr>
        <p:spPr>
          <a:xfrm>
            <a:off x="7930584" y="1846605"/>
            <a:ext cx="1154206" cy="269067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244456-C4E6-42A8-A5D5-4C60744596D5}"/>
              </a:ext>
            </a:extLst>
          </p:cNvPr>
          <p:cNvSpPr/>
          <p:nvPr/>
        </p:nvSpPr>
        <p:spPr>
          <a:xfrm>
            <a:off x="5786719" y="2837330"/>
            <a:ext cx="806823" cy="24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5C963544-3317-4DA8-921C-B35B53F1CE83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43602" y="1748118"/>
            <a:ext cx="3231151" cy="1169890"/>
          </a:xfrm>
          <a:prstGeom prst="bentConnector3">
            <a:avLst>
              <a:gd name="adj1" fmla="val 6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6335F1-5620-47DC-9299-50F53D76C8B6}"/>
              </a:ext>
            </a:extLst>
          </p:cNvPr>
          <p:cNvCxnSpPr/>
          <p:nvPr/>
        </p:nvCxnSpPr>
        <p:spPr>
          <a:xfrm flipH="1" flipV="1">
            <a:off x="5481490" y="2511105"/>
            <a:ext cx="462110" cy="40690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DCBE921-8DF9-4238-8BE9-57D82A17A85D}"/>
              </a:ext>
            </a:extLst>
          </p:cNvPr>
          <p:cNvSpPr txBox="1"/>
          <p:nvPr/>
        </p:nvSpPr>
        <p:spPr>
          <a:xfrm>
            <a:off x="1655993" y="4115893"/>
            <a:ext cx="118494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Bookman Old Style" panose="02050604050505020204" pitchFamily="18" charset="0"/>
              </a:rPr>
              <a:t>Tabel</a:t>
            </a:r>
            <a:r>
              <a:rPr lang="en-US" sz="1600" b="1" dirty="0">
                <a:latin typeface="Bookman Old Style" panose="02050604050505020204" pitchFamily="18" charset="0"/>
              </a:rPr>
              <a:t> A.6</a:t>
            </a:r>
            <a:endParaRPr lang="en-ID" sz="16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2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1AEB2-84A7-731B-1B1A-9DA1A0C80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92" y="173454"/>
            <a:ext cx="8754615" cy="65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5866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CD375D-6C31-46F3-8970-BFD75D688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50" t="16374" r="10562"/>
          <a:stretch/>
        </p:blipFill>
        <p:spPr>
          <a:xfrm>
            <a:off x="138223" y="133762"/>
            <a:ext cx="9750197" cy="668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9840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3F5639-8FDF-4A56-9895-40BD61A42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427" y="0"/>
            <a:ext cx="999570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9386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AC8B1B-D127-66D2-5B5B-B9021A90B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735" y="372903"/>
            <a:ext cx="6200776" cy="22159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DCC81C-4706-9D55-C122-D4AA7F0B5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75" y="2663190"/>
            <a:ext cx="6200776" cy="40290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DFFC9E-D889-3A3E-7D71-A23417B18880}"/>
              </a:ext>
            </a:extLst>
          </p:cNvPr>
          <p:cNvGrpSpPr/>
          <p:nvPr/>
        </p:nvGrpSpPr>
        <p:grpSpPr>
          <a:xfrm>
            <a:off x="377189" y="3022114"/>
            <a:ext cx="3082041" cy="1464357"/>
            <a:chOff x="-1649136" y="2179806"/>
            <a:chExt cx="4433638" cy="25873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D7B100-A6F3-57C9-930F-6EE6D6088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49136" y="2730920"/>
              <a:ext cx="3877392" cy="203624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E8C48C-0345-1BF2-369A-BF66100AB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5" t="3937" r="25433" b="12508"/>
            <a:stretch/>
          </p:blipFill>
          <p:spPr>
            <a:xfrm>
              <a:off x="1488067" y="2179806"/>
              <a:ext cx="1296435" cy="154398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455134-7EFD-4F07-51CA-6540902DE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9" y="841179"/>
            <a:ext cx="3100426" cy="1770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7C2A02-2CCB-CA17-D1ED-9059B36096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9" y="5190464"/>
            <a:ext cx="3100426" cy="16584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45A70C-8F21-F77B-2823-0A20BDB35E35}"/>
              </a:ext>
            </a:extLst>
          </p:cNvPr>
          <p:cNvSpPr txBox="1"/>
          <p:nvPr/>
        </p:nvSpPr>
        <p:spPr>
          <a:xfrm>
            <a:off x="272905" y="151715"/>
            <a:ext cx="2513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Menebang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Pohon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err="1">
                <a:solidFill>
                  <a:srgbClr val="FF0000"/>
                </a:solidFill>
              </a:rPr>
              <a:t>Menggunakan</a:t>
            </a:r>
            <a:r>
              <a:rPr lang="en-US" sz="1400" dirty="0">
                <a:solidFill>
                  <a:srgbClr val="FF0000"/>
                </a:solidFill>
              </a:rPr>
              <a:t> Fuller Bencher</a:t>
            </a:r>
            <a:endParaRPr lang="en-ID" sz="1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116782-01FF-0527-D262-FCBEFD87C4EF}"/>
              </a:ext>
            </a:extLst>
          </p:cNvPr>
          <p:cNvSpPr txBox="1"/>
          <p:nvPr/>
        </p:nvSpPr>
        <p:spPr>
          <a:xfrm>
            <a:off x="226749" y="2671089"/>
            <a:ext cx="2658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Mencabut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Pohon</a:t>
            </a:r>
            <a:r>
              <a:rPr lang="en-US" sz="1400" dirty="0">
                <a:solidFill>
                  <a:srgbClr val="FF0000"/>
                </a:solidFill>
              </a:rPr>
              <a:t>, </a:t>
            </a:r>
            <a:r>
              <a:rPr lang="en-US" sz="1400" dirty="0" err="1">
                <a:solidFill>
                  <a:srgbClr val="FF0000"/>
                </a:solidFill>
              </a:rPr>
              <a:t>tunggul</a:t>
            </a:r>
            <a:r>
              <a:rPr lang="en-US" sz="1400" dirty="0">
                <a:solidFill>
                  <a:srgbClr val="FF0000"/>
                </a:solidFill>
              </a:rPr>
              <a:t>/</a:t>
            </a:r>
            <a:r>
              <a:rPr lang="en-US" sz="1400" dirty="0" err="1">
                <a:solidFill>
                  <a:srgbClr val="FF0000"/>
                </a:solidFill>
              </a:rPr>
              <a:t>Akar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err="1">
                <a:solidFill>
                  <a:srgbClr val="FF0000"/>
                </a:solidFill>
              </a:rPr>
              <a:t>Menggunakan</a:t>
            </a:r>
            <a:r>
              <a:rPr lang="en-US" sz="1400" dirty="0">
                <a:solidFill>
                  <a:srgbClr val="FF0000"/>
                </a:solidFill>
              </a:rPr>
              <a:t> Bulldozer</a:t>
            </a:r>
            <a:endParaRPr lang="en-ID" sz="1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D76067-FBCA-A4C5-D619-42ECDF8323B8}"/>
              </a:ext>
            </a:extLst>
          </p:cNvPr>
          <p:cNvSpPr txBox="1"/>
          <p:nvPr/>
        </p:nvSpPr>
        <p:spPr>
          <a:xfrm>
            <a:off x="311429" y="4675119"/>
            <a:ext cx="2608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Mencabut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tunggul+Akar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pohon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err="1">
                <a:solidFill>
                  <a:srgbClr val="FF0000"/>
                </a:solidFill>
              </a:rPr>
              <a:t>Menggunakan</a:t>
            </a:r>
            <a:r>
              <a:rPr lang="en-US" sz="1400" dirty="0">
                <a:solidFill>
                  <a:srgbClr val="FF0000"/>
                </a:solidFill>
              </a:rPr>
              <a:t> SRRM</a:t>
            </a:r>
            <a:endParaRPr lang="en-ID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0236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3130A0-F74B-4218-A6E5-80D63069B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28" y="0"/>
            <a:ext cx="8053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2120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D9BD0D-C13B-8757-1823-0E38D2DD0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9906000" cy="2244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2DA8B-EC41-F437-0373-16D7F088F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" y="2441734"/>
            <a:ext cx="9906000" cy="2055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0CC3AE-BB5A-6C91-A9FA-DC14E87C8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06289"/>
            <a:ext cx="9906000" cy="214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99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48CF4D-0614-4341-AB43-F6DADE0F5A1C}"/>
              </a:ext>
            </a:extLst>
          </p:cNvPr>
          <p:cNvSpPr/>
          <p:nvPr/>
        </p:nvSpPr>
        <p:spPr>
          <a:xfrm>
            <a:off x="2072089" y="1686911"/>
            <a:ext cx="576182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A.1   CARA MANUAL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54C336-3941-49C0-A7AB-B219B1B00C34}"/>
              </a:ext>
            </a:extLst>
          </p:cNvPr>
          <p:cNvSpPr txBox="1"/>
          <p:nvPr/>
        </p:nvSpPr>
        <p:spPr>
          <a:xfrm>
            <a:off x="368871" y="4865367"/>
            <a:ext cx="9168259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AHSP </a:t>
            </a:r>
            <a:r>
              <a:rPr lang="en-US" dirty="0" err="1">
                <a:solidFill>
                  <a:srgbClr val="0070C0"/>
                </a:solidFill>
                <a:latin typeface="Britannic Bold" panose="020B0903060703020204" pitchFamily="34" charset="0"/>
              </a:rPr>
              <a:t>dari</a:t>
            </a: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Britannic Bold" panose="020B0903060703020204" pitchFamily="34" charset="0"/>
              </a:rPr>
              <a:t>PerMen</a:t>
            </a: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 PUPR </a:t>
            </a:r>
            <a:r>
              <a:rPr lang="en-US" dirty="0" err="1">
                <a:solidFill>
                  <a:srgbClr val="0070C0"/>
                </a:solidFill>
                <a:latin typeface="Britannic Bold" panose="020B0903060703020204" pitchFamily="34" charset="0"/>
              </a:rPr>
              <a:t>Nomor</a:t>
            </a: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 8 </a:t>
            </a:r>
            <a:r>
              <a:rPr lang="en-US" dirty="0" err="1">
                <a:solidFill>
                  <a:srgbClr val="0070C0"/>
                </a:solidFill>
                <a:latin typeface="Britannic Bold" panose="020B0903060703020204" pitchFamily="34" charset="0"/>
              </a:rPr>
              <a:t>Tahun</a:t>
            </a: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 2023 </a:t>
            </a:r>
            <a:r>
              <a:rPr lang="en-US" dirty="0" err="1">
                <a:solidFill>
                  <a:srgbClr val="0070C0"/>
                </a:solidFill>
                <a:latin typeface="Britannic Bold" panose="020B0903060703020204" pitchFamily="34" charset="0"/>
              </a:rPr>
              <a:t>Tentang</a:t>
            </a: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 P3BPK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AHSP </a:t>
            </a:r>
            <a:r>
              <a:rPr lang="en-US" dirty="0" err="1">
                <a:solidFill>
                  <a:srgbClr val="0070C0"/>
                </a:solidFill>
                <a:latin typeface="Britannic Bold" panose="020B0903060703020204" pitchFamily="34" charset="0"/>
              </a:rPr>
              <a:t>dari</a:t>
            </a: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 SE </a:t>
            </a:r>
            <a:r>
              <a:rPr lang="en-US" dirty="0" err="1">
                <a:solidFill>
                  <a:srgbClr val="0070C0"/>
                </a:solidFill>
                <a:latin typeface="Britannic Bold" panose="020B0903060703020204" pitchFamily="34" charset="0"/>
              </a:rPr>
              <a:t>Dirjen</a:t>
            </a: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 Bina </a:t>
            </a:r>
            <a:r>
              <a:rPr lang="en-US" dirty="0" err="1">
                <a:solidFill>
                  <a:srgbClr val="0070C0"/>
                </a:solidFill>
                <a:latin typeface="Britannic Bold" panose="020B0903060703020204" pitchFamily="34" charset="0"/>
              </a:rPr>
              <a:t>Konstruksi</a:t>
            </a: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Britannic Bold" panose="020B0903060703020204" pitchFamily="34" charset="0"/>
              </a:rPr>
              <a:t>Nomor</a:t>
            </a: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 30 </a:t>
            </a:r>
            <a:r>
              <a:rPr lang="en-US" dirty="0" err="1">
                <a:solidFill>
                  <a:srgbClr val="0070C0"/>
                </a:solidFill>
                <a:latin typeface="Britannic Bold" panose="020B0903060703020204" pitchFamily="34" charset="0"/>
              </a:rPr>
              <a:t>Tahun</a:t>
            </a: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 2025</a:t>
            </a:r>
            <a:endParaRPr lang="en-ID" dirty="0">
              <a:solidFill>
                <a:srgbClr val="0070C0"/>
              </a:solidFill>
              <a:latin typeface="Britannic Bold" panose="020B09030607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CC7966-28EA-4A14-BCCD-D47A3CFF3473}"/>
              </a:ext>
            </a:extLst>
          </p:cNvPr>
          <p:cNvSpPr txBox="1"/>
          <p:nvPr/>
        </p:nvSpPr>
        <p:spPr>
          <a:xfrm>
            <a:off x="0" y="122920"/>
            <a:ext cx="990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>
                    <a:lumMod val="65000"/>
                  </a:schemeClr>
                </a:solidFill>
                <a:latin typeface="Britannic Bold" panose="020B0903060703020204" pitchFamily="34" charset="0"/>
              </a:rPr>
              <a:t>Metode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Britannic Bold" panose="020B0903060703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65000"/>
                  </a:schemeClr>
                </a:solidFill>
                <a:latin typeface="Britannic Bold" panose="020B0903060703020204" pitchFamily="34" charset="0"/>
              </a:rPr>
              <a:t>Kerja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Britannic Bold" panose="020B0903060703020204" pitchFamily="34" charset="0"/>
              </a:rPr>
              <a:t> dan </a:t>
            </a:r>
          </a:p>
          <a:p>
            <a:pPr algn="ctr"/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Britannic Bold" panose="020B0903060703020204" pitchFamily="34" charset="0"/>
              </a:rPr>
              <a:t>Tata Cara </a:t>
            </a:r>
            <a:r>
              <a:rPr lang="en-US" sz="3600" dirty="0" err="1">
                <a:solidFill>
                  <a:schemeClr val="bg1">
                    <a:lumMod val="65000"/>
                  </a:schemeClr>
                </a:solidFill>
                <a:latin typeface="Britannic Bold" panose="020B0903060703020204" pitchFamily="34" charset="0"/>
              </a:rPr>
              <a:t>Perhitungan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Britannic Bold" panose="020B0903060703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65000"/>
                  </a:schemeClr>
                </a:solidFill>
                <a:latin typeface="Britannic Bold" panose="020B0903060703020204" pitchFamily="34" charset="0"/>
              </a:rPr>
              <a:t>Biaya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Britannic Bold" panose="020B0903060703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65000"/>
                  </a:schemeClr>
                </a:solidFill>
                <a:latin typeface="Britannic Bold" panose="020B0903060703020204" pitchFamily="34" charset="0"/>
              </a:rPr>
              <a:t>Konstruksi</a:t>
            </a:r>
            <a:endParaRPr lang="en-ID" sz="3600" dirty="0">
              <a:solidFill>
                <a:schemeClr val="bg1">
                  <a:lumMod val="65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B22132-E9A1-4EC9-AAE0-7FB8197937CA}"/>
              </a:ext>
            </a:extLst>
          </p:cNvPr>
          <p:cNvSpPr txBox="1"/>
          <p:nvPr/>
        </p:nvSpPr>
        <p:spPr>
          <a:xfrm>
            <a:off x="1002938" y="2633153"/>
            <a:ext cx="79001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III.3.1.a   </a:t>
            </a:r>
            <a:r>
              <a:rPr lang="en-US" sz="2400" dirty="0" err="1"/>
              <a:t>Analisis</a:t>
            </a:r>
            <a:r>
              <a:rPr lang="en-US" sz="2400" dirty="0"/>
              <a:t> </a:t>
            </a:r>
            <a:r>
              <a:rPr lang="en-US" sz="2400" dirty="0" err="1"/>
              <a:t>Koefisien</a:t>
            </a:r>
            <a:r>
              <a:rPr lang="en-US" sz="2400" dirty="0"/>
              <a:t> </a:t>
            </a:r>
            <a:r>
              <a:rPr lang="en-US" sz="2400" dirty="0" err="1"/>
              <a:t>Produktivitas</a:t>
            </a:r>
            <a:r>
              <a:rPr lang="en-US" sz="2400" dirty="0"/>
              <a:t> Tenaga </a:t>
            </a:r>
            <a:r>
              <a:rPr lang="en-US" sz="2400" dirty="0" err="1"/>
              <a:t>Kerja</a:t>
            </a:r>
            <a:endParaRPr lang="en-US" sz="2400" dirty="0"/>
          </a:p>
          <a:p>
            <a:r>
              <a:rPr lang="en-US" sz="2400" dirty="0"/>
              <a:t>III.3.2.a   </a:t>
            </a:r>
            <a:r>
              <a:rPr lang="en-US" sz="2400" dirty="0" err="1"/>
              <a:t>Analisis</a:t>
            </a:r>
            <a:r>
              <a:rPr lang="en-US" sz="2400" dirty="0"/>
              <a:t> </a:t>
            </a:r>
            <a:r>
              <a:rPr lang="en-US" sz="2400" dirty="0" err="1"/>
              <a:t>Koefisien</a:t>
            </a:r>
            <a:r>
              <a:rPr lang="en-US" sz="2400" dirty="0"/>
              <a:t> </a:t>
            </a:r>
            <a:r>
              <a:rPr lang="en-US" sz="2400" dirty="0" err="1"/>
              <a:t>Produktivitas</a:t>
            </a:r>
            <a:r>
              <a:rPr lang="en-US" sz="2400" dirty="0"/>
              <a:t> </a:t>
            </a:r>
            <a:r>
              <a:rPr lang="en-US" sz="2400" dirty="0" err="1"/>
              <a:t>Peralatan</a:t>
            </a:r>
            <a:endParaRPr lang="en-US" sz="2400" dirty="0"/>
          </a:p>
          <a:p>
            <a:r>
              <a:rPr lang="en-US" sz="2400" dirty="0"/>
              <a:t>III.3.3.a   </a:t>
            </a:r>
            <a:r>
              <a:rPr lang="en-US" sz="2400" dirty="0" err="1"/>
              <a:t>Analisis</a:t>
            </a:r>
            <a:r>
              <a:rPr lang="en-US" sz="2400" dirty="0"/>
              <a:t> </a:t>
            </a:r>
            <a:r>
              <a:rPr lang="en-US" sz="2400" dirty="0" err="1"/>
              <a:t>Kuantitas</a:t>
            </a:r>
            <a:r>
              <a:rPr lang="en-US" sz="2400" dirty="0"/>
              <a:t> </a:t>
            </a:r>
            <a:r>
              <a:rPr lang="en-US" sz="2400" dirty="0" err="1"/>
              <a:t>Bahan</a:t>
            </a:r>
            <a:r>
              <a:rPr lang="en-US" sz="2400" dirty="0"/>
              <a:t>/Material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146286411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130F1F-B789-4CDD-8612-B87FB92C5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09" y="36338"/>
            <a:ext cx="8459381" cy="4005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26A80F-F6B5-4337-AB39-25E10D7BB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64" y="4219933"/>
            <a:ext cx="8682318" cy="2591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556478-1637-4477-8BFD-16D216C1CDC7}"/>
              </a:ext>
            </a:extLst>
          </p:cNvPr>
          <p:cNvSpPr txBox="1"/>
          <p:nvPr/>
        </p:nvSpPr>
        <p:spPr>
          <a:xfrm>
            <a:off x="7349021" y="2421108"/>
            <a:ext cx="1459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Waktu </a:t>
            </a:r>
            <a:r>
              <a:rPr lang="en-US" sz="16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pasti</a:t>
            </a:r>
            <a:endParaRPr lang="en-ID" sz="16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41517E-049A-4E20-8B73-F24508FC3EF0}"/>
              </a:ext>
            </a:extLst>
          </p:cNvPr>
          <p:cNvCxnSpPr>
            <a:stCxn id="4" idx="1"/>
          </p:cNvCxnSpPr>
          <p:nvPr/>
        </p:nvCxnSpPr>
        <p:spPr>
          <a:xfrm flipH="1">
            <a:off x="6243919" y="2590385"/>
            <a:ext cx="1105103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07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6E4142-CB47-428B-B237-F2AF7763C328}"/>
              </a:ext>
            </a:extLst>
          </p:cNvPr>
          <p:cNvSpPr txBox="1"/>
          <p:nvPr/>
        </p:nvSpPr>
        <p:spPr>
          <a:xfrm>
            <a:off x="673768" y="2413725"/>
            <a:ext cx="880711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ketentuan</a:t>
            </a:r>
            <a:r>
              <a:rPr lang="en-US" dirty="0"/>
              <a:t> </a:t>
            </a:r>
            <a:r>
              <a:rPr lang="en-US" dirty="0" err="1"/>
              <a:t>yg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pada </a:t>
            </a:r>
            <a:r>
              <a:rPr lang="en-US" b="1" dirty="0"/>
              <a:t>Bulldozer</a:t>
            </a:r>
          </a:p>
          <a:p>
            <a:endParaRPr lang="en-US" dirty="0"/>
          </a:p>
          <a:p>
            <a:pPr marL="358775" indent="-358775">
              <a:spcAft>
                <a:spcPts val="1200"/>
              </a:spcAft>
              <a:buAutoNum type="arabicParenR"/>
            </a:pPr>
            <a:r>
              <a:rPr lang="en-US" dirty="0"/>
              <a:t>Striping di SDA = Clearing and Grubbing </a:t>
            </a:r>
            <a:r>
              <a:rPr lang="en-US" dirty="0" err="1"/>
              <a:t>setebal</a:t>
            </a:r>
            <a:r>
              <a:rPr lang="en-US" dirty="0"/>
              <a:t> 25-30cm di Bina </a:t>
            </a:r>
            <a:r>
              <a:rPr lang="en-US" dirty="0" err="1"/>
              <a:t>Marga</a:t>
            </a:r>
            <a:endParaRPr lang="en-US" dirty="0"/>
          </a:p>
          <a:p>
            <a:pPr marL="358775" indent="-358775">
              <a:spcAft>
                <a:spcPts val="1200"/>
              </a:spcAft>
              <a:buAutoNum type="arabicParenR"/>
            </a:pPr>
            <a:r>
              <a:rPr lang="en-US" dirty="0" err="1"/>
              <a:t>Pengupasan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penggusuran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1 </a:t>
            </a:r>
            <a:r>
              <a:rPr lang="en-US" dirty="0" err="1"/>
              <a:t>lintasan</a:t>
            </a:r>
            <a:r>
              <a:rPr lang="en-US" dirty="0"/>
              <a:t>; </a:t>
            </a:r>
            <a:r>
              <a:rPr lang="en-US" dirty="0" err="1"/>
              <a:t>sedangkan</a:t>
            </a:r>
            <a:r>
              <a:rPr lang="en-US" dirty="0"/>
              <a:t> </a:t>
            </a:r>
            <a:r>
              <a:rPr lang="en-US" dirty="0" err="1"/>
              <a:t>perataan</a:t>
            </a:r>
            <a:r>
              <a:rPr lang="en-US" dirty="0"/>
              <a:t> dan </a:t>
            </a:r>
            <a:r>
              <a:rPr lang="en-US" dirty="0" err="1"/>
              <a:t>perapihan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2 </a:t>
            </a:r>
            <a:r>
              <a:rPr lang="en-US" dirty="0" err="1"/>
              <a:t>lintasan</a:t>
            </a:r>
            <a:endParaRPr lang="en-US" dirty="0"/>
          </a:p>
          <a:p>
            <a:pPr marL="358775" indent="-358775">
              <a:spcAft>
                <a:spcPts val="1200"/>
              </a:spcAft>
              <a:buAutoNum type="arabicParenR" startAt="2"/>
            </a:pPr>
            <a:r>
              <a:rPr lang="en-US" dirty="0"/>
              <a:t>Bulldozer </a:t>
            </a:r>
            <a:r>
              <a:rPr lang="en-US" dirty="0" err="1"/>
              <a:t>digunakan</a:t>
            </a:r>
            <a:r>
              <a:rPr lang="en-US" dirty="0"/>
              <a:t> pula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menarik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mendorong</a:t>
            </a:r>
            <a:r>
              <a:rPr lang="en-US" dirty="0"/>
              <a:t> </a:t>
            </a:r>
            <a:r>
              <a:rPr lang="en-US" dirty="0" err="1"/>
              <a:t>beban</a:t>
            </a:r>
            <a:r>
              <a:rPr lang="en-US" dirty="0"/>
              <a:t>/</a:t>
            </a:r>
            <a:r>
              <a:rPr lang="en-US" dirty="0" err="1"/>
              <a:t>pohon</a:t>
            </a:r>
            <a:endParaRPr lang="en-US" dirty="0"/>
          </a:p>
          <a:p>
            <a:pPr marL="358775" indent="-358775">
              <a:spcAft>
                <a:spcPts val="1200"/>
              </a:spcAft>
              <a:buAutoNum type="arabicParenR" startAt="2"/>
            </a:pPr>
            <a:r>
              <a:rPr lang="en-US" b="1" dirty="0"/>
              <a:t>Fixed time </a:t>
            </a:r>
            <a:r>
              <a:rPr lang="en-US" dirty="0" err="1"/>
              <a:t>yg</a:t>
            </a:r>
            <a:r>
              <a:rPr lang="en-US" dirty="0"/>
              <a:t> </a:t>
            </a:r>
            <a:r>
              <a:rPr lang="en-US" dirty="0" err="1"/>
              <a:t>hrs</a:t>
            </a:r>
            <a:r>
              <a:rPr lang="en-US" dirty="0"/>
              <a:t> </a:t>
            </a:r>
            <a:r>
              <a:rPr lang="en-US" dirty="0" err="1"/>
              <a:t>disesuaikan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kebutuhannya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21229-C936-4F27-8B31-708F9F5B6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526">
            <a:off x="3285746" y="90113"/>
            <a:ext cx="2856047" cy="211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4550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BF17B8-7F56-443C-A0D3-D56D279CB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34" y="0"/>
            <a:ext cx="9146116" cy="685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1472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1EC987-C2AF-4D0E-BB49-3027D4C20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20" y="419828"/>
            <a:ext cx="8860389" cy="3570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B466BF-3E71-4D79-BB9E-F0A7629995A2}"/>
              </a:ext>
            </a:extLst>
          </p:cNvPr>
          <p:cNvSpPr txBox="1"/>
          <p:nvPr/>
        </p:nvSpPr>
        <p:spPr>
          <a:xfrm>
            <a:off x="7211176" y="2501852"/>
            <a:ext cx="1459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Waktu </a:t>
            </a:r>
            <a:r>
              <a:rPr lang="en-US" sz="16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pasti</a:t>
            </a:r>
            <a:endParaRPr lang="en-ID" sz="16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873AD37-BDFF-4AA4-9A03-07093554D9BE}"/>
              </a:ext>
            </a:extLst>
          </p:cNvPr>
          <p:cNvCxnSpPr>
            <a:cxnSpLocks/>
          </p:cNvCxnSpPr>
          <p:nvPr/>
        </p:nvCxnSpPr>
        <p:spPr>
          <a:xfrm flipH="1">
            <a:off x="6106074" y="2671129"/>
            <a:ext cx="1105103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476F790-E770-453B-B8FB-50A7DFA69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19" y="4178679"/>
            <a:ext cx="8860388" cy="2597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3F6549-2C65-41F4-88E6-B5677786A33D}"/>
              </a:ext>
            </a:extLst>
          </p:cNvPr>
          <p:cNvSpPr txBox="1"/>
          <p:nvPr/>
        </p:nvSpPr>
        <p:spPr>
          <a:xfrm>
            <a:off x="527497" y="158217"/>
            <a:ext cx="7919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Bookman Old Style" panose="02050604050505020204" pitchFamily="18" charset="0"/>
              </a:rPr>
              <a:t>TM.01.1.a1  </a:t>
            </a:r>
            <a:r>
              <a:rPr lang="en-US" sz="1050" b="1" dirty="0" err="1">
                <a:latin typeface="Bookman Old Style" panose="02050604050505020204" pitchFamily="18" charset="0"/>
              </a:rPr>
              <a:t>Contoh</a:t>
            </a:r>
            <a:r>
              <a:rPr lang="en-US" sz="1050" b="1" dirty="0">
                <a:latin typeface="Bookman Old Style" panose="02050604050505020204" pitchFamily="18" charset="0"/>
              </a:rPr>
              <a:t> </a:t>
            </a:r>
            <a:r>
              <a:rPr lang="en-US" sz="1050" b="1" dirty="0" err="1">
                <a:latin typeface="Bookman Old Style" panose="02050604050505020204" pitchFamily="18" charset="0"/>
              </a:rPr>
              <a:t>Analisis</a:t>
            </a:r>
            <a:r>
              <a:rPr lang="en-US" sz="1050" b="1" dirty="0">
                <a:latin typeface="Bookman Old Style" panose="02050604050505020204" pitchFamily="18" charset="0"/>
              </a:rPr>
              <a:t> </a:t>
            </a:r>
            <a:r>
              <a:rPr lang="en-US" sz="1050" b="1" dirty="0" err="1">
                <a:latin typeface="Bookman Old Style" panose="02050604050505020204" pitchFamily="18" charset="0"/>
              </a:rPr>
              <a:t>Produktivitas</a:t>
            </a:r>
            <a:r>
              <a:rPr lang="en-US" sz="1050" b="1" dirty="0">
                <a:latin typeface="Bookman Old Style" panose="02050604050505020204" pitchFamily="18" charset="0"/>
              </a:rPr>
              <a:t> </a:t>
            </a:r>
            <a:r>
              <a:rPr lang="en-US" sz="1050" b="1" dirty="0" err="1">
                <a:latin typeface="Bookman Old Style" panose="02050604050505020204" pitchFamily="18" charset="0"/>
              </a:rPr>
              <a:t>mencabut</a:t>
            </a:r>
            <a:r>
              <a:rPr lang="en-US" sz="1050" b="1" dirty="0">
                <a:latin typeface="Bookman Old Style" panose="02050604050505020204" pitchFamily="18" charset="0"/>
              </a:rPr>
              <a:t> </a:t>
            </a:r>
            <a:r>
              <a:rPr lang="en-US" sz="1050" b="1" dirty="0" err="1">
                <a:latin typeface="Bookman Old Style" panose="02050604050505020204" pitchFamily="18" charset="0"/>
              </a:rPr>
              <a:t>tunggul</a:t>
            </a:r>
            <a:r>
              <a:rPr lang="en-US" sz="1050" b="1" dirty="0">
                <a:latin typeface="Bookman Old Style" panose="02050604050505020204" pitchFamily="18" charset="0"/>
              </a:rPr>
              <a:t> dan </a:t>
            </a:r>
            <a:r>
              <a:rPr lang="en-US" sz="1050" b="1" dirty="0" err="1">
                <a:latin typeface="Bookman Old Style" panose="02050604050505020204" pitchFamily="18" charset="0"/>
              </a:rPr>
              <a:t>akar</a:t>
            </a:r>
            <a:r>
              <a:rPr lang="en-US" sz="1050" b="1" dirty="0">
                <a:latin typeface="Bookman Old Style" panose="02050604050505020204" pitchFamily="18" charset="0"/>
              </a:rPr>
              <a:t> </a:t>
            </a:r>
            <a:r>
              <a:rPr lang="en-US" sz="1050" b="1" dirty="0" err="1">
                <a:latin typeface="Bookman Old Style" panose="02050604050505020204" pitchFamily="18" charset="0"/>
              </a:rPr>
              <a:t>pohon</a:t>
            </a:r>
            <a:r>
              <a:rPr lang="en-US" sz="1050" b="1" dirty="0">
                <a:latin typeface="Bookman Old Style" panose="02050604050505020204" pitchFamily="18" charset="0"/>
              </a:rPr>
              <a:t> </a:t>
            </a:r>
            <a:r>
              <a:rPr lang="el-GR" sz="1050" b="1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φ</a:t>
            </a:r>
            <a:r>
              <a:rPr lang="en-US" sz="1050" b="1" dirty="0">
                <a:latin typeface="Bookman Old Style" panose="02050604050505020204" pitchFamily="18" charset="0"/>
              </a:rPr>
              <a:t> 30 </a:t>
            </a:r>
            <a:r>
              <a:rPr lang="en-US" sz="1050" b="1" dirty="0" err="1">
                <a:latin typeface="Bookman Old Style" panose="02050604050505020204" pitchFamily="18" charset="0"/>
              </a:rPr>
              <a:t>s.d</a:t>
            </a:r>
            <a:r>
              <a:rPr lang="en-US" sz="1050" b="1" dirty="0">
                <a:latin typeface="Bookman Old Style" panose="02050604050505020204" pitchFamily="18" charset="0"/>
              </a:rPr>
              <a:t> 50 cm</a:t>
            </a:r>
            <a:endParaRPr lang="en-ID" sz="1050" b="1" dirty="0">
              <a:latin typeface="Bookman Old Style" panose="0205060405050502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06BD35-D99A-4549-BAF8-8E36822C695D}"/>
              </a:ext>
            </a:extLst>
          </p:cNvPr>
          <p:cNvCxnSpPr/>
          <p:nvPr/>
        </p:nvCxnSpPr>
        <p:spPr>
          <a:xfrm>
            <a:off x="527497" y="3975102"/>
            <a:ext cx="880901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6DED06E-FCF0-48EB-89C9-CF8A09433433}"/>
              </a:ext>
            </a:extLst>
          </p:cNvPr>
          <p:cNvCxnSpPr/>
          <p:nvPr/>
        </p:nvCxnSpPr>
        <p:spPr>
          <a:xfrm>
            <a:off x="522417" y="4345942"/>
            <a:ext cx="880901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71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F088DA-E7E6-4F88-8654-151271D0CD44}"/>
              </a:ext>
            </a:extLst>
          </p:cNvPr>
          <p:cNvSpPr txBox="1"/>
          <p:nvPr/>
        </p:nvSpPr>
        <p:spPr>
          <a:xfrm>
            <a:off x="493059" y="0"/>
            <a:ext cx="54087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Apa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yg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akan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dilakukan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  <a:p>
            <a:pPr marL="342900" indent="-342900">
              <a:buAutoNum type="alphaLcPeriod"/>
            </a:pP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Tebas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tebang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pohon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Contoh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φ30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s.d.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50 cm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menggunakan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Chainsaw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20”; 5,5 HP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lphaLcPeriod"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Kapasitas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Produksi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dari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lapangan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lphaLcPeriod"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Faktor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efisiensi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alat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Tabel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4)</a:t>
            </a:r>
            <a:endParaRPr lang="en-ID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52D89B-8600-4C65-8323-6F41E35B69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264" y="140131"/>
            <a:ext cx="3550024" cy="15613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81B5A0-EC13-4574-9EE8-E29C46D89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80" y="3863722"/>
            <a:ext cx="9144000" cy="2994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1D02DC-4DA6-4B1D-A520-805BE3DDD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617459"/>
            <a:ext cx="9144000" cy="220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2304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A26D9C-C32E-4F65-93B5-C8AA788EFC34}"/>
              </a:ext>
            </a:extLst>
          </p:cNvPr>
          <p:cNvSpPr txBox="1"/>
          <p:nvPr/>
        </p:nvSpPr>
        <p:spPr>
          <a:xfrm>
            <a:off x="493059" y="0"/>
            <a:ext cx="54087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Apa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yg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akan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dilakukan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  <a:p>
            <a:pPr marL="342900" indent="-342900">
              <a:buAutoNum type="alphaLcPeriod"/>
            </a:pP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Tebas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tebang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pohon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Contoh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φ30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s.d.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50 cm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menggunakan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Chainsaw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20”; 5,5 HP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lphaLcPeriod"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Kapasitas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Produksi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dari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lapangan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lphaLcPeriod"/>
            </a:pP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Faktor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efisiensi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alat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Tabel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4)</a:t>
            </a:r>
            <a:endParaRPr lang="en-ID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F64682-875C-4386-BF35-DC932E791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264" y="140131"/>
            <a:ext cx="3550024" cy="15613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4D1B85-2ED1-485F-91BA-B0399B5E8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80" y="3863722"/>
            <a:ext cx="9144000" cy="2994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0F3863-FAD7-48FF-95FD-2D18D8E62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617459"/>
            <a:ext cx="9144000" cy="220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7494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0E7054-E7FB-4A21-A1DB-FF0963561A33}"/>
              </a:ext>
            </a:extLst>
          </p:cNvPr>
          <p:cNvSpPr txBox="1"/>
          <p:nvPr/>
        </p:nvSpPr>
        <p:spPr>
          <a:xfrm>
            <a:off x="722811" y="2204388"/>
            <a:ext cx="8697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AHSP </a:t>
            </a:r>
            <a:r>
              <a:rPr lang="en-US" dirty="0" err="1"/>
              <a:t>Mekanis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Informatif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rial Narrow" panose="020B0606020202030204" pitchFamily="34" charset="0"/>
              </a:rPr>
              <a:t>C</a:t>
            </a:r>
            <a:r>
              <a:rPr lang="id-ID" dirty="0">
                <a:latin typeface="Arial Narrow" panose="020B0606020202030204" pitchFamily="34" charset="0"/>
              </a:rPr>
              <a:t>ara </a:t>
            </a:r>
            <a:r>
              <a:rPr lang="id-ID" dirty="0">
                <a:solidFill>
                  <a:srgbClr val="FF0000"/>
                </a:solidFill>
                <a:latin typeface="Arial Narrow" panose="020B0606020202030204" pitchFamily="34" charset="0"/>
              </a:rPr>
              <a:t>mekanis</a:t>
            </a:r>
            <a:r>
              <a:rPr lang="id-ID" dirty="0">
                <a:latin typeface="Arial Narrow" panose="020B0606020202030204" pitchFamily="34" charset="0"/>
              </a:rPr>
              <a:t> sebagian besar pekerjaan dilakukan menggunakan alat berat seperti Excavator dan Dump Truck atau lainnya, </a:t>
            </a:r>
            <a:r>
              <a:rPr lang="en-US" dirty="0">
                <a:latin typeface="Arial Narrow" panose="020B0606020202030204" pitchFamily="34" charset="0"/>
              </a:rPr>
              <a:t>dan </a:t>
            </a:r>
            <a:r>
              <a:rPr lang="id-ID" dirty="0">
                <a:latin typeface="Arial Narrow" panose="020B0606020202030204" pitchFamily="34" charset="0"/>
              </a:rPr>
              <a:t>hanya sebagian kecil saja tenaga kerja manusia yaitu hanya operator dan beberapa pekerja yang membantu finishing pekerjaannya.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2EC51D-8E59-4224-AEA7-A15B59C84B1F}"/>
              </a:ext>
            </a:extLst>
          </p:cNvPr>
          <p:cNvSpPr txBox="1"/>
          <p:nvPr/>
        </p:nvSpPr>
        <p:spPr>
          <a:xfrm>
            <a:off x="3417759" y="5322280"/>
            <a:ext cx="19841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3)   Bulldozer</a:t>
            </a:r>
          </a:p>
          <a:p>
            <a:r>
              <a:rPr lang="en-US" dirty="0">
                <a:latin typeface="Arial Narrow" panose="020B0606020202030204" pitchFamily="34" charset="0"/>
              </a:rPr>
              <a:t>4)   Dump Truck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9FFFAF-EE6C-40CF-ADA3-545F6D13E0FC}"/>
              </a:ext>
            </a:extLst>
          </p:cNvPr>
          <p:cNvSpPr txBox="1"/>
          <p:nvPr/>
        </p:nvSpPr>
        <p:spPr>
          <a:xfrm>
            <a:off x="741637" y="116549"/>
            <a:ext cx="86596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AHSP Manual dan Semi </a:t>
            </a:r>
            <a:r>
              <a:rPr lang="en-US" dirty="0" err="1"/>
              <a:t>Mekanis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Normatif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r>
              <a:rPr lang="id-ID" dirty="0">
                <a:latin typeface="Arial Narrow" panose="020B0606020202030204" pitchFamily="34" charset="0"/>
              </a:rPr>
              <a:t>Cara </a:t>
            </a:r>
            <a:r>
              <a:rPr lang="id-ID" dirty="0">
                <a:solidFill>
                  <a:srgbClr val="FF0000"/>
                </a:solidFill>
                <a:latin typeface="Arial Narrow" panose="020B0606020202030204" pitchFamily="34" charset="0"/>
              </a:rPr>
              <a:t>manual</a:t>
            </a:r>
            <a:r>
              <a:rPr lang="id-ID" dirty="0">
                <a:latin typeface="Arial Narrow" panose="020B0606020202030204" pitchFamily="34" charset="0"/>
              </a:rPr>
              <a:t> pelaksanaan pekerjaan itu seluruhnya dilakukan oleh tenaga manusia dengan menggunakan alat bantu seperti cangkul, garpu dan gergaji, sedangkan untuk cara </a:t>
            </a:r>
            <a:r>
              <a:rPr lang="id-ID" dirty="0">
                <a:solidFill>
                  <a:srgbClr val="FF0000"/>
                </a:solidFill>
                <a:latin typeface="Arial Narrow" panose="020B0606020202030204" pitchFamily="34" charset="0"/>
              </a:rPr>
              <a:t>semi-mekanis</a:t>
            </a:r>
            <a:r>
              <a:rPr lang="id-ID" dirty="0">
                <a:latin typeface="Arial Narrow" panose="020B0606020202030204" pitchFamily="34" charset="0"/>
              </a:rPr>
              <a:t> hanya sebagian pekerjaannya dibantu oleh alat misalnya Beton Molen, </a:t>
            </a:r>
            <a:r>
              <a:rPr lang="id-ID" i="1" dirty="0">
                <a:latin typeface="Arial Narrow" panose="020B0606020202030204" pitchFamily="34" charset="0"/>
              </a:rPr>
              <a:t>Vibrato</a:t>
            </a:r>
            <a:r>
              <a:rPr lang="id-ID" dirty="0">
                <a:latin typeface="Arial Narrow" panose="020B0606020202030204" pitchFamily="34" charset="0"/>
              </a:rPr>
              <a:t>r dan </a:t>
            </a:r>
            <a:r>
              <a:rPr lang="id-ID" i="1" dirty="0">
                <a:latin typeface="Arial Narrow" panose="020B0606020202030204" pitchFamily="34" charset="0"/>
              </a:rPr>
              <a:t>Jack-Hammer</a:t>
            </a:r>
            <a:r>
              <a:rPr lang="id-ID" dirty="0">
                <a:latin typeface="Arial Narrow" panose="020B0606020202030204" pitchFamily="34" charset="0"/>
              </a:rPr>
              <a:t>.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5BAD1C-D542-45EA-9F83-8424F4E99FB8}"/>
              </a:ext>
            </a:extLst>
          </p:cNvPr>
          <p:cNvSpPr txBox="1"/>
          <p:nvPr/>
        </p:nvSpPr>
        <p:spPr>
          <a:xfrm>
            <a:off x="722812" y="4056904"/>
            <a:ext cx="8734955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Arial Narrow" panose="020B0606020202030204" pitchFamily="34" charset="0"/>
              </a:rPr>
              <a:t>Pada </a:t>
            </a:r>
            <a:r>
              <a:rPr lang="en-US" dirty="0" err="1">
                <a:latin typeface="Arial Narrow" panose="020B0606020202030204" pitchFamily="34" charset="0"/>
              </a:rPr>
              <a:t>saat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ini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konsepsi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perhitungan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waktu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siklus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pekerjaan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Mekanis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terbagi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menjadi</a:t>
            </a:r>
            <a:r>
              <a:rPr lang="en-US" dirty="0">
                <a:latin typeface="Arial Narrow" panose="020B0606020202030204" pitchFamily="34" charset="0"/>
              </a:rPr>
              <a:t> yang </a:t>
            </a:r>
            <a:r>
              <a:rPr lang="en-US" b="1" dirty="0" err="1">
                <a:latin typeface="Arial Narrow" panose="020B0606020202030204" pitchFamily="34" charset="0"/>
              </a:rPr>
              <a:t>standar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dan yang </a:t>
            </a:r>
            <a:r>
              <a:rPr lang="en-US" b="1" dirty="0">
                <a:latin typeface="Arial Narrow" panose="020B0606020202030204" pitchFamily="34" charset="0"/>
              </a:rPr>
              <a:t>non </a:t>
            </a:r>
            <a:r>
              <a:rPr lang="en-US" b="1" dirty="0" err="1">
                <a:latin typeface="Arial Narrow" panose="020B0606020202030204" pitchFamily="34" charset="0"/>
              </a:rPr>
              <a:t>standar</a:t>
            </a:r>
            <a:r>
              <a:rPr lang="en-US" dirty="0">
                <a:latin typeface="Arial Narrow" panose="020B0606020202030204" pitchFamily="34" charset="0"/>
              </a:rPr>
              <a:t>. </a:t>
            </a:r>
            <a:r>
              <a:rPr lang="en-US" dirty="0" err="1">
                <a:latin typeface="Arial Narrow" panose="020B0606020202030204" pitchFamily="34" charset="0"/>
              </a:rPr>
              <a:t>Untuk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ini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akan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dijelaskan</a:t>
            </a:r>
            <a:r>
              <a:rPr lang="en-US" dirty="0">
                <a:latin typeface="Arial Narrow" panose="020B0606020202030204" pitchFamily="34" charset="0"/>
              </a:rPr>
              <a:t>  </a:t>
            </a:r>
            <a:r>
              <a:rPr lang="en-US" dirty="0" err="1">
                <a:latin typeface="Arial Narrow" panose="020B0606020202030204" pitchFamily="34" charset="0"/>
              </a:rPr>
              <a:t>beberapa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alat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berat</a:t>
            </a:r>
            <a:r>
              <a:rPr lang="en-US" dirty="0">
                <a:latin typeface="Arial Narrow" panose="020B0606020202030204" pitchFamily="34" charset="0"/>
              </a:rPr>
              <a:t> yang </a:t>
            </a:r>
            <a:r>
              <a:rPr lang="en-US" dirty="0" err="1">
                <a:latin typeface="Arial Narrow" panose="020B0606020202030204" pitchFamily="34" charset="0"/>
              </a:rPr>
              <a:t>umum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digunakan</a:t>
            </a:r>
            <a:r>
              <a:rPr lang="en-US" dirty="0">
                <a:latin typeface="Arial Narrow" panose="020B0606020202030204" pitchFamily="34" charset="0"/>
              </a:rPr>
              <a:t> di SDA </a:t>
            </a:r>
            <a:r>
              <a:rPr lang="en-US" dirty="0" err="1">
                <a:latin typeface="Arial Narrow" panose="020B0606020202030204" pitchFamily="34" charset="0"/>
              </a:rPr>
              <a:t>adalah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sbb</a:t>
            </a:r>
            <a:r>
              <a:rPr lang="en-US" dirty="0">
                <a:latin typeface="Arial Narrow" panose="020B0606020202030204" pitchFamily="34" charset="0"/>
              </a:rPr>
              <a:t>: </a:t>
            </a:r>
          </a:p>
          <a:p>
            <a:r>
              <a:rPr lang="en-US" dirty="0">
                <a:latin typeface="Arial Narrow" panose="020B0606020202030204" pitchFamily="34" charset="0"/>
              </a:rPr>
              <a:t>1)   </a:t>
            </a:r>
            <a:r>
              <a:rPr lang="en-US" i="1" dirty="0">
                <a:latin typeface="Arial Narrow" panose="020B0606020202030204" pitchFamily="34" charset="0"/>
              </a:rPr>
              <a:t>Excavator</a:t>
            </a:r>
            <a:r>
              <a:rPr lang="en-US" dirty="0">
                <a:latin typeface="Arial Narrow" panose="020B0606020202030204" pitchFamily="34" charset="0"/>
              </a:rPr>
              <a:t> </a:t>
            </a:r>
          </a:p>
          <a:p>
            <a:r>
              <a:rPr lang="en-US" dirty="0">
                <a:latin typeface="Arial Narrow" panose="020B0606020202030204" pitchFamily="34" charset="0"/>
              </a:rPr>
              <a:t>2)   </a:t>
            </a:r>
            <a:r>
              <a:rPr lang="en-US" i="1" dirty="0">
                <a:latin typeface="Arial Narrow" panose="020B0606020202030204" pitchFamily="34" charset="0"/>
              </a:rPr>
              <a:t>Wheel Loader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EAA3D04-13C4-4A9C-9EBA-621CA4CD8ADA}"/>
              </a:ext>
            </a:extLst>
          </p:cNvPr>
          <p:cNvSpPr/>
          <p:nvPr/>
        </p:nvSpPr>
        <p:spPr>
          <a:xfrm>
            <a:off x="1260054" y="6352168"/>
            <a:ext cx="245609" cy="379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ECE039-1CD5-4655-B2F6-8D775A8DEF15}"/>
              </a:ext>
            </a:extLst>
          </p:cNvPr>
          <p:cNvSpPr txBox="1"/>
          <p:nvPr/>
        </p:nvSpPr>
        <p:spPr>
          <a:xfrm>
            <a:off x="1565081" y="6150360"/>
            <a:ext cx="54291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err="1"/>
              <a:t>Sekarang</a:t>
            </a:r>
            <a:r>
              <a:rPr lang="en-US" sz="1700" dirty="0"/>
              <a:t> </a:t>
            </a:r>
            <a:r>
              <a:rPr lang="en-US" sz="1700" dirty="0" err="1"/>
              <a:t>ini</a:t>
            </a:r>
            <a:r>
              <a:rPr lang="en-US" sz="1700" dirty="0"/>
              <a:t> </a:t>
            </a:r>
            <a:r>
              <a:rPr lang="en-US" sz="1700" dirty="0" err="1"/>
              <a:t>kita</a:t>
            </a:r>
            <a:r>
              <a:rPr lang="en-US" sz="1700" dirty="0"/>
              <a:t> </a:t>
            </a:r>
            <a:r>
              <a:rPr lang="en-US" sz="1700" dirty="0" err="1"/>
              <a:t>akan</a:t>
            </a:r>
            <a:r>
              <a:rPr lang="en-US" sz="1700" dirty="0"/>
              <a:t> </a:t>
            </a:r>
            <a:r>
              <a:rPr lang="en-US" sz="1700" dirty="0" err="1"/>
              <a:t>menghitung</a:t>
            </a:r>
            <a:r>
              <a:rPr lang="en-US" sz="1700" dirty="0"/>
              <a:t>:</a:t>
            </a:r>
          </a:p>
          <a:p>
            <a:r>
              <a:rPr lang="en-US" sz="1700" b="1" dirty="0"/>
              <a:t>Waktu </a:t>
            </a:r>
            <a:r>
              <a:rPr lang="en-US" sz="1700" b="1" dirty="0" err="1"/>
              <a:t>Siklus</a:t>
            </a:r>
            <a:r>
              <a:rPr lang="en-US" sz="1700" b="1" dirty="0"/>
              <a:t> </a:t>
            </a:r>
            <a:r>
              <a:rPr lang="en-US" sz="1700" b="1" dirty="0" err="1"/>
              <a:t>Standar</a:t>
            </a:r>
            <a:r>
              <a:rPr lang="en-US" sz="1700" b="1" dirty="0"/>
              <a:t> dan Waktu </a:t>
            </a:r>
            <a:r>
              <a:rPr lang="en-US" sz="1700" b="1" dirty="0" err="1"/>
              <a:t>Siklus</a:t>
            </a:r>
            <a:r>
              <a:rPr lang="en-US" sz="1700" b="1" dirty="0"/>
              <a:t> non </a:t>
            </a:r>
            <a:r>
              <a:rPr lang="en-US" sz="1700" b="1" dirty="0" err="1"/>
              <a:t>Standar</a:t>
            </a:r>
            <a:endParaRPr lang="en-US" sz="1700" b="1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372E064-9D1A-4FE9-9B10-358D034D1BF0}"/>
              </a:ext>
            </a:extLst>
          </p:cNvPr>
          <p:cNvSpPr/>
          <p:nvPr/>
        </p:nvSpPr>
        <p:spPr>
          <a:xfrm>
            <a:off x="6893930" y="6343200"/>
            <a:ext cx="245609" cy="3791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2FD459-8DD1-4301-A5A2-EE409DBBB754}"/>
              </a:ext>
            </a:extLst>
          </p:cNvPr>
          <p:cNvSpPr txBox="1"/>
          <p:nvPr/>
        </p:nvSpPr>
        <p:spPr>
          <a:xfrm>
            <a:off x="7186024" y="6281603"/>
            <a:ext cx="833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HSP</a:t>
            </a:r>
            <a:endParaRPr lang="en-ID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60704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F66F5FA-EA57-4A60-A80A-76ACD7069ACE}"/>
              </a:ext>
            </a:extLst>
          </p:cNvPr>
          <p:cNvSpPr/>
          <p:nvPr/>
        </p:nvSpPr>
        <p:spPr>
          <a:xfrm>
            <a:off x="4290849" y="4540470"/>
            <a:ext cx="1723697" cy="399393"/>
          </a:xfrm>
          <a:custGeom>
            <a:avLst/>
            <a:gdLst>
              <a:gd name="connsiteX0" fmla="*/ 0 w 1723697"/>
              <a:gd name="connsiteY0" fmla="*/ 283779 h 399393"/>
              <a:gd name="connsiteX1" fmla="*/ 409904 w 1723697"/>
              <a:gd name="connsiteY1" fmla="*/ 10510 h 399393"/>
              <a:gd name="connsiteX2" fmla="*/ 1177159 w 1723697"/>
              <a:gd name="connsiteY2" fmla="*/ 0 h 399393"/>
              <a:gd name="connsiteX3" fmla="*/ 1723697 w 1723697"/>
              <a:gd name="connsiteY3" fmla="*/ 105103 h 399393"/>
              <a:gd name="connsiteX4" fmla="*/ 10511 w 1723697"/>
              <a:gd name="connsiteY4" fmla="*/ 399393 h 399393"/>
              <a:gd name="connsiteX5" fmla="*/ 0 w 1723697"/>
              <a:gd name="connsiteY5" fmla="*/ 283779 h 399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3697" h="399393">
                <a:moveTo>
                  <a:pt x="0" y="283779"/>
                </a:moveTo>
                <a:lnTo>
                  <a:pt x="409904" y="10510"/>
                </a:lnTo>
                <a:lnTo>
                  <a:pt x="1177159" y="0"/>
                </a:lnTo>
                <a:lnTo>
                  <a:pt x="1723697" y="105103"/>
                </a:lnTo>
                <a:lnTo>
                  <a:pt x="10511" y="399393"/>
                </a:lnTo>
                <a:lnTo>
                  <a:pt x="0" y="28377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731854-8481-41FC-9956-725A9AD6C1F2}"/>
              </a:ext>
            </a:extLst>
          </p:cNvPr>
          <p:cNvGrpSpPr/>
          <p:nvPr/>
        </p:nvGrpSpPr>
        <p:grpSpPr>
          <a:xfrm>
            <a:off x="1216504" y="1269339"/>
            <a:ext cx="7451548" cy="4647109"/>
            <a:chOff x="835503" y="1269338"/>
            <a:chExt cx="7451548" cy="464710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B892EB-6218-47AF-9CA5-DDD76CF0F6E4}"/>
                </a:ext>
              </a:extLst>
            </p:cNvPr>
            <p:cNvSpPr/>
            <p:nvPr/>
          </p:nvSpPr>
          <p:spPr>
            <a:xfrm>
              <a:off x="835503" y="1269338"/>
              <a:ext cx="1774415" cy="15792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B2ACF6-61E8-4431-937C-3DC74CD95C1B}"/>
                </a:ext>
              </a:extLst>
            </p:cNvPr>
            <p:cNvSpPr/>
            <p:nvPr/>
          </p:nvSpPr>
          <p:spPr>
            <a:xfrm>
              <a:off x="2751957" y="1272377"/>
              <a:ext cx="711200" cy="1095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0CD06B8-735D-4B41-831F-82B9D9C7A6C0}"/>
                </a:ext>
              </a:extLst>
            </p:cNvPr>
            <p:cNvSpPr/>
            <p:nvPr/>
          </p:nvSpPr>
          <p:spPr>
            <a:xfrm flipH="1">
              <a:off x="2676989" y="1511894"/>
              <a:ext cx="881488" cy="644326"/>
            </a:xfrm>
            <a:custGeom>
              <a:avLst/>
              <a:gdLst>
                <a:gd name="connsiteX0" fmla="*/ 0 w 2102338"/>
                <a:gd name="connsiteY0" fmla="*/ 586154 h 1860061"/>
                <a:gd name="connsiteX1" fmla="*/ 3907 w 2102338"/>
                <a:gd name="connsiteY1" fmla="*/ 1273907 h 1860061"/>
                <a:gd name="connsiteX2" fmla="*/ 457200 w 2102338"/>
                <a:gd name="connsiteY2" fmla="*/ 1742831 h 1860061"/>
                <a:gd name="connsiteX3" fmla="*/ 832338 w 2102338"/>
                <a:gd name="connsiteY3" fmla="*/ 1852246 h 1860061"/>
                <a:gd name="connsiteX4" fmla="*/ 1899138 w 2102338"/>
                <a:gd name="connsiteY4" fmla="*/ 1860061 h 1860061"/>
                <a:gd name="connsiteX5" fmla="*/ 2102338 w 2102338"/>
                <a:gd name="connsiteY5" fmla="*/ 1727200 h 1860061"/>
                <a:gd name="connsiteX6" fmla="*/ 2102338 w 2102338"/>
                <a:gd name="connsiteY6" fmla="*/ 121138 h 1860061"/>
                <a:gd name="connsiteX7" fmla="*/ 1906953 w 2102338"/>
                <a:gd name="connsiteY7" fmla="*/ 3907 h 1860061"/>
                <a:gd name="connsiteX8" fmla="*/ 828430 w 2102338"/>
                <a:gd name="connsiteY8" fmla="*/ 0 h 1860061"/>
                <a:gd name="connsiteX9" fmla="*/ 445477 w 2102338"/>
                <a:gd name="connsiteY9" fmla="*/ 117231 h 1860061"/>
                <a:gd name="connsiteX10" fmla="*/ 0 w 2102338"/>
                <a:gd name="connsiteY10" fmla="*/ 586154 h 186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02338" h="1860061">
                  <a:moveTo>
                    <a:pt x="0" y="586154"/>
                  </a:moveTo>
                  <a:cubicBezTo>
                    <a:pt x="1302" y="815405"/>
                    <a:pt x="2605" y="1044656"/>
                    <a:pt x="3907" y="1273907"/>
                  </a:cubicBezTo>
                  <a:lnTo>
                    <a:pt x="457200" y="1742831"/>
                  </a:lnTo>
                  <a:lnTo>
                    <a:pt x="832338" y="1852246"/>
                  </a:lnTo>
                  <a:lnTo>
                    <a:pt x="1899138" y="1860061"/>
                  </a:lnTo>
                  <a:lnTo>
                    <a:pt x="2102338" y="1727200"/>
                  </a:lnTo>
                  <a:lnTo>
                    <a:pt x="2102338" y="121138"/>
                  </a:lnTo>
                  <a:lnTo>
                    <a:pt x="1906953" y="3907"/>
                  </a:lnTo>
                  <a:lnTo>
                    <a:pt x="828430" y="0"/>
                  </a:lnTo>
                  <a:lnTo>
                    <a:pt x="445477" y="117231"/>
                  </a:lnTo>
                  <a:lnTo>
                    <a:pt x="0" y="586154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5A1B2B-B6D7-4763-9011-9C4F3242AEDF}"/>
                </a:ext>
              </a:extLst>
            </p:cNvPr>
            <p:cNvSpPr/>
            <p:nvPr/>
          </p:nvSpPr>
          <p:spPr>
            <a:xfrm>
              <a:off x="4185542" y="1851339"/>
              <a:ext cx="711200" cy="5475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44ECE1-F426-4B6E-A760-C1CE20621BAD}"/>
                </a:ext>
              </a:extLst>
            </p:cNvPr>
            <p:cNvSpPr/>
            <p:nvPr/>
          </p:nvSpPr>
          <p:spPr>
            <a:xfrm>
              <a:off x="3575784" y="1272377"/>
              <a:ext cx="1846781" cy="5475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AAB2228-81E6-4A52-BCFA-2C7B7AB42BD2}"/>
                </a:ext>
              </a:extLst>
            </p:cNvPr>
            <p:cNvSpPr txBox="1"/>
            <p:nvPr/>
          </p:nvSpPr>
          <p:spPr>
            <a:xfrm>
              <a:off x="3548001" y="1311839"/>
              <a:ext cx="18745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>
                  <a:solidFill>
                    <a:schemeClr val="bg1"/>
                  </a:solidFill>
                </a:rPr>
                <a:t>Agregat</a:t>
              </a:r>
              <a:r>
                <a:rPr lang="en-US" sz="1000" dirty="0">
                  <a:solidFill>
                    <a:schemeClr val="bg1"/>
                  </a:solidFill>
                </a:rPr>
                <a:t> </a:t>
              </a:r>
              <a:r>
                <a:rPr lang="en-US" sz="1000" dirty="0" err="1">
                  <a:solidFill>
                    <a:schemeClr val="bg1"/>
                  </a:solidFill>
                </a:rPr>
                <a:t>Kasar</a:t>
              </a:r>
              <a:endParaRPr lang="en-US" sz="10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(</a:t>
              </a:r>
              <a:r>
                <a:rPr lang="en-US" sz="1000" dirty="0" err="1">
                  <a:solidFill>
                    <a:schemeClr val="bg1"/>
                  </a:solidFill>
                </a:rPr>
                <a:t>Kerikil</a:t>
              </a:r>
              <a:r>
                <a:rPr lang="en-US" sz="1000" dirty="0">
                  <a:solidFill>
                    <a:schemeClr val="bg1"/>
                  </a:solidFill>
                </a:rPr>
                <a:t> Sedang-</a:t>
              </a:r>
              <a:r>
                <a:rPr lang="en-US" sz="1000" dirty="0" err="1">
                  <a:solidFill>
                    <a:schemeClr val="bg1"/>
                  </a:solidFill>
                </a:rPr>
                <a:t>Kasar</a:t>
              </a:r>
              <a:r>
                <a:rPr lang="en-US" sz="1000" dirty="0">
                  <a:solidFill>
                    <a:schemeClr val="bg1"/>
                  </a:solidFill>
                </a:rPr>
                <a:t>) </a:t>
              </a:r>
            </a:p>
            <a:p>
              <a:pPr algn="ctr"/>
              <a:r>
                <a:rPr lang="en-US" sz="1000" dirty="0" err="1">
                  <a:solidFill>
                    <a:schemeClr val="bg1"/>
                  </a:solidFill>
                </a:rPr>
                <a:t>maks</a:t>
              </a:r>
              <a:r>
                <a:rPr lang="en-US" sz="1000" dirty="0">
                  <a:solidFill>
                    <a:schemeClr val="bg1"/>
                  </a:solidFill>
                </a:rPr>
                <a:t>. 19mm</a:t>
              </a:r>
              <a:endParaRPr lang="en-ID" sz="10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1BE4BE3-D1A5-422B-BD7C-50DED18A3439}"/>
                </a:ext>
              </a:extLst>
            </p:cNvPr>
            <p:cNvSpPr txBox="1"/>
            <p:nvPr/>
          </p:nvSpPr>
          <p:spPr>
            <a:xfrm>
              <a:off x="4096974" y="1881585"/>
              <a:ext cx="91021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err="1">
                  <a:solidFill>
                    <a:schemeClr val="bg1"/>
                  </a:solidFill>
                </a:rPr>
                <a:t>Agregat</a:t>
              </a:r>
              <a:r>
                <a:rPr lang="en-US" sz="900" dirty="0">
                  <a:solidFill>
                    <a:schemeClr val="bg1"/>
                  </a:solidFill>
                </a:rPr>
                <a:t> </a:t>
              </a:r>
              <a:r>
                <a:rPr lang="en-US" sz="900" dirty="0" err="1">
                  <a:solidFill>
                    <a:schemeClr val="bg1"/>
                  </a:solidFill>
                </a:rPr>
                <a:t>Halus</a:t>
              </a:r>
              <a:r>
                <a:rPr lang="en-US" sz="900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(</a:t>
              </a:r>
              <a:r>
                <a:rPr lang="en-US" sz="900" dirty="0" err="1">
                  <a:solidFill>
                    <a:schemeClr val="bg1"/>
                  </a:solidFill>
                </a:rPr>
                <a:t>Pasir</a:t>
              </a:r>
              <a:r>
                <a:rPr lang="en-US" sz="900" dirty="0">
                  <a:solidFill>
                    <a:schemeClr val="bg1"/>
                  </a:solidFill>
                </a:rPr>
                <a:t> </a:t>
              </a:r>
              <a:r>
                <a:rPr lang="en-US" sz="900" dirty="0" err="1">
                  <a:solidFill>
                    <a:schemeClr val="bg1"/>
                  </a:solidFill>
                </a:rPr>
                <a:t>Kasar</a:t>
              </a:r>
              <a:r>
                <a:rPr lang="en-US" sz="900" dirty="0">
                  <a:solidFill>
                    <a:schemeClr val="bg1"/>
                  </a:solidFill>
                </a:rPr>
                <a:t>)</a:t>
              </a:r>
            </a:p>
            <a:p>
              <a:pPr algn="ctr"/>
              <a:r>
                <a:rPr lang="en-US" sz="900" dirty="0" err="1">
                  <a:solidFill>
                    <a:schemeClr val="bg1"/>
                  </a:solidFill>
                </a:rPr>
                <a:t>maks</a:t>
              </a:r>
              <a:r>
                <a:rPr lang="en-US" sz="900" dirty="0">
                  <a:solidFill>
                    <a:schemeClr val="bg1"/>
                  </a:solidFill>
                </a:rPr>
                <a:t>. 0,5mm</a:t>
              </a:r>
              <a:endParaRPr lang="en-ID" sz="900" dirty="0">
                <a:solidFill>
                  <a:schemeClr val="bg1"/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F386879-1167-493D-95F8-78D30D0906F6}"/>
                </a:ext>
              </a:extLst>
            </p:cNvPr>
            <p:cNvGrpSpPr/>
            <p:nvPr/>
          </p:nvGrpSpPr>
          <p:grpSpPr>
            <a:xfrm>
              <a:off x="3120038" y="4249772"/>
              <a:ext cx="1485817" cy="1656960"/>
              <a:chOff x="994899" y="3366583"/>
              <a:chExt cx="1485817" cy="1656960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096752A-E667-4827-BEE1-2201905F70A4}"/>
                  </a:ext>
                </a:extLst>
              </p:cNvPr>
              <p:cNvSpPr/>
              <p:nvPr/>
            </p:nvSpPr>
            <p:spPr>
              <a:xfrm>
                <a:off x="1101920" y="4017401"/>
                <a:ext cx="711200" cy="78099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D7DB468-97D4-49A0-8AE5-F12038437C98}"/>
                  </a:ext>
                </a:extLst>
              </p:cNvPr>
              <p:cNvSpPr/>
              <p:nvPr/>
            </p:nvSpPr>
            <p:spPr>
              <a:xfrm>
                <a:off x="998609" y="4610849"/>
                <a:ext cx="97105" cy="41269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247E300-0979-4B7E-80F5-35A9F4E69CB7}"/>
                  </a:ext>
                </a:extLst>
              </p:cNvPr>
              <p:cNvSpPr/>
              <p:nvPr/>
            </p:nvSpPr>
            <p:spPr>
              <a:xfrm>
                <a:off x="1808357" y="4610849"/>
                <a:ext cx="97105" cy="41269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81FFABF6-9996-4B86-9F8F-5D893C20DCF2}"/>
                  </a:ext>
                </a:extLst>
              </p:cNvPr>
              <p:cNvSpPr/>
              <p:nvPr/>
            </p:nvSpPr>
            <p:spPr>
              <a:xfrm>
                <a:off x="1248098" y="4037327"/>
                <a:ext cx="343270" cy="381740"/>
              </a:xfrm>
              <a:custGeom>
                <a:avLst/>
                <a:gdLst>
                  <a:gd name="connsiteX0" fmla="*/ 204187 w 343270"/>
                  <a:gd name="connsiteY0" fmla="*/ 0 h 381740"/>
                  <a:gd name="connsiteX1" fmla="*/ 343270 w 343270"/>
                  <a:gd name="connsiteY1" fmla="*/ 239697 h 381740"/>
                  <a:gd name="connsiteX2" fmla="*/ 50307 w 343270"/>
                  <a:gd name="connsiteY2" fmla="*/ 381740 h 381740"/>
                  <a:gd name="connsiteX3" fmla="*/ 0 w 343270"/>
                  <a:gd name="connsiteY3" fmla="*/ 369903 h 381740"/>
                  <a:gd name="connsiteX4" fmla="*/ 204187 w 343270"/>
                  <a:gd name="connsiteY4" fmla="*/ 0 h 381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3270" h="381740">
                    <a:moveTo>
                      <a:pt x="204187" y="0"/>
                    </a:moveTo>
                    <a:lnTo>
                      <a:pt x="343270" y="239697"/>
                    </a:lnTo>
                    <a:lnTo>
                      <a:pt x="50307" y="381740"/>
                    </a:lnTo>
                    <a:lnTo>
                      <a:pt x="0" y="369903"/>
                    </a:lnTo>
                    <a:lnTo>
                      <a:pt x="204187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4AD08CA-265C-4610-A45A-CDDD719C0B4C}"/>
                  </a:ext>
                </a:extLst>
              </p:cNvPr>
              <p:cNvSpPr/>
              <p:nvPr/>
            </p:nvSpPr>
            <p:spPr>
              <a:xfrm rot="19639876" flipH="1">
                <a:off x="994899" y="3919071"/>
                <a:ext cx="881488" cy="644326"/>
              </a:xfrm>
              <a:custGeom>
                <a:avLst/>
                <a:gdLst>
                  <a:gd name="connsiteX0" fmla="*/ 0 w 2102338"/>
                  <a:gd name="connsiteY0" fmla="*/ 586154 h 1860061"/>
                  <a:gd name="connsiteX1" fmla="*/ 3907 w 2102338"/>
                  <a:gd name="connsiteY1" fmla="*/ 1273907 h 1860061"/>
                  <a:gd name="connsiteX2" fmla="*/ 457200 w 2102338"/>
                  <a:gd name="connsiteY2" fmla="*/ 1742831 h 1860061"/>
                  <a:gd name="connsiteX3" fmla="*/ 832338 w 2102338"/>
                  <a:gd name="connsiteY3" fmla="*/ 1852246 h 1860061"/>
                  <a:gd name="connsiteX4" fmla="*/ 1899138 w 2102338"/>
                  <a:gd name="connsiteY4" fmla="*/ 1860061 h 1860061"/>
                  <a:gd name="connsiteX5" fmla="*/ 2102338 w 2102338"/>
                  <a:gd name="connsiteY5" fmla="*/ 1727200 h 1860061"/>
                  <a:gd name="connsiteX6" fmla="*/ 2102338 w 2102338"/>
                  <a:gd name="connsiteY6" fmla="*/ 121138 h 1860061"/>
                  <a:gd name="connsiteX7" fmla="*/ 1906953 w 2102338"/>
                  <a:gd name="connsiteY7" fmla="*/ 3907 h 1860061"/>
                  <a:gd name="connsiteX8" fmla="*/ 828430 w 2102338"/>
                  <a:gd name="connsiteY8" fmla="*/ 0 h 1860061"/>
                  <a:gd name="connsiteX9" fmla="*/ 445477 w 2102338"/>
                  <a:gd name="connsiteY9" fmla="*/ 117231 h 1860061"/>
                  <a:gd name="connsiteX10" fmla="*/ 0 w 2102338"/>
                  <a:gd name="connsiteY10" fmla="*/ 586154 h 1860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02338" h="1860061">
                    <a:moveTo>
                      <a:pt x="0" y="586154"/>
                    </a:moveTo>
                    <a:cubicBezTo>
                      <a:pt x="1302" y="815405"/>
                      <a:pt x="2605" y="1044656"/>
                      <a:pt x="3907" y="1273907"/>
                    </a:cubicBezTo>
                    <a:lnTo>
                      <a:pt x="457200" y="1742831"/>
                    </a:lnTo>
                    <a:lnTo>
                      <a:pt x="832338" y="1852246"/>
                    </a:lnTo>
                    <a:lnTo>
                      <a:pt x="1899138" y="1860061"/>
                    </a:lnTo>
                    <a:lnTo>
                      <a:pt x="2102338" y="1727200"/>
                    </a:lnTo>
                    <a:lnTo>
                      <a:pt x="2102338" y="121138"/>
                    </a:lnTo>
                    <a:lnTo>
                      <a:pt x="1906953" y="3907"/>
                    </a:lnTo>
                    <a:lnTo>
                      <a:pt x="828430" y="0"/>
                    </a:lnTo>
                    <a:lnTo>
                      <a:pt x="445477" y="117231"/>
                    </a:lnTo>
                    <a:lnTo>
                      <a:pt x="0" y="586154"/>
                    </a:lnTo>
                    <a:close/>
                  </a:path>
                </a:pathLst>
              </a:cu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3CC03F4-1AD8-473F-B688-D2634F2B1BA8}"/>
                  </a:ext>
                </a:extLst>
              </p:cNvPr>
              <p:cNvSpPr/>
              <p:nvPr/>
            </p:nvSpPr>
            <p:spPr>
              <a:xfrm>
                <a:off x="1097518" y="4195104"/>
                <a:ext cx="713173" cy="630314"/>
              </a:xfrm>
              <a:custGeom>
                <a:avLst/>
                <a:gdLst>
                  <a:gd name="connsiteX0" fmla="*/ 0 w 713173"/>
                  <a:gd name="connsiteY0" fmla="*/ 624396 h 630314"/>
                  <a:gd name="connsiteX1" fmla="*/ 2959 w 713173"/>
                  <a:gd name="connsiteY1" fmla="*/ 559293 h 630314"/>
                  <a:gd name="connsiteX2" fmla="*/ 322555 w 713173"/>
                  <a:gd name="connsiteY2" fmla="*/ 0 h 630314"/>
                  <a:gd name="connsiteX3" fmla="*/ 384699 w 713173"/>
                  <a:gd name="connsiteY3" fmla="*/ 0 h 630314"/>
                  <a:gd name="connsiteX4" fmla="*/ 713173 w 713173"/>
                  <a:gd name="connsiteY4" fmla="*/ 582967 h 630314"/>
                  <a:gd name="connsiteX5" fmla="*/ 713173 w 713173"/>
                  <a:gd name="connsiteY5" fmla="*/ 630314 h 630314"/>
                  <a:gd name="connsiteX6" fmla="*/ 0 w 713173"/>
                  <a:gd name="connsiteY6" fmla="*/ 624396 h 63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3173" h="630314">
                    <a:moveTo>
                      <a:pt x="0" y="624396"/>
                    </a:moveTo>
                    <a:lnTo>
                      <a:pt x="2959" y="559293"/>
                    </a:lnTo>
                    <a:lnTo>
                      <a:pt x="322555" y="0"/>
                    </a:lnTo>
                    <a:lnTo>
                      <a:pt x="384699" y="0"/>
                    </a:lnTo>
                    <a:lnTo>
                      <a:pt x="713173" y="582967"/>
                    </a:lnTo>
                    <a:lnTo>
                      <a:pt x="713173" y="630314"/>
                    </a:lnTo>
                    <a:lnTo>
                      <a:pt x="0" y="624396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140B2555-B150-4E3B-9358-BE906591E58A}"/>
                  </a:ext>
                </a:extLst>
              </p:cNvPr>
              <p:cNvSpPr/>
              <p:nvPr/>
            </p:nvSpPr>
            <p:spPr>
              <a:xfrm>
                <a:off x="1144370" y="4245769"/>
                <a:ext cx="620605" cy="543098"/>
              </a:xfrm>
              <a:custGeom>
                <a:avLst/>
                <a:gdLst>
                  <a:gd name="connsiteX0" fmla="*/ 0 w 630315"/>
                  <a:gd name="connsiteY0" fmla="*/ 562252 h 562252"/>
                  <a:gd name="connsiteX1" fmla="*/ 2959 w 630315"/>
                  <a:gd name="connsiteY1" fmla="*/ 526742 h 562252"/>
                  <a:gd name="connsiteX2" fmla="*/ 304800 w 630315"/>
                  <a:gd name="connsiteY2" fmla="*/ 0 h 562252"/>
                  <a:gd name="connsiteX3" fmla="*/ 319596 w 630315"/>
                  <a:gd name="connsiteY3" fmla="*/ 2959 h 562252"/>
                  <a:gd name="connsiteX4" fmla="*/ 630315 w 630315"/>
                  <a:gd name="connsiteY4" fmla="*/ 547456 h 562252"/>
                  <a:gd name="connsiteX5" fmla="*/ 630315 w 630315"/>
                  <a:gd name="connsiteY5" fmla="*/ 547456 h 562252"/>
                  <a:gd name="connsiteX6" fmla="*/ 0 w 630315"/>
                  <a:gd name="connsiteY6" fmla="*/ 562252 h 562252"/>
                  <a:gd name="connsiteX0" fmla="*/ 0 w 630315"/>
                  <a:gd name="connsiteY0" fmla="*/ 562252 h 562252"/>
                  <a:gd name="connsiteX1" fmla="*/ 2959 w 630315"/>
                  <a:gd name="connsiteY1" fmla="*/ 526742 h 562252"/>
                  <a:gd name="connsiteX2" fmla="*/ 304800 w 630315"/>
                  <a:gd name="connsiteY2" fmla="*/ 0 h 562252"/>
                  <a:gd name="connsiteX3" fmla="*/ 319596 w 630315"/>
                  <a:gd name="connsiteY3" fmla="*/ 2959 h 562252"/>
                  <a:gd name="connsiteX4" fmla="*/ 630315 w 630315"/>
                  <a:gd name="connsiteY4" fmla="*/ 547456 h 562252"/>
                  <a:gd name="connsiteX5" fmla="*/ 630315 w 630315"/>
                  <a:gd name="connsiteY5" fmla="*/ 547456 h 562252"/>
                  <a:gd name="connsiteX6" fmla="*/ 593301 w 630315"/>
                  <a:gd name="connsiteY6" fmla="*/ 544058 h 562252"/>
                  <a:gd name="connsiteX7" fmla="*/ 0 w 630315"/>
                  <a:gd name="connsiteY7" fmla="*/ 562252 h 562252"/>
                  <a:gd name="connsiteX0" fmla="*/ 0 w 630315"/>
                  <a:gd name="connsiteY0" fmla="*/ 562252 h 562252"/>
                  <a:gd name="connsiteX1" fmla="*/ 2959 w 630315"/>
                  <a:gd name="connsiteY1" fmla="*/ 526742 h 562252"/>
                  <a:gd name="connsiteX2" fmla="*/ 304800 w 630315"/>
                  <a:gd name="connsiteY2" fmla="*/ 0 h 562252"/>
                  <a:gd name="connsiteX3" fmla="*/ 319596 w 630315"/>
                  <a:gd name="connsiteY3" fmla="*/ 2959 h 562252"/>
                  <a:gd name="connsiteX4" fmla="*/ 630315 w 630315"/>
                  <a:gd name="connsiteY4" fmla="*/ 547456 h 562252"/>
                  <a:gd name="connsiteX5" fmla="*/ 630315 w 630315"/>
                  <a:gd name="connsiteY5" fmla="*/ 547456 h 562252"/>
                  <a:gd name="connsiteX6" fmla="*/ 593301 w 630315"/>
                  <a:gd name="connsiteY6" fmla="*/ 544058 h 562252"/>
                  <a:gd name="connsiteX7" fmla="*/ 0 w 630315"/>
                  <a:gd name="connsiteY7" fmla="*/ 562252 h 562252"/>
                  <a:gd name="connsiteX0" fmla="*/ 0 w 630315"/>
                  <a:gd name="connsiteY0" fmla="*/ 562252 h 562252"/>
                  <a:gd name="connsiteX1" fmla="*/ 2959 w 630315"/>
                  <a:gd name="connsiteY1" fmla="*/ 526742 h 562252"/>
                  <a:gd name="connsiteX2" fmla="*/ 304800 w 630315"/>
                  <a:gd name="connsiteY2" fmla="*/ 0 h 562252"/>
                  <a:gd name="connsiteX3" fmla="*/ 319596 w 630315"/>
                  <a:gd name="connsiteY3" fmla="*/ 2959 h 562252"/>
                  <a:gd name="connsiteX4" fmla="*/ 630315 w 630315"/>
                  <a:gd name="connsiteY4" fmla="*/ 547456 h 562252"/>
                  <a:gd name="connsiteX5" fmla="*/ 630315 w 630315"/>
                  <a:gd name="connsiteY5" fmla="*/ 547456 h 562252"/>
                  <a:gd name="connsiteX6" fmla="*/ 593301 w 630315"/>
                  <a:gd name="connsiteY6" fmla="*/ 544058 h 562252"/>
                  <a:gd name="connsiteX7" fmla="*/ 0 w 630315"/>
                  <a:gd name="connsiteY7" fmla="*/ 562252 h 562252"/>
                  <a:gd name="connsiteX0" fmla="*/ 0 w 630315"/>
                  <a:gd name="connsiteY0" fmla="*/ 562252 h 562252"/>
                  <a:gd name="connsiteX1" fmla="*/ 2959 w 630315"/>
                  <a:gd name="connsiteY1" fmla="*/ 526742 h 562252"/>
                  <a:gd name="connsiteX2" fmla="*/ 304800 w 630315"/>
                  <a:gd name="connsiteY2" fmla="*/ 0 h 562252"/>
                  <a:gd name="connsiteX3" fmla="*/ 319596 w 630315"/>
                  <a:gd name="connsiteY3" fmla="*/ 2959 h 562252"/>
                  <a:gd name="connsiteX4" fmla="*/ 630315 w 630315"/>
                  <a:gd name="connsiteY4" fmla="*/ 547456 h 562252"/>
                  <a:gd name="connsiteX5" fmla="*/ 630315 w 630315"/>
                  <a:gd name="connsiteY5" fmla="*/ 547456 h 562252"/>
                  <a:gd name="connsiteX6" fmla="*/ 593301 w 630315"/>
                  <a:gd name="connsiteY6" fmla="*/ 544058 h 562252"/>
                  <a:gd name="connsiteX7" fmla="*/ 593301 w 630315"/>
                  <a:gd name="connsiteY7" fmla="*/ 541677 h 562252"/>
                  <a:gd name="connsiteX8" fmla="*/ 0 w 630315"/>
                  <a:gd name="connsiteY8" fmla="*/ 562252 h 562252"/>
                  <a:gd name="connsiteX0" fmla="*/ 0 w 640926"/>
                  <a:gd name="connsiteY0" fmla="*/ 562252 h 577396"/>
                  <a:gd name="connsiteX1" fmla="*/ 2959 w 640926"/>
                  <a:gd name="connsiteY1" fmla="*/ 526742 h 577396"/>
                  <a:gd name="connsiteX2" fmla="*/ 304800 w 640926"/>
                  <a:gd name="connsiteY2" fmla="*/ 0 h 577396"/>
                  <a:gd name="connsiteX3" fmla="*/ 319596 w 640926"/>
                  <a:gd name="connsiteY3" fmla="*/ 2959 h 577396"/>
                  <a:gd name="connsiteX4" fmla="*/ 630315 w 640926"/>
                  <a:gd name="connsiteY4" fmla="*/ 547456 h 577396"/>
                  <a:gd name="connsiteX5" fmla="*/ 630315 w 640926"/>
                  <a:gd name="connsiteY5" fmla="*/ 547456 h 577396"/>
                  <a:gd name="connsiteX6" fmla="*/ 593301 w 640926"/>
                  <a:gd name="connsiteY6" fmla="*/ 544058 h 577396"/>
                  <a:gd name="connsiteX7" fmla="*/ 640926 w 640926"/>
                  <a:gd name="connsiteY7" fmla="*/ 577396 h 577396"/>
                  <a:gd name="connsiteX8" fmla="*/ 0 w 640926"/>
                  <a:gd name="connsiteY8" fmla="*/ 562252 h 577396"/>
                  <a:gd name="connsiteX0" fmla="*/ 0 w 638544"/>
                  <a:gd name="connsiteY0" fmla="*/ 559871 h 577396"/>
                  <a:gd name="connsiteX1" fmla="*/ 577 w 638544"/>
                  <a:gd name="connsiteY1" fmla="*/ 526742 h 577396"/>
                  <a:gd name="connsiteX2" fmla="*/ 302418 w 638544"/>
                  <a:gd name="connsiteY2" fmla="*/ 0 h 577396"/>
                  <a:gd name="connsiteX3" fmla="*/ 317214 w 638544"/>
                  <a:gd name="connsiteY3" fmla="*/ 2959 h 577396"/>
                  <a:gd name="connsiteX4" fmla="*/ 627933 w 638544"/>
                  <a:gd name="connsiteY4" fmla="*/ 547456 h 577396"/>
                  <a:gd name="connsiteX5" fmla="*/ 627933 w 638544"/>
                  <a:gd name="connsiteY5" fmla="*/ 547456 h 577396"/>
                  <a:gd name="connsiteX6" fmla="*/ 590919 w 638544"/>
                  <a:gd name="connsiteY6" fmla="*/ 544058 h 577396"/>
                  <a:gd name="connsiteX7" fmla="*/ 638544 w 638544"/>
                  <a:gd name="connsiteY7" fmla="*/ 577396 h 577396"/>
                  <a:gd name="connsiteX8" fmla="*/ 0 w 638544"/>
                  <a:gd name="connsiteY8" fmla="*/ 559871 h 577396"/>
                  <a:gd name="connsiteX0" fmla="*/ 0 w 638544"/>
                  <a:gd name="connsiteY0" fmla="*/ 567015 h 577396"/>
                  <a:gd name="connsiteX1" fmla="*/ 577 w 638544"/>
                  <a:gd name="connsiteY1" fmla="*/ 526742 h 577396"/>
                  <a:gd name="connsiteX2" fmla="*/ 302418 w 638544"/>
                  <a:gd name="connsiteY2" fmla="*/ 0 h 577396"/>
                  <a:gd name="connsiteX3" fmla="*/ 317214 w 638544"/>
                  <a:gd name="connsiteY3" fmla="*/ 2959 h 577396"/>
                  <a:gd name="connsiteX4" fmla="*/ 627933 w 638544"/>
                  <a:gd name="connsiteY4" fmla="*/ 547456 h 577396"/>
                  <a:gd name="connsiteX5" fmla="*/ 627933 w 638544"/>
                  <a:gd name="connsiteY5" fmla="*/ 547456 h 577396"/>
                  <a:gd name="connsiteX6" fmla="*/ 590919 w 638544"/>
                  <a:gd name="connsiteY6" fmla="*/ 544058 h 577396"/>
                  <a:gd name="connsiteX7" fmla="*/ 638544 w 638544"/>
                  <a:gd name="connsiteY7" fmla="*/ 577396 h 577396"/>
                  <a:gd name="connsiteX8" fmla="*/ 0 w 638544"/>
                  <a:gd name="connsiteY8" fmla="*/ 567015 h 577396"/>
                  <a:gd name="connsiteX0" fmla="*/ 0 w 638544"/>
                  <a:gd name="connsiteY0" fmla="*/ 567015 h 577396"/>
                  <a:gd name="connsiteX1" fmla="*/ 577 w 638544"/>
                  <a:gd name="connsiteY1" fmla="*/ 526742 h 577396"/>
                  <a:gd name="connsiteX2" fmla="*/ 302418 w 638544"/>
                  <a:gd name="connsiteY2" fmla="*/ 0 h 577396"/>
                  <a:gd name="connsiteX3" fmla="*/ 317214 w 638544"/>
                  <a:gd name="connsiteY3" fmla="*/ 2959 h 577396"/>
                  <a:gd name="connsiteX4" fmla="*/ 627933 w 638544"/>
                  <a:gd name="connsiteY4" fmla="*/ 547456 h 577396"/>
                  <a:gd name="connsiteX5" fmla="*/ 463627 w 638544"/>
                  <a:gd name="connsiteY5" fmla="*/ 406962 h 577396"/>
                  <a:gd name="connsiteX6" fmla="*/ 590919 w 638544"/>
                  <a:gd name="connsiteY6" fmla="*/ 544058 h 577396"/>
                  <a:gd name="connsiteX7" fmla="*/ 638544 w 638544"/>
                  <a:gd name="connsiteY7" fmla="*/ 577396 h 577396"/>
                  <a:gd name="connsiteX8" fmla="*/ 0 w 638544"/>
                  <a:gd name="connsiteY8" fmla="*/ 567015 h 577396"/>
                  <a:gd name="connsiteX0" fmla="*/ 0 w 638544"/>
                  <a:gd name="connsiteY0" fmla="*/ 567015 h 577396"/>
                  <a:gd name="connsiteX1" fmla="*/ 577 w 638544"/>
                  <a:gd name="connsiteY1" fmla="*/ 526742 h 577396"/>
                  <a:gd name="connsiteX2" fmla="*/ 302418 w 638544"/>
                  <a:gd name="connsiteY2" fmla="*/ 0 h 577396"/>
                  <a:gd name="connsiteX3" fmla="*/ 317214 w 638544"/>
                  <a:gd name="connsiteY3" fmla="*/ 2959 h 577396"/>
                  <a:gd name="connsiteX4" fmla="*/ 627933 w 638544"/>
                  <a:gd name="connsiteY4" fmla="*/ 547456 h 577396"/>
                  <a:gd name="connsiteX5" fmla="*/ 463627 w 638544"/>
                  <a:gd name="connsiteY5" fmla="*/ 406962 h 577396"/>
                  <a:gd name="connsiteX6" fmla="*/ 414706 w 638544"/>
                  <a:gd name="connsiteY6" fmla="*/ 539296 h 577396"/>
                  <a:gd name="connsiteX7" fmla="*/ 638544 w 638544"/>
                  <a:gd name="connsiteY7" fmla="*/ 577396 h 577396"/>
                  <a:gd name="connsiteX8" fmla="*/ 0 w 638544"/>
                  <a:gd name="connsiteY8" fmla="*/ 567015 h 577396"/>
                  <a:gd name="connsiteX0" fmla="*/ 0 w 638544"/>
                  <a:gd name="connsiteY0" fmla="*/ 567015 h 577396"/>
                  <a:gd name="connsiteX1" fmla="*/ 577 w 638544"/>
                  <a:gd name="connsiteY1" fmla="*/ 526742 h 577396"/>
                  <a:gd name="connsiteX2" fmla="*/ 302418 w 638544"/>
                  <a:gd name="connsiteY2" fmla="*/ 0 h 577396"/>
                  <a:gd name="connsiteX3" fmla="*/ 317214 w 638544"/>
                  <a:gd name="connsiteY3" fmla="*/ 2959 h 577396"/>
                  <a:gd name="connsiteX4" fmla="*/ 627933 w 638544"/>
                  <a:gd name="connsiteY4" fmla="*/ 547456 h 577396"/>
                  <a:gd name="connsiteX5" fmla="*/ 463627 w 638544"/>
                  <a:gd name="connsiteY5" fmla="*/ 406962 h 577396"/>
                  <a:gd name="connsiteX6" fmla="*/ 414706 w 638544"/>
                  <a:gd name="connsiteY6" fmla="*/ 539296 h 577396"/>
                  <a:gd name="connsiteX7" fmla="*/ 638544 w 638544"/>
                  <a:gd name="connsiteY7" fmla="*/ 577396 h 577396"/>
                  <a:gd name="connsiteX8" fmla="*/ 0 w 638544"/>
                  <a:gd name="connsiteY8" fmla="*/ 567015 h 577396"/>
                  <a:gd name="connsiteX0" fmla="*/ 0 w 638544"/>
                  <a:gd name="connsiteY0" fmla="*/ 567015 h 577396"/>
                  <a:gd name="connsiteX1" fmla="*/ 577 w 638544"/>
                  <a:gd name="connsiteY1" fmla="*/ 526742 h 577396"/>
                  <a:gd name="connsiteX2" fmla="*/ 302418 w 638544"/>
                  <a:gd name="connsiteY2" fmla="*/ 0 h 577396"/>
                  <a:gd name="connsiteX3" fmla="*/ 317214 w 638544"/>
                  <a:gd name="connsiteY3" fmla="*/ 2959 h 577396"/>
                  <a:gd name="connsiteX4" fmla="*/ 627933 w 638544"/>
                  <a:gd name="connsiteY4" fmla="*/ 547456 h 577396"/>
                  <a:gd name="connsiteX5" fmla="*/ 463627 w 638544"/>
                  <a:gd name="connsiteY5" fmla="*/ 406962 h 577396"/>
                  <a:gd name="connsiteX6" fmla="*/ 414706 w 638544"/>
                  <a:gd name="connsiteY6" fmla="*/ 539296 h 577396"/>
                  <a:gd name="connsiteX7" fmla="*/ 638544 w 638544"/>
                  <a:gd name="connsiteY7" fmla="*/ 577396 h 577396"/>
                  <a:gd name="connsiteX8" fmla="*/ 0 w 638544"/>
                  <a:gd name="connsiteY8" fmla="*/ 567015 h 577396"/>
                  <a:gd name="connsiteX0" fmla="*/ 0 w 638544"/>
                  <a:gd name="connsiteY0" fmla="*/ 567015 h 577396"/>
                  <a:gd name="connsiteX1" fmla="*/ 577 w 638544"/>
                  <a:gd name="connsiteY1" fmla="*/ 526742 h 577396"/>
                  <a:gd name="connsiteX2" fmla="*/ 302418 w 638544"/>
                  <a:gd name="connsiteY2" fmla="*/ 0 h 577396"/>
                  <a:gd name="connsiteX3" fmla="*/ 317214 w 638544"/>
                  <a:gd name="connsiteY3" fmla="*/ 2959 h 577396"/>
                  <a:gd name="connsiteX4" fmla="*/ 627933 w 638544"/>
                  <a:gd name="connsiteY4" fmla="*/ 547456 h 577396"/>
                  <a:gd name="connsiteX5" fmla="*/ 463627 w 638544"/>
                  <a:gd name="connsiteY5" fmla="*/ 406962 h 577396"/>
                  <a:gd name="connsiteX6" fmla="*/ 414706 w 638544"/>
                  <a:gd name="connsiteY6" fmla="*/ 539296 h 577396"/>
                  <a:gd name="connsiteX7" fmla="*/ 638544 w 638544"/>
                  <a:gd name="connsiteY7" fmla="*/ 577396 h 577396"/>
                  <a:gd name="connsiteX8" fmla="*/ 0 w 638544"/>
                  <a:gd name="connsiteY8" fmla="*/ 567015 h 577396"/>
                  <a:gd name="connsiteX0" fmla="*/ 0 w 638544"/>
                  <a:gd name="connsiteY0" fmla="*/ 567015 h 577396"/>
                  <a:gd name="connsiteX1" fmla="*/ 577 w 638544"/>
                  <a:gd name="connsiteY1" fmla="*/ 526742 h 577396"/>
                  <a:gd name="connsiteX2" fmla="*/ 302418 w 638544"/>
                  <a:gd name="connsiteY2" fmla="*/ 0 h 577396"/>
                  <a:gd name="connsiteX3" fmla="*/ 317214 w 638544"/>
                  <a:gd name="connsiteY3" fmla="*/ 2959 h 577396"/>
                  <a:gd name="connsiteX4" fmla="*/ 627933 w 638544"/>
                  <a:gd name="connsiteY4" fmla="*/ 547456 h 577396"/>
                  <a:gd name="connsiteX5" fmla="*/ 463627 w 638544"/>
                  <a:gd name="connsiteY5" fmla="*/ 406962 h 577396"/>
                  <a:gd name="connsiteX6" fmla="*/ 414706 w 638544"/>
                  <a:gd name="connsiteY6" fmla="*/ 539296 h 577396"/>
                  <a:gd name="connsiteX7" fmla="*/ 638544 w 638544"/>
                  <a:gd name="connsiteY7" fmla="*/ 577396 h 577396"/>
                  <a:gd name="connsiteX8" fmla="*/ 0 w 638544"/>
                  <a:gd name="connsiteY8" fmla="*/ 567015 h 577396"/>
                  <a:gd name="connsiteX0" fmla="*/ 0 w 638544"/>
                  <a:gd name="connsiteY0" fmla="*/ 567015 h 577396"/>
                  <a:gd name="connsiteX1" fmla="*/ 577 w 638544"/>
                  <a:gd name="connsiteY1" fmla="*/ 526742 h 577396"/>
                  <a:gd name="connsiteX2" fmla="*/ 302418 w 638544"/>
                  <a:gd name="connsiteY2" fmla="*/ 0 h 577396"/>
                  <a:gd name="connsiteX3" fmla="*/ 317214 w 638544"/>
                  <a:gd name="connsiteY3" fmla="*/ 2959 h 577396"/>
                  <a:gd name="connsiteX4" fmla="*/ 627933 w 638544"/>
                  <a:gd name="connsiteY4" fmla="*/ 547456 h 577396"/>
                  <a:gd name="connsiteX5" fmla="*/ 463627 w 638544"/>
                  <a:gd name="connsiteY5" fmla="*/ 406962 h 577396"/>
                  <a:gd name="connsiteX6" fmla="*/ 414706 w 638544"/>
                  <a:gd name="connsiteY6" fmla="*/ 539296 h 577396"/>
                  <a:gd name="connsiteX7" fmla="*/ 638544 w 638544"/>
                  <a:gd name="connsiteY7" fmla="*/ 577396 h 577396"/>
                  <a:gd name="connsiteX8" fmla="*/ 0 w 638544"/>
                  <a:gd name="connsiteY8" fmla="*/ 567015 h 577396"/>
                  <a:gd name="connsiteX0" fmla="*/ 0 w 638544"/>
                  <a:gd name="connsiteY0" fmla="*/ 567015 h 577396"/>
                  <a:gd name="connsiteX1" fmla="*/ 577 w 638544"/>
                  <a:gd name="connsiteY1" fmla="*/ 526742 h 577396"/>
                  <a:gd name="connsiteX2" fmla="*/ 302418 w 638544"/>
                  <a:gd name="connsiteY2" fmla="*/ 0 h 577396"/>
                  <a:gd name="connsiteX3" fmla="*/ 317214 w 638544"/>
                  <a:gd name="connsiteY3" fmla="*/ 2959 h 577396"/>
                  <a:gd name="connsiteX4" fmla="*/ 627933 w 638544"/>
                  <a:gd name="connsiteY4" fmla="*/ 547456 h 577396"/>
                  <a:gd name="connsiteX5" fmla="*/ 414706 w 638544"/>
                  <a:gd name="connsiteY5" fmla="*/ 539296 h 577396"/>
                  <a:gd name="connsiteX6" fmla="*/ 638544 w 638544"/>
                  <a:gd name="connsiteY6" fmla="*/ 577396 h 577396"/>
                  <a:gd name="connsiteX7" fmla="*/ 0 w 638544"/>
                  <a:gd name="connsiteY7" fmla="*/ 567015 h 577396"/>
                  <a:gd name="connsiteX0" fmla="*/ 0 w 638544"/>
                  <a:gd name="connsiteY0" fmla="*/ 567015 h 577396"/>
                  <a:gd name="connsiteX1" fmla="*/ 577 w 638544"/>
                  <a:gd name="connsiteY1" fmla="*/ 526742 h 577396"/>
                  <a:gd name="connsiteX2" fmla="*/ 302418 w 638544"/>
                  <a:gd name="connsiteY2" fmla="*/ 0 h 577396"/>
                  <a:gd name="connsiteX3" fmla="*/ 317214 w 638544"/>
                  <a:gd name="connsiteY3" fmla="*/ 2959 h 577396"/>
                  <a:gd name="connsiteX4" fmla="*/ 627933 w 638544"/>
                  <a:gd name="connsiteY4" fmla="*/ 547456 h 577396"/>
                  <a:gd name="connsiteX5" fmla="*/ 638544 w 638544"/>
                  <a:gd name="connsiteY5" fmla="*/ 577396 h 577396"/>
                  <a:gd name="connsiteX6" fmla="*/ 0 w 638544"/>
                  <a:gd name="connsiteY6" fmla="*/ 567015 h 577396"/>
                  <a:gd name="connsiteX0" fmla="*/ 0 w 639840"/>
                  <a:gd name="connsiteY0" fmla="*/ 567015 h 577396"/>
                  <a:gd name="connsiteX1" fmla="*/ 577 w 639840"/>
                  <a:gd name="connsiteY1" fmla="*/ 526742 h 577396"/>
                  <a:gd name="connsiteX2" fmla="*/ 302418 w 639840"/>
                  <a:gd name="connsiteY2" fmla="*/ 0 h 577396"/>
                  <a:gd name="connsiteX3" fmla="*/ 317214 w 639840"/>
                  <a:gd name="connsiteY3" fmla="*/ 2959 h 577396"/>
                  <a:gd name="connsiteX4" fmla="*/ 639840 w 639840"/>
                  <a:gd name="connsiteY4" fmla="*/ 542693 h 577396"/>
                  <a:gd name="connsiteX5" fmla="*/ 638544 w 639840"/>
                  <a:gd name="connsiteY5" fmla="*/ 577396 h 577396"/>
                  <a:gd name="connsiteX6" fmla="*/ 0 w 639840"/>
                  <a:gd name="connsiteY6" fmla="*/ 567015 h 577396"/>
                  <a:gd name="connsiteX0" fmla="*/ 0 w 639840"/>
                  <a:gd name="connsiteY0" fmla="*/ 567015 h 577396"/>
                  <a:gd name="connsiteX1" fmla="*/ 577 w 639840"/>
                  <a:gd name="connsiteY1" fmla="*/ 526742 h 577396"/>
                  <a:gd name="connsiteX2" fmla="*/ 302418 w 639840"/>
                  <a:gd name="connsiteY2" fmla="*/ 0 h 577396"/>
                  <a:gd name="connsiteX3" fmla="*/ 341527 w 639840"/>
                  <a:gd name="connsiteY3" fmla="*/ 2959 h 577396"/>
                  <a:gd name="connsiteX4" fmla="*/ 639840 w 639840"/>
                  <a:gd name="connsiteY4" fmla="*/ 542693 h 577396"/>
                  <a:gd name="connsiteX5" fmla="*/ 638544 w 639840"/>
                  <a:gd name="connsiteY5" fmla="*/ 577396 h 577396"/>
                  <a:gd name="connsiteX6" fmla="*/ 0 w 639840"/>
                  <a:gd name="connsiteY6" fmla="*/ 567015 h 577396"/>
                  <a:gd name="connsiteX0" fmla="*/ 0 w 639840"/>
                  <a:gd name="connsiteY0" fmla="*/ 571213 h 581594"/>
                  <a:gd name="connsiteX1" fmla="*/ 577 w 639840"/>
                  <a:gd name="connsiteY1" fmla="*/ 530940 h 581594"/>
                  <a:gd name="connsiteX2" fmla="*/ 302418 w 639840"/>
                  <a:gd name="connsiteY2" fmla="*/ 4198 h 581594"/>
                  <a:gd name="connsiteX3" fmla="*/ 346391 w 639840"/>
                  <a:gd name="connsiteY3" fmla="*/ 0 h 581594"/>
                  <a:gd name="connsiteX4" fmla="*/ 639840 w 639840"/>
                  <a:gd name="connsiteY4" fmla="*/ 546891 h 581594"/>
                  <a:gd name="connsiteX5" fmla="*/ 638544 w 639840"/>
                  <a:gd name="connsiteY5" fmla="*/ 581594 h 581594"/>
                  <a:gd name="connsiteX6" fmla="*/ 0 w 639840"/>
                  <a:gd name="connsiteY6" fmla="*/ 571213 h 581594"/>
                  <a:gd name="connsiteX0" fmla="*/ 0 w 639840"/>
                  <a:gd name="connsiteY0" fmla="*/ 567015 h 577396"/>
                  <a:gd name="connsiteX1" fmla="*/ 577 w 639840"/>
                  <a:gd name="connsiteY1" fmla="*/ 526742 h 577396"/>
                  <a:gd name="connsiteX2" fmla="*/ 302418 w 639840"/>
                  <a:gd name="connsiteY2" fmla="*/ 0 h 577396"/>
                  <a:gd name="connsiteX3" fmla="*/ 326939 w 639840"/>
                  <a:gd name="connsiteY3" fmla="*/ 574 h 577396"/>
                  <a:gd name="connsiteX4" fmla="*/ 639840 w 639840"/>
                  <a:gd name="connsiteY4" fmla="*/ 542693 h 577396"/>
                  <a:gd name="connsiteX5" fmla="*/ 638544 w 639840"/>
                  <a:gd name="connsiteY5" fmla="*/ 577396 h 577396"/>
                  <a:gd name="connsiteX6" fmla="*/ 0 w 639840"/>
                  <a:gd name="connsiteY6" fmla="*/ 567015 h 577396"/>
                  <a:gd name="connsiteX0" fmla="*/ 0 w 642271"/>
                  <a:gd name="connsiteY0" fmla="*/ 572078 h 577396"/>
                  <a:gd name="connsiteX1" fmla="*/ 3008 w 642271"/>
                  <a:gd name="connsiteY1" fmla="*/ 526742 h 577396"/>
                  <a:gd name="connsiteX2" fmla="*/ 304849 w 642271"/>
                  <a:gd name="connsiteY2" fmla="*/ 0 h 577396"/>
                  <a:gd name="connsiteX3" fmla="*/ 329370 w 642271"/>
                  <a:gd name="connsiteY3" fmla="*/ 574 h 577396"/>
                  <a:gd name="connsiteX4" fmla="*/ 642271 w 642271"/>
                  <a:gd name="connsiteY4" fmla="*/ 542693 h 577396"/>
                  <a:gd name="connsiteX5" fmla="*/ 640975 w 642271"/>
                  <a:gd name="connsiteY5" fmla="*/ 577396 h 577396"/>
                  <a:gd name="connsiteX6" fmla="*/ 0 w 642271"/>
                  <a:gd name="connsiteY6" fmla="*/ 572078 h 577396"/>
                  <a:gd name="connsiteX0" fmla="*/ 0 w 642271"/>
                  <a:gd name="connsiteY0" fmla="*/ 572078 h 577396"/>
                  <a:gd name="connsiteX1" fmla="*/ 577 w 642271"/>
                  <a:gd name="connsiteY1" fmla="*/ 534337 h 577396"/>
                  <a:gd name="connsiteX2" fmla="*/ 304849 w 642271"/>
                  <a:gd name="connsiteY2" fmla="*/ 0 h 577396"/>
                  <a:gd name="connsiteX3" fmla="*/ 329370 w 642271"/>
                  <a:gd name="connsiteY3" fmla="*/ 574 h 577396"/>
                  <a:gd name="connsiteX4" fmla="*/ 642271 w 642271"/>
                  <a:gd name="connsiteY4" fmla="*/ 542693 h 577396"/>
                  <a:gd name="connsiteX5" fmla="*/ 640975 w 642271"/>
                  <a:gd name="connsiteY5" fmla="*/ 577396 h 577396"/>
                  <a:gd name="connsiteX6" fmla="*/ 0 w 642271"/>
                  <a:gd name="connsiteY6" fmla="*/ 572078 h 577396"/>
                  <a:gd name="connsiteX0" fmla="*/ 0 w 642271"/>
                  <a:gd name="connsiteY0" fmla="*/ 572078 h 577396"/>
                  <a:gd name="connsiteX1" fmla="*/ 7871 w 642271"/>
                  <a:gd name="connsiteY1" fmla="*/ 534337 h 577396"/>
                  <a:gd name="connsiteX2" fmla="*/ 304849 w 642271"/>
                  <a:gd name="connsiteY2" fmla="*/ 0 h 577396"/>
                  <a:gd name="connsiteX3" fmla="*/ 329370 w 642271"/>
                  <a:gd name="connsiteY3" fmla="*/ 574 h 577396"/>
                  <a:gd name="connsiteX4" fmla="*/ 642271 w 642271"/>
                  <a:gd name="connsiteY4" fmla="*/ 542693 h 577396"/>
                  <a:gd name="connsiteX5" fmla="*/ 640975 w 642271"/>
                  <a:gd name="connsiteY5" fmla="*/ 577396 h 577396"/>
                  <a:gd name="connsiteX6" fmla="*/ 0 w 642271"/>
                  <a:gd name="connsiteY6" fmla="*/ 572078 h 577396"/>
                  <a:gd name="connsiteX0" fmla="*/ 0 w 639840"/>
                  <a:gd name="connsiteY0" fmla="*/ 572078 h 577396"/>
                  <a:gd name="connsiteX1" fmla="*/ 5440 w 639840"/>
                  <a:gd name="connsiteY1" fmla="*/ 534337 h 577396"/>
                  <a:gd name="connsiteX2" fmla="*/ 302418 w 639840"/>
                  <a:gd name="connsiteY2" fmla="*/ 0 h 577396"/>
                  <a:gd name="connsiteX3" fmla="*/ 326939 w 639840"/>
                  <a:gd name="connsiteY3" fmla="*/ 574 h 577396"/>
                  <a:gd name="connsiteX4" fmla="*/ 639840 w 639840"/>
                  <a:gd name="connsiteY4" fmla="*/ 542693 h 577396"/>
                  <a:gd name="connsiteX5" fmla="*/ 638544 w 639840"/>
                  <a:gd name="connsiteY5" fmla="*/ 577396 h 577396"/>
                  <a:gd name="connsiteX6" fmla="*/ 0 w 639840"/>
                  <a:gd name="connsiteY6" fmla="*/ 572078 h 577396"/>
                  <a:gd name="connsiteX0" fmla="*/ 1867 w 634412"/>
                  <a:gd name="connsiteY0" fmla="*/ 579672 h 579672"/>
                  <a:gd name="connsiteX1" fmla="*/ 12 w 634412"/>
                  <a:gd name="connsiteY1" fmla="*/ 534337 h 579672"/>
                  <a:gd name="connsiteX2" fmla="*/ 296990 w 634412"/>
                  <a:gd name="connsiteY2" fmla="*/ 0 h 579672"/>
                  <a:gd name="connsiteX3" fmla="*/ 321511 w 634412"/>
                  <a:gd name="connsiteY3" fmla="*/ 574 h 579672"/>
                  <a:gd name="connsiteX4" fmla="*/ 634412 w 634412"/>
                  <a:gd name="connsiteY4" fmla="*/ 542693 h 579672"/>
                  <a:gd name="connsiteX5" fmla="*/ 633116 w 634412"/>
                  <a:gd name="connsiteY5" fmla="*/ 577396 h 579672"/>
                  <a:gd name="connsiteX6" fmla="*/ 1867 w 634412"/>
                  <a:gd name="connsiteY6" fmla="*/ 579672 h 579672"/>
                  <a:gd name="connsiteX0" fmla="*/ 0 w 634977"/>
                  <a:gd name="connsiteY0" fmla="*/ 577140 h 577396"/>
                  <a:gd name="connsiteX1" fmla="*/ 577 w 634977"/>
                  <a:gd name="connsiteY1" fmla="*/ 534337 h 577396"/>
                  <a:gd name="connsiteX2" fmla="*/ 297555 w 634977"/>
                  <a:gd name="connsiteY2" fmla="*/ 0 h 577396"/>
                  <a:gd name="connsiteX3" fmla="*/ 322076 w 634977"/>
                  <a:gd name="connsiteY3" fmla="*/ 574 h 577396"/>
                  <a:gd name="connsiteX4" fmla="*/ 634977 w 634977"/>
                  <a:gd name="connsiteY4" fmla="*/ 542693 h 577396"/>
                  <a:gd name="connsiteX5" fmla="*/ 633681 w 634977"/>
                  <a:gd name="connsiteY5" fmla="*/ 577396 h 577396"/>
                  <a:gd name="connsiteX6" fmla="*/ 0 w 634977"/>
                  <a:gd name="connsiteY6" fmla="*/ 577140 h 577396"/>
                  <a:gd name="connsiteX0" fmla="*/ 0 w 633681"/>
                  <a:gd name="connsiteY0" fmla="*/ 577140 h 577396"/>
                  <a:gd name="connsiteX1" fmla="*/ 577 w 633681"/>
                  <a:gd name="connsiteY1" fmla="*/ 534337 h 577396"/>
                  <a:gd name="connsiteX2" fmla="*/ 297555 w 633681"/>
                  <a:gd name="connsiteY2" fmla="*/ 0 h 577396"/>
                  <a:gd name="connsiteX3" fmla="*/ 322076 w 633681"/>
                  <a:gd name="connsiteY3" fmla="*/ 574 h 577396"/>
                  <a:gd name="connsiteX4" fmla="*/ 630115 w 633681"/>
                  <a:gd name="connsiteY4" fmla="*/ 550287 h 577396"/>
                  <a:gd name="connsiteX5" fmla="*/ 633681 w 633681"/>
                  <a:gd name="connsiteY5" fmla="*/ 577396 h 577396"/>
                  <a:gd name="connsiteX6" fmla="*/ 0 w 633681"/>
                  <a:gd name="connsiteY6" fmla="*/ 577140 h 577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3681" h="577396">
                    <a:moveTo>
                      <a:pt x="0" y="577140"/>
                    </a:moveTo>
                    <a:cubicBezTo>
                      <a:pt x="192" y="566097"/>
                      <a:pt x="385" y="545380"/>
                      <a:pt x="577" y="534337"/>
                    </a:cubicBezTo>
                    <a:lnTo>
                      <a:pt x="297555" y="0"/>
                    </a:lnTo>
                    <a:lnTo>
                      <a:pt x="322076" y="574"/>
                    </a:lnTo>
                    <a:lnTo>
                      <a:pt x="630115" y="550287"/>
                    </a:lnTo>
                    <a:lnTo>
                      <a:pt x="633681" y="577396"/>
                    </a:lnTo>
                    <a:lnTo>
                      <a:pt x="0" y="57714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CE2FDC2C-988C-4811-9BC0-3D33244A8AFB}"/>
                  </a:ext>
                </a:extLst>
              </p:cNvPr>
              <p:cNvSpPr/>
              <p:nvPr/>
            </p:nvSpPr>
            <p:spPr>
              <a:xfrm>
                <a:off x="1136148" y="4491090"/>
                <a:ext cx="623887" cy="300037"/>
              </a:xfrm>
              <a:custGeom>
                <a:avLst/>
                <a:gdLst>
                  <a:gd name="connsiteX0" fmla="*/ 469106 w 623887"/>
                  <a:gd name="connsiteY0" fmla="*/ 0 h 300037"/>
                  <a:gd name="connsiteX1" fmla="*/ 619125 w 623887"/>
                  <a:gd name="connsiteY1" fmla="*/ 271462 h 300037"/>
                  <a:gd name="connsiteX2" fmla="*/ 623887 w 623887"/>
                  <a:gd name="connsiteY2" fmla="*/ 300037 h 300037"/>
                  <a:gd name="connsiteX3" fmla="*/ 0 w 623887"/>
                  <a:gd name="connsiteY3" fmla="*/ 295275 h 300037"/>
                  <a:gd name="connsiteX4" fmla="*/ 0 w 623887"/>
                  <a:gd name="connsiteY4" fmla="*/ 269081 h 300037"/>
                  <a:gd name="connsiteX5" fmla="*/ 66675 w 623887"/>
                  <a:gd name="connsiteY5" fmla="*/ 161925 h 300037"/>
                  <a:gd name="connsiteX6" fmla="*/ 469106 w 623887"/>
                  <a:gd name="connsiteY6" fmla="*/ 0 h 300037"/>
                  <a:gd name="connsiteX0" fmla="*/ 469106 w 623887"/>
                  <a:gd name="connsiteY0" fmla="*/ 0 h 300037"/>
                  <a:gd name="connsiteX1" fmla="*/ 619125 w 623887"/>
                  <a:gd name="connsiteY1" fmla="*/ 271462 h 300037"/>
                  <a:gd name="connsiteX2" fmla="*/ 623887 w 623887"/>
                  <a:gd name="connsiteY2" fmla="*/ 300037 h 300037"/>
                  <a:gd name="connsiteX3" fmla="*/ 0 w 623887"/>
                  <a:gd name="connsiteY3" fmla="*/ 295275 h 300037"/>
                  <a:gd name="connsiteX4" fmla="*/ 0 w 623887"/>
                  <a:gd name="connsiteY4" fmla="*/ 269081 h 300037"/>
                  <a:gd name="connsiteX5" fmla="*/ 61912 w 623887"/>
                  <a:gd name="connsiteY5" fmla="*/ 159544 h 300037"/>
                  <a:gd name="connsiteX6" fmla="*/ 469106 w 623887"/>
                  <a:gd name="connsiteY6" fmla="*/ 0 h 300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887" h="300037">
                    <a:moveTo>
                      <a:pt x="469106" y="0"/>
                    </a:moveTo>
                    <a:lnTo>
                      <a:pt x="619125" y="271462"/>
                    </a:lnTo>
                    <a:lnTo>
                      <a:pt x="623887" y="300037"/>
                    </a:lnTo>
                    <a:lnTo>
                      <a:pt x="0" y="295275"/>
                    </a:lnTo>
                    <a:lnTo>
                      <a:pt x="0" y="269081"/>
                    </a:lnTo>
                    <a:lnTo>
                      <a:pt x="61912" y="159544"/>
                    </a:lnTo>
                    <a:lnTo>
                      <a:pt x="469106" y="0"/>
                    </a:lnTo>
                    <a:close/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F448223-376B-446D-88B1-5C502E81F316}"/>
                  </a:ext>
                </a:extLst>
              </p:cNvPr>
              <p:cNvSpPr/>
              <p:nvPr/>
            </p:nvSpPr>
            <p:spPr>
              <a:xfrm>
                <a:off x="1187715" y="4245770"/>
                <a:ext cx="427150" cy="464197"/>
              </a:xfrm>
              <a:custGeom>
                <a:avLst/>
                <a:gdLst>
                  <a:gd name="connsiteX0" fmla="*/ 0 w 400050"/>
                  <a:gd name="connsiteY0" fmla="*/ 414337 h 514350"/>
                  <a:gd name="connsiteX1" fmla="*/ 40481 w 400050"/>
                  <a:gd name="connsiteY1" fmla="*/ 514350 h 514350"/>
                  <a:gd name="connsiteX2" fmla="*/ 109538 w 400050"/>
                  <a:gd name="connsiteY2" fmla="*/ 435768 h 514350"/>
                  <a:gd name="connsiteX3" fmla="*/ 400050 w 400050"/>
                  <a:gd name="connsiteY3" fmla="*/ 250031 h 514350"/>
                  <a:gd name="connsiteX4" fmla="*/ 269081 w 400050"/>
                  <a:gd name="connsiteY4" fmla="*/ 0 h 514350"/>
                  <a:gd name="connsiteX5" fmla="*/ 228600 w 400050"/>
                  <a:gd name="connsiteY5" fmla="*/ 9525 h 514350"/>
                  <a:gd name="connsiteX6" fmla="*/ 0 w 400050"/>
                  <a:gd name="connsiteY6" fmla="*/ 414337 h 514350"/>
                  <a:gd name="connsiteX0" fmla="*/ 0 w 400050"/>
                  <a:gd name="connsiteY0" fmla="*/ 414337 h 461962"/>
                  <a:gd name="connsiteX1" fmla="*/ 16669 w 400050"/>
                  <a:gd name="connsiteY1" fmla="*/ 461962 h 461962"/>
                  <a:gd name="connsiteX2" fmla="*/ 109538 w 400050"/>
                  <a:gd name="connsiteY2" fmla="*/ 435768 h 461962"/>
                  <a:gd name="connsiteX3" fmla="*/ 400050 w 400050"/>
                  <a:gd name="connsiteY3" fmla="*/ 250031 h 461962"/>
                  <a:gd name="connsiteX4" fmla="*/ 269081 w 400050"/>
                  <a:gd name="connsiteY4" fmla="*/ 0 h 461962"/>
                  <a:gd name="connsiteX5" fmla="*/ 228600 w 400050"/>
                  <a:gd name="connsiteY5" fmla="*/ 9525 h 461962"/>
                  <a:gd name="connsiteX6" fmla="*/ 0 w 400050"/>
                  <a:gd name="connsiteY6" fmla="*/ 414337 h 461962"/>
                  <a:gd name="connsiteX0" fmla="*/ 0 w 400050"/>
                  <a:gd name="connsiteY0" fmla="*/ 414337 h 459581"/>
                  <a:gd name="connsiteX1" fmla="*/ 26194 w 400050"/>
                  <a:gd name="connsiteY1" fmla="*/ 459581 h 459581"/>
                  <a:gd name="connsiteX2" fmla="*/ 109538 w 400050"/>
                  <a:gd name="connsiteY2" fmla="*/ 435768 h 459581"/>
                  <a:gd name="connsiteX3" fmla="*/ 400050 w 400050"/>
                  <a:gd name="connsiteY3" fmla="*/ 250031 h 459581"/>
                  <a:gd name="connsiteX4" fmla="*/ 269081 w 400050"/>
                  <a:gd name="connsiteY4" fmla="*/ 0 h 459581"/>
                  <a:gd name="connsiteX5" fmla="*/ 228600 w 400050"/>
                  <a:gd name="connsiteY5" fmla="*/ 9525 h 459581"/>
                  <a:gd name="connsiteX6" fmla="*/ 0 w 400050"/>
                  <a:gd name="connsiteY6" fmla="*/ 414337 h 459581"/>
                  <a:gd name="connsiteX0" fmla="*/ 0 w 400050"/>
                  <a:gd name="connsiteY0" fmla="*/ 414337 h 447674"/>
                  <a:gd name="connsiteX1" fmla="*/ 21431 w 400050"/>
                  <a:gd name="connsiteY1" fmla="*/ 447674 h 447674"/>
                  <a:gd name="connsiteX2" fmla="*/ 109538 w 400050"/>
                  <a:gd name="connsiteY2" fmla="*/ 435768 h 447674"/>
                  <a:gd name="connsiteX3" fmla="*/ 400050 w 400050"/>
                  <a:gd name="connsiteY3" fmla="*/ 250031 h 447674"/>
                  <a:gd name="connsiteX4" fmla="*/ 269081 w 400050"/>
                  <a:gd name="connsiteY4" fmla="*/ 0 h 447674"/>
                  <a:gd name="connsiteX5" fmla="*/ 228600 w 400050"/>
                  <a:gd name="connsiteY5" fmla="*/ 9525 h 447674"/>
                  <a:gd name="connsiteX6" fmla="*/ 0 w 400050"/>
                  <a:gd name="connsiteY6" fmla="*/ 414337 h 447674"/>
                  <a:gd name="connsiteX0" fmla="*/ 0 w 404812"/>
                  <a:gd name="connsiteY0" fmla="*/ 414337 h 447674"/>
                  <a:gd name="connsiteX1" fmla="*/ 21431 w 404812"/>
                  <a:gd name="connsiteY1" fmla="*/ 447674 h 447674"/>
                  <a:gd name="connsiteX2" fmla="*/ 109538 w 404812"/>
                  <a:gd name="connsiteY2" fmla="*/ 435768 h 447674"/>
                  <a:gd name="connsiteX3" fmla="*/ 404812 w 404812"/>
                  <a:gd name="connsiteY3" fmla="*/ 245269 h 447674"/>
                  <a:gd name="connsiteX4" fmla="*/ 269081 w 404812"/>
                  <a:gd name="connsiteY4" fmla="*/ 0 h 447674"/>
                  <a:gd name="connsiteX5" fmla="*/ 228600 w 404812"/>
                  <a:gd name="connsiteY5" fmla="*/ 9525 h 447674"/>
                  <a:gd name="connsiteX6" fmla="*/ 0 w 404812"/>
                  <a:gd name="connsiteY6" fmla="*/ 414337 h 447674"/>
                  <a:gd name="connsiteX0" fmla="*/ 0 w 404812"/>
                  <a:gd name="connsiteY0" fmla="*/ 416718 h 450055"/>
                  <a:gd name="connsiteX1" fmla="*/ 21431 w 404812"/>
                  <a:gd name="connsiteY1" fmla="*/ 450055 h 450055"/>
                  <a:gd name="connsiteX2" fmla="*/ 109538 w 404812"/>
                  <a:gd name="connsiteY2" fmla="*/ 438149 h 450055"/>
                  <a:gd name="connsiteX3" fmla="*/ 404812 w 404812"/>
                  <a:gd name="connsiteY3" fmla="*/ 247650 h 450055"/>
                  <a:gd name="connsiteX4" fmla="*/ 269081 w 404812"/>
                  <a:gd name="connsiteY4" fmla="*/ 2381 h 450055"/>
                  <a:gd name="connsiteX5" fmla="*/ 238125 w 404812"/>
                  <a:gd name="connsiteY5" fmla="*/ 0 h 450055"/>
                  <a:gd name="connsiteX6" fmla="*/ 0 w 404812"/>
                  <a:gd name="connsiteY6" fmla="*/ 416718 h 450055"/>
                  <a:gd name="connsiteX0" fmla="*/ 0 w 409537"/>
                  <a:gd name="connsiteY0" fmla="*/ 416718 h 450055"/>
                  <a:gd name="connsiteX1" fmla="*/ 26156 w 409537"/>
                  <a:gd name="connsiteY1" fmla="*/ 450055 h 450055"/>
                  <a:gd name="connsiteX2" fmla="*/ 114263 w 409537"/>
                  <a:gd name="connsiteY2" fmla="*/ 438149 h 450055"/>
                  <a:gd name="connsiteX3" fmla="*/ 409537 w 409537"/>
                  <a:gd name="connsiteY3" fmla="*/ 247650 h 450055"/>
                  <a:gd name="connsiteX4" fmla="*/ 273806 w 409537"/>
                  <a:gd name="connsiteY4" fmla="*/ 2381 h 450055"/>
                  <a:gd name="connsiteX5" fmla="*/ 242850 w 409537"/>
                  <a:gd name="connsiteY5" fmla="*/ 0 h 450055"/>
                  <a:gd name="connsiteX6" fmla="*/ 0 w 409537"/>
                  <a:gd name="connsiteY6" fmla="*/ 416718 h 450055"/>
                  <a:gd name="connsiteX0" fmla="*/ 0 w 416623"/>
                  <a:gd name="connsiteY0" fmla="*/ 416718 h 450055"/>
                  <a:gd name="connsiteX1" fmla="*/ 26156 w 416623"/>
                  <a:gd name="connsiteY1" fmla="*/ 450055 h 450055"/>
                  <a:gd name="connsiteX2" fmla="*/ 114263 w 416623"/>
                  <a:gd name="connsiteY2" fmla="*/ 438149 h 450055"/>
                  <a:gd name="connsiteX3" fmla="*/ 416623 w 416623"/>
                  <a:gd name="connsiteY3" fmla="*/ 240725 h 450055"/>
                  <a:gd name="connsiteX4" fmla="*/ 273806 w 416623"/>
                  <a:gd name="connsiteY4" fmla="*/ 2381 h 450055"/>
                  <a:gd name="connsiteX5" fmla="*/ 242850 w 416623"/>
                  <a:gd name="connsiteY5" fmla="*/ 0 h 450055"/>
                  <a:gd name="connsiteX6" fmla="*/ 0 w 416623"/>
                  <a:gd name="connsiteY6" fmla="*/ 416718 h 450055"/>
                  <a:gd name="connsiteX0" fmla="*/ 0 w 416623"/>
                  <a:gd name="connsiteY0" fmla="*/ 416718 h 450055"/>
                  <a:gd name="connsiteX1" fmla="*/ 26156 w 416623"/>
                  <a:gd name="connsiteY1" fmla="*/ 450055 h 450055"/>
                  <a:gd name="connsiteX2" fmla="*/ 114263 w 416623"/>
                  <a:gd name="connsiteY2" fmla="*/ 438149 h 450055"/>
                  <a:gd name="connsiteX3" fmla="*/ 416623 w 416623"/>
                  <a:gd name="connsiteY3" fmla="*/ 240725 h 450055"/>
                  <a:gd name="connsiteX4" fmla="*/ 278529 w 416623"/>
                  <a:gd name="connsiteY4" fmla="*/ 2381 h 450055"/>
                  <a:gd name="connsiteX5" fmla="*/ 242850 w 416623"/>
                  <a:gd name="connsiteY5" fmla="*/ 0 h 450055"/>
                  <a:gd name="connsiteX6" fmla="*/ 0 w 416623"/>
                  <a:gd name="connsiteY6" fmla="*/ 416718 h 450055"/>
                  <a:gd name="connsiteX0" fmla="*/ 0 w 416623"/>
                  <a:gd name="connsiteY0" fmla="*/ 416718 h 450055"/>
                  <a:gd name="connsiteX1" fmla="*/ 26156 w 416623"/>
                  <a:gd name="connsiteY1" fmla="*/ 450055 h 450055"/>
                  <a:gd name="connsiteX2" fmla="*/ 114263 w 416623"/>
                  <a:gd name="connsiteY2" fmla="*/ 438149 h 450055"/>
                  <a:gd name="connsiteX3" fmla="*/ 416623 w 416623"/>
                  <a:gd name="connsiteY3" fmla="*/ 240725 h 450055"/>
                  <a:gd name="connsiteX4" fmla="*/ 283253 w 416623"/>
                  <a:gd name="connsiteY4" fmla="*/ 73 h 450055"/>
                  <a:gd name="connsiteX5" fmla="*/ 242850 w 416623"/>
                  <a:gd name="connsiteY5" fmla="*/ 0 h 450055"/>
                  <a:gd name="connsiteX6" fmla="*/ 0 w 416623"/>
                  <a:gd name="connsiteY6" fmla="*/ 416718 h 450055"/>
                  <a:gd name="connsiteX0" fmla="*/ 0 w 416623"/>
                  <a:gd name="connsiteY0" fmla="*/ 416718 h 450055"/>
                  <a:gd name="connsiteX1" fmla="*/ 26156 w 416623"/>
                  <a:gd name="connsiteY1" fmla="*/ 450055 h 450055"/>
                  <a:gd name="connsiteX2" fmla="*/ 114263 w 416623"/>
                  <a:gd name="connsiteY2" fmla="*/ 438149 h 450055"/>
                  <a:gd name="connsiteX3" fmla="*/ 416623 w 416623"/>
                  <a:gd name="connsiteY3" fmla="*/ 252269 h 450055"/>
                  <a:gd name="connsiteX4" fmla="*/ 283253 w 416623"/>
                  <a:gd name="connsiteY4" fmla="*/ 73 h 450055"/>
                  <a:gd name="connsiteX5" fmla="*/ 242850 w 416623"/>
                  <a:gd name="connsiteY5" fmla="*/ 0 h 450055"/>
                  <a:gd name="connsiteX6" fmla="*/ 0 w 416623"/>
                  <a:gd name="connsiteY6" fmla="*/ 416718 h 450055"/>
                  <a:gd name="connsiteX0" fmla="*/ 0 w 423709"/>
                  <a:gd name="connsiteY0" fmla="*/ 416718 h 450055"/>
                  <a:gd name="connsiteX1" fmla="*/ 26156 w 423709"/>
                  <a:gd name="connsiteY1" fmla="*/ 450055 h 450055"/>
                  <a:gd name="connsiteX2" fmla="*/ 114263 w 423709"/>
                  <a:gd name="connsiteY2" fmla="*/ 438149 h 450055"/>
                  <a:gd name="connsiteX3" fmla="*/ 423709 w 423709"/>
                  <a:gd name="connsiteY3" fmla="*/ 254577 h 450055"/>
                  <a:gd name="connsiteX4" fmla="*/ 283253 w 423709"/>
                  <a:gd name="connsiteY4" fmla="*/ 73 h 450055"/>
                  <a:gd name="connsiteX5" fmla="*/ 242850 w 423709"/>
                  <a:gd name="connsiteY5" fmla="*/ 0 h 450055"/>
                  <a:gd name="connsiteX6" fmla="*/ 0 w 423709"/>
                  <a:gd name="connsiteY6" fmla="*/ 416718 h 450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3709" h="450055">
                    <a:moveTo>
                      <a:pt x="0" y="416718"/>
                    </a:moveTo>
                    <a:lnTo>
                      <a:pt x="26156" y="450055"/>
                    </a:lnTo>
                    <a:lnTo>
                      <a:pt x="114263" y="438149"/>
                    </a:lnTo>
                    <a:lnTo>
                      <a:pt x="423709" y="254577"/>
                    </a:lnTo>
                    <a:lnTo>
                      <a:pt x="283253" y="73"/>
                    </a:lnTo>
                    <a:lnTo>
                      <a:pt x="242850" y="0"/>
                    </a:lnTo>
                    <a:lnTo>
                      <a:pt x="0" y="416718"/>
                    </a:lnTo>
                    <a:close/>
                  </a:path>
                </a:pathLst>
              </a:cu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C1B372D-4725-4B19-AD7A-3F42B41267AD}"/>
                  </a:ext>
                </a:extLst>
              </p:cNvPr>
              <p:cNvSpPr/>
              <p:nvPr/>
            </p:nvSpPr>
            <p:spPr>
              <a:xfrm>
                <a:off x="1464671" y="4209390"/>
                <a:ext cx="252000" cy="288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465EB346-D921-473D-A618-1530CD2E8215}"/>
                  </a:ext>
                </a:extLst>
              </p:cNvPr>
              <p:cNvSpPr/>
              <p:nvPr/>
            </p:nvSpPr>
            <p:spPr>
              <a:xfrm>
                <a:off x="1414385" y="4189199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289DEDC-3BA8-4F5E-BE7E-71583E0D020E}"/>
                  </a:ext>
                </a:extLst>
              </p:cNvPr>
              <p:cNvSpPr/>
              <p:nvPr/>
            </p:nvSpPr>
            <p:spPr>
              <a:xfrm>
                <a:off x="1704807" y="4202247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8B1BE75-F6EC-4BD9-88D8-9316366A0A66}"/>
                  </a:ext>
                </a:extLst>
              </p:cNvPr>
              <p:cNvSpPr/>
              <p:nvPr/>
            </p:nvSpPr>
            <p:spPr>
              <a:xfrm>
                <a:off x="2161208" y="3386774"/>
                <a:ext cx="252000" cy="28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0D735F76-09FA-4E65-A3A8-C6D4BC3C2992}"/>
                  </a:ext>
                </a:extLst>
              </p:cNvPr>
              <p:cNvSpPr/>
              <p:nvPr/>
            </p:nvSpPr>
            <p:spPr>
              <a:xfrm>
                <a:off x="2110922" y="3366583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F55A674-B9F0-489B-88FE-C48B75D9DB09}"/>
                  </a:ext>
                </a:extLst>
              </p:cNvPr>
              <p:cNvSpPr/>
              <p:nvPr/>
            </p:nvSpPr>
            <p:spPr>
              <a:xfrm>
                <a:off x="2401344" y="337963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C461842-ACD3-4A0E-8523-6C2564551758}"/>
                  </a:ext>
                </a:extLst>
              </p:cNvPr>
              <p:cNvSpPr/>
              <p:nvPr/>
            </p:nvSpPr>
            <p:spPr>
              <a:xfrm>
                <a:off x="2194861" y="3432723"/>
                <a:ext cx="252000" cy="28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24E2890-5820-4203-A40A-79520E51378F}"/>
                  </a:ext>
                </a:extLst>
              </p:cNvPr>
              <p:cNvSpPr/>
              <p:nvPr/>
            </p:nvSpPr>
            <p:spPr>
              <a:xfrm>
                <a:off x="2144575" y="3412532"/>
                <a:ext cx="72000" cy="7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F84A2E3D-3683-4274-ABD6-DB2A39CCF267}"/>
                  </a:ext>
                </a:extLst>
              </p:cNvPr>
              <p:cNvSpPr/>
              <p:nvPr/>
            </p:nvSpPr>
            <p:spPr>
              <a:xfrm>
                <a:off x="2434997" y="3425580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FAFB5C-BBA1-4017-AF61-890AB3E977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0427" y="5912496"/>
              <a:ext cx="6566624" cy="39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A68C5E-9B30-4CB7-A7ED-6964E1BB0739}"/>
                </a:ext>
              </a:extLst>
            </p:cNvPr>
            <p:cNvSpPr txBox="1"/>
            <p:nvPr/>
          </p:nvSpPr>
          <p:spPr>
            <a:xfrm>
              <a:off x="3108623" y="3982613"/>
              <a:ext cx="9909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Beton</a:t>
              </a:r>
              <a:endParaRPr lang="en-US" dirty="0"/>
            </a:p>
            <a:p>
              <a:pPr algn="ctr"/>
              <a:r>
                <a:rPr lang="en-US" dirty="0" err="1"/>
                <a:t>Molen</a:t>
              </a:r>
              <a:endParaRPr lang="en-ID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5CAB5A-BB03-4D3E-BE38-C8BAE08E4AFE}"/>
                </a:ext>
              </a:extLst>
            </p:cNvPr>
            <p:cNvSpPr/>
            <p:nvPr/>
          </p:nvSpPr>
          <p:spPr>
            <a:xfrm>
              <a:off x="984354" y="5708607"/>
              <a:ext cx="2111565" cy="2038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A45A10-E236-4935-98EC-E0B70FACC35A}"/>
                </a:ext>
              </a:extLst>
            </p:cNvPr>
            <p:cNvSpPr txBox="1"/>
            <p:nvPr/>
          </p:nvSpPr>
          <p:spPr>
            <a:xfrm>
              <a:off x="919991" y="4950667"/>
              <a:ext cx="21339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Penampungan</a:t>
              </a:r>
              <a:endParaRPr lang="en-US" dirty="0"/>
            </a:p>
            <a:p>
              <a:pPr algn="ctr"/>
              <a:r>
                <a:rPr lang="en-US" dirty="0"/>
                <a:t>Camp. </a:t>
              </a:r>
              <a:r>
                <a:rPr lang="en-US" dirty="0" err="1"/>
                <a:t>Beton</a:t>
              </a:r>
              <a:endParaRPr lang="en-US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03A77FC-2643-46E4-A35B-01A94BF05A9A}"/>
                </a:ext>
              </a:extLst>
            </p:cNvPr>
            <p:cNvGrpSpPr/>
            <p:nvPr/>
          </p:nvGrpSpPr>
          <p:grpSpPr>
            <a:xfrm>
              <a:off x="4116044" y="2844085"/>
              <a:ext cx="4157191" cy="3068410"/>
              <a:chOff x="3243687" y="3296028"/>
              <a:chExt cx="4157191" cy="306841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A908C66-0317-4E3B-ABB2-38495E944090}"/>
                  </a:ext>
                </a:extLst>
              </p:cNvPr>
              <p:cNvSpPr/>
              <p:nvPr/>
            </p:nvSpPr>
            <p:spPr>
              <a:xfrm>
                <a:off x="3243687" y="3641764"/>
                <a:ext cx="1321778" cy="134107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1E8D740-CC81-497A-B5FB-9BE978460E5B}"/>
                  </a:ext>
                </a:extLst>
              </p:cNvPr>
              <p:cNvSpPr/>
              <p:nvPr/>
            </p:nvSpPr>
            <p:spPr>
              <a:xfrm>
                <a:off x="3249249" y="3641764"/>
                <a:ext cx="532227" cy="133135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F6B331-193B-4127-92AB-E693E9FFC562}"/>
                  </a:ext>
                </a:extLst>
              </p:cNvPr>
              <p:cNvSpPr/>
              <p:nvPr/>
            </p:nvSpPr>
            <p:spPr>
              <a:xfrm>
                <a:off x="4503327" y="3641764"/>
                <a:ext cx="529481" cy="133135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C3B5663-BC9E-4644-9119-56D5A47059B9}"/>
                  </a:ext>
                </a:extLst>
              </p:cNvPr>
              <p:cNvSpPr/>
              <p:nvPr/>
            </p:nvSpPr>
            <p:spPr>
              <a:xfrm>
                <a:off x="3579976" y="4982837"/>
                <a:ext cx="79599" cy="137583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82C9EC7-9D4F-4FC7-B702-CC9F00889508}"/>
                  </a:ext>
                </a:extLst>
              </p:cNvPr>
              <p:cNvSpPr/>
              <p:nvPr/>
            </p:nvSpPr>
            <p:spPr>
              <a:xfrm>
                <a:off x="4421306" y="4972399"/>
                <a:ext cx="88470" cy="13718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3F798E0-5369-463E-A229-7A72CEDF74EF}"/>
                  </a:ext>
                </a:extLst>
              </p:cNvPr>
              <p:cNvSpPr/>
              <p:nvPr/>
            </p:nvSpPr>
            <p:spPr>
              <a:xfrm>
                <a:off x="4953209" y="4973361"/>
                <a:ext cx="78783" cy="139107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9ACB219-2C67-4D34-8951-2CF26EE2940F}"/>
                  </a:ext>
                </a:extLst>
              </p:cNvPr>
              <p:cNvSpPr/>
              <p:nvPr/>
            </p:nvSpPr>
            <p:spPr>
              <a:xfrm rot="5400000">
                <a:off x="4248130" y="4305209"/>
                <a:ext cx="116524" cy="14528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5123946-73D6-4D1A-8D91-5F4CC125C84D}"/>
                  </a:ext>
                </a:extLst>
              </p:cNvPr>
              <p:cNvSpPr txBox="1"/>
              <p:nvPr/>
            </p:nvSpPr>
            <p:spPr>
              <a:xfrm rot="16200000">
                <a:off x="3025287" y="4047565"/>
                <a:ext cx="81964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Semen</a:t>
                </a:r>
                <a:endParaRPr lang="en-ID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FD79C2D-BA3A-4F9E-BA76-5124C7361C84}"/>
                  </a:ext>
                </a:extLst>
              </p:cNvPr>
              <p:cNvSpPr txBox="1"/>
              <p:nvPr/>
            </p:nvSpPr>
            <p:spPr>
              <a:xfrm rot="16200000">
                <a:off x="3385959" y="3792069"/>
                <a:ext cx="13306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Agg. </a:t>
                </a:r>
                <a:r>
                  <a:rPr lang="en-US" sz="1600" dirty="0" err="1">
                    <a:solidFill>
                      <a:schemeClr val="bg1"/>
                    </a:solidFill>
                  </a:rPr>
                  <a:t>Halus</a:t>
                </a:r>
                <a:endParaRPr lang="en-ID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ACD6559-DD7A-4F94-9C1B-E6F3E8E76128}"/>
                  </a:ext>
                </a:extLst>
              </p:cNvPr>
              <p:cNvSpPr txBox="1"/>
              <p:nvPr/>
            </p:nvSpPr>
            <p:spPr>
              <a:xfrm rot="16200000">
                <a:off x="4085629" y="3792069"/>
                <a:ext cx="13306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Agg. </a:t>
                </a:r>
                <a:r>
                  <a:rPr lang="en-US" sz="1600" dirty="0" err="1">
                    <a:solidFill>
                      <a:schemeClr val="bg1"/>
                    </a:solidFill>
                  </a:rPr>
                  <a:t>Kasar</a:t>
                </a:r>
                <a:endParaRPr lang="en-ID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B392D22-9568-44EF-A1EE-C01EDA6DA818}"/>
                  </a:ext>
                </a:extLst>
              </p:cNvPr>
              <p:cNvSpPr/>
              <p:nvPr/>
            </p:nvSpPr>
            <p:spPr>
              <a:xfrm>
                <a:off x="5032808" y="5114943"/>
                <a:ext cx="216000" cy="570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69CEC9C-65A3-4E85-8FB1-22B45C43C34B}"/>
                  </a:ext>
                </a:extLst>
              </p:cNvPr>
              <p:cNvSpPr/>
              <p:nvPr/>
            </p:nvSpPr>
            <p:spPr>
              <a:xfrm>
                <a:off x="5258306" y="5328182"/>
                <a:ext cx="230785" cy="570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5E8081C-21C1-409F-A0C5-3AD5B3F5CC2F}"/>
                  </a:ext>
                </a:extLst>
              </p:cNvPr>
              <p:cNvSpPr/>
              <p:nvPr/>
            </p:nvSpPr>
            <p:spPr>
              <a:xfrm rot="5400000">
                <a:off x="5148264" y="5222962"/>
                <a:ext cx="144000" cy="570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5688DE2-F01D-4C5C-86C9-BA9AD7B22EFB}"/>
                  </a:ext>
                </a:extLst>
              </p:cNvPr>
              <p:cNvSpPr/>
              <p:nvPr/>
            </p:nvSpPr>
            <p:spPr>
              <a:xfrm rot="5400000">
                <a:off x="5388662" y="5437592"/>
                <a:ext cx="144000" cy="570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B17BB20-BC12-4C0C-BA11-3B4B9CB18F80}"/>
                  </a:ext>
                </a:extLst>
              </p:cNvPr>
              <p:cNvSpPr/>
              <p:nvPr/>
            </p:nvSpPr>
            <p:spPr>
              <a:xfrm rot="5400000">
                <a:off x="5628366" y="5650948"/>
                <a:ext cx="144000" cy="570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0D93269-7C64-4A91-A2EB-9A136B396D9B}"/>
                  </a:ext>
                </a:extLst>
              </p:cNvPr>
              <p:cNvSpPr/>
              <p:nvPr/>
            </p:nvSpPr>
            <p:spPr>
              <a:xfrm>
                <a:off x="5497309" y="5550404"/>
                <a:ext cx="230785" cy="570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DBE89C3-FFB7-46D4-A971-DA5884A44C26}"/>
                  </a:ext>
                </a:extLst>
              </p:cNvPr>
              <p:cNvSpPr/>
              <p:nvPr/>
            </p:nvSpPr>
            <p:spPr>
              <a:xfrm rot="5400000">
                <a:off x="5851836" y="5850724"/>
                <a:ext cx="144000" cy="570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500F48E-0FC8-4AD3-9170-90BE4AF39ECA}"/>
                  </a:ext>
                </a:extLst>
              </p:cNvPr>
              <p:cNvSpPr/>
              <p:nvPr/>
            </p:nvSpPr>
            <p:spPr>
              <a:xfrm>
                <a:off x="5720779" y="5750180"/>
                <a:ext cx="230785" cy="570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10FA4C6-51FC-4B55-A1E8-E3FA1CD51EA0}"/>
                  </a:ext>
                </a:extLst>
              </p:cNvPr>
              <p:cNvSpPr/>
              <p:nvPr/>
            </p:nvSpPr>
            <p:spPr>
              <a:xfrm rot="5400000">
                <a:off x="6080043" y="6059979"/>
                <a:ext cx="144000" cy="570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C2FE3B6-8EAD-4FD7-BFE7-8DA4C4541558}"/>
                  </a:ext>
                </a:extLst>
              </p:cNvPr>
              <p:cNvSpPr/>
              <p:nvPr/>
            </p:nvSpPr>
            <p:spPr>
              <a:xfrm>
                <a:off x="5948986" y="5959435"/>
                <a:ext cx="230785" cy="570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54D93C4-82F3-4F65-B7F0-68063AB82959}"/>
                  </a:ext>
                </a:extLst>
              </p:cNvPr>
              <p:cNvSpPr txBox="1"/>
              <p:nvPr/>
            </p:nvSpPr>
            <p:spPr>
              <a:xfrm>
                <a:off x="5101851" y="3837986"/>
                <a:ext cx="22990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Material Feeder</a:t>
                </a:r>
                <a:endParaRPr lang="en-ID" dirty="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B4AC01C-9B7F-432C-BCE3-F52DFA10C700}"/>
                  </a:ext>
                </a:extLst>
              </p:cNvPr>
              <p:cNvSpPr/>
              <p:nvPr/>
            </p:nvSpPr>
            <p:spPr>
              <a:xfrm rot="5400000">
                <a:off x="6294037" y="6259759"/>
                <a:ext cx="144000" cy="570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2A953AF-DEDF-4741-9C9A-0514DE506650}"/>
                  </a:ext>
                </a:extLst>
              </p:cNvPr>
              <p:cNvSpPr/>
              <p:nvPr/>
            </p:nvSpPr>
            <p:spPr>
              <a:xfrm>
                <a:off x="6162980" y="6159215"/>
                <a:ext cx="230785" cy="570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F9B855-5585-4C2C-9A27-8947BFDF1D6C}"/>
                </a:ext>
              </a:extLst>
            </p:cNvPr>
            <p:cNvSpPr txBox="1"/>
            <p:nvPr/>
          </p:nvSpPr>
          <p:spPr>
            <a:xfrm>
              <a:off x="858894" y="1743665"/>
              <a:ext cx="16401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 err="1">
                  <a:solidFill>
                    <a:schemeClr val="bg1"/>
                  </a:solidFill>
                </a:rPr>
                <a:t>Penampungan</a:t>
              </a:r>
              <a:endParaRPr lang="en-US" sz="1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1800" dirty="0">
                  <a:solidFill>
                    <a:schemeClr val="bg1"/>
                  </a:solidFill>
                </a:rPr>
                <a:t>Camp. </a:t>
              </a:r>
              <a:r>
                <a:rPr lang="en-US" sz="1800" dirty="0" err="1">
                  <a:solidFill>
                    <a:schemeClr val="bg1"/>
                  </a:solidFill>
                </a:rPr>
                <a:t>Beton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5F5F61-0406-40C1-A616-AB8AD04C87F4}"/>
                </a:ext>
              </a:extLst>
            </p:cNvPr>
            <p:cNvSpPr txBox="1"/>
            <p:nvPr/>
          </p:nvSpPr>
          <p:spPr>
            <a:xfrm>
              <a:off x="2618696" y="1524175"/>
              <a:ext cx="8563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err="1"/>
                <a:t>Beton</a:t>
              </a:r>
              <a:endParaRPr lang="en-US" sz="2000" dirty="0"/>
            </a:p>
            <a:p>
              <a:pPr algn="ctr"/>
              <a:r>
                <a:rPr lang="en-US" sz="2000" dirty="0" err="1"/>
                <a:t>Molen</a:t>
              </a:r>
              <a:endParaRPr lang="en-ID" sz="20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ECBB11-E109-4F73-8A10-C78449890C02}"/>
                </a:ext>
              </a:extLst>
            </p:cNvPr>
            <p:cNvSpPr/>
            <p:nvPr/>
          </p:nvSpPr>
          <p:spPr>
            <a:xfrm>
              <a:off x="3575784" y="1847264"/>
              <a:ext cx="575267" cy="5539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1C07AD8-0283-4FC0-A44A-750B69E261ED}"/>
                </a:ext>
              </a:extLst>
            </p:cNvPr>
            <p:cNvSpPr txBox="1"/>
            <p:nvPr/>
          </p:nvSpPr>
          <p:spPr>
            <a:xfrm>
              <a:off x="3608375" y="1989863"/>
              <a:ext cx="510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Semen</a:t>
              </a:r>
              <a:endParaRPr lang="en-ID" sz="9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42D0F9A-6845-4DEA-9F76-41821194182D}"/>
              </a:ext>
            </a:extLst>
          </p:cNvPr>
          <p:cNvCxnSpPr/>
          <p:nvPr/>
        </p:nvCxnSpPr>
        <p:spPr>
          <a:xfrm>
            <a:off x="4503801" y="4520456"/>
            <a:ext cx="178154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B4A12DF8-E9DB-499D-916F-95F55A7096AE}"/>
              </a:ext>
            </a:extLst>
          </p:cNvPr>
          <p:cNvSpPr txBox="1"/>
          <p:nvPr/>
        </p:nvSpPr>
        <p:spPr>
          <a:xfrm>
            <a:off x="2023360" y="6106209"/>
            <a:ext cx="821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Modifikasi</a:t>
            </a:r>
            <a:r>
              <a:rPr lang="en-US" b="1" dirty="0"/>
              <a:t> </a:t>
            </a:r>
            <a:r>
              <a:rPr lang="en-US" b="1" dirty="0" err="1"/>
              <a:t>Pencampuran</a:t>
            </a:r>
            <a:r>
              <a:rPr lang="en-US" b="1" dirty="0"/>
              <a:t> </a:t>
            </a:r>
            <a:r>
              <a:rPr lang="en-US" b="1" dirty="0" err="1"/>
              <a:t>Beton</a:t>
            </a:r>
            <a:r>
              <a:rPr lang="en-US" b="1" dirty="0"/>
              <a:t> </a:t>
            </a:r>
            <a:r>
              <a:rPr lang="en-US" b="1" dirty="0" err="1"/>
              <a:t>Menggunakan</a:t>
            </a:r>
            <a:r>
              <a:rPr lang="en-US" b="1" dirty="0"/>
              <a:t> </a:t>
            </a:r>
            <a:r>
              <a:rPr lang="en-US" b="1" dirty="0" err="1"/>
              <a:t>Beton</a:t>
            </a:r>
            <a:r>
              <a:rPr lang="en-US" b="1" dirty="0"/>
              <a:t> </a:t>
            </a:r>
            <a:r>
              <a:rPr lang="en-US" b="1" dirty="0" err="1"/>
              <a:t>Molen</a:t>
            </a:r>
            <a:endParaRPr lang="en-ID" b="1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7CE17D1-B8AC-4E78-918D-E893147FE598}"/>
              </a:ext>
            </a:extLst>
          </p:cNvPr>
          <p:cNvSpPr/>
          <p:nvPr/>
        </p:nvSpPr>
        <p:spPr>
          <a:xfrm>
            <a:off x="6634592" y="1334517"/>
            <a:ext cx="1389894" cy="12032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B0A9A2D-23A7-4C30-BA9A-9519A9905CE4}"/>
              </a:ext>
            </a:extLst>
          </p:cNvPr>
          <p:cNvSpPr/>
          <p:nvPr/>
        </p:nvSpPr>
        <p:spPr>
          <a:xfrm>
            <a:off x="8127527" y="1337555"/>
            <a:ext cx="711200" cy="1095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1BFED38B-A17C-43BD-8F02-251EEC1C218E}"/>
              </a:ext>
            </a:extLst>
          </p:cNvPr>
          <p:cNvSpPr/>
          <p:nvPr/>
        </p:nvSpPr>
        <p:spPr>
          <a:xfrm flipH="1">
            <a:off x="8052559" y="1577072"/>
            <a:ext cx="881488" cy="644326"/>
          </a:xfrm>
          <a:custGeom>
            <a:avLst/>
            <a:gdLst>
              <a:gd name="connsiteX0" fmla="*/ 0 w 2102338"/>
              <a:gd name="connsiteY0" fmla="*/ 586154 h 1860061"/>
              <a:gd name="connsiteX1" fmla="*/ 3907 w 2102338"/>
              <a:gd name="connsiteY1" fmla="*/ 1273907 h 1860061"/>
              <a:gd name="connsiteX2" fmla="*/ 457200 w 2102338"/>
              <a:gd name="connsiteY2" fmla="*/ 1742831 h 1860061"/>
              <a:gd name="connsiteX3" fmla="*/ 832338 w 2102338"/>
              <a:gd name="connsiteY3" fmla="*/ 1852246 h 1860061"/>
              <a:gd name="connsiteX4" fmla="*/ 1899138 w 2102338"/>
              <a:gd name="connsiteY4" fmla="*/ 1860061 h 1860061"/>
              <a:gd name="connsiteX5" fmla="*/ 2102338 w 2102338"/>
              <a:gd name="connsiteY5" fmla="*/ 1727200 h 1860061"/>
              <a:gd name="connsiteX6" fmla="*/ 2102338 w 2102338"/>
              <a:gd name="connsiteY6" fmla="*/ 121138 h 1860061"/>
              <a:gd name="connsiteX7" fmla="*/ 1906953 w 2102338"/>
              <a:gd name="connsiteY7" fmla="*/ 3907 h 1860061"/>
              <a:gd name="connsiteX8" fmla="*/ 828430 w 2102338"/>
              <a:gd name="connsiteY8" fmla="*/ 0 h 1860061"/>
              <a:gd name="connsiteX9" fmla="*/ 445477 w 2102338"/>
              <a:gd name="connsiteY9" fmla="*/ 117231 h 1860061"/>
              <a:gd name="connsiteX10" fmla="*/ 0 w 2102338"/>
              <a:gd name="connsiteY10" fmla="*/ 586154 h 1860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02338" h="1860061">
                <a:moveTo>
                  <a:pt x="0" y="586154"/>
                </a:moveTo>
                <a:cubicBezTo>
                  <a:pt x="1302" y="815405"/>
                  <a:pt x="2605" y="1044656"/>
                  <a:pt x="3907" y="1273907"/>
                </a:cubicBezTo>
                <a:lnTo>
                  <a:pt x="457200" y="1742831"/>
                </a:lnTo>
                <a:lnTo>
                  <a:pt x="832338" y="1852246"/>
                </a:lnTo>
                <a:lnTo>
                  <a:pt x="1899138" y="1860061"/>
                </a:lnTo>
                <a:lnTo>
                  <a:pt x="2102338" y="1727200"/>
                </a:lnTo>
                <a:lnTo>
                  <a:pt x="2102338" y="121138"/>
                </a:lnTo>
                <a:lnTo>
                  <a:pt x="1906953" y="3907"/>
                </a:lnTo>
                <a:lnTo>
                  <a:pt x="828430" y="0"/>
                </a:lnTo>
                <a:lnTo>
                  <a:pt x="445477" y="117231"/>
                </a:lnTo>
                <a:lnTo>
                  <a:pt x="0" y="58615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0F43463-BEBF-40FA-AC15-E66030EEF513}"/>
              </a:ext>
            </a:extLst>
          </p:cNvPr>
          <p:cNvSpPr txBox="1"/>
          <p:nvPr/>
        </p:nvSpPr>
        <p:spPr>
          <a:xfrm>
            <a:off x="6589734" y="1501617"/>
            <a:ext cx="148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</a:rPr>
              <a:t>Penampungan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Camp. </a:t>
            </a:r>
            <a:r>
              <a:rPr lang="en-US" sz="1600" dirty="0" err="1">
                <a:solidFill>
                  <a:schemeClr val="bg1"/>
                </a:solidFill>
              </a:rPr>
              <a:t>Beton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BC627C5-4BE3-4F68-AA05-B60B2A684AFA}"/>
              </a:ext>
            </a:extLst>
          </p:cNvPr>
          <p:cNvSpPr txBox="1"/>
          <p:nvPr/>
        </p:nvSpPr>
        <p:spPr>
          <a:xfrm>
            <a:off x="8047430" y="1483028"/>
            <a:ext cx="856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/>
              <a:t>Beton</a:t>
            </a:r>
            <a:endParaRPr lang="en-US" sz="2000" dirty="0"/>
          </a:p>
          <a:p>
            <a:pPr algn="ctr"/>
            <a:r>
              <a:rPr lang="en-US" sz="2000" dirty="0" err="1"/>
              <a:t>Molen</a:t>
            </a:r>
            <a:endParaRPr lang="en-ID" sz="2000" dirty="0"/>
          </a:p>
        </p:txBody>
      </p:sp>
      <p:sp>
        <p:nvSpPr>
          <p:cNvPr id="69" name="Arrow: Up-Down 68">
            <a:extLst>
              <a:ext uri="{FF2B5EF4-FFF2-40B4-BE49-F238E27FC236}">
                <a16:creationId xmlns:a16="http://schemas.microsoft.com/office/drawing/2014/main" id="{854D891F-1F40-44FE-B99A-10FDD6BEBAE3}"/>
              </a:ext>
            </a:extLst>
          </p:cNvPr>
          <p:cNvSpPr/>
          <p:nvPr/>
        </p:nvSpPr>
        <p:spPr>
          <a:xfrm>
            <a:off x="573805" y="1610964"/>
            <a:ext cx="363353" cy="88518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EF52377-9F7D-49E5-A70A-90ABDE442848}"/>
              </a:ext>
            </a:extLst>
          </p:cNvPr>
          <p:cNvSpPr txBox="1"/>
          <p:nvPr/>
        </p:nvSpPr>
        <p:spPr>
          <a:xfrm>
            <a:off x="398653" y="899817"/>
            <a:ext cx="713657" cy="458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400" dirty="0"/>
              <a:t>Penge-</a:t>
            </a:r>
          </a:p>
          <a:p>
            <a:pPr algn="ctr">
              <a:lnSpc>
                <a:spcPct val="85000"/>
              </a:lnSpc>
            </a:pPr>
            <a:r>
              <a:rPr lang="en-US" sz="1400" dirty="0" err="1"/>
              <a:t>coran</a:t>
            </a:r>
            <a:endParaRPr lang="en-ID" sz="14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DD60324-9F60-45A4-8416-9BC5966DEC83}"/>
              </a:ext>
            </a:extLst>
          </p:cNvPr>
          <p:cNvSpPr txBox="1"/>
          <p:nvPr/>
        </p:nvSpPr>
        <p:spPr>
          <a:xfrm>
            <a:off x="322510" y="2461917"/>
            <a:ext cx="865943" cy="458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400" dirty="0" err="1"/>
              <a:t>Pengam</a:t>
            </a:r>
            <a:r>
              <a:rPr lang="en-US" sz="1400" dirty="0"/>
              <a:t>-</a:t>
            </a:r>
          </a:p>
          <a:p>
            <a:pPr algn="ctr">
              <a:lnSpc>
                <a:spcPct val="85000"/>
              </a:lnSpc>
            </a:pPr>
            <a:r>
              <a:rPr lang="en-US" sz="1400" dirty="0" err="1"/>
              <a:t>bilan</a:t>
            </a:r>
            <a:endParaRPr lang="en-ID" sz="1400" dirty="0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DB2B794-83CE-4250-A991-15C3E0E82C77}"/>
              </a:ext>
            </a:extLst>
          </p:cNvPr>
          <p:cNvCxnSpPr/>
          <p:nvPr/>
        </p:nvCxnSpPr>
        <p:spPr>
          <a:xfrm>
            <a:off x="5922270" y="279400"/>
            <a:ext cx="0" cy="254115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Arrow: Up-Down 72">
            <a:extLst>
              <a:ext uri="{FF2B5EF4-FFF2-40B4-BE49-F238E27FC236}">
                <a16:creationId xmlns:a16="http://schemas.microsoft.com/office/drawing/2014/main" id="{58DE8204-1C52-4AC7-98D5-657341593D1B}"/>
              </a:ext>
            </a:extLst>
          </p:cNvPr>
          <p:cNvSpPr/>
          <p:nvPr/>
        </p:nvSpPr>
        <p:spPr>
          <a:xfrm>
            <a:off x="6149561" y="1465091"/>
            <a:ext cx="363353" cy="88518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E5BF9A4-BD4C-4EF8-8B03-099AF0CA7A66}"/>
              </a:ext>
            </a:extLst>
          </p:cNvPr>
          <p:cNvSpPr txBox="1"/>
          <p:nvPr/>
        </p:nvSpPr>
        <p:spPr>
          <a:xfrm>
            <a:off x="5973953" y="912517"/>
            <a:ext cx="713657" cy="458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400" dirty="0"/>
              <a:t>Penge-</a:t>
            </a:r>
          </a:p>
          <a:p>
            <a:pPr algn="ctr">
              <a:lnSpc>
                <a:spcPct val="85000"/>
              </a:lnSpc>
            </a:pPr>
            <a:r>
              <a:rPr lang="en-US" sz="1400" dirty="0" err="1"/>
              <a:t>coran</a:t>
            </a:r>
            <a:endParaRPr lang="en-ID" sz="14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982BB34-C012-42F7-83FD-893CE4C7FF48}"/>
              </a:ext>
            </a:extLst>
          </p:cNvPr>
          <p:cNvSpPr txBox="1"/>
          <p:nvPr/>
        </p:nvSpPr>
        <p:spPr>
          <a:xfrm>
            <a:off x="5888746" y="2376564"/>
            <a:ext cx="865943" cy="458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400" dirty="0" err="1"/>
              <a:t>Pengam</a:t>
            </a:r>
            <a:r>
              <a:rPr lang="en-US" sz="1400" dirty="0"/>
              <a:t>-</a:t>
            </a:r>
          </a:p>
          <a:p>
            <a:pPr algn="ctr">
              <a:lnSpc>
                <a:spcPct val="85000"/>
              </a:lnSpc>
            </a:pPr>
            <a:r>
              <a:rPr lang="en-US" sz="1400" dirty="0" err="1"/>
              <a:t>bilan</a:t>
            </a:r>
            <a:endParaRPr lang="en-ID" sz="1400" dirty="0"/>
          </a:p>
        </p:txBody>
      </p:sp>
      <p:sp>
        <p:nvSpPr>
          <p:cNvPr id="76" name="Arrow: Up-Down 75">
            <a:extLst>
              <a:ext uri="{FF2B5EF4-FFF2-40B4-BE49-F238E27FC236}">
                <a16:creationId xmlns:a16="http://schemas.microsoft.com/office/drawing/2014/main" id="{19B29FC8-A7B1-459C-80A1-C3FDA1896232}"/>
              </a:ext>
            </a:extLst>
          </p:cNvPr>
          <p:cNvSpPr/>
          <p:nvPr/>
        </p:nvSpPr>
        <p:spPr>
          <a:xfrm>
            <a:off x="8930918" y="1575395"/>
            <a:ext cx="363353" cy="88518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CBF24FF-A5A2-4539-8EB5-8063FDD6FF43}"/>
              </a:ext>
            </a:extLst>
          </p:cNvPr>
          <p:cNvSpPr txBox="1"/>
          <p:nvPr/>
        </p:nvSpPr>
        <p:spPr>
          <a:xfrm>
            <a:off x="8640350" y="864248"/>
            <a:ext cx="944489" cy="458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400" dirty="0" err="1"/>
              <a:t>Pengam</a:t>
            </a:r>
            <a:r>
              <a:rPr lang="en-US" sz="1400" dirty="0"/>
              <a:t>-</a:t>
            </a:r>
          </a:p>
          <a:p>
            <a:pPr algn="ctr">
              <a:lnSpc>
                <a:spcPct val="85000"/>
              </a:lnSpc>
            </a:pPr>
            <a:r>
              <a:rPr lang="en-US" sz="1400" dirty="0" err="1"/>
              <a:t>Bilan</a:t>
            </a:r>
            <a:r>
              <a:rPr lang="en-US" sz="1400" dirty="0"/>
              <a:t> </a:t>
            </a:r>
            <a:r>
              <a:rPr lang="en-US" sz="1400" dirty="0" err="1"/>
              <a:t>bhn</a:t>
            </a:r>
            <a:endParaRPr lang="en-ID" sz="14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0BCA829-FE5D-4A63-BB8E-30BB70B4A304}"/>
              </a:ext>
            </a:extLst>
          </p:cNvPr>
          <p:cNvSpPr txBox="1"/>
          <p:nvPr/>
        </p:nvSpPr>
        <p:spPr>
          <a:xfrm>
            <a:off x="8610695" y="2426348"/>
            <a:ext cx="1003801" cy="458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400" dirty="0" err="1"/>
              <a:t>Pengisian</a:t>
            </a:r>
            <a:r>
              <a:rPr lang="en-US" sz="1400" dirty="0"/>
              <a:t>-</a:t>
            </a:r>
          </a:p>
          <a:p>
            <a:pPr algn="ctr">
              <a:lnSpc>
                <a:spcPct val="85000"/>
              </a:lnSpc>
            </a:pPr>
            <a:r>
              <a:rPr lang="en-US" sz="1400" dirty="0" err="1"/>
              <a:t>bahan</a:t>
            </a:r>
            <a:endParaRPr lang="en-ID" sz="14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8B3269B-DBC4-4928-A8CC-A13E8C835584}"/>
              </a:ext>
            </a:extLst>
          </p:cNvPr>
          <p:cNvSpPr txBox="1"/>
          <p:nvPr/>
        </p:nvSpPr>
        <p:spPr>
          <a:xfrm>
            <a:off x="1300993" y="442651"/>
            <a:ext cx="488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Hasil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Modifikasi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Material Feeder</a:t>
            </a:r>
            <a:endParaRPr lang="en-ID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433B969-652D-40CA-8891-CE3EE8E57A16}"/>
              </a:ext>
            </a:extLst>
          </p:cNvPr>
          <p:cNvSpPr txBox="1"/>
          <p:nvPr/>
        </p:nvSpPr>
        <p:spPr>
          <a:xfrm>
            <a:off x="6750667" y="403960"/>
            <a:ext cx="2746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Cara </a:t>
            </a:r>
            <a:r>
              <a:rPr lang="en-US" b="1" dirty="0" err="1">
                <a:solidFill>
                  <a:srgbClr val="FF0000"/>
                </a:solidFill>
              </a:rPr>
              <a:t>Konvensional</a:t>
            </a:r>
            <a:endParaRPr lang="en-ID" b="1" dirty="0">
              <a:solidFill>
                <a:srgbClr val="FF0000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70A26F9-BD8E-4908-8BA9-2BFEB731BE34}"/>
              </a:ext>
            </a:extLst>
          </p:cNvPr>
          <p:cNvSpPr txBox="1"/>
          <p:nvPr/>
        </p:nvSpPr>
        <p:spPr>
          <a:xfrm>
            <a:off x="6902292" y="4750545"/>
            <a:ext cx="8647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Tangga</a:t>
            </a:r>
            <a:endParaRPr lang="en-ID" sz="1600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DB75753-A55C-4155-B252-59532E1F604C}"/>
              </a:ext>
            </a:extLst>
          </p:cNvPr>
          <p:cNvSpPr/>
          <p:nvPr/>
        </p:nvSpPr>
        <p:spPr>
          <a:xfrm>
            <a:off x="4679032" y="4282238"/>
            <a:ext cx="110447" cy="1054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EA8FA2B-10F5-433B-B302-E9FE3C572576}"/>
              </a:ext>
            </a:extLst>
          </p:cNvPr>
          <p:cNvSpPr/>
          <p:nvPr/>
        </p:nvSpPr>
        <p:spPr>
          <a:xfrm>
            <a:off x="4781955" y="4312605"/>
            <a:ext cx="126746" cy="4571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C5925267-E723-4E3A-A82F-F0A9F5C2B821}"/>
              </a:ext>
            </a:extLst>
          </p:cNvPr>
          <p:cNvSpPr/>
          <p:nvPr/>
        </p:nvSpPr>
        <p:spPr>
          <a:xfrm>
            <a:off x="5277202" y="4286048"/>
            <a:ext cx="110447" cy="1054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CF9C1A9-778E-4D30-983C-CF9D6B5E1CF5}"/>
              </a:ext>
            </a:extLst>
          </p:cNvPr>
          <p:cNvSpPr/>
          <p:nvPr/>
        </p:nvSpPr>
        <p:spPr>
          <a:xfrm>
            <a:off x="5380125" y="4316415"/>
            <a:ext cx="126746" cy="4571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272E236-BEA8-472F-8A91-A1D447CCEBA2}"/>
              </a:ext>
            </a:extLst>
          </p:cNvPr>
          <p:cNvSpPr/>
          <p:nvPr/>
        </p:nvSpPr>
        <p:spPr>
          <a:xfrm>
            <a:off x="5913472" y="4289858"/>
            <a:ext cx="110447" cy="1054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8BFDE3F-D563-4F03-9D1D-AF41CBD1784F}"/>
              </a:ext>
            </a:extLst>
          </p:cNvPr>
          <p:cNvSpPr/>
          <p:nvPr/>
        </p:nvSpPr>
        <p:spPr>
          <a:xfrm>
            <a:off x="6016395" y="4320225"/>
            <a:ext cx="126746" cy="4571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6851068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AE6AE1-37C0-4AA5-B654-FF2F6D79C674}"/>
              </a:ext>
            </a:extLst>
          </p:cNvPr>
          <p:cNvSpPr txBox="1"/>
          <p:nvPr/>
        </p:nvSpPr>
        <p:spPr>
          <a:xfrm>
            <a:off x="741636" y="116549"/>
            <a:ext cx="91643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/>
            <a:endParaRPr lang="en-US" sz="2000" dirty="0">
              <a:latin typeface="Arial Narrow" panose="020B0606020202030204" pitchFamily="34" charset="0"/>
            </a:endParaRPr>
          </a:p>
          <a:p>
            <a:pPr marL="358775"/>
            <a:r>
              <a:rPr lang="id-ID" sz="2000" dirty="0">
                <a:latin typeface="Arial Narrow" panose="020B0606020202030204" pitchFamily="34" charset="0"/>
              </a:rPr>
              <a:t>Cara </a:t>
            </a:r>
            <a:r>
              <a:rPr lang="id-ID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semi-mekanis</a:t>
            </a:r>
            <a:r>
              <a:rPr lang="id-ID" sz="2000" dirty="0">
                <a:latin typeface="Arial Narrow" panose="020B0606020202030204" pitchFamily="34" charset="0"/>
              </a:rPr>
              <a:t> hanya sebagian pekerjaannya dibantu oleh alat misalnya Beton Molen, </a:t>
            </a:r>
            <a:r>
              <a:rPr lang="id-ID" sz="2000" i="1" dirty="0">
                <a:latin typeface="Arial Narrow" panose="020B0606020202030204" pitchFamily="34" charset="0"/>
              </a:rPr>
              <a:t>Vibrato</a:t>
            </a:r>
            <a:r>
              <a:rPr lang="id-ID" sz="2000" dirty="0">
                <a:latin typeface="Arial Narrow" panose="020B0606020202030204" pitchFamily="34" charset="0"/>
              </a:rPr>
              <a:t>r dan </a:t>
            </a:r>
            <a:r>
              <a:rPr lang="id-ID" sz="2000" i="1" dirty="0">
                <a:latin typeface="Arial Narrow" panose="020B0606020202030204" pitchFamily="34" charset="0"/>
              </a:rPr>
              <a:t>Jack-Hammer</a:t>
            </a:r>
            <a:r>
              <a:rPr lang="id-ID" sz="2000" dirty="0">
                <a:latin typeface="Arial Narrow" panose="020B0606020202030204" pitchFamily="34" charset="0"/>
              </a:rPr>
              <a:t>.</a:t>
            </a:r>
            <a:endParaRPr lang="en-US" sz="2000" dirty="0">
              <a:latin typeface="Bookman Old Style" panose="02050604050505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DA6263-BDA0-403B-9473-11B3210B0A42}"/>
              </a:ext>
            </a:extLst>
          </p:cNvPr>
          <p:cNvSpPr txBox="1"/>
          <p:nvPr/>
        </p:nvSpPr>
        <p:spPr>
          <a:xfrm>
            <a:off x="1075481" y="1226916"/>
            <a:ext cx="60535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Umumnya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semi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mekanis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produktivitasnya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berdasarkan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lapangan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sedapatnya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saja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berdasarkan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hasil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tercatat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Sebetulnya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menghitung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efektifnya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saja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tapi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bercampur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kehilangan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waktu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terkendali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diantaranya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karena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sering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menggunakan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operator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tetap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yaitu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hanya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dioperasikan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tenaga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sambil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mengerjakan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juga yang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lainnya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FB35B-A4A3-43DF-BD22-1559256A6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81" y="4343608"/>
            <a:ext cx="8121683" cy="202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B2C72F-1CA6-495C-BE83-DF459294D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t="14163" r="15172" b="7366"/>
          <a:stretch/>
        </p:blipFill>
        <p:spPr>
          <a:xfrm>
            <a:off x="6756399" y="1193767"/>
            <a:ext cx="2735586" cy="24485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85C175-117B-48A8-97D9-D53A103D30BB}"/>
              </a:ext>
            </a:extLst>
          </p:cNvPr>
          <p:cNvSpPr/>
          <p:nvPr/>
        </p:nvSpPr>
        <p:spPr>
          <a:xfrm>
            <a:off x="618643" y="-54592"/>
            <a:ext cx="88184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1) </a:t>
            </a:r>
            <a:r>
              <a:rPr lang="en-US" sz="28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Analisis</a:t>
            </a:r>
            <a:r>
              <a:rPr lang="en-US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Produktivitas</a:t>
            </a:r>
            <a:r>
              <a:rPr lang="en-US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Alat Semi-</a:t>
            </a:r>
            <a:r>
              <a:rPr lang="en-US" sz="28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Mekanis</a:t>
            </a:r>
            <a:r>
              <a:rPr lang="en-US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>
                <a:ln/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sz="2800" b="1" dirty="0" err="1">
                <a:ln/>
                <a:solidFill>
                  <a:schemeClr val="accent2">
                    <a:lumMod val="75000"/>
                  </a:schemeClr>
                </a:solidFill>
              </a:rPr>
              <a:t>Normatif</a:t>
            </a:r>
            <a:r>
              <a:rPr lang="en-US" sz="2800" b="1" dirty="0">
                <a:ln/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en-ID" sz="2800" b="1" dirty="0">
              <a:ln/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6172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79699F-671C-40DE-8EE8-1106A7EC5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68" y="0"/>
            <a:ext cx="9589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16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D1BE76-CF8D-4A7A-9D82-2B72405E6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71" y="71257"/>
            <a:ext cx="7618363" cy="689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2254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B5CB00-8FEF-45D1-8683-D1DC2E8E3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046" y="300250"/>
            <a:ext cx="2298953" cy="27865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839F11-7C9D-4CFB-B311-8704DA3F9B50}"/>
              </a:ext>
            </a:extLst>
          </p:cNvPr>
          <p:cNvSpPr txBox="1"/>
          <p:nvPr/>
        </p:nvSpPr>
        <p:spPr>
          <a:xfrm>
            <a:off x="2738148" y="106615"/>
            <a:ext cx="3700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EXCAVATOR/BACKHOE</a:t>
            </a:r>
            <a:endParaRPr lang="en-ID" sz="28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A35E29-6C15-4A96-A5A6-37CEB8A6D792}"/>
                  </a:ext>
                </a:extLst>
              </p:cNvPr>
              <p:cNvSpPr txBox="1"/>
              <p:nvPr/>
            </p:nvSpPr>
            <p:spPr>
              <a:xfrm>
                <a:off x="0" y="573337"/>
                <a:ext cx="7965839" cy="5514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lphaLcPeriod"/>
                </a:pP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Excavator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merupakan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alat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penggali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material yang paling effective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saat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ini</a:t>
                </a:r>
                <a:endParaRPr lang="en-US" sz="19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AutoNum type="alphaLcPeriod"/>
                </a:pP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Klasifikasi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berdasarkan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kedalaman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galiannya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sekarang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ini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dibagi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dalam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3 (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tiga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sehubungan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dengan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koefisien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Fv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yang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berdasarkan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prosentase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kedalaman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yaitu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0-40%; 40-75% dan 75-100%.</a:t>
                </a:r>
              </a:p>
              <a:p>
                <a:pPr marL="342900" indent="-342900">
                  <a:buAutoNum type="alphaLcPeriod"/>
                </a:pP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Klasifikasi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berdasarkan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kemampuan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galinya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yang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dibagi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berdasarkan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kedalaman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umumnya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menjadi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3 (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tiga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yaitu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sz="19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Standar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untuk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s.d.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6 m’; </a:t>
                </a:r>
                <a:r>
                  <a:rPr lang="en-US" sz="19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Long Arm 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&gt; 6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s.d.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13 m’ dan </a:t>
                </a:r>
                <a:r>
                  <a:rPr lang="en-US" sz="19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Super long arm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&gt; 13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s.d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17,1 m’.</a:t>
                </a:r>
              </a:p>
              <a:p>
                <a:pPr marL="342900" indent="-342900">
                  <a:buAutoNum type="alphaLcPeriod"/>
                </a:pP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Klasifikasi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kinerja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berdasarkan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volume 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bucketnya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n-US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Tabel</a:t>
                </a:r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10)</a:t>
                </a:r>
              </a:p>
              <a:p>
                <a:pPr marL="342900" indent="-342900">
                  <a:buAutoNum type="alphaLcPeriod"/>
                </a:pPr>
                <a:r>
                  <a:rPr lang="en-ID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Rumus</a:t>
                </a:r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ID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Produktivitas</a:t>
                </a:r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r>
                  <a:rPr lang="en-US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ID" sz="19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ID" sz="19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  60</m:t>
                        </m:r>
                      </m:num>
                      <m:den>
                        <m:sSub>
                          <m:sSubPr>
                            <m:ctrlPr>
                              <a:rPr lang="en-ID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den>
                    </m:f>
                  </m:oMath>
                </a14:m>
                <a:endParaRPr lang="en-ID" sz="19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</a:t>
                </a:r>
                <a:r>
                  <a:rPr lang="en-ID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Keterangan</a:t>
                </a:r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V	Volume bucket   (m3)</a:t>
                </a:r>
              </a:p>
              <a:p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Fb	</a:t>
                </a:r>
                <a:r>
                  <a:rPr lang="en-ID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Faktor</a:t>
                </a:r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Bucket  (</a:t>
                </a:r>
                <a:r>
                  <a:rPr lang="en-ID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Tabel</a:t>
                </a:r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9)</a:t>
                </a:r>
              </a:p>
              <a:p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Fa	</a:t>
                </a:r>
                <a:r>
                  <a:rPr lang="en-ID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Faktor</a:t>
                </a:r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ID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Efisiensi</a:t>
                </a:r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Alat (</a:t>
                </a:r>
                <a:r>
                  <a:rPr lang="en-ID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Tabel</a:t>
                </a:r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12)</a:t>
                </a:r>
              </a:p>
              <a:p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60	</a:t>
                </a:r>
                <a:r>
                  <a:rPr lang="en-ID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Konversi</a:t>
                </a:r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ID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dari</a:t>
                </a:r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ID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menit</a:t>
                </a:r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ID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ke</a:t>
                </a:r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Jam</a:t>
                </a:r>
              </a:p>
              <a:p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Ts	Waktu </a:t>
                </a:r>
                <a:r>
                  <a:rPr lang="en-ID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siklus</a:t>
                </a:r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n-ID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cek</a:t>
                </a:r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ID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Tabel</a:t>
                </a:r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10)</a:t>
                </a:r>
              </a:p>
              <a:p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ID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Fv</a:t>
                </a:r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ID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Faktor</a:t>
                </a:r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ID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konversi</a:t>
                </a:r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ID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galian</a:t>
                </a:r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n-ID" sz="19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Tabel</a:t>
                </a:r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11)</a:t>
                </a:r>
              </a:p>
              <a:p>
                <a:r>
                  <a:rPr lang="en-ID" sz="1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ID" sz="19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Fk</a:t>
                </a:r>
                <a:r>
                  <a:rPr lang="en-ID" sz="19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ID" sz="19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Faktor</a:t>
                </a:r>
                <a:r>
                  <a:rPr lang="en-ID" sz="19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ID" sz="19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pengembangan</a:t>
                </a:r>
                <a:r>
                  <a:rPr lang="en-ID" sz="19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material (</a:t>
                </a:r>
                <a:r>
                  <a:rPr lang="en-ID" sz="19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Tabel</a:t>
                </a:r>
                <a:r>
                  <a:rPr lang="en-ID" sz="19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A.1)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A35E29-6C15-4A96-A5A6-37CEB8A6D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73337"/>
                <a:ext cx="7965839" cy="5514395"/>
              </a:xfrm>
              <a:prstGeom prst="rect">
                <a:avLst/>
              </a:prstGeom>
              <a:blipFill>
                <a:blip r:embed="rId3"/>
                <a:stretch>
                  <a:fillRect l="-765" t="-663" b="-884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259C0D6-9C23-4066-8DFE-E5BCE697C1D2}"/>
              </a:ext>
            </a:extLst>
          </p:cNvPr>
          <p:cNvSpPr txBox="1"/>
          <p:nvPr/>
        </p:nvSpPr>
        <p:spPr>
          <a:xfrm>
            <a:off x="8272410" y="3021189"/>
            <a:ext cx="1543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/>
              <a:t>Excavator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C30422-74AF-47F5-A411-289DF6F590AC}"/>
              </a:ext>
            </a:extLst>
          </p:cNvPr>
          <p:cNvGrpSpPr/>
          <p:nvPr/>
        </p:nvGrpSpPr>
        <p:grpSpPr>
          <a:xfrm>
            <a:off x="5033964" y="3919537"/>
            <a:ext cx="4786077" cy="2844550"/>
            <a:chOff x="0" y="0"/>
            <a:chExt cx="9731953" cy="49005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29AD00-99C8-4DBF-84B5-CEEDE2163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730426" cy="4900508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2062059-70DC-436E-8C31-FF68E49B1943}"/>
                </a:ext>
              </a:extLst>
            </p:cNvPr>
            <p:cNvCxnSpPr/>
            <p:nvPr/>
          </p:nvCxnSpPr>
          <p:spPr>
            <a:xfrm>
              <a:off x="9722769" y="689697"/>
              <a:ext cx="9184" cy="39128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B32721-E3B3-4840-A20D-35E54EB20BC5}"/>
              </a:ext>
            </a:extLst>
          </p:cNvPr>
          <p:cNvSpPr/>
          <p:nvPr/>
        </p:nvSpPr>
        <p:spPr>
          <a:xfrm>
            <a:off x="5326064" y="5223510"/>
            <a:ext cx="4571259" cy="54712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4847091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99A9DB-9CBB-4FE9-B64A-A33A04F3B4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7" t="14263" r="1193" b="1396"/>
          <a:stretch/>
        </p:blipFill>
        <p:spPr>
          <a:xfrm>
            <a:off x="340242" y="44054"/>
            <a:ext cx="9175898" cy="671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5528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C4E43C-57BF-42E2-B33F-C2F6BB56A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9004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5133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8A1428-173A-4C46-88C1-B58BCD791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84780"/>
            <a:ext cx="9627704" cy="677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4622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F1D34D-4B84-4CB5-A2B4-4AE42BC0C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79" y="159488"/>
            <a:ext cx="9595247" cy="650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7905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048308-2789-4197-A9B4-D049BD199B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6" r="2047" b="4199"/>
          <a:stretch/>
        </p:blipFill>
        <p:spPr>
          <a:xfrm>
            <a:off x="631209" y="291154"/>
            <a:ext cx="8643582" cy="625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1364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E38DCE-F4B4-4289-B059-55A889824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19" y="387819"/>
            <a:ext cx="9512961" cy="86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CD2A55-AB12-4C0D-AB94-679134F35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086" y="1248937"/>
            <a:ext cx="7294189" cy="530905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2ACDE4-A02B-402C-99DC-6D424ED599C0}"/>
              </a:ext>
            </a:extLst>
          </p:cNvPr>
          <p:cNvCxnSpPr/>
          <p:nvPr/>
        </p:nvCxnSpPr>
        <p:spPr>
          <a:xfrm>
            <a:off x="8776010" y="1349298"/>
            <a:ext cx="0" cy="48953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05229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8735BB-375A-42B2-80F2-466E8D055679}"/>
              </a:ext>
            </a:extLst>
          </p:cNvPr>
          <p:cNvSpPr txBox="1"/>
          <p:nvPr/>
        </p:nvSpPr>
        <p:spPr>
          <a:xfrm>
            <a:off x="990601" y="492370"/>
            <a:ext cx="827063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Waktu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siklus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yang non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standar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biasanya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mengerjakan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alat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bukan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fungsi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utamanya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sebagai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contoh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1). Excavator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mencabut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menggali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tunggul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akar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pohon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D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D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D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D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2). Excavator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mencabut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menggali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tunggul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akar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pohon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D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D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D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D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D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D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D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D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3). Excavator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memuat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tunggul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akar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pohon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DT</a:t>
            </a:r>
            <a:endParaRPr lang="en-ID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B15D5-0622-450B-B019-0021550B9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492" y="1698202"/>
            <a:ext cx="7784123" cy="9563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B265A5-EF36-486D-9DA6-7506C137D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26" y="3035300"/>
            <a:ext cx="8106506" cy="17883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833021-FD8A-46C7-B617-4E2201BB6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48" y="5591143"/>
            <a:ext cx="8047891" cy="108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0392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9690BE2-57F3-42F0-8F78-1A21283472C3}"/>
              </a:ext>
            </a:extLst>
          </p:cNvPr>
          <p:cNvGrpSpPr/>
          <p:nvPr/>
        </p:nvGrpSpPr>
        <p:grpSpPr>
          <a:xfrm>
            <a:off x="594150" y="2963189"/>
            <a:ext cx="3956432" cy="929690"/>
            <a:chOff x="510320" y="3194150"/>
            <a:chExt cx="5441950" cy="1584656"/>
          </a:xfrm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B7782250-32A4-4F1F-BE94-460D28D13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320" y="3226231"/>
              <a:ext cx="5441950" cy="715963"/>
            </a:xfrm>
            <a:custGeom>
              <a:avLst/>
              <a:gdLst>
                <a:gd name="T0" fmla="*/ 0 w 3428"/>
                <a:gd name="T1" fmla="*/ 0 h 451"/>
                <a:gd name="T2" fmla="*/ 507 w 3428"/>
                <a:gd name="T3" fmla="*/ 2 h 451"/>
                <a:gd name="T4" fmla="*/ 826 w 3428"/>
                <a:gd name="T5" fmla="*/ 451 h 451"/>
                <a:gd name="T6" fmla="*/ 2484 w 3428"/>
                <a:gd name="T7" fmla="*/ 449 h 451"/>
                <a:gd name="T8" fmla="*/ 2801 w 3428"/>
                <a:gd name="T9" fmla="*/ 2 h 451"/>
                <a:gd name="T10" fmla="*/ 3428 w 3428"/>
                <a:gd name="T11" fmla="*/ 6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28" h="451">
                  <a:moveTo>
                    <a:pt x="0" y="0"/>
                  </a:moveTo>
                  <a:lnTo>
                    <a:pt x="507" y="2"/>
                  </a:lnTo>
                  <a:lnTo>
                    <a:pt x="826" y="451"/>
                  </a:lnTo>
                  <a:lnTo>
                    <a:pt x="2484" y="449"/>
                  </a:lnTo>
                  <a:lnTo>
                    <a:pt x="2801" y="2"/>
                  </a:lnTo>
                  <a:lnTo>
                    <a:pt x="3428" y="6"/>
                  </a:lnTo>
                </a:path>
              </a:pathLst>
            </a:custGeom>
            <a:noFill/>
            <a:ln w="3175" cap="flat">
              <a:solidFill>
                <a:srgbClr val="385D8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8FC26E23-DC12-4CFD-A163-D393FC1EE9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6357" y="3935844"/>
              <a:ext cx="2627312" cy="503238"/>
            </a:xfrm>
            <a:custGeom>
              <a:avLst/>
              <a:gdLst>
                <a:gd name="T0" fmla="*/ 192 w 13381"/>
                <a:gd name="T1" fmla="*/ 315 h 2565"/>
                <a:gd name="T2" fmla="*/ 248 w 13381"/>
                <a:gd name="T3" fmla="*/ 439 h 2565"/>
                <a:gd name="T4" fmla="*/ 455 w 13381"/>
                <a:gd name="T5" fmla="*/ 684 h 2565"/>
                <a:gd name="T6" fmla="*/ 604 w 13381"/>
                <a:gd name="T7" fmla="*/ 938 h 2565"/>
                <a:gd name="T8" fmla="*/ 703 w 13381"/>
                <a:gd name="T9" fmla="*/ 1031 h 2565"/>
                <a:gd name="T10" fmla="*/ 936 w 13381"/>
                <a:gd name="T11" fmla="*/ 1357 h 2565"/>
                <a:gd name="T12" fmla="*/ 992 w 13381"/>
                <a:gd name="T13" fmla="*/ 1481 h 2565"/>
                <a:gd name="T14" fmla="*/ 1199 w 13381"/>
                <a:gd name="T15" fmla="*/ 1725 h 2565"/>
                <a:gd name="T16" fmla="*/ 1348 w 13381"/>
                <a:gd name="T17" fmla="*/ 1980 h 2565"/>
                <a:gd name="T18" fmla="*/ 1447 w 13381"/>
                <a:gd name="T19" fmla="*/ 2073 h 2565"/>
                <a:gd name="T20" fmla="*/ 1680 w 13381"/>
                <a:gd name="T21" fmla="*/ 2398 h 2565"/>
                <a:gd name="T22" fmla="*/ 1807 w 13381"/>
                <a:gd name="T23" fmla="*/ 2538 h 2565"/>
                <a:gd name="T24" fmla="*/ 2021 w 13381"/>
                <a:gd name="T25" fmla="*/ 2538 h 2565"/>
                <a:gd name="T26" fmla="*/ 2154 w 13381"/>
                <a:gd name="T27" fmla="*/ 2564 h 2565"/>
                <a:gd name="T28" fmla="*/ 2474 w 13381"/>
                <a:gd name="T29" fmla="*/ 2537 h 2565"/>
                <a:gd name="T30" fmla="*/ 2767 w 13381"/>
                <a:gd name="T31" fmla="*/ 2564 h 2565"/>
                <a:gd name="T32" fmla="*/ 2901 w 13381"/>
                <a:gd name="T33" fmla="*/ 2537 h 2565"/>
                <a:gd name="T34" fmla="*/ 3301 w 13381"/>
                <a:gd name="T35" fmla="*/ 2536 h 2565"/>
                <a:gd name="T36" fmla="*/ 3434 w 13381"/>
                <a:gd name="T37" fmla="*/ 2563 h 2565"/>
                <a:gd name="T38" fmla="*/ 3754 w 13381"/>
                <a:gd name="T39" fmla="*/ 2536 h 2565"/>
                <a:gd name="T40" fmla="*/ 4047 w 13381"/>
                <a:gd name="T41" fmla="*/ 2562 h 2565"/>
                <a:gd name="T42" fmla="*/ 4181 w 13381"/>
                <a:gd name="T43" fmla="*/ 2535 h 2565"/>
                <a:gd name="T44" fmla="*/ 4581 w 13381"/>
                <a:gd name="T45" fmla="*/ 2535 h 2565"/>
                <a:gd name="T46" fmla="*/ 4714 w 13381"/>
                <a:gd name="T47" fmla="*/ 2561 h 2565"/>
                <a:gd name="T48" fmla="*/ 5034 w 13381"/>
                <a:gd name="T49" fmla="*/ 2534 h 2565"/>
                <a:gd name="T50" fmla="*/ 5327 w 13381"/>
                <a:gd name="T51" fmla="*/ 2561 h 2565"/>
                <a:gd name="T52" fmla="*/ 5461 w 13381"/>
                <a:gd name="T53" fmla="*/ 2534 h 2565"/>
                <a:gd name="T54" fmla="*/ 5861 w 13381"/>
                <a:gd name="T55" fmla="*/ 2533 h 2565"/>
                <a:gd name="T56" fmla="*/ 5994 w 13381"/>
                <a:gd name="T57" fmla="*/ 2560 h 2565"/>
                <a:gd name="T58" fmla="*/ 6314 w 13381"/>
                <a:gd name="T59" fmla="*/ 2533 h 2565"/>
                <a:gd name="T60" fmla="*/ 6607 w 13381"/>
                <a:gd name="T61" fmla="*/ 2559 h 2565"/>
                <a:gd name="T62" fmla="*/ 6741 w 13381"/>
                <a:gd name="T63" fmla="*/ 2532 h 2565"/>
                <a:gd name="T64" fmla="*/ 7141 w 13381"/>
                <a:gd name="T65" fmla="*/ 2532 h 2565"/>
                <a:gd name="T66" fmla="*/ 7274 w 13381"/>
                <a:gd name="T67" fmla="*/ 2559 h 2565"/>
                <a:gd name="T68" fmla="*/ 7594 w 13381"/>
                <a:gd name="T69" fmla="*/ 2531 h 2565"/>
                <a:gd name="T70" fmla="*/ 7887 w 13381"/>
                <a:gd name="T71" fmla="*/ 2558 h 2565"/>
                <a:gd name="T72" fmla="*/ 8021 w 13381"/>
                <a:gd name="T73" fmla="*/ 2531 h 2565"/>
                <a:gd name="T74" fmla="*/ 8421 w 13381"/>
                <a:gd name="T75" fmla="*/ 2531 h 2565"/>
                <a:gd name="T76" fmla="*/ 8554 w 13381"/>
                <a:gd name="T77" fmla="*/ 2557 h 2565"/>
                <a:gd name="T78" fmla="*/ 8874 w 13381"/>
                <a:gd name="T79" fmla="*/ 2530 h 2565"/>
                <a:gd name="T80" fmla="*/ 9167 w 13381"/>
                <a:gd name="T81" fmla="*/ 2556 h 2565"/>
                <a:gd name="T82" fmla="*/ 9301 w 13381"/>
                <a:gd name="T83" fmla="*/ 2530 h 2565"/>
                <a:gd name="T84" fmla="*/ 9701 w 13381"/>
                <a:gd name="T85" fmla="*/ 2529 h 2565"/>
                <a:gd name="T86" fmla="*/ 9834 w 13381"/>
                <a:gd name="T87" fmla="*/ 2556 h 2565"/>
                <a:gd name="T88" fmla="*/ 10154 w 13381"/>
                <a:gd name="T89" fmla="*/ 2529 h 2565"/>
                <a:gd name="T90" fmla="*/ 10447 w 13381"/>
                <a:gd name="T91" fmla="*/ 2555 h 2565"/>
                <a:gd name="T92" fmla="*/ 10581 w 13381"/>
                <a:gd name="T93" fmla="*/ 2528 h 2565"/>
                <a:gd name="T94" fmla="*/ 10981 w 13381"/>
                <a:gd name="T95" fmla="*/ 2528 h 2565"/>
                <a:gd name="T96" fmla="*/ 11114 w 13381"/>
                <a:gd name="T97" fmla="*/ 2554 h 2565"/>
                <a:gd name="T98" fmla="*/ 11434 w 13381"/>
                <a:gd name="T99" fmla="*/ 2527 h 2565"/>
                <a:gd name="T100" fmla="*/ 11541 w 13381"/>
                <a:gd name="T101" fmla="*/ 2554 h 2565"/>
                <a:gd name="T102" fmla="*/ 11730 w 13381"/>
                <a:gd name="T103" fmla="*/ 2300 h 2565"/>
                <a:gd name="T104" fmla="*/ 11921 w 13381"/>
                <a:gd name="T105" fmla="*/ 2076 h 2565"/>
                <a:gd name="T106" fmla="*/ 11976 w 13381"/>
                <a:gd name="T107" fmla="*/ 1952 h 2565"/>
                <a:gd name="T108" fmla="*/ 12208 w 13381"/>
                <a:gd name="T109" fmla="*/ 1625 h 2565"/>
                <a:gd name="T110" fmla="*/ 12306 w 13381"/>
                <a:gd name="T111" fmla="*/ 1532 h 2565"/>
                <a:gd name="T112" fmla="*/ 12470 w 13381"/>
                <a:gd name="T113" fmla="*/ 1255 h 2565"/>
                <a:gd name="T114" fmla="*/ 12661 w 13381"/>
                <a:gd name="T115" fmla="*/ 1031 h 2565"/>
                <a:gd name="T116" fmla="*/ 12716 w 13381"/>
                <a:gd name="T117" fmla="*/ 907 h 2565"/>
                <a:gd name="T118" fmla="*/ 12948 w 13381"/>
                <a:gd name="T119" fmla="*/ 581 h 2565"/>
                <a:gd name="T120" fmla="*/ 13047 w 13381"/>
                <a:gd name="T121" fmla="*/ 488 h 2565"/>
                <a:gd name="T122" fmla="*/ 13210 w 13381"/>
                <a:gd name="T123" fmla="*/ 211 h 2565"/>
                <a:gd name="T124" fmla="*/ 13381 w 13381"/>
                <a:gd name="T125" fmla="*/ 15 h 2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381" h="2565">
                  <a:moveTo>
                    <a:pt x="21" y="76"/>
                  </a:moveTo>
                  <a:lnTo>
                    <a:pt x="68" y="141"/>
                  </a:lnTo>
                  <a:lnTo>
                    <a:pt x="46" y="157"/>
                  </a:lnTo>
                  <a:lnTo>
                    <a:pt x="0" y="92"/>
                  </a:lnTo>
                  <a:lnTo>
                    <a:pt x="21" y="76"/>
                  </a:lnTo>
                  <a:close/>
                  <a:moveTo>
                    <a:pt x="83" y="163"/>
                  </a:moveTo>
                  <a:lnTo>
                    <a:pt x="130" y="228"/>
                  </a:lnTo>
                  <a:lnTo>
                    <a:pt x="108" y="244"/>
                  </a:lnTo>
                  <a:lnTo>
                    <a:pt x="62" y="179"/>
                  </a:lnTo>
                  <a:lnTo>
                    <a:pt x="83" y="163"/>
                  </a:lnTo>
                  <a:close/>
                  <a:moveTo>
                    <a:pt x="145" y="250"/>
                  </a:moveTo>
                  <a:lnTo>
                    <a:pt x="192" y="315"/>
                  </a:lnTo>
                  <a:lnTo>
                    <a:pt x="170" y="331"/>
                  </a:lnTo>
                  <a:lnTo>
                    <a:pt x="124" y="265"/>
                  </a:lnTo>
                  <a:lnTo>
                    <a:pt x="145" y="250"/>
                  </a:lnTo>
                  <a:close/>
                  <a:moveTo>
                    <a:pt x="207" y="337"/>
                  </a:moveTo>
                  <a:lnTo>
                    <a:pt x="254" y="402"/>
                  </a:lnTo>
                  <a:lnTo>
                    <a:pt x="232" y="417"/>
                  </a:lnTo>
                  <a:lnTo>
                    <a:pt x="186" y="352"/>
                  </a:lnTo>
                  <a:lnTo>
                    <a:pt x="207" y="337"/>
                  </a:lnTo>
                  <a:close/>
                  <a:moveTo>
                    <a:pt x="269" y="424"/>
                  </a:moveTo>
                  <a:lnTo>
                    <a:pt x="316" y="489"/>
                  </a:lnTo>
                  <a:lnTo>
                    <a:pt x="294" y="504"/>
                  </a:lnTo>
                  <a:lnTo>
                    <a:pt x="248" y="439"/>
                  </a:lnTo>
                  <a:lnTo>
                    <a:pt x="269" y="424"/>
                  </a:lnTo>
                  <a:close/>
                  <a:moveTo>
                    <a:pt x="331" y="510"/>
                  </a:moveTo>
                  <a:lnTo>
                    <a:pt x="378" y="575"/>
                  </a:lnTo>
                  <a:lnTo>
                    <a:pt x="356" y="591"/>
                  </a:lnTo>
                  <a:lnTo>
                    <a:pt x="310" y="526"/>
                  </a:lnTo>
                  <a:lnTo>
                    <a:pt x="331" y="510"/>
                  </a:lnTo>
                  <a:close/>
                  <a:moveTo>
                    <a:pt x="393" y="597"/>
                  </a:moveTo>
                  <a:lnTo>
                    <a:pt x="440" y="662"/>
                  </a:lnTo>
                  <a:lnTo>
                    <a:pt x="418" y="678"/>
                  </a:lnTo>
                  <a:lnTo>
                    <a:pt x="372" y="613"/>
                  </a:lnTo>
                  <a:lnTo>
                    <a:pt x="393" y="597"/>
                  </a:lnTo>
                  <a:close/>
                  <a:moveTo>
                    <a:pt x="455" y="684"/>
                  </a:moveTo>
                  <a:lnTo>
                    <a:pt x="502" y="749"/>
                  </a:lnTo>
                  <a:lnTo>
                    <a:pt x="480" y="765"/>
                  </a:lnTo>
                  <a:lnTo>
                    <a:pt x="434" y="699"/>
                  </a:lnTo>
                  <a:lnTo>
                    <a:pt x="455" y="684"/>
                  </a:lnTo>
                  <a:close/>
                  <a:moveTo>
                    <a:pt x="517" y="771"/>
                  </a:moveTo>
                  <a:lnTo>
                    <a:pt x="564" y="836"/>
                  </a:lnTo>
                  <a:lnTo>
                    <a:pt x="542" y="851"/>
                  </a:lnTo>
                  <a:lnTo>
                    <a:pt x="496" y="786"/>
                  </a:lnTo>
                  <a:lnTo>
                    <a:pt x="517" y="771"/>
                  </a:lnTo>
                  <a:close/>
                  <a:moveTo>
                    <a:pt x="579" y="858"/>
                  </a:moveTo>
                  <a:lnTo>
                    <a:pt x="626" y="923"/>
                  </a:lnTo>
                  <a:lnTo>
                    <a:pt x="604" y="938"/>
                  </a:lnTo>
                  <a:lnTo>
                    <a:pt x="558" y="873"/>
                  </a:lnTo>
                  <a:lnTo>
                    <a:pt x="579" y="858"/>
                  </a:lnTo>
                  <a:close/>
                  <a:moveTo>
                    <a:pt x="641" y="944"/>
                  </a:moveTo>
                  <a:lnTo>
                    <a:pt x="688" y="1009"/>
                  </a:lnTo>
                  <a:lnTo>
                    <a:pt x="666" y="1025"/>
                  </a:lnTo>
                  <a:lnTo>
                    <a:pt x="620" y="960"/>
                  </a:lnTo>
                  <a:lnTo>
                    <a:pt x="641" y="944"/>
                  </a:lnTo>
                  <a:close/>
                  <a:moveTo>
                    <a:pt x="703" y="1031"/>
                  </a:moveTo>
                  <a:lnTo>
                    <a:pt x="750" y="1096"/>
                  </a:lnTo>
                  <a:lnTo>
                    <a:pt x="728" y="1112"/>
                  </a:lnTo>
                  <a:lnTo>
                    <a:pt x="682" y="1047"/>
                  </a:lnTo>
                  <a:lnTo>
                    <a:pt x="703" y="1031"/>
                  </a:lnTo>
                  <a:close/>
                  <a:moveTo>
                    <a:pt x="765" y="1118"/>
                  </a:moveTo>
                  <a:lnTo>
                    <a:pt x="812" y="1183"/>
                  </a:lnTo>
                  <a:lnTo>
                    <a:pt x="790" y="1199"/>
                  </a:lnTo>
                  <a:lnTo>
                    <a:pt x="744" y="1133"/>
                  </a:lnTo>
                  <a:lnTo>
                    <a:pt x="765" y="1118"/>
                  </a:lnTo>
                  <a:close/>
                  <a:moveTo>
                    <a:pt x="827" y="1205"/>
                  </a:moveTo>
                  <a:lnTo>
                    <a:pt x="874" y="1270"/>
                  </a:lnTo>
                  <a:lnTo>
                    <a:pt x="852" y="1285"/>
                  </a:lnTo>
                  <a:lnTo>
                    <a:pt x="806" y="1220"/>
                  </a:lnTo>
                  <a:lnTo>
                    <a:pt x="827" y="1205"/>
                  </a:lnTo>
                  <a:close/>
                  <a:moveTo>
                    <a:pt x="889" y="1292"/>
                  </a:moveTo>
                  <a:lnTo>
                    <a:pt x="936" y="1357"/>
                  </a:lnTo>
                  <a:lnTo>
                    <a:pt x="914" y="1372"/>
                  </a:lnTo>
                  <a:lnTo>
                    <a:pt x="868" y="1307"/>
                  </a:lnTo>
                  <a:lnTo>
                    <a:pt x="889" y="1292"/>
                  </a:lnTo>
                  <a:close/>
                  <a:moveTo>
                    <a:pt x="951" y="1378"/>
                  </a:moveTo>
                  <a:lnTo>
                    <a:pt x="998" y="1443"/>
                  </a:lnTo>
                  <a:lnTo>
                    <a:pt x="976" y="1459"/>
                  </a:lnTo>
                  <a:lnTo>
                    <a:pt x="930" y="1394"/>
                  </a:lnTo>
                  <a:lnTo>
                    <a:pt x="951" y="1378"/>
                  </a:lnTo>
                  <a:close/>
                  <a:moveTo>
                    <a:pt x="1013" y="1465"/>
                  </a:moveTo>
                  <a:lnTo>
                    <a:pt x="1060" y="1530"/>
                  </a:lnTo>
                  <a:lnTo>
                    <a:pt x="1038" y="1546"/>
                  </a:lnTo>
                  <a:lnTo>
                    <a:pt x="992" y="1481"/>
                  </a:lnTo>
                  <a:lnTo>
                    <a:pt x="1013" y="1465"/>
                  </a:lnTo>
                  <a:close/>
                  <a:moveTo>
                    <a:pt x="1075" y="1552"/>
                  </a:moveTo>
                  <a:lnTo>
                    <a:pt x="1122" y="1617"/>
                  </a:lnTo>
                  <a:lnTo>
                    <a:pt x="1100" y="1633"/>
                  </a:lnTo>
                  <a:lnTo>
                    <a:pt x="1054" y="1567"/>
                  </a:lnTo>
                  <a:lnTo>
                    <a:pt x="1075" y="1552"/>
                  </a:lnTo>
                  <a:close/>
                  <a:moveTo>
                    <a:pt x="1137" y="1639"/>
                  </a:moveTo>
                  <a:lnTo>
                    <a:pt x="1184" y="1704"/>
                  </a:lnTo>
                  <a:lnTo>
                    <a:pt x="1162" y="1719"/>
                  </a:lnTo>
                  <a:lnTo>
                    <a:pt x="1116" y="1654"/>
                  </a:lnTo>
                  <a:lnTo>
                    <a:pt x="1137" y="1639"/>
                  </a:lnTo>
                  <a:close/>
                  <a:moveTo>
                    <a:pt x="1199" y="1725"/>
                  </a:moveTo>
                  <a:lnTo>
                    <a:pt x="1246" y="1791"/>
                  </a:lnTo>
                  <a:lnTo>
                    <a:pt x="1224" y="1806"/>
                  </a:lnTo>
                  <a:lnTo>
                    <a:pt x="1178" y="1741"/>
                  </a:lnTo>
                  <a:lnTo>
                    <a:pt x="1199" y="1725"/>
                  </a:lnTo>
                  <a:close/>
                  <a:moveTo>
                    <a:pt x="1261" y="1812"/>
                  </a:moveTo>
                  <a:lnTo>
                    <a:pt x="1308" y="1877"/>
                  </a:lnTo>
                  <a:lnTo>
                    <a:pt x="1286" y="1893"/>
                  </a:lnTo>
                  <a:lnTo>
                    <a:pt x="1240" y="1828"/>
                  </a:lnTo>
                  <a:lnTo>
                    <a:pt x="1261" y="1812"/>
                  </a:lnTo>
                  <a:close/>
                  <a:moveTo>
                    <a:pt x="1323" y="1899"/>
                  </a:moveTo>
                  <a:lnTo>
                    <a:pt x="1370" y="1964"/>
                  </a:lnTo>
                  <a:lnTo>
                    <a:pt x="1348" y="1980"/>
                  </a:lnTo>
                  <a:lnTo>
                    <a:pt x="1302" y="1915"/>
                  </a:lnTo>
                  <a:lnTo>
                    <a:pt x="1323" y="1899"/>
                  </a:lnTo>
                  <a:close/>
                  <a:moveTo>
                    <a:pt x="1385" y="1986"/>
                  </a:moveTo>
                  <a:lnTo>
                    <a:pt x="1432" y="2051"/>
                  </a:lnTo>
                  <a:lnTo>
                    <a:pt x="1410" y="2066"/>
                  </a:lnTo>
                  <a:lnTo>
                    <a:pt x="1364" y="2001"/>
                  </a:lnTo>
                  <a:lnTo>
                    <a:pt x="1385" y="1986"/>
                  </a:lnTo>
                  <a:close/>
                  <a:moveTo>
                    <a:pt x="1447" y="2073"/>
                  </a:moveTo>
                  <a:lnTo>
                    <a:pt x="1494" y="2138"/>
                  </a:lnTo>
                  <a:lnTo>
                    <a:pt x="1472" y="2153"/>
                  </a:lnTo>
                  <a:lnTo>
                    <a:pt x="1426" y="2088"/>
                  </a:lnTo>
                  <a:lnTo>
                    <a:pt x="1447" y="2073"/>
                  </a:lnTo>
                  <a:close/>
                  <a:moveTo>
                    <a:pt x="1509" y="2159"/>
                  </a:moveTo>
                  <a:lnTo>
                    <a:pt x="1556" y="2225"/>
                  </a:lnTo>
                  <a:lnTo>
                    <a:pt x="1534" y="2240"/>
                  </a:lnTo>
                  <a:lnTo>
                    <a:pt x="1488" y="2175"/>
                  </a:lnTo>
                  <a:lnTo>
                    <a:pt x="1509" y="2159"/>
                  </a:lnTo>
                  <a:close/>
                  <a:moveTo>
                    <a:pt x="1571" y="2246"/>
                  </a:moveTo>
                  <a:lnTo>
                    <a:pt x="1618" y="2311"/>
                  </a:lnTo>
                  <a:lnTo>
                    <a:pt x="1596" y="2327"/>
                  </a:lnTo>
                  <a:lnTo>
                    <a:pt x="1550" y="2262"/>
                  </a:lnTo>
                  <a:lnTo>
                    <a:pt x="1571" y="2246"/>
                  </a:lnTo>
                  <a:close/>
                  <a:moveTo>
                    <a:pt x="1633" y="2333"/>
                  </a:moveTo>
                  <a:lnTo>
                    <a:pt x="1680" y="2398"/>
                  </a:lnTo>
                  <a:lnTo>
                    <a:pt x="1658" y="2414"/>
                  </a:lnTo>
                  <a:lnTo>
                    <a:pt x="1612" y="2349"/>
                  </a:lnTo>
                  <a:lnTo>
                    <a:pt x="1633" y="2333"/>
                  </a:lnTo>
                  <a:close/>
                  <a:moveTo>
                    <a:pt x="1695" y="2420"/>
                  </a:moveTo>
                  <a:lnTo>
                    <a:pt x="1742" y="2485"/>
                  </a:lnTo>
                  <a:lnTo>
                    <a:pt x="1720" y="2500"/>
                  </a:lnTo>
                  <a:lnTo>
                    <a:pt x="1674" y="2435"/>
                  </a:lnTo>
                  <a:lnTo>
                    <a:pt x="1695" y="2420"/>
                  </a:lnTo>
                  <a:close/>
                  <a:moveTo>
                    <a:pt x="1757" y="2507"/>
                  </a:moveTo>
                  <a:lnTo>
                    <a:pt x="1784" y="2544"/>
                  </a:lnTo>
                  <a:lnTo>
                    <a:pt x="1773" y="2538"/>
                  </a:lnTo>
                  <a:lnTo>
                    <a:pt x="1807" y="2538"/>
                  </a:lnTo>
                  <a:lnTo>
                    <a:pt x="1807" y="2565"/>
                  </a:lnTo>
                  <a:lnTo>
                    <a:pt x="1773" y="2565"/>
                  </a:lnTo>
                  <a:cubicBezTo>
                    <a:pt x="1769" y="2565"/>
                    <a:pt x="1765" y="2563"/>
                    <a:pt x="1762" y="2559"/>
                  </a:cubicBezTo>
                  <a:lnTo>
                    <a:pt x="1736" y="2522"/>
                  </a:lnTo>
                  <a:lnTo>
                    <a:pt x="1757" y="2507"/>
                  </a:lnTo>
                  <a:close/>
                  <a:moveTo>
                    <a:pt x="1834" y="2538"/>
                  </a:moveTo>
                  <a:lnTo>
                    <a:pt x="1914" y="2538"/>
                  </a:lnTo>
                  <a:lnTo>
                    <a:pt x="1914" y="2565"/>
                  </a:lnTo>
                  <a:lnTo>
                    <a:pt x="1834" y="2565"/>
                  </a:lnTo>
                  <a:lnTo>
                    <a:pt x="1834" y="2538"/>
                  </a:lnTo>
                  <a:close/>
                  <a:moveTo>
                    <a:pt x="1941" y="2538"/>
                  </a:moveTo>
                  <a:lnTo>
                    <a:pt x="2021" y="2538"/>
                  </a:lnTo>
                  <a:lnTo>
                    <a:pt x="2021" y="2565"/>
                  </a:lnTo>
                  <a:lnTo>
                    <a:pt x="1941" y="2565"/>
                  </a:lnTo>
                  <a:lnTo>
                    <a:pt x="1941" y="2538"/>
                  </a:lnTo>
                  <a:close/>
                  <a:moveTo>
                    <a:pt x="2047" y="2538"/>
                  </a:moveTo>
                  <a:lnTo>
                    <a:pt x="2127" y="2538"/>
                  </a:lnTo>
                  <a:lnTo>
                    <a:pt x="2127" y="2564"/>
                  </a:lnTo>
                  <a:lnTo>
                    <a:pt x="2047" y="2564"/>
                  </a:lnTo>
                  <a:lnTo>
                    <a:pt x="2047" y="2538"/>
                  </a:lnTo>
                  <a:close/>
                  <a:moveTo>
                    <a:pt x="2154" y="2538"/>
                  </a:moveTo>
                  <a:lnTo>
                    <a:pt x="2234" y="2538"/>
                  </a:lnTo>
                  <a:lnTo>
                    <a:pt x="2234" y="2564"/>
                  </a:lnTo>
                  <a:lnTo>
                    <a:pt x="2154" y="2564"/>
                  </a:lnTo>
                  <a:lnTo>
                    <a:pt x="2154" y="2538"/>
                  </a:lnTo>
                  <a:close/>
                  <a:moveTo>
                    <a:pt x="2261" y="2538"/>
                  </a:moveTo>
                  <a:lnTo>
                    <a:pt x="2341" y="2537"/>
                  </a:lnTo>
                  <a:lnTo>
                    <a:pt x="2341" y="2564"/>
                  </a:lnTo>
                  <a:lnTo>
                    <a:pt x="2261" y="2564"/>
                  </a:lnTo>
                  <a:lnTo>
                    <a:pt x="2261" y="2538"/>
                  </a:lnTo>
                  <a:close/>
                  <a:moveTo>
                    <a:pt x="2367" y="2537"/>
                  </a:moveTo>
                  <a:lnTo>
                    <a:pt x="2447" y="2537"/>
                  </a:lnTo>
                  <a:lnTo>
                    <a:pt x="2447" y="2564"/>
                  </a:lnTo>
                  <a:lnTo>
                    <a:pt x="2367" y="2564"/>
                  </a:lnTo>
                  <a:lnTo>
                    <a:pt x="2367" y="2537"/>
                  </a:lnTo>
                  <a:close/>
                  <a:moveTo>
                    <a:pt x="2474" y="2537"/>
                  </a:moveTo>
                  <a:lnTo>
                    <a:pt x="2554" y="2537"/>
                  </a:lnTo>
                  <a:lnTo>
                    <a:pt x="2554" y="2564"/>
                  </a:lnTo>
                  <a:lnTo>
                    <a:pt x="2474" y="2564"/>
                  </a:lnTo>
                  <a:lnTo>
                    <a:pt x="2474" y="2537"/>
                  </a:lnTo>
                  <a:close/>
                  <a:moveTo>
                    <a:pt x="2581" y="2537"/>
                  </a:moveTo>
                  <a:lnTo>
                    <a:pt x="2661" y="2537"/>
                  </a:lnTo>
                  <a:lnTo>
                    <a:pt x="2661" y="2564"/>
                  </a:lnTo>
                  <a:lnTo>
                    <a:pt x="2581" y="2564"/>
                  </a:lnTo>
                  <a:lnTo>
                    <a:pt x="2581" y="2537"/>
                  </a:lnTo>
                  <a:close/>
                  <a:moveTo>
                    <a:pt x="2687" y="2537"/>
                  </a:moveTo>
                  <a:lnTo>
                    <a:pt x="2767" y="2537"/>
                  </a:lnTo>
                  <a:lnTo>
                    <a:pt x="2767" y="2564"/>
                  </a:lnTo>
                  <a:lnTo>
                    <a:pt x="2687" y="2564"/>
                  </a:lnTo>
                  <a:lnTo>
                    <a:pt x="2687" y="2537"/>
                  </a:lnTo>
                  <a:close/>
                  <a:moveTo>
                    <a:pt x="2794" y="2537"/>
                  </a:moveTo>
                  <a:lnTo>
                    <a:pt x="2874" y="2537"/>
                  </a:lnTo>
                  <a:lnTo>
                    <a:pt x="2874" y="2564"/>
                  </a:lnTo>
                  <a:lnTo>
                    <a:pt x="2794" y="2564"/>
                  </a:lnTo>
                  <a:lnTo>
                    <a:pt x="2794" y="2537"/>
                  </a:lnTo>
                  <a:close/>
                  <a:moveTo>
                    <a:pt x="2901" y="2537"/>
                  </a:moveTo>
                  <a:lnTo>
                    <a:pt x="2981" y="2537"/>
                  </a:lnTo>
                  <a:lnTo>
                    <a:pt x="2981" y="2563"/>
                  </a:lnTo>
                  <a:lnTo>
                    <a:pt x="2901" y="2564"/>
                  </a:lnTo>
                  <a:lnTo>
                    <a:pt x="2901" y="2537"/>
                  </a:lnTo>
                  <a:close/>
                  <a:moveTo>
                    <a:pt x="3007" y="2537"/>
                  </a:moveTo>
                  <a:lnTo>
                    <a:pt x="3087" y="2537"/>
                  </a:lnTo>
                  <a:lnTo>
                    <a:pt x="3087" y="2563"/>
                  </a:lnTo>
                  <a:lnTo>
                    <a:pt x="3007" y="2563"/>
                  </a:lnTo>
                  <a:lnTo>
                    <a:pt x="3007" y="2537"/>
                  </a:lnTo>
                  <a:close/>
                  <a:moveTo>
                    <a:pt x="3114" y="2537"/>
                  </a:moveTo>
                  <a:lnTo>
                    <a:pt x="3194" y="2537"/>
                  </a:lnTo>
                  <a:lnTo>
                    <a:pt x="3194" y="2563"/>
                  </a:lnTo>
                  <a:lnTo>
                    <a:pt x="3114" y="2563"/>
                  </a:lnTo>
                  <a:lnTo>
                    <a:pt x="3114" y="2537"/>
                  </a:lnTo>
                  <a:close/>
                  <a:moveTo>
                    <a:pt x="3221" y="2536"/>
                  </a:moveTo>
                  <a:lnTo>
                    <a:pt x="3301" y="2536"/>
                  </a:lnTo>
                  <a:lnTo>
                    <a:pt x="3301" y="2563"/>
                  </a:lnTo>
                  <a:lnTo>
                    <a:pt x="3221" y="2563"/>
                  </a:lnTo>
                  <a:lnTo>
                    <a:pt x="3221" y="2536"/>
                  </a:lnTo>
                  <a:close/>
                  <a:moveTo>
                    <a:pt x="3327" y="2536"/>
                  </a:moveTo>
                  <a:lnTo>
                    <a:pt x="3407" y="2536"/>
                  </a:lnTo>
                  <a:lnTo>
                    <a:pt x="3407" y="2563"/>
                  </a:lnTo>
                  <a:lnTo>
                    <a:pt x="3327" y="2563"/>
                  </a:lnTo>
                  <a:lnTo>
                    <a:pt x="3327" y="2536"/>
                  </a:lnTo>
                  <a:close/>
                  <a:moveTo>
                    <a:pt x="3434" y="2536"/>
                  </a:moveTo>
                  <a:lnTo>
                    <a:pt x="3514" y="2536"/>
                  </a:lnTo>
                  <a:lnTo>
                    <a:pt x="3514" y="2563"/>
                  </a:lnTo>
                  <a:lnTo>
                    <a:pt x="3434" y="2563"/>
                  </a:lnTo>
                  <a:lnTo>
                    <a:pt x="3434" y="2536"/>
                  </a:lnTo>
                  <a:close/>
                  <a:moveTo>
                    <a:pt x="3541" y="2536"/>
                  </a:moveTo>
                  <a:lnTo>
                    <a:pt x="3621" y="2536"/>
                  </a:lnTo>
                  <a:lnTo>
                    <a:pt x="3621" y="2563"/>
                  </a:lnTo>
                  <a:lnTo>
                    <a:pt x="3541" y="2563"/>
                  </a:lnTo>
                  <a:lnTo>
                    <a:pt x="3541" y="2536"/>
                  </a:lnTo>
                  <a:close/>
                  <a:moveTo>
                    <a:pt x="3647" y="2536"/>
                  </a:moveTo>
                  <a:lnTo>
                    <a:pt x="3727" y="2536"/>
                  </a:lnTo>
                  <a:lnTo>
                    <a:pt x="3727" y="2563"/>
                  </a:lnTo>
                  <a:lnTo>
                    <a:pt x="3647" y="2563"/>
                  </a:lnTo>
                  <a:lnTo>
                    <a:pt x="3647" y="2536"/>
                  </a:lnTo>
                  <a:close/>
                  <a:moveTo>
                    <a:pt x="3754" y="2536"/>
                  </a:moveTo>
                  <a:lnTo>
                    <a:pt x="3834" y="2536"/>
                  </a:lnTo>
                  <a:lnTo>
                    <a:pt x="3834" y="2562"/>
                  </a:lnTo>
                  <a:lnTo>
                    <a:pt x="3754" y="2563"/>
                  </a:lnTo>
                  <a:lnTo>
                    <a:pt x="3754" y="2536"/>
                  </a:lnTo>
                  <a:close/>
                  <a:moveTo>
                    <a:pt x="3861" y="2536"/>
                  </a:moveTo>
                  <a:lnTo>
                    <a:pt x="3941" y="2536"/>
                  </a:lnTo>
                  <a:lnTo>
                    <a:pt x="3941" y="2562"/>
                  </a:lnTo>
                  <a:lnTo>
                    <a:pt x="3861" y="2562"/>
                  </a:lnTo>
                  <a:lnTo>
                    <a:pt x="3861" y="2536"/>
                  </a:lnTo>
                  <a:close/>
                  <a:moveTo>
                    <a:pt x="3967" y="2536"/>
                  </a:moveTo>
                  <a:lnTo>
                    <a:pt x="4047" y="2536"/>
                  </a:lnTo>
                  <a:lnTo>
                    <a:pt x="4047" y="2562"/>
                  </a:lnTo>
                  <a:lnTo>
                    <a:pt x="3967" y="2562"/>
                  </a:lnTo>
                  <a:lnTo>
                    <a:pt x="3967" y="2536"/>
                  </a:lnTo>
                  <a:close/>
                  <a:moveTo>
                    <a:pt x="4074" y="2536"/>
                  </a:moveTo>
                  <a:lnTo>
                    <a:pt x="4154" y="2535"/>
                  </a:lnTo>
                  <a:lnTo>
                    <a:pt x="4154" y="2562"/>
                  </a:lnTo>
                  <a:lnTo>
                    <a:pt x="4074" y="2562"/>
                  </a:lnTo>
                  <a:lnTo>
                    <a:pt x="4074" y="2536"/>
                  </a:lnTo>
                  <a:close/>
                  <a:moveTo>
                    <a:pt x="4181" y="2535"/>
                  </a:moveTo>
                  <a:lnTo>
                    <a:pt x="4261" y="2535"/>
                  </a:lnTo>
                  <a:lnTo>
                    <a:pt x="4261" y="2562"/>
                  </a:lnTo>
                  <a:lnTo>
                    <a:pt x="4181" y="2562"/>
                  </a:lnTo>
                  <a:lnTo>
                    <a:pt x="4181" y="2535"/>
                  </a:lnTo>
                  <a:close/>
                  <a:moveTo>
                    <a:pt x="4287" y="2535"/>
                  </a:moveTo>
                  <a:lnTo>
                    <a:pt x="4367" y="2535"/>
                  </a:lnTo>
                  <a:lnTo>
                    <a:pt x="4367" y="2562"/>
                  </a:lnTo>
                  <a:lnTo>
                    <a:pt x="4287" y="2562"/>
                  </a:lnTo>
                  <a:lnTo>
                    <a:pt x="4287" y="2535"/>
                  </a:lnTo>
                  <a:close/>
                  <a:moveTo>
                    <a:pt x="4394" y="2535"/>
                  </a:moveTo>
                  <a:lnTo>
                    <a:pt x="4474" y="2535"/>
                  </a:lnTo>
                  <a:lnTo>
                    <a:pt x="4474" y="2562"/>
                  </a:lnTo>
                  <a:lnTo>
                    <a:pt x="4394" y="2562"/>
                  </a:lnTo>
                  <a:lnTo>
                    <a:pt x="4394" y="2535"/>
                  </a:lnTo>
                  <a:close/>
                  <a:moveTo>
                    <a:pt x="4501" y="2535"/>
                  </a:moveTo>
                  <a:lnTo>
                    <a:pt x="4581" y="2535"/>
                  </a:lnTo>
                  <a:lnTo>
                    <a:pt x="4581" y="2562"/>
                  </a:lnTo>
                  <a:lnTo>
                    <a:pt x="4501" y="2562"/>
                  </a:lnTo>
                  <a:lnTo>
                    <a:pt x="4501" y="2535"/>
                  </a:lnTo>
                  <a:close/>
                  <a:moveTo>
                    <a:pt x="4607" y="2535"/>
                  </a:moveTo>
                  <a:lnTo>
                    <a:pt x="4687" y="2535"/>
                  </a:lnTo>
                  <a:lnTo>
                    <a:pt x="4687" y="2561"/>
                  </a:lnTo>
                  <a:lnTo>
                    <a:pt x="4607" y="2562"/>
                  </a:lnTo>
                  <a:lnTo>
                    <a:pt x="4607" y="2535"/>
                  </a:lnTo>
                  <a:close/>
                  <a:moveTo>
                    <a:pt x="4714" y="2535"/>
                  </a:moveTo>
                  <a:lnTo>
                    <a:pt x="4794" y="2535"/>
                  </a:lnTo>
                  <a:lnTo>
                    <a:pt x="4794" y="2561"/>
                  </a:lnTo>
                  <a:lnTo>
                    <a:pt x="4714" y="2561"/>
                  </a:lnTo>
                  <a:lnTo>
                    <a:pt x="4714" y="2535"/>
                  </a:lnTo>
                  <a:close/>
                  <a:moveTo>
                    <a:pt x="4821" y="2535"/>
                  </a:moveTo>
                  <a:lnTo>
                    <a:pt x="4901" y="2535"/>
                  </a:lnTo>
                  <a:lnTo>
                    <a:pt x="4901" y="2561"/>
                  </a:lnTo>
                  <a:lnTo>
                    <a:pt x="4821" y="2561"/>
                  </a:lnTo>
                  <a:lnTo>
                    <a:pt x="4821" y="2535"/>
                  </a:lnTo>
                  <a:close/>
                  <a:moveTo>
                    <a:pt x="4927" y="2535"/>
                  </a:moveTo>
                  <a:lnTo>
                    <a:pt x="5007" y="2534"/>
                  </a:lnTo>
                  <a:lnTo>
                    <a:pt x="5007" y="2561"/>
                  </a:lnTo>
                  <a:lnTo>
                    <a:pt x="4927" y="2561"/>
                  </a:lnTo>
                  <a:lnTo>
                    <a:pt x="4927" y="2535"/>
                  </a:lnTo>
                  <a:close/>
                  <a:moveTo>
                    <a:pt x="5034" y="2534"/>
                  </a:moveTo>
                  <a:lnTo>
                    <a:pt x="5114" y="2534"/>
                  </a:lnTo>
                  <a:lnTo>
                    <a:pt x="5114" y="2561"/>
                  </a:lnTo>
                  <a:lnTo>
                    <a:pt x="5034" y="2561"/>
                  </a:lnTo>
                  <a:lnTo>
                    <a:pt x="5034" y="2534"/>
                  </a:lnTo>
                  <a:close/>
                  <a:moveTo>
                    <a:pt x="5141" y="2534"/>
                  </a:moveTo>
                  <a:lnTo>
                    <a:pt x="5221" y="2534"/>
                  </a:lnTo>
                  <a:lnTo>
                    <a:pt x="5221" y="2561"/>
                  </a:lnTo>
                  <a:lnTo>
                    <a:pt x="5141" y="2561"/>
                  </a:lnTo>
                  <a:lnTo>
                    <a:pt x="5141" y="2534"/>
                  </a:lnTo>
                  <a:close/>
                  <a:moveTo>
                    <a:pt x="5247" y="2534"/>
                  </a:moveTo>
                  <a:lnTo>
                    <a:pt x="5327" y="2534"/>
                  </a:lnTo>
                  <a:lnTo>
                    <a:pt x="5327" y="2561"/>
                  </a:lnTo>
                  <a:lnTo>
                    <a:pt x="5247" y="2561"/>
                  </a:lnTo>
                  <a:lnTo>
                    <a:pt x="5247" y="2534"/>
                  </a:lnTo>
                  <a:close/>
                  <a:moveTo>
                    <a:pt x="5354" y="2534"/>
                  </a:moveTo>
                  <a:lnTo>
                    <a:pt x="5434" y="2534"/>
                  </a:lnTo>
                  <a:lnTo>
                    <a:pt x="5434" y="2561"/>
                  </a:lnTo>
                  <a:lnTo>
                    <a:pt x="5354" y="2561"/>
                  </a:lnTo>
                  <a:lnTo>
                    <a:pt x="5354" y="2534"/>
                  </a:lnTo>
                  <a:close/>
                  <a:moveTo>
                    <a:pt x="5461" y="2534"/>
                  </a:moveTo>
                  <a:lnTo>
                    <a:pt x="5541" y="2534"/>
                  </a:lnTo>
                  <a:lnTo>
                    <a:pt x="5541" y="2560"/>
                  </a:lnTo>
                  <a:lnTo>
                    <a:pt x="5461" y="2561"/>
                  </a:lnTo>
                  <a:lnTo>
                    <a:pt x="5461" y="2534"/>
                  </a:lnTo>
                  <a:close/>
                  <a:moveTo>
                    <a:pt x="5567" y="2534"/>
                  </a:moveTo>
                  <a:lnTo>
                    <a:pt x="5647" y="2534"/>
                  </a:lnTo>
                  <a:lnTo>
                    <a:pt x="5647" y="2560"/>
                  </a:lnTo>
                  <a:lnTo>
                    <a:pt x="5567" y="2560"/>
                  </a:lnTo>
                  <a:lnTo>
                    <a:pt x="5567" y="2534"/>
                  </a:lnTo>
                  <a:close/>
                  <a:moveTo>
                    <a:pt x="5674" y="2534"/>
                  </a:moveTo>
                  <a:lnTo>
                    <a:pt x="5754" y="2534"/>
                  </a:lnTo>
                  <a:lnTo>
                    <a:pt x="5754" y="2560"/>
                  </a:lnTo>
                  <a:lnTo>
                    <a:pt x="5674" y="2560"/>
                  </a:lnTo>
                  <a:lnTo>
                    <a:pt x="5674" y="2534"/>
                  </a:lnTo>
                  <a:close/>
                  <a:moveTo>
                    <a:pt x="5781" y="2534"/>
                  </a:moveTo>
                  <a:lnTo>
                    <a:pt x="5861" y="2533"/>
                  </a:lnTo>
                  <a:lnTo>
                    <a:pt x="5861" y="2560"/>
                  </a:lnTo>
                  <a:lnTo>
                    <a:pt x="5781" y="2560"/>
                  </a:lnTo>
                  <a:lnTo>
                    <a:pt x="5781" y="2534"/>
                  </a:lnTo>
                  <a:close/>
                  <a:moveTo>
                    <a:pt x="5887" y="2533"/>
                  </a:moveTo>
                  <a:lnTo>
                    <a:pt x="5967" y="2533"/>
                  </a:lnTo>
                  <a:lnTo>
                    <a:pt x="5967" y="2560"/>
                  </a:lnTo>
                  <a:lnTo>
                    <a:pt x="5887" y="2560"/>
                  </a:lnTo>
                  <a:lnTo>
                    <a:pt x="5887" y="2533"/>
                  </a:lnTo>
                  <a:close/>
                  <a:moveTo>
                    <a:pt x="5994" y="2533"/>
                  </a:moveTo>
                  <a:lnTo>
                    <a:pt x="6074" y="2533"/>
                  </a:lnTo>
                  <a:lnTo>
                    <a:pt x="6074" y="2560"/>
                  </a:lnTo>
                  <a:lnTo>
                    <a:pt x="5994" y="2560"/>
                  </a:lnTo>
                  <a:lnTo>
                    <a:pt x="5994" y="2533"/>
                  </a:lnTo>
                  <a:close/>
                  <a:moveTo>
                    <a:pt x="6101" y="2533"/>
                  </a:moveTo>
                  <a:lnTo>
                    <a:pt x="6181" y="2533"/>
                  </a:lnTo>
                  <a:lnTo>
                    <a:pt x="6181" y="2560"/>
                  </a:lnTo>
                  <a:lnTo>
                    <a:pt x="6101" y="2560"/>
                  </a:lnTo>
                  <a:lnTo>
                    <a:pt x="6101" y="2533"/>
                  </a:lnTo>
                  <a:close/>
                  <a:moveTo>
                    <a:pt x="6207" y="2533"/>
                  </a:moveTo>
                  <a:lnTo>
                    <a:pt x="6287" y="2533"/>
                  </a:lnTo>
                  <a:lnTo>
                    <a:pt x="6287" y="2560"/>
                  </a:lnTo>
                  <a:lnTo>
                    <a:pt x="6207" y="2560"/>
                  </a:lnTo>
                  <a:lnTo>
                    <a:pt x="6207" y="2533"/>
                  </a:lnTo>
                  <a:close/>
                  <a:moveTo>
                    <a:pt x="6314" y="2533"/>
                  </a:moveTo>
                  <a:lnTo>
                    <a:pt x="6394" y="2533"/>
                  </a:lnTo>
                  <a:lnTo>
                    <a:pt x="6394" y="2560"/>
                  </a:lnTo>
                  <a:lnTo>
                    <a:pt x="6314" y="2560"/>
                  </a:lnTo>
                  <a:lnTo>
                    <a:pt x="6314" y="2533"/>
                  </a:lnTo>
                  <a:close/>
                  <a:moveTo>
                    <a:pt x="6421" y="2533"/>
                  </a:moveTo>
                  <a:lnTo>
                    <a:pt x="6501" y="2533"/>
                  </a:lnTo>
                  <a:lnTo>
                    <a:pt x="6501" y="2559"/>
                  </a:lnTo>
                  <a:lnTo>
                    <a:pt x="6421" y="2559"/>
                  </a:lnTo>
                  <a:lnTo>
                    <a:pt x="6421" y="2533"/>
                  </a:lnTo>
                  <a:close/>
                  <a:moveTo>
                    <a:pt x="6527" y="2533"/>
                  </a:moveTo>
                  <a:lnTo>
                    <a:pt x="6607" y="2533"/>
                  </a:lnTo>
                  <a:lnTo>
                    <a:pt x="6607" y="2559"/>
                  </a:lnTo>
                  <a:lnTo>
                    <a:pt x="6527" y="2559"/>
                  </a:lnTo>
                  <a:lnTo>
                    <a:pt x="6527" y="2533"/>
                  </a:lnTo>
                  <a:close/>
                  <a:moveTo>
                    <a:pt x="6634" y="2533"/>
                  </a:moveTo>
                  <a:lnTo>
                    <a:pt x="6714" y="2532"/>
                  </a:lnTo>
                  <a:lnTo>
                    <a:pt x="6714" y="2559"/>
                  </a:lnTo>
                  <a:lnTo>
                    <a:pt x="6634" y="2559"/>
                  </a:lnTo>
                  <a:lnTo>
                    <a:pt x="6634" y="2533"/>
                  </a:lnTo>
                  <a:close/>
                  <a:moveTo>
                    <a:pt x="6741" y="2532"/>
                  </a:moveTo>
                  <a:lnTo>
                    <a:pt x="6821" y="2532"/>
                  </a:lnTo>
                  <a:lnTo>
                    <a:pt x="6821" y="2559"/>
                  </a:lnTo>
                  <a:lnTo>
                    <a:pt x="6741" y="2559"/>
                  </a:lnTo>
                  <a:lnTo>
                    <a:pt x="6741" y="2532"/>
                  </a:lnTo>
                  <a:close/>
                  <a:moveTo>
                    <a:pt x="6847" y="2532"/>
                  </a:moveTo>
                  <a:lnTo>
                    <a:pt x="6927" y="2532"/>
                  </a:lnTo>
                  <a:lnTo>
                    <a:pt x="6927" y="2559"/>
                  </a:lnTo>
                  <a:lnTo>
                    <a:pt x="6847" y="2559"/>
                  </a:lnTo>
                  <a:lnTo>
                    <a:pt x="6847" y="2532"/>
                  </a:lnTo>
                  <a:close/>
                  <a:moveTo>
                    <a:pt x="6954" y="2532"/>
                  </a:moveTo>
                  <a:lnTo>
                    <a:pt x="7034" y="2532"/>
                  </a:lnTo>
                  <a:lnTo>
                    <a:pt x="7034" y="2559"/>
                  </a:lnTo>
                  <a:lnTo>
                    <a:pt x="6954" y="2559"/>
                  </a:lnTo>
                  <a:lnTo>
                    <a:pt x="6954" y="2532"/>
                  </a:lnTo>
                  <a:close/>
                  <a:moveTo>
                    <a:pt x="7061" y="2532"/>
                  </a:moveTo>
                  <a:lnTo>
                    <a:pt x="7141" y="2532"/>
                  </a:lnTo>
                  <a:lnTo>
                    <a:pt x="7141" y="2559"/>
                  </a:lnTo>
                  <a:lnTo>
                    <a:pt x="7061" y="2559"/>
                  </a:lnTo>
                  <a:lnTo>
                    <a:pt x="7061" y="2532"/>
                  </a:lnTo>
                  <a:close/>
                  <a:moveTo>
                    <a:pt x="7167" y="2532"/>
                  </a:moveTo>
                  <a:lnTo>
                    <a:pt x="7247" y="2532"/>
                  </a:lnTo>
                  <a:lnTo>
                    <a:pt x="7247" y="2559"/>
                  </a:lnTo>
                  <a:lnTo>
                    <a:pt x="7167" y="2559"/>
                  </a:lnTo>
                  <a:lnTo>
                    <a:pt x="7167" y="2532"/>
                  </a:lnTo>
                  <a:close/>
                  <a:moveTo>
                    <a:pt x="7274" y="2532"/>
                  </a:moveTo>
                  <a:lnTo>
                    <a:pt x="7354" y="2532"/>
                  </a:lnTo>
                  <a:lnTo>
                    <a:pt x="7354" y="2558"/>
                  </a:lnTo>
                  <a:lnTo>
                    <a:pt x="7274" y="2559"/>
                  </a:lnTo>
                  <a:lnTo>
                    <a:pt x="7274" y="2532"/>
                  </a:lnTo>
                  <a:close/>
                  <a:moveTo>
                    <a:pt x="7381" y="2532"/>
                  </a:moveTo>
                  <a:lnTo>
                    <a:pt x="7461" y="2532"/>
                  </a:lnTo>
                  <a:lnTo>
                    <a:pt x="7461" y="2558"/>
                  </a:lnTo>
                  <a:lnTo>
                    <a:pt x="7381" y="2558"/>
                  </a:lnTo>
                  <a:lnTo>
                    <a:pt x="7381" y="2532"/>
                  </a:lnTo>
                  <a:close/>
                  <a:moveTo>
                    <a:pt x="7487" y="2532"/>
                  </a:moveTo>
                  <a:lnTo>
                    <a:pt x="7567" y="2532"/>
                  </a:lnTo>
                  <a:lnTo>
                    <a:pt x="7567" y="2558"/>
                  </a:lnTo>
                  <a:lnTo>
                    <a:pt x="7487" y="2558"/>
                  </a:lnTo>
                  <a:lnTo>
                    <a:pt x="7487" y="2532"/>
                  </a:lnTo>
                  <a:close/>
                  <a:moveTo>
                    <a:pt x="7594" y="2531"/>
                  </a:moveTo>
                  <a:lnTo>
                    <a:pt x="7674" y="2531"/>
                  </a:lnTo>
                  <a:lnTo>
                    <a:pt x="7674" y="2558"/>
                  </a:lnTo>
                  <a:lnTo>
                    <a:pt x="7594" y="2558"/>
                  </a:lnTo>
                  <a:lnTo>
                    <a:pt x="7594" y="2531"/>
                  </a:lnTo>
                  <a:close/>
                  <a:moveTo>
                    <a:pt x="7701" y="2531"/>
                  </a:moveTo>
                  <a:lnTo>
                    <a:pt x="7781" y="2531"/>
                  </a:lnTo>
                  <a:lnTo>
                    <a:pt x="7781" y="2558"/>
                  </a:lnTo>
                  <a:lnTo>
                    <a:pt x="7701" y="2558"/>
                  </a:lnTo>
                  <a:lnTo>
                    <a:pt x="7701" y="2531"/>
                  </a:lnTo>
                  <a:close/>
                  <a:moveTo>
                    <a:pt x="7807" y="2531"/>
                  </a:moveTo>
                  <a:lnTo>
                    <a:pt x="7887" y="2531"/>
                  </a:lnTo>
                  <a:lnTo>
                    <a:pt x="7887" y="2558"/>
                  </a:lnTo>
                  <a:lnTo>
                    <a:pt x="7807" y="2558"/>
                  </a:lnTo>
                  <a:lnTo>
                    <a:pt x="7807" y="2531"/>
                  </a:lnTo>
                  <a:close/>
                  <a:moveTo>
                    <a:pt x="7914" y="2531"/>
                  </a:moveTo>
                  <a:lnTo>
                    <a:pt x="7994" y="2531"/>
                  </a:lnTo>
                  <a:lnTo>
                    <a:pt x="7994" y="2558"/>
                  </a:lnTo>
                  <a:lnTo>
                    <a:pt x="7914" y="2558"/>
                  </a:lnTo>
                  <a:lnTo>
                    <a:pt x="7914" y="2531"/>
                  </a:lnTo>
                  <a:close/>
                  <a:moveTo>
                    <a:pt x="8021" y="2531"/>
                  </a:moveTo>
                  <a:lnTo>
                    <a:pt x="8101" y="2531"/>
                  </a:lnTo>
                  <a:lnTo>
                    <a:pt x="8101" y="2558"/>
                  </a:lnTo>
                  <a:lnTo>
                    <a:pt x="8021" y="2558"/>
                  </a:lnTo>
                  <a:lnTo>
                    <a:pt x="8021" y="2531"/>
                  </a:lnTo>
                  <a:close/>
                  <a:moveTo>
                    <a:pt x="8127" y="2531"/>
                  </a:moveTo>
                  <a:lnTo>
                    <a:pt x="8207" y="2531"/>
                  </a:lnTo>
                  <a:lnTo>
                    <a:pt x="8207" y="2557"/>
                  </a:lnTo>
                  <a:lnTo>
                    <a:pt x="8127" y="2558"/>
                  </a:lnTo>
                  <a:lnTo>
                    <a:pt x="8127" y="2531"/>
                  </a:lnTo>
                  <a:close/>
                  <a:moveTo>
                    <a:pt x="8234" y="2531"/>
                  </a:moveTo>
                  <a:lnTo>
                    <a:pt x="8314" y="2531"/>
                  </a:lnTo>
                  <a:lnTo>
                    <a:pt x="8314" y="2557"/>
                  </a:lnTo>
                  <a:lnTo>
                    <a:pt x="8234" y="2557"/>
                  </a:lnTo>
                  <a:lnTo>
                    <a:pt x="8234" y="2531"/>
                  </a:lnTo>
                  <a:close/>
                  <a:moveTo>
                    <a:pt x="8341" y="2531"/>
                  </a:moveTo>
                  <a:lnTo>
                    <a:pt x="8421" y="2531"/>
                  </a:lnTo>
                  <a:lnTo>
                    <a:pt x="8421" y="2557"/>
                  </a:lnTo>
                  <a:lnTo>
                    <a:pt x="8341" y="2557"/>
                  </a:lnTo>
                  <a:lnTo>
                    <a:pt x="8341" y="2531"/>
                  </a:lnTo>
                  <a:close/>
                  <a:moveTo>
                    <a:pt x="8447" y="2531"/>
                  </a:moveTo>
                  <a:lnTo>
                    <a:pt x="8527" y="2530"/>
                  </a:lnTo>
                  <a:lnTo>
                    <a:pt x="8527" y="2557"/>
                  </a:lnTo>
                  <a:lnTo>
                    <a:pt x="8447" y="2557"/>
                  </a:lnTo>
                  <a:lnTo>
                    <a:pt x="8447" y="2531"/>
                  </a:lnTo>
                  <a:close/>
                  <a:moveTo>
                    <a:pt x="8554" y="2530"/>
                  </a:moveTo>
                  <a:lnTo>
                    <a:pt x="8634" y="2530"/>
                  </a:lnTo>
                  <a:lnTo>
                    <a:pt x="8634" y="2557"/>
                  </a:lnTo>
                  <a:lnTo>
                    <a:pt x="8554" y="2557"/>
                  </a:lnTo>
                  <a:lnTo>
                    <a:pt x="8554" y="2530"/>
                  </a:lnTo>
                  <a:close/>
                  <a:moveTo>
                    <a:pt x="8661" y="2530"/>
                  </a:moveTo>
                  <a:lnTo>
                    <a:pt x="8741" y="2530"/>
                  </a:lnTo>
                  <a:lnTo>
                    <a:pt x="8741" y="2557"/>
                  </a:lnTo>
                  <a:lnTo>
                    <a:pt x="8661" y="2557"/>
                  </a:lnTo>
                  <a:lnTo>
                    <a:pt x="8661" y="2530"/>
                  </a:lnTo>
                  <a:close/>
                  <a:moveTo>
                    <a:pt x="8767" y="2530"/>
                  </a:moveTo>
                  <a:lnTo>
                    <a:pt x="8847" y="2530"/>
                  </a:lnTo>
                  <a:lnTo>
                    <a:pt x="8847" y="2557"/>
                  </a:lnTo>
                  <a:lnTo>
                    <a:pt x="8767" y="2557"/>
                  </a:lnTo>
                  <a:lnTo>
                    <a:pt x="8767" y="2530"/>
                  </a:lnTo>
                  <a:close/>
                  <a:moveTo>
                    <a:pt x="8874" y="2530"/>
                  </a:moveTo>
                  <a:lnTo>
                    <a:pt x="8954" y="2530"/>
                  </a:lnTo>
                  <a:lnTo>
                    <a:pt x="8954" y="2557"/>
                  </a:lnTo>
                  <a:lnTo>
                    <a:pt x="8874" y="2557"/>
                  </a:lnTo>
                  <a:lnTo>
                    <a:pt x="8874" y="2530"/>
                  </a:lnTo>
                  <a:close/>
                  <a:moveTo>
                    <a:pt x="8981" y="2530"/>
                  </a:moveTo>
                  <a:lnTo>
                    <a:pt x="9061" y="2530"/>
                  </a:lnTo>
                  <a:lnTo>
                    <a:pt x="9061" y="2556"/>
                  </a:lnTo>
                  <a:lnTo>
                    <a:pt x="8981" y="2557"/>
                  </a:lnTo>
                  <a:lnTo>
                    <a:pt x="8981" y="2530"/>
                  </a:lnTo>
                  <a:close/>
                  <a:moveTo>
                    <a:pt x="9087" y="2530"/>
                  </a:moveTo>
                  <a:lnTo>
                    <a:pt x="9167" y="2530"/>
                  </a:lnTo>
                  <a:lnTo>
                    <a:pt x="9167" y="2556"/>
                  </a:lnTo>
                  <a:lnTo>
                    <a:pt x="9087" y="2556"/>
                  </a:lnTo>
                  <a:lnTo>
                    <a:pt x="9087" y="2530"/>
                  </a:lnTo>
                  <a:close/>
                  <a:moveTo>
                    <a:pt x="9194" y="2530"/>
                  </a:moveTo>
                  <a:lnTo>
                    <a:pt x="9274" y="2530"/>
                  </a:lnTo>
                  <a:lnTo>
                    <a:pt x="9274" y="2556"/>
                  </a:lnTo>
                  <a:lnTo>
                    <a:pt x="9194" y="2556"/>
                  </a:lnTo>
                  <a:lnTo>
                    <a:pt x="9194" y="2530"/>
                  </a:lnTo>
                  <a:close/>
                  <a:moveTo>
                    <a:pt x="9301" y="2530"/>
                  </a:moveTo>
                  <a:lnTo>
                    <a:pt x="9381" y="2529"/>
                  </a:lnTo>
                  <a:lnTo>
                    <a:pt x="9381" y="2556"/>
                  </a:lnTo>
                  <a:lnTo>
                    <a:pt x="9301" y="2556"/>
                  </a:lnTo>
                  <a:lnTo>
                    <a:pt x="9301" y="2530"/>
                  </a:lnTo>
                  <a:close/>
                  <a:moveTo>
                    <a:pt x="9407" y="2529"/>
                  </a:moveTo>
                  <a:lnTo>
                    <a:pt x="9487" y="2529"/>
                  </a:lnTo>
                  <a:lnTo>
                    <a:pt x="9487" y="2556"/>
                  </a:lnTo>
                  <a:lnTo>
                    <a:pt x="9407" y="2556"/>
                  </a:lnTo>
                  <a:lnTo>
                    <a:pt x="9407" y="2529"/>
                  </a:lnTo>
                  <a:close/>
                  <a:moveTo>
                    <a:pt x="9514" y="2529"/>
                  </a:moveTo>
                  <a:lnTo>
                    <a:pt x="9594" y="2529"/>
                  </a:lnTo>
                  <a:lnTo>
                    <a:pt x="9594" y="2556"/>
                  </a:lnTo>
                  <a:lnTo>
                    <a:pt x="9514" y="2556"/>
                  </a:lnTo>
                  <a:lnTo>
                    <a:pt x="9514" y="2529"/>
                  </a:lnTo>
                  <a:close/>
                  <a:moveTo>
                    <a:pt x="9621" y="2529"/>
                  </a:moveTo>
                  <a:lnTo>
                    <a:pt x="9701" y="2529"/>
                  </a:lnTo>
                  <a:lnTo>
                    <a:pt x="9701" y="2556"/>
                  </a:lnTo>
                  <a:lnTo>
                    <a:pt x="9621" y="2556"/>
                  </a:lnTo>
                  <a:lnTo>
                    <a:pt x="9621" y="2529"/>
                  </a:lnTo>
                  <a:close/>
                  <a:moveTo>
                    <a:pt x="9727" y="2529"/>
                  </a:moveTo>
                  <a:lnTo>
                    <a:pt x="9807" y="2529"/>
                  </a:lnTo>
                  <a:lnTo>
                    <a:pt x="9807" y="2556"/>
                  </a:lnTo>
                  <a:lnTo>
                    <a:pt x="9727" y="2556"/>
                  </a:lnTo>
                  <a:lnTo>
                    <a:pt x="9727" y="2529"/>
                  </a:lnTo>
                  <a:close/>
                  <a:moveTo>
                    <a:pt x="9834" y="2529"/>
                  </a:moveTo>
                  <a:lnTo>
                    <a:pt x="9914" y="2529"/>
                  </a:lnTo>
                  <a:lnTo>
                    <a:pt x="9914" y="2556"/>
                  </a:lnTo>
                  <a:lnTo>
                    <a:pt x="9834" y="2556"/>
                  </a:lnTo>
                  <a:lnTo>
                    <a:pt x="9834" y="2529"/>
                  </a:lnTo>
                  <a:close/>
                  <a:moveTo>
                    <a:pt x="9941" y="2529"/>
                  </a:moveTo>
                  <a:lnTo>
                    <a:pt x="10021" y="2529"/>
                  </a:lnTo>
                  <a:lnTo>
                    <a:pt x="10021" y="2555"/>
                  </a:lnTo>
                  <a:lnTo>
                    <a:pt x="9941" y="2555"/>
                  </a:lnTo>
                  <a:lnTo>
                    <a:pt x="9941" y="2529"/>
                  </a:lnTo>
                  <a:close/>
                  <a:moveTo>
                    <a:pt x="10047" y="2529"/>
                  </a:moveTo>
                  <a:lnTo>
                    <a:pt x="10127" y="2529"/>
                  </a:lnTo>
                  <a:lnTo>
                    <a:pt x="10127" y="2555"/>
                  </a:lnTo>
                  <a:lnTo>
                    <a:pt x="10047" y="2555"/>
                  </a:lnTo>
                  <a:lnTo>
                    <a:pt x="10047" y="2529"/>
                  </a:lnTo>
                  <a:close/>
                  <a:moveTo>
                    <a:pt x="10154" y="2529"/>
                  </a:moveTo>
                  <a:lnTo>
                    <a:pt x="10234" y="2528"/>
                  </a:lnTo>
                  <a:lnTo>
                    <a:pt x="10234" y="2555"/>
                  </a:lnTo>
                  <a:lnTo>
                    <a:pt x="10154" y="2555"/>
                  </a:lnTo>
                  <a:lnTo>
                    <a:pt x="10154" y="2529"/>
                  </a:lnTo>
                  <a:close/>
                  <a:moveTo>
                    <a:pt x="10261" y="2528"/>
                  </a:moveTo>
                  <a:lnTo>
                    <a:pt x="10341" y="2528"/>
                  </a:lnTo>
                  <a:lnTo>
                    <a:pt x="10341" y="2555"/>
                  </a:lnTo>
                  <a:lnTo>
                    <a:pt x="10261" y="2555"/>
                  </a:lnTo>
                  <a:lnTo>
                    <a:pt x="10261" y="2528"/>
                  </a:lnTo>
                  <a:close/>
                  <a:moveTo>
                    <a:pt x="10367" y="2528"/>
                  </a:moveTo>
                  <a:lnTo>
                    <a:pt x="10447" y="2528"/>
                  </a:lnTo>
                  <a:lnTo>
                    <a:pt x="10447" y="2555"/>
                  </a:lnTo>
                  <a:lnTo>
                    <a:pt x="10367" y="2555"/>
                  </a:lnTo>
                  <a:lnTo>
                    <a:pt x="10367" y="2528"/>
                  </a:lnTo>
                  <a:close/>
                  <a:moveTo>
                    <a:pt x="10474" y="2528"/>
                  </a:moveTo>
                  <a:lnTo>
                    <a:pt x="10554" y="2528"/>
                  </a:lnTo>
                  <a:lnTo>
                    <a:pt x="10554" y="2555"/>
                  </a:lnTo>
                  <a:lnTo>
                    <a:pt x="10474" y="2555"/>
                  </a:lnTo>
                  <a:lnTo>
                    <a:pt x="10474" y="2528"/>
                  </a:lnTo>
                  <a:close/>
                  <a:moveTo>
                    <a:pt x="10581" y="2528"/>
                  </a:moveTo>
                  <a:lnTo>
                    <a:pt x="10661" y="2528"/>
                  </a:lnTo>
                  <a:lnTo>
                    <a:pt x="10661" y="2555"/>
                  </a:lnTo>
                  <a:lnTo>
                    <a:pt x="10581" y="2555"/>
                  </a:lnTo>
                  <a:lnTo>
                    <a:pt x="10581" y="2528"/>
                  </a:lnTo>
                  <a:close/>
                  <a:moveTo>
                    <a:pt x="10687" y="2528"/>
                  </a:moveTo>
                  <a:lnTo>
                    <a:pt x="10767" y="2528"/>
                  </a:lnTo>
                  <a:lnTo>
                    <a:pt x="10767" y="2555"/>
                  </a:lnTo>
                  <a:lnTo>
                    <a:pt x="10687" y="2555"/>
                  </a:lnTo>
                  <a:lnTo>
                    <a:pt x="10687" y="2528"/>
                  </a:lnTo>
                  <a:close/>
                  <a:moveTo>
                    <a:pt x="10794" y="2528"/>
                  </a:moveTo>
                  <a:lnTo>
                    <a:pt x="10874" y="2528"/>
                  </a:lnTo>
                  <a:lnTo>
                    <a:pt x="10874" y="2554"/>
                  </a:lnTo>
                  <a:lnTo>
                    <a:pt x="10794" y="2555"/>
                  </a:lnTo>
                  <a:lnTo>
                    <a:pt x="10794" y="2528"/>
                  </a:lnTo>
                  <a:close/>
                  <a:moveTo>
                    <a:pt x="10901" y="2528"/>
                  </a:moveTo>
                  <a:lnTo>
                    <a:pt x="10981" y="2528"/>
                  </a:lnTo>
                  <a:lnTo>
                    <a:pt x="10981" y="2554"/>
                  </a:lnTo>
                  <a:lnTo>
                    <a:pt x="10901" y="2554"/>
                  </a:lnTo>
                  <a:lnTo>
                    <a:pt x="10901" y="2528"/>
                  </a:lnTo>
                  <a:close/>
                  <a:moveTo>
                    <a:pt x="11007" y="2528"/>
                  </a:moveTo>
                  <a:lnTo>
                    <a:pt x="11087" y="2528"/>
                  </a:lnTo>
                  <a:lnTo>
                    <a:pt x="11087" y="2554"/>
                  </a:lnTo>
                  <a:lnTo>
                    <a:pt x="11007" y="2554"/>
                  </a:lnTo>
                  <a:lnTo>
                    <a:pt x="11007" y="2528"/>
                  </a:lnTo>
                  <a:close/>
                  <a:moveTo>
                    <a:pt x="11114" y="2527"/>
                  </a:moveTo>
                  <a:lnTo>
                    <a:pt x="11194" y="2527"/>
                  </a:lnTo>
                  <a:lnTo>
                    <a:pt x="11194" y="2554"/>
                  </a:lnTo>
                  <a:lnTo>
                    <a:pt x="11114" y="2554"/>
                  </a:lnTo>
                  <a:lnTo>
                    <a:pt x="11114" y="2527"/>
                  </a:lnTo>
                  <a:close/>
                  <a:moveTo>
                    <a:pt x="11221" y="2527"/>
                  </a:moveTo>
                  <a:lnTo>
                    <a:pt x="11301" y="2527"/>
                  </a:lnTo>
                  <a:lnTo>
                    <a:pt x="11301" y="2554"/>
                  </a:lnTo>
                  <a:lnTo>
                    <a:pt x="11221" y="2554"/>
                  </a:lnTo>
                  <a:lnTo>
                    <a:pt x="11221" y="2527"/>
                  </a:lnTo>
                  <a:close/>
                  <a:moveTo>
                    <a:pt x="11327" y="2527"/>
                  </a:moveTo>
                  <a:lnTo>
                    <a:pt x="11407" y="2527"/>
                  </a:lnTo>
                  <a:lnTo>
                    <a:pt x="11407" y="2554"/>
                  </a:lnTo>
                  <a:lnTo>
                    <a:pt x="11327" y="2554"/>
                  </a:lnTo>
                  <a:lnTo>
                    <a:pt x="11327" y="2527"/>
                  </a:lnTo>
                  <a:close/>
                  <a:moveTo>
                    <a:pt x="11434" y="2527"/>
                  </a:moveTo>
                  <a:lnTo>
                    <a:pt x="11514" y="2527"/>
                  </a:lnTo>
                  <a:lnTo>
                    <a:pt x="11514" y="2554"/>
                  </a:lnTo>
                  <a:lnTo>
                    <a:pt x="11434" y="2554"/>
                  </a:lnTo>
                  <a:lnTo>
                    <a:pt x="11434" y="2527"/>
                  </a:lnTo>
                  <a:close/>
                  <a:moveTo>
                    <a:pt x="11541" y="2527"/>
                  </a:moveTo>
                  <a:lnTo>
                    <a:pt x="11575" y="2527"/>
                  </a:lnTo>
                  <a:lnTo>
                    <a:pt x="11564" y="2533"/>
                  </a:lnTo>
                  <a:lnTo>
                    <a:pt x="11591" y="2495"/>
                  </a:lnTo>
                  <a:lnTo>
                    <a:pt x="11613" y="2511"/>
                  </a:lnTo>
                  <a:lnTo>
                    <a:pt x="11586" y="2548"/>
                  </a:lnTo>
                  <a:cubicBezTo>
                    <a:pt x="11584" y="2552"/>
                    <a:pt x="11580" y="2554"/>
                    <a:pt x="11575" y="2554"/>
                  </a:cubicBezTo>
                  <a:lnTo>
                    <a:pt x="11541" y="2554"/>
                  </a:lnTo>
                  <a:lnTo>
                    <a:pt x="11541" y="2527"/>
                  </a:lnTo>
                  <a:close/>
                  <a:moveTo>
                    <a:pt x="11606" y="2474"/>
                  </a:moveTo>
                  <a:lnTo>
                    <a:pt x="11652" y="2408"/>
                  </a:lnTo>
                  <a:lnTo>
                    <a:pt x="11674" y="2424"/>
                  </a:lnTo>
                  <a:lnTo>
                    <a:pt x="11628" y="2489"/>
                  </a:lnTo>
                  <a:lnTo>
                    <a:pt x="11606" y="2474"/>
                  </a:lnTo>
                  <a:close/>
                  <a:moveTo>
                    <a:pt x="11668" y="2387"/>
                  </a:moveTo>
                  <a:lnTo>
                    <a:pt x="11714" y="2321"/>
                  </a:lnTo>
                  <a:lnTo>
                    <a:pt x="11736" y="2337"/>
                  </a:lnTo>
                  <a:lnTo>
                    <a:pt x="11690" y="2402"/>
                  </a:lnTo>
                  <a:lnTo>
                    <a:pt x="11668" y="2387"/>
                  </a:lnTo>
                  <a:close/>
                  <a:moveTo>
                    <a:pt x="11730" y="2300"/>
                  </a:moveTo>
                  <a:lnTo>
                    <a:pt x="11776" y="2234"/>
                  </a:lnTo>
                  <a:lnTo>
                    <a:pt x="11798" y="2250"/>
                  </a:lnTo>
                  <a:lnTo>
                    <a:pt x="11751" y="2315"/>
                  </a:lnTo>
                  <a:lnTo>
                    <a:pt x="11730" y="2300"/>
                  </a:lnTo>
                  <a:close/>
                  <a:moveTo>
                    <a:pt x="11791" y="2213"/>
                  </a:moveTo>
                  <a:lnTo>
                    <a:pt x="11837" y="2147"/>
                  </a:lnTo>
                  <a:lnTo>
                    <a:pt x="11859" y="2163"/>
                  </a:lnTo>
                  <a:lnTo>
                    <a:pt x="11813" y="2228"/>
                  </a:lnTo>
                  <a:lnTo>
                    <a:pt x="11791" y="2213"/>
                  </a:lnTo>
                  <a:close/>
                  <a:moveTo>
                    <a:pt x="11853" y="2126"/>
                  </a:moveTo>
                  <a:lnTo>
                    <a:pt x="11899" y="2060"/>
                  </a:lnTo>
                  <a:lnTo>
                    <a:pt x="11921" y="2076"/>
                  </a:lnTo>
                  <a:lnTo>
                    <a:pt x="11875" y="2141"/>
                  </a:lnTo>
                  <a:lnTo>
                    <a:pt x="11853" y="2126"/>
                  </a:lnTo>
                  <a:close/>
                  <a:moveTo>
                    <a:pt x="11915" y="2039"/>
                  </a:moveTo>
                  <a:lnTo>
                    <a:pt x="11961" y="1973"/>
                  </a:lnTo>
                  <a:lnTo>
                    <a:pt x="11983" y="1989"/>
                  </a:lnTo>
                  <a:lnTo>
                    <a:pt x="11936" y="2054"/>
                  </a:lnTo>
                  <a:lnTo>
                    <a:pt x="11915" y="2039"/>
                  </a:lnTo>
                  <a:close/>
                  <a:moveTo>
                    <a:pt x="11976" y="1952"/>
                  </a:moveTo>
                  <a:lnTo>
                    <a:pt x="12022" y="1886"/>
                  </a:lnTo>
                  <a:lnTo>
                    <a:pt x="12044" y="1902"/>
                  </a:lnTo>
                  <a:lnTo>
                    <a:pt x="11998" y="1967"/>
                  </a:lnTo>
                  <a:lnTo>
                    <a:pt x="11976" y="1952"/>
                  </a:lnTo>
                  <a:close/>
                  <a:moveTo>
                    <a:pt x="12038" y="1865"/>
                  </a:moveTo>
                  <a:lnTo>
                    <a:pt x="12084" y="1799"/>
                  </a:lnTo>
                  <a:lnTo>
                    <a:pt x="12106" y="1815"/>
                  </a:lnTo>
                  <a:lnTo>
                    <a:pt x="12060" y="1880"/>
                  </a:lnTo>
                  <a:lnTo>
                    <a:pt x="12038" y="1865"/>
                  </a:lnTo>
                  <a:close/>
                  <a:moveTo>
                    <a:pt x="12100" y="1778"/>
                  </a:moveTo>
                  <a:lnTo>
                    <a:pt x="12146" y="1712"/>
                  </a:lnTo>
                  <a:lnTo>
                    <a:pt x="12168" y="1728"/>
                  </a:lnTo>
                  <a:lnTo>
                    <a:pt x="12121" y="1793"/>
                  </a:lnTo>
                  <a:lnTo>
                    <a:pt x="12100" y="1778"/>
                  </a:lnTo>
                  <a:close/>
                  <a:moveTo>
                    <a:pt x="12161" y="1691"/>
                  </a:moveTo>
                  <a:lnTo>
                    <a:pt x="12208" y="1625"/>
                  </a:lnTo>
                  <a:lnTo>
                    <a:pt x="12229" y="1641"/>
                  </a:lnTo>
                  <a:lnTo>
                    <a:pt x="12183" y="1706"/>
                  </a:lnTo>
                  <a:lnTo>
                    <a:pt x="12161" y="1691"/>
                  </a:lnTo>
                  <a:close/>
                  <a:moveTo>
                    <a:pt x="12223" y="1603"/>
                  </a:moveTo>
                  <a:lnTo>
                    <a:pt x="12269" y="1538"/>
                  </a:lnTo>
                  <a:lnTo>
                    <a:pt x="12291" y="1554"/>
                  </a:lnTo>
                  <a:lnTo>
                    <a:pt x="12245" y="1619"/>
                  </a:lnTo>
                  <a:lnTo>
                    <a:pt x="12223" y="1603"/>
                  </a:lnTo>
                  <a:close/>
                  <a:moveTo>
                    <a:pt x="12285" y="1516"/>
                  </a:moveTo>
                  <a:lnTo>
                    <a:pt x="12331" y="1451"/>
                  </a:lnTo>
                  <a:lnTo>
                    <a:pt x="12353" y="1467"/>
                  </a:lnTo>
                  <a:lnTo>
                    <a:pt x="12306" y="1532"/>
                  </a:lnTo>
                  <a:lnTo>
                    <a:pt x="12285" y="1516"/>
                  </a:lnTo>
                  <a:close/>
                  <a:moveTo>
                    <a:pt x="12346" y="1429"/>
                  </a:moveTo>
                  <a:lnTo>
                    <a:pt x="12393" y="1364"/>
                  </a:lnTo>
                  <a:lnTo>
                    <a:pt x="12414" y="1380"/>
                  </a:lnTo>
                  <a:lnTo>
                    <a:pt x="12368" y="1445"/>
                  </a:lnTo>
                  <a:lnTo>
                    <a:pt x="12346" y="1429"/>
                  </a:lnTo>
                  <a:close/>
                  <a:moveTo>
                    <a:pt x="12408" y="1342"/>
                  </a:moveTo>
                  <a:lnTo>
                    <a:pt x="12454" y="1277"/>
                  </a:lnTo>
                  <a:lnTo>
                    <a:pt x="12476" y="1293"/>
                  </a:lnTo>
                  <a:lnTo>
                    <a:pt x="12430" y="1358"/>
                  </a:lnTo>
                  <a:lnTo>
                    <a:pt x="12408" y="1342"/>
                  </a:lnTo>
                  <a:close/>
                  <a:moveTo>
                    <a:pt x="12470" y="1255"/>
                  </a:moveTo>
                  <a:lnTo>
                    <a:pt x="12516" y="1190"/>
                  </a:lnTo>
                  <a:lnTo>
                    <a:pt x="12538" y="1206"/>
                  </a:lnTo>
                  <a:lnTo>
                    <a:pt x="12491" y="1271"/>
                  </a:lnTo>
                  <a:lnTo>
                    <a:pt x="12470" y="1255"/>
                  </a:lnTo>
                  <a:close/>
                  <a:moveTo>
                    <a:pt x="12531" y="1168"/>
                  </a:moveTo>
                  <a:lnTo>
                    <a:pt x="12578" y="1103"/>
                  </a:lnTo>
                  <a:lnTo>
                    <a:pt x="12599" y="1118"/>
                  </a:lnTo>
                  <a:lnTo>
                    <a:pt x="12553" y="1184"/>
                  </a:lnTo>
                  <a:lnTo>
                    <a:pt x="12531" y="1168"/>
                  </a:lnTo>
                  <a:close/>
                  <a:moveTo>
                    <a:pt x="12593" y="1081"/>
                  </a:moveTo>
                  <a:lnTo>
                    <a:pt x="12639" y="1016"/>
                  </a:lnTo>
                  <a:lnTo>
                    <a:pt x="12661" y="1031"/>
                  </a:lnTo>
                  <a:lnTo>
                    <a:pt x="12615" y="1097"/>
                  </a:lnTo>
                  <a:lnTo>
                    <a:pt x="12593" y="1081"/>
                  </a:lnTo>
                  <a:close/>
                  <a:moveTo>
                    <a:pt x="12655" y="994"/>
                  </a:moveTo>
                  <a:lnTo>
                    <a:pt x="12701" y="929"/>
                  </a:lnTo>
                  <a:lnTo>
                    <a:pt x="12723" y="944"/>
                  </a:lnTo>
                  <a:lnTo>
                    <a:pt x="12676" y="1010"/>
                  </a:lnTo>
                  <a:lnTo>
                    <a:pt x="12655" y="994"/>
                  </a:lnTo>
                  <a:close/>
                  <a:moveTo>
                    <a:pt x="12716" y="907"/>
                  </a:moveTo>
                  <a:lnTo>
                    <a:pt x="12763" y="842"/>
                  </a:lnTo>
                  <a:lnTo>
                    <a:pt x="12784" y="857"/>
                  </a:lnTo>
                  <a:lnTo>
                    <a:pt x="12738" y="923"/>
                  </a:lnTo>
                  <a:lnTo>
                    <a:pt x="12716" y="907"/>
                  </a:lnTo>
                  <a:close/>
                  <a:moveTo>
                    <a:pt x="12778" y="820"/>
                  </a:moveTo>
                  <a:lnTo>
                    <a:pt x="12824" y="755"/>
                  </a:lnTo>
                  <a:lnTo>
                    <a:pt x="12846" y="770"/>
                  </a:lnTo>
                  <a:lnTo>
                    <a:pt x="12800" y="836"/>
                  </a:lnTo>
                  <a:lnTo>
                    <a:pt x="12778" y="820"/>
                  </a:lnTo>
                  <a:close/>
                  <a:moveTo>
                    <a:pt x="12840" y="733"/>
                  </a:moveTo>
                  <a:lnTo>
                    <a:pt x="12886" y="668"/>
                  </a:lnTo>
                  <a:lnTo>
                    <a:pt x="12908" y="683"/>
                  </a:lnTo>
                  <a:lnTo>
                    <a:pt x="12861" y="749"/>
                  </a:lnTo>
                  <a:lnTo>
                    <a:pt x="12840" y="733"/>
                  </a:lnTo>
                  <a:close/>
                  <a:moveTo>
                    <a:pt x="12901" y="646"/>
                  </a:moveTo>
                  <a:lnTo>
                    <a:pt x="12948" y="581"/>
                  </a:lnTo>
                  <a:lnTo>
                    <a:pt x="12969" y="596"/>
                  </a:lnTo>
                  <a:lnTo>
                    <a:pt x="12923" y="662"/>
                  </a:lnTo>
                  <a:lnTo>
                    <a:pt x="12901" y="646"/>
                  </a:lnTo>
                  <a:close/>
                  <a:moveTo>
                    <a:pt x="12963" y="559"/>
                  </a:moveTo>
                  <a:lnTo>
                    <a:pt x="13009" y="494"/>
                  </a:lnTo>
                  <a:lnTo>
                    <a:pt x="13031" y="509"/>
                  </a:lnTo>
                  <a:lnTo>
                    <a:pt x="12985" y="575"/>
                  </a:lnTo>
                  <a:lnTo>
                    <a:pt x="12963" y="559"/>
                  </a:lnTo>
                  <a:close/>
                  <a:moveTo>
                    <a:pt x="13025" y="472"/>
                  </a:moveTo>
                  <a:lnTo>
                    <a:pt x="13071" y="407"/>
                  </a:lnTo>
                  <a:lnTo>
                    <a:pt x="13093" y="422"/>
                  </a:lnTo>
                  <a:lnTo>
                    <a:pt x="13047" y="488"/>
                  </a:lnTo>
                  <a:lnTo>
                    <a:pt x="13025" y="472"/>
                  </a:lnTo>
                  <a:close/>
                  <a:moveTo>
                    <a:pt x="13086" y="385"/>
                  </a:moveTo>
                  <a:lnTo>
                    <a:pt x="13133" y="320"/>
                  </a:lnTo>
                  <a:lnTo>
                    <a:pt x="13154" y="335"/>
                  </a:lnTo>
                  <a:lnTo>
                    <a:pt x="13108" y="401"/>
                  </a:lnTo>
                  <a:lnTo>
                    <a:pt x="13086" y="385"/>
                  </a:lnTo>
                  <a:close/>
                  <a:moveTo>
                    <a:pt x="13148" y="298"/>
                  </a:moveTo>
                  <a:lnTo>
                    <a:pt x="13194" y="233"/>
                  </a:lnTo>
                  <a:lnTo>
                    <a:pt x="13216" y="248"/>
                  </a:lnTo>
                  <a:lnTo>
                    <a:pt x="13170" y="314"/>
                  </a:lnTo>
                  <a:lnTo>
                    <a:pt x="13148" y="298"/>
                  </a:lnTo>
                  <a:close/>
                  <a:moveTo>
                    <a:pt x="13210" y="211"/>
                  </a:moveTo>
                  <a:lnTo>
                    <a:pt x="13256" y="146"/>
                  </a:lnTo>
                  <a:lnTo>
                    <a:pt x="13278" y="161"/>
                  </a:lnTo>
                  <a:lnTo>
                    <a:pt x="13232" y="226"/>
                  </a:lnTo>
                  <a:lnTo>
                    <a:pt x="13210" y="211"/>
                  </a:lnTo>
                  <a:close/>
                  <a:moveTo>
                    <a:pt x="13271" y="124"/>
                  </a:moveTo>
                  <a:lnTo>
                    <a:pt x="13318" y="59"/>
                  </a:lnTo>
                  <a:lnTo>
                    <a:pt x="13340" y="74"/>
                  </a:lnTo>
                  <a:lnTo>
                    <a:pt x="13293" y="139"/>
                  </a:lnTo>
                  <a:lnTo>
                    <a:pt x="13271" y="124"/>
                  </a:lnTo>
                  <a:close/>
                  <a:moveTo>
                    <a:pt x="13333" y="37"/>
                  </a:moveTo>
                  <a:lnTo>
                    <a:pt x="13360" y="0"/>
                  </a:lnTo>
                  <a:lnTo>
                    <a:pt x="13381" y="15"/>
                  </a:lnTo>
                  <a:lnTo>
                    <a:pt x="13355" y="52"/>
                  </a:lnTo>
                  <a:lnTo>
                    <a:pt x="13333" y="37"/>
                  </a:lnTo>
                  <a:close/>
                </a:path>
              </a:pathLst>
            </a:custGeom>
            <a:solidFill>
              <a:srgbClr val="385D8A"/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F9468C69-DA92-4ADD-A8CD-A75A30D0E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1957" y="4432731"/>
              <a:ext cx="1919287" cy="346075"/>
            </a:xfrm>
            <a:custGeom>
              <a:avLst/>
              <a:gdLst>
                <a:gd name="T0" fmla="*/ 61 w 9780"/>
                <a:gd name="T1" fmla="*/ 205 h 1764"/>
                <a:gd name="T2" fmla="*/ 229 w 9780"/>
                <a:gd name="T3" fmla="*/ 445 h 1764"/>
                <a:gd name="T4" fmla="*/ 374 w 9780"/>
                <a:gd name="T5" fmla="*/ 605 h 1764"/>
                <a:gd name="T6" fmla="*/ 450 w 9780"/>
                <a:gd name="T7" fmla="*/ 714 h 1764"/>
                <a:gd name="T8" fmla="*/ 512 w 9780"/>
                <a:gd name="T9" fmla="*/ 801 h 1764"/>
                <a:gd name="T10" fmla="*/ 612 w 9780"/>
                <a:gd name="T11" fmla="*/ 991 h 1764"/>
                <a:gd name="T12" fmla="*/ 781 w 9780"/>
                <a:gd name="T13" fmla="*/ 1231 h 1764"/>
                <a:gd name="T14" fmla="*/ 925 w 9780"/>
                <a:gd name="T15" fmla="*/ 1391 h 1764"/>
                <a:gd name="T16" fmla="*/ 1002 w 9780"/>
                <a:gd name="T17" fmla="*/ 1500 h 1764"/>
                <a:gd name="T18" fmla="*/ 1063 w 9780"/>
                <a:gd name="T19" fmla="*/ 1587 h 1764"/>
                <a:gd name="T20" fmla="*/ 1185 w 9780"/>
                <a:gd name="T21" fmla="*/ 1764 h 1764"/>
                <a:gd name="T22" fmla="*/ 1478 w 9780"/>
                <a:gd name="T23" fmla="*/ 1762 h 1764"/>
                <a:gd name="T24" fmla="*/ 1691 w 9780"/>
                <a:gd name="T25" fmla="*/ 1733 h 1764"/>
                <a:gd name="T26" fmla="*/ 1824 w 9780"/>
                <a:gd name="T27" fmla="*/ 1733 h 1764"/>
                <a:gd name="T28" fmla="*/ 1931 w 9780"/>
                <a:gd name="T29" fmla="*/ 1732 h 1764"/>
                <a:gd name="T30" fmla="*/ 2145 w 9780"/>
                <a:gd name="T31" fmla="*/ 1757 h 1764"/>
                <a:gd name="T32" fmla="*/ 2438 w 9780"/>
                <a:gd name="T33" fmla="*/ 1755 h 1764"/>
                <a:gd name="T34" fmla="*/ 2651 w 9780"/>
                <a:gd name="T35" fmla="*/ 1727 h 1764"/>
                <a:gd name="T36" fmla="*/ 2784 w 9780"/>
                <a:gd name="T37" fmla="*/ 1726 h 1764"/>
                <a:gd name="T38" fmla="*/ 2891 w 9780"/>
                <a:gd name="T39" fmla="*/ 1725 h 1764"/>
                <a:gd name="T40" fmla="*/ 3104 w 9780"/>
                <a:gd name="T41" fmla="*/ 1750 h 1764"/>
                <a:gd name="T42" fmla="*/ 3398 w 9780"/>
                <a:gd name="T43" fmla="*/ 1748 h 1764"/>
                <a:gd name="T44" fmla="*/ 3611 w 9780"/>
                <a:gd name="T45" fmla="*/ 1720 h 1764"/>
                <a:gd name="T46" fmla="*/ 3744 w 9780"/>
                <a:gd name="T47" fmla="*/ 1719 h 1764"/>
                <a:gd name="T48" fmla="*/ 3851 w 9780"/>
                <a:gd name="T49" fmla="*/ 1718 h 1764"/>
                <a:gd name="T50" fmla="*/ 4064 w 9780"/>
                <a:gd name="T51" fmla="*/ 1744 h 1764"/>
                <a:gd name="T52" fmla="*/ 4358 w 9780"/>
                <a:gd name="T53" fmla="*/ 1742 h 1764"/>
                <a:gd name="T54" fmla="*/ 4571 w 9780"/>
                <a:gd name="T55" fmla="*/ 1713 h 1764"/>
                <a:gd name="T56" fmla="*/ 4704 w 9780"/>
                <a:gd name="T57" fmla="*/ 1713 h 1764"/>
                <a:gd name="T58" fmla="*/ 4811 w 9780"/>
                <a:gd name="T59" fmla="*/ 1712 h 1764"/>
                <a:gd name="T60" fmla="*/ 5024 w 9780"/>
                <a:gd name="T61" fmla="*/ 1737 h 1764"/>
                <a:gd name="T62" fmla="*/ 5318 w 9780"/>
                <a:gd name="T63" fmla="*/ 1735 h 1764"/>
                <a:gd name="T64" fmla="*/ 5531 w 9780"/>
                <a:gd name="T65" fmla="*/ 1707 h 1764"/>
                <a:gd name="T66" fmla="*/ 5664 w 9780"/>
                <a:gd name="T67" fmla="*/ 1706 h 1764"/>
                <a:gd name="T68" fmla="*/ 5771 w 9780"/>
                <a:gd name="T69" fmla="*/ 1705 h 1764"/>
                <a:gd name="T70" fmla="*/ 5984 w 9780"/>
                <a:gd name="T71" fmla="*/ 1730 h 1764"/>
                <a:gd name="T72" fmla="*/ 6278 w 9780"/>
                <a:gd name="T73" fmla="*/ 1728 h 1764"/>
                <a:gd name="T74" fmla="*/ 6491 w 9780"/>
                <a:gd name="T75" fmla="*/ 1700 h 1764"/>
                <a:gd name="T76" fmla="*/ 6624 w 9780"/>
                <a:gd name="T77" fmla="*/ 1699 h 1764"/>
                <a:gd name="T78" fmla="*/ 6731 w 9780"/>
                <a:gd name="T79" fmla="*/ 1699 h 1764"/>
                <a:gd name="T80" fmla="*/ 6944 w 9780"/>
                <a:gd name="T81" fmla="*/ 1724 h 1764"/>
                <a:gd name="T82" fmla="*/ 7238 w 9780"/>
                <a:gd name="T83" fmla="*/ 1722 h 1764"/>
                <a:gd name="T84" fmla="*/ 7451 w 9780"/>
                <a:gd name="T85" fmla="*/ 1694 h 1764"/>
                <a:gd name="T86" fmla="*/ 7584 w 9780"/>
                <a:gd name="T87" fmla="*/ 1693 h 1764"/>
                <a:gd name="T88" fmla="*/ 7691 w 9780"/>
                <a:gd name="T89" fmla="*/ 1692 h 1764"/>
                <a:gd name="T90" fmla="*/ 7904 w 9780"/>
                <a:gd name="T91" fmla="*/ 1717 h 1764"/>
                <a:gd name="T92" fmla="*/ 8198 w 9780"/>
                <a:gd name="T93" fmla="*/ 1715 h 1764"/>
                <a:gd name="T94" fmla="*/ 8411 w 9780"/>
                <a:gd name="T95" fmla="*/ 1687 h 1764"/>
                <a:gd name="T96" fmla="*/ 8544 w 9780"/>
                <a:gd name="T97" fmla="*/ 1686 h 1764"/>
                <a:gd name="T98" fmla="*/ 8613 w 9780"/>
                <a:gd name="T99" fmla="*/ 1640 h 1764"/>
                <a:gd name="T100" fmla="*/ 8674 w 9780"/>
                <a:gd name="T101" fmla="*/ 1552 h 1764"/>
                <a:gd name="T102" fmla="*/ 8818 w 9780"/>
                <a:gd name="T103" fmla="*/ 1393 h 1764"/>
                <a:gd name="T104" fmla="*/ 8986 w 9780"/>
                <a:gd name="T105" fmla="*/ 1152 h 1764"/>
                <a:gd name="T106" fmla="*/ 9087 w 9780"/>
                <a:gd name="T107" fmla="*/ 962 h 1764"/>
                <a:gd name="T108" fmla="*/ 9163 w 9780"/>
                <a:gd name="T109" fmla="*/ 853 h 1764"/>
                <a:gd name="T110" fmla="*/ 9224 w 9780"/>
                <a:gd name="T111" fmla="*/ 765 h 1764"/>
                <a:gd name="T112" fmla="*/ 9368 w 9780"/>
                <a:gd name="T113" fmla="*/ 606 h 1764"/>
                <a:gd name="T114" fmla="*/ 9536 w 9780"/>
                <a:gd name="T115" fmla="*/ 365 h 1764"/>
                <a:gd name="T116" fmla="*/ 9636 w 9780"/>
                <a:gd name="T117" fmla="*/ 175 h 1764"/>
                <a:gd name="T118" fmla="*/ 9713 w 9780"/>
                <a:gd name="T119" fmla="*/ 66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80" h="1764">
                  <a:moveTo>
                    <a:pt x="21" y="103"/>
                  </a:moveTo>
                  <a:lnTo>
                    <a:pt x="67" y="168"/>
                  </a:lnTo>
                  <a:lnTo>
                    <a:pt x="46" y="183"/>
                  </a:lnTo>
                  <a:lnTo>
                    <a:pt x="0" y="118"/>
                  </a:lnTo>
                  <a:lnTo>
                    <a:pt x="21" y="103"/>
                  </a:lnTo>
                  <a:close/>
                  <a:moveTo>
                    <a:pt x="83" y="190"/>
                  </a:moveTo>
                  <a:lnTo>
                    <a:pt x="129" y="255"/>
                  </a:lnTo>
                  <a:lnTo>
                    <a:pt x="107" y="271"/>
                  </a:lnTo>
                  <a:lnTo>
                    <a:pt x="61" y="205"/>
                  </a:lnTo>
                  <a:lnTo>
                    <a:pt x="83" y="190"/>
                  </a:lnTo>
                  <a:close/>
                  <a:moveTo>
                    <a:pt x="144" y="277"/>
                  </a:moveTo>
                  <a:lnTo>
                    <a:pt x="190" y="343"/>
                  </a:lnTo>
                  <a:lnTo>
                    <a:pt x="168" y="358"/>
                  </a:lnTo>
                  <a:lnTo>
                    <a:pt x="122" y="293"/>
                  </a:lnTo>
                  <a:lnTo>
                    <a:pt x="144" y="277"/>
                  </a:lnTo>
                  <a:close/>
                  <a:moveTo>
                    <a:pt x="205" y="365"/>
                  </a:moveTo>
                  <a:lnTo>
                    <a:pt x="251" y="430"/>
                  </a:lnTo>
                  <a:lnTo>
                    <a:pt x="229" y="445"/>
                  </a:lnTo>
                  <a:lnTo>
                    <a:pt x="183" y="380"/>
                  </a:lnTo>
                  <a:lnTo>
                    <a:pt x="205" y="365"/>
                  </a:lnTo>
                  <a:close/>
                  <a:moveTo>
                    <a:pt x="266" y="452"/>
                  </a:moveTo>
                  <a:lnTo>
                    <a:pt x="312" y="517"/>
                  </a:lnTo>
                  <a:lnTo>
                    <a:pt x="291" y="533"/>
                  </a:lnTo>
                  <a:lnTo>
                    <a:pt x="245" y="467"/>
                  </a:lnTo>
                  <a:lnTo>
                    <a:pt x="266" y="452"/>
                  </a:lnTo>
                  <a:close/>
                  <a:moveTo>
                    <a:pt x="328" y="539"/>
                  </a:moveTo>
                  <a:lnTo>
                    <a:pt x="374" y="605"/>
                  </a:lnTo>
                  <a:lnTo>
                    <a:pt x="352" y="620"/>
                  </a:lnTo>
                  <a:lnTo>
                    <a:pt x="306" y="555"/>
                  </a:lnTo>
                  <a:lnTo>
                    <a:pt x="328" y="539"/>
                  </a:lnTo>
                  <a:close/>
                  <a:moveTo>
                    <a:pt x="389" y="627"/>
                  </a:moveTo>
                  <a:lnTo>
                    <a:pt x="435" y="692"/>
                  </a:lnTo>
                  <a:lnTo>
                    <a:pt x="413" y="707"/>
                  </a:lnTo>
                  <a:lnTo>
                    <a:pt x="367" y="642"/>
                  </a:lnTo>
                  <a:lnTo>
                    <a:pt x="389" y="627"/>
                  </a:lnTo>
                  <a:close/>
                  <a:moveTo>
                    <a:pt x="450" y="714"/>
                  </a:moveTo>
                  <a:lnTo>
                    <a:pt x="496" y="779"/>
                  </a:lnTo>
                  <a:lnTo>
                    <a:pt x="474" y="795"/>
                  </a:lnTo>
                  <a:lnTo>
                    <a:pt x="428" y="729"/>
                  </a:lnTo>
                  <a:lnTo>
                    <a:pt x="450" y="714"/>
                  </a:lnTo>
                  <a:close/>
                  <a:moveTo>
                    <a:pt x="512" y="801"/>
                  </a:moveTo>
                  <a:lnTo>
                    <a:pt x="558" y="867"/>
                  </a:lnTo>
                  <a:lnTo>
                    <a:pt x="536" y="882"/>
                  </a:lnTo>
                  <a:lnTo>
                    <a:pt x="490" y="817"/>
                  </a:lnTo>
                  <a:lnTo>
                    <a:pt x="512" y="801"/>
                  </a:lnTo>
                  <a:close/>
                  <a:moveTo>
                    <a:pt x="573" y="889"/>
                  </a:moveTo>
                  <a:lnTo>
                    <a:pt x="619" y="954"/>
                  </a:lnTo>
                  <a:lnTo>
                    <a:pt x="597" y="969"/>
                  </a:lnTo>
                  <a:lnTo>
                    <a:pt x="551" y="904"/>
                  </a:lnTo>
                  <a:lnTo>
                    <a:pt x="573" y="889"/>
                  </a:lnTo>
                  <a:close/>
                  <a:moveTo>
                    <a:pt x="634" y="976"/>
                  </a:moveTo>
                  <a:lnTo>
                    <a:pt x="680" y="1041"/>
                  </a:lnTo>
                  <a:lnTo>
                    <a:pt x="658" y="1057"/>
                  </a:lnTo>
                  <a:lnTo>
                    <a:pt x="612" y="991"/>
                  </a:lnTo>
                  <a:lnTo>
                    <a:pt x="634" y="976"/>
                  </a:lnTo>
                  <a:close/>
                  <a:moveTo>
                    <a:pt x="695" y="1063"/>
                  </a:moveTo>
                  <a:lnTo>
                    <a:pt x="741" y="1129"/>
                  </a:lnTo>
                  <a:lnTo>
                    <a:pt x="720" y="1144"/>
                  </a:lnTo>
                  <a:lnTo>
                    <a:pt x="674" y="1078"/>
                  </a:lnTo>
                  <a:lnTo>
                    <a:pt x="695" y="1063"/>
                  </a:lnTo>
                  <a:close/>
                  <a:moveTo>
                    <a:pt x="757" y="1150"/>
                  </a:moveTo>
                  <a:lnTo>
                    <a:pt x="803" y="1216"/>
                  </a:lnTo>
                  <a:lnTo>
                    <a:pt x="781" y="1231"/>
                  </a:lnTo>
                  <a:lnTo>
                    <a:pt x="735" y="1166"/>
                  </a:lnTo>
                  <a:lnTo>
                    <a:pt x="757" y="1150"/>
                  </a:lnTo>
                  <a:close/>
                  <a:moveTo>
                    <a:pt x="818" y="1238"/>
                  </a:moveTo>
                  <a:lnTo>
                    <a:pt x="864" y="1303"/>
                  </a:lnTo>
                  <a:lnTo>
                    <a:pt x="842" y="1319"/>
                  </a:lnTo>
                  <a:lnTo>
                    <a:pt x="796" y="1253"/>
                  </a:lnTo>
                  <a:lnTo>
                    <a:pt x="818" y="1238"/>
                  </a:lnTo>
                  <a:close/>
                  <a:moveTo>
                    <a:pt x="879" y="1325"/>
                  </a:moveTo>
                  <a:lnTo>
                    <a:pt x="925" y="1391"/>
                  </a:lnTo>
                  <a:lnTo>
                    <a:pt x="903" y="1406"/>
                  </a:lnTo>
                  <a:lnTo>
                    <a:pt x="857" y="1340"/>
                  </a:lnTo>
                  <a:lnTo>
                    <a:pt x="879" y="1325"/>
                  </a:lnTo>
                  <a:close/>
                  <a:moveTo>
                    <a:pt x="940" y="1412"/>
                  </a:moveTo>
                  <a:lnTo>
                    <a:pt x="986" y="1478"/>
                  </a:lnTo>
                  <a:lnTo>
                    <a:pt x="965" y="1493"/>
                  </a:lnTo>
                  <a:lnTo>
                    <a:pt x="919" y="1428"/>
                  </a:lnTo>
                  <a:lnTo>
                    <a:pt x="940" y="1412"/>
                  </a:lnTo>
                  <a:close/>
                  <a:moveTo>
                    <a:pt x="1002" y="1500"/>
                  </a:moveTo>
                  <a:lnTo>
                    <a:pt x="1048" y="1565"/>
                  </a:lnTo>
                  <a:lnTo>
                    <a:pt x="1026" y="1580"/>
                  </a:lnTo>
                  <a:lnTo>
                    <a:pt x="980" y="1515"/>
                  </a:lnTo>
                  <a:lnTo>
                    <a:pt x="1002" y="1500"/>
                  </a:lnTo>
                  <a:close/>
                  <a:moveTo>
                    <a:pt x="1063" y="1587"/>
                  </a:moveTo>
                  <a:lnTo>
                    <a:pt x="1109" y="1652"/>
                  </a:lnTo>
                  <a:lnTo>
                    <a:pt x="1087" y="1668"/>
                  </a:lnTo>
                  <a:lnTo>
                    <a:pt x="1041" y="1602"/>
                  </a:lnTo>
                  <a:lnTo>
                    <a:pt x="1063" y="1587"/>
                  </a:lnTo>
                  <a:close/>
                  <a:moveTo>
                    <a:pt x="1124" y="1674"/>
                  </a:moveTo>
                  <a:lnTo>
                    <a:pt x="1170" y="1740"/>
                  </a:lnTo>
                  <a:lnTo>
                    <a:pt x="1148" y="1755"/>
                  </a:lnTo>
                  <a:lnTo>
                    <a:pt x="1102" y="1690"/>
                  </a:lnTo>
                  <a:lnTo>
                    <a:pt x="1124" y="1674"/>
                  </a:lnTo>
                  <a:close/>
                  <a:moveTo>
                    <a:pt x="1184" y="1737"/>
                  </a:moveTo>
                  <a:lnTo>
                    <a:pt x="1264" y="1736"/>
                  </a:lnTo>
                  <a:lnTo>
                    <a:pt x="1265" y="1763"/>
                  </a:lnTo>
                  <a:lnTo>
                    <a:pt x="1185" y="1764"/>
                  </a:lnTo>
                  <a:lnTo>
                    <a:pt x="1184" y="1737"/>
                  </a:lnTo>
                  <a:close/>
                  <a:moveTo>
                    <a:pt x="1291" y="1736"/>
                  </a:moveTo>
                  <a:lnTo>
                    <a:pt x="1371" y="1736"/>
                  </a:lnTo>
                  <a:lnTo>
                    <a:pt x="1371" y="1762"/>
                  </a:lnTo>
                  <a:lnTo>
                    <a:pt x="1291" y="1763"/>
                  </a:lnTo>
                  <a:lnTo>
                    <a:pt x="1291" y="1736"/>
                  </a:lnTo>
                  <a:close/>
                  <a:moveTo>
                    <a:pt x="1398" y="1735"/>
                  </a:moveTo>
                  <a:lnTo>
                    <a:pt x="1478" y="1735"/>
                  </a:lnTo>
                  <a:lnTo>
                    <a:pt x="1478" y="1762"/>
                  </a:lnTo>
                  <a:lnTo>
                    <a:pt x="1398" y="1762"/>
                  </a:lnTo>
                  <a:lnTo>
                    <a:pt x="1398" y="1735"/>
                  </a:lnTo>
                  <a:close/>
                  <a:moveTo>
                    <a:pt x="1504" y="1735"/>
                  </a:moveTo>
                  <a:lnTo>
                    <a:pt x="1584" y="1734"/>
                  </a:lnTo>
                  <a:lnTo>
                    <a:pt x="1585" y="1761"/>
                  </a:lnTo>
                  <a:lnTo>
                    <a:pt x="1505" y="1761"/>
                  </a:lnTo>
                  <a:lnTo>
                    <a:pt x="1504" y="1735"/>
                  </a:lnTo>
                  <a:close/>
                  <a:moveTo>
                    <a:pt x="1611" y="1734"/>
                  </a:moveTo>
                  <a:lnTo>
                    <a:pt x="1691" y="1733"/>
                  </a:lnTo>
                  <a:lnTo>
                    <a:pt x="1691" y="1760"/>
                  </a:lnTo>
                  <a:lnTo>
                    <a:pt x="1611" y="1761"/>
                  </a:lnTo>
                  <a:lnTo>
                    <a:pt x="1611" y="1734"/>
                  </a:lnTo>
                  <a:close/>
                  <a:moveTo>
                    <a:pt x="1718" y="1733"/>
                  </a:moveTo>
                  <a:lnTo>
                    <a:pt x="1798" y="1733"/>
                  </a:lnTo>
                  <a:lnTo>
                    <a:pt x="1798" y="1759"/>
                  </a:lnTo>
                  <a:lnTo>
                    <a:pt x="1718" y="1760"/>
                  </a:lnTo>
                  <a:lnTo>
                    <a:pt x="1718" y="1733"/>
                  </a:lnTo>
                  <a:close/>
                  <a:moveTo>
                    <a:pt x="1824" y="1733"/>
                  </a:moveTo>
                  <a:lnTo>
                    <a:pt x="1904" y="1732"/>
                  </a:lnTo>
                  <a:lnTo>
                    <a:pt x="1905" y="1759"/>
                  </a:lnTo>
                  <a:lnTo>
                    <a:pt x="1825" y="1759"/>
                  </a:lnTo>
                  <a:lnTo>
                    <a:pt x="1824" y="1733"/>
                  </a:lnTo>
                  <a:close/>
                  <a:moveTo>
                    <a:pt x="1931" y="1732"/>
                  </a:moveTo>
                  <a:lnTo>
                    <a:pt x="2011" y="1731"/>
                  </a:lnTo>
                  <a:lnTo>
                    <a:pt x="2011" y="1758"/>
                  </a:lnTo>
                  <a:lnTo>
                    <a:pt x="1931" y="1758"/>
                  </a:lnTo>
                  <a:lnTo>
                    <a:pt x="1931" y="1732"/>
                  </a:lnTo>
                  <a:close/>
                  <a:moveTo>
                    <a:pt x="2038" y="1731"/>
                  </a:moveTo>
                  <a:lnTo>
                    <a:pt x="2118" y="1730"/>
                  </a:lnTo>
                  <a:lnTo>
                    <a:pt x="2118" y="1757"/>
                  </a:lnTo>
                  <a:lnTo>
                    <a:pt x="2038" y="1758"/>
                  </a:lnTo>
                  <a:lnTo>
                    <a:pt x="2038" y="1731"/>
                  </a:lnTo>
                  <a:close/>
                  <a:moveTo>
                    <a:pt x="2144" y="1730"/>
                  </a:moveTo>
                  <a:lnTo>
                    <a:pt x="2224" y="1730"/>
                  </a:lnTo>
                  <a:lnTo>
                    <a:pt x="2225" y="1756"/>
                  </a:lnTo>
                  <a:lnTo>
                    <a:pt x="2145" y="1757"/>
                  </a:lnTo>
                  <a:lnTo>
                    <a:pt x="2144" y="1730"/>
                  </a:lnTo>
                  <a:close/>
                  <a:moveTo>
                    <a:pt x="2251" y="1730"/>
                  </a:moveTo>
                  <a:lnTo>
                    <a:pt x="2331" y="1729"/>
                  </a:lnTo>
                  <a:lnTo>
                    <a:pt x="2331" y="1756"/>
                  </a:lnTo>
                  <a:lnTo>
                    <a:pt x="2251" y="1756"/>
                  </a:lnTo>
                  <a:lnTo>
                    <a:pt x="2251" y="1730"/>
                  </a:lnTo>
                  <a:close/>
                  <a:moveTo>
                    <a:pt x="2358" y="1729"/>
                  </a:moveTo>
                  <a:lnTo>
                    <a:pt x="2438" y="1728"/>
                  </a:lnTo>
                  <a:lnTo>
                    <a:pt x="2438" y="1755"/>
                  </a:lnTo>
                  <a:lnTo>
                    <a:pt x="2358" y="1755"/>
                  </a:lnTo>
                  <a:lnTo>
                    <a:pt x="2358" y="1729"/>
                  </a:lnTo>
                  <a:close/>
                  <a:moveTo>
                    <a:pt x="2464" y="1728"/>
                  </a:moveTo>
                  <a:lnTo>
                    <a:pt x="2544" y="1728"/>
                  </a:lnTo>
                  <a:lnTo>
                    <a:pt x="2544" y="1754"/>
                  </a:lnTo>
                  <a:lnTo>
                    <a:pt x="2464" y="1755"/>
                  </a:lnTo>
                  <a:lnTo>
                    <a:pt x="2464" y="1728"/>
                  </a:lnTo>
                  <a:close/>
                  <a:moveTo>
                    <a:pt x="2571" y="1727"/>
                  </a:moveTo>
                  <a:lnTo>
                    <a:pt x="2651" y="1727"/>
                  </a:lnTo>
                  <a:lnTo>
                    <a:pt x="2651" y="1753"/>
                  </a:lnTo>
                  <a:lnTo>
                    <a:pt x="2571" y="1754"/>
                  </a:lnTo>
                  <a:lnTo>
                    <a:pt x="2571" y="1727"/>
                  </a:lnTo>
                  <a:close/>
                  <a:moveTo>
                    <a:pt x="2678" y="1727"/>
                  </a:moveTo>
                  <a:lnTo>
                    <a:pt x="2758" y="1726"/>
                  </a:lnTo>
                  <a:lnTo>
                    <a:pt x="2758" y="1753"/>
                  </a:lnTo>
                  <a:lnTo>
                    <a:pt x="2678" y="1753"/>
                  </a:lnTo>
                  <a:lnTo>
                    <a:pt x="2678" y="1727"/>
                  </a:lnTo>
                  <a:close/>
                  <a:moveTo>
                    <a:pt x="2784" y="1726"/>
                  </a:moveTo>
                  <a:lnTo>
                    <a:pt x="2864" y="1725"/>
                  </a:lnTo>
                  <a:lnTo>
                    <a:pt x="2864" y="1752"/>
                  </a:lnTo>
                  <a:lnTo>
                    <a:pt x="2784" y="1753"/>
                  </a:lnTo>
                  <a:lnTo>
                    <a:pt x="2784" y="1726"/>
                  </a:lnTo>
                  <a:close/>
                  <a:moveTo>
                    <a:pt x="2891" y="1725"/>
                  </a:moveTo>
                  <a:lnTo>
                    <a:pt x="2971" y="1725"/>
                  </a:lnTo>
                  <a:lnTo>
                    <a:pt x="2971" y="1751"/>
                  </a:lnTo>
                  <a:lnTo>
                    <a:pt x="2891" y="1752"/>
                  </a:lnTo>
                  <a:lnTo>
                    <a:pt x="2891" y="1725"/>
                  </a:lnTo>
                  <a:close/>
                  <a:moveTo>
                    <a:pt x="2998" y="1724"/>
                  </a:moveTo>
                  <a:lnTo>
                    <a:pt x="3078" y="1724"/>
                  </a:lnTo>
                  <a:lnTo>
                    <a:pt x="3078" y="1751"/>
                  </a:lnTo>
                  <a:lnTo>
                    <a:pt x="2998" y="1751"/>
                  </a:lnTo>
                  <a:lnTo>
                    <a:pt x="2998" y="1724"/>
                  </a:lnTo>
                  <a:close/>
                  <a:moveTo>
                    <a:pt x="3104" y="1724"/>
                  </a:moveTo>
                  <a:lnTo>
                    <a:pt x="3184" y="1723"/>
                  </a:lnTo>
                  <a:lnTo>
                    <a:pt x="3184" y="1750"/>
                  </a:lnTo>
                  <a:lnTo>
                    <a:pt x="3104" y="1750"/>
                  </a:lnTo>
                  <a:lnTo>
                    <a:pt x="3104" y="1724"/>
                  </a:lnTo>
                  <a:close/>
                  <a:moveTo>
                    <a:pt x="3211" y="1723"/>
                  </a:moveTo>
                  <a:lnTo>
                    <a:pt x="3291" y="1722"/>
                  </a:lnTo>
                  <a:lnTo>
                    <a:pt x="3291" y="1749"/>
                  </a:lnTo>
                  <a:lnTo>
                    <a:pt x="3211" y="1750"/>
                  </a:lnTo>
                  <a:lnTo>
                    <a:pt x="3211" y="1723"/>
                  </a:lnTo>
                  <a:close/>
                  <a:moveTo>
                    <a:pt x="3318" y="1722"/>
                  </a:moveTo>
                  <a:lnTo>
                    <a:pt x="3398" y="1722"/>
                  </a:lnTo>
                  <a:lnTo>
                    <a:pt x="3398" y="1748"/>
                  </a:lnTo>
                  <a:lnTo>
                    <a:pt x="3318" y="1749"/>
                  </a:lnTo>
                  <a:lnTo>
                    <a:pt x="3318" y="1722"/>
                  </a:lnTo>
                  <a:close/>
                  <a:moveTo>
                    <a:pt x="3424" y="1721"/>
                  </a:moveTo>
                  <a:lnTo>
                    <a:pt x="3504" y="1721"/>
                  </a:lnTo>
                  <a:lnTo>
                    <a:pt x="3504" y="1748"/>
                  </a:lnTo>
                  <a:lnTo>
                    <a:pt x="3424" y="1748"/>
                  </a:lnTo>
                  <a:lnTo>
                    <a:pt x="3424" y="1721"/>
                  </a:lnTo>
                  <a:close/>
                  <a:moveTo>
                    <a:pt x="3531" y="1721"/>
                  </a:moveTo>
                  <a:lnTo>
                    <a:pt x="3611" y="1720"/>
                  </a:lnTo>
                  <a:lnTo>
                    <a:pt x="3611" y="1747"/>
                  </a:lnTo>
                  <a:lnTo>
                    <a:pt x="3531" y="1747"/>
                  </a:lnTo>
                  <a:lnTo>
                    <a:pt x="3531" y="1721"/>
                  </a:lnTo>
                  <a:close/>
                  <a:moveTo>
                    <a:pt x="3638" y="1720"/>
                  </a:moveTo>
                  <a:lnTo>
                    <a:pt x="3718" y="1719"/>
                  </a:lnTo>
                  <a:lnTo>
                    <a:pt x="3718" y="1746"/>
                  </a:lnTo>
                  <a:lnTo>
                    <a:pt x="3638" y="1747"/>
                  </a:lnTo>
                  <a:lnTo>
                    <a:pt x="3638" y="1720"/>
                  </a:lnTo>
                  <a:close/>
                  <a:moveTo>
                    <a:pt x="3744" y="1719"/>
                  </a:moveTo>
                  <a:lnTo>
                    <a:pt x="3824" y="1719"/>
                  </a:lnTo>
                  <a:lnTo>
                    <a:pt x="3824" y="1745"/>
                  </a:lnTo>
                  <a:lnTo>
                    <a:pt x="3744" y="1746"/>
                  </a:lnTo>
                  <a:lnTo>
                    <a:pt x="3744" y="1719"/>
                  </a:lnTo>
                  <a:close/>
                  <a:moveTo>
                    <a:pt x="3851" y="1718"/>
                  </a:moveTo>
                  <a:lnTo>
                    <a:pt x="3931" y="1718"/>
                  </a:lnTo>
                  <a:lnTo>
                    <a:pt x="3931" y="1745"/>
                  </a:lnTo>
                  <a:lnTo>
                    <a:pt x="3851" y="1745"/>
                  </a:lnTo>
                  <a:lnTo>
                    <a:pt x="3851" y="1718"/>
                  </a:lnTo>
                  <a:close/>
                  <a:moveTo>
                    <a:pt x="3958" y="1718"/>
                  </a:moveTo>
                  <a:lnTo>
                    <a:pt x="4038" y="1717"/>
                  </a:lnTo>
                  <a:lnTo>
                    <a:pt x="4038" y="1744"/>
                  </a:lnTo>
                  <a:lnTo>
                    <a:pt x="3958" y="1744"/>
                  </a:lnTo>
                  <a:lnTo>
                    <a:pt x="3958" y="1718"/>
                  </a:lnTo>
                  <a:close/>
                  <a:moveTo>
                    <a:pt x="4064" y="1717"/>
                  </a:moveTo>
                  <a:lnTo>
                    <a:pt x="4144" y="1716"/>
                  </a:lnTo>
                  <a:lnTo>
                    <a:pt x="4144" y="1743"/>
                  </a:lnTo>
                  <a:lnTo>
                    <a:pt x="4064" y="1744"/>
                  </a:lnTo>
                  <a:lnTo>
                    <a:pt x="4064" y="1717"/>
                  </a:lnTo>
                  <a:close/>
                  <a:moveTo>
                    <a:pt x="4171" y="1716"/>
                  </a:moveTo>
                  <a:lnTo>
                    <a:pt x="4251" y="1716"/>
                  </a:lnTo>
                  <a:lnTo>
                    <a:pt x="4251" y="1742"/>
                  </a:lnTo>
                  <a:lnTo>
                    <a:pt x="4171" y="1743"/>
                  </a:lnTo>
                  <a:lnTo>
                    <a:pt x="4171" y="1716"/>
                  </a:lnTo>
                  <a:close/>
                  <a:moveTo>
                    <a:pt x="4278" y="1716"/>
                  </a:moveTo>
                  <a:lnTo>
                    <a:pt x="4358" y="1715"/>
                  </a:lnTo>
                  <a:lnTo>
                    <a:pt x="4358" y="1742"/>
                  </a:lnTo>
                  <a:lnTo>
                    <a:pt x="4278" y="1742"/>
                  </a:lnTo>
                  <a:lnTo>
                    <a:pt x="4278" y="1716"/>
                  </a:lnTo>
                  <a:close/>
                  <a:moveTo>
                    <a:pt x="4384" y="1715"/>
                  </a:moveTo>
                  <a:lnTo>
                    <a:pt x="4464" y="1714"/>
                  </a:lnTo>
                  <a:lnTo>
                    <a:pt x="4464" y="1741"/>
                  </a:lnTo>
                  <a:lnTo>
                    <a:pt x="4384" y="1741"/>
                  </a:lnTo>
                  <a:lnTo>
                    <a:pt x="4384" y="1715"/>
                  </a:lnTo>
                  <a:close/>
                  <a:moveTo>
                    <a:pt x="4491" y="1714"/>
                  </a:moveTo>
                  <a:lnTo>
                    <a:pt x="4571" y="1713"/>
                  </a:lnTo>
                  <a:lnTo>
                    <a:pt x="4571" y="1740"/>
                  </a:lnTo>
                  <a:lnTo>
                    <a:pt x="4491" y="1741"/>
                  </a:lnTo>
                  <a:lnTo>
                    <a:pt x="4491" y="1714"/>
                  </a:lnTo>
                  <a:close/>
                  <a:moveTo>
                    <a:pt x="4598" y="1713"/>
                  </a:moveTo>
                  <a:lnTo>
                    <a:pt x="4678" y="1713"/>
                  </a:lnTo>
                  <a:lnTo>
                    <a:pt x="4678" y="1739"/>
                  </a:lnTo>
                  <a:lnTo>
                    <a:pt x="4598" y="1740"/>
                  </a:lnTo>
                  <a:lnTo>
                    <a:pt x="4598" y="1713"/>
                  </a:lnTo>
                  <a:close/>
                  <a:moveTo>
                    <a:pt x="4704" y="1713"/>
                  </a:moveTo>
                  <a:lnTo>
                    <a:pt x="4784" y="1712"/>
                  </a:lnTo>
                  <a:lnTo>
                    <a:pt x="4784" y="1739"/>
                  </a:lnTo>
                  <a:lnTo>
                    <a:pt x="4704" y="1739"/>
                  </a:lnTo>
                  <a:lnTo>
                    <a:pt x="4704" y="1713"/>
                  </a:lnTo>
                  <a:close/>
                  <a:moveTo>
                    <a:pt x="4811" y="1712"/>
                  </a:moveTo>
                  <a:lnTo>
                    <a:pt x="4891" y="1711"/>
                  </a:lnTo>
                  <a:lnTo>
                    <a:pt x="4891" y="1738"/>
                  </a:lnTo>
                  <a:lnTo>
                    <a:pt x="4811" y="1738"/>
                  </a:lnTo>
                  <a:lnTo>
                    <a:pt x="4811" y="1712"/>
                  </a:lnTo>
                  <a:close/>
                  <a:moveTo>
                    <a:pt x="4918" y="1711"/>
                  </a:moveTo>
                  <a:lnTo>
                    <a:pt x="4998" y="1711"/>
                  </a:lnTo>
                  <a:lnTo>
                    <a:pt x="4998" y="1737"/>
                  </a:lnTo>
                  <a:lnTo>
                    <a:pt x="4918" y="1738"/>
                  </a:lnTo>
                  <a:lnTo>
                    <a:pt x="4918" y="1711"/>
                  </a:lnTo>
                  <a:close/>
                  <a:moveTo>
                    <a:pt x="5024" y="1710"/>
                  </a:moveTo>
                  <a:lnTo>
                    <a:pt x="5104" y="1710"/>
                  </a:lnTo>
                  <a:lnTo>
                    <a:pt x="5104" y="1736"/>
                  </a:lnTo>
                  <a:lnTo>
                    <a:pt x="5024" y="1737"/>
                  </a:lnTo>
                  <a:lnTo>
                    <a:pt x="5024" y="1710"/>
                  </a:lnTo>
                  <a:close/>
                  <a:moveTo>
                    <a:pt x="5131" y="1710"/>
                  </a:moveTo>
                  <a:lnTo>
                    <a:pt x="5211" y="1709"/>
                  </a:lnTo>
                  <a:lnTo>
                    <a:pt x="5211" y="1736"/>
                  </a:lnTo>
                  <a:lnTo>
                    <a:pt x="5131" y="1736"/>
                  </a:lnTo>
                  <a:lnTo>
                    <a:pt x="5131" y="1710"/>
                  </a:lnTo>
                  <a:close/>
                  <a:moveTo>
                    <a:pt x="5238" y="1709"/>
                  </a:moveTo>
                  <a:lnTo>
                    <a:pt x="5318" y="1708"/>
                  </a:lnTo>
                  <a:lnTo>
                    <a:pt x="5318" y="1735"/>
                  </a:lnTo>
                  <a:lnTo>
                    <a:pt x="5238" y="1736"/>
                  </a:lnTo>
                  <a:lnTo>
                    <a:pt x="5238" y="1709"/>
                  </a:lnTo>
                  <a:close/>
                  <a:moveTo>
                    <a:pt x="5344" y="1708"/>
                  </a:moveTo>
                  <a:lnTo>
                    <a:pt x="5424" y="1708"/>
                  </a:lnTo>
                  <a:lnTo>
                    <a:pt x="5424" y="1734"/>
                  </a:lnTo>
                  <a:lnTo>
                    <a:pt x="5344" y="1735"/>
                  </a:lnTo>
                  <a:lnTo>
                    <a:pt x="5344" y="1708"/>
                  </a:lnTo>
                  <a:close/>
                  <a:moveTo>
                    <a:pt x="5451" y="1707"/>
                  </a:moveTo>
                  <a:lnTo>
                    <a:pt x="5531" y="1707"/>
                  </a:lnTo>
                  <a:lnTo>
                    <a:pt x="5531" y="1733"/>
                  </a:lnTo>
                  <a:lnTo>
                    <a:pt x="5451" y="1734"/>
                  </a:lnTo>
                  <a:lnTo>
                    <a:pt x="5451" y="1707"/>
                  </a:lnTo>
                  <a:close/>
                  <a:moveTo>
                    <a:pt x="5558" y="1707"/>
                  </a:moveTo>
                  <a:lnTo>
                    <a:pt x="5638" y="1706"/>
                  </a:lnTo>
                  <a:lnTo>
                    <a:pt x="5638" y="1733"/>
                  </a:lnTo>
                  <a:lnTo>
                    <a:pt x="5558" y="1733"/>
                  </a:lnTo>
                  <a:lnTo>
                    <a:pt x="5558" y="1707"/>
                  </a:lnTo>
                  <a:close/>
                  <a:moveTo>
                    <a:pt x="5664" y="1706"/>
                  </a:moveTo>
                  <a:lnTo>
                    <a:pt x="5744" y="1705"/>
                  </a:lnTo>
                  <a:lnTo>
                    <a:pt x="5744" y="1732"/>
                  </a:lnTo>
                  <a:lnTo>
                    <a:pt x="5664" y="1733"/>
                  </a:lnTo>
                  <a:lnTo>
                    <a:pt x="5664" y="1706"/>
                  </a:lnTo>
                  <a:close/>
                  <a:moveTo>
                    <a:pt x="5771" y="1705"/>
                  </a:moveTo>
                  <a:lnTo>
                    <a:pt x="5851" y="1705"/>
                  </a:lnTo>
                  <a:lnTo>
                    <a:pt x="5851" y="1731"/>
                  </a:lnTo>
                  <a:lnTo>
                    <a:pt x="5771" y="1732"/>
                  </a:lnTo>
                  <a:lnTo>
                    <a:pt x="5771" y="1705"/>
                  </a:lnTo>
                  <a:close/>
                  <a:moveTo>
                    <a:pt x="5878" y="1704"/>
                  </a:moveTo>
                  <a:lnTo>
                    <a:pt x="5958" y="1704"/>
                  </a:lnTo>
                  <a:lnTo>
                    <a:pt x="5958" y="1731"/>
                  </a:lnTo>
                  <a:lnTo>
                    <a:pt x="5878" y="1731"/>
                  </a:lnTo>
                  <a:lnTo>
                    <a:pt x="5878" y="1704"/>
                  </a:lnTo>
                  <a:close/>
                  <a:moveTo>
                    <a:pt x="5984" y="1704"/>
                  </a:moveTo>
                  <a:lnTo>
                    <a:pt x="6064" y="1703"/>
                  </a:lnTo>
                  <a:lnTo>
                    <a:pt x="6064" y="1730"/>
                  </a:lnTo>
                  <a:lnTo>
                    <a:pt x="5984" y="1730"/>
                  </a:lnTo>
                  <a:lnTo>
                    <a:pt x="5984" y="1704"/>
                  </a:lnTo>
                  <a:close/>
                  <a:moveTo>
                    <a:pt x="6091" y="1703"/>
                  </a:moveTo>
                  <a:lnTo>
                    <a:pt x="6171" y="1702"/>
                  </a:lnTo>
                  <a:lnTo>
                    <a:pt x="6171" y="1729"/>
                  </a:lnTo>
                  <a:lnTo>
                    <a:pt x="6091" y="1730"/>
                  </a:lnTo>
                  <a:lnTo>
                    <a:pt x="6091" y="1703"/>
                  </a:lnTo>
                  <a:close/>
                  <a:moveTo>
                    <a:pt x="6198" y="1702"/>
                  </a:moveTo>
                  <a:lnTo>
                    <a:pt x="6278" y="1702"/>
                  </a:lnTo>
                  <a:lnTo>
                    <a:pt x="6278" y="1728"/>
                  </a:lnTo>
                  <a:lnTo>
                    <a:pt x="6198" y="1729"/>
                  </a:lnTo>
                  <a:lnTo>
                    <a:pt x="6198" y="1702"/>
                  </a:lnTo>
                  <a:close/>
                  <a:moveTo>
                    <a:pt x="6304" y="1701"/>
                  </a:moveTo>
                  <a:lnTo>
                    <a:pt x="6384" y="1701"/>
                  </a:lnTo>
                  <a:lnTo>
                    <a:pt x="6384" y="1728"/>
                  </a:lnTo>
                  <a:lnTo>
                    <a:pt x="6304" y="1728"/>
                  </a:lnTo>
                  <a:lnTo>
                    <a:pt x="6304" y="1701"/>
                  </a:lnTo>
                  <a:close/>
                  <a:moveTo>
                    <a:pt x="6411" y="1701"/>
                  </a:moveTo>
                  <a:lnTo>
                    <a:pt x="6491" y="1700"/>
                  </a:lnTo>
                  <a:lnTo>
                    <a:pt x="6491" y="1727"/>
                  </a:lnTo>
                  <a:lnTo>
                    <a:pt x="6411" y="1727"/>
                  </a:lnTo>
                  <a:lnTo>
                    <a:pt x="6411" y="1701"/>
                  </a:lnTo>
                  <a:close/>
                  <a:moveTo>
                    <a:pt x="6518" y="1700"/>
                  </a:moveTo>
                  <a:lnTo>
                    <a:pt x="6598" y="1699"/>
                  </a:lnTo>
                  <a:lnTo>
                    <a:pt x="6598" y="1726"/>
                  </a:lnTo>
                  <a:lnTo>
                    <a:pt x="6518" y="1727"/>
                  </a:lnTo>
                  <a:lnTo>
                    <a:pt x="6518" y="1700"/>
                  </a:lnTo>
                  <a:close/>
                  <a:moveTo>
                    <a:pt x="6624" y="1699"/>
                  </a:moveTo>
                  <a:lnTo>
                    <a:pt x="6704" y="1699"/>
                  </a:lnTo>
                  <a:lnTo>
                    <a:pt x="6704" y="1725"/>
                  </a:lnTo>
                  <a:lnTo>
                    <a:pt x="6624" y="1726"/>
                  </a:lnTo>
                  <a:lnTo>
                    <a:pt x="6624" y="1699"/>
                  </a:lnTo>
                  <a:close/>
                  <a:moveTo>
                    <a:pt x="6731" y="1699"/>
                  </a:moveTo>
                  <a:lnTo>
                    <a:pt x="6811" y="1698"/>
                  </a:lnTo>
                  <a:lnTo>
                    <a:pt x="6811" y="1725"/>
                  </a:lnTo>
                  <a:lnTo>
                    <a:pt x="6731" y="1725"/>
                  </a:lnTo>
                  <a:lnTo>
                    <a:pt x="6731" y="1699"/>
                  </a:lnTo>
                  <a:close/>
                  <a:moveTo>
                    <a:pt x="6838" y="1698"/>
                  </a:moveTo>
                  <a:lnTo>
                    <a:pt x="6918" y="1697"/>
                  </a:lnTo>
                  <a:lnTo>
                    <a:pt x="6918" y="1724"/>
                  </a:lnTo>
                  <a:lnTo>
                    <a:pt x="6838" y="1724"/>
                  </a:lnTo>
                  <a:lnTo>
                    <a:pt x="6838" y="1698"/>
                  </a:lnTo>
                  <a:close/>
                  <a:moveTo>
                    <a:pt x="6944" y="1697"/>
                  </a:moveTo>
                  <a:lnTo>
                    <a:pt x="7024" y="1696"/>
                  </a:lnTo>
                  <a:lnTo>
                    <a:pt x="7024" y="1723"/>
                  </a:lnTo>
                  <a:lnTo>
                    <a:pt x="6944" y="1724"/>
                  </a:lnTo>
                  <a:lnTo>
                    <a:pt x="6944" y="1697"/>
                  </a:lnTo>
                  <a:close/>
                  <a:moveTo>
                    <a:pt x="7051" y="1696"/>
                  </a:moveTo>
                  <a:lnTo>
                    <a:pt x="7131" y="1696"/>
                  </a:lnTo>
                  <a:lnTo>
                    <a:pt x="7131" y="1722"/>
                  </a:lnTo>
                  <a:lnTo>
                    <a:pt x="7051" y="1723"/>
                  </a:lnTo>
                  <a:lnTo>
                    <a:pt x="7051" y="1696"/>
                  </a:lnTo>
                  <a:close/>
                  <a:moveTo>
                    <a:pt x="7158" y="1696"/>
                  </a:moveTo>
                  <a:lnTo>
                    <a:pt x="7238" y="1695"/>
                  </a:lnTo>
                  <a:lnTo>
                    <a:pt x="7238" y="1722"/>
                  </a:lnTo>
                  <a:lnTo>
                    <a:pt x="7158" y="1722"/>
                  </a:lnTo>
                  <a:lnTo>
                    <a:pt x="7158" y="1696"/>
                  </a:lnTo>
                  <a:close/>
                  <a:moveTo>
                    <a:pt x="7264" y="1695"/>
                  </a:moveTo>
                  <a:lnTo>
                    <a:pt x="7344" y="1694"/>
                  </a:lnTo>
                  <a:lnTo>
                    <a:pt x="7344" y="1721"/>
                  </a:lnTo>
                  <a:lnTo>
                    <a:pt x="7264" y="1721"/>
                  </a:lnTo>
                  <a:lnTo>
                    <a:pt x="7264" y="1695"/>
                  </a:lnTo>
                  <a:close/>
                  <a:moveTo>
                    <a:pt x="7371" y="1694"/>
                  </a:moveTo>
                  <a:lnTo>
                    <a:pt x="7451" y="1694"/>
                  </a:lnTo>
                  <a:lnTo>
                    <a:pt x="7451" y="1720"/>
                  </a:lnTo>
                  <a:lnTo>
                    <a:pt x="7371" y="1721"/>
                  </a:lnTo>
                  <a:lnTo>
                    <a:pt x="7371" y="1694"/>
                  </a:lnTo>
                  <a:close/>
                  <a:moveTo>
                    <a:pt x="7478" y="1693"/>
                  </a:moveTo>
                  <a:lnTo>
                    <a:pt x="7558" y="1693"/>
                  </a:lnTo>
                  <a:lnTo>
                    <a:pt x="7558" y="1719"/>
                  </a:lnTo>
                  <a:lnTo>
                    <a:pt x="7478" y="1720"/>
                  </a:lnTo>
                  <a:lnTo>
                    <a:pt x="7478" y="1693"/>
                  </a:lnTo>
                  <a:close/>
                  <a:moveTo>
                    <a:pt x="7584" y="1693"/>
                  </a:moveTo>
                  <a:lnTo>
                    <a:pt x="7664" y="1692"/>
                  </a:lnTo>
                  <a:lnTo>
                    <a:pt x="7664" y="1719"/>
                  </a:lnTo>
                  <a:lnTo>
                    <a:pt x="7584" y="1719"/>
                  </a:lnTo>
                  <a:lnTo>
                    <a:pt x="7584" y="1693"/>
                  </a:lnTo>
                  <a:close/>
                  <a:moveTo>
                    <a:pt x="7691" y="1692"/>
                  </a:moveTo>
                  <a:lnTo>
                    <a:pt x="7771" y="1691"/>
                  </a:lnTo>
                  <a:lnTo>
                    <a:pt x="7771" y="1718"/>
                  </a:lnTo>
                  <a:lnTo>
                    <a:pt x="7691" y="1719"/>
                  </a:lnTo>
                  <a:lnTo>
                    <a:pt x="7691" y="1692"/>
                  </a:lnTo>
                  <a:close/>
                  <a:moveTo>
                    <a:pt x="7798" y="1691"/>
                  </a:moveTo>
                  <a:lnTo>
                    <a:pt x="7878" y="1691"/>
                  </a:lnTo>
                  <a:lnTo>
                    <a:pt x="7878" y="1717"/>
                  </a:lnTo>
                  <a:lnTo>
                    <a:pt x="7798" y="1718"/>
                  </a:lnTo>
                  <a:lnTo>
                    <a:pt x="7798" y="1691"/>
                  </a:lnTo>
                  <a:close/>
                  <a:moveTo>
                    <a:pt x="7904" y="1690"/>
                  </a:moveTo>
                  <a:lnTo>
                    <a:pt x="7984" y="1690"/>
                  </a:lnTo>
                  <a:lnTo>
                    <a:pt x="7984" y="1716"/>
                  </a:lnTo>
                  <a:lnTo>
                    <a:pt x="7904" y="1717"/>
                  </a:lnTo>
                  <a:lnTo>
                    <a:pt x="7904" y="1690"/>
                  </a:lnTo>
                  <a:close/>
                  <a:moveTo>
                    <a:pt x="8011" y="1690"/>
                  </a:moveTo>
                  <a:lnTo>
                    <a:pt x="8091" y="1689"/>
                  </a:lnTo>
                  <a:lnTo>
                    <a:pt x="8091" y="1716"/>
                  </a:lnTo>
                  <a:lnTo>
                    <a:pt x="8011" y="1716"/>
                  </a:lnTo>
                  <a:lnTo>
                    <a:pt x="8011" y="1690"/>
                  </a:lnTo>
                  <a:close/>
                  <a:moveTo>
                    <a:pt x="8118" y="1689"/>
                  </a:moveTo>
                  <a:lnTo>
                    <a:pt x="8198" y="1688"/>
                  </a:lnTo>
                  <a:lnTo>
                    <a:pt x="8198" y="1715"/>
                  </a:lnTo>
                  <a:lnTo>
                    <a:pt x="8118" y="1716"/>
                  </a:lnTo>
                  <a:lnTo>
                    <a:pt x="8118" y="1689"/>
                  </a:lnTo>
                  <a:close/>
                  <a:moveTo>
                    <a:pt x="8224" y="1688"/>
                  </a:moveTo>
                  <a:lnTo>
                    <a:pt x="8304" y="1688"/>
                  </a:lnTo>
                  <a:lnTo>
                    <a:pt x="8304" y="1714"/>
                  </a:lnTo>
                  <a:lnTo>
                    <a:pt x="8224" y="1715"/>
                  </a:lnTo>
                  <a:lnTo>
                    <a:pt x="8224" y="1688"/>
                  </a:lnTo>
                  <a:close/>
                  <a:moveTo>
                    <a:pt x="8331" y="1687"/>
                  </a:moveTo>
                  <a:lnTo>
                    <a:pt x="8411" y="1687"/>
                  </a:lnTo>
                  <a:lnTo>
                    <a:pt x="8411" y="1714"/>
                  </a:lnTo>
                  <a:lnTo>
                    <a:pt x="8331" y="1714"/>
                  </a:lnTo>
                  <a:lnTo>
                    <a:pt x="8331" y="1687"/>
                  </a:lnTo>
                  <a:close/>
                  <a:moveTo>
                    <a:pt x="8438" y="1687"/>
                  </a:moveTo>
                  <a:lnTo>
                    <a:pt x="8518" y="1686"/>
                  </a:lnTo>
                  <a:lnTo>
                    <a:pt x="8518" y="1713"/>
                  </a:lnTo>
                  <a:lnTo>
                    <a:pt x="8438" y="1713"/>
                  </a:lnTo>
                  <a:lnTo>
                    <a:pt x="8438" y="1687"/>
                  </a:lnTo>
                  <a:close/>
                  <a:moveTo>
                    <a:pt x="8544" y="1686"/>
                  </a:moveTo>
                  <a:lnTo>
                    <a:pt x="8588" y="1686"/>
                  </a:lnTo>
                  <a:lnTo>
                    <a:pt x="8577" y="1691"/>
                  </a:lnTo>
                  <a:lnTo>
                    <a:pt x="8598" y="1662"/>
                  </a:lnTo>
                  <a:lnTo>
                    <a:pt x="8620" y="1677"/>
                  </a:lnTo>
                  <a:lnTo>
                    <a:pt x="8599" y="1707"/>
                  </a:lnTo>
                  <a:cubicBezTo>
                    <a:pt x="8596" y="1710"/>
                    <a:pt x="8592" y="1712"/>
                    <a:pt x="8588" y="1712"/>
                  </a:cubicBezTo>
                  <a:lnTo>
                    <a:pt x="8544" y="1713"/>
                  </a:lnTo>
                  <a:lnTo>
                    <a:pt x="8544" y="1686"/>
                  </a:lnTo>
                  <a:close/>
                  <a:moveTo>
                    <a:pt x="8613" y="1640"/>
                  </a:moveTo>
                  <a:lnTo>
                    <a:pt x="8659" y="1574"/>
                  </a:lnTo>
                  <a:lnTo>
                    <a:pt x="8681" y="1589"/>
                  </a:lnTo>
                  <a:lnTo>
                    <a:pt x="8635" y="1655"/>
                  </a:lnTo>
                  <a:lnTo>
                    <a:pt x="8613" y="1640"/>
                  </a:lnTo>
                  <a:close/>
                  <a:moveTo>
                    <a:pt x="8674" y="1552"/>
                  </a:moveTo>
                  <a:lnTo>
                    <a:pt x="8720" y="1487"/>
                  </a:lnTo>
                  <a:lnTo>
                    <a:pt x="8742" y="1502"/>
                  </a:lnTo>
                  <a:lnTo>
                    <a:pt x="8696" y="1568"/>
                  </a:lnTo>
                  <a:lnTo>
                    <a:pt x="8674" y="1552"/>
                  </a:lnTo>
                  <a:close/>
                  <a:moveTo>
                    <a:pt x="8735" y="1465"/>
                  </a:moveTo>
                  <a:lnTo>
                    <a:pt x="8781" y="1399"/>
                  </a:lnTo>
                  <a:lnTo>
                    <a:pt x="8803" y="1415"/>
                  </a:lnTo>
                  <a:lnTo>
                    <a:pt x="8757" y="1480"/>
                  </a:lnTo>
                  <a:lnTo>
                    <a:pt x="8735" y="1465"/>
                  </a:lnTo>
                  <a:close/>
                  <a:moveTo>
                    <a:pt x="8796" y="1377"/>
                  </a:moveTo>
                  <a:lnTo>
                    <a:pt x="8842" y="1312"/>
                  </a:lnTo>
                  <a:lnTo>
                    <a:pt x="8864" y="1327"/>
                  </a:lnTo>
                  <a:lnTo>
                    <a:pt x="8818" y="1393"/>
                  </a:lnTo>
                  <a:lnTo>
                    <a:pt x="8796" y="1377"/>
                  </a:lnTo>
                  <a:close/>
                  <a:moveTo>
                    <a:pt x="8857" y="1290"/>
                  </a:moveTo>
                  <a:lnTo>
                    <a:pt x="8903" y="1224"/>
                  </a:lnTo>
                  <a:lnTo>
                    <a:pt x="8925" y="1240"/>
                  </a:lnTo>
                  <a:lnTo>
                    <a:pt x="8879" y="1305"/>
                  </a:lnTo>
                  <a:lnTo>
                    <a:pt x="8857" y="1290"/>
                  </a:lnTo>
                  <a:close/>
                  <a:moveTo>
                    <a:pt x="8919" y="1203"/>
                  </a:moveTo>
                  <a:lnTo>
                    <a:pt x="8964" y="1137"/>
                  </a:lnTo>
                  <a:lnTo>
                    <a:pt x="8986" y="1152"/>
                  </a:lnTo>
                  <a:lnTo>
                    <a:pt x="8940" y="1218"/>
                  </a:lnTo>
                  <a:lnTo>
                    <a:pt x="8919" y="1203"/>
                  </a:lnTo>
                  <a:close/>
                  <a:moveTo>
                    <a:pt x="8980" y="1115"/>
                  </a:moveTo>
                  <a:lnTo>
                    <a:pt x="9025" y="1049"/>
                  </a:lnTo>
                  <a:lnTo>
                    <a:pt x="9047" y="1065"/>
                  </a:lnTo>
                  <a:lnTo>
                    <a:pt x="9001" y="1130"/>
                  </a:lnTo>
                  <a:lnTo>
                    <a:pt x="8980" y="1115"/>
                  </a:lnTo>
                  <a:close/>
                  <a:moveTo>
                    <a:pt x="9041" y="1028"/>
                  </a:moveTo>
                  <a:lnTo>
                    <a:pt x="9087" y="962"/>
                  </a:lnTo>
                  <a:lnTo>
                    <a:pt x="9108" y="977"/>
                  </a:lnTo>
                  <a:lnTo>
                    <a:pt x="9063" y="1043"/>
                  </a:lnTo>
                  <a:lnTo>
                    <a:pt x="9041" y="1028"/>
                  </a:lnTo>
                  <a:close/>
                  <a:moveTo>
                    <a:pt x="9102" y="940"/>
                  </a:moveTo>
                  <a:lnTo>
                    <a:pt x="9148" y="875"/>
                  </a:lnTo>
                  <a:lnTo>
                    <a:pt x="9169" y="890"/>
                  </a:lnTo>
                  <a:lnTo>
                    <a:pt x="9124" y="955"/>
                  </a:lnTo>
                  <a:lnTo>
                    <a:pt x="9102" y="940"/>
                  </a:lnTo>
                  <a:close/>
                  <a:moveTo>
                    <a:pt x="9163" y="853"/>
                  </a:moveTo>
                  <a:lnTo>
                    <a:pt x="9209" y="787"/>
                  </a:lnTo>
                  <a:lnTo>
                    <a:pt x="9231" y="802"/>
                  </a:lnTo>
                  <a:lnTo>
                    <a:pt x="9185" y="868"/>
                  </a:lnTo>
                  <a:lnTo>
                    <a:pt x="9163" y="853"/>
                  </a:lnTo>
                  <a:close/>
                  <a:moveTo>
                    <a:pt x="9224" y="765"/>
                  </a:moveTo>
                  <a:lnTo>
                    <a:pt x="9270" y="700"/>
                  </a:lnTo>
                  <a:lnTo>
                    <a:pt x="9292" y="715"/>
                  </a:lnTo>
                  <a:lnTo>
                    <a:pt x="9246" y="781"/>
                  </a:lnTo>
                  <a:lnTo>
                    <a:pt x="9224" y="765"/>
                  </a:lnTo>
                  <a:close/>
                  <a:moveTo>
                    <a:pt x="9285" y="678"/>
                  </a:moveTo>
                  <a:lnTo>
                    <a:pt x="9331" y="612"/>
                  </a:lnTo>
                  <a:lnTo>
                    <a:pt x="9353" y="628"/>
                  </a:lnTo>
                  <a:lnTo>
                    <a:pt x="9307" y="693"/>
                  </a:lnTo>
                  <a:lnTo>
                    <a:pt x="9285" y="678"/>
                  </a:lnTo>
                  <a:close/>
                  <a:moveTo>
                    <a:pt x="9346" y="590"/>
                  </a:moveTo>
                  <a:lnTo>
                    <a:pt x="9392" y="525"/>
                  </a:lnTo>
                  <a:lnTo>
                    <a:pt x="9414" y="540"/>
                  </a:lnTo>
                  <a:lnTo>
                    <a:pt x="9368" y="606"/>
                  </a:lnTo>
                  <a:lnTo>
                    <a:pt x="9346" y="590"/>
                  </a:lnTo>
                  <a:close/>
                  <a:moveTo>
                    <a:pt x="9407" y="503"/>
                  </a:moveTo>
                  <a:lnTo>
                    <a:pt x="9453" y="437"/>
                  </a:lnTo>
                  <a:lnTo>
                    <a:pt x="9475" y="453"/>
                  </a:lnTo>
                  <a:lnTo>
                    <a:pt x="9429" y="518"/>
                  </a:lnTo>
                  <a:lnTo>
                    <a:pt x="9407" y="503"/>
                  </a:lnTo>
                  <a:close/>
                  <a:moveTo>
                    <a:pt x="9468" y="416"/>
                  </a:moveTo>
                  <a:lnTo>
                    <a:pt x="9514" y="350"/>
                  </a:lnTo>
                  <a:lnTo>
                    <a:pt x="9536" y="365"/>
                  </a:lnTo>
                  <a:lnTo>
                    <a:pt x="9490" y="431"/>
                  </a:lnTo>
                  <a:lnTo>
                    <a:pt x="9468" y="416"/>
                  </a:lnTo>
                  <a:close/>
                  <a:moveTo>
                    <a:pt x="9529" y="328"/>
                  </a:moveTo>
                  <a:lnTo>
                    <a:pt x="9575" y="263"/>
                  </a:lnTo>
                  <a:lnTo>
                    <a:pt x="9597" y="278"/>
                  </a:lnTo>
                  <a:lnTo>
                    <a:pt x="9551" y="343"/>
                  </a:lnTo>
                  <a:lnTo>
                    <a:pt x="9529" y="328"/>
                  </a:lnTo>
                  <a:close/>
                  <a:moveTo>
                    <a:pt x="9591" y="241"/>
                  </a:moveTo>
                  <a:lnTo>
                    <a:pt x="9636" y="175"/>
                  </a:lnTo>
                  <a:lnTo>
                    <a:pt x="9658" y="190"/>
                  </a:lnTo>
                  <a:lnTo>
                    <a:pt x="9612" y="256"/>
                  </a:lnTo>
                  <a:lnTo>
                    <a:pt x="9591" y="241"/>
                  </a:lnTo>
                  <a:close/>
                  <a:moveTo>
                    <a:pt x="9652" y="153"/>
                  </a:moveTo>
                  <a:lnTo>
                    <a:pt x="9697" y="88"/>
                  </a:lnTo>
                  <a:lnTo>
                    <a:pt x="9719" y="103"/>
                  </a:lnTo>
                  <a:lnTo>
                    <a:pt x="9673" y="169"/>
                  </a:lnTo>
                  <a:lnTo>
                    <a:pt x="9652" y="153"/>
                  </a:lnTo>
                  <a:close/>
                  <a:moveTo>
                    <a:pt x="9713" y="66"/>
                  </a:moveTo>
                  <a:lnTo>
                    <a:pt x="9759" y="0"/>
                  </a:lnTo>
                  <a:lnTo>
                    <a:pt x="9780" y="15"/>
                  </a:lnTo>
                  <a:lnTo>
                    <a:pt x="9735" y="81"/>
                  </a:lnTo>
                  <a:lnTo>
                    <a:pt x="9713" y="66"/>
                  </a:lnTo>
                  <a:close/>
                </a:path>
              </a:pathLst>
            </a:custGeom>
            <a:solidFill>
              <a:srgbClr val="385D8A"/>
            </a:solidFill>
            <a:ln w="0" cap="flat">
              <a:solidFill>
                <a:srgbClr val="385D8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1E1EB587-11A5-4054-8E25-2FA87132E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532" y="3213531"/>
              <a:ext cx="3633787" cy="728663"/>
            </a:xfrm>
            <a:custGeom>
              <a:avLst/>
              <a:gdLst>
                <a:gd name="T0" fmla="*/ 0 w 2289"/>
                <a:gd name="T1" fmla="*/ 6 h 459"/>
                <a:gd name="T2" fmla="*/ 320 w 2289"/>
                <a:gd name="T3" fmla="*/ 459 h 459"/>
                <a:gd name="T4" fmla="*/ 1970 w 2289"/>
                <a:gd name="T5" fmla="*/ 452 h 459"/>
                <a:gd name="T6" fmla="*/ 2289 w 2289"/>
                <a:gd name="T7" fmla="*/ 0 h 459"/>
                <a:gd name="T8" fmla="*/ 0 w 2289"/>
                <a:gd name="T9" fmla="*/ 6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9" h="459">
                  <a:moveTo>
                    <a:pt x="0" y="6"/>
                  </a:moveTo>
                  <a:lnTo>
                    <a:pt x="320" y="459"/>
                  </a:lnTo>
                  <a:lnTo>
                    <a:pt x="1970" y="452"/>
                  </a:lnTo>
                  <a:lnTo>
                    <a:pt x="2289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C3D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BBCD61B9-234D-486C-90F5-149F762CD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532" y="3213531"/>
              <a:ext cx="3633787" cy="728663"/>
            </a:xfrm>
            <a:custGeom>
              <a:avLst/>
              <a:gdLst>
                <a:gd name="T0" fmla="*/ 0 w 2289"/>
                <a:gd name="T1" fmla="*/ 6 h 459"/>
                <a:gd name="T2" fmla="*/ 320 w 2289"/>
                <a:gd name="T3" fmla="*/ 459 h 459"/>
                <a:gd name="T4" fmla="*/ 1970 w 2289"/>
                <a:gd name="T5" fmla="*/ 452 h 459"/>
                <a:gd name="T6" fmla="*/ 2289 w 2289"/>
                <a:gd name="T7" fmla="*/ 0 h 459"/>
                <a:gd name="T8" fmla="*/ 0 w 2289"/>
                <a:gd name="T9" fmla="*/ 6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9" h="459">
                  <a:moveTo>
                    <a:pt x="0" y="6"/>
                  </a:moveTo>
                  <a:lnTo>
                    <a:pt x="320" y="459"/>
                  </a:lnTo>
                  <a:lnTo>
                    <a:pt x="1970" y="452"/>
                  </a:lnTo>
                  <a:lnTo>
                    <a:pt x="2289" y="0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 cap="flat">
              <a:solidFill>
                <a:srgbClr val="385D8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3D0F017-3D1A-4873-B506-423B33A24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3607" y="3473881"/>
              <a:ext cx="1089211" cy="445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7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Fv</a:t>
              </a:r>
              <a:r>
                <a:rPr lang="en-US" altLang="en-US" sz="17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= 0,90</a:t>
              </a:r>
              <a:endParaRPr lang="en-US" altLang="en-US" sz="1800" dirty="0"/>
            </a:p>
          </p:txBody>
        </p:sp>
        <p:sp>
          <p:nvSpPr>
            <p:cNvPr id="10" name="Line 12">
              <a:extLst>
                <a:ext uri="{FF2B5EF4-FFF2-40B4-BE49-F238E27FC236}">
                  <a16:creationId xmlns:a16="http://schemas.microsoft.com/office/drawing/2014/main" id="{E1CB226A-90D3-4A6D-9D68-F6C6989824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2215" y="3194150"/>
              <a:ext cx="14287" cy="833437"/>
            </a:xfrm>
            <a:prstGeom prst="line">
              <a:avLst/>
            </a:prstGeom>
            <a:noFill/>
            <a:ln w="7938" cap="flat">
              <a:solidFill>
                <a:srgbClr val="4A7EB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7C8990-E2B2-4984-8998-9127F294D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895" y="3745895"/>
              <a:ext cx="416723" cy="31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40% </a:t>
              </a:r>
              <a:endParaRPr lang="en-US" altLang="en-US" sz="1800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A54F381-546D-4ED1-BE3E-D24D522ED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83" y="4324257"/>
            <a:ext cx="4184941" cy="22268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3AD6A0A-6B15-49CE-84B8-DAF4C86AC878}"/>
              </a:ext>
            </a:extLst>
          </p:cNvPr>
          <p:cNvSpPr/>
          <p:nvPr/>
        </p:nvSpPr>
        <p:spPr>
          <a:xfrm>
            <a:off x="4233645" y="4582486"/>
            <a:ext cx="396380" cy="467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004669-474A-48B6-832E-839548132000}"/>
              </a:ext>
            </a:extLst>
          </p:cNvPr>
          <p:cNvSpPr/>
          <p:nvPr/>
        </p:nvSpPr>
        <p:spPr>
          <a:xfrm>
            <a:off x="4308447" y="5976456"/>
            <a:ext cx="396380" cy="405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E0DBF3-A5CC-4214-B590-49294E933BB1}"/>
              </a:ext>
            </a:extLst>
          </p:cNvPr>
          <p:cNvSpPr/>
          <p:nvPr/>
        </p:nvSpPr>
        <p:spPr>
          <a:xfrm>
            <a:off x="4343402" y="6291743"/>
            <a:ext cx="385193" cy="232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576375-45A4-4181-AF87-63D8C8D26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188" y="3232400"/>
            <a:ext cx="2669145" cy="30867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F8916B-4555-48E0-B5E1-8BB5F9FDA363}"/>
              </a:ext>
            </a:extLst>
          </p:cNvPr>
          <p:cNvSpPr txBox="1"/>
          <p:nvPr/>
        </p:nvSpPr>
        <p:spPr>
          <a:xfrm>
            <a:off x="6935984" y="6319193"/>
            <a:ext cx="1592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/>
              <a:t>Excavator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D0F6F9A-05B9-4750-9E8C-1CACE0930500}"/>
              </a:ext>
            </a:extLst>
          </p:cNvPr>
          <p:cNvSpPr/>
          <p:nvPr/>
        </p:nvSpPr>
        <p:spPr>
          <a:xfrm>
            <a:off x="1588100" y="4753391"/>
            <a:ext cx="1968523" cy="261708"/>
          </a:xfrm>
          <a:custGeom>
            <a:avLst/>
            <a:gdLst>
              <a:gd name="connsiteX0" fmla="*/ 0 w 2002221"/>
              <a:gd name="connsiteY0" fmla="*/ 0 h 261708"/>
              <a:gd name="connsiteX1" fmla="*/ 271167 w 2002221"/>
              <a:gd name="connsiteY1" fmla="*/ 261708 h 261708"/>
              <a:gd name="connsiteX2" fmla="*/ 1731054 w 2002221"/>
              <a:gd name="connsiteY2" fmla="*/ 261708 h 261708"/>
              <a:gd name="connsiteX3" fmla="*/ 2002221 w 2002221"/>
              <a:gd name="connsiteY3" fmla="*/ 0 h 261708"/>
              <a:gd name="connsiteX4" fmla="*/ 0 w 2002221"/>
              <a:gd name="connsiteY4" fmla="*/ 0 h 261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2221" h="261708">
                <a:moveTo>
                  <a:pt x="0" y="0"/>
                </a:moveTo>
                <a:lnTo>
                  <a:pt x="271167" y="261708"/>
                </a:lnTo>
                <a:lnTo>
                  <a:pt x="1731054" y="261708"/>
                </a:lnTo>
                <a:lnTo>
                  <a:pt x="20022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rgbClr val="FF0000"/>
                </a:solidFill>
              </a:rPr>
              <a:t>Fv</a:t>
            </a:r>
            <a:r>
              <a:rPr lang="en-US" sz="1400" dirty="0">
                <a:solidFill>
                  <a:srgbClr val="FF0000"/>
                </a:solidFill>
              </a:rPr>
              <a:t> = 1,0</a:t>
            </a:r>
            <a:endParaRPr lang="en-ID" sz="3200" dirty="0">
              <a:solidFill>
                <a:srgbClr val="FF0000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CD7AEF3-6F7E-40BD-9ECB-3594AE32D920}"/>
              </a:ext>
            </a:extLst>
          </p:cNvPr>
          <p:cNvSpPr/>
          <p:nvPr/>
        </p:nvSpPr>
        <p:spPr>
          <a:xfrm>
            <a:off x="1834410" y="6311043"/>
            <a:ext cx="1474577" cy="185124"/>
          </a:xfrm>
          <a:custGeom>
            <a:avLst/>
            <a:gdLst>
              <a:gd name="connsiteX0" fmla="*/ 0 w 1464162"/>
              <a:gd name="connsiteY0" fmla="*/ 5610 h 185124"/>
              <a:gd name="connsiteX1" fmla="*/ 173904 w 1464162"/>
              <a:gd name="connsiteY1" fmla="*/ 185124 h 185124"/>
              <a:gd name="connsiteX2" fmla="*/ 1301477 w 1464162"/>
              <a:gd name="connsiteY2" fmla="*/ 162685 h 185124"/>
              <a:gd name="connsiteX3" fmla="*/ 1464162 w 1464162"/>
              <a:gd name="connsiteY3" fmla="*/ 0 h 185124"/>
              <a:gd name="connsiteX4" fmla="*/ 0 w 1464162"/>
              <a:gd name="connsiteY4" fmla="*/ 5610 h 185124"/>
              <a:gd name="connsiteX0" fmla="*/ 0 w 1464162"/>
              <a:gd name="connsiteY0" fmla="*/ 5610 h 185124"/>
              <a:gd name="connsiteX1" fmla="*/ 173904 w 1464162"/>
              <a:gd name="connsiteY1" fmla="*/ 185124 h 185124"/>
              <a:gd name="connsiteX2" fmla="*/ 1301477 w 1464162"/>
              <a:gd name="connsiteY2" fmla="*/ 168227 h 185124"/>
              <a:gd name="connsiteX3" fmla="*/ 1464162 w 1464162"/>
              <a:gd name="connsiteY3" fmla="*/ 0 h 185124"/>
              <a:gd name="connsiteX4" fmla="*/ 0 w 1464162"/>
              <a:gd name="connsiteY4" fmla="*/ 5610 h 185124"/>
              <a:gd name="connsiteX0" fmla="*/ 0 w 1464162"/>
              <a:gd name="connsiteY0" fmla="*/ 5610 h 185124"/>
              <a:gd name="connsiteX1" fmla="*/ 173904 w 1464162"/>
              <a:gd name="connsiteY1" fmla="*/ 185124 h 185124"/>
              <a:gd name="connsiteX2" fmla="*/ 1301477 w 1464162"/>
              <a:gd name="connsiteY2" fmla="*/ 176558 h 185124"/>
              <a:gd name="connsiteX3" fmla="*/ 1464162 w 1464162"/>
              <a:gd name="connsiteY3" fmla="*/ 0 h 185124"/>
              <a:gd name="connsiteX4" fmla="*/ 0 w 1464162"/>
              <a:gd name="connsiteY4" fmla="*/ 5610 h 185124"/>
              <a:gd name="connsiteX0" fmla="*/ 0 w 1474577"/>
              <a:gd name="connsiteY0" fmla="*/ 5610 h 185124"/>
              <a:gd name="connsiteX1" fmla="*/ 173904 w 1474577"/>
              <a:gd name="connsiteY1" fmla="*/ 185124 h 185124"/>
              <a:gd name="connsiteX2" fmla="*/ 1301477 w 1474577"/>
              <a:gd name="connsiteY2" fmla="*/ 176558 h 185124"/>
              <a:gd name="connsiteX3" fmla="*/ 1474577 w 1474577"/>
              <a:gd name="connsiteY3" fmla="*/ 0 h 185124"/>
              <a:gd name="connsiteX4" fmla="*/ 0 w 1474577"/>
              <a:gd name="connsiteY4" fmla="*/ 5610 h 18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4577" h="185124">
                <a:moveTo>
                  <a:pt x="0" y="5610"/>
                </a:moveTo>
                <a:lnTo>
                  <a:pt x="173904" y="185124"/>
                </a:lnTo>
                <a:lnTo>
                  <a:pt x="1301477" y="176558"/>
                </a:lnTo>
                <a:lnTo>
                  <a:pt x="1474577" y="0"/>
                </a:lnTo>
                <a:lnTo>
                  <a:pt x="0" y="56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Fv</a:t>
            </a:r>
            <a:r>
              <a:rPr lang="en-US" sz="1400" dirty="0">
                <a:solidFill>
                  <a:schemeClr val="tx1"/>
                </a:solidFill>
              </a:rPr>
              <a:t> = 1,1</a:t>
            </a:r>
            <a:endParaRPr lang="en-ID" sz="2000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58836F-99F4-4E27-8B20-7AA0F1572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50" y="88360"/>
            <a:ext cx="8194155" cy="246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6615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C10DBC-AE36-45C6-BE7D-F4BBFCDF6EDD}"/>
              </a:ext>
            </a:extLst>
          </p:cNvPr>
          <p:cNvSpPr txBox="1"/>
          <p:nvPr/>
        </p:nvSpPr>
        <p:spPr>
          <a:xfrm>
            <a:off x="6516916" y="1380955"/>
            <a:ext cx="3209533" cy="310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16" dirty="0" err="1"/>
              <a:t>Produktivitas</a:t>
            </a:r>
            <a:r>
              <a:rPr lang="en-US" sz="1416" dirty="0"/>
              <a:t> </a:t>
            </a:r>
            <a:r>
              <a:rPr lang="en-US" sz="1416" dirty="0" err="1"/>
              <a:t>Exca</a:t>
            </a:r>
            <a:r>
              <a:rPr lang="en-US" sz="1416" dirty="0"/>
              <a:t> = 40 – 60 m3/jam</a:t>
            </a:r>
            <a:endParaRPr lang="en-ID" sz="1416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0CFA06-35A3-4B54-A1CC-9BA90809F0BD}"/>
              </a:ext>
            </a:extLst>
          </p:cNvPr>
          <p:cNvSpPr/>
          <p:nvPr/>
        </p:nvSpPr>
        <p:spPr>
          <a:xfrm>
            <a:off x="1625978" y="2966278"/>
            <a:ext cx="5638466" cy="4605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1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28FE25-9E57-4A08-A3FD-9C780A676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501" y="4107265"/>
            <a:ext cx="3760818" cy="100675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699AA7EB-C212-4AD8-96A7-D216991AD755}"/>
              </a:ext>
            </a:extLst>
          </p:cNvPr>
          <p:cNvSpPr/>
          <p:nvPr/>
        </p:nvSpPr>
        <p:spPr>
          <a:xfrm>
            <a:off x="1251891" y="2334789"/>
            <a:ext cx="112647" cy="1761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1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B9ED8E-EBC1-4270-A3DA-CEB0E62F85F6}"/>
              </a:ext>
            </a:extLst>
          </p:cNvPr>
          <p:cNvSpPr txBox="1"/>
          <p:nvPr/>
        </p:nvSpPr>
        <p:spPr>
          <a:xfrm>
            <a:off x="1372003" y="1155437"/>
            <a:ext cx="4414991" cy="528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16" dirty="0"/>
              <a:t>Waktu </a:t>
            </a:r>
            <a:r>
              <a:rPr lang="en-US" sz="1416" dirty="0" err="1"/>
              <a:t>siklus</a:t>
            </a:r>
            <a:r>
              <a:rPr lang="en-US" sz="1416" dirty="0"/>
              <a:t>: a. </a:t>
            </a:r>
            <a:r>
              <a:rPr lang="en-US" sz="1416" dirty="0" err="1"/>
              <a:t>dari</a:t>
            </a:r>
            <a:r>
              <a:rPr lang="en-US" sz="1416" dirty="0"/>
              <a:t> </a:t>
            </a:r>
            <a:r>
              <a:rPr lang="en-US" sz="1416" b="1" dirty="0" err="1"/>
              <a:t>StokPile</a:t>
            </a:r>
            <a:r>
              <a:rPr lang="en-US" sz="1416" b="1" dirty="0"/>
              <a:t> </a:t>
            </a:r>
            <a:r>
              <a:rPr lang="en-US" sz="1416" dirty="0"/>
              <a:t>  WS= 0,32-0,42 </a:t>
            </a:r>
            <a:r>
              <a:rPr lang="en-US" sz="1416" dirty="0" err="1"/>
              <a:t>menit</a:t>
            </a:r>
            <a:endParaRPr lang="en-US" sz="1416" dirty="0"/>
          </a:p>
          <a:p>
            <a:r>
              <a:rPr lang="en-ID" sz="1416" dirty="0"/>
              <a:t>                        b. </a:t>
            </a:r>
            <a:r>
              <a:rPr lang="en-ID" sz="1416" b="1" dirty="0" err="1"/>
              <a:t>gali</a:t>
            </a:r>
            <a:r>
              <a:rPr lang="en-ID" sz="1416" b="1" dirty="0"/>
              <a:t> </a:t>
            </a:r>
            <a:r>
              <a:rPr lang="en-ID" sz="1416" b="1" dirty="0" err="1"/>
              <a:t>saluran</a:t>
            </a:r>
            <a:r>
              <a:rPr lang="en-ID" sz="1416" dirty="0"/>
              <a:t>,   WS= 0,70 </a:t>
            </a:r>
            <a:r>
              <a:rPr lang="en-ID" sz="1416" dirty="0" err="1"/>
              <a:t>menit</a:t>
            </a:r>
            <a:endParaRPr lang="en-ID" sz="1416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C69AFC-1E82-48A1-90B9-3D58121F6B7A}"/>
              </a:ext>
            </a:extLst>
          </p:cNvPr>
          <p:cNvSpPr txBox="1"/>
          <p:nvPr/>
        </p:nvSpPr>
        <p:spPr>
          <a:xfrm>
            <a:off x="7430114" y="2405543"/>
            <a:ext cx="2125903" cy="688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92" dirty="0"/>
              <a:t>Waktu </a:t>
            </a:r>
            <a:r>
              <a:rPr lang="en-US" sz="1292" dirty="0" err="1"/>
              <a:t>Siklus</a:t>
            </a:r>
            <a:r>
              <a:rPr lang="en-US" sz="1292" dirty="0"/>
              <a:t>: </a:t>
            </a:r>
          </a:p>
          <a:p>
            <a:r>
              <a:rPr lang="en-US" sz="1292" dirty="0"/>
              <a:t>a. </a:t>
            </a:r>
            <a:r>
              <a:rPr lang="en-US" sz="1292" dirty="0" err="1"/>
              <a:t>dari</a:t>
            </a:r>
            <a:r>
              <a:rPr lang="en-US" sz="1292" dirty="0"/>
              <a:t> </a:t>
            </a:r>
            <a:r>
              <a:rPr lang="en-US" sz="1292" dirty="0" err="1"/>
              <a:t>StockPile</a:t>
            </a:r>
            <a:r>
              <a:rPr lang="en-US" sz="1292" dirty="0"/>
              <a:t>, WS=16 s</a:t>
            </a:r>
          </a:p>
          <a:p>
            <a:r>
              <a:rPr lang="en-US" sz="1292" dirty="0"/>
              <a:t>b. </a:t>
            </a:r>
            <a:r>
              <a:rPr lang="en-US" sz="1292" dirty="0" err="1"/>
              <a:t>gali</a:t>
            </a:r>
            <a:r>
              <a:rPr lang="en-US" sz="1292" dirty="0"/>
              <a:t> </a:t>
            </a:r>
            <a:r>
              <a:rPr lang="en-US" sz="1292" dirty="0" err="1"/>
              <a:t>saluran</a:t>
            </a:r>
            <a:r>
              <a:rPr lang="en-US" sz="1292" dirty="0"/>
              <a:t>,    WS=17 s</a:t>
            </a:r>
            <a:endParaRPr lang="en-ID" sz="1292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719C7A-81E6-45F9-8CCF-3B4E08D533D1}"/>
              </a:ext>
            </a:extLst>
          </p:cNvPr>
          <p:cNvSpPr txBox="1"/>
          <p:nvPr/>
        </p:nvSpPr>
        <p:spPr>
          <a:xfrm>
            <a:off x="7430113" y="3192887"/>
            <a:ext cx="2133918" cy="528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16" dirty="0" err="1"/>
              <a:t>Produktivitas</a:t>
            </a:r>
            <a:r>
              <a:rPr lang="en-US" sz="1416" dirty="0"/>
              <a:t> Excavator </a:t>
            </a:r>
          </a:p>
          <a:p>
            <a:r>
              <a:rPr lang="en-US" sz="1416" dirty="0"/>
              <a:t>    =120–150 m3/</a:t>
            </a:r>
            <a:r>
              <a:rPr lang="en-US" sz="1292" dirty="0"/>
              <a:t>jam</a:t>
            </a:r>
            <a:endParaRPr lang="en-ID" sz="1292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DC9163-0EB6-49EA-903D-25E2D4A00DA0}"/>
              </a:ext>
            </a:extLst>
          </p:cNvPr>
          <p:cNvSpPr txBox="1"/>
          <p:nvPr/>
        </p:nvSpPr>
        <p:spPr>
          <a:xfrm>
            <a:off x="1364538" y="898098"/>
            <a:ext cx="3217547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92" b="1" dirty="0" err="1">
                <a:solidFill>
                  <a:srgbClr val="00B050"/>
                </a:solidFill>
              </a:rPr>
              <a:t>PerMen</a:t>
            </a:r>
            <a:r>
              <a:rPr lang="en-US" sz="1292" b="1" dirty="0">
                <a:solidFill>
                  <a:srgbClr val="00B050"/>
                </a:solidFill>
              </a:rPr>
              <a:t> PUPR No. 28 </a:t>
            </a:r>
            <a:r>
              <a:rPr lang="en-US" sz="1292" b="1" dirty="0" err="1">
                <a:solidFill>
                  <a:srgbClr val="00B050"/>
                </a:solidFill>
              </a:rPr>
              <a:t>Tahun</a:t>
            </a:r>
            <a:r>
              <a:rPr lang="en-US" sz="1292" b="1" dirty="0">
                <a:solidFill>
                  <a:srgbClr val="00B050"/>
                </a:solidFill>
              </a:rPr>
              <a:t> 2016 - AHSP</a:t>
            </a:r>
            <a:endParaRPr lang="en-ID" sz="1292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B11AC-11D9-4C09-81A1-46751F8E6DA6}"/>
              </a:ext>
            </a:extLst>
          </p:cNvPr>
          <p:cNvSpPr txBox="1"/>
          <p:nvPr/>
        </p:nvSpPr>
        <p:spPr>
          <a:xfrm>
            <a:off x="1366552" y="1760964"/>
            <a:ext cx="3929281" cy="310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16" b="1" dirty="0" err="1">
                <a:solidFill>
                  <a:srgbClr val="FF0000"/>
                </a:solidFill>
              </a:rPr>
              <a:t>Revisi</a:t>
            </a:r>
            <a:r>
              <a:rPr lang="en-US" sz="1416" b="1" dirty="0">
                <a:solidFill>
                  <a:srgbClr val="FF0000"/>
                </a:solidFill>
              </a:rPr>
              <a:t> </a:t>
            </a:r>
            <a:r>
              <a:rPr lang="en-US" sz="1416" b="1" dirty="0" err="1">
                <a:solidFill>
                  <a:srgbClr val="FF0000"/>
                </a:solidFill>
              </a:rPr>
              <a:t>PerMen</a:t>
            </a:r>
            <a:r>
              <a:rPr lang="en-US" sz="1416" b="1" dirty="0">
                <a:solidFill>
                  <a:srgbClr val="FF0000"/>
                </a:solidFill>
              </a:rPr>
              <a:t> PUPR No. 1 </a:t>
            </a:r>
            <a:r>
              <a:rPr lang="en-US" sz="1416" b="1" dirty="0" err="1">
                <a:solidFill>
                  <a:srgbClr val="FF0000"/>
                </a:solidFill>
              </a:rPr>
              <a:t>Tahun</a:t>
            </a:r>
            <a:r>
              <a:rPr lang="en-US" sz="1416" b="1" dirty="0">
                <a:solidFill>
                  <a:srgbClr val="FF0000"/>
                </a:solidFill>
              </a:rPr>
              <a:t> 2022 - AHSP</a:t>
            </a:r>
            <a:endParaRPr lang="en-ID" sz="1416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97B3D8-B47E-4299-90B5-5F715E1C12F1}"/>
              </a:ext>
            </a:extLst>
          </p:cNvPr>
          <p:cNvSpPr/>
          <p:nvPr/>
        </p:nvSpPr>
        <p:spPr>
          <a:xfrm>
            <a:off x="6482863" y="1388320"/>
            <a:ext cx="2942679" cy="3056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16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974137-C044-4140-A5C6-7946E228B43A}"/>
              </a:ext>
            </a:extLst>
          </p:cNvPr>
          <p:cNvSpPr/>
          <p:nvPr/>
        </p:nvSpPr>
        <p:spPr>
          <a:xfrm>
            <a:off x="7458395" y="3192885"/>
            <a:ext cx="2044842" cy="5210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16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F2AED2-0B42-4936-8009-E86C152A0410}"/>
              </a:ext>
            </a:extLst>
          </p:cNvPr>
          <p:cNvSpPr/>
          <p:nvPr/>
        </p:nvSpPr>
        <p:spPr>
          <a:xfrm>
            <a:off x="1432027" y="2029401"/>
            <a:ext cx="5850101" cy="194313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534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23C50E-BBDA-4A55-90A1-1C5330DAA8C6}"/>
                  </a:ext>
                </a:extLst>
              </p:cNvPr>
              <p:cNvSpPr txBox="1"/>
              <p:nvPr/>
            </p:nvSpPr>
            <p:spPr>
              <a:xfrm>
                <a:off x="1499455" y="5649921"/>
                <a:ext cx="1885068" cy="448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534"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en-US" sz="1534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534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34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534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534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34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534" i="1">
                              <a:latin typeface="Cambria Math" panose="02040503050406030204" pitchFamily="18" charset="0"/>
                            </a:rPr>
                            <m:t>𝐹𝑎</m:t>
                          </m:r>
                          <m:r>
                            <a:rPr lang="en-US" sz="1534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534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34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534" i="1">
                              <a:latin typeface="Cambria Math" panose="02040503050406030204" pitchFamily="18" charset="0"/>
                            </a:rPr>
                            <m:t>𝐹𝑏</m:t>
                          </m:r>
                          <m:r>
                            <a:rPr lang="en-US" sz="1534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534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34" i="1">
                              <a:latin typeface="Cambria Math" panose="02040503050406030204" pitchFamily="18" charset="0"/>
                            </a:rPr>
                            <m:t> 60</m:t>
                          </m:r>
                        </m:num>
                        <m:den>
                          <m:r>
                            <a:rPr lang="en-US" sz="1534" i="1">
                              <a:latin typeface="Cambria Math" panose="02040503050406030204" pitchFamily="18" charset="0"/>
                            </a:rPr>
                            <m:t>𝑇𝑠</m:t>
                          </m:r>
                          <m:r>
                            <a:rPr lang="en-US" sz="1534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534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34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534" i="1">
                              <a:latin typeface="Cambria Math" panose="02040503050406030204" pitchFamily="18" charset="0"/>
                            </a:rPr>
                            <m:t>𝐹𝑣</m:t>
                          </m:r>
                          <m:r>
                            <a:rPr lang="en-US" sz="1534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ID" sz="1534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23C50E-BBDA-4A55-90A1-1C5330DAA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455" y="5649921"/>
                <a:ext cx="1885068" cy="4485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632B12A-8B59-4F55-A60E-755175F25E36}"/>
              </a:ext>
            </a:extLst>
          </p:cNvPr>
          <p:cNvSpPr txBox="1"/>
          <p:nvPr/>
        </p:nvSpPr>
        <p:spPr>
          <a:xfrm>
            <a:off x="4240051" y="5188876"/>
            <a:ext cx="3709349" cy="1377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85529"/>
            <a:r>
              <a:rPr lang="en-US" sz="1193" dirty="0"/>
              <a:t>V	</a:t>
            </a:r>
            <a:r>
              <a:rPr lang="en-US" sz="1193" dirty="0" err="1"/>
              <a:t>Kapasitas</a:t>
            </a:r>
            <a:r>
              <a:rPr lang="en-US" sz="1193" dirty="0"/>
              <a:t> Bucket, </a:t>
            </a:r>
            <a:r>
              <a:rPr lang="en-US" sz="1193" dirty="0" err="1"/>
              <a:t>contoh</a:t>
            </a:r>
            <a:r>
              <a:rPr lang="en-US" sz="1193" dirty="0"/>
              <a:t>: V</a:t>
            </a:r>
            <a:r>
              <a:rPr lang="en-US" sz="1193" baseline="-25000" dirty="0"/>
              <a:t>PC-200 </a:t>
            </a:r>
            <a:r>
              <a:rPr lang="en-US" sz="1193" dirty="0"/>
              <a:t>= 0,90 m3</a:t>
            </a:r>
          </a:p>
          <a:p>
            <a:pPr defTabSz="385529"/>
            <a:r>
              <a:rPr lang="en-US" sz="1193" dirty="0"/>
              <a:t>Fa	</a:t>
            </a:r>
            <a:r>
              <a:rPr lang="en-US" sz="1193" dirty="0" err="1"/>
              <a:t>Efisiensi</a:t>
            </a:r>
            <a:r>
              <a:rPr lang="en-US" sz="1193" dirty="0"/>
              <a:t> </a:t>
            </a:r>
            <a:r>
              <a:rPr lang="en-US" sz="1193" dirty="0" err="1"/>
              <a:t>alat</a:t>
            </a:r>
            <a:r>
              <a:rPr lang="en-US" sz="1193" dirty="0"/>
              <a:t>, </a:t>
            </a:r>
            <a:r>
              <a:rPr lang="en-US" sz="1193" dirty="0" err="1"/>
              <a:t>contoh</a:t>
            </a:r>
            <a:r>
              <a:rPr lang="en-US" sz="1193" dirty="0"/>
              <a:t>  0,83</a:t>
            </a:r>
          </a:p>
          <a:p>
            <a:pPr defTabSz="385529"/>
            <a:r>
              <a:rPr lang="en-US" sz="1193" dirty="0"/>
              <a:t>Fb	</a:t>
            </a:r>
            <a:r>
              <a:rPr lang="en-US" sz="1193" dirty="0" err="1"/>
              <a:t>Efisiensi</a:t>
            </a:r>
            <a:r>
              <a:rPr lang="en-US" sz="1193" dirty="0"/>
              <a:t> Bucket, </a:t>
            </a:r>
            <a:r>
              <a:rPr lang="en-US" sz="1193" dirty="0" err="1"/>
              <a:t>contoh</a:t>
            </a:r>
            <a:r>
              <a:rPr lang="en-US" sz="1193" dirty="0"/>
              <a:t>: 1,0</a:t>
            </a:r>
          </a:p>
          <a:p>
            <a:pPr defTabSz="385529"/>
            <a:r>
              <a:rPr lang="en-US" sz="1193" dirty="0"/>
              <a:t>Ts	Waktu </a:t>
            </a:r>
            <a:r>
              <a:rPr lang="en-US" sz="1193" dirty="0" err="1"/>
              <a:t>siklus</a:t>
            </a:r>
            <a:r>
              <a:rPr lang="en-US" sz="1193" dirty="0"/>
              <a:t>, </a:t>
            </a:r>
            <a:r>
              <a:rPr lang="en-US" sz="1193" dirty="0" err="1"/>
              <a:t>lihat</a:t>
            </a:r>
            <a:r>
              <a:rPr lang="en-US" sz="1193" dirty="0"/>
              <a:t> </a:t>
            </a:r>
            <a:r>
              <a:rPr lang="en-US" sz="1193" dirty="0" err="1"/>
              <a:t>Tabel</a:t>
            </a:r>
            <a:r>
              <a:rPr lang="en-US" sz="1193" dirty="0"/>
              <a:t> 10</a:t>
            </a:r>
          </a:p>
          <a:p>
            <a:pPr defTabSz="385529"/>
            <a:r>
              <a:rPr lang="en-US" sz="1193" dirty="0" err="1"/>
              <a:t>Fv</a:t>
            </a:r>
            <a:r>
              <a:rPr lang="en-US" sz="1193" dirty="0"/>
              <a:t>	</a:t>
            </a:r>
            <a:r>
              <a:rPr lang="en-US" sz="1193" dirty="0" err="1"/>
              <a:t>Faktor</a:t>
            </a:r>
            <a:r>
              <a:rPr lang="en-US" sz="1193" dirty="0"/>
              <a:t> </a:t>
            </a:r>
            <a:r>
              <a:rPr lang="en-US" sz="1193" dirty="0" err="1"/>
              <a:t>Konversi</a:t>
            </a:r>
            <a:r>
              <a:rPr lang="en-US" sz="1193" dirty="0"/>
              <a:t> </a:t>
            </a:r>
            <a:r>
              <a:rPr lang="en-US" sz="1193" dirty="0" err="1"/>
              <a:t>Galian</a:t>
            </a:r>
            <a:r>
              <a:rPr lang="en-US" sz="1193" dirty="0"/>
              <a:t>, </a:t>
            </a:r>
            <a:r>
              <a:rPr lang="en-US" sz="1193" dirty="0" err="1"/>
              <a:t>lihat</a:t>
            </a:r>
            <a:r>
              <a:rPr lang="en-US" sz="1193" dirty="0"/>
              <a:t> </a:t>
            </a:r>
            <a:r>
              <a:rPr lang="en-US" sz="1193" dirty="0" err="1"/>
              <a:t>Tabel</a:t>
            </a:r>
            <a:r>
              <a:rPr lang="en-US" sz="1193" dirty="0"/>
              <a:t> 11</a:t>
            </a:r>
          </a:p>
          <a:p>
            <a:pPr defTabSz="385529"/>
            <a:r>
              <a:rPr lang="en-ID" sz="1193" dirty="0" err="1"/>
              <a:t>Fk</a:t>
            </a:r>
            <a:r>
              <a:rPr lang="en-ID" sz="1193" dirty="0"/>
              <a:t>	</a:t>
            </a:r>
            <a:r>
              <a:rPr lang="en-ID" sz="1193" dirty="0" err="1"/>
              <a:t>Faktor</a:t>
            </a:r>
            <a:r>
              <a:rPr lang="en-ID" sz="1193" dirty="0"/>
              <a:t> </a:t>
            </a:r>
            <a:r>
              <a:rPr lang="en-ID" sz="1193" dirty="0" err="1"/>
              <a:t>Konversi</a:t>
            </a:r>
            <a:r>
              <a:rPr lang="en-ID" sz="1193" dirty="0"/>
              <a:t> volume </a:t>
            </a:r>
            <a:r>
              <a:rPr lang="en-ID" sz="1193" dirty="0" err="1"/>
              <a:t>galian</a:t>
            </a:r>
            <a:r>
              <a:rPr lang="en-ID" sz="1193" dirty="0"/>
              <a:t>, </a:t>
            </a:r>
            <a:r>
              <a:rPr lang="en-ID" sz="1193" dirty="0" err="1"/>
              <a:t>lihat</a:t>
            </a:r>
            <a:r>
              <a:rPr lang="en-ID" sz="1193" dirty="0"/>
              <a:t> </a:t>
            </a:r>
            <a:r>
              <a:rPr lang="en-ID" sz="1193" dirty="0" err="1"/>
              <a:t>Tabel</a:t>
            </a:r>
            <a:r>
              <a:rPr lang="en-ID" sz="1193" dirty="0"/>
              <a:t> A.1</a:t>
            </a:r>
          </a:p>
          <a:p>
            <a:pPr defTabSz="385529"/>
            <a:r>
              <a:rPr lang="en-ID" sz="1193" dirty="0"/>
              <a:t>           </a:t>
            </a:r>
            <a:r>
              <a:rPr lang="en-ID" sz="1193" dirty="0" err="1"/>
              <a:t>dari</a:t>
            </a:r>
            <a:r>
              <a:rPr lang="en-ID" sz="1193" dirty="0"/>
              <a:t> </a:t>
            </a:r>
            <a:r>
              <a:rPr lang="en-ID" sz="1193" dirty="0" err="1"/>
              <a:t>asli</a:t>
            </a:r>
            <a:r>
              <a:rPr lang="en-ID" sz="1193" dirty="0"/>
              <a:t> </a:t>
            </a:r>
            <a:r>
              <a:rPr lang="en-ID" sz="1193" dirty="0" err="1"/>
              <a:t>ke</a:t>
            </a:r>
            <a:r>
              <a:rPr lang="en-ID" sz="1193" dirty="0"/>
              <a:t> </a:t>
            </a:r>
            <a:r>
              <a:rPr lang="en-ID" sz="1193" dirty="0" err="1"/>
              <a:t>lepas</a:t>
            </a:r>
            <a:r>
              <a:rPr lang="en-ID" sz="1193" dirty="0"/>
              <a:t> (&gt; 1).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B2CC2B-6EBE-4EB6-B56E-7E445146BEE0}"/>
              </a:ext>
            </a:extLst>
          </p:cNvPr>
          <p:cNvSpPr txBox="1"/>
          <p:nvPr/>
        </p:nvSpPr>
        <p:spPr>
          <a:xfrm>
            <a:off x="1418978" y="5194228"/>
            <a:ext cx="2776722" cy="32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4" dirty="0" err="1"/>
              <a:t>Kapasitas</a:t>
            </a:r>
            <a:r>
              <a:rPr lang="en-US" sz="1534" dirty="0"/>
              <a:t> </a:t>
            </a:r>
            <a:r>
              <a:rPr lang="en-US" sz="1534" dirty="0" err="1"/>
              <a:t>Produksi</a:t>
            </a:r>
            <a:r>
              <a:rPr lang="en-US" sz="1534" dirty="0"/>
              <a:t> Excavator</a:t>
            </a:r>
            <a:endParaRPr lang="en-ID" sz="1534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D81526-1AE5-4059-BF2D-21FF0E0BEB4B}"/>
              </a:ext>
            </a:extLst>
          </p:cNvPr>
          <p:cNvSpPr txBox="1"/>
          <p:nvPr/>
        </p:nvSpPr>
        <p:spPr>
          <a:xfrm>
            <a:off x="7370521" y="1072232"/>
            <a:ext cx="2071905" cy="259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i="1" dirty="0">
                <a:solidFill>
                  <a:schemeClr val="accent1"/>
                </a:solidFill>
                <a:latin typeface="Bookman Old Style" panose="02050604050505020204" pitchFamily="18" charset="0"/>
              </a:rPr>
              <a:t>Hand Book</a:t>
            </a:r>
            <a:r>
              <a:rPr lang="en-US" sz="1100" b="1" dirty="0">
                <a:solidFill>
                  <a:schemeClr val="accent1"/>
                </a:solidFill>
                <a:latin typeface="Bookman Old Style" panose="02050604050505020204" pitchFamily="18" charset="0"/>
              </a:rPr>
              <a:t> </a:t>
            </a:r>
            <a:r>
              <a:rPr lang="en-US" sz="1100" b="1" dirty="0" err="1">
                <a:solidFill>
                  <a:schemeClr val="accent1"/>
                </a:solidFill>
                <a:latin typeface="Bookman Old Style" panose="02050604050505020204" pitchFamily="18" charset="0"/>
              </a:rPr>
              <a:t>edisi</a:t>
            </a:r>
            <a:r>
              <a:rPr lang="en-US" sz="1100" b="1" dirty="0">
                <a:solidFill>
                  <a:schemeClr val="accent1"/>
                </a:solidFill>
                <a:latin typeface="Bookman Old Style" panose="02050604050505020204" pitchFamily="18" charset="0"/>
              </a:rPr>
              <a:t> 1990 an </a:t>
            </a:r>
            <a:endParaRPr lang="en-ID" sz="11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26D96B-E377-4B57-8337-2B138964E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6106" y="5377950"/>
            <a:ext cx="2734098" cy="37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25808" indent="-425808">
              <a:spcAft>
                <a:spcPts val="472"/>
              </a:spcAft>
            </a:pPr>
            <a:r>
              <a:rPr lang="en-US" sz="1846" dirty="0">
                <a:solidFill>
                  <a:srgbClr val="990099"/>
                </a:solidFill>
              </a:rPr>
              <a:t>3</a:t>
            </a:r>
            <a:r>
              <a:rPr lang="id-ID" sz="1846" dirty="0">
                <a:solidFill>
                  <a:srgbClr val="990099"/>
                </a:solidFill>
              </a:rPr>
              <a:t>) </a:t>
            </a:r>
            <a:r>
              <a:rPr lang="en-US" sz="1846" dirty="0" err="1">
                <a:solidFill>
                  <a:srgbClr val="990099"/>
                </a:solidFill>
              </a:rPr>
              <a:t>Peningkatan</a:t>
            </a:r>
            <a:r>
              <a:rPr lang="en-US" sz="1846" dirty="0">
                <a:solidFill>
                  <a:srgbClr val="990099"/>
                </a:solidFill>
              </a:rPr>
              <a:t> </a:t>
            </a:r>
            <a:r>
              <a:rPr lang="en-US" sz="1846" dirty="0" err="1">
                <a:solidFill>
                  <a:srgbClr val="990099"/>
                </a:solidFill>
              </a:rPr>
              <a:t>Efisiensi</a:t>
            </a:r>
            <a:endParaRPr lang="id-ID" sz="1846" dirty="0">
              <a:solidFill>
                <a:srgbClr val="990099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84208E-3693-47C9-9D20-40DDFF764212}"/>
              </a:ext>
            </a:extLst>
          </p:cNvPr>
          <p:cNvGrpSpPr/>
          <p:nvPr/>
        </p:nvGrpSpPr>
        <p:grpSpPr>
          <a:xfrm>
            <a:off x="1364535" y="2023232"/>
            <a:ext cx="5917590" cy="1969690"/>
            <a:chOff x="0" y="0"/>
            <a:chExt cx="9731953" cy="49005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AC4872E-2D8A-40B4-B567-CA2128B86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730426" cy="4900508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456A0EF-03F6-441A-8ECA-2B3C9BF2B3EF}"/>
                </a:ext>
              </a:extLst>
            </p:cNvPr>
            <p:cNvCxnSpPr/>
            <p:nvPr/>
          </p:nvCxnSpPr>
          <p:spPr>
            <a:xfrm>
              <a:off x="9722769" y="689697"/>
              <a:ext cx="9184" cy="39128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3961F24-39FB-4AF4-B62F-CB7F5BF2309A}"/>
              </a:ext>
            </a:extLst>
          </p:cNvPr>
          <p:cNvSpPr/>
          <p:nvPr/>
        </p:nvSpPr>
        <p:spPr>
          <a:xfrm>
            <a:off x="2029262" y="2131866"/>
            <a:ext cx="86659" cy="102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62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9617654-DDA6-4040-852E-7957C3650B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821" t="21561" r="29483" b="39695"/>
          <a:stretch/>
        </p:blipFill>
        <p:spPr>
          <a:xfrm>
            <a:off x="2019263" y="2132717"/>
            <a:ext cx="89515" cy="8664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1476768-3F97-4D27-8D08-BAC09A6BD2C0}"/>
              </a:ext>
            </a:extLst>
          </p:cNvPr>
          <p:cNvSpPr txBox="1"/>
          <p:nvPr/>
        </p:nvSpPr>
        <p:spPr>
          <a:xfrm>
            <a:off x="7211995" y="2180961"/>
            <a:ext cx="2018501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3776" indent="-263776">
              <a:buFont typeface="Wingdings" panose="05000000000000000000" pitchFamily="2" charset="2"/>
              <a:buChar char="v"/>
            </a:pPr>
            <a:r>
              <a:rPr lang="en-US" sz="1292" dirty="0">
                <a:solidFill>
                  <a:schemeClr val="accent1"/>
                </a:solidFill>
              </a:rPr>
              <a:t>Waktu </a:t>
            </a:r>
            <a:r>
              <a:rPr lang="en-US" sz="1292" dirty="0" err="1">
                <a:solidFill>
                  <a:schemeClr val="accent1"/>
                </a:solidFill>
              </a:rPr>
              <a:t>Siklus</a:t>
            </a:r>
            <a:r>
              <a:rPr lang="en-US" sz="1292" dirty="0">
                <a:solidFill>
                  <a:schemeClr val="accent1"/>
                </a:solidFill>
              </a:rPr>
              <a:t> </a:t>
            </a:r>
            <a:r>
              <a:rPr lang="en-US" sz="1292" dirty="0" err="1">
                <a:solidFill>
                  <a:schemeClr val="accent1"/>
                </a:solidFill>
              </a:rPr>
              <a:t>Standar</a:t>
            </a:r>
            <a:endParaRPr lang="en-ID" sz="1292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686D94-0E28-4A73-B414-41F0B3FE2DDE}"/>
              </a:ext>
            </a:extLst>
          </p:cNvPr>
          <p:cNvSpPr txBox="1"/>
          <p:nvPr/>
        </p:nvSpPr>
        <p:spPr>
          <a:xfrm>
            <a:off x="5339541" y="4129037"/>
            <a:ext cx="2350323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3776" indent="-263776">
              <a:buFont typeface="Wingdings" panose="05000000000000000000" pitchFamily="2" charset="2"/>
              <a:buChar char="v"/>
            </a:pPr>
            <a:r>
              <a:rPr lang="en-US" sz="1292" dirty="0">
                <a:solidFill>
                  <a:schemeClr val="accent1"/>
                </a:solidFill>
              </a:rPr>
              <a:t>Waktu </a:t>
            </a:r>
            <a:r>
              <a:rPr lang="en-US" sz="1292" dirty="0" err="1">
                <a:solidFill>
                  <a:schemeClr val="accent1"/>
                </a:solidFill>
              </a:rPr>
              <a:t>Siklus</a:t>
            </a:r>
            <a:r>
              <a:rPr lang="en-US" sz="1292" dirty="0">
                <a:solidFill>
                  <a:schemeClr val="accent1"/>
                </a:solidFill>
              </a:rPr>
              <a:t> Non </a:t>
            </a:r>
            <a:r>
              <a:rPr lang="en-US" sz="1292" dirty="0" err="1">
                <a:solidFill>
                  <a:schemeClr val="accent1"/>
                </a:solidFill>
              </a:rPr>
              <a:t>Standar</a:t>
            </a:r>
            <a:endParaRPr lang="en-ID" sz="1292" dirty="0">
              <a:solidFill>
                <a:schemeClr val="accent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4DD549-C070-44AE-BB73-63359F443C76}"/>
              </a:ext>
            </a:extLst>
          </p:cNvPr>
          <p:cNvSpPr txBox="1"/>
          <p:nvPr/>
        </p:nvSpPr>
        <p:spPr>
          <a:xfrm>
            <a:off x="5612628" y="4348998"/>
            <a:ext cx="2076209" cy="688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92" dirty="0"/>
              <a:t>Waktu </a:t>
            </a:r>
            <a:r>
              <a:rPr lang="en-US" sz="1292" dirty="0" err="1"/>
              <a:t>Siklus</a:t>
            </a:r>
            <a:r>
              <a:rPr lang="en-US" sz="1292" dirty="0"/>
              <a:t>: </a:t>
            </a:r>
          </a:p>
          <a:p>
            <a:r>
              <a:rPr lang="en-US" sz="1292" dirty="0"/>
              <a:t>a. </a:t>
            </a:r>
            <a:r>
              <a:rPr lang="en-US" sz="1292" dirty="0" err="1"/>
              <a:t>dari</a:t>
            </a:r>
            <a:r>
              <a:rPr lang="en-US" sz="1292" dirty="0"/>
              <a:t> </a:t>
            </a:r>
            <a:r>
              <a:rPr lang="en-US" sz="1292" dirty="0" err="1"/>
              <a:t>StockPile,WS</a:t>
            </a:r>
            <a:r>
              <a:rPr lang="en-US" sz="1292" dirty="0"/>
              <a:t>=20 s</a:t>
            </a:r>
          </a:p>
          <a:p>
            <a:r>
              <a:rPr lang="en-US" sz="1292" dirty="0"/>
              <a:t>b. </a:t>
            </a:r>
            <a:r>
              <a:rPr lang="en-US" sz="1292" dirty="0" err="1"/>
              <a:t>gali</a:t>
            </a:r>
            <a:r>
              <a:rPr lang="en-US" sz="1292" dirty="0"/>
              <a:t> </a:t>
            </a:r>
            <a:r>
              <a:rPr lang="en-US" sz="1292" dirty="0" err="1"/>
              <a:t>saluran</a:t>
            </a:r>
            <a:r>
              <a:rPr lang="en-US" sz="1292" dirty="0"/>
              <a:t>,   WS=30 s</a:t>
            </a:r>
            <a:endParaRPr lang="en-ID" sz="1292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FD3796-5934-4E94-B0ED-9A4C5404102A}"/>
              </a:ext>
            </a:extLst>
          </p:cNvPr>
          <p:cNvSpPr txBox="1"/>
          <p:nvPr/>
        </p:nvSpPr>
        <p:spPr>
          <a:xfrm>
            <a:off x="7595617" y="4396088"/>
            <a:ext cx="2056973" cy="528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16" dirty="0" err="1"/>
              <a:t>Produktivitas</a:t>
            </a:r>
            <a:r>
              <a:rPr lang="en-US" sz="1416" dirty="0"/>
              <a:t> </a:t>
            </a:r>
            <a:r>
              <a:rPr lang="en-US" sz="1416" dirty="0" err="1"/>
              <a:t>Excavato</a:t>
            </a:r>
            <a:r>
              <a:rPr lang="en-US" sz="1416" dirty="0"/>
              <a:t> </a:t>
            </a:r>
          </a:p>
          <a:p>
            <a:r>
              <a:rPr lang="en-US" sz="1416" dirty="0"/>
              <a:t>    = 90 –120 m3/</a:t>
            </a:r>
            <a:r>
              <a:rPr lang="en-US" sz="1292" dirty="0"/>
              <a:t>jam</a:t>
            </a:r>
            <a:endParaRPr lang="en-ID" sz="1292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A34783F-03D6-4D15-BA94-E40051BC919B}"/>
              </a:ext>
            </a:extLst>
          </p:cNvPr>
          <p:cNvSpPr/>
          <p:nvPr/>
        </p:nvSpPr>
        <p:spPr>
          <a:xfrm>
            <a:off x="7623900" y="4396086"/>
            <a:ext cx="1880819" cy="5210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16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FDBCFC7A-9EE7-4CBE-8362-0C08851BF06D}"/>
              </a:ext>
            </a:extLst>
          </p:cNvPr>
          <p:cNvSpPr/>
          <p:nvPr/>
        </p:nvSpPr>
        <p:spPr>
          <a:xfrm rot="16941010">
            <a:off x="6638694" y="5412691"/>
            <a:ext cx="170197" cy="2770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62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8F90CE-6EBE-4C51-8059-37701D08EBFD}"/>
              </a:ext>
            </a:extLst>
          </p:cNvPr>
          <p:cNvSpPr txBox="1"/>
          <p:nvPr/>
        </p:nvSpPr>
        <p:spPr>
          <a:xfrm>
            <a:off x="7346672" y="1925988"/>
            <a:ext cx="20970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7030A0"/>
                </a:solidFill>
              </a:rPr>
              <a:t>Acuan</a:t>
            </a:r>
            <a:r>
              <a:rPr lang="en-US" sz="1200" dirty="0">
                <a:solidFill>
                  <a:srgbClr val="7030A0"/>
                </a:solidFill>
              </a:rPr>
              <a:t> Handbook Des. 2007</a:t>
            </a:r>
            <a:endParaRPr lang="en-ID" sz="1200" dirty="0">
              <a:solidFill>
                <a:srgbClr val="7030A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87FDFF-6566-43EF-87AE-E87ED4864544}"/>
              </a:ext>
            </a:extLst>
          </p:cNvPr>
          <p:cNvSpPr/>
          <p:nvPr/>
        </p:nvSpPr>
        <p:spPr>
          <a:xfrm>
            <a:off x="875320" y="316556"/>
            <a:ext cx="36375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2) </a:t>
            </a:r>
            <a:r>
              <a:rPr lang="en-US" sz="28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Mengupdate</a:t>
            </a:r>
            <a:r>
              <a:rPr lang="en-US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Acuan</a:t>
            </a:r>
            <a:endParaRPr lang="en-ID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6EE779-4333-4045-B9EB-103F6E92B02B}"/>
              </a:ext>
            </a:extLst>
          </p:cNvPr>
          <p:cNvSpPr txBox="1"/>
          <p:nvPr/>
        </p:nvSpPr>
        <p:spPr>
          <a:xfrm>
            <a:off x="7551826" y="3942358"/>
            <a:ext cx="2025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030A0"/>
                </a:solidFill>
              </a:rPr>
              <a:t>Ada </a:t>
            </a:r>
            <a:r>
              <a:rPr lang="en-US" sz="1200" dirty="0" err="1">
                <a:solidFill>
                  <a:srgbClr val="7030A0"/>
                </a:solidFill>
              </a:rPr>
              <a:t>beberapa</a:t>
            </a:r>
            <a:r>
              <a:rPr lang="en-US" sz="1200" dirty="0">
                <a:solidFill>
                  <a:srgbClr val="7030A0"/>
                </a:solidFill>
              </a:rPr>
              <a:t> </a:t>
            </a:r>
            <a:r>
              <a:rPr lang="en-US" sz="1200" dirty="0" err="1">
                <a:solidFill>
                  <a:srgbClr val="7030A0"/>
                </a:solidFill>
              </a:rPr>
              <a:t>Acuan</a:t>
            </a:r>
            <a:r>
              <a:rPr lang="en-US" sz="1200" dirty="0">
                <a:solidFill>
                  <a:srgbClr val="7030A0"/>
                </a:solidFill>
              </a:rPr>
              <a:t> Handbook Des. 2016</a:t>
            </a:r>
            <a:endParaRPr lang="en-ID" sz="1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4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10" grpId="0"/>
      <p:bldP spid="11" grpId="0" animBg="1"/>
      <p:bldP spid="18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B59DED-4A4D-4F88-84F9-F2D8B1184A16}"/>
              </a:ext>
            </a:extLst>
          </p:cNvPr>
          <p:cNvSpPr txBox="1"/>
          <p:nvPr/>
        </p:nvSpPr>
        <p:spPr>
          <a:xfrm>
            <a:off x="442685" y="5135527"/>
            <a:ext cx="9104812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AHSP </a:t>
            </a:r>
            <a:r>
              <a:rPr lang="en-US" dirty="0" err="1">
                <a:solidFill>
                  <a:srgbClr val="0070C0"/>
                </a:solidFill>
                <a:latin typeface="Britannic Bold" panose="020B0903060703020204" pitchFamily="34" charset="0"/>
              </a:rPr>
              <a:t>dari</a:t>
            </a: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Britannic Bold" panose="020B0903060703020204" pitchFamily="34" charset="0"/>
              </a:rPr>
              <a:t>PerMen</a:t>
            </a: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 PUPR </a:t>
            </a:r>
            <a:r>
              <a:rPr lang="en-US" dirty="0" err="1">
                <a:solidFill>
                  <a:srgbClr val="0070C0"/>
                </a:solidFill>
                <a:latin typeface="Britannic Bold" panose="020B0903060703020204" pitchFamily="34" charset="0"/>
              </a:rPr>
              <a:t>Nomor</a:t>
            </a: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 8 </a:t>
            </a:r>
            <a:r>
              <a:rPr lang="en-US" dirty="0" err="1">
                <a:solidFill>
                  <a:srgbClr val="0070C0"/>
                </a:solidFill>
                <a:latin typeface="Britannic Bold" panose="020B0903060703020204" pitchFamily="34" charset="0"/>
              </a:rPr>
              <a:t>Tahun</a:t>
            </a: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 2023 </a:t>
            </a:r>
            <a:r>
              <a:rPr lang="en-US" dirty="0" err="1">
                <a:solidFill>
                  <a:srgbClr val="0070C0"/>
                </a:solidFill>
                <a:latin typeface="Britannic Bold" panose="020B0903060703020204" pitchFamily="34" charset="0"/>
              </a:rPr>
              <a:t>Tentang</a:t>
            </a: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 P3BPK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AHSP </a:t>
            </a:r>
            <a:r>
              <a:rPr lang="en-US" dirty="0" err="1">
                <a:solidFill>
                  <a:srgbClr val="0070C0"/>
                </a:solidFill>
                <a:latin typeface="Britannic Bold" panose="020B0903060703020204" pitchFamily="34" charset="0"/>
              </a:rPr>
              <a:t>dari</a:t>
            </a: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 SE </a:t>
            </a:r>
            <a:r>
              <a:rPr lang="en-US" dirty="0" err="1">
                <a:solidFill>
                  <a:srgbClr val="0070C0"/>
                </a:solidFill>
                <a:latin typeface="Britannic Bold" panose="020B0903060703020204" pitchFamily="34" charset="0"/>
              </a:rPr>
              <a:t>Dirjen</a:t>
            </a: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 Bina </a:t>
            </a:r>
            <a:r>
              <a:rPr lang="en-US" dirty="0" err="1">
                <a:solidFill>
                  <a:srgbClr val="0070C0"/>
                </a:solidFill>
                <a:latin typeface="Britannic Bold" panose="020B0903060703020204" pitchFamily="34" charset="0"/>
              </a:rPr>
              <a:t>Konstruksi</a:t>
            </a: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Britannic Bold" panose="020B0903060703020204" pitchFamily="34" charset="0"/>
              </a:rPr>
              <a:t>Nomor</a:t>
            </a: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 30 </a:t>
            </a:r>
            <a:r>
              <a:rPr lang="en-US" dirty="0" err="1">
                <a:solidFill>
                  <a:srgbClr val="0070C0"/>
                </a:solidFill>
                <a:latin typeface="Britannic Bold" panose="020B0903060703020204" pitchFamily="34" charset="0"/>
              </a:rPr>
              <a:t>Tahun</a:t>
            </a:r>
            <a:r>
              <a:rPr lang="en-US" dirty="0">
                <a:solidFill>
                  <a:srgbClr val="0070C0"/>
                </a:solidFill>
                <a:latin typeface="Britannic Bold" panose="020B0903060703020204" pitchFamily="34" charset="0"/>
              </a:rPr>
              <a:t> 2025</a:t>
            </a:r>
            <a:endParaRPr lang="en-ID" dirty="0">
              <a:solidFill>
                <a:srgbClr val="0070C0"/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4F09AA-64CB-4B0E-8211-0A02FFB38872}"/>
              </a:ext>
            </a:extLst>
          </p:cNvPr>
          <p:cNvSpPr txBox="1"/>
          <p:nvPr/>
        </p:nvSpPr>
        <p:spPr>
          <a:xfrm>
            <a:off x="656771" y="499238"/>
            <a:ext cx="8676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>
                    <a:lumMod val="65000"/>
                  </a:schemeClr>
                </a:solidFill>
                <a:latin typeface="Britannic Bold" panose="020B0903060703020204" pitchFamily="34" charset="0"/>
              </a:rPr>
              <a:t>Metode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Britannic Bold" panose="020B0903060703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65000"/>
                  </a:schemeClr>
                </a:solidFill>
                <a:latin typeface="Britannic Bold" panose="020B0903060703020204" pitchFamily="34" charset="0"/>
              </a:rPr>
              <a:t>Kerja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Britannic Bold" panose="020B0903060703020204" pitchFamily="34" charset="0"/>
              </a:rPr>
              <a:t> dan </a:t>
            </a:r>
          </a:p>
          <a:p>
            <a:pPr algn="ctr"/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Britannic Bold" panose="020B0903060703020204" pitchFamily="34" charset="0"/>
              </a:rPr>
              <a:t>Tata Cara </a:t>
            </a:r>
            <a:r>
              <a:rPr lang="en-US" sz="3600" dirty="0" err="1">
                <a:solidFill>
                  <a:schemeClr val="bg1">
                    <a:lumMod val="65000"/>
                  </a:schemeClr>
                </a:solidFill>
                <a:latin typeface="Britannic Bold" panose="020B0903060703020204" pitchFamily="34" charset="0"/>
              </a:rPr>
              <a:t>Perhitungan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Britannic Bold" panose="020B0903060703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65000"/>
                  </a:schemeClr>
                </a:solidFill>
                <a:latin typeface="Britannic Bold" panose="020B0903060703020204" pitchFamily="34" charset="0"/>
              </a:rPr>
              <a:t>Biaya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Britannic Bold" panose="020B0903060703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65000"/>
                  </a:schemeClr>
                </a:solidFill>
                <a:latin typeface="Britannic Bold" panose="020B0903060703020204" pitchFamily="34" charset="0"/>
              </a:rPr>
              <a:t>Konstruksi</a:t>
            </a:r>
            <a:endParaRPr lang="en-ID" sz="3600" dirty="0">
              <a:solidFill>
                <a:schemeClr val="bg1">
                  <a:lumMod val="65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DB221B-F795-4A18-9F26-E29C5253FE50}"/>
              </a:ext>
            </a:extLst>
          </p:cNvPr>
          <p:cNvSpPr/>
          <p:nvPr/>
        </p:nvSpPr>
        <p:spPr>
          <a:xfrm>
            <a:off x="1844581" y="2065316"/>
            <a:ext cx="63010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A.2  CARA SEMI MEKANIS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978D94-03C1-490F-8BCE-4EE7429D0915}"/>
              </a:ext>
            </a:extLst>
          </p:cNvPr>
          <p:cNvSpPr txBox="1"/>
          <p:nvPr/>
        </p:nvSpPr>
        <p:spPr>
          <a:xfrm>
            <a:off x="1141273" y="3097153"/>
            <a:ext cx="77076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III.3.1.b   </a:t>
            </a:r>
            <a:r>
              <a:rPr lang="en-US" sz="2400" dirty="0" err="1"/>
              <a:t>Analisis</a:t>
            </a:r>
            <a:r>
              <a:rPr lang="en-US" sz="2400" dirty="0"/>
              <a:t> </a:t>
            </a:r>
            <a:r>
              <a:rPr lang="en-US" sz="2400" dirty="0" err="1"/>
              <a:t>Koefisien</a:t>
            </a:r>
            <a:r>
              <a:rPr lang="en-US" sz="2400" dirty="0"/>
              <a:t> </a:t>
            </a:r>
            <a:r>
              <a:rPr lang="en-US" sz="2400" dirty="0" err="1"/>
              <a:t>Produktivitas</a:t>
            </a:r>
            <a:r>
              <a:rPr lang="en-US" sz="2400" dirty="0"/>
              <a:t> Tenaga </a:t>
            </a:r>
            <a:r>
              <a:rPr lang="en-US" sz="2400" dirty="0" err="1"/>
              <a:t>Kerja</a:t>
            </a:r>
            <a:endParaRPr lang="en-US" sz="2400" dirty="0"/>
          </a:p>
          <a:p>
            <a:r>
              <a:rPr lang="en-US" sz="2400" dirty="0"/>
              <a:t>III.3.2.b   </a:t>
            </a:r>
            <a:r>
              <a:rPr lang="en-US" sz="2400" dirty="0" err="1"/>
              <a:t>Analisis</a:t>
            </a:r>
            <a:r>
              <a:rPr lang="en-US" sz="2400" dirty="0"/>
              <a:t> </a:t>
            </a:r>
            <a:r>
              <a:rPr lang="en-US" sz="2400" dirty="0" err="1"/>
              <a:t>Koefisien</a:t>
            </a:r>
            <a:r>
              <a:rPr lang="en-US" sz="2400" dirty="0"/>
              <a:t> </a:t>
            </a:r>
            <a:r>
              <a:rPr lang="en-US" sz="2400" dirty="0" err="1"/>
              <a:t>Produktivitas</a:t>
            </a:r>
            <a:r>
              <a:rPr lang="en-US" sz="2400" dirty="0"/>
              <a:t> </a:t>
            </a:r>
            <a:r>
              <a:rPr lang="en-US" sz="2400" dirty="0" err="1"/>
              <a:t>Peralatan</a:t>
            </a:r>
            <a:endParaRPr lang="en-US" sz="2400" dirty="0"/>
          </a:p>
          <a:p>
            <a:r>
              <a:rPr lang="en-US" sz="2400" dirty="0"/>
              <a:t>III.3.3.b   </a:t>
            </a:r>
            <a:r>
              <a:rPr lang="en-US" sz="2400" dirty="0" err="1"/>
              <a:t>Analisis</a:t>
            </a:r>
            <a:r>
              <a:rPr lang="en-US" sz="2400" dirty="0"/>
              <a:t> </a:t>
            </a:r>
            <a:r>
              <a:rPr lang="en-US" sz="2400" dirty="0" err="1"/>
              <a:t>Kuantitas</a:t>
            </a:r>
            <a:r>
              <a:rPr lang="en-US" sz="2400" dirty="0"/>
              <a:t> </a:t>
            </a:r>
            <a:r>
              <a:rPr lang="en-US" sz="2400" dirty="0" err="1"/>
              <a:t>Bahan</a:t>
            </a:r>
            <a:r>
              <a:rPr lang="en-US" sz="2400" dirty="0"/>
              <a:t>/Material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3682317032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084A38-E7D7-4E29-ACF4-454205024261}"/>
              </a:ext>
            </a:extLst>
          </p:cNvPr>
          <p:cNvSpPr txBox="1"/>
          <p:nvPr/>
        </p:nvSpPr>
        <p:spPr>
          <a:xfrm>
            <a:off x="666657" y="2025291"/>
            <a:ext cx="4501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+mj-lt"/>
              </a:rPr>
              <a:t>Apa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yg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akan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dilakukan</a:t>
            </a:r>
            <a:r>
              <a:rPr lang="en-US" sz="1800" dirty="0">
                <a:latin typeface="+mj-lt"/>
              </a:rPr>
              <a:t> ?</a:t>
            </a:r>
          </a:p>
          <a:p>
            <a:pPr marL="342900" indent="-342900">
              <a:buAutoNum type="alphaLcPeriod"/>
            </a:pPr>
            <a:r>
              <a:rPr lang="en-US" sz="1800" b="1" dirty="0" err="1">
                <a:solidFill>
                  <a:srgbClr val="FF0000"/>
                </a:solidFill>
                <a:latin typeface="+mj-lt"/>
              </a:rPr>
              <a:t>Pencabutan</a:t>
            </a:r>
            <a:r>
              <a:rPr lang="en-US" sz="18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1800" b="1" dirty="0" err="1">
                <a:solidFill>
                  <a:srgbClr val="FF0000"/>
                </a:solidFill>
                <a:latin typeface="+mj-lt"/>
              </a:rPr>
              <a:t>gali</a:t>
            </a:r>
            <a:r>
              <a:rPr lang="en-US" sz="1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+mj-lt"/>
              </a:rPr>
              <a:t>tunggul</a:t>
            </a:r>
            <a:r>
              <a:rPr lang="en-US" sz="1800" b="1" dirty="0">
                <a:solidFill>
                  <a:srgbClr val="FF0000"/>
                </a:solidFill>
                <a:latin typeface="+mj-lt"/>
              </a:rPr>
              <a:t> dan </a:t>
            </a:r>
            <a:r>
              <a:rPr lang="en-US" sz="1800" b="1" dirty="0" err="1">
                <a:solidFill>
                  <a:srgbClr val="FF0000"/>
                </a:solidFill>
                <a:latin typeface="+mj-lt"/>
              </a:rPr>
              <a:t>akar</a:t>
            </a:r>
            <a:r>
              <a:rPr lang="en-US" sz="1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+mj-lt"/>
              </a:rPr>
              <a:t>pohon</a:t>
            </a:r>
            <a:endParaRPr lang="en-US" sz="1800" b="1" dirty="0">
              <a:solidFill>
                <a:srgbClr val="FF0000"/>
              </a:solidFill>
              <a:latin typeface="+mj-lt"/>
            </a:endParaRPr>
          </a:p>
          <a:p>
            <a:pPr marL="342900" indent="-342900">
              <a:buAutoNum type="alphaLcPeriod"/>
            </a:pPr>
            <a:r>
              <a:rPr lang="en-US" sz="1800" dirty="0" err="1">
                <a:latin typeface="+mj-lt"/>
              </a:rPr>
              <a:t>Faktor</a:t>
            </a:r>
            <a:r>
              <a:rPr lang="en-US" sz="1800" dirty="0">
                <a:latin typeface="+mj-lt"/>
              </a:rPr>
              <a:t> bucket, </a:t>
            </a:r>
            <a:r>
              <a:rPr lang="en-US" sz="1800" dirty="0" err="1">
                <a:latin typeface="+mj-lt"/>
              </a:rPr>
              <a:t>lihat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Tabel</a:t>
            </a:r>
            <a:r>
              <a:rPr lang="en-US" sz="1800" dirty="0">
                <a:latin typeface="+mj-lt"/>
              </a:rPr>
              <a:t> 9; </a:t>
            </a:r>
            <a:r>
              <a:rPr lang="en-US" sz="1800" dirty="0" err="1">
                <a:latin typeface="+mj-lt"/>
              </a:rPr>
              <a:t>agak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sulit</a:t>
            </a:r>
            <a:endParaRPr lang="en-US" sz="1800" dirty="0">
              <a:latin typeface="+mj-lt"/>
            </a:endParaRPr>
          </a:p>
          <a:p>
            <a:pPr marL="342900" indent="-342900">
              <a:buAutoNum type="alphaLcPeriod"/>
            </a:pPr>
            <a:r>
              <a:rPr lang="en-US" sz="1800" dirty="0" err="1">
                <a:latin typeface="+mj-lt"/>
              </a:rPr>
              <a:t>Faktor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efisiensi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kerja</a:t>
            </a:r>
            <a:r>
              <a:rPr lang="en-US" sz="1800" dirty="0">
                <a:latin typeface="+mj-lt"/>
              </a:rPr>
              <a:t> (</a:t>
            </a:r>
            <a:r>
              <a:rPr lang="en-US" sz="1800" dirty="0" err="1">
                <a:latin typeface="+mj-lt"/>
              </a:rPr>
              <a:t>Tabel</a:t>
            </a:r>
            <a:r>
              <a:rPr lang="en-US" sz="1800" dirty="0">
                <a:latin typeface="+mj-lt"/>
              </a:rPr>
              <a:t> 12)</a:t>
            </a:r>
            <a:endParaRPr lang="en-ID" sz="1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8C85A-5242-401B-B053-9E7FC87DF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370" y="1655122"/>
            <a:ext cx="2390435" cy="1605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F8BA2-B916-484F-AE8F-1AD3BD262F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t="20442" r="22793" b="19960"/>
          <a:stretch/>
        </p:blipFill>
        <p:spPr>
          <a:xfrm>
            <a:off x="7006176" y="22575"/>
            <a:ext cx="2518825" cy="1525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A03C15-D923-4241-AB51-924BCDF74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76" y="3702423"/>
            <a:ext cx="9144000" cy="2577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405B30-833B-406F-80FF-4C741BA18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176" y="73962"/>
            <a:ext cx="6931948" cy="272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D38CF8-A6A4-4F60-9359-AE2D4F3EF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850" y="290143"/>
            <a:ext cx="4852667" cy="162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73834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0DB7F6-8482-4A08-97E4-BD41891994D0}"/>
              </a:ext>
            </a:extLst>
          </p:cNvPr>
          <p:cNvSpPr txBox="1"/>
          <p:nvPr/>
        </p:nvSpPr>
        <p:spPr>
          <a:xfrm>
            <a:off x="566836" y="3429001"/>
            <a:ext cx="88883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Bookman Old Style" panose="02050604050505020204" pitchFamily="18" charset="0"/>
              </a:rPr>
              <a:t>Untuk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menghitung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produktivitas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pencabutan</a:t>
            </a:r>
            <a:r>
              <a:rPr lang="en-US" sz="1600" dirty="0">
                <a:latin typeface="Bookman Old Style" panose="02050604050505020204" pitchFamily="18" charset="0"/>
              </a:rPr>
              <a:t>, yang </a:t>
            </a:r>
            <a:r>
              <a:rPr lang="en-US" sz="1600" dirty="0" err="1">
                <a:latin typeface="Bookman Old Style" panose="02050604050505020204" pitchFamily="18" charset="0"/>
              </a:rPr>
              <a:t>berdasarkan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pengalaman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untuk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l-GR" sz="16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φ</a:t>
            </a:r>
            <a:r>
              <a:rPr lang="en-US" sz="1600" dirty="0">
                <a:latin typeface="Bookman Old Style" panose="02050604050505020204" pitchFamily="18" charset="0"/>
              </a:rPr>
              <a:t>30 </a:t>
            </a:r>
            <a:r>
              <a:rPr lang="en-US" sz="1600" dirty="0" err="1">
                <a:latin typeface="Bookman Old Style" panose="02050604050505020204" pitchFamily="18" charset="0"/>
              </a:rPr>
              <a:t>s.d.</a:t>
            </a:r>
            <a:r>
              <a:rPr lang="en-US" sz="1600" dirty="0">
                <a:latin typeface="Bookman Old Style" panose="02050604050505020204" pitchFamily="18" charset="0"/>
              </a:rPr>
              <a:t> 50 cm </a:t>
            </a:r>
            <a:r>
              <a:rPr lang="en-US" sz="1600" dirty="0" err="1">
                <a:latin typeface="Bookman Old Style" panose="02050604050505020204" pitchFamily="18" charset="0"/>
              </a:rPr>
              <a:t>diperlukan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waktu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antara</a:t>
            </a:r>
            <a:r>
              <a:rPr lang="en-US" sz="1600" dirty="0">
                <a:latin typeface="Bookman Old Style" panose="02050604050505020204" pitchFamily="18" charset="0"/>
              </a:rPr>
              <a:t> 10 – 12 </a:t>
            </a:r>
            <a:r>
              <a:rPr lang="en-US" sz="1600" dirty="0" err="1">
                <a:latin typeface="Bookman Old Style" panose="02050604050505020204" pitchFamily="18" charset="0"/>
              </a:rPr>
              <a:t>menit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dengan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prosedur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sbb</a:t>
            </a:r>
            <a:r>
              <a:rPr lang="en-US" sz="1600" dirty="0">
                <a:latin typeface="Bookman Old Style" panose="02050604050505020204" pitchFamily="18" charset="0"/>
              </a:rPr>
              <a:t>:</a:t>
            </a:r>
          </a:p>
          <a:p>
            <a:pPr marL="228600" indent="-228600">
              <a:buAutoNum type="alphaLcPeriod"/>
            </a:pPr>
            <a:r>
              <a:rPr lang="en-US" sz="1600" dirty="0" err="1">
                <a:latin typeface="Bookman Old Style" panose="02050604050505020204" pitchFamily="18" charset="0"/>
              </a:rPr>
              <a:t>Digali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dengan</a:t>
            </a:r>
            <a:r>
              <a:rPr lang="en-US" sz="1600" dirty="0">
                <a:latin typeface="Bookman Old Style" panose="02050604050505020204" pitchFamily="18" charset="0"/>
              </a:rPr>
              <a:t> radius 0,4 – 0,5 m’ </a:t>
            </a:r>
            <a:r>
              <a:rPr lang="en-US" sz="1600" dirty="0" err="1">
                <a:latin typeface="Bookman Old Style" panose="02050604050505020204" pitchFamily="18" charset="0"/>
              </a:rPr>
              <a:t>sampai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kedalaman</a:t>
            </a:r>
            <a:r>
              <a:rPr lang="en-US" sz="1600" dirty="0">
                <a:latin typeface="Bookman Old Style" panose="02050604050505020204" pitchFamily="18" charset="0"/>
              </a:rPr>
              <a:t> 0,5 – 1 m’ dan </a:t>
            </a:r>
            <a:r>
              <a:rPr lang="en-US" sz="1600" dirty="0" err="1">
                <a:latin typeface="Bookman Old Style" panose="02050604050505020204" pitchFamily="18" charset="0"/>
              </a:rPr>
              <a:t>diberi</a:t>
            </a:r>
            <a:r>
              <a:rPr lang="en-US" sz="1600" dirty="0">
                <a:latin typeface="Bookman Old Style" panose="02050604050505020204" pitchFamily="18" charset="0"/>
              </a:rPr>
              <a:t> air </a:t>
            </a:r>
            <a:r>
              <a:rPr lang="en-US" sz="1600" dirty="0" err="1">
                <a:latin typeface="Bookman Old Style" panose="02050604050505020204" pitchFamily="18" charset="0"/>
              </a:rPr>
              <a:t>untuk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pelumasnya</a:t>
            </a:r>
            <a:r>
              <a:rPr lang="en-US" sz="1600" dirty="0">
                <a:latin typeface="Bookman Old Style" panose="02050604050505020204" pitchFamily="18" charset="0"/>
              </a:rPr>
              <a:t>.</a:t>
            </a:r>
          </a:p>
          <a:p>
            <a:pPr marL="228600" indent="-228600">
              <a:buAutoNum type="alphaLcPeriod"/>
            </a:pPr>
            <a:r>
              <a:rPr lang="en-US" sz="1600" dirty="0" err="1">
                <a:latin typeface="Bookman Old Style" panose="02050604050505020204" pitchFamily="18" charset="0"/>
              </a:rPr>
              <a:t>Pasangkan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alat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penjepit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tunggul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pohon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sampai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tercengkram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secara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baik</a:t>
            </a:r>
            <a:endParaRPr lang="en-US" sz="1600" dirty="0">
              <a:latin typeface="Bookman Old Style" panose="02050604050505020204" pitchFamily="18" charset="0"/>
            </a:endParaRPr>
          </a:p>
          <a:p>
            <a:pPr marL="228600" indent="-228600">
              <a:buAutoNum type="alphaLcPeriod"/>
            </a:pPr>
            <a:r>
              <a:rPr lang="en-US" sz="1600" dirty="0">
                <a:latin typeface="Bookman Old Style" panose="02050604050505020204" pitchFamily="18" charset="0"/>
              </a:rPr>
              <a:t>Excavator </a:t>
            </a:r>
            <a:r>
              <a:rPr lang="en-US" sz="1600" dirty="0" err="1">
                <a:latin typeface="Bookman Old Style" panose="02050604050505020204" pitchFamily="18" charset="0"/>
              </a:rPr>
              <a:t>sedikit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didorong</a:t>
            </a:r>
            <a:r>
              <a:rPr lang="en-US" sz="1600" dirty="0">
                <a:latin typeface="Bookman Old Style" panose="02050604050505020204" pitchFamily="18" charset="0"/>
              </a:rPr>
              <a:t> dan </a:t>
            </a:r>
            <a:r>
              <a:rPr lang="en-US" sz="1600" dirty="0" err="1">
                <a:latin typeface="Bookman Old Style" panose="02050604050505020204" pitchFamily="18" charset="0"/>
              </a:rPr>
              <a:t>ditarik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atau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sedikit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memutar</a:t>
            </a:r>
            <a:r>
              <a:rPr lang="en-US" sz="1600" dirty="0">
                <a:latin typeface="Bookman Old Style" panose="02050604050505020204" pitchFamily="18" charset="0"/>
              </a:rPr>
              <a:t> yang </a:t>
            </a:r>
            <a:r>
              <a:rPr lang="en-US" sz="1600" dirty="0" err="1">
                <a:latin typeface="Bookman Old Style" panose="02050604050505020204" pitchFamily="18" charset="0"/>
              </a:rPr>
              <a:t>kemudian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ditarik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ke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atas</a:t>
            </a:r>
            <a:endParaRPr lang="en-US" sz="1600" dirty="0">
              <a:latin typeface="Bookman Old Style" panose="02050604050505020204" pitchFamily="18" charset="0"/>
            </a:endParaRPr>
          </a:p>
          <a:p>
            <a:pPr marL="228600" indent="-228600">
              <a:buAutoNum type="alphaLcPeriod"/>
            </a:pPr>
            <a:r>
              <a:rPr lang="en-US" sz="1600" dirty="0">
                <a:latin typeface="Bookman Old Style" panose="02050604050505020204" pitchFamily="18" charset="0"/>
              </a:rPr>
              <a:t>Langkah c </a:t>
            </a:r>
            <a:r>
              <a:rPr lang="en-US" sz="1600" dirty="0" err="1">
                <a:latin typeface="Bookman Old Style" panose="02050604050505020204" pitchFamily="18" charset="0"/>
              </a:rPr>
              <a:t>ini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terus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dilakukan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sampai</a:t>
            </a:r>
            <a:r>
              <a:rPr lang="en-US" sz="1600" dirty="0">
                <a:latin typeface="Bookman Old Style" panose="02050604050505020204" pitchFamily="18" charset="0"/>
              </a:rPr>
              <a:t> </a:t>
            </a:r>
            <a:r>
              <a:rPr lang="en-US" sz="1600" dirty="0" err="1">
                <a:latin typeface="Bookman Old Style" panose="02050604050505020204" pitchFamily="18" charset="0"/>
              </a:rPr>
              <a:t>selesai</a:t>
            </a:r>
            <a:r>
              <a:rPr lang="en-US" sz="1600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AD648B-2769-4CFA-8F49-A3270C6E6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55461"/>
            <a:ext cx="9144000" cy="299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23025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DBF56A-EDF1-4527-9354-D88255F70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877796"/>
            <a:ext cx="9144000" cy="33624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20E57A-A334-4027-AD6E-429E5FA01706}"/>
              </a:ext>
            </a:extLst>
          </p:cNvPr>
          <p:cNvSpPr txBox="1"/>
          <p:nvPr/>
        </p:nvSpPr>
        <p:spPr>
          <a:xfrm>
            <a:off x="531858" y="142132"/>
            <a:ext cx="44211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+mn-lt"/>
              </a:rPr>
              <a:t>Apa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yg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akan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dilakukan</a:t>
            </a:r>
            <a:r>
              <a:rPr lang="en-US" sz="2000" b="1" dirty="0">
                <a:latin typeface="+mn-lt"/>
              </a:rPr>
              <a:t> ?</a:t>
            </a:r>
          </a:p>
          <a:p>
            <a:pPr marL="342900" indent="-342900">
              <a:buAutoNum type="alphaLcPeriod"/>
            </a:pPr>
            <a:r>
              <a:rPr lang="en-US" sz="2000" b="1" dirty="0" err="1">
                <a:solidFill>
                  <a:srgbClr val="FF0000"/>
                </a:solidFill>
                <a:latin typeface="+mn-lt"/>
              </a:rPr>
              <a:t>Pemuatan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 Hasil </a:t>
            </a:r>
            <a:r>
              <a:rPr lang="en-US" sz="2000" b="1" dirty="0" err="1">
                <a:solidFill>
                  <a:srgbClr val="FF0000"/>
                </a:solidFill>
                <a:latin typeface="+mn-lt"/>
              </a:rPr>
              <a:t>Tebang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+mn-lt"/>
              </a:rPr>
              <a:t>gali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2000" b="1" dirty="0" err="1">
                <a:solidFill>
                  <a:srgbClr val="FF0000"/>
                </a:solidFill>
                <a:latin typeface="+mn-lt"/>
              </a:rPr>
              <a:t>cabut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n-lt"/>
              </a:rPr>
              <a:t>tunggul+akar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buAutoNum type="alphaLcPeriod"/>
            </a:pPr>
            <a:r>
              <a:rPr lang="en-US" sz="2000" dirty="0" err="1">
                <a:latin typeface="+mn-lt"/>
              </a:rPr>
              <a:t>Faktor</a:t>
            </a:r>
            <a:r>
              <a:rPr lang="en-US" sz="2000" dirty="0">
                <a:latin typeface="+mn-lt"/>
              </a:rPr>
              <a:t> bucket, </a:t>
            </a:r>
            <a:r>
              <a:rPr lang="en-US" sz="2000" dirty="0" err="1">
                <a:latin typeface="+mn-lt"/>
              </a:rPr>
              <a:t>lihat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Tabel</a:t>
            </a:r>
            <a:r>
              <a:rPr lang="en-US" sz="2000" dirty="0">
                <a:latin typeface="+mn-lt"/>
              </a:rPr>
              <a:t> 9; </a:t>
            </a:r>
            <a:r>
              <a:rPr lang="en-US" sz="2000" dirty="0" err="1">
                <a:latin typeface="+mn-lt"/>
              </a:rPr>
              <a:t>agak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sulit</a:t>
            </a:r>
            <a:endParaRPr lang="en-US" sz="2000" dirty="0">
              <a:latin typeface="+mn-lt"/>
            </a:endParaRPr>
          </a:p>
          <a:p>
            <a:pPr marL="342900" indent="-342900">
              <a:buAutoNum type="alphaLcPeriod"/>
            </a:pPr>
            <a:r>
              <a:rPr lang="en-US" sz="2000" dirty="0" err="1">
                <a:latin typeface="+mn-lt"/>
              </a:rPr>
              <a:t>Faktor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efisiensi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kerja</a:t>
            </a:r>
            <a:r>
              <a:rPr lang="en-US" sz="2000" dirty="0">
                <a:latin typeface="+mn-lt"/>
              </a:rPr>
              <a:t> (</a:t>
            </a:r>
            <a:r>
              <a:rPr lang="en-US" sz="2000" dirty="0" err="1">
                <a:latin typeface="+mn-lt"/>
              </a:rPr>
              <a:t>Tabel</a:t>
            </a:r>
            <a:r>
              <a:rPr lang="en-US" sz="2000" dirty="0">
                <a:latin typeface="+mn-lt"/>
              </a:rPr>
              <a:t> 12)</a:t>
            </a:r>
            <a:endParaRPr lang="en-ID" sz="20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986161-6F1F-4DEB-B923-D906F6A14263}"/>
              </a:ext>
            </a:extLst>
          </p:cNvPr>
          <p:cNvSpPr txBox="1"/>
          <p:nvPr/>
        </p:nvSpPr>
        <p:spPr>
          <a:xfrm>
            <a:off x="636686" y="5382393"/>
            <a:ext cx="8888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Bookman Old Style" panose="02050604050505020204" pitchFamily="18" charset="0"/>
              </a:rPr>
              <a:t>Pelaksanaan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hasil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pemuatan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ini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waktu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siklusnya</a:t>
            </a:r>
            <a:r>
              <a:rPr lang="en-US" sz="1200" dirty="0">
                <a:latin typeface="Bookman Old Style" panose="02050604050505020204" pitchFamily="18" charset="0"/>
              </a:rPr>
              <a:t> non-</a:t>
            </a:r>
            <a:r>
              <a:rPr lang="en-US" sz="1200" dirty="0" err="1">
                <a:latin typeface="Bookman Old Style" panose="02050604050505020204" pitchFamily="18" charset="0"/>
              </a:rPr>
              <a:t>standar</a:t>
            </a:r>
            <a:r>
              <a:rPr lang="en-US" sz="1200" dirty="0">
                <a:latin typeface="Bookman Old Style" panose="02050604050505020204" pitchFamily="18" charset="0"/>
              </a:rPr>
              <a:t>, </a:t>
            </a:r>
            <a:r>
              <a:rPr lang="en-US" sz="1200" dirty="0" err="1">
                <a:latin typeface="Bookman Old Style" panose="02050604050505020204" pitchFamily="18" charset="0"/>
              </a:rPr>
              <a:t>maka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dibuat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sesuai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dengan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urutan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kerjanya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yaitu</a:t>
            </a:r>
            <a:r>
              <a:rPr lang="en-US" sz="1200" dirty="0">
                <a:latin typeface="Bookman Old Style" panose="02050604050505020204" pitchFamily="18" charset="0"/>
              </a:rPr>
              <a:t>:</a:t>
            </a:r>
          </a:p>
          <a:p>
            <a:pPr marL="228600" indent="-228600">
              <a:buAutoNum type="alphaLcPeriod"/>
            </a:pPr>
            <a:r>
              <a:rPr lang="en-US" sz="1200" dirty="0">
                <a:latin typeface="Bookman Old Style" panose="02050604050505020204" pitchFamily="18" charset="0"/>
              </a:rPr>
              <a:t>Karena </a:t>
            </a:r>
            <a:r>
              <a:rPr lang="en-US" sz="1200" dirty="0" err="1">
                <a:latin typeface="Bookman Old Style" panose="02050604050505020204" pitchFamily="18" charset="0"/>
              </a:rPr>
              <a:t>cukup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memakan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waktu</a:t>
            </a:r>
            <a:r>
              <a:rPr lang="en-US" sz="1200" dirty="0">
                <a:latin typeface="Bookman Old Style" panose="02050604050505020204" pitchFamily="18" charset="0"/>
              </a:rPr>
              <a:t> juga, </a:t>
            </a:r>
            <a:r>
              <a:rPr lang="en-US" sz="1200" dirty="0" err="1">
                <a:latin typeface="Bookman Old Style" panose="02050604050505020204" pitchFamily="18" charset="0"/>
              </a:rPr>
              <a:t>pemindahan+penempatan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posisi</a:t>
            </a:r>
            <a:r>
              <a:rPr lang="en-US" sz="1200" dirty="0">
                <a:latin typeface="Bookman Old Style" panose="02050604050505020204" pitchFamily="18" charset="0"/>
              </a:rPr>
              <a:t> excavator </a:t>
            </a:r>
            <a:r>
              <a:rPr lang="en-US" sz="1200" dirty="0" err="1">
                <a:latin typeface="Bookman Old Style" panose="02050604050505020204" pitchFamily="18" charset="0"/>
              </a:rPr>
              <a:t>disesuaikan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kondisi</a:t>
            </a:r>
            <a:r>
              <a:rPr lang="en-US" sz="1200" dirty="0">
                <a:latin typeface="Bookman Old Style" panose="02050604050505020204" pitchFamily="18" charset="0"/>
              </a:rPr>
              <a:t> di </a:t>
            </a:r>
            <a:r>
              <a:rPr lang="en-US" sz="1200" dirty="0" err="1">
                <a:latin typeface="Bookman Old Style" panose="02050604050505020204" pitchFamily="18" charset="0"/>
              </a:rPr>
              <a:t>lapangannya</a:t>
            </a:r>
            <a:endParaRPr lang="en-US" sz="1200" dirty="0">
              <a:latin typeface="Bookman Old Style" panose="02050604050505020204" pitchFamily="18" charset="0"/>
            </a:endParaRPr>
          </a:p>
          <a:p>
            <a:pPr marL="228600" indent="-228600">
              <a:buAutoNum type="alphaLcPeriod"/>
            </a:pPr>
            <a:r>
              <a:rPr lang="en-US" sz="1200" dirty="0" err="1">
                <a:latin typeface="Bookman Old Style" panose="02050604050505020204" pitchFamily="18" charset="0"/>
              </a:rPr>
              <a:t>Batang</a:t>
            </a:r>
            <a:r>
              <a:rPr lang="en-US" sz="1200" dirty="0">
                <a:latin typeface="Bookman Old Style" panose="02050604050505020204" pitchFamily="18" charset="0"/>
              </a:rPr>
              <a:t>, </a:t>
            </a:r>
            <a:r>
              <a:rPr lang="en-US" sz="1200" dirty="0" err="1">
                <a:latin typeface="Bookman Old Style" panose="02050604050505020204" pitchFamily="18" charset="0"/>
              </a:rPr>
              <a:t>tunggul+akar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diikat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dengan</a:t>
            </a:r>
            <a:r>
              <a:rPr lang="en-US" sz="1200" dirty="0">
                <a:latin typeface="Bookman Old Style" panose="02050604050505020204" pitchFamily="18" charset="0"/>
              </a:rPr>
              <a:t> slink </a:t>
            </a:r>
            <a:r>
              <a:rPr lang="en-US" sz="1200" dirty="0" err="1">
                <a:latin typeface="Bookman Old Style" panose="02050604050505020204" pitchFamily="18" charset="0"/>
              </a:rPr>
              <a:t>secara</a:t>
            </a:r>
            <a:r>
              <a:rPr lang="en-US" sz="1200" dirty="0">
                <a:latin typeface="Bookman Old Style" panose="02050604050505020204" pitchFamily="18" charset="0"/>
              </a:rPr>
              <a:t> manual</a:t>
            </a:r>
          </a:p>
          <a:p>
            <a:pPr marL="228600" indent="-228600">
              <a:buAutoNum type="alphaLcPeriod"/>
            </a:pPr>
            <a:r>
              <a:rPr lang="en-US" sz="1200" dirty="0" err="1">
                <a:latin typeface="Bookman Old Style" panose="02050604050505020204" pitchFamily="18" charset="0"/>
              </a:rPr>
              <a:t>Memuatkan</a:t>
            </a:r>
            <a:r>
              <a:rPr lang="en-US" sz="1200" dirty="0">
                <a:latin typeface="Bookman Old Style" panose="02050604050505020204" pitchFamily="18" charset="0"/>
              </a:rPr>
              <a:t> material </a:t>
            </a:r>
            <a:r>
              <a:rPr lang="en-US" sz="1200" dirty="0" err="1">
                <a:latin typeface="Bookman Old Style" panose="02050604050505020204" pitchFamily="18" charset="0"/>
              </a:rPr>
              <a:t>ke</a:t>
            </a:r>
            <a:r>
              <a:rPr lang="en-US" sz="1200" dirty="0">
                <a:latin typeface="Bookman Old Style" panose="02050604050505020204" pitchFamily="18" charset="0"/>
              </a:rPr>
              <a:t> bucket yang </a:t>
            </a:r>
            <a:r>
              <a:rPr lang="en-US" sz="1200" dirty="0" err="1">
                <a:latin typeface="Bookman Old Style" panose="02050604050505020204" pitchFamily="18" charset="0"/>
              </a:rPr>
              <a:t>akan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diangkut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ini</a:t>
            </a:r>
            <a:r>
              <a:rPr lang="en-US" sz="1200" dirty="0">
                <a:latin typeface="Bookman Old Style" panose="02050604050505020204" pitchFamily="18" charset="0"/>
              </a:rPr>
              <a:t> juga </a:t>
            </a:r>
            <a:r>
              <a:rPr lang="en-US" sz="1200" dirty="0" err="1">
                <a:latin typeface="Bookman Old Style" panose="02050604050505020204" pitchFamily="18" charset="0"/>
              </a:rPr>
              <a:t>dilakukan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secara</a:t>
            </a:r>
            <a:r>
              <a:rPr lang="en-US" sz="1200" dirty="0">
                <a:latin typeface="Bookman Old Style" panose="02050604050505020204" pitchFamily="18" charset="0"/>
              </a:rPr>
              <a:t> manual</a:t>
            </a:r>
          </a:p>
          <a:p>
            <a:pPr marL="228600" indent="-228600">
              <a:buAutoNum type="alphaLcPeriod"/>
            </a:pPr>
            <a:r>
              <a:rPr lang="en-US" sz="1200" dirty="0" err="1">
                <a:latin typeface="Bookman Old Style" panose="02050604050505020204" pitchFamily="18" charset="0"/>
              </a:rPr>
              <a:t>Kemudian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dimuatkan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ke</a:t>
            </a:r>
            <a:r>
              <a:rPr lang="en-US" sz="1200" dirty="0">
                <a:latin typeface="Bookman Old Style" panose="02050604050505020204" pitchFamily="18" charset="0"/>
              </a:rPr>
              <a:t> Dump Truck.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5C209C-EF88-423B-A478-9DFB183FBD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15"/>
          <a:stretch/>
        </p:blipFill>
        <p:spPr>
          <a:xfrm flipH="1">
            <a:off x="5703045" y="142132"/>
            <a:ext cx="3367052" cy="153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40313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D22346-0E73-4404-AB17-699323E0C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716" y="4181"/>
            <a:ext cx="4616691" cy="25181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8BE2D0-3779-46EA-8ED2-81AF5339A1F2}"/>
              </a:ext>
            </a:extLst>
          </p:cNvPr>
          <p:cNvSpPr txBox="1"/>
          <p:nvPr/>
        </p:nvSpPr>
        <p:spPr>
          <a:xfrm>
            <a:off x="2514758" y="18744"/>
            <a:ext cx="2302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cs typeface="Calibri" panose="020F0502020204030204" pitchFamily="34" charset="0"/>
              </a:rPr>
              <a:t>DUMP TRUCK</a:t>
            </a:r>
            <a:endParaRPr lang="en-ID" sz="28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C9FC7A-66E4-439C-A61C-3C0F2A195E63}"/>
              </a:ext>
            </a:extLst>
          </p:cNvPr>
          <p:cNvSpPr txBox="1"/>
          <p:nvPr/>
        </p:nvSpPr>
        <p:spPr>
          <a:xfrm>
            <a:off x="8065081" y="2226564"/>
            <a:ext cx="1181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600" dirty="0">
                <a:latin typeface="Calibri" panose="020F0502020204030204" pitchFamily="34" charset="0"/>
                <a:cs typeface="Calibri" panose="020F0502020204030204" pitchFamily="34" charset="0"/>
              </a:rPr>
              <a:t>Dump Truck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E72ECE-DA15-4BBB-B1CC-9FEEEBEC3541}"/>
              </a:ext>
            </a:extLst>
          </p:cNvPr>
          <p:cNvSpPr txBox="1"/>
          <p:nvPr/>
        </p:nvSpPr>
        <p:spPr>
          <a:xfrm>
            <a:off x="531681" y="701173"/>
            <a:ext cx="44211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Apa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yg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akan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dilakukan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  <a:p>
            <a:pPr marL="342900" indent="-342900">
              <a:buAutoNum type="alphaLcPeriod"/>
            </a:pP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Pengangkutan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Hasil 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Tebang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gali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cabut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tunggul+akar</a:t>
            </a:r>
            <a:endPara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lphaLcPeriod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Kapasitas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dirancang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mengangkut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material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berat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isi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0,75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s.d.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2,8 t/m3</a:t>
            </a:r>
          </a:p>
          <a:p>
            <a:pPr marL="342900" indent="-342900">
              <a:buAutoNum type="alphaLcPeriod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Faktor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efisiensi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Tabel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7)</a:t>
            </a:r>
            <a:endParaRPr lang="en-ID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C29AEA-F5E9-4492-A20F-1803166A213B}"/>
              </a:ext>
            </a:extLst>
          </p:cNvPr>
          <p:cNvSpPr txBox="1"/>
          <p:nvPr/>
        </p:nvSpPr>
        <p:spPr>
          <a:xfrm>
            <a:off x="549276" y="2557244"/>
            <a:ext cx="89757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Pemilihan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Tipe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Dump Truck (DT) yang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akan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digunakan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harus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sesuai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kebutuhannya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ada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berbagai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alasan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anatara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lain: di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daerah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berbukit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gunung-gunung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kondisi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jalan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kecil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rusak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dlsb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Ada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beberapa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pilihan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tipe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DT yang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ada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sekarang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yaitu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342900" indent="-342900">
              <a:buAutoNum type="alphaL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Fuso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engkel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beban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4 ton,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daya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110 HP; </a:t>
            </a:r>
          </a:p>
          <a:p>
            <a:pPr marL="342900" indent="-342900">
              <a:buAutoNum type="alphaL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Fuso double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beban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7 ton,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daya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130 HP, dan </a:t>
            </a:r>
          </a:p>
          <a:p>
            <a:pPr marL="342900" indent="-342900">
              <a:buAutoNum type="alphaLcPeriod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Toronton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beban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10 ton,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daya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130 HP. 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Karena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berada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daerah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berbukit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gunung-gunung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kondisi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jalan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rusak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maka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dipilih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Fuso Double 7 ton,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daya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130 HP yang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akan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kuat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menanjak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terjal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ID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98D45D-A953-491E-8A8F-4567725E3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76" y="4654215"/>
            <a:ext cx="4410950" cy="2203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AA7EC7-BBC3-405E-87AE-016C8C8AA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225" y="4654215"/>
            <a:ext cx="4678615" cy="206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3531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7096E3-880E-411D-8432-41CC73E37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995"/>
          <a:stretch/>
        </p:blipFill>
        <p:spPr>
          <a:xfrm>
            <a:off x="443286" y="276816"/>
            <a:ext cx="9081715" cy="20047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6F095-1134-4AD2-80D0-D08DEC8C9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78" y="4173304"/>
            <a:ext cx="9144000" cy="26846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C06E65-0CC3-4FE0-AB44-C9A3CD22D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695"/>
          <a:stretch/>
        </p:blipFill>
        <p:spPr>
          <a:xfrm>
            <a:off x="443286" y="2272553"/>
            <a:ext cx="9081715" cy="150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5508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328A4A-19E3-4E10-AC60-745B1B8903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73" y="60558"/>
            <a:ext cx="5794744" cy="32520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03C458-B0CE-4AB3-A264-0A1DFEF0D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73" y="3605908"/>
            <a:ext cx="5794744" cy="32520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44903D-6F32-4FE1-9534-9ED5323FF7AE}"/>
              </a:ext>
            </a:extLst>
          </p:cNvPr>
          <p:cNvSpPr txBox="1"/>
          <p:nvPr/>
        </p:nvSpPr>
        <p:spPr>
          <a:xfrm>
            <a:off x="583019" y="360263"/>
            <a:ext cx="2275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/>
            <a:r>
              <a:rPr lang="en-US" sz="2000" b="1" dirty="0">
                <a:latin typeface="+mn-lt"/>
              </a:rPr>
              <a:t>Cara Semi-</a:t>
            </a:r>
            <a:r>
              <a:rPr lang="en-US" sz="2000" b="1" dirty="0" err="1">
                <a:latin typeface="+mn-lt"/>
              </a:rPr>
              <a:t>Mekanis</a:t>
            </a:r>
            <a:endParaRPr lang="en-US" sz="2000" b="1" dirty="0">
              <a:latin typeface="+mn-lt"/>
            </a:endParaRPr>
          </a:p>
          <a:p>
            <a:pPr marL="355600" indent="-355600"/>
            <a:r>
              <a:rPr lang="en-US" sz="2000" dirty="0" err="1">
                <a:latin typeface="+mn-lt"/>
              </a:rPr>
              <a:t>Untuk</a:t>
            </a:r>
            <a:r>
              <a:rPr lang="en-US" sz="2000" dirty="0">
                <a:latin typeface="+mn-lt"/>
              </a:rPr>
              <a:t> </a:t>
            </a:r>
            <a:r>
              <a:rPr lang="en-US" sz="2000" i="1" dirty="0">
                <a:latin typeface="+mn-lt"/>
              </a:rPr>
              <a:t>D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kecil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akar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pendek</a:t>
            </a:r>
            <a:endParaRPr lang="en-ID" sz="20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E8B986-5952-4469-81ED-D1CC224C53C8}"/>
              </a:ext>
            </a:extLst>
          </p:cNvPr>
          <p:cNvSpPr txBox="1"/>
          <p:nvPr/>
        </p:nvSpPr>
        <p:spPr>
          <a:xfrm>
            <a:off x="583019" y="4132425"/>
            <a:ext cx="2275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/>
            <a:r>
              <a:rPr lang="en-US" sz="2000" b="1" dirty="0">
                <a:latin typeface="+mn-lt"/>
              </a:rPr>
              <a:t>Cara </a:t>
            </a:r>
            <a:r>
              <a:rPr lang="en-US" sz="2000" b="1" dirty="0" err="1">
                <a:latin typeface="+mn-lt"/>
              </a:rPr>
              <a:t>Mekanis</a:t>
            </a:r>
            <a:endParaRPr lang="en-US" sz="2000" b="1" dirty="0">
              <a:latin typeface="+mn-lt"/>
            </a:endParaRPr>
          </a:p>
          <a:p>
            <a:pPr marL="355600" indent="-355600"/>
            <a:r>
              <a:rPr lang="en-US" sz="2000" dirty="0" err="1">
                <a:latin typeface="+mn-lt"/>
              </a:rPr>
              <a:t>Untuk</a:t>
            </a:r>
            <a:r>
              <a:rPr lang="en-US" sz="2000" dirty="0">
                <a:latin typeface="+mn-lt"/>
              </a:rPr>
              <a:t> </a:t>
            </a:r>
            <a:r>
              <a:rPr lang="en-US" sz="2000" i="1" dirty="0">
                <a:latin typeface="+mn-lt"/>
              </a:rPr>
              <a:t>D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besar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akar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pendek</a:t>
            </a:r>
            <a:endParaRPr lang="en-ID" sz="20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778FDC-5437-474B-B108-D731F32009ED}"/>
              </a:ext>
            </a:extLst>
          </p:cNvPr>
          <p:cNvSpPr txBox="1"/>
          <p:nvPr/>
        </p:nvSpPr>
        <p:spPr>
          <a:xfrm>
            <a:off x="583018" y="1466110"/>
            <a:ext cx="253005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+mn-lt"/>
              </a:rPr>
              <a:t>Rp  6 – 7,5 </a:t>
            </a:r>
            <a:r>
              <a:rPr lang="en-US" sz="2000" b="1" dirty="0" err="1">
                <a:latin typeface="+mn-lt"/>
              </a:rPr>
              <a:t>juta</a:t>
            </a:r>
            <a:endParaRPr lang="en-US" sz="2000" b="1" dirty="0">
              <a:latin typeface="+mn-lt"/>
            </a:endParaRPr>
          </a:p>
          <a:p>
            <a:r>
              <a:rPr lang="en-US" sz="2000" dirty="0" err="1">
                <a:latin typeface="+mn-lt"/>
              </a:rPr>
              <a:t>Dongkrak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daya</a:t>
            </a:r>
            <a:r>
              <a:rPr lang="en-US" sz="2000" dirty="0">
                <a:latin typeface="+mn-lt"/>
              </a:rPr>
              <a:t> 2,5 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A8316B-F667-4444-BDA6-496EDD285BDD}"/>
              </a:ext>
            </a:extLst>
          </p:cNvPr>
          <p:cNvSpPr txBox="1"/>
          <p:nvPr/>
        </p:nvSpPr>
        <p:spPr>
          <a:xfrm>
            <a:off x="583018" y="5179569"/>
            <a:ext cx="218457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+mn-lt"/>
              </a:rPr>
              <a:t>Rp  250 – 300 </a:t>
            </a:r>
            <a:r>
              <a:rPr lang="en-US" sz="2000" b="1" dirty="0" err="1">
                <a:latin typeface="+mn-lt"/>
              </a:rPr>
              <a:t>juta</a:t>
            </a:r>
            <a:endParaRPr lang="en-US" sz="2000" b="1" dirty="0">
              <a:latin typeface="+mn-lt"/>
            </a:endParaRPr>
          </a:p>
          <a:p>
            <a:r>
              <a:rPr lang="en-US" sz="2000" dirty="0" err="1">
                <a:latin typeface="+mn-lt"/>
              </a:rPr>
              <a:t>Daya</a:t>
            </a:r>
            <a:r>
              <a:rPr lang="en-US" sz="2000" dirty="0">
                <a:latin typeface="+mn-lt"/>
              </a:rPr>
              <a:t> 250 – 300 HP </a:t>
            </a:r>
            <a:endParaRPr lang="en-ID" sz="20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04DED-79B7-41AB-9E33-CFD40E3CE8EB}"/>
              </a:ext>
            </a:extLst>
          </p:cNvPr>
          <p:cNvSpPr txBox="1"/>
          <p:nvPr/>
        </p:nvSpPr>
        <p:spPr>
          <a:xfrm>
            <a:off x="583017" y="2371901"/>
            <a:ext cx="2027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+mn-lt"/>
              </a:rPr>
              <a:t>Produktivitas</a:t>
            </a:r>
            <a:r>
              <a:rPr lang="en-US" sz="2000" b="1" dirty="0">
                <a:latin typeface="+mn-lt"/>
              </a:rPr>
              <a:t>:</a:t>
            </a:r>
          </a:p>
          <a:p>
            <a:r>
              <a:rPr lang="en-US" sz="2000" dirty="0">
                <a:latin typeface="+mn-lt"/>
              </a:rPr>
              <a:t>2 – 3 </a:t>
            </a:r>
            <a:r>
              <a:rPr lang="en-US" sz="2000" dirty="0" err="1">
                <a:latin typeface="+mn-lt"/>
              </a:rPr>
              <a:t>tunggul</a:t>
            </a:r>
            <a:r>
              <a:rPr lang="en-US" sz="2000" dirty="0">
                <a:latin typeface="+mn-lt"/>
              </a:rPr>
              <a:t>/jam</a:t>
            </a:r>
            <a:endParaRPr lang="en-ID" sz="20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C4ED7B-54F6-4E68-9F50-91C77DD4BC77}"/>
              </a:ext>
            </a:extLst>
          </p:cNvPr>
          <p:cNvSpPr txBox="1"/>
          <p:nvPr/>
        </p:nvSpPr>
        <p:spPr>
          <a:xfrm>
            <a:off x="583018" y="6026657"/>
            <a:ext cx="2027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+mn-lt"/>
              </a:rPr>
              <a:t>Produktivitas</a:t>
            </a:r>
            <a:r>
              <a:rPr lang="en-US" sz="2000" b="1" dirty="0">
                <a:latin typeface="+mn-lt"/>
              </a:rPr>
              <a:t>:</a:t>
            </a:r>
          </a:p>
          <a:p>
            <a:r>
              <a:rPr lang="en-US" sz="2000" dirty="0">
                <a:latin typeface="+mn-lt"/>
              </a:rPr>
              <a:t>5 – 6 </a:t>
            </a:r>
            <a:r>
              <a:rPr lang="en-US" sz="2000" dirty="0" err="1">
                <a:latin typeface="+mn-lt"/>
              </a:rPr>
              <a:t>tunggul</a:t>
            </a:r>
            <a:r>
              <a:rPr lang="en-US" sz="2000" dirty="0">
                <a:latin typeface="+mn-lt"/>
              </a:rPr>
              <a:t>/jam</a:t>
            </a:r>
            <a:endParaRPr lang="en-ID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908745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6F624E-35CC-41A8-8CE9-DD59E56319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5" y="3562980"/>
            <a:ext cx="5752214" cy="32365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FDDE68-9878-4BD9-9BD6-2D4CDC8DB1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6" y="69111"/>
            <a:ext cx="5752214" cy="3257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4A2FE3-9454-4C73-AA52-0AC75BA4176D}"/>
              </a:ext>
            </a:extLst>
          </p:cNvPr>
          <p:cNvSpPr txBox="1"/>
          <p:nvPr/>
        </p:nvSpPr>
        <p:spPr>
          <a:xfrm>
            <a:off x="570616" y="3854779"/>
            <a:ext cx="2275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/>
            <a:r>
              <a:rPr lang="en-US" sz="1600" b="1" dirty="0">
                <a:latin typeface="+mn-lt"/>
              </a:rPr>
              <a:t>Cara </a:t>
            </a:r>
            <a:r>
              <a:rPr lang="en-US" sz="1600" b="1" dirty="0" err="1">
                <a:latin typeface="+mn-lt"/>
              </a:rPr>
              <a:t>Mekanis</a:t>
            </a:r>
            <a:endParaRPr lang="en-US" sz="1600" b="1" dirty="0">
              <a:latin typeface="+mn-lt"/>
            </a:endParaRPr>
          </a:p>
          <a:p>
            <a:pPr marL="355600" indent="-355600"/>
            <a:r>
              <a:rPr lang="en-US" sz="1600" dirty="0" err="1">
                <a:latin typeface="+mn-lt"/>
              </a:rPr>
              <a:t>Untuk</a:t>
            </a:r>
            <a:r>
              <a:rPr lang="en-US" sz="1600" dirty="0">
                <a:latin typeface="+mn-lt"/>
              </a:rPr>
              <a:t> </a:t>
            </a:r>
            <a:r>
              <a:rPr lang="en-US" sz="1600" i="1" dirty="0">
                <a:latin typeface="+mn-lt"/>
              </a:rPr>
              <a:t>D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besar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akar</a:t>
            </a:r>
            <a:r>
              <a:rPr lang="en-US" sz="1600" dirty="0">
                <a:latin typeface="+mn-lt"/>
              </a:rPr>
              <a:t> sangat </a:t>
            </a:r>
            <a:r>
              <a:rPr lang="en-US" sz="1600" dirty="0" err="1">
                <a:latin typeface="+mn-lt"/>
              </a:rPr>
              <a:t>panjang</a:t>
            </a:r>
            <a:endParaRPr lang="en-ID" sz="16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7CEB25-82AF-45C8-A3B0-CA0FD3288070}"/>
              </a:ext>
            </a:extLst>
          </p:cNvPr>
          <p:cNvSpPr txBox="1"/>
          <p:nvPr/>
        </p:nvSpPr>
        <p:spPr>
          <a:xfrm>
            <a:off x="570616" y="383694"/>
            <a:ext cx="2275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/>
            <a:r>
              <a:rPr lang="en-US" sz="1600" b="1" dirty="0">
                <a:latin typeface="+mn-lt"/>
              </a:rPr>
              <a:t>Cara </a:t>
            </a:r>
            <a:r>
              <a:rPr lang="en-US" sz="1600" b="1" dirty="0" err="1">
                <a:latin typeface="+mn-lt"/>
              </a:rPr>
              <a:t>Mekanis</a:t>
            </a:r>
            <a:endParaRPr lang="en-US" sz="1600" b="1" dirty="0">
              <a:latin typeface="+mn-lt"/>
            </a:endParaRPr>
          </a:p>
          <a:p>
            <a:pPr marL="355600" indent="-355600"/>
            <a:r>
              <a:rPr lang="en-US" sz="1600" dirty="0" err="1">
                <a:latin typeface="+mn-lt"/>
              </a:rPr>
              <a:t>Untuk</a:t>
            </a:r>
            <a:r>
              <a:rPr lang="en-US" sz="1600" dirty="0">
                <a:latin typeface="+mn-lt"/>
              </a:rPr>
              <a:t> </a:t>
            </a:r>
            <a:r>
              <a:rPr lang="en-US" sz="1600" i="1" dirty="0">
                <a:latin typeface="+mn-lt"/>
              </a:rPr>
              <a:t>D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besar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akar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panjang</a:t>
            </a:r>
            <a:endParaRPr lang="en-ID" sz="16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26B05A-A605-4340-8EAB-72F9188455D3}"/>
              </a:ext>
            </a:extLst>
          </p:cNvPr>
          <p:cNvSpPr txBox="1"/>
          <p:nvPr/>
        </p:nvSpPr>
        <p:spPr>
          <a:xfrm>
            <a:off x="570615" y="2356892"/>
            <a:ext cx="1656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+mn-lt"/>
              </a:rPr>
              <a:t>Produktivitas</a:t>
            </a:r>
            <a:r>
              <a:rPr lang="en-US" sz="1600" b="1" dirty="0">
                <a:latin typeface="+mn-lt"/>
              </a:rPr>
              <a:t>:</a:t>
            </a:r>
          </a:p>
          <a:p>
            <a:r>
              <a:rPr lang="en-US" sz="1600" dirty="0">
                <a:latin typeface="+mn-lt"/>
              </a:rPr>
              <a:t>4 – 5 </a:t>
            </a:r>
            <a:r>
              <a:rPr lang="en-US" sz="1600" dirty="0" err="1">
                <a:latin typeface="+mn-lt"/>
              </a:rPr>
              <a:t>tunggul</a:t>
            </a:r>
            <a:r>
              <a:rPr lang="en-US" sz="1600" dirty="0">
                <a:latin typeface="+mn-lt"/>
              </a:rPr>
              <a:t>/jam</a:t>
            </a:r>
            <a:endParaRPr lang="en-ID" sz="16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47AA8-13D3-4F0A-95C1-E5FEA76AEE0C}"/>
              </a:ext>
            </a:extLst>
          </p:cNvPr>
          <p:cNvSpPr txBox="1"/>
          <p:nvPr/>
        </p:nvSpPr>
        <p:spPr>
          <a:xfrm>
            <a:off x="570615" y="5938292"/>
            <a:ext cx="1656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+mn-lt"/>
              </a:rPr>
              <a:t>Produktivitas</a:t>
            </a:r>
            <a:r>
              <a:rPr lang="en-US" sz="1600" b="1" dirty="0">
                <a:latin typeface="+mn-lt"/>
              </a:rPr>
              <a:t>:</a:t>
            </a:r>
          </a:p>
          <a:p>
            <a:r>
              <a:rPr lang="en-US" sz="1600" dirty="0">
                <a:latin typeface="+mn-lt"/>
              </a:rPr>
              <a:t>2 – 3 </a:t>
            </a:r>
            <a:r>
              <a:rPr lang="en-US" sz="1600" dirty="0" err="1">
                <a:latin typeface="+mn-lt"/>
              </a:rPr>
              <a:t>tunggul</a:t>
            </a:r>
            <a:r>
              <a:rPr lang="en-US" sz="1600" dirty="0">
                <a:latin typeface="+mn-lt"/>
              </a:rPr>
              <a:t>/jam</a:t>
            </a:r>
            <a:endParaRPr lang="en-ID" sz="16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296298-651B-44E6-B31D-82B24C014877}"/>
              </a:ext>
            </a:extLst>
          </p:cNvPr>
          <p:cNvSpPr txBox="1"/>
          <p:nvPr/>
        </p:nvSpPr>
        <p:spPr>
          <a:xfrm>
            <a:off x="570616" y="1470321"/>
            <a:ext cx="178722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latin typeface="+mn-lt"/>
              </a:rPr>
              <a:t>Rp  300 – 400 </a:t>
            </a:r>
            <a:r>
              <a:rPr lang="en-US" sz="1600" b="1" dirty="0" err="1">
                <a:latin typeface="+mn-lt"/>
              </a:rPr>
              <a:t>juta</a:t>
            </a:r>
            <a:endParaRPr lang="en-US" sz="1600" b="1" dirty="0">
              <a:latin typeface="+mn-lt"/>
            </a:endParaRPr>
          </a:p>
          <a:p>
            <a:r>
              <a:rPr lang="en-US" sz="1600" dirty="0" err="1">
                <a:latin typeface="+mn-lt"/>
              </a:rPr>
              <a:t>Daya</a:t>
            </a:r>
            <a:r>
              <a:rPr lang="en-US" sz="1600" dirty="0">
                <a:latin typeface="+mn-lt"/>
              </a:rPr>
              <a:t> 250 – 300 HP </a:t>
            </a:r>
            <a:endParaRPr lang="en-ID" sz="16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22D417-5517-4B52-9AE8-539D781E0041}"/>
              </a:ext>
            </a:extLst>
          </p:cNvPr>
          <p:cNvSpPr txBox="1"/>
          <p:nvPr/>
        </p:nvSpPr>
        <p:spPr>
          <a:xfrm>
            <a:off x="570616" y="4996563"/>
            <a:ext cx="178722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latin typeface="+mn-lt"/>
              </a:rPr>
              <a:t>Rp  450 – 650 </a:t>
            </a:r>
            <a:r>
              <a:rPr lang="en-US" sz="1600" b="1" dirty="0" err="1">
                <a:latin typeface="+mn-lt"/>
              </a:rPr>
              <a:t>juta</a:t>
            </a:r>
            <a:endParaRPr lang="en-US" sz="1600" b="1" dirty="0">
              <a:latin typeface="+mn-lt"/>
            </a:endParaRPr>
          </a:p>
          <a:p>
            <a:r>
              <a:rPr lang="en-US" sz="1600" dirty="0" err="1">
                <a:latin typeface="+mn-lt"/>
              </a:rPr>
              <a:t>Daya</a:t>
            </a:r>
            <a:r>
              <a:rPr lang="en-US" sz="1600" dirty="0">
                <a:latin typeface="+mn-lt"/>
              </a:rPr>
              <a:t> 350 – 450 HP </a:t>
            </a:r>
            <a:endParaRPr lang="en-ID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9018043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FA70C3-40FC-46B9-9CCC-CC73C476CC26}"/>
              </a:ext>
            </a:extLst>
          </p:cNvPr>
          <p:cNvSpPr txBox="1"/>
          <p:nvPr/>
        </p:nvSpPr>
        <p:spPr>
          <a:xfrm>
            <a:off x="651488" y="48445"/>
            <a:ext cx="89159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Rekapitulasi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Harga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Penebangan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Batang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Pohon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b="1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φ</a:t>
            </a:r>
            <a:r>
              <a:rPr lang="en-US" sz="1600" b="1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30 </a:t>
            </a:r>
            <a:r>
              <a:rPr lang="en-US" sz="1600" b="1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s.d.</a:t>
            </a:r>
            <a:r>
              <a:rPr lang="en-US" sz="1600" b="1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50 cm.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D" sz="1600" b="1" dirty="0">
                <a:latin typeface="Calibri" panose="020F0502020204030204" pitchFamily="34" charset="0"/>
                <a:cs typeface="Calibri" panose="020F0502020204030204" pitchFamily="34" charset="0"/>
              </a:rPr>
              <a:t>Alternatif-1: </a:t>
            </a:r>
            <a:r>
              <a:rPr lang="en-ID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Gali</a:t>
            </a:r>
            <a:r>
              <a:rPr lang="en-ID" sz="1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ID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cabut</a:t>
            </a:r>
            <a:r>
              <a:rPr lang="en-ID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pakai</a:t>
            </a:r>
            <a:r>
              <a:rPr lang="en-ID" sz="1600" dirty="0">
                <a:latin typeface="Calibri" panose="020F0502020204030204" pitchFamily="34" charset="0"/>
                <a:cs typeface="Calibri" panose="020F0502020204030204" pitchFamily="34" charset="0"/>
              </a:rPr>
              <a:t> Excavator</a:t>
            </a:r>
          </a:p>
          <a:p>
            <a:pPr marL="342900" indent="-342900">
              <a:buAutoNum type="alphaLcPeriod"/>
            </a:pPr>
            <a:r>
              <a:rPr lang="en-ID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Tebang</a:t>
            </a:r>
            <a:r>
              <a:rPr lang="en-ID" sz="1600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ID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batang</a:t>
            </a:r>
            <a:r>
              <a:rPr lang="en-ID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pohon</a:t>
            </a:r>
            <a:r>
              <a:rPr lang="en-ID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φ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30 </a:t>
            </a: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s.d.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50 cm ………………………… 	Rp   119.698,00</a:t>
            </a:r>
          </a:p>
          <a:p>
            <a:pPr marL="342900" indent="-342900">
              <a:buAutoNum type="alphaLcPeriod"/>
            </a:pP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Gali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/</a:t>
            </a: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cabut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tunggul+akar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(</a:t>
            </a:r>
            <a:r>
              <a:rPr lang="en-US" sz="1600" b="1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Alt.-1: Excavator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) …………………… 	Rp   313.108,80</a:t>
            </a:r>
          </a:p>
          <a:p>
            <a:pPr marL="342900" indent="-342900">
              <a:buAutoNum type="alphaLcPeriod"/>
            </a:pP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Memuat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dan </a:t>
            </a: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angkut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Hasil </a:t>
            </a: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tebang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pohon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ke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DT………………	Rp   138.244,60</a:t>
            </a:r>
            <a:endParaRPr lang="en-ID" sz="1600" dirty="0">
              <a:latin typeface="Calibri" panose="020F0502020204030204" pitchFamily="34" charset="0"/>
              <a:ea typeface="Yu Gothic Medium" panose="020B0500000000000000" pitchFamily="34" charset="-128"/>
              <a:cs typeface="Calibri" panose="020F0502020204030204" pitchFamily="34" charset="0"/>
            </a:endParaRPr>
          </a:p>
          <a:p>
            <a:r>
              <a:rPr lang="en-ID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														   	</a:t>
            </a:r>
            <a:r>
              <a:rPr lang="en-ID" sz="1600" b="1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Rp     571.105,14</a:t>
            </a:r>
            <a:endParaRPr lang="en-US" sz="1600" b="1" dirty="0">
              <a:latin typeface="Calibri" panose="020F0502020204030204" pitchFamily="34" charset="0"/>
              <a:ea typeface="Yu Gothic Medium" panose="020B0500000000000000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9A8E10-E9AF-4CD1-A79A-39300EE94A1B}"/>
              </a:ext>
            </a:extLst>
          </p:cNvPr>
          <p:cNvSpPr txBox="1"/>
          <p:nvPr/>
        </p:nvSpPr>
        <p:spPr>
          <a:xfrm>
            <a:off x="600687" y="2434510"/>
            <a:ext cx="87046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600" b="1" dirty="0">
                <a:latin typeface="Calibri" panose="020F0502020204030204" pitchFamily="34" charset="0"/>
                <a:cs typeface="Calibri" panose="020F0502020204030204" pitchFamily="34" charset="0"/>
              </a:rPr>
              <a:t>Alternatif-2: </a:t>
            </a:r>
            <a:r>
              <a:rPr lang="en-ID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Gali</a:t>
            </a:r>
            <a:r>
              <a:rPr lang="en-ID" sz="1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ID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cabut</a:t>
            </a:r>
            <a:r>
              <a:rPr lang="en-ID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pakai</a:t>
            </a:r>
            <a:r>
              <a:rPr lang="en-ID" sz="1600" dirty="0">
                <a:latin typeface="Calibri" panose="020F0502020204030204" pitchFamily="34" charset="0"/>
                <a:cs typeface="Calibri" panose="020F0502020204030204" pitchFamily="34" charset="0"/>
              </a:rPr>
              <a:t> Bulldozer</a:t>
            </a:r>
          </a:p>
          <a:p>
            <a:pPr marL="342900" indent="-342900">
              <a:buAutoNum type="alphaLcPeriod"/>
            </a:pPr>
            <a:r>
              <a:rPr lang="en-ID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Tebang</a:t>
            </a:r>
            <a:r>
              <a:rPr lang="en-ID" sz="1600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ID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batang</a:t>
            </a:r>
            <a:r>
              <a:rPr lang="en-ID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pohon</a:t>
            </a:r>
            <a:r>
              <a:rPr lang="en-ID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φ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30 </a:t>
            </a: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s.d.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50 cm ………………………… 	Rp   119.698,00</a:t>
            </a:r>
          </a:p>
          <a:p>
            <a:pPr marL="342900" indent="-342900">
              <a:buAutoNum type="alphaLcPeriod"/>
            </a:pP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Gali/</a:t>
            </a: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cabut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tunggul+akar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(</a:t>
            </a:r>
            <a:r>
              <a:rPr lang="en-US" sz="1600" b="1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Alt.-2: </a:t>
            </a:r>
            <a:r>
              <a:rPr lang="en-US" sz="1600" b="1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Buldozer+Roller</a:t>
            </a:r>
            <a:r>
              <a:rPr lang="en-US" sz="1600" b="1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axle bar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)……	Rp   327.247,60</a:t>
            </a:r>
          </a:p>
          <a:p>
            <a:pPr marL="342900" indent="-342900">
              <a:buAutoNum type="alphaLcPeriod"/>
            </a:pP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Memuat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dan </a:t>
            </a: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angkut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Hasil </a:t>
            </a: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tebang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pohon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ke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DT………………	Rp   138.244,60</a:t>
            </a:r>
          </a:p>
          <a:p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														    	</a:t>
            </a:r>
            <a:r>
              <a:rPr lang="en-US" sz="1600" b="1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Rp     585.190,20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9E3E86-30F6-440B-B30F-A2C177E0917A}"/>
              </a:ext>
            </a:extLst>
          </p:cNvPr>
          <p:cNvSpPr txBox="1"/>
          <p:nvPr/>
        </p:nvSpPr>
        <p:spPr>
          <a:xfrm>
            <a:off x="600686" y="4374299"/>
            <a:ext cx="87046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600" b="1" dirty="0">
                <a:latin typeface="Calibri" panose="020F0502020204030204" pitchFamily="34" charset="0"/>
                <a:cs typeface="Calibri" panose="020F0502020204030204" pitchFamily="34" charset="0"/>
              </a:rPr>
              <a:t>Alternatif-3:</a:t>
            </a:r>
            <a:r>
              <a:rPr lang="en-ID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Gali</a:t>
            </a:r>
            <a:r>
              <a:rPr lang="en-ID" sz="1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ID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cabut</a:t>
            </a:r>
            <a:r>
              <a:rPr lang="en-ID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pakai</a:t>
            </a:r>
            <a:r>
              <a:rPr lang="en-ID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Stump+Root</a:t>
            </a:r>
            <a:r>
              <a:rPr lang="en-ID" sz="1600" dirty="0">
                <a:latin typeface="Calibri" panose="020F0502020204030204" pitchFamily="34" charset="0"/>
                <a:cs typeface="Calibri" panose="020F0502020204030204" pitchFamily="34" charset="0"/>
              </a:rPr>
              <a:t> Removal Machine (SRRM)</a:t>
            </a:r>
          </a:p>
          <a:p>
            <a:pPr marL="342900" indent="-342900">
              <a:buAutoNum type="alphaLcPeriod"/>
            </a:pPr>
            <a:r>
              <a:rPr lang="en-ID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Tebang</a:t>
            </a:r>
            <a:r>
              <a:rPr lang="en-ID" sz="1600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ID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batang</a:t>
            </a:r>
            <a:r>
              <a:rPr lang="en-ID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pohon</a:t>
            </a:r>
            <a:r>
              <a:rPr lang="en-ID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φ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30 </a:t>
            </a: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s.d.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50 cm ………………………… 	Rp   119.698,00</a:t>
            </a:r>
          </a:p>
          <a:p>
            <a:pPr marL="342900" indent="-342900">
              <a:buAutoNum type="alphaLcPeriod"/>
            </a:pP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Gali/</a:t>
            </a: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cabut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tunggul+akar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(</a:t>
            </a:r>
            <a:r>
              <a:rPr lang="en-US" sz="1600" b="1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Alt.-3: </a:t>
            </a:r>
            <a:r>
              <a:rPr lang="en-US" sz="1600" b="1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Stump+Root</a:t>
            </a:r>
            <a:r>
              <a:rPr lang="en-US" sz="1600" b="1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RM 50 HP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)……	Rp   219.068,85</a:t>
            </a:r>
          </a:p>
          <a:p>
            <a:pPr marL="342900" indent="-342900">
              <a:buAutoNum type="alphaLcPeriod"/>
            </a:pP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Memuat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dan </a:t>
            </a: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angkut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Hasil </a:t>
            </a: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tebang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pohon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ke</a:t>
            </a:r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DT………………	Rp   138.244,60</a:t>
            </a:r>
          </a:p>
          <a:p>
            <a:r>
              <a:rPr lang="en-US" sz="1600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														</a:t>
            </a:r>
            <a:r>
              <a:rPr lang="en-US" sz="1600" b="1" dirty="0">
                <a:latin typeface="Calibri" panose="020F0502020204030204" pitchFamily="34" charset="0"/>
                <a:ea typeface="Yu Gothic Medium" panose="020B0500000000000000" pitchFamily="34" charset="-128"/>
                <a:cs typeface="Calibri" panose="020F0502020204030204" pitchFamily="34" charset="0"/>
              </a:rPr>
              <a:t>    	Rp     478.011,45</a:t>
            </a:r>
          </a:p>
        </p:txBody>
      </p:sp>
    </p:spTree>
    <p:extLst>
      <p:ext uri="{BB962C8B-B14F-4D97-AF65-F5344CB8AC3E}">
        <p14:creationId xmlns:p14="http://schemas.microsoft.com/office/powerpoint/2010/main" val="3965543903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AE0C27-F93B-4601-A9C7-5EBDB9D32950}"/>
              </a:ext>
            </a:extLst>
          </p:cNvPr>
          <p:cNvSpPr txBox="1"/>
          <p:nvPr/>
        </p:nvSpPr>
        <p:spPr>
          <a:xfrm>
            <a:off x="3661349" y="-52355"/>
            <a:ext cx="2637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WHEEL LOADER</a:t>
            </a:r>
            <a:endParaRPr lang="en-ID" sz="28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ED861-C147-4F2E-B828-AA2BCBCA69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0" r="27451" b="21569"/>
          <a:stretch/>
        </p:blipFill>
        <p:spPr>
          <a:xfrm flipH="1">
            <a:off x="5363671" y="785592"/>
            <a:ext cx="3873207" cy="1857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011D4D-4837-46D6-A3F0-D2DB7011F9DC}"/>
              </a:ext>
            </a:extLst>
          </p:cNvPr>
          <p:cNvSpPr txBox="1"/>
          <p:nvPr/>
        </p:nvSpPr>
        <p:spPr>
          <a:xfrm>
            <a:off x="564499" y="740654"/>
            <a:ext cx="44211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+mn-lt"/>
              </a:rPr>
              <a:t>Apa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yg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akan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dilakukan</a:t>
            </a:r>
            <a:r>
              <a:rPr lang="en-US" sz="1600" b="1" dirty="0">
                <a:latin typeface="+mn-lt"/>
              </a:rPr>
              <a:t> ?</a:t>
            </a:r>
          </a:p>
          <a:p>
            <a:pPr marL="342900" indent="-342900">
              <a:buAutoNum type="alphaLcPeriod"/>
            </a:pPr>
            <a:r>
              <a:rPr lang="en-US" sz="1600" b="1" dirty="0" err="1">
                <a:solidFill>
                  <a:srgbClr val="FF0000"/>
                </a:solidFill>
                <a:latin typeface="+mn-lt"/>
              </a:rPr>
              <a:t>Pemuatan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 Hasil </a:t>
            </a:r>
            <a:r>
              <a:rPr lang="en-US" sz="1600" b="1" dirty="0" err="1">
                <a:solidFill>
                  <a:srgbClr val="FF0000"/>
                </a:solidFill>
                <a:latin typeface="+mn-lt"/>
              </a:rPr>
              <a:t>Tebang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latin typeface="+mn-lt"/>
              </a:rPr>
              <a:t>gali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1600" b="1" dirty="0" err="1">
                <a:solidFill>
                  <a:srgbClr val="FF0000"/>
                </a:solidFill>
                <a:latin typeface="+mn-lt"/>
              </a:rPr>
              <a:t>cabut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+mn-lt"/>
              </a:rPr>
              <a:t>tunggul+akar</a:t>
            </a:r>
            <a:endParaRPr lang="en-US" sz="1600" b="1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buAutoNum type="alphaLcPeriod"/>
            </a:pPr>
            <a:r>
              <a:rPr lang="en-US" sz="1600" dirty="0" err="1">
                <a:latin typeface="+mn-lt"/>
              </a:rPr>
              <a:t>Faktor</a:t>
            </a:r>
            <a:r>
              <a:rPr lang="en-US" sz="1600" dirty="0">
                <a:latin typeface="+mn-lt"/>
              </a:rPr>
              <a:t> bucket, </a:t>
            </a:r>
            <a:r>
              <a:rPr lang="en-US" sz="1600" dirty="0" err="1">
                <a:latin typeface="+mn-lt"/>
              </a:rPr>
              <a:t>lihat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Tabel</a:t>
            </a:r>
            <a:r>
              <a:rPr lang="en-US" sz="1600" dirty="0">
                <a:latin typeface="+mn-lt"/>
              </a:rPr>
              <a:t> 16; </a:t>
            </a:r>
            <a:r>
              <a:rPr lang="en-US" sz="1600" dirty="0" err="1">
                <a:latin typeface="+mn-lt"/>
              </a:rPr>
              <a:t>agak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sulit</a:t>
            </a:r>
            <a:endParaRPr lang="en-US" sz="1600" dirty="0">
              <a:latin typeface="+mn-lt"/>
            </a:endParaRPr>
          </a:p>
          <a:p>
            <a:pPr marL="342900" indent="-342900">
              <a:buAutoNum type="alphaLcPeriod"/>
            </a:pPr>
            <a:r>
              <a:rPr lang="en-US" sz="1600" dirty="0" err="1">
                <a:latin typeface="+mn-lt"/>
              </a:rPr>
              <a:t>Faktor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efisiensi</a:t>
            </a:r>
            <a:r>
              <a:rPr lang="en-US" sz="1600" dirty="0">
                <a:latin typeface="+mn-lt"/>
              </a:rPr>
              <a:t> Alat (</a:t>
            </a:r>
            <a:r>
              <a:rPr lang="en-US" sz="1600" dirty="0" err="1">
                <a:latin typeface="+mn-lt"/>
              </a:rPr>
              <a:t>Tabel</a:t>
            </a:r>
            <a:r>
              <a:rPr lang="en-US" sz="1600" dirty="0">
                <a:latin typeface="+mn-lt"/>
              </a:rPr>
              <a:t> 23)</a:t>
            </a:r>
            <a:endParaRPr lang="en-ID" sz="16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4BAE96-8682-4A24-9EF5-46591AF13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41" y="3414898"/>
            <a:ext cx="9144000" cy="29697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3A1499-2E25-4200-BF55-B7042EC22DC6}"/>
              </a:ext>
            </a:extLst>
          </p:cNvPr>
          <p:cNvSpPr txBox="1"/>
          <p:nvPr/>
        </p:nvSpPr>
        <p:spPr>
          <a:xfrm>
            <a:off x="669176" y="2659876"/>
            <a:ext cx="885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n-lt"/>
              </a:rPr>
              <a:t>Untuk</a:t>
            </a:r>
            <a:r>
              <a:rPr lang="en-US" sz="1600" dirty="0">
                <a:latin typeface="+mn-lt"/>
              </a:rPr>
              <a:t> Wheel Loader </a:t>
            </a:r>
            <a:r>
              <a:rPr lang="en-US" sz="1600" dirty="0" err="1">
                <a:latin typeface="+mn-lt"/>
              </a:rPr>
              <a:t>ada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waktu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siklus</a:t>
            </a:r>
            <a:r>
              <a:rPr lang="en-US" sz="1600" dirty="0">
                <a:latin typeface="+mn-lt"/>
              </a:rPr>
              <a:t>  yang </a:t>
            </a:r>
            <a:r>
              <a:rPr lang="en-US" sz="1600" dirty="0" err="1">
                <a:latin typeface="+mn-lt"/>
              </a:rPr>
              <a:t>standar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yaitu</a:t>
            </a:r>
            <a:r>
              <a:rPr lang="en-US" sz="1600" dirty="0">
                <a:latin typeface="+mn-lt"/>
              </a:rPr>
              <a:t> (z): </a:t>
            </a:r>
            <a:r>
              <a:rPr lang="en-US" sz="1600" dirty="0" err="1">
                <a:latin typeface="+mn-lt"/>
              </a:rPr>
              <a:t>mengeruk</a:t>
            </a:r>
            <a:r>
              <a:rPr lang="en-US" sz="1600" dirty="0">
                <a:latin typeface="+mn-lt"/>
              </a:rPr>
              <a:t> dan </a:t>
            </a:r>
            <a:r>
              <a:rPr lang="en-US" sz="1600" dirty="0" err="1">
                <a:latin typeface="+mn-lt"/>
              </a:rPr>
              <a:t>menuangkan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sedangkan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lainnya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merupakan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perhitungan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berdasarkan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kecepatan</a:t>
            </a:r>
            <a:r>
              <a:rPr lang="en-US" sz="1600" dirty="0">
                <a:latin typeface="+mn-lt"/>
              </a:rPr>
              <a:t> yang </a:t>
            </a:r>
            <a:r>
              <a:rPr lang="en-US" sz="1600" dirty="0" err="1">
                <a:latin typeface="+mn-lt"/>
              </a:rPr>
              <a:t>telah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ditentukan</a:t>
            </a:r>
            <a:r>
              <a:rPr lang="en-US" sz="1600" dirty="0">
                <a:latin typeface="+mn-lt"/>
              </a:rPr>
              <a:t>.</a:t>
            </a:r>
            <a:endParaRPr lang="en-ID" sz="16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775B96-5A37-41F7-82EE-E01984F8152C}"/>
              </a:ext>
            </a:extLst>
          </p:cNvPr>
          <p:cNvSpPr txBox="1"/>
          <p:nvPr/>
        </p:nvSpPr>
        <p:spPr>
          <a:xfrm>
            <a:off x="7289899" y="4562739"/>
            <a:ext cx="1199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n-lt"/>
              </a:rPr>
              <a:t>Waktu </a:t>
            </a:r>
            <a:r>
              <a:rPr lang="en-US" sz="1600" b="1" dirty="0" err="1">
                <a:solidFill>
                  <a:srgbClr val="FF0000"/>
                </a:solidFill>
                <a:latin typeface="+mn-lt"/>
              </a:rPr>
              <a:t>pasti</a:t>
            </a:r>
            <a:endParaRPr lang="en-ID" sz="16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1F697E-2A30-4677-A4FF-5D9A97DD4419}"/>
              </a:ext>
            </a:extLst>
          </p:cNvPr>
          <p:cNvCxnSpPr>
            <a:cxnSpLocks/>
          </p:cNvCxnSpPr>
          <p:nvPr/>
        </p:nvCxnSpPr>
        <p:spPr>
          <a:xfrm flipH="1">
            <a:off x="6184797" y="4732016"/>
            <a:ext cx="1105103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03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39001D-E196-4A30-ACD4-8F5384228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418" y="244292"/>
            <a:ext cx="4487164" cy="17417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8B634C-1515-4CFB-BA8A-EFAFE6B29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109" y="2678643"/>
            <a:ext cx="3573923" cy="196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ABF6D3-93F8-4E4C-BA5A-12C2F5C67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418" y="2875342"/>
            <a:ext cx="4430007" cy="31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0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EAF8C1-BC3A-465D-A6D5-342C4F74B2C5}"/>
              </a:ext>
            </a:extLst>
          </p:cNvPr>
          <p:cNvGrpSpPr/>
          <p:nvPr/>
        </p:nvGrpSpPr>
        <p:grpSpPr>
          <a:xfrm>
            <a:off x="89848" y="82184"/>
            <a:ext cx="9710135" cy="6675968"/>
            <a:chOff x="26895" y="12611"/>
            <a:chExt cx="9081247" cy="68327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205A3E7-FF80-46F8-8371-B263265F0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95" y="12611"/>
              <a:ext cx="9081247" cy="683277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6BA5505-7F42-4E65-9E4A-09968CC4F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57" t="27812" b="34152"/>
            <a:stretch/>
          </p:blipFill>
          <p:spPr>
            <a:xfrm>
              <a:off x="1831404" y="559313"/>
              <a:ext cx="5215868" cy="178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103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38F567-F3CE-40CD-AA6B-37A9A2322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10" y="143692"/>
            <a:ext cx="8263218" cy="671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4918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D78414-E8EE-472B-ABA4-B106AC0D8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049" y="2523412"/>
            <a:ext cx="4391901" cy="206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15F4ED-610C-4E21-AFE6-1F32DD569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321" y="2691500"/>
            <a:ext cx="3107132" cy="1643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E07D3B-3E52-4DDD-BEB3-7125E9903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838" y="4657166"/>
            <a:ext cx="4477634" cy="1790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BB52A7-9965-4F7D-BF47-CF64085A2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254" y="242037"/>
            <a:ext cx="5753175" cy="195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35240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1404595" y="791880"/>
            <a:ext cx="85014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</a:rPr>
              <a:t>Contoh</a:t>
            </a:r>
            <a:r>
              <a:rPr lang="en-US" sz="3600" dirty="0">
                <a:solidFill>
                  <a:srgbClr val="00B050"/>
                </a:solidFill>
              </a:rPr>
              <a:t> AHSP </a:t>
            </a:r>
            <a:r>
              <a:rPr lang="en-US" sz="3600" dirty="0" err="1">
                <a:solidFill>
                  <a:srgbClr val="00B050"/>
                </a:solidFill>
              </a:rPr>
              <a:t>Angkutan</a:t>
            </a:r>
            <a:r>
              <a:rPr lang="id-ID" sz="3600" dirty="0">
                <a:solidFill>
                  <a:srgbClr val="00B050"/>
                </a:solidFill>
              </a:rPr>
              <a:t> </a:t>
            </a:r>
            <a:r>
              <a:rPr lang="en-US" sz="3600" dirty="0">
                <a:solidFill>
                  <a:srgbClr val="00B050"/>
                </a:solidFill>
              </a:rPr>
              <a:t>Material/</a:t>
            </a:r>
            <a:r>
              <a:rPr lang="en-US" sz="3600" dirty="0" err="1">
                <a:solidFill>
                  <a:srgbClr val="00B050"/>
                </a:solidFill>
              </a:rPr>
              <a:t>hasil</a:t>
            </a:r>
            <a:r>
              <a:rPr lang="en-US" sz="3600" dirty="0">
                <a:solidFill>
                  <a:srgbClr val="00B050"/>
                </a:solidFill>
              </a:rPr>
              <a:t> </a:t>
            </a:r>
            <a:r>
              <a:rPr lang="id-ID" sz="3600" dirty="0" err="1">
                <a:solidFill>
                  <a:srgbClr val="00B050"/>
                </a:solidFill>
              </a:rPr>
              <a:t>G</a:t>
            </a:r>
            <a:r>
              <a:rPr lang="en-US" sz="3600" dirty="0" err="1">
                <a:solidFill>
                  <a:srgbClr val="00B050"/>
                </a:solidFill>
              </a:rPr>
              <a:t>alian</a:t>
            </a:r>
            <a:r>
              <a:rPr lang="en-US" sz="3600" dirty="0">
                <a:solidFill>
                  <a:srgbClr val="00B050"/>
                </a:solidFill>
              </a:rPr>
              <a:t> </a:t>
            </a:r>
            <a:r>
              <a:rPr lang="en-US" sz="3600" dirty="0" err="1">
                <a:solidFill>
                  <a:srgbClr val="00B050"/>
                </a:solidFill>
              </a:rPr>
              <a:t>Lintas</a:t>
            </a:r>
            <a:r>
              <a:rPr lang="en-US" sz="3600" dirty="0">
                <a:solidFill>
                  <a:srgbClr val="00B050"/>
                </a:solidFill>
              </a:rPr>
              <a:t> </a:t>
            </a:r>
            <a:r>
              <a:rPr lang="en-US" sz="3600" dirty="0" err="1">
                <a:solidFill>
                  <a:srgbClr val="00B050"/>
                </a:solidFill>
              </a:rPr>
              <a:t>Pulau</a:t>
            </a:r>
            <a:endParaRPr lang="en-US" sz="3600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63" y="2391963"/>
            <a:ext cx="8791350" cy="435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10950" y="2527745"/>
            <a:ext cx="336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3" name="Rectangle 2"/>
          <p:cNvSpPr/>
          <p:nvPr/>
        </p:nvSpPr>
        <p:spPr>
          <a:xfrm>
            <a:off x="116122" y="109503"/>
            <a:ext cx="97898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4125" indent="-1254125"/>
            <a:r>
              <a:rPr lang="en-US" b="1" dirty="0">
                <a:latin typeface="Arial Narrow" panose="020B0606020202030204" pitchFamily="34" charset="0"/>
              </a:rPr>
              <a:t>A.3</a:t>
            </a:r>
            <a:r>
              <a:rPr lang="id-ID" b="1" dirty="0">
                <a:latin typeface="Arial Narrow" panose="020B0606020202030204" pitchFamily="34" charset="0"/>
              </a:rPr>
              <a:t>.</a:t>
            </a:r>
            <a:r>
              <a:rPr lang="en-US" b="1" dirty="0">
                <a:latin typeface="Arial Narrow" panose="020B0606020202030204" pitchFamily="34" charset="0"/>
              </a:rPr>
              <a:t>01.</a:t>
            </a:r>
            <a:r>
              <a:rPr lang="id-ID" b="1" dirty="0">
                <a:latin typeface="Arial Narrow" panose="020B0606020202030204" pitchFamily="34" charset="0"/>
              </a:rPr>
              <a:t>3</a:t>
            </a:r>
            <a:r>
              <a:rPr lang="id-ID" dirty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	</a:t>
            </a:r>
            <a:r>
              <a:rPr lang="id-ID" b="1" dirty="0">
                <a:latin typeface="Arial Narrow" panose="020B0606020202030204" pitchFamily="34" charset="0"/>
              </a:rPr>
              <a:t>Contoh Pekerjaan Angkutan Material Atau Hasil Galian Lintas Pulau</a:t>
            </a:r>
            <a:r>
              <a:rPr lang="id-ID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402376" y="452432"/>
            <a:ext cx="3810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dirty="0">
                <a:solidFill>
                  <a:srgbClr val="FF0000"/>
                </a:solidFill>
              </a:rPr>
              <a:t>(Informatif); Cara Mekanis</a:t>
            </a:r>
          </a:p>
        </p:txBody>
      </p:sp>
    </p:spTree>
    <p:extLst>
      <p:ext uri="{BB962C8B-B14F-4D97-AF65-F5344CB8AC3E}">
        <p14:creationId xmlns:p14="http://schemas.microsoft.com/office/powerpoint/2010/main" val="2515060352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89108" y="3157286"/>
            <a:ext cx="677108" cy="157671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d-ID" sz="3200" dirty="0">
                <a:solidFill>
                  <a:srgbClr val="FF0000"/>
                </a:solidFill>
              </a:rPr>
              <a:t>Mekanis</a:t>
            </a:r>
          </a:p>
        </p:txBody>
      </p:sp>
      <p:sp>
        <p:nvSpPr>
          <p:cNvPr id="5" name="Rectangle 4"/>
          <p:cNvSpPr/>
          <p:nvPr/>
        </p:nvSpPr>
        <p:spPr>
          <a:xfrm>
            <a:off x="9587753" y="6696635"/>
            <a:ext cx="318247" cy="1613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919F0E-1E72-C09F-D2BF-BB4E5262B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2415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E7C076-D14F-1155-24FA-128171229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02" y="2608783"/>
            <a:ext cx="9763898" cy="393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92192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887430"/>
            <a:ext cx="677108" cy="157671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d-ID" sz="3200" dirty="0">
                <a:solidFill>
                  <a:srgbClr val="FF0000"/>
                </a:solidFill>
              </a:rPr>
              <a:t>Mekanis</a:t>
            </a:r>
          </a:p>
        </p:txBody>
      </p:sp>
      <p:sp>
        <p:nvSpPr>
          <p:cNvPr id="5" name="Rectangle 4"/>
          <p:cNvSpPr/>
          <p:nvPr/>
        </p:nvSpPr>
        <p:spPr>
          <a:xfrm>
            <a:off x="9587753" y="6696635"/>
            <a:ext cx="318247" cy="1613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61CEB-488F-8A95-D331-A84B54258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70" y="352606"/>
            <a:ext cx="9063681" cy="2897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016ACE-7DE0-5EA7-D171-5226AF04C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69" y="3608174"/>
            <a:ext cx="9014256" cy="308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54890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887430"/>
            <a:ext cx="677108" cy="157671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d-ID" sz="3200" dirty="0">
                <a:solidFill>
                  <a:srgbClr val="FF0000"/>
                </a:solidFill>
              </a:rPr>
              <a:t>Mekanis</a:t>
            </a:r>
          </a:p>
        </p:txBody>
      </p:sp>
      <p:sp>
        <p:nvSpPr>
          <p:cNvPr id="5" name="Rectangle 4"/>
          <p:cNvSpPr/>
          <p:nvPr/>
        </p:nvSpPr>
        <p:spPr>
          <a:xfrm>
            <a:off x="9587753" y="6696635"/>
            <a:ext cx="318247" cy="1613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2C0A6A-4DC0-D6C8-BBC1-8175C9A32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62" y="541791"/>
            <a:ext cx="9152238" cy="3165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7C5EA0-07AF-F9D5-71C0-CC97685B2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60" y="3941805"/>
            <a:ext cx="9152239" cy="275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1286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887430"/>
            <a:ext cx="677108" cy="157671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d-ID" sz="3200" dirty="0">
                <a:solidFill>
                  <a:srgbClr val="FF0000"/>
                </a:solidFill>
              </a:rPr>
              <a:t>Mekanis</a:t>
            </a:r>
          </a:p>
        </p:txBody>
      </p:sp>
      <p:sp>
        <p:nvSpPr>
          <p:cNvPr id="5" name="Rectangle 4"/>
          <p:cNvSpPr/>
          <p:nvPr/>
        </p:nvSpPr>
        <p:spPr>
          <a:xfrm>
            <a:off x="9587753" y="6696635"/>
            <a:ext cx="318247" cy="1613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1561A-A5CF-5159-5D3D-BA80D2072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08" y="96943"/>
            <a:ext cx="9228892" cy="2186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8EF6DC-1A97-2029-5677-532080FC0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06" y="2476100"/>
            <a:ext cx="9228893" cy="1989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0BEB67-182B-5496-5331-393556226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06" y="4738835"/>
            <a:ext cx="9228894" cy="211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53355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1025525"/>
            <a:ext cx="4906962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Box 1"/>
          <p:cNvSpPr txBox="1">
            <a:spLocks noChangeArrowheads="1"/>
          </p:cNvSpPr>
          <p:nvPr/>
        </p:nvSpPr>
        <p:spPr bwMode="auto">
          <a:xfrm>
            <a:off x="150813" y="3806826"/>
            <a:ext cx="21713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Arial" charset="0"/>
              </a:rPr>
              <a:t>Total Head = </a:t>
            </a:r>
            <a:r>
              <a:rPr lang="en-US" sz="1200">
                <a:latin typeface="Arial" charset="0"/>
                <a:sym typeface="Symbol" pitchFamily="18" charset="2"/>
              </a:rPr>
              <a:t></a:t>
            </a:r>
            <a:r>
              <a:rPr lang="en-US" sz="1200">
                <a:latin typeface="Arial" charset="0"/>
              </a:rPr>
              <a:t>H</a:t>
            </a:r>
            <a:r>
              <a:rPr lang="en-US" sz="900">
                <a:latin typeface="Arial" charset="0"/>
              </a:rPr>
              <a:t>i</a:t>
            </a:r>
            <a:r>
              <a:rPr lang="en-US" sz="1200">
                <a:latin typeface="Arial" charset="0"/>
              </a:rPr>
              <a:t> = 24,525 m’</a:t>
            </a:r>
          </a:p>
        </p:txBody>
      </p:sp>
      <p:sp>
        <p:nvSpPr>
          <p:cNvPr id="57349" name="TextBox 2"/>
          <p:cNvSpPr txBox="1">
            <a:spLocks noChangeArrowheads="1"/>
          </p:cNvSpPr>
          <p:nvPr/>
        </p:nvSpPr>
        <p:spPr bwMode="auto">
          <a:xfrm>
            <a:off x="150813" y="4100514"/>
            <a:ext cx="493596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>
                <a:latin typeface="Arial" charset="0"/>
              </a:rPr>
              <a:t>Kapasitas pengerukan : Q = A.V = 0,2978 m3/s = 1072,08  m3/jam suspensi</a:t>
            </a:r>
          </a:p>
          <a:p>
            <a:r>
              <a:rPr lang="en-US" sz="1100">
                <a:latin typeface="Arial" charset="0"/>
              </a:rPr>
              <a:t>                                                     = 0,2 x 1072,08 = 214,416 m3/jam lumpur</a:t>
            </a:r>
          </a:p>
        </p:txBody>
      </p:sp>
      <p:pic>
        <p:nvPicPr>
          <p:cNvPr id="573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3" y="4622800"/>
            <a:ext cx="4906962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1" name="Rectangle 1"/>
          <p:cNvSpPr>
            <a:spLocks noChangeArrowheads="1"/>
          </p:cNvSpPr>
          <p:nvPr/>
        </p:nvSpPr>
        <p:spPr bwMode="auto">
          <a:xfrm>
            <a:off x="0" y="11115"/>
            <a:ext cx="84734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chemeClr val="accent6"/>
                </a:solidFill>
              </a:rPr>
              <a:t>d). AHSP </a:t>
            </a:r>
            <a:r>
              <a:rPr lang="en-US" sz="3200" b="1" dirty="0" err="1">
                <a:solidFill>
                  <a:schemeClr val="accent6"/>
                </a:solidFill>
              </a:rPr>
              <a:t>Pengerukan</a:t>
            </a:r>
            <a:r>
              <a:rPr lang="en-US" sz="3200" b="1" dirty="0">
                <a:solidFill>
                  <a:schemeClr val="accent6"/>
                </a:solidFill>
              </a:rPr>
              <a:t> Muara </a:t>
            </a:r>
            <a:r>
              <a:rPr lang="en-US" sz="3200" b="1" i="1" dirty="0">
                <a:solidFill>
                  <a:schemeClr val="accent6"/>
                </a:solidFill>
              </a:rPr>
              <a:t>Suction Dredger</a:t>
            </a:r>
            <a:endParaRPr lang="en-US" sz="3200" i="1" dirty="0">
              <a:solidFill>
                <a:schemeClr val="accent6"/>
              </a:solidFill>
            </a:endParaRPr>
          </a:p>
          <a:p>
            <a:pPr algn="ctr" eaLnBrk="0" hangingPunct="0"/>
            <a:r>
              <a:rPr lang="en-US" b="1" dirty="0">
                <a:solidFill>
                  <a:srgbClr val="FF6600"/>
                </a:solidFill>
              </a:rPr>
              <a:t>(</a:t>
            </a:r>
            <a:r>
              <a:rPr lang="en-US" b="1" dirty="0" err="1">
                <a:solidFill>
                  <a:srgbClr val="FF6600"/>
                </a:solidFill>
              </a:rPr>
              <a:t>Informatif</a:t>
            </a:r>
            <a:r>
              <a:rPr lang="en-US" b="1" dirty="0">
                <a:solidFill>
                  <a:srgbClr val="FF6600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887430"/>
            <a:ext cx="677108" cy="157671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d-ID" sz="3200" dirty="0">
                <a:solidFill>
                  <a:srgbClr val="FF0000"/>
                </a:solidFill>
              </a:rPr>
              <a:t>Mekanis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87753" y="6696635"/>
            <a:ext cx="318247" cy="1613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82BFA2-999D-4E31-B57F-8E77B649FDB0}"/>
              </a:ext>
            </a:extLst>
          </p:cNvPr>
          <p:cNvGrpSpPr/>
          <p:nvPr/>
        </p:nvGrpSpPr>
        <p:grpSpPr>
          <a:xfrm>
            <a:off x="5209483" y="849024"/>
            <a:ext cx="4564266" cy="6008976"/>
            <a:chOff x="5209483" y="849024"/>
            <a:chExt cx="4564266" cy="62796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9C5764-54C9-437B-8771-7AD11EE53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0883" y="849024"/>
              <a:ext cx="4542866" cy="43433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EC5C874-655F-4C45-9AD1-5633BF74E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9483" y="5192416"/>
              <a:ext cx="4564265" cy="19362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088112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4400" y="645459"/>
            <a:ext cx="7673788" cy="51995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300"/>
              </a:spcAft>
            </a:pPr>
            <a:r>
              <a:rPr lang="id-ID" sz="4000" dirty="0">
                <a:solidFill>
                  <a:schemeClr val="tx1"/>
                </a:solidFill>
                <a:latin typeface="Britannic Bold" panose="020B0903060703020204" pitchFamily="34" charset="0"/>
              </a:rPr>
              <a:t>..... Lihat Aplikasi AHSP .....</a:t>
            </a:r>
          </a:p>
          <a:p>
            <a:pPr algn="ctr"/>
            <a:r>
              <a:rPr lang="id-ID" sz="3600" b="1" dirty="0">
                <a:solidFill>
                  <a:schemeClr val="bg1"/>
                </a:solidFill>
                <a:latin typeface="Britannic Bold" panose="020B0903060703020204" pitchFamily="34" charset="0"/>
              </a:rPr>
              <a:t>PAHSP_SDA_ver_</a:t>
            </a:r>
            <a:r>
              <a:rPr lang="en-US" sz="3600" b="1" dirty="0">
                <a:solidFill>
                  <a:schemeClr val="bg1"/>
                </a:solidFill>
                <a:latin typeface="Britannic Bold" panose="020B0903060703020204" pitchFamily="34" charset="0"/>
              </a:rPr>
              <a:t>5b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Britannic Bold" panose="020B0903060703020204" pitchFamily="34" charset="0"/>
              </a:rPr>
              <a:t>1.2 </a:t>
            </a:r>
            <a:r>
              <a:rPr lang="en-US" sz="3600" dirty="0" err="1">
                <a:solidFill>
                  <a:srgbClr val="0070C0"/>
                </a:solidFill>
                <a:latin typeface="Britannic Bold" panose="020B0903060703020204" pitchFamily="34" charset="0"/>
              </a:rPr>
              <a:t>Pekerjaan</a:t>
            </a:r>
            <a:r>
              <a:rPr lang="en-US" sz="3600" dirty="0">
                <a:solidFill>
                  <a:srgbClr val="0070C0"/>
                </a:solidFill>
                <a:latin typeface="Britannic Bold" panose="020B0903060703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Britannic Bold" panose="020B0903060703020204" pitchFamily="34" charset="0"/>
              </a:rPr>
              <a:t>Pasangan</a:t>
            </a:r>
            <a:endParaRPr lang="id-ID" sz="3200" dirty="0">
              <a:solidFill>
                <a:srgbClr val="0070C0"/>
              </a:solidFill>
              <a:latin typeface="Britannic Bold" panose="020B0903060703020204" pitchFamily="34" charset="0"/>
            </a:endParaRPr>
          </a:p>
          <a:p>
            <a:pPr marL="1255713">
              <a:spcBef>
                <a:spcPts val="0"/>
              </a:spcBef>
            </a:pPr>
            <a:r>
              <a:rPr lang="id-ID" sz="3200" dirty="0">
                <a:solidFill>
                  <a:schemeClr val="bg1"/>
                </a:solidFill>
                <a:latin typeface="Britannic Bold" panose="020B0903060703020204" pitchFamily="34" charset="0"/>
              </a:rPr>
              <a:t>1.2  Pasangan</a:t>
            </a:r>
          </a:p>
          <a:p>
            <a:pPr marL="1255713">
              <a:spcBef>
                <a:spcPts val="0"/>
              </a:spcBef>
            </a:pPr>
            <a:r>
              <a:rPr lang="id-ID" sz="3200" dirty="0">
                <a:solidFill>
                  <a:schemeClr val="bg1"/>
                </a:solidFill>
                <a:latin typeface="Britannic Bold" panose="020B0903060703020204" pitchFamily="34" charset="0"/>
              </a:rPr>
              <a:t>1.3  Beton</a:t>
            </a:r>
          </a:p>
          <a:p>
            <a:pPr marL="1255713">
              <a:spcBef>
                <a:spcPts val="0"/>
              </a:spcBef>
            </a:pPr>
            <a:r>
              <a:rPr lang="id-ID" sz="3200" dirty="0">
                <a:solidFill>
                  <a:schemeClr val="bg1"/>
                </a:solidFill>
                <a:latin typeface="Britannic Bold" panose="020B0903060703020204" pitchFamily="34" charset="0"/>
              </a:rPr>
              <a:t>1.4  Pemancangan (Manual)</a:t>
            </a:r>
          </a:p>
          <a:p>
            <a:pPr marL="896938">
              <a:spcBef>
                <a:spcPts val="0"/>
              </a:spcBef>
            </a:pPr>
            <a:r>
              <a:rPr lang="id-ID" sz="3200" dirty="0">
                <a:solidFill>
                  <a:schemeClr val="bg1"/>
                </a:solidFill>
                <a:latin typeface="Britannic Bold" panose="020B0903060703020204" pitchFamily="34" charset="0"/>
              </a:rPr>
              <a:t>TM.05 Pemancangan (Mekanis) </a:t>
            </a:r>
          </a:p>
          <a:p>
            <a:pPr marL="1255713">
              <a:spcBef>
                <a:spcPts val="0"/>
              </a:spcBef>
            </a:pPr>
            <a:r>
              <a:rPr lang="id-ID" sz="3200" dirty="0">
                <a:solidFill>
                  <a:schemeClr val="bg1"/>
                </a:solidFill>
                <a:latin typeface="Britannic Bold" panose="020B0903060703020204" pitchFamily="34" charset="0"/>
              </a:rPr>
              <a:t>1.5  Dewatering</a:t>
            </a:r>
          </a:p>
          <a:p>
            <a:pPr marL="1255713">
              <a:spcBef>
                <a:spcPts val="0"/>
              </a:spcBef>
            </a:pPr>
            <a:r>
              <a:rPr lang="id-ID" sz="3200" dirty="0">
                <a:solidFill>
                  <a:schemeClr val="bg1"/>
                </a:solidFill>
                <a:latin typeface="Britannic Bold" panose="020B0903060703020204" pitchFamily="34" charset="0"/>
              </a:rPr>
              <a:t>1.6  Pintu Air</a:t>
            </a:r>
          </a:p>
          <a:p>
            <a:pPr marL="1255713">
              <a:spcBef>
                <a:spcPts val="0"/>
              </a:spcBef>
            </a:pPr>
            <a:r>
              <a:rPr lang="id-ID" sz="3200" dirty="0">
                <a:solidFill>
                  <a:schemeClr val="bg1"/>
                </a:solidFill>
                <a:latin typeface="Britannic Bold" panose="020B0903060703020204" pitchFamily="34" charset="0"/>
              </a:rPr>
              <a:t>1.7  Lain-lain</a:t>
            </a:r>
          </a:p>
        </p:txBody>
      </p:sp>
    </p:spTree>
    <p:extLst>
      <p:ext uri="{BB962C8B-B14F-4D97-AF65-F5344CB8AC3E}">
        <p14:creationId xmlns:p14="http://schemas.microsoft.com/office/powerpoint/2010/main" val="4013960876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6909" y="-41022"/>
            <a:ext cx="6367449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id-ID" sz="4400" dirty="0">
                <a:solidFill>
                  <a:srgbClr val="FF0000"/>
                </a:solidFill>
              </a:rPr>
              <a:t>2) Pekerjaan Pasangan: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343"/>
          <a:stretch/>
        </p:blipFill>
        <p:spPr>
          <a:xfrm>
            <a:off x="945397" y="728419"/>
            <a:ext cx="8400081" cy="61295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791" y="2581140"/>
            <a:ext cx="677108" cy="140679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d-ID" sz="3200" dirty="0"/>
              <a:t>Manual</a:t>
            </a:r>
          </a:p>
        </p:txBody>
      </p:sp>
    </p:spTree>
    <p:extLst>
      <p:ext uri="{BB962C8B-B14F-4D97-AF65-F5344CB8AC3E}">
        <p14:creationId xmlns:p14="http://schemas.microsoft.com/office/powerpoint/2010/main" val="3106289243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2524" y="60091"/>
            <a:ext cx="8440615" cy="3122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819" indent="-134819" algn="ctr">
              <a:lnSpc>
                <a:spcPct val="110000"/>
              </a:lnSpc>
              <a:spcAft>
                <a:spcPts val="554"/>
              </a:spcAft>
            </a:pPr>
            <a:r>
              <a:rPr lang="en-US" sz="2800" b="1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Contoh</a:t>
            </a:r>
            <a:r>
              <a:rPr lang="en-US" sz="2800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id-ID" sz="2800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Pondasi untuk </a:t>
            </a:r>
            <a:r>
              <a:rPr lang="en-US" sz="2800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D</a:t>
            </a:r>
            <a:r>
              <a:rPr lang="id-ID" sz="2800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PT Pasangan Batu</a:t>
            </a:r>
            <a:endParaRPr lang="en-US" sz="2800" spc="318" dirty="0">
              <a:solidFill>
                <a:srgbClr val="000000"/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134819" indent="-134819">
              <a:lnSpc>
                <a:spcPct val="110000"/>
              </a:lnSpc>
            </a:pPr>
            <a:r>
              <a:rPr lang="en-US" sz="1846" spc="318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  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Pemilihan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jenis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pondasi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tergantung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pada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pertimbangan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banyak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variable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yg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semuanya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dijumpai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dalam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praktek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teknik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sipil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Akhirnya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harus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menjadi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solusi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keamanan-konstruksi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paling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ekonomis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dan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pemilihan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alternatif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jenis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pondasi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harus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diuji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dari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dari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sudut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pandang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ini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Disamping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itu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untuk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struktur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khusus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di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lokasi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tertentu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mungkin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hanya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pemakaian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salah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satu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jenis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pondasi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. Pada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umumnya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Jenis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pondasi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yg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umum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digunakan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sebagai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pondasi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untuk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pembuatan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Dinding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Penahan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Tanah (DPT)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dalam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gambar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46" dirty="0" err="1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berikut</a:t>
            </a:r>
            <a:r>
              <a:rPr lang="en-US" sz="1846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:</a:t>
            </a:r>
            <a:endParaRPr lang="en-ID" sz="1846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331BDE-521B-4DCD-BD73-DAB9D0508F57}"/>
              </a:ext>
            </a:extLst>
          </p:cNvPr>
          <p:cNvSpPr txBox="1"/>
          <p:nvPr/>
        </p:nvSpPr>
        <p:spPr>
          <a:xfrm>
            <a:off x="2267178" y="3143760"/>
            <a:ext cx="6066084" cy="376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46" dirty="0" err="1">
                <a:solidFill>
                  <a:srgbClr val="00B0F0"/>
                </a:solidFill>
              </a:rPr>
              <a:t>Jenis-jenis</a:t>
            </a:r>
            <a:r>
              <a:rPr lang="en-US" sz="1846" dirty="0">
                <a:solidFill>
                  <a:srgbClr val="00B0F0"/>
                </a:solidFill>
              </a:rPr>
              <a:t> </a:t>
            </a:r>
            <a:r>
              <a:rPr lang="en-US" sz="1846" dirty="0" err="1">
                <a:solidFill>
                  <a:srgbClr val="00B0F0"/>
                </a:solidFill>
              </a:rPr>
              <a:t>Pondasi</a:t>
            </a:r>
            <a:r>
              <a:rPr lang="en-US" sz="1846" dirty="0">
                <a:solidFill>
                  <a:srgbClr val="00B0F0"/>
                </a:solidFill>
              </a:rPr>
              <a:t> </a:t>
            </a:r>
            <a:r>
              <a:rPr lang="en-US" sz="1846" dirty="0" err="1">
                <a:solidFill>
                  <a:srgbClr val="00B0F0"/>
                </a:solidFill>
              </a:rPr>
              <a:t>untuk</a:t>
            </a:r>
            <a:r>
              <a:rPr lang="en-US" sz="1846" dirty="0">
                <a:solidFill>
                  <a:srgbClr val="00B0F0"/>
                </a:solidFill>
              </a:rPr>
              <a:t> TPT </a:t>
            </a:r>
            <a:r>
              <a:rPr lang="en-US" sz="1846" dirty="0" err="1">
                <a:solidFill>
                  <a:srgbClr val="00B0F0"/>
                </a:solidFill>
              </a:rPr>
              <a:t>Pasangan</a:t>
            </a:r>
            <a:r>
              <a:rPr lang="en-US" sz="1846" dirty="0">
                <a:solidFill>
                  <a:srgbClr val="00B0F0"/>
                </a:solidFill>
              </a:rPr>
              <a:t> Batu dg Mortar</a:t>
            </a:r>
            <a:endParaRPr lang="en-ID" sz="1846" dirty="0">
              <a:solidFill>
                <a:srgbClr val="00B0F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50E3D5-CF4C-4B73-A4DC-68928A7F0D3A}"/>
              </a:ext>
            </a:extLst>
          </p:cNvPr>
          <p:cNvGrpSpPr/>
          <p:nvPr/>
        </p:nvGrpSpPr>
        <p:grpSpPr>
          <a:xfrm>
            <a:off x="708888" y="3143759"/>
            <a:ext cx="1450880" cy="3444581"/>
            <a:chOff x="367335" y="1119994"/>
            <a:chExt cx="2247814" cy="588932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7B65755-E27F-44B2-B2C2-3179D0DF89D0}"/>
                </a:ext>
              </a:extLst>
            </p:cNvPr>
            <p:cNvGrpSpPr/>
            <p:nvPr/>
          </p:nvGrpSpPr>
          <p:grpSpPr>
            <a:xfrm>
              <a:off x="1028512" y="2146296"/>
              <a:ext cx="1226797" cy="25638"/>
              <a:chOff x="3446044" y="1727144"/>
              <a:chExt cx="1226797" cy="25638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9608EF23-D892-41D6-9DD1-D6902BB6BB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6180" y="1730166"/>
                <a:ext cx="120666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2F64896-FD74-4687-B0DC-FF4A65F4B0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46044" y="1727144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AEBCB27-1DC8-42FA-9B00-E788285495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90666" y="1727144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E6516C55-F4C8-41DD-AD6E-366DE0FCDE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35288" y="1727144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3389AE2-7ADD-419F-846B-603EDF25CE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9910" y="1727144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BCCFF87B-22DF-4629-B7BC-8160231241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24532" y="1727144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4128196-6DFF-47AA-99FF-FB16AB11D9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69154" y="1727144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9ED2DFEF-C70F-4BA3-A249-75C50DF234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52636" y="1727144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E342EB65-51AD-4318-8962-B4F7175F47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97574" y="1727144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6FBF1166-ACAA-437F-A15B-7147EDF2BE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42513" y="1727144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337B24E9-48AD-4CAE-A264-39870A38B9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77688" y="1727144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8F9F265E-8D66-4E6D-B64B-15D792B7CC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22626" y="1727144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808D1E70-5594-4F22-9532-DAE1A603BE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67565" y="1727144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34A2CA4-EF0F-4431-A450-7C128622CB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02740" y="1727144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84100F86-C750-419D-B7A0-0E36EAE02D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47678" y="1727144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7B6C00CF-3846-4575-B7B0-0C31BCBC63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13777" y="1727144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0833D2B-0B9F-4932-A159-B0FCBAC544C9}"/>
                </a:ext>
              </a:extLst>
            </p:cNvPr>
            <p:cNvSpPr/>
            <p:nvPr/>
          </p:nvSpPr>
          <p:spPr>
            <a:xfrm>
              <a:off x="1149167" y="1119994"/>
              <a:ext cx="1014757" cy="1411915"/>
            </a:xfrm>
            <a:custGeom>
              <a:avLst/>
              <a:gdLst>
                <a:gd name="connsiteX0" fmla="*/ 517236 w 1394691"/>
                <a:gd name="connsiteY0" fmla="*/ 0 h 1791855"/>
                <a:gd name="connsiteX1" fmla="*/ 711200 w 1394691"/>
                <a:gd name="connsiteY1" fmla="*/ 9236 h 1791855"/>
                <a:gd name="connsiteX2" fmla="*/ 1136073 w 1394691"/>
                <a:gd name="connsiteY2" fmla="*/ 1440873 h 1791855"/>
                <a:gd name="connsiteX3" fmla="*/ 1394691 w 1394691"/>
                <a:gd name="connsiteY3" fmla="*/ 1440873 h 1791855"/>
                <a:gd name="connsiteX4" fmla="*/ 1394691 w 1394691"/>
                <a:gd name="connsiteY4" fmla="*/ 1782618 h 1791855"/>
                <a:gd name="connsiteX5" fmla="*/ 0 w 1394691"/>
                <a:gd name="connsiteY5" fmla="*/ 1791855 h 1791855"/>
                <a:gd name="connsiteX6" fmla="*/ 18473 w 1394691"/>
                <a:gd name="connsiteY6" fmla="*/ 1450109 h 1791855"/>
                <a:gd name="connsiteX7" fmla="*/ 249382 w 1394691"/>
                <a:gd name="connsiteY7" fmla="*/ 1450109 h 1791855"/>
                <a:gd name="connsiteX8" fmla="*/ 350982 w 1394691"/>
                <a:gd name="connsiteY8" fmla="*/ 286327 h 1791855"/>
                <a:gd name="connsiteX9" fmla="*/ 517236 w 1394691"/>
                <a:gd name="connsiteY9" fmla="*/ 212436 h 1791855"/>
                <a:gd name="connsiteX10" fmla="*/ 517236 w 1394691"/>
                <a:gd name="connsiteY10" fmla="*/ 0 h 1791855"/>
                <a:gd name="connsiteX0" fmla="*/ 518301 w 1395756"/>
                <a:gd name="connsiteY0" fmla="*/ 0 h 1791855"/>
                <a:gd name="connsiteX1" fmla="*/ 712265 w 1395756"/>
                <a:gd name="connsiteY1" fmla="*/ 9236 h 1791855"/>
                <a:gd name="connsiteX2" fmla="*/ 1137138 w 1395756"/>
                <a:gd name="connsiteY2" fmla="*/ 1440873 h 1791855"/>
                <a:gd name="connsiteX3" fmla="*/ 1395756 w 1395756"/>
                <a:gd name="connsiteY3" fmla="*/ 1440873 h 1791855"/>
                <a:gd name="connsiteX4" fmla="*/ 1395756 w 1395756"/>
                <a:gd name="connsiteY4" fmla="*/ 1782618 h 1791855"/>
                <a:gd name="connsiteX5" fmla="*/ 1065 w 1395756"/>
                <a:gd name="connsiteY5" fmla="*/ 1791855 h 1791855"/>
                <a:gd name="connsiteX6" fmla="*/ 0 w 1395756"/>
                <a:gd name="connsiteY6" fmla="*/ 1450109 h 1791855"/>
                <a:gd name="connsiteX7" fmla="*/ 250447 w 1395756"/>
                <a:gd name="connsiteY7" fmla="*/ 1450109 h 1791855"/>
                <a:gd name="connsiteX8" fmla="*/ 352047 w 1395756"/>
                <a:gd name="connsiteY8" fmla="*/ 286327 h 1791855"/>
                <a:gd name="connsiteX9" fmla="*/ 518301 w 1395756"/>
                <a:gd name="connsiteY9" fmla="*/ 212436 h 1791855"/>
                <a:gd name="connsiteX10" fmla="*/ 518301 w 1395756"/>
                <a:gd name="connsiteY10" fmla="*/ 0 h 1791855"/>
                <a:gd name="connsiteX0" fmla="*/ 518301 w 1395756"/>
                <a:gd name="connsiteY0" fmla="*/ 533 h 1792388"/>
                <a:gd name="connsiteX1" fmla="*/ 708357 w 1395756"/>
                <a:gd name="connsiteY1" fmla="*/ 0 h 1792388"/>
                <a:gd name="connsiteX2" fmla="*/ 1137138 w 1395756"/>
                <a:gd name="connsiteY2" fmla="*/ 1441406 h 1792388"/>
                <a:gd name="connsiteX3" fmla="*/ 1395756 w 1395756"/>
                <a:gd name="connsiteY3" fmla="*/ 1441406 h 1792388"/>
                <a:gd name="connsiteX4" fmla="*/ 1395756 w 1395756"/>
                <a:gd name="connsiteY4" fmla="*/ 1783151 h 1792388"/>
                <a:gd name="connsiteX5" fmla="*/ 1065 w 1395756"/>
                <a:gd name="connsiteY5" fmla="*/ 1792388 h 1792388"/>
                <a:gd name="connsiteX6" fmla="*/ 0 w 1395756"/>
                <a:gd name="connsiteY6" fmla="*/ 1450642 h 1792388"/>
                <a:gd name="connsiteX7" fmla="*/ 250447 w 1395756"/>
                <a:gd name="connsiteY7" fmla="*/ 1450642 h 1792388"/>
                <a:gd name="connsiteX8" fmla="*/ 352047 w 1395756"/>
                <a:gd name="connsiteY8" fmla="*/ 286860 h 1792388"/>
                <a:gd name="connsiteX9" fmla="*/ 518301 w 1395756"/>
                <a:gd name="connsiteY9" fmla="*/ 212969 h 1792388"/>
                <a:gd name="connsiteX10" fmla="*/ 518301 w 1395756"/>
                <a:gd name="connsiteY10" fmla="*/ 533 h 179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5756" h="1792388">
                  <a:moveTo>
                    <a:pt x="518301" y="533"/>
                  </a:moveTo>
                  <a:lnTo>
                    <a:pt x="708357" y="0"/>
                  </a:lnTo>
                  <a:lnTo>
                    <a:pt x="1137138" y="1441406"/>
                  </a:lnTo>
                  <a:lnTo>
                    <a:pt x="1395756" y="1441406"/>
                  </a:lnTo>
                  <a:lnTo>
                    <a:pt x="1395756" y="1783151"/>
                  </a:lnTo>
                  <a:lnTo>
                    <a:pt x="1065" y="1792388"/>
                  </a:lnTo>
                  <a:lnTo>
                    <a:pt x="0" y="1450642"/>
                  </a:lnTo>
                  <a:lnTo>
                    <a:pt x="250447" y="1450642"/>
                  </a:lnTo>
                  <a:lnTo>
                    <a:pt x="352047" y="286860"/>
                  </a:lnTo>
                  <a:lnTo>
                    <a:pt x="518301" y="212969"/>
                  </a:lnTo>
                  <a:lnTo>
                    <a:pt x="518301" y="533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62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12E7E85-A35A-4F15-A4D7-A8A1FC2C13E2}"/>
                </a:ext>
              </a:extLst>
            </p:cNvPr>
            <p:cNvSpPr txBox="1"/>
            <p:nvPr/>
          </p:nvSpPr>
          <p:spPr>
            <a:xfrm>
              <a:off x="764384" y="2540125"/>
              <a:ext cx="1850702" cy="412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69" dirty="0" err="1"/>
                <a:t>Pondasi</a:t>
              </a:r>
              <a:r>
                <a:rPr lang="en-US" sz="969" dirty="0"/>
                <a:t> </a:t>
              </a:r>
              <a:r>
                <a:rPr lang="en-US" sz="969" dirty="0" err="1"/>
                <a:t>Langsung</a:t>
              </a:r>
              <a:endParaRPr lang="en-ID" sz="969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4862FE-5D4B-4C4D-946A-168151ED4BD6}"/>
                </a:ext>
              </a:extLst>
            </p:cNvPr>
            <p:cNvSpPr/>
            <p:nvPr/>
          </p:nvSpPr>
          <p:spPr>
            <a:xfrm>
              <a:off x="980315" y="4279107"/>
              <a:ext cx="1413209" cy="10621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62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CD888D8-B62F-428D-977D-BECCA9A6F36F}"/>
                </a:ext>
              </a:extLst>
            </p:cNvPr>
            <p:cNvGrpSpPr/>
            <p:nvPr/>
          </p:nvGrpSpPr>
          <p:grpSpPr>
            <a:xfrm>
              <a:off x="762693" y="3858034"/>
              <a:ext cx="1806276" cy="34879"/>
              <a:chOff x="4973215" y="2414493"/>
              <a:chExt cx="1806276" cy="34879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202FFC2-0A32-4202-889B-F485A0E7AA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93351" y="2414493"/>
                <a:ext cx="1786140" cy="302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630C261-33AF-445B-9BAC-78FC77DD01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73215" y="2414493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5A66712-0CF2-4D19-94E8-C4B8829C17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22155" y="2414493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B2025146-6D1D-48FC-AC58-6BFCCC1AE4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71095" y="2414493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237CA28-5476-4C9D-8A2F-F63A7C1E0E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20035" y="2414493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2366BA6E-2FDC-467F-A4C7-CD44E26B17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8975" y="2414493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8D74F40-1257-4910-A750-B118F35C20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66855" y="2414493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AEA8F32E-766F-4F8E-870F-DE43AB2283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03079" y="2414493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9B0CB04-E62F-45DE-A91E-55321D0AF0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51219" y="2414493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B248C74-C4A3-4344-B6EF-67F591B98F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99359" y="2414493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33827E2-8377-49CF-A053-9A42D82F93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47499" y="2414493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EC837EEF-DDB3-42A9-A9A2-87B412897E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95639" y="2414493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82F0C6E5-87D6-47BB-AA13-4379B6EC5E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43779" y="2414493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904A8414-6EE2-407D-8DB5-BACE06A2C2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91919" y="2414493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6A32D03-A02C-463C-BE6E-E1E02A9B3E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88199" y="2414493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E6DE1F1E-D34A-4FEC-AA67-091329D2C9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15795" y="2414493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F407B94-7F2E-4976-8856-022A06CC7A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17915" y="2423734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BF0C00A-5536-4572-961C-A9DC9B9BB1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64735" y="2423734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7C01FB5-F3D0-40D3-B4FD-9401AC49B4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13675" y="2423734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16DC734-C8E0-4000-B9B3-37D7DD6906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62619" y="2423734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C8698D42-AAE4-4D40-8870-9F91F533EE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40059" y="2419121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2D980E7A-988C-45B6-91E4-0F73C0AD88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36339" y="2419121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E4EF82E-9B70-4D92-92C5-B6ACD59C3C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84479" y="2419121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9021272-3766-4898-A908-E3AA76DFA1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32618" y="2419121"/>
                <a:ext cx="25163" cy="256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AFF7E3F-CFD5-43F6-8DA4-7B7890CBDAAB}"/>
                </a:ext>
              </a:extLst>
            </p:cNvPr>
            <p:cNvSpPr/>
            <p:nvPr/>
          </p:nvSpPr>
          <p:spPr>
            <a:xfrm>
              <a:off x="1071576" y="2892836"/>
              <a:ext cx="1230686" cy="1386271"/>
            </a:xfrm>
            <a:custGeom>
              <a:avLst/>
              <a:gdLst>
                <a:gd name="connsiteX0" fmla="*/ 517236 w 1394691"/>
                <a:gd name="connsiteY0" fmla="*/ 0 h 1791855"/>
                <a:gd name="connsiteX1" fmla="*/ 711200 w 1394691"/>
                <a:gd name="connsiteY1" fmla="*/ 9236 h 1791855"/>
                <a:gd name="connsiteX2" fmla="*/ 1136073 w 1394691"/>
                <a:gd name="connsiteY2" fmla="*/ 1440873 h 1791855"/>
                <a:gd name="connsiteX3" fmla="*/ 1394691 w 1394691"/>
                <a:gd name="connsiteY3" fmla="*/ 1440873 h 1791855"/>
                <a:gd name="connsiteX4" fmla="*/ 1394691 w 1394691"/>
                <a:gd name="connsiteY4" fmla="*/ 1782618 h 1791855"/>
                <a:gd name="connsiteX5" fmla="*/ 0 w 1394691"/>
                <a:gd name="connsiteY5" fmla="*/ 1791855 h 1791855"/>
                <a:gd name="connsiteX6" fmla="*/ 18473 w 1394691"/>
                <a:gd name="connsiteY6" fmla="*/ 1450109 h 1791855"/>
                <a:gd name="connsiteX7" fmla="*/ 249382 w 1394691"/>
                <a:gd name="connsiteY7" fmla="*/ 1450109 h 1791855"/>
                <a:gd name="connsiteX8" fmla="*/ 350982 w 1394691"/>
                <a:gd name="connsiteY8" fmla="*/ 286327 h 1791855"/>
                <a:gd name="connsiteX9" fmla="*/ 517236 w 1394691"/>
                <a:gd name="connsiteY9" fmla="*/ 212436 h 1791855"/>
                <a:gd name="connsiteX10" fmla="*/ 517236 w 1394691"/>
                <a:gd name="connsiteY10" fmla="*/ 0 h 1791855"/>
                <a:gd name="connsiteX0" fmla="*/ 518301 w 1395756"/>
                <a:gd name="connsiteY0" fmla="*/ 0 h 1791855"/>
                <a:gd name="connsiteX1" fmla="*/ 712265 w 1395756"/>
                <a:gd name="connsiteY1" fmla="*/ 9236 h 1791855"/>
                <a:gd name="connsiteX2" fmla="*/ 1137138 w 1395756"/>
                <a:gd name="connsiteY2" fmla="*/ 1440873 h 1791855"/>
                <a:gd name="connsiteX3" fmla="*/ 1395756 w 1395756"/>
                <a:gd name="connsiteY3" fmla="*/ 1440873 h 1791855"/>
                <a:gd name="connsiteX4" fmla="*/ 1395756 w 1395756"/>
                <a:gd name="connsiteY4" fmla="*/ 1782618 h 1791855"/>
                <a:gd name="connsiteX5" fmla="*/ 1065 w 1395756"/>
                <a:gd name="connsiteY5" fmla="*/ 1791855 h 1791855"/>
                <a:gd name="connsiteX6" fmla="*/ 0 w 1395756"/>
                <a:gd name="connsiteY6" fmla="*/ 1450109 h 1791855"/>
                <a:gd name="connsiteX7" fmla="*/ 250447 w 1395756"/>
                <a:gd name="connsiteY7" fmla="*/ 1450109 h 1791855"/>
                <a:gd name="connsiteX8" fmla="*/ 352047 w 1395756"/>
                <a:gd name="connsiteY8" fmla="*/ 286327 h 1791855"/>
                <a:gd name="connsiteX9" fmla="*/ 518301 w 1395756"/>
                <a:gd name="connsiteY9" fmla="*/ 212436 h 1791855"/>
                <a:gd name="connsiteX10" fmla="*/ 518301 w 1395756"/>
                <a:gd name="connsiteY10" fmla="*/ 0 h 1791855"/>
                <a:gd name="connsiteX0" fmla="*/ 518301 w 1395756"/>
                <a:gd name="connsiteY0" fmla="*/ 533 h 1792388"/>
                <a:gd name="connsiteX1" fmla="*/ 708357 w 1395756"/>
                <a:gd name="connsiteY1" fmla="*/ 0 h 1792388"/>
                <a:gd name="connsiteX2" fmla="*/ 1137138 w 1395756"/>
                <a:gd name="connsiteY2" fmla="*/ 1441406 h 1792388"/>
                <a:gd name="connsiteX3" fmla="*/ 1395756 w 1395756"/>
                <a:gd name="connsiteY3" fmla="*/ 1441406 h 1792388"/>
                <a:gd name="connsiteX4" fmla="*/ 1395756 w 1395756"/>
                <a:gd name="connsiteY4" fmla="*/ 1783151 h 1792388"/>
                <a:gd name="connsiteX5" fmla="*/ 1065 w 1395756"/>
                <a:gd name="connsiteY5" fmla="*/ 1792388 h 1792388"/>
                <a:gd name="connsiteX6" fmla="*/ 0 w 1395756"/>
                <a:gd name="connsiteY6" fmla="*/ 1450642 h 1792388"/>
                <a:gd name="connsiteX7" fmla="*/ 250447 w 1395756"/>
                <a:gd name="connsiteY7" fmla="*/ 1450642 h 1792388"/>
                <a:gd name="connsiteX8" fmla="*/ 352047 w 1395756"/>
                <a:gd name="connsiteY8" fmla="*/ 286860 h 1792388"/>
                <a:gd name="connsiteX9" fmla="*/ 518301 w 1395756"/>
                <a:gd name="connsiteY9" fmla="*/ 212969 h 1792388"/>
                <a:gd name="connsiteX10" fmla="*/ 518301 w 1395756"/>
                <a:gd name="connsiteY10" fmla="*/ 533 h 179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5756" h="1792388">
                  <a:moveTo>
                    <a:pt x="518301" y="533"/>
                  </a:moveTo>
                  <a:lnTo>
                    <a:pt x="708357" y="0"/>
                  </a:lnTo>
                  <a:lnTo>
                    <a:pt x="1137138" y="1441406"/>
                  </a:lnTo>
                  <a:lnTo>
                    <a:pt x="1395756" y="1441406"/>
                  </a:lnTo>
                  <a:lnTo>
                    <a:pt x="1395756" y="1783151"/>
                  </a:lnTo>
                  <a:lnTo>
                    <a:pt x="1065" y="1792388"/>
                  </a:lnTo>
                  <a:lnTo>
                    <a:pt x="0" y="1450642"/>
                  </a:lnTo>
                  <a:lnTo>
                    <a:pt x="250447" y="1450642"/>
                  </a:lnTo>
                  <a:lnTo>
                    <a:pt x="352047" y="286860"/>
                  </a:lnTo>
                  <a:lnTo>
                    <a:pt x="518301" y="212969"/>
                  </a:lnTo>
                  <a:lnTo>
                    <a:pt x="518301" y="533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62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F3F398-1127-4C95-A2F5-C535E9E4E87B}"/>
                </a:ext>
              </a:extLst>
            </p:cNvPr>
            <p:cNvSpPr txBox="1"/>
            <p:nvPr/>
          </p:nvSpPr>
          <p:spPr>
            <a:xfrm>
              <a:off x="910676" y="4360402"/>
              <a:ext cx="1465759" cy="412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69" dirty="0" err="1"/>
                <a:t>Pondasi</a:t>
              </a:r>
              <a:r>
                <a:rPr lang="en-US" sz="969" dirty="0"/>
                <a:t> </a:t>
              </a:r>
              <a:r>
                <a:rPr lang="en-US" sz="969" dirty="0" err="1"/>
                <a:t>Rakit</a:t>
              </a:r>
              <a:endParaRPr lang="en-ID" sz="969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9F305B-C350-4286-BA15-638E98CD677E}"/>
                </a:ext>
              </a:extLst>
            </p:cNvPr>
            <p:cNvSpPr txBox="1"/>
            <p:nvPr/>
          </p:nvSpPr>
          <p:spPr>
            <a:xfrm>
              <a:off x="367335" y="4190791"/>
              <a:ext cx="728161" cy="412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69" dirty="0" err="1"/>
                <a:t>Rakit</a:t>
              </a:r>
              <a:endParaRPr lang="en-ID" sz="969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552F0B9-76CE-404A-ACE6-B98343D7C1E9}"/>
                </a:ext>
              </a:extLst>
            </p:cNvPr>
            <p:cNvGrpSpPr/>
            <p:nvPr/>
          </p:nvGrpSpPr>
          <p:grpSpPr>
            <a:xfrm>
              <a:off x="808873" y="4662323"/>
              <a:ext cx="1806276" cy="1921980"/>
              <a:chOff x="5144867" y="4588739"/>
              <a:chExt cx="1806276" cy="192198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E485E1F-F942-4E89-BD06-C7EAA164E0A6}"/>
                  </a:ext>
                </a:extLst>
              </p:cNvPr>
              <p:cNvSpPr/>
              <p:nvPr/>
            </p:nvSpPr>
            <p:spPr>
              <a:xfrm>
                <a:off x="5468048" y="5975010"/>
                <a:ext cx="45719" cy="53570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662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E620945-DA77-4CEE-AFBC-522237558888}"/>
                  </a:ext>
                </a:extLst>
              </p:cNvPr>
              <p:cNvSpPr/>
              <p:nvPr/>
            </p:nvSpPr>
            <p:spPr>
              <a:xfrm>
                <a:off x="5646975" y="5975010"/>
                <a:ext cx="45719" cy="53570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662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B49CD7C-D8AF-422A-B3D3-9B481DDCCB5E}"/>
                  </a:ext>
                </a:extLst>
              </p:cNvPr>
              <p:cNvSpPr/>
              <p:nvPr/>
            </p:nvSpPr>
            <p:spPr>
              <a:xfrm>
                <a:off x="5825902" y="5975010"/>
                <a:ext cx="45719" cy="53570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662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F07D2F4-9D37-4C68-B6F7-1E97FDEB34D8}"/>
                  </a:ext>
                </a:extLst>
              </p:cNvPr>
              <p:cNvSpPr/>
              <p:nvPr/>
            </p:nvSpPr>
            <p:spPr>
              <a:xfrm>
                <a:off x="6004829" y="5975010"/>
                <a:ext cx="45719" cy="53570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662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3E1E2F0-0F21-4324-B1E8-80634A7761F2}"/>
                  </a:ext>
                </a:extLst>
              </p:cNvPr>
              <p:cNvSpPr/>
              <p:nvPr/>
            </p:nvSpPr>
            <p:spPr>
              <a:xfrm>
                <a:off x="6183756" y="5975010"/>
                <a:ext cx="45719" cy="53570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662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A3802DB-E801-49A8-A16C-B3F6ABB765F4}"/>
                  </a:ext>
                </a:extLst>
              </p:cNvPr>
              <p:cNvSpPr/>
              <p:nvPr/>
            </p:nvSpPr>
            <p:spPr>
              <a:xfrm>
                <a:off x="6362683" y="5975010"/>
                <a:ext cx="45719" cy="53570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662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9C568E5-6FCA-4942-9A04-BE2BB76C5A4D}"/>
                  </a:ext>
                </a:extLst>
              </p:cNvPr>
              <p:cNvSpPr/>
              <p:nvPr/>
            </p:nvSpPr>
            <p:spPr>
              <a:xfrm>
                <a:off x="6541610" y="5975010"/>
                <a:ext cx="45719" cy="53570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662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15422AF-301D-4C66-9AB4-948E5BE96E42}"/>
                  </a:ext>
                </a:extLst>
              </p:cNvPr>
              <p:cNvGrpSpPr/>
              <p:nvPr/>
            </p:nvGrpSpPr>
            <p:grpSpPr>
              <a:xfrm>
                <a:off x="5144867" y="5606467"/>
                <a:ext cx="1806276" cy="34879"/>
                <a:chOff x="4973215" y="2414493"/>
                <a:chExt cx="1806276" cy="34879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6FC2ADC4-FC9F-4B09-9E16-9D16EF13FE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93351" y="2414493"/>
                  <a:ext cx="1786140" cy="302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54A2F2B1-8B1F-479D-814B-72AC1985C9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73215" y="2414493"/>
                  <a:ext cx="25163" cy="256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E129A2F4-41C0-4CBB-80F7-FE5E22A278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22155" y="2414493"/>
                  <a:ext cx="25163" cy="256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7B44394-0A29-45CD-9448-A9DD6F7472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71095" y="2414493"/>
                  <a:ext cx="25163" cy="256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ACC8EDA1-D32B-4BC4-9A66-2242802A75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20035" y="2414493"/>
                  <a:ext cx="25163" cy="256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88C9C4A9-236B-4EEF-A4AE-FEBD25753E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68975" y="2414493"/>
                  <a:ext cx="25163" cy="256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E6F4B639-043B-4B1D-9998-0A4108C5EC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66855" y="2414493"/>
                  <a:ext cx="25163" cy="256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6FB82570-D818-4D80-8ECC-03D89E3B1F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03079" y="2414493"/>
                  <a:ext cx="25163" cy="256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32FF3D32-72F4-48BF-AE7C-3D8C82ACEC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1219" y="2414493"/>
                  <a:ext cx="25163" cy="256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703DEB57-A652-4386-8787-AF876C6085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99359" y="2414493"/>
                  <a:ext cx="25163" cy="256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2132CC48-EA15-489F-9BCA-618990B9F1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47499" y="2414493"/>
                  <a:ext cx="25163" cy="256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45C1F46D-8628-43A8-8092-ABA73ADFA4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95639" y="2414493"/>
                  <a:ext cx="25163" cy="256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7C405F2D-8018-425D-9D8D-2D4C640CDB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43779" y="2414493"/>
                  <a:ext cx="25163" cy="256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C6A32455-C4FE-4A2B-AEDC-9D84DC9BEF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91919" y="2414493"/>
                  <a:ext cx="25163" cy="256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0FBCE110-D709-470A-B8A1-6CF60F6397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588199" y="2414493"/>
                  <a:ext cx="25163" cy="256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EB5E632B-A5E7-41CA-96B9-FE19DC0D84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15795" y="2414493"/>
                  <a:ext cx="25163" cy="256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546C4AE-8AA5-43B9-953D-A1B474E252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17915" y="2423734"/>
                  <a:ext cx="25163" cy="256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1B3CCD35-ADAE-429E-85B8-E9617EFC61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64735" y="2423734"/>
                  <a:ext cx="25163" cy="256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4B4D58A3-2220-4F45-AB2C-F73D66F96A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13675" y="2423734"/>
                  <a:ext cx="25163" cy="256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DF1FF01-28DD-424D-91A5-4C0623E2FE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62619" y="2423734"/>
                  <a:ext cx="25163" cy="256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AC14C64D-10B5-4826-AABC-0440798714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540059" y="2419121"/>
                  <a:ext cx="25163" cy="256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F8D3B6E7-A3A0-480D-B983-00ABD77732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36339" y="2419121"/>
                  <a:ext cx="25163" cy="256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BC80FF5D-7EF0-4CB8-B6C4-2EB39AFF26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84479" y="2419121"/>
                  <a:ext cx="25163" cy="256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F0BBA40B-AC31-4778-BD6B-85C9905130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32618" y="2419121"/>
                  <a:ext cx="25163" cy="2563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D66B11F-BB61-4097-BAF6-27D9D2E5342D}"/>
                  </a:ext>
                </a:extLst>
              </p:cNvPr>
              <p:cNvSpPr/>
              <p:nvPr/>
            </p:nvSpPr>
            <p:spPr>
              <a:xfrm>
                <a:off x="5423426" y="4588739"/>
                <a:ext cx="1230686" cy="1386271"/>
              </a:xfrm>
              <a:custGeom>
                <a:avLst/>
                <a:gdLst>
                  <a:gd name="connsiteX0" fmla="*/ 517236 w 1394691"/>
                  <a:gd name="connsiteY0" fmla="*/ 0 h 1791855"/>
                  <a:gd name="connsiteX1" fmla="*/ 711200 w 1394691"/>
                  <a:gd name="connsiteY1" fmla="*/ 9236 h 1791855"/>
                  <a:gd name="connsiteX2" fmla="*/ 1136073 w 1394691"/>
                  <a:gd name="connsiteY2" fmla="*/ 1440873 h 1791855"/>
                  <a:gd name="connsiteX3" fmla="*/ 1394691 w 1394691"/>
                  <a:gd name="connsiteY3" fmla="*/ 1440873 h 1791855"/>
                  <a:gd name="connsiteX4" fmla="*/ 1394691 w 1394691"/>
                  <a:gd name="connsiteY4" fmla="*/ 1782618 h 1791855"/>
                  <a:gd name="connsiteX5" fmla="*/ 0 w 1394691"/>
                  <a:gd name="connsiteY5" fmla="*/ 1791855 h 1791855"/>
                  <a:gd name="connsiteX6" fmla="*/ 18473 w 1394691"/>
                  <a:gd name="connsiteY6" fmla="*/ 1450109 h 1791855"/>
                  <a:gd name="connsiteX7" fmla="*/ 249382 w 1394691"/>
                  <a:gd name="connsiteY7" fmla="*/ 1450109 h 1791855"/>
                  <a:gd name="connsiteX8" fmla="*/ 350982 w 1394691"/>
                  <a:gd name="connsiteY8" fmla="*/ 286327 h 1791855"/>
                  <a:gd name="connsiteX9" fmla="*/ 517236 w 1394691"/>
                  <a:gd name="connsiteY9" fmla="*/ 212436 h 1791855"/>
                  <a:gd name="connsiteX10" fmla="*/ 517236 w 1394691"/>
                  <a:gd name="connsiteY10" fmla="*/ 0 h 1791855"/>
                  <a:gd name="connsiteX0" fmla="*/ 518301 w 1395756"/>
                  <a:gd name="connsiteY0" fmla="*/ 0 h 1791855"/>
                  <a:gd name="connsiteX1" fmla="*/ 712265 w 1395756"/>
                  <a:gd name="connsiteY1" fmla="*/ 9236 h 1791855"/>
                  <a:gd name="connsiteX2" fmla="*/ 1137138 w 1395756"/>
                  <a:gd name="connsiteY2" fmla="*/ 1440873 h 1791855"/>
                  <a:gd name="connsiteX3" fmla="*/ 1395756 w 1395756"/>
                  <a:gd name="connsiteY3" fmla="*/ 1440873 h 1791855"/>
                  <a:gd name="connsiteX4" fmla="*/ 1395756 w 1395756"/>
                  <a:gd name="connsiteY4" fmla="*/ 1782618 h 1791855"/>
                  <a:gd name="connsiteX5" fmla="*/ 1065 w 1395756"/>
                  <a:gd name="connsiteY5" fmla="*/ 1791855 h 1791855"/>
                  <a:gd name="connsiteX6" fmla="*/ 0 w 1395756"/>
                  <a:gd name="connsiteY6" fmla="*/ 1450109 h 1791855"/>
                  <a:gd name="connsiteX7" fmla="*/ 250447 w 1395756"/>
                  <a:gd name="connsiteY7" fmla="*/ 1450109 h 1791855"/>
                  <a:gd name="connsiteX8" fmla="*/ 352047 w 1395756"/>
                  <a:gd name="connsiteY8" fmla="*/ 286327 h 1791855"/>
                  <a:gd name="connsiteX9" fmla="*/ 518301 w 1395756"/>
                  <a:gd name="connsiteY9" fmla="*/ 212436 h 1791855"/>
                  <a:gd name="connsiteX10" fmla="*/ 518301 w 1395756"/>
                  <a:gd name="connsiteY10" fmla="*/ 0 h 1791855"/>
                  <a:gd name="connsiteX0" fmla="*/ 518301 w 1395756"/>
                  <a:gd name="connsiteY0" fmla="*/ 533 h 1792388"/>
                  <a:gd name="connsiteX1" fmla="*/ 708357 w 1395756"/>
                  <a:gd name="connsiteY1" fmla="*/ 0 h 1792388"/>
                  <a:gd name="connsiteX2" fmla="*/ 1137138 w 1395756"/>
                  <a:gd name="connsiteY2" fmla="*/ 1441406 h 1792388"/>
                  <a:gd name="connsiteX3" fmla="*/ 1395756 w 1395756"/>
                  <a:gd name="connsiteY3" fmla="*/ 1441406 h 1792388"/>
                  <a:gd name="connsiteX4" fmla="*/ 1395756 w 1395756"/>
                  <a:gd name="connsiteY4" fmla="*/ 1783151 h 1792388"/>
                  <a:gd name="connsiteX5" fmla="*/ 1065 w 1395756"/>
                  <a:gd name="connsiteY5" fmla="*/ 1792388 h 1792388"/>
                  <a:gd name="connsiteX6" fmla="*/ 0 w 1395756"/>
                  <a:gd name="connsiteY6" fmla="*/ 1450642 h 1792388"/>
                  <a:gd name="connsiteX7" fmla="*/ 250447 w 1395756"/>
                  <a:gd name="connsiteY7" fmla="*/ 1450642 h 1792388"/>
                  <a:gd name="connsiteX8" fmla="*/ 352047 w 1395756"/>
                  <a:gd name="connsiteY8" fmla="*/ 286860 h 1792388"/>
                  <a:gd name="connsiteX9" fmla="*/ 518301 w 1395756"/>
                  <a:gd name="connsiteY9" fmla="*/ 212969 h 1792388"/>
                  <a:gd name="connsiteX10" fmla="*/ 518301 w 1395756"/>
                  <a:gd name="connsiteY10" fmla="*/ 533 h 179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5756" h="1792388">
                    <a:moveTo>
                      <a:pt x="518301" y="533"/>
                    </a:moveTo>
                    <a:lnTo>
                      <a:pt x="708357" y="0"/>
                    </a:lnTo>
                    <a:lnTo>
                      <a:pt x="1137138" y="1441406"/>
                    </a:lnTo>
                    <a:lnTo>
                      <a:pt x="1395756" y="1441406"/>
                    </a:lnTo>
                    <a:lnTo>
                      <a:pt x="1395756" y="1783151"/>
                    </a:lnTo>
                    <a:lnTo>
                      <a:pt x="1065" y="1792388"/>
                    </a:lnTo>
                    <a:lnTo>
                      <a:pt x="0" y="1450642"/>
                    </a:lnTo>
                    <a:lnTo>
                      <a:pt x="250447" y="1450642"/>
                    </a:lnTo>
                    <a:lnTo>
                      <a:pt x="352047" y="286860"/>
                    </a:lnTo>
                    <a:lnTo>
                      <a:pt x="518301" y="212969"/>
                    </a:lnTo>
                    <a:lnTo>
                      <a:pt x="518301" y="533"/>
                    </a:lnTo>
                    <a:close/>
                  </a:path>
                </a:pathLst>
              </a:custGeom>
              <a:blipFill>
                <a:blip r:embed="rId2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662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E81FDE-9CE7-4F76-8DC4-B0C63B9AE51F}"/>
                </a:ext>
              </a:extLst>
            </p:cNvPr>
            <p:cNvSpPr txBox="1"/>
            <p:nvPr/>
          </p:nvSpPr>
          <p:spPr>
            <a:xfrm>
              <a:off x="875268" y="6596459"/>
              <a:ext cx="1731493" cy="412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69" dirty="0" err="1"/>
                <a:t>Pondasi</a:t>
              </a:r>
              <a:r>
                <a:rPr lang="en-US" sz="969" dirty="0"/>
                <a:t> </a:t>
              </a:r>
              <a:r>
                <a:rPr lang="en-US" sz="969" dirty="0" err="1"/>
                <a:t>Cerucuk</a:t>
              </a:r>
              <a:endParaRPr lang="en-ID" sz="969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E4BEFA-C1FA-485D-BF14-1597DB9E1F0F}"/>
                </a:ext>
              </a:extLst>
            </p:cNvPr>
            <p:cNvSpPr txBox="1"/>
            <p:nvPr/>
          </p:nvSpPr>
          <p:spPr>
            <a:xfrm>
              <a:off x="390636" y="6177078"/>
              <a:ext cx="993895" cy="412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69" dirty="0" err="1"/>
                <a:t>Cerucuk</a:t>
              </a:r>
              <a:endParaRPr lang="en-ID" sz="969" dirty="0"/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B9AD4F09-B490-4C34-8534-26115A80041E}"/>
              </a:ext>
            </a:extLst>
          </p:cNvPr>
          <p:cNvSpPr txBox="1"/>
          <p:nvPr/>
        </p:nvSpPr>
        <p:spPr>
          <a:xfrm>
            <a:off x="2264636" y="3595366"/>
            <a:ext cx="6674747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2" dirty="0" err="1"/>
              <a:t>Pondasi</a:t>
            </a:r>
            <a:r>
              <a:rPr lang="en-US" sz="1662" dirty="0"/>
              <a:t> </a:t>
            </a:r>
            <a:r>
              <a:rPr lang="en-US" sz="1662" dirty="0" err="1"/>
              <a:t>langsung</a:t>
            </a:r>
            <a:r>
              <a:rPr lang="en-US" sz="1662" dirty="0"/>
              <a:t>, </a:t>
            </a:r>
            <a:r>
              <a:rPr lang="en-US" sz="1662" dirty="0" err="1"/>
              <a:t>umumnya</a:t>
            </a:r>
            <a:r>
              <a:rPr lang="en-US" sz="1662" dirty="0"/>
              <a:t> </a:t>
            </a:r>
            <a:r>
              <a:rPr lang="en-US" sz="1662" dirty="0" err="1"/>
              <a:t>untuk</a:t>
            </a:r>
            <a:r>
              <a:rPr lang="en-US" sz="1662" dirty="0"/>
              <a:t> </a:t>
            </a:r>
            <a:r>
              <a:rPr lang="en-US" sz="1662" dirty="0" err="1"/>
              <a:t>tanah</a:t>
            </a:r>
            <a:r>
              <a:rPr lang="en-US" sz="1662" dirty="0"/>
              <a:t> </a:t>
            </a:r>
            <a:r>
              <a:rPr lang="en-US" sz="1662" dirty="0" err="1"/>
              <a:t>dasar</a:t>
            </a:r>
            <a:r>
              <a:rPr lang="en-US" sz="1662" dirty="0"/>
              <a:t> </a:t>
            </a:r>
            <a:r>
              <a:rPr lang="en-US" sz="1662" dirty="0" err="1"/>
              <a:t>pondasi</a:t>
            </a:r>
            <a:r>
              <a:rPr lang="en-US" sz="1662" dirty="0"/>
              <a:t> </a:t>
            </a:r>
            <a:r>
              <a:rPr lang="en-US" sz="1662" dirty="0" err="1"/>
              <a:t>kondisi</a:t>
            </a:r>
            <a:r>
              <a:rPr lang="en-US" sz="1662" dirty="0"/>
              <a:t> </a:t>
            </a:r>
            <a:r>
              <a:rPr lang="en-US" sz="1662" dirty="0" err="1"/>
              <a:t>tanah</a:t>
            </a:r>
            <a:r>
              <a:rPr lang="en-US" sz="1662" dirty="0"/>
              <a:t> </a:t>
            </a:r>
            <a:r>
              <a:rPr lang="en-US" sz="1662" dirty="0" err="1"/>
              <a:t>keras</a:t>
            </a:r>
            <a:r>
              <a:rPr lang="en-US" sz="1662" dirty="0"/>
              <a:t> </a:t>
            </a:r>
            <a:r>
              <a:rPr lang="en-US" sz="1662" dirty="0" err="1"/>
              <a:t>yaitu</a:t>
            </a:r>
            <a:r>
              <a:rPr lang="en-US" sz="1662" dirty="0"/>
              <a:t> </a:t>
            </a:r>
            <a:r>
              <a:rPr lang="en-US" sz="1662" dirty="0">
                <a:sym typeface="Symbol" panose="05050102010706020507" pitchFamily="18" charset="2"/>
              </a:rPr>
              <a:t> </a:t>
            </a:r>
            <a:r>
              <a:rPr lang="en-US" sz="1662" u="sng" dirty="0"/>
              <a:t>&gt;</a:t>
            </a:r>
            <a:r>
              <a:rPr lang="en-US" sz="1662" dirty="0"/>
              <a:t> 100 KPa.</a:t>
            </a:r>
            <a:endParaRPr lang="en-ID" sz="1662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455A37F-BD1A-4AD4-B170-141763232136}"/>
              </a:ext>
            </a:extLst>
          </p:cNvPr>
          <p:cNvSpPr txBox="1"/>
          <p:nvPr/>
        </p:nvSpPr>
        <p:spPr>
          <a:xfrm>
            <a:off x="2267178" y="4516672"/>
            <a:ext cx="6674748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2" dirty="0" err="1"/>
              <a:t>Pondasi</a:t>
            </a:r>
            <a:r>
              <a:rPr lang="en-US" sz="1662" dirty="0"/>
              <a:t> dg alas </a:t>
            </a:r>
            <a:r>
              <a:rPr lang="en-US" sz="1662" dirty="0" err="1"/>
              <a:t>rakit</a:t>
            </a:r>
            <a:r>
              <a:rPr lang="en-US" sz="1662" dirty="0"/>
              <a:t> </a:t>
            </a:r>
            <a:r>
              <a:rPr lang="en-US" sz="1662" dirty="0" err="1"/>
              <a:t>atau</a:t>
            </a:r>
            <a:r>
              <a:rPr lang="en-US" sz="1662" dirty="0"/>
              <a:t> </a:t>
            </a:r>
            <a:r>
              <a:rPr lang="en-US" sz="1662" dirty="0" err="1"/>
              <a:t>pelat</a:t>
            </a:r>
            <a:r>
              <a:rPr lang="en-US" sz="1662" dirty="0"/>
              <a:t> </a:t>
            </a:r>
            <a:r>
              <a:rPr lang="en-US" sz="1662" dirty="0" err="1"/>
              <a:t>beton</a:t>
            </a:r>
            <a:r>
              <a:rPr lang="en-US" sz="1662" dirty="0"/>
              <a:t>, </a:t>
            </a:r>
            <a:r>
              <a:rPr lang="en-US" sz="1662" dirty="0" err="1"/>
              <a:t>umumnya</a:t>
            </a:r>
            <a:r>
              <a:rPr lang="en-US" sz="1662" dirty="0"/>
              <a:t> </a:t>
            </a:r>
            <a:r>
              <a:rPr lang="en-US" sz="1662" dirty="0" err="1"/>
              <a:t>untuk</a:t>
            </a:r>
            <a:r>
              <a:rPr lang="en-US" sz="1662" dirty="0"/>
              <a:t> </a:t>
            </a:r>
            <a:r>
              <a:rPr lang="en-US" sz="1662" dirty="0" err="1"/>
              <a:t>tanah</a:t>
            </a:r>
            <a:r>
              <a:rPr lang="en-US" sz="1662" dirty="0"/>
              <a:t> </a:t>
            </a:r>
            <a:r>
              <a:rPr lang="en-US" sz="1662" dirty="0" err="1"/>
              <a:t>dasar</a:t>
            </a:r>
            <a:r>
              <a:rPr lang="en-US" sz="1662" dirty="0"/>
              <a:t> </a:t>
            </a:r>
            <a:r>
              <a:rPr lang="en-US" sz="1662" dirty="0" err="1"/>
              <a:t>pondasi</a:t>
            </a:r>
            <a:r>
              <a:rPr lang="en-US" sz="1662" dirty="0"/>
              <a:t> </a:t>
            </a:r>
            <a:r>
              <a:rPr lang="en-US" sz="1662" dirty="0" err="1"/>
              <a:t>kondisi</a:t>
            </a:r>
            <a:r>
              <a:rPr lang="en-US" sz="1662" dirty="0"/>
              <a:t> </a:t>
            </a:r>
            <a:r>
              <a:rPr lang="en-US" sz="1662" dirty="0" err="1"/>
              <a:t>tanah</a:t>
            </a:r>
            <a:r>
              <a:rPr lang="en-US" sz="1662" dirty="0"/>
              <a:t> </a:t>
            </a:r>
            <a:r>
              <a:rPr lang="en-US" sz="1662" dirty="0" err="1"/>
              <a:t>sedang</a:t>
            </a:r>
            <a:r>
              <a:rPr lang="en-US" sz="1662" dirty="0"/>
              <a:t>-Stiff </a:t>
            </a:r>
            <a:r>
              <a:rPr lang="en-US" sz="1662" dirty="0" err="1"/>
              <a:t>yaitu</a:t>
            </a:r>
            <a:r>
              <a:rPr lang="en-US" sz="1662" dirty="0"/>
              <a:t> </a:t>
            </a:r>
            <a:r>
              <a:rPr lang="en-US" sz="1662" dirty="0">
                <a:sym typeface="Symbol" panose="05050102010706020507" pitchFamily="18" charset="2"/>
              </a:rPr>
              <a:t> </a:t>
            </a:r>
            <a:r>
              <a:rPr lang="en-US" sz="1662" u="sng" dirty="0"/>
              <a:t>&gt;</a:t>
            </a:r>
            <a:r>
              <a:rPr lang="en-US" sz="1662" dirty="0"/>
              <a:t> 20 KPa dan </a:t>
            </a:r>
            <a:r>
              <a:rPr lang="en-US" sz="1662" dirty="0">
                <a:sym typeface="Symbol" panose="05050102010706020507" pitchFamily="18" charset="2"/>
              </a:rPr>
              <a:t> </a:t>
            </a:r>
            <a:r>
              <a:rPr lang="en-US" sz="1662" dirty="0"/>
              <a:t>&lt; 80 KPa</a:t>
            </a:r>
            <a:endParaRPr lang="en-ID" sz="1662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AA5E09B-7DA2-4441-962B-746C29809F8C}"/>
              </a:ext>
            </a:extLst>
          </p:cNvPr>
          <p:cNvSpPr txBox="1"/>
          <p:nvPr/>
        </p:nvSpPr>
        <p:spPr>
          <a:xfrm>
            <a:off x="2260146" y="5783283"/>
            <a:ext cx="6935016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2" dirty="0" err="1"/>
              <a:t>Pondasi</a:t>
            </a:r>
            <a:r>
              <a:rPr lang="en-US" sz="1662" dirty="0"/>
              <a:t> dg </a:t>
            </a:r>
            <a:r>
              <a:rPr lang="en-US" sz="1662" dirty="0" err="1"/>
              <a:t>Pondasi</a:t>
            </a:r>
            <a:r>
              <a:rPr lang="en-US" sz="1662" dirty="0"/>
              <a:t> </a:t>
            </a:r>
            <a:r>
              <a:rPr lang="en-US" sz="1662" dirty="0" err="1"/>
              <a:t>Cerucuk</a:t>
            </a:r>
            <a:r>
              <a:rPr lang="en-US" sz="1662" dirty="0"/>
              <a:t> </a:t>
            </a:r>
            <a:r>
              <a:rPr lang="en-US" sz="1662" dirty="0" err="1"/>
              <a:t>atau</a:t>
            </a:r>
            <a:r>
              <a:rPr lang="en-US" sz="1662" dirty="0"/>
              <a:t> </a:t>
            </a:r>
            <a:r>
              <a:rPr lang="en-US" sz="1662" dirty="0" err="1"/>
              <a:t>Tiang</a:t>
            </a:r>
            <a:r>
              <a:rPr lang="en-US" sz="1662" dirty="0"/>
              <a:t> </a:t>
            </a:r>
            <a:r>
              <a:rPr lang="en-US" sz="1662" dirty="0" err="1"/>
              <a:t>Pancang</a:t>
            </a:r>
            <a:r>
              <a:rPr lang="en-US" sz="1662" dirty="0"/>
              <a:t>, </a:t>
            </a:r>
            <a:r>
              <a:rPr lang="en-US" sz="1662" dirty="0" err="1"/>
              <a:t>umumnya</a:t>
            </a:r>
            <a:r>
              <a:rPr lang="en-US" sz="1662" dirty="0"/>
              <a:t> </a:t>
            </a:r>
            <a:r>
              <a:rPr lang="en-US" sz="1662" dirty="0" err="1"/>
              <a:t>untuk</a:t>
            </a:r>
            <a:r>
              <a:rPr lang="en-US" sz="1662" dirty="0"/>
              <a:t> </a:t>
            </a:r>
            <a:r>
              <a:rPr lang="en-US" sz="1662" dirty="0" err="1"/>
              <a:t>tanah</a:t>
            </a:r>
            <a:r>
              <a:rPr lang="en-US" sz="1662" dirty="0"/>
              <a:t> </a:t>
            </a:r>
            <a:r>
              <a:rPr lang="en-US" sz="1662" dirty="0" err="1"/>
              <a:t>dasar</a:t>
            </a:r>
            <a:r>
              <a:rPr lang="en-US" sz="1662" dirty="0"/>
              <a:t> </a:t>
            </a:r>
            <a:r>
              <a:rPr lang="en-US" sz="1662" dirty="0" err="1"/>
              <a:t>pondasi</a:t>
            </a:r>
            <a:r>
              <a:rPr lang="en-US" sz="1662" dirty="0"/>
              <a:t> </a:t>
            </a:r>
            <a:r>
              <a:rPr lang="en-US" sz="1662" dirty="0" err="1"/>
              <a:t>kondisi</a:t>
            </a:r>
            <a:r>
              <a:rPr lang="en-US" sz="1662" dirty="0"/>
              <a:t> </a:t>
            </a:r>
            <a:r>
              <a:rPr lang="en-US" sz="1662" dirty="0" err="1"/>
              <a:t>tanah</a:t>
            </a:r>
            <a:r>
              <a:rPr lang="en-US" sz="1662" dirty="0"/>
              <a:t> </a:t>
            </a:r>
            <a:r>
              <a:rPr lang="en-US" sz="1662" dirty="0" err="1"/>
              <a:t>jelek</a:t>
            </a:r>
            <a:r>
              <a:rPr lang="en-US" sz="1662" dirty="0"/>
              <a:t> </a:t>
            </a:r>
            <a:r>
              <a:rPr lang="en-US" sz="1662" dirty="0" err="1"/>
              <a:t>yaitu</a:t>
            </a:r>
            <a:r>
              <a:rPr lang="en-US" sz="1662" dirty="0"/>
              <a:t> </a:t>
            </a:r>
            <a:r>
              <a:rPr lang="en-US" sz="1662" dirty="0">
                <a:sym typeface="Symbol" panose="05050102010706020507" pitchFamily="18" charset="2"/>
              </a:rPr>
              <a:t>  </a:t>
            </a:r>
            <a:r>
              <a:rPr lang="en-US" sz="1662" dirty="0"/>
              <a:t>&lt; 20 KPa.</a:t>
            </a:r>
            <a:endParaRPr lang="en-ID" sz="1662" dirty="0"/>
          </a:p>
        </p:txBody>
      </p:sp>
    </p:spTree>
    <p:extLst>
      <p:ext uri="{BB962C8B-B14F-4D97-AF65-F5344CB8AC3E}">
        <p14:creationId xmlns:p14="http://schemas.microsoft.com/office/powerpoint/2010/main" val="1461744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23E835-80A4-4041-B26D-4207E5D84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12" y="0"/>
            <a:ext cx="8723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93442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8000" y="932975"/>
            <a:ext cx="3412663" cy="3586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4" descr="DSC049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8210" y="3913396"/>
            <a:ext cx="2906358" cy="2976009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4" name="Picture 5" descr="DSC049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8210" y="1075366"/>
            <a:ext cx="2927790" cy="269563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7" name="Picture 5" descr="D:\ESCE\Advis Teknik\Sriwulan Sabuk Pantai\Banjir Semarang\gambar3d\New folder\S_470077395119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1" y="932975"/>
            <a:ext cx="3375000" cy="283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8861" y="3913396"/>
            <a:ext cx="3396861" cy="3025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28" y="4519421"/>
            <a:ext cx="3435096" cy="23591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4664" y="2034103"/>
            <a:ext cx="1649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</a:rPr>
              <a:t>Pas. Beton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8000" y="3252900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</a:rPr>
              <a:t>Pas. 3B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4364" y="6345403"/>
            <a:ext cx="1970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</a:rPr>
              <a:t>Pas. Pre-cast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68175" y="6447121"/>
            <a:ext cx="2970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</a:rPr>
              <a:t>Pas. Batu-Kisi Beton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71544" y="6447121"/>
            <a:ext cx="2741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</a:rPr>
              <a:t>Pas. Tanah (Rawa)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59202" y="3252900"/>
            <a:ext cx="2355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</a:rPr>
              <a:t>Pas. Batu Belah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36827" y="4111689"/>
            <a:ext cx="2122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</a:rPr>
              <a:t>Pas. Bronjong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76092" y="106743"/>
            <a:ext cx="5421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dirty="0"/>
              <a:t>Contoh Berbagai Jenis Pasangan</a:t>
            </a:r>
          </a:p>
        </p:txBody>
      </p:sp>
    </p:spTree>
    <p:extLst>
      <p:ext uri="{BB962C8B-B14F-4D97-AF65-F5344CB8AC3E}">
        <p14:creationId xmlns:p14="http://schemas.microsoft.com/office/powerpoint/2010/main" val="1723993049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5432" y="15498"/>
            <a:ext cx="5198859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id-ID" sz="4400" dirty="0">
                <a:solidFill>
                  <a:srgbClr val="FF0000"/>
                </a:solidFill>
              </a:rPr>
              <a:t>3) Pekerjaan Beton: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9" y="769440"/>
            <a:ext cx="8712631" cy="5956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791" y="2581140"/>
            <a:ext cx="677108" cy="140679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d-ID" sz="3200" dirty="0"/>
              <a:t>Manual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CD8DC4-2E6B-475A-A2CE-23D05B9EC955}"/>
              </a:ext>
            </a:extLst>
          </p:cNvPr>
          <p:cNvSpPr txBox="1"/>
          <p:nvPr/>
        </p:nvSpPr>
        <p:spPr>
          <a:xfrm>
            <a:off x="2041021" y="1086280"/>
            <a:ext cx="761218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mutu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rendah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fc’ 10 MPa</a:t>
            </a:r>
          </a:p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mutu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rendah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fc’ 15 MPa</a:t>
            </a:r>
          </a:p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mutu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sedang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fc’ 20 MPa</a:t>
            </a:r>
            <a:endParaRPr lang="en-ID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mutu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sedang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fc’ 25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Mpa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mutu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sedang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fc’ 30 MPa</a:t>
            </a:r>
            <a:endParaRPr lang="en-ID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mutu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sedang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fc’ 35 MPa</a:t>
            </a:r>
            <a:endParaRPr lang="en-ID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mutu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sedang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fc’ 40 MPa</a:t>
            </a:r>
            <a:endParaRPr lang="en-ID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mutu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fc’ 45 MPa</a:t>
            </a:r>
            <a:endParaRPr lang="en-ID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mutu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tinggi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fc’ 50 MPa</a:t>
            </a:r>
            <a:endParaRPr lang="en-ID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43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935"/>
          <p:cNvPicPr>
            <a:picLocks noChangeAspect="1" noChangeArrowheads="1"/>
          </p:cNvPicPr>
          <p:nvPr/>
        </p:nvPicPr>
        <p:blipFill>
          <a:blip r:embed="rId2" cstate="print"/>
          <a:srcRect t="16667" b="8333"/>
          <a:stretch>
            <a:fillRect/>
          </a:stretch>
        </p:blipFill>
        <p:spPr bwMode="auto">
          <a:xfrm>
            <a:off x="6213001" y="381600"/>
            <a:ext cx="3693000" cy="20574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3" name="Picture 2" descr="C:\Users\Hary\Downloads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" y="200486"/>
            <a:ext cx="3349939" cy="2295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853063" y="1764000"/>
            <a:ext cx="1649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</a:rPr>
              <a:t>Pas. Beton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43513" y="1764000"/>
            <a:ext cx="3231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</a:rPr>
              <a:t>Pas. Beton Ferosemen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336" y="3258000"/>
            <a:ext cx="4800000" cy="36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4040" y="6397494"/>
            <a:ext cx="403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</a:rPr>
              <a:t>Bendungan Kontruksi Beton</a:t>
            </a:r>
          </a:p>
        </p:txBody>
      </p:sp>
    </p:spTree>
    <p:extLst>
      <p:ext uri="{BB962C8B-B14F-4D97-AF65-F5344CB8AC3E}">
        <p14:creationId xmlns:p14="http://schemas.microsoft.com/office/powerpoint/2010/main" val="257459116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816" y="724629"/>
            <a:ext cx="8514116" cy="61333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5432" y="15498"/>
            <a:ext cx="8515473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id-ID" sz="4400" dirty="0">
                <a:solidFill>
                  <a:srgbClr val="FF0000"/>
                </a:solidFill>
              </a:rPr>
              <a:t>3) Pekerjaan Beton:         </a:t>
            </a:r>
            <a:r>
              <a:rPr lang="id-ID" sz="3600" dirty="0"/>
              <a:t>Lanjutan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2791" y="2581140"/>
            <a:ext cx="677108" cy="140679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d-ID" sz="3200" dirty="0"/>
              <a:t>Manual</a:t>
            </a:r>
          </a:p>
        </p:txBody>
      </p:sp>
    </p:spTree>
    <p:extLst>
      <p:ext uri="{BB962C8B-B14F-4D97-AF65-F5344CB8AC3E}">
        <p14:creationId xmlns:p14="http://schemas.microsoft.com/office/powerpoint/2010/main" val="3765796192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318" y="674355"/>
            <a:ext cx="8671682" cy="61836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5263" y="0"/>
            <a:ext cx="8515473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id-ID" sz="4400" dirty="0">
                <a:solidFill>
                  <a:srgbClr val="FF0000"/>
                </a:solidFill>
              </a:rPr>
              <a:t>3) Pekerjaan Beton:         </a:t>
            </a:r>
            <a:r>
              <a:rPr lang="id-ID" sz="3600" dirty="0"/>
              <a:t>Lanjutan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2791" y="2581140"/>
            <a:ext cx="677108" cy="140679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d-ID" sz="3200" dirty="0"/>
              <a:t>Manual</a:t>
            </a:r>
          </a:p>
        </p:txBody>
      </p:sp>
      <p:sp>
        <p:nvSpPr>
          <p:cNvPr id="2" name="Rectangular Callout 1"/>
          <p:cNvSpPr/>
          <p:nvPr/>
        </p:nvSpPr>
        <p:spPr>
          <a:xfrm>
            <a:off x="7639572" y="2581140"/>
            <a:ext cx="2250000" cy="1207860"/>
          </a:xfrm>
          <a:prstGeom prst="wedgeRectCallout">
            <a:avLst>
              <a:gd name="adj1" fmla="val -144855"/>
              <a:gd name="adj2" fmla="val 729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/>
              <a:t>Sisipan B.27(K3) Dapat digunakan untuk K3K</a:t>
            </a:r>
          </a:p>
        </p:txBody>
      </p:sp>
    </p:spTree>
    <p:extLst>
      <p:ext uri="{BB962C8B-B14F-4D97-AF65-F5344CB8AC3E}">
        <p14:creationId xmlns:p14="http://schemas.microsoft.com/office/powerpoint/2010/main" val="45642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AA6E48-D65D-D447-5F7D-6B3D7F2E69CB}"/>
              </a:ext>
            </a:extLst>
          </p:cNvPr>
          <p:cNvSpPr txBox="1"/>
          <p:nvPr/>
        </p:nvSpPr>
        <p:spPr>
          <a:xfrm>
            <a:off x="956698" y="295390"/>
            <a:ext cx="5734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PEKERJAAN BETON (updated, </a:t>
            </a:r>
            <a:r>
              <a:rPr lang="en-US" b="1" dirty="0" err="1">
                <a:solidFill>
                  <a:srgbClr val="0070C0"/>
                </a:solidFill>
              </a:rPr>
              <a:t>Juni</a:t>
            </a:r>
            <a:r>
              <a:rPr lang="en-US" b="1" dirty="0">
                <a:solidFill>
                  <a:srgbClr val="0070C0"/>
                </a:solidFill>
              </a:rPr>
              <a:t> 2025)</a:t>
            </a:r>
            <a:endParaRPr lang="en-ID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7BFF1-C9AF-C43E-3DF7-BE06B1105D82}"/>
              </a:ext>
            </a:extLst>
          </p:cNvPr>
          <p:cNvSpPr txBox="1"/>
          <p:nvPr/>
        </p:nvSpPr>
        <p:spPr>
          <a:xfrm>
            <a:off x="956698" y="1978662"/>
            <a:ext cx="5577168" cy="4353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92190" indent="-292190">
              <a:buAutoNum type="alphaLcPeriod"/>
            </a:pPr>
            <a:r>
              <a:rPr lang="en-US" sz="1846" i="1" dirty="0"/>
              <a:t>Bedding</a:t>
            </a:r>
            <a:r>
              <a:rPr lang="en-US" sz="1846" dirty="0"/>
              <a:t> (</a:t>
            </a:r>
            <a:r>
              <a:rPr lang="en-US" sz="1846" dirty="0" err="1"/>
              <a:t>lantai</a:t>
            </a:r>
            <a:r>
              <a:rPr lang="en-US" sz="1846" dirty="0"/>
              <a:t> </a:t>
            </a:r>
            <a:r>
              <a:rPr lang="en-US" sz="1846" dirty="0" err="1"/>
              <a:t>kerja</a:t>
            </a:r>
            <a:r>
              <a:rPr lang="en-US" sz="1846" dirty="0"/>
              <a:t>)</a:t>
            </a:r>
          </a:p>
          <a:p>
            <a:pPr marL="292190" indent="-292190">
              <a:buAutoNum type="alphaLcPeriod"/>
            </a:pPr>
            <a:r>
              <a:rPr lang="en-US" sz="1846" dirty="0" err="1"/>
              <a:t>Pondasi</a:t>
            </a:r>
            <a:r>
              <a:rPr lang="en-US" sz="1846" dirty="0"/>
              <a:t> </a:t>
            </a:r>
            <a:r>
              <a:rPr lang="en-US" sz="1846" dirty="0" err="1"/>
              <a:t>Tiang</a:t>
            </a:r>
            <a:r>
              <a:rPr lang="en-US" sz="1846" dirty="0"/>
              <a:t> </a:t>
            </a:r>
            <a:r>
              <a:rPr lang="en-US" sz="1846" dirty="0" err="1"/>
              <a:t>Bor</a:t>
            </a:r>
            <a:r>
              <a:rPr lang="en-US" sz="1846" dirty="0"/>
              <a:t>, </a:t>
            </a:r>
            <a:r>
              <a:rPr lang="en-US" sz="1846" dirty="0" err="1"/>
              <a:t>Siklop</a:t>
            </a:r>
            <a:r>
              <a:rPr lang="en-US" sz="1846" dirty="0"/>
              <a:t>, </a:t>
            </a:r>
            <a:r>
              <a:rPr lang="en-US" sz="1846" dirty="0" err="1"/>
              <a:t>Sumuran</a:t>
            </a:r>
            <a:endParaRPr lang="en-US" sz="1846" dirty="0"/>
          </a:p>
          <a:p>
            <a:pPr marL="292190" indent="-292190">
              <a:buAutoNum type="alphaLcPeriod"/>
            </a:pPr>
            <a:r>
              <a:rPr lang="en-US" sz="1846" dirty="0" err="1"/>
              <a:t>Pondasi</a:t>
            </a:r>
            <a:r>
              <a:rPr lang="en-US" sz="1846" dirty="0"/>
              <a:t> </a:t>
            </a:r>
            <a:r>
              <a:rPr lang="en-US" sz="1846" dirty="0" err="1"/>
              <a:t>langsung</a:t>
            </a:r>
            <a:endParaRPr lang="en-US" sz="1846" dirty="0"/>
          </a:p>
          <a:p>
            <a:pPr marL="292190" indent="-292190">
              <a:buAutoNum type="alphaLcPeriod"/>
            </a:pPr>
            <a:r>
              <a:rPr lang="en-US" sz="1846" dirty="0" err="1"/>
              <a:t>Komponen</a:t>
            </a:r>
            <a:r>
              <a:rPr lang="en-US" sz="1846" dirty="0"/>
              <a:t> </a:t>
            </a:r>
            <a:r>
              <a:rPr lang="en-US" sz="1846" dirty="0" err="1"/>
              <a:t>Struktur</a:t>
            </a:r>
            <a:r>
              <a:rPr lang="en-US" sz="1846" dirty="0"/>
              <a:t> </a:t>
            </a:r>
            <a:r>
              <a:rPr lang="en-US" sz="1846" dirty="0" err="1"/>
              <a:t>Konstruksi</a:t>
            </a:r>
            <a:r>
              <a:rPr lang="en-US" sz="1846" dirty="0"/>
              <a:t> </a:t>
            </a:r>
            <a:r>
              <a:rPr lang="en-US" sz="1846" dirty="0" err="1"/>
              <a:t>Bangunan</a:t>
            </a:r>
            <a:endParaRPr lang="en-US" sz="1846" dirty="0"/>
          </a:p>
          <a:p>
            <a:pPr marL="304365" indent="-304365"/>
            <a:r>
              <a:rPr lang="en-US" sz="1846" dirty="0"/>
              <a:t>	(Kolom, </a:t>
            </a:r>
            <a:r>
              <a:rPr lang="en-US" sz="1846" dirty="0" err="1"/>
              <a:t>Pelat</a:t>
            </a:r>
            <a:r>
              <a:rPr lang="en-US" sz="1846" dirty="0"/>
              <a:t>, </a:t>
            </a:r>
            <a:r>
              <a:rPr lang="en-US" sz="1846" dirty="0" err="1"/>
              <a:t>Lantai</a:t>
            </a:r>
            <a:r>
              <a:rPr lang="en-US" sz="1846" dirty="0"/>
              <a:t>, </a:t>
            </a:r>
            <a:r>
              <a:rPr lang="en-US" sz="1846" dirty="0" err="1"/>
              <a:t>Dinding</a:t>
            </a:r>
            <a:r>
              <a:rPr lang="en-US" sz="1846" dirty="0"/>
              <a:t>, Atap, </a:t>
            </a:r>
            <a:r>
              <a:rPr lang="en-US" sz="1846" dirty="0" err="1"/>
              <a:t>dll</a:t>
            </a:r>
            <a:r>
              <a:rPr lang="en-US" sz="1846" dirty="0"/>
              <a:t>.</a:t>
            </a:r>
          </a:p>
          <a:p>
            <a:pPr marL="292190" indent="-292190">
              <a:buFontTx/>
              <a:buAutoNum type="alphaLcPeriod"/>
            </a:pPr>
            <a:r>
              <a:rPr lang="en-ID" sz="1846" dirty="0" err="1"/>
              <a:t>Komponen</a:t>
            </a:r>
            <a:r>
              <a:rPr lang="en-ID" sz="1846" dirty="0"/>
              <a:t> </a:t>
            </a:r>
            <a:r>
              <a:rPr lang="en-ID" sz="1846" dirty="0" err="1"/>
              <a:t>Struktur</a:t>
            </a:r>
            <a:r>
              <a:rPr lang="en-ID" sz="1846" dirty="0"/>
              <a:t> </a:t>
            </a:r>
            <a:r>
              <a:rPr lang="en-ID" sz="1846" dirty="0" err="1"/>
              <a:t>Lainnya</a:t>
            </a:r>
            <a:r>
              <a:rPr lang="en-ID" sz="1846" dirty="0"/>
              <a:t>: Armor, Blok </a:t>
            </a:r>
            <a:r>
              <a:rPr lang="en-ID" sz="1846" dirty="0" err="1"/>
              <a:t>Beton</a:t>
            </a:r>
            <a:r>
              <a:rPr lang="en-ID" sz="1846" dirty="0"/>
              <a:t> </a:t>
            </a:r>
          </a:p>
          <a:p>
            <a:pPr marL="292190" indent="-292190">
              <a:buFontTx/>
              <a:buAutoNum type="alphaLcPeriod"/>
            </a:pPr>
            <a:r>
              <a:rPr lang="en-ID" sz="1846" dirty="0" err="1"/>
              <a:t>Komponen</a:t>
            </a:r>
            <a:r>
              <a:rPr lang="en-ID" sz="1846" dirty="0"/>
              <a:t> </a:t>
            </a:r>
            <a:r>
              <a:rPr lang="en-ID" sz="1846" dirty="0" err="1"/>
              <a:t>Struktur</a:t>
            </a:r>
            <a:r>
              <a:rPr lang="en-ID" sz="1846" dirty="0"/>
              <a:t> Modular</a:t>
            </a:r>
          </a:p>
          <a:p>
            <a:pPr marL="292190" indent="-292190">
              <a:buFontTx/>
              <a:buAutoNum type="alphaLcPeriod"/>
            </a:pPr>
            <a:r>
              <a:rPr lang="en-ID" sz="1846" dirty="0" err="1"/>
              <a:t>Komponen</a:t>
            </a:r>
            <a:r>
              <a:rPr lang="en-ID" sz="1846" dirty="0"/>
              <a:t> </a:t>
            </a:r>
            <a:r>
              <a:rPr lang="en-ID" sz="1846" dirty="0" err="1"/>
              <a:t>Struktur</a:t>
            </a:r>
            <a:r>
              <a:rPr lang="en-ID" sz="1846" dirty="0"/>
              <a:t> </a:t>
            </a:r>
            <a:r>
              <a:rPr lang="en-ID" sz="1846" dirty="0" err="1"/>
              <a:t>PreCast</a:t>
            </a:r>
            <a:endParaRPr lang="en-ID" sz="1846" dirty="0"/>
          </a:p>
          <a:p>
            <a:pPr marL="292190" indent="-292190">
              <a:buFontTx/>
              <a:buAutoNum type="alphaLcPeriod"/>
            </a:pPr>
            <a:r>
              <a:rPr lang="en-ID" sz="1846" dirty="0" err="1"/>
              <a:t>Prategang</a:t>
            </a:r>
            <a:endParaRPr lang="en-ID" sz="1846" dirty="0">
              <a:solidFill>
                <a:srgbClr val="000000"/>
              </a:solidFill>
            </a:endParaRPr>
          </a:p>
          <a:p>
            <a:pPr marL="292190" indent="-292190">
              <a:buFontTx/>
              <a:buAutoNum type="alphaLcPeriod"/>
            </a:pPr>
            <a:r>
              <a:rPr lang="en-ID" sz="1846" i="1" dirty="0"/>
              <a:t>Self Compacted Concrete</a:t>
            </a:r>
            <a:r>
              <a:rPr lang="en-ID" sz="1846" dirty="0"/>
              <a:t> (SCC) </a:t>
            </a:r>
          </a:p>
          <a:p>
            <a:pPr marL="292190" indent="-292190">
              <a:buFontTx/>
              <a:buAutoNum type="alphaLcPeriod"/>
            </a:pPr>
            <a:r>
              <a:rPr lang="en-ID" sz="1846" i="1" dirty="0"/>
              <a:t>Rolled Compacted Concrete</a:t>
            </a:r>
            <a:r>
              <a:rPr lang="en-ID" sz="1846" dirty="0"/>
              <a:t> (RCC)</a:t>
            </a:r>
          </a:p>
          <a:p>
            <a:pPr marL="292190" indent="-292190">
              <a:buFontTx/>
              <a:buAutoNum type="alphaLcPeriod"/>
            </a:pPr>
            <a:r>
              <a:rPr lang="en-ID" sz="1846" dirty="0" err="1"/>
              <a:t>Beton</a:t>
            </a:r>
            <a:r>
              <a:rPr lang="en-ID" sz="1846" dirty="0"/>
              <a:t> Massa</a:t>
            </a:r>
          </a:p>
          <a:p>
            <a:pPr marL="292190" indent="-292190">
              <a:buFontTx/>
              <a:buAutoNum type="alphaLcPeriod"/>
            </a:pPr>
            <a:r>
              <a:rPr lang="en-ID" sz="1846" dirty="0" err="1"/>
              <a:t>Beton</a:t>
            </a:r>
            <a:r>
              <a:rPr lang="en-ID" sz="1846" dirty="0"/>
              <a:t> </a:t>
            </a:r>
            <a:r>
              <a:rPr lang="en-ID" sz="1846" dirty="0" err="1"/>
              <a:t>Serat</a:t>
            </a:r>
            <a:endParaRPr lang="en-ID" sz="1846" dirty="0"/>
          </a:p>
          <a:p>
            <a:pPr marL="292190" indent="-292190">
              <a:buFontTx/>
              <a:buAutoNum type="alphaLcPeriod"/>
            </a:pPr>
            <a:r>
              <a:rPr lang="en-ID" sz="1846" dirty="0" err="1"/>
              <a:t>Beton</a:t>
            </a:r>
            <a:r>
              <a:rPr lang="en-ID" sz="1846" dirty="0"/>
              <a:t> </a:t>
            </a:r>
            <a:r>
              <a:rPr lang="en-ID" sz="1846" dirty="0" err="1"/>
              <a:t>Hampa</a:t>
            </a:r>
            <a:endParaRPr lang="en-ID" sz="1846" dirty="0"/>
          </a:p>
          <a:p>
            <a:pPr marL="292190" indent="-292190">
              <a:buFontTx/>
              <a:buAutoNum type="alphaLcPeriod"/>
            </a:pPr>
            <a:r>
              <a:rPr lang="en-ID" sz="1846" dirty="0" err="1">
                <a:solidFill>
                  <a:srgbClr val="000000"/>
                </a:solidFill>
              </a:rPr>
              <a:t>Beton</a:t>
            </a:r>
            <a:r>
              <a:rPr lang="en-ID" sz="1846" dirty="0">
                <a:solidFill>
                  <a:srgbClr val="000000"/>
                </a:solidFill>
              </a:rPr>
              <a:t> </a:t>
            </a:r>
            <a:r>
              <a:rPr lang="en-ID" sz="1846" dirty="0" err="1">
                <a:solidFill>
                  <a:srgbClr val="000000"/>
                </a:solidFill>
              </a:rPr>
              <a:t>Ringan</a:t>
            </a:r>
            <a:endParaRPr lang="en-ID" sz="1846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493320-13B0-F822-F4E2-9B2D4F865382}"/>
              </a:ext>
            </a:extLst>
          </p:cNvPr>
          <p:cNvSpPr txBox="1"/>
          <p:nvPr/>
        </p:nvSpPr>
        <p:spPr>
          <a:xfrm>
            <a:off x="956699" y="798548"/>
            <a:ext cx="3421129" cy="1200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2" dirty="0" err="1"/>
              <a:t>Mutu</a:t>
            </a:r>
            <a:r>
              <a:rPr lang="en-US" sz="1662" dirty="0"/>
              <a:t> </a:t>
            </a:r>
            <a:r>
              <a:rPr lang="en-US" sz="1662" dirty="0" err="1"/>
              <a:t>Beton</a:t>
            </a:r>
            <a:r>
              <a:rPr lang="en-US" sz="1662" dirty="0"/>
              <a:t>:</a:t>
            </a:r>
          </a:p>
          <a:p>
            <a:r>
              <a:rPr lang="en-US" sz="1846" dirty="0"/>
              <a:t>- </a:t>
            </a:r>
            <a:r>
              <a:rPr lang="en-US" sz="1846" dirty="0" err="1"/>
              <a:t>Rendah</a:t>
            </a:r>
            <a:r>
              <a:rPr lang="en-US" sz="1846" dirty="0"/>
              <a:t>: 10 MPa </a:t>
            </a:r>
            <a:r>
              <a:rPr lang="en-US" sz="1846" dirty="0" err="1"/>
              <a:t>s.d.</a:t>
            </a:r>
            <a:r>
              <a:rPr lang="en-US" sz="1846" dirty="0"/>
              <a:t> 15 MPa</a:t>
            </a:r>
          </a:p>
          <a:p>
            <a:r>
              <a:rPr lang="en-ID" sz="1846" dirty="0"/>
              <a:t>- Sedang: 20 MPa </a:t>
            </a:r>
            <a:r>
              <a:rPr lang="en-ID" sz="1846" dirty="0" err="1"/>
              <a:t>s.d.</a:t>
            </a:r>
            <a:r>
              <a:rPr lang="en-ID" sz="1846" dirty="0"/>
              <a:t>  40 MPa</a:t>
            </a:r>
          </a:p>
          <a:p>
            <a:r>
              <a:rPr lang="en-ID" sz="1846" dirty="0"/>
              <a:t>- Tinggi:   45 MPa </a:t>
            </a:r>
            <a:r>
              <a:rPr lang="en-ID" sz="1846" dirty="0" err="1"/>
              <a:t>s.d.</a:t>
            </a:r>
            <a:r>
              <a:rPr lang="en-ID" sz="1846" dirty="0"/>
              <a:t>  50 MPa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EF65EA-D413-F7B9-1A6E-EC58EE5F5AE1}"/>
              </a:ext>
            </a:extLst>
          </p:cNvPr>
          <p:cNvSpPr txBox="1"/>
          <p:nvPr/>
        </p:nvSpPr>
        <p:spPr>
          <a:xfrm>
            <a:off x="5109484" y="1041127"/>
            <a:ext cx="4281941" cy="944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46" dirty="0"/>
              <a:t>Manual		: 10 MPa </a:t>
            </a:r>
            <a:r>
              <a:rPr lang="en-US" sz="1846" dirty="0" err="1"/>
              <a:t>s.d.</a:t>
            </a:r>
            <a:r>
              <a:rPr lang="en-US" sz="1846" dirty="0"/>
              <a:t> 20 MPa</a:t>
            </a:r>
          </a:p>
          <a:p>
            <a:r>
              <a:rPr lang="en-US" sz="1846" dirty="0"/>
              <a:t>Semi-</a:t>
            </a:r>
            <a:r>
              <a:rPr lang="en-US" sz="1846" dirty="0" err="1"/>
              <a:t>Mekanis</a:t>
            </a:r>
            <a:r>
              <a:rPr lang="en-US" sz="1846" dirty="0"/>
              <a:t>	: 10 MPa </a:t>
            </a:r>
            <a:r>
              <a:rPr lang="en-US" sz="1846" dirty="0" err="1"/>
              <a:t>s.d.</a:t>
            </a:r>
            <a:r>
              <a:rPr lang="en-US" sz="1846" dirty="0"/>
              <a:t> 35 MPa</a:t>
            </a:r>
          </a:p>
          <a:p>
            <a:r>
              <a:rPr lang="en-US" sz="1846" dirty="0" err="1"/>
              <a:t>Mekanis</a:t>
            </a:r>
            <a:r>
              <a:rPr lang="en-US" sz="1846" dirty="0"/>
              <a:t>		: 10 MPa </a:t>
            </a:r>
            <a:r>
              <a:rPr lang="en-US" sz="1846" dirty="0" err="1"/>
              <a:t>s.d.</a:t>
            </a:r>
            <a:r>
              <a:rPr lang="en-US" sz="1846" dirty="0"/>
              <a:t> 40 MPa</a:t>
            </a:r>
            <a:endParaRPr lang="en-ID" sz="184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B040A-E3DD-1848-D3B8-ABB3A64D5F5A}"/>
              </a:ext>
            </a:extLst>
          </p:cNvPr>
          <p:cNvSpPr txBox="1"/>
          <p:nvPr/>
        </p:nvSpPr>
        <p:spPr>
          <a:xfrm>
            <a:off x="6232474" y="1978662"/>
            <a:ext cx="2605200" cy="4353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46" dirty="0" err="1"/>
              <a:t>Mutu</a:t>
            </a:r>
            <a:r>
              <a:rPr lang="en-US" sz="1846" dirty="0"/>
              <a:t> </a:t>
            </a:r>
            <a:r>
              <a:rPr lang="en-US" sz="1846" dirty="0" err="1"/>
              <a:t>Rendah</a:t>
            </a:r>
            <a:r>
              <a:rPr lang="en-US" sz="1846" dirty="0"/>
              <a:t> </a:t>
            </a:r>
            <a:r>
              <a:rPr lang="en-US" sz="1846" u="sng" dirty="0"/>
              <a:t>&lt;</a:t>
            </a:r>
            <a:r>
              <a:rPr lang="en-US" sz="1846" dirty="0"/>
              <a:t> 15 MPa</a:t>
            </a:r>
          </a:p>
          <a:p>
            <a:r>
              <a:rPr lang="en-US" sz="1846" dirty="0"/>
              <a:t>10 MPa </a:t>
            </a:r>
            <a:r>
              <a:rPr lang="en-US" sz="1846" dirty="0" err="1"/>
              <a:t>s.d</a:t>
            </a:r>
            <a:r>
              <a:rPr lang="en-US" sz="1846" dirty="0"/>
              <a:t> 20 MPa</a:t>
            </a:r>
          </a:p>
          <a:p>
            <a:r>
              <a:rPr lang="en-US" sz="1846" dirty="0"/>
              <a:t>20 MPa </a:t>
            </a:r>
            <a:r>
              <a:rPr lang="en-US" sz="1846" dirty="0" err="1"/>
              <a:t>s.d.</a:t>
            </a:r>
            <a:r>
              <a:rPr lang="en-US" sz="1846" dirty="0"/>
              <a:t> 25 MPa</a:t>
            </a:r>
          </a:p>
          <a:p>
            <a:r>
              <a:rPr lang="en-US" sz="1846" dirty="0"/>
              <a:t>20 MPa </a:t>
            </a:r>
            <a:r>
              <a:rPr lang="en-US" sz="1846" dirty="0" err="1"/>
              <a:t>s.d.</a:t>
            </a:r>
            <a:r>
              <a:rPr lang="en-US" sz="1846" dirty="0"/>
              <a:t> 30 MPa</a:t>
            </a:r>
          </a:p>
          <a:p>
            <a:endParaRPr lang="en-US" sz="1846" dirty="0"/>
          </a:p>
          <a:p>
            <a:r>
              <a:rPr lang="en-US" sz="1846" dirty="0"/>
              <a:t>35 MPa </a:t>
            </a:r>
            <a:r>
              <a:rPr lang="en-US" sz="1846" dirty="0" err="1"/>
              <a:t>s.d.</a:t>
            </a:r>
            <a:r>
              <a:rPr lang="en-US" sz="1846" dirty="0"/>
              <a:t> 40 MPa</a:t>
            </a:r>
          </a:p>
          <a:p>
            <a:r>
              <a:rPr lang="en-US" sz="1846" dirty="0"/>
              <a:t>35 MPa </a:t>
            </a:r>
            <a:r>
              <a:rPr lang="en-US" sz="1846" dirty="0" err="1"/>
              <a:t>s.d.</a:t>
            </a:r>
            <a:r>
              <a:rPr lang="en-US" sz="1846" dirty="0"/>
              <a:t> 40 MPa</a:t>
            </a:r>
          </a:p>
          <a:p>
            <a:r>
              <a:rPr lang="en-US" sz="1846" dirty="0"/>
              <a:t>35 MPa </a:t>
            </a:r>
            <a:r>
              <a:rPr lang="en-US" sz="1846" dirty="0" err="1"/>
              <a:t>s.d.</a:t>
            </a:r>
            <a:r>
              <a:rPr lang="en-US" sz="1846" dirty="0"/>
              <a:t> 40 MPa</a:t>
            </a:r>
          </a:p>
          <a:p>
            <a:r>
              <a:rPr lang="en-ID" sz="1846" dirty="0" err="1"/>
              <a:t>Mutu</a:t>
            </a:r>
            <a:r>
              <a:rPr lang="en-ID" sz="1846" dirty="0"/>
              <a:t> Tinggi </a:t>
            </a:r>
            <a:r>
              <a:rPr lang="en-ID" sz="1846" u="sng" dirty="0"/>
              <a:t>&gt;</a:t>
            </a:r>
            <a:r>
              <a:rPr lang="en-ID" sz="1846" dirty="0"/>
              <a:t> 40 MPa</a:t>
            </a:r>
          </a:p>
          <a:p>
            <a:r>
              <a:rPr lang="en-ID" sz="1846" dirty="0"/>
              <a:t>25 MPa </a:t>
            </a:r>
            <a:r>
              <a:rPr lang="en-ID" sz="1846" dirty="0" err="1"/>
              <a:t>s.d.</a:t>
            </a:r>
            <a:r>
              <a:rPr lang="en-ID" sz="1846" dirty="0"/>
              <a:t> 35 MPa</a:t>
            </a:r>
          </a:p>
          <a:p>
            <a:r>
              <a:rPr lang="en-ID" sz="1846" dirty="0"/>
              <a:t>20 MPa </a:t>
            </a:r>
            <a:r>
              <a:rPr lang="en-ID" sz="1846" dirty="0" err="1"/>
              <a:t>s.d.</a:t>
            </a:r>
            <a:r>
              <a:rPr lang="en-ID" sz="1846" dirty="0"/>
              <a:t> 30 MPa</a:t>
            </a:r>
          </a:p>
          <a:p>
            <a:r>
              <a:rPr lang="en-ID" sz="1846" dirty="0"/>
              <a:t>20 MPa </a:t>
            </a:r>
            <a:r>
              <a:rPr lang="en-ID" sz="1846" dirty="0" err="1"/>
              <a:t>s.d.</a:t>
            </a:r>
            <a:r>
              <a:rPr lang="en-ID" sz="1846" dirty="0"/>
              <a:t> 30 MPa</a:t>
            </a:r>
          </a:p>
          <a:p>
            <a:r>
              <a:rPr lang="en-ID" sz="1846" dirty="0"/>
              <a:t>25 MPa </a:t>
            </a:r>
            <a:r>
              <a:rPr lang="en-ID" sz="1846" dirty="0" err="1"/>
              <a:t>s.d.</a:t>
            </a:r>
            <a:r>
              <a:rPr lang="en-ID" sz="1846" dirty="0"/>
              <a:t> 35 MPa</a:t>
            </a:r>
          </a:p>
          <a:p>
            <a:r>
              <a:rPr lang="en-ID" sz="1846" dirty="0" err="1"/>
              <a:t>Mutu</a:t>
            </a:r>
            <a:r>
              <a:rPr lang="en-ID" sz="1846" dirty="0"/>
              <a:t> Tinggi </a:t>
            </a:r>
            <a:r>
              <a:rPr lang="en-ID" sz="1846" u="sng" dirty="0"/>
              <a:t>&gt;</a:t>
            </a:r>
            <a:r>
              <a:rPr lang="en-ID" sz="1846" dirty="0"/>
              <a:t> 40 MPa</a:t>
            </a:r>
          </a:p>
          <a:p>
            <a:r>
              <a:rPr lang="en-ID" sz="1846" dirty="0"/>
              <a:t>25 MPa </a:t>
            </a:r>
            <a:r>
              <a:rPr lang="en-ID" sz="1846" dirty="0" err="1"/>
              <a:t>s.d.</a:t>
            </a:r>
            <a:r>
              <a:rPr lang="en-ID" sz="1846" dirty="0"/>
              <a:t> 35 MPa</a:t>
            </a:r>
          </a:p>
        </p:txBody>
      </p:sp>
    </p:spTree>
    <p:extLst>
      <p:ext uri="{BB962C8B-B14F-4D97-AF65-F5344CB8AC3E}">
        <p14:creationId xmlns:p14="http://schemas.microsoft.com/office/powerpoint/2010/main" val="319748027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2EE5AC-28E2-437E-9FF0-7FA3F01A8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6389"/>
            <a:ext cx="9906000" cy="604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16675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C26480-0D01-4F62-8B87-57F880DC4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5" y="0"/>
            <a:ext cx="472085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8833C7-F6DC-45C1-9CBD-19BF633B4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291" y="0"/>
            <a:ext cx="5113709" cy="3148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9FF211-BC4F-4EA7-8072-0F4AEC655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290" y="3429001"/>
            <a:ext cx="5113709" cy="336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9585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00D605-D924-4796-9E6E-2822F059D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6" y="0"/>
            <a:ext cx="505170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B4BA13-BA83-408B-B5C5-EEE36096C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057" y="1"/>
            <a:ext cx="4657944" cy="304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A66361-B3A4-4A87-BDBF-97962400F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057" y="3217334"/>
            <a:ext cx="4657943" cy="364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5860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E35830-7C46-4E3F-BFAC-BF5A24378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339" y="0"/>
            <a:ext cx="7183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01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EA35BA-E4F6-4CAD-977F-2CB9D0878D05}"/>
              </a:ext>
            </a:extLst>
          </p:cNvPr>
          <p:cNvSpPr txBox="1"/>
          <p:nvPr/>
        </p:nvSpPr>
        <p:spPr>
          <a:xfrm>
            <a:off x="253525" y="1042996"/>
            <a:ext cx="9325904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254125" algn="l"/>
              </a:tabLst>
            </a:pPr>
            <a:r>
              <a:rPr lang="en-ID" sz="2000" b="1" dirty="0">
                <a:latin typeface="Arial" panose="020B0604020202020204" pitchFamily="34" charset="0"/>
                <a:cs typeface="Arial" panose="020B0604020202020204" pitchFamily="34" charset="0"/>
              </a:rPr>
              <a:t>A.3.3	</a:t>
            </a:r>
            <a:r>
              <a:rPr lang="en-ID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Pengerukan</a:t>
            </a:r>
            <a:r>
              <a:rPr lang="en-ID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Sedimen</a:t>
            </a:r>
            <a:r>
              <a:rPr lang="en-ID" sz="2000" b="1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ID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Gulma</a:t>
            </a:r>
            <a:r>
              <a:rPr lang="en-ID" sz="2000" b="1" dirty="0">
                <a:latin typeface="Arial" panose="020B0604020202020204" pitchFamily="34" charset="0"/>
                <a:cs typeface="Arial" panose="020B0604020202020204" pitchFamily="34" charset="0"/>
              </a:rPr>
              <a:t> Air</a:t>
            </a:r>
          </a:p>
          <a:p>
            <a:pPr>
              <a:tabLst>
                <a:tab pos="1254125" algn="l"/>
              </a:tabLst>
            </a:pP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A.3.3.1	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Pengerukan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Sedimen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di Sungai dan Muara</a:t>
            </a:r>
          </a:p>
          <a:p>
            <a:pPr>
              <a:tabLst>
                <a:tab pos="1254125" algn="l"/>
              </a:tabLst>
            </a:pP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A.3.3.2	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Pengerukan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Sedimen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Dasar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Waduk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Danau</a:t>
            </a:r>
            <a:endParaRPr lang="en-ID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254125" algn="l"/>
              </a:tabLst>
            </a:pP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A.3.3.3	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Pengerukan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Sedimen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di Situ/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Bendungan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Danau</a:t>
            </a:r>
            <a:endParaRPr lang="en-ID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125412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A.3.3.4	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Pengerukan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Sedimen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 Sungai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pakai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Kapal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Keruk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Suction Dredger</a:t>
            </a:r>
            <a:endParaRPr lang="en-ID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254125" algn="l"/>
              </a:tabLst>
            </a:pPr>
            <a:r>
              <a:rPr lang="en-ID" sz="2000" b="1" dirty="0">
                <a:latin typeface="Arial" panose="020B0604020202020204" pitchFamily="34" charset="0"/>
                <a:cs typeface="Arial" panose="020B0604020202020204" pitchFamily="34" charset="0"/>
              </a:rPr>
              <a:t>A.3.</a:t>
            </a:r>
            <a:r>
              <a:rPr lang="en-ID" sz="2000" b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	</a:t>
            </a:r>
            <a:r>
              <a:rPr lang="en-ID" sz="2000" b="1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ID" sz="2000" b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b="1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endParaRPr lang="en-ID" sz="2000" b="1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254125" algn="l"/>
              </a:tabLst>
            </a:pP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A.3.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4.1	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Pembuatan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s.d.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Pengecoran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Campuran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Mekanis</a:t>
            </a:r>
            <a:endParaRPr lang="en-ID" sz="2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254125" algn="l"/>
              </a:tabLst>
            </a:pP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A.3.4.2	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Pembuatan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s.d.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Pengecoran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Campuran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Beton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Mekanis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 BP</a:t>
            </a:r>
          </a:p>
          <a:p>
            <a:pPr>
              <a:tabLst>
                <a:tab pos="1254125" algn="l"/>
              </a:tabLst>
            </a:pP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	yang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diangkut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Truck Mixer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Lokasi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endParaRPr lang="en-ID" sz="2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254125" algn="l"/>
              </a:tabLst>
            </a:pP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A.3.4.3	</a:t>
            </a:r>
            <a:r>
              <a:rPr lang="en-ID" sz="2000" i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Shotcrete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ID" sz="2000" i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Soil Nailing</a:t>
            </a:r>
            <a:endParaRPr lang="en-ID" sz="2000" b="0" i="1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1254125" algn="l"/>
              </a:tabLst>
            </a:pP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A.3.4.4	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Analisis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Produktivitas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Peralatan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D" sz="2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254125" algn="l"/>
              </a:tabLst>
            </a:pPr>
            <a:r>
              <a:rPr lang="en-ID" sz="2000" b="1" dirty="0">
                <a:latin typeface="Arial" panose="020B0604020202020204" pitchFamily="34" charset="0"/>
                <a:cs typeface="Arial" panose="020B0604020202020204" pitchFamily="34" charset="0"/>
              </a:rPr>
              <a:t>A.3.5	</a:t>
            </a:r>
            <a:r>
              <a:rPr lang="en-ID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Pemancangan</a:t>
            </a:r>
            <a:r>
              <a:rPr lang="en-ID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ID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Mekanis</a:t>
            </a:r>
            <a:endParaRPr lang="en-ID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254125" algn="l"/>
              </a:tabLst>
            </a:pP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A.3.5.1	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Pemancangan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Pile Driver Hammer</a:t>
            </a:r>
            <a:endParaRPr lang="en-ID" sz="2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254125" algn="l"/>
              </a:tabLst>
            </a:pP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A.3.5.2	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Pemancangan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Vibratory Pile Driver (VPD)</a:t>
            </a:r>
            <a:endParaRPr lang="en-ID" sz="2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254125" algn="l"/>
              </a:tabLst>
            </a:pP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A.3.5.3	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Pemancangan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Excavator</a:t>
            </a:r>
            <a:endParaRPr lang="en-ID" sz="2000" b="0" i="0" u="none" strike="noStrike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254125" algn="l"/>
              </a:tabLst>
            </a:pP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A.3.5.4	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Pengelasan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Pemancangan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Pencabutan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Angkutan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Tiang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tabLst>
                <a:tab pos="1254125" algn="l"/>
              </a:tabLst>
            </a:pP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Pancang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Turap</a:t>
            </a:r>
            <a:r>
              <a:rPr lang="en-ID" sz="2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Sementara</a:t>
            </a:r>
            <a:endParaRPr lang="en-ID" sz="2000" b="0" i="0" u="none" strike="noStrike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B7BB0F-1BC7-4FCB-8C5F-B2080790D111}"/>
              </a:ext>
            </a:extLst>
          </p:cNvPr>
          <p:cNvSpPr txBox="1"/>
          <p:nvPr/>
        </p:nvSpPr>
        <p:spPr>
          <a:xfrm>
            <a:off x="8439803" y="255151"/>
            <a:ext cx="1422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Lanjutan</a:t>
            </a:r>
            <a:endParaRPr lang="en-ID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013859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370" y="324000"/>
            <a:ext cx="9677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600" dirty="0">
                <a:solidFill>
                  <a:srgbClr val="FF0000"/>
                </a:solidFill>
              </a:rPr>
              <a:t>AHSP Pemasangan Armor A-Jack 9,8 ton/buah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7999" y="1359000"/>
            <a:ext cx="920239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 indent="-630238">
              <a:spcAft>
                <a:spcPts val="1200"/>
              </a:spcAft>
              <a:buAutoNum type="alphaLcParenR"/>
            </a:pPr>
            <a:r>
              <a:rPr lang="id-ID" sz="3200" dirty="0"/>
              <a:t>Mengangkat 1 buah armor A-Jack 9,8 ton dengan Crane Tower (beban mak. 25 ton) </a:t>
            </a:r>
          </a:p>
          <a:p>
            <a:pPr marL="630238" indent="-630238">
              <a:spcAft>
                <a:spcPts val="1200"/>
              </a:spcAft>
              <a:buAutoNum type="alphaLcParenR"/>
            </a:pPr>
            <a:r>
              <a:rPr lang="id-ID" sz="3200" dirty="0"/>
              <a:t>Mengangkut 2 buah armor A-Jack dengan Trailer (beban mak. 20 ton) </a:t>
            </a:r>
          </a:p>
          <a:p>
            <a:pPr marL="630238" indent="-630238">
              <a:buAutoNum type="alphaLcParenR"/>
            </a:pPr>
            <a:r>
              <a:rPr lang="id-ID" sz="3200" dirty="0"/>
              <a:t>Mengangkat dan memasang 1 buah armor    A-Jack 9,8 ton dg Crane Tower, Arm 78 m (beban mak. 35 ton) sbg Pemecah Gelombang </a:t>
            </a:r>
          </a:p>
        </p:txBody>
      </p:sp>
    </p:spTree>
    <p:extLst>
      <p:ext uri="{BB962C8B-B14F-4D97-AF65-F5344CB8AC3E}">
        <p14:creationId xmlns:p14="http://schemas.microsoft.com/office/powerpoint/2010/main" val="1948549146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 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43758" y="1608670"/>
            <a:ext cx="2475000" cy="1980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 descr=" "/>
          <p:cNvPicPr/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5448000" y="1409209"/>
            <a:ext cx="4322999" cy="218376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41333" y="4734000"/>
            <a:ext cx="962966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d-ID" dirty="0"/>
              <a:t>Spesifikasi Teknis:</a:t>
            </a:r>
          </a:p>
          <a:p>
            <a:r>
              <a:rPr lang="id-ID" dirty="0"/>
              <a:t>Tinggi  		20 – 40 m’				20 – 40 m’	</a:t>
            </a:r>
          </a:p>
          <a:p>
            <a:r>
              <a:rPr lang="id-ID" dirty="0"/>
              <a:t>Beban maksimum 	25 ton		     20 ton		35 ton</a:t>
            </a:r>
          </a:p>
          <a:p>
            <a:r>
              <a:rPr lang="id-ID" dirty="0"/>
              <a:t>Panjang Arm		78 m’			     		86 m’</a:t>
            </a:r>
          </a:p>
          <a:p>
            <a:r>
              <a:rPr lang="id-ID" dirty="0"/>
              <a:t>Daya 			700 HP	     250 HP   		1000 HP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333" y="-5780"/>
            <a:ext cx="1899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dirty="0">
                <a:solidFill>
                  <a:srgbClr val="FF0000"/>
                </a:solidFill>
              </a:rPr>
              <a:t>Crane Tower</a:t>
            </a:r>
          </a:p>
          <a:p>
            <a:pPr algn="ctr"/>
            <a:r>
              <a:rPr lang="id-ID" dirty="0">
                <a:solidFill>
                  <a:srgbClr val="FF0000"/>
                </a:solidFill>
              </a:rPr>
              <a:t>Di Gudang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73000" y="53999"/>
            <a:ext cx="29177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dirty="0">
                <a:solidFill>
                  <a:srgbClr val="FF0000"/>
                </a:solidFill>
              </a:rPr>
              <a:t>Crane Tower</a:t>
            </a:r>
          </a:p>
          <a:p>
            <a:pPr algn="ctr"/>
            <a:r>
              <a:rPr lang="id-ID" dirty="0">
                <a:solidFill>
                  <a:srgbClr val="FF0000"/>
                </a:solidFill>
              </a:rPr>
              <a:t>Di Lokasi Pekerjaan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328" y="1970548"/>
            <a:ext cx="2152102" cy="16181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32331" y="-5781"/>
            <a:ext cx="1802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dirty="0">
                <a:solidFill>
                  <a:srgbClr val="FF0000"/>
                </a:solidFill>
              </a:rPr>
              <a:t>Trailer</a:t>
            </a:r>
          </a:p>
          <a:p>
            <a:pPr algn="ctr"/>
            <a:r>
              <a:rPr lang="id-ID" dirty="0">
                <a:solidFill>
                  <a:srgbClr val="FF0000"/>
                </a:solidFill>
              </a:rPr>
              <a:t>Pengangkut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57328" y="4729693"/>
            <a:ext cx="1835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dirty="0">
                <a:solidFill>
                  <a:srgbClr val="FF0000"/>
                </a:solidFill>
              </a:rPr>
              <a:t>Tower Crane-1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28000" y="4729693"/>
            <a:ext cx="1835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dirty="0">
                <a:solidFill>
                  <a:srgbClr val="FF0000"/>
                </a:solidFill>
              </a:rPr>
              <a:t>Tower Crane-2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3000" y="4729693"/>
            <a:ext cx="1535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dirty="0">
                <a:solidFill>
                  <a:srgbClr val="FF0000"/>
                </a:solidFill>
              </a:rPr>
              <a:t>2 bh Trailer</a:t>
            </a:r>
          </a:p>
        </p:txBody>
      </p:sp>
    </p:spTree>
    <p:extLst>
      <p:ext uri="{BB962C8B-B14F-4D97-AF65-F5344CB8AC3E}">
        <p14:creationId xmlns:p14="http://schemas.microsoft.com/office/powerpoint/2010/main" val="595791433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39" y="238917"/>
            <a:ext cx="8975035" cy="66175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1BB9D8-9DA5-4882-8F89-BEC3294C9496}"/>
              </a:ext>
            </a:extLst>
          </p:cNvPr>
          <p:cNvSpPr txBox="1"/>
          <p:nvPr/>
        </p:nvSpPr>
        <p:spPr>
          <a:xfrm>
            <a:off x="7410893" y="0"/>
            <a:ext cx="2162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Form HSD Alat</a:t>
            </a:r>
            <a:endParaRPr lang="en-ID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25015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26" y="80484"/>
            <a:ext cx="9143999" cy="67235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CF2A6F-011B-407D-81AF-17CD3A04190D}"/>
              </a:ext>
            </a:extLst>
          </p:cNvPr>
          <p:cNvSpPr txBox="1"/>
          <p:nvPr/>
        </p:nvSpPr>
        <p:spPr>
          <a:xfrm>
            <a:off x="7783032" y="0"/>
            <a:ext cx="212296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>
                <a:solidFill>
                  <a:srgbClr val="FF0000"/>
                </a:solidFill>
              </a:rPr>
              <a:t>Form </a:t>
            </a:r>
            <a:r>
              <a:rPr lang="en-US" dirty="0" err="1">
                <a:solidFill>
                  <a:srgbClr val="FF0000"/>
                </a:solidFill>
              </a:rPr>
              <a:t>An.Pro</a:t>
            </a:r>
            <a:r>
              <a:rPr lang="en-US" dirty="0">
                <a:solidFill>
                  <a:srgbClr val="FF0000"/>
                </a:solidFill>
              </a:rPr>
              <a:t> Alat</a:t>
            </a:r>
            <a:endParaRPr lang="en-ID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68431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361" y="0"/>
            <a:ext cx="7011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3401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755" y="0"/>
            <a:ext cx="6619120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id-ID" sz="4000" dirty="0">
                <a:solidFill>
                  <a:srgbClr val="FF0000"/>
                </a:solidFill>
              </a:rPr>
              <a:t>4) Pekerjaan Pemancangan: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187" t="9653" r="19372" b="-703"/>
          <a:stretch/>
        </p:blipFill>
        <p:spPr>
          <a:xfrm>
            <a:off x="924206" y="707886"/>
            <a:ext cx="8877516" cy="61501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791" y="2581140"/>
            <a:ext cx="677108" cy="140679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d-ID" sz="3200" dirty="0"/>
              <a:t>Manual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038000" y="745746"/>
            <a:ext cx="8549753" cy="18732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6078000" y="717335"/>
            <a:ext cx="3405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Dapat berguna utk K3K</a:t>
            </a:r>
          </a:p>
        </p:txBody>
      </p:sp>
    </p:spTree>
    <p:extLst>
      <p:ext uri="{BB962C8B-B14F-4D97-AF65-F5344CB8AC3E}">
        <p14:creationId xmlns:p14="http://schemas.microsoft.com/office/powerpoint/2010/main" val="415533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789"/>
            <a:ext cx="3192000" cy="36605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000" y="589547"/>
            <a:ext cx="3285000" cy="3650481"/>
          </a:xfrm>
          <a:prstGeom prst="rect">
            <a:avLst/>
          </a:prstGeom>
        </p:spPr>
      </p:pic>
      <p:pic>
        <p:nvPicPr>
          <p:cNvPr id="829" name="Picture 8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000" y="4643609"/>
            <a:ext cx="3063000" cy="2215637"/>
          </a:xfrm>
          <a:prstGeom prst="rect">
            <a:avLst/>
          </a:prstGeom>
        </p:spPr>
      </p:pic>
      <p:pic>
        <p:nvPicPr>
          <p:cNvPr id="830" name="Picture 8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" y="4642363"/>
            <a:ext cx="3192848" cy="2215637"/>
          </a:xfrm>
          <a:prstGeom prst="rect">
            <a:avLst/>
          </a:prstGeom>
        </p:spPr>
      </p:pic>
      <p:pic>
        <p:nvPicPr>
          <p:cNvPr id="831" name="Picture 8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1" b="12185"/>
          <a:stretch/>
        </p:blipFill>
        <p:spPr>
          <a:xfrm>
            <a:off x="3378001" y="4642363"/>
            <a:ext cx="3264554" cy="2215637"/>
          </a:xfrm>
          <a:prstGeom prst="rect">
            <a:avLst/>
          </a:prstGeom>
        </p:spPr>
      </p:pic>
      <p:pic>
        <p:nvPicPr>
          <p:cNvPr id="832" name="Picture 8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000" y="589547"/>
            <a:ext cx="3063000" cy="3650481"/>
          </a:xfrm>
          <a:prstGeom prst="rect">
            <a:avLst/>
          </a:prstGeom>
        </p:spPr>
      </p:pic>
      <p:sp>
        <p:nvSpPr>
          <p:cNvPr id="833" name="TextBox 832"/>
          <p:cNvSpPr txBox="1"/>
          <p:nvPr/>
        </p:nvSpPr>
        <p:spPr>
          <a:xfrm>
            <a:off x="3014152" y="0"/>
            <a:ext cx="461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Alat Pancang dan Hasil Pancang</a:t>
            </a:r>
          </a:p>
        </p:txBody>
      </p:sp>
      <p:sp>
        <p:nvSpPr>
          <p:cNvPr id="834" name="TextBox 833"/>
          <p:cNvSpPr txBox="1"/>
          <p:nvPr/>
        </p:nvSpPr>
        <p:spPr>
          <a:xfrm>
            <a:off x="592359" y="3778363"/>
            <a:ext cx="2138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</a:rPr>
              <a:t>Craw</a:t>
            </a:r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id-ID" dirty="0">
                <a:solidFill>
                  <a:schemeClr val="bg1"/>
                </a:solidFill>
              </a:rPr>
              <a:t>e</a:t>
            </a:r>
            <a:r>
              <a:rPr lang="en-US" dirty="0">
                <a:solidFill>
                  <a:schemeClr val="bg1"/>
                </a:solidFill>
              </a:rPr>
              <a:t>r</a:t>
            </a:r>
            <a:r>
              <a:rPr lang="id-ID" dirty="0">
                <a:solidFill>
                  <a:schemeClr val="bg1"/>
                </a:solidFill>
              </a:rPr>
              <a:t> Crane</a:t>
            </a:r>
          </a:p>
        </p:txBody>
      </p:sp>
      <p:sp>
        <p:nvSpPr>
          <p:cNvPr id="835" name="TextBox 834"/>
          <p:cNvSpPr txBox="1"/>
          <p:nvPr/>
        </p:nvSpPr>
        <p:spPr>
          <a:xfrm>
            <a:off x="7370859" y="3778362"/>
            <a:ext cx="2537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</a:rPr>
              <a:t>Tripod Semi Mek.</a:t>
            </a:r>
          </a:p>
        </p:txBody>
      </p:sp>
      <p:sp>
        <p:nvSpPr>
          <p:cNvPr id="836" name="TextBox 835"/>
          <p:cNvSpPr txBox="1"/>
          <p:nvPr/>
        </p:nvSpPr>
        <p:spPr>
          <a:xfrm>
            <a:off x="351422" y="6384704"/>
            <a:ext cx="241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</a:rPr>
              <a:t>Sheet Pile Beton</a:t>
            </a:r>
          </a:p>
        </p:txBody>
      </p:sp>
      <p:sp>
        <p:nvSpPr>
          <p:cNvPr id="837" name="TextBox 836"/>
          <p:cNvSpPr txBox="1"/>
          <p:nvPr/>
        </p:nvSpPr>
        <p:spPr>
          <a:xfrm>
            <a:off x="3510223" y="6402012"/>
            <a:ext cx="2238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</a:rPr>
              <a:t>Sheet Pile Baja</a:t>
            </a:r>
          </a:p>
        </p:txBody>
      </p:sp>
      <p:sp>
        <p:nvSpPr>
          <p:cNvPr id="838" name="TextBox 837"/>
          <p:cNvSpPr txBox="1"/>
          <p:nvPr/>
        </p:nvSpPr>
        <p:spPr>
          <a:xfrm>
            <a:off x="7065483" y="6438670"/>
            <a:ext cx="2161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chemeClr val="bg1"/>
                </a:solidFill>
              </a:rPr>
              <a:t>Sheet Pile PVC</a:t>
            </a:r>
          </a:p>
        </p:txBody>
      </p:sp>
    </p:spTree>
    <p:extLst>
      <p:ext uri="{BB962C8B-B14F-4D97-AF65-F5344CB8AC3E}">
        <p14:creationId xmlns:p14="http://schemas.microsoft.com/office/powerpoint/2010/main" val="2919694797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7"/>
          <p:cNvGrpSpPr>
            <a:grpSpLocks/>
          </p:cNvGrpSpPr>
          <p:nvPr/>
        </p:nvGrpSpPr>
        <p:grpSpPr bwMode="auto">
          <a:xfrm>
            <a:off x="138000" y="4324470"/>
            <a:ext cx="5082026" cy="2308530"/>
            <a:chOff x="794" y="845"/>
            <a:chExt cx="3810" cy="1558"/>
          </a:xfrm>
        </p:grpSpPr>
        <p:sp>
          <p:nvSpPr>
            <p:cNvPr id="3" name="Freeform 6"/>
            <p:cNvSpPr>
              <a:spLocks/>
            </p:cNvSpPr>
            <p:nvPr/>
          </p:nvSpPr>
          <p:spPr bwMode="auto">
            <a:xfrm>
              <a:off x="2396" y="1292"/>
              <a:ext cx="2208" cy="1056"/>
            </a:xfrm>
            <a:custGeom>
              <a:avLst/>
              <a:gdLst>
                <a:gd name="T0" fmla="*/ 0 w 20000"/>
                <a:gd name="T1" fmla="*/ 16542 h 20000"/>
                <a:gd name="T2" fmla="*/ 585 w 20000"/>
                <a:gd name="T3" fmla="*/ 16874 h 20000"/>
                <a:gd name="T4" fmla="*/ 975 w 20000"/>
                <a:gd name="T5" fmla="*/ 16874 h 20000"/>
                <a:gd name="T6" fmla="*/ 1463 w 20000"/>
                <a:gd name="T7" fmla="*/ 17218 h 20000"/>
                <a:gd name="T8" fmla="*/ 2243 w 20000"/>
                <a:gd name="T9" fmla="*/ 17563 h 20000"/>
                <a:gd name="T10" fmla="*/ 2829 w 20000"/>
                <a:gd name="T11" fmla="*/ 17563 h 20000"/>
                <a:gd name="T12" fmla="*/ 3999 w 20000"/>
                <a:gd name="T13" fmla="*/ 17908 h 20000"/>
                <a:gd name="T14" fmla="*/ 5072 w 20000"/>
                <a:gd name="T15" fmla="*/ 18265 h 20000"/>
                <a:gd name="T16" fmla="*/ 6047 w 20000"/>
                <a:gd name="T17" fmla="*/ 17920 h 20000"/>
                <a:gd name="T18" fmla="*/ 6633 w 20000"/>
                <a:gd name="T19" fmla="*/ 18265 h 20000"/>
                <a:gd name="T20" fmla="*/ 7413 w 20000"/>
                <a:gd name="T21" fmla="*/ 17920 h 20000"/>
                <a:gd name="T22" fmla="*/ 7901 w 20000"/>
                <a:gd name="T23" fmla="*/ 17908 h 20000"/>
                <a:gd name="T24" fmla="*/ 8791 w 20000"/>
                <a:gd name="T25" fmla="*/ 17920 h 20000"/>
                <a:gd name="T26" fmla="*/ 9504 w 20000"/>
                <a:gd name="T27" fmla="*/ 18265 h 20000"/>
                <a:gd name="T28" fmla="*/ 10064 w 20000"/>
                <a:gd name="T29" fmla="*/ 18609 h 20000"/>
                <a:gd name="T30" fmla="*/ 10445 w 20000"/>
                <a:gd name="T31" fmla="*/ 18609 h 20000"/>
                <a:gd name="T32" fmla="*/ 11081 w 20000"/>
                <a:gd name="T33" fmla="*/ 18609 h 20000"/>
                <a:gd name="T34" fmla="*/ 11387 w 20000"/>
                <a:gd name="T35" fmla="*/ 18609 h 20000"/>
                <a:gd name="T36" fmla="*/ 12099 w 20000"/>
                <a:gd name="T37" fmla="*/ 18954 h 20000"/>
                <a:gd name="T38" fmla="*/ 12659 w 20000"/>
                <a:gd name="T39" fmla="*/ 18954 h 20000"/>
                <a:gd name="T40" fmla="*/ 13117 w 20000"/>
                <a:gd name="T41" fmla="*/ 18954 h 20000"/>
                <a:gd name="T42" fmla="*/ 14186 w 20000"/>
                <a:gd name="T43" fmla="*/ 19643 h 20000"/>
                <a:gd name="T44" fmla="*/ 14949 w 20000"/>
                <a:gd name="T45" fmla="*/ 19988 h 20000"/>
                <a:gd name="T46" fmla="*/ 15585 w 20000"/>
                <a:gd name="T47" fmla="*/ 19643 h 20000"/>
                <a:gd name="T48" fmla="*/ 15992 w 20000"/>
                <a:gd name="T49" fmla="*/ 18609 h 20000"/>
                <a:gd name="T50" fmla="*/ 16289 w 20000"/>
                <a:gd name="T51" fmla="*/ 17575 h 20000"/>
                <a:gd name="T52" fmla="*/ 16484 w 20000"/>
                <a:gd name="T53" fmla="*/ 16197 h 20000"/>
                <a:gd name="T54" fmla="*/ 16679 w 20000"/>
                <a:gd name="T55" fmla="*/ 14474 h 20000"/>
                <a:gd name="T56" fmla="*/ 16777 w 20000"/>
                <a:gd name="T57" fmla="*/ 12751 h 20000"/>
                <a:gd name="T58" fmla="*/ 16777 w 20000"/>
                <a:gd name="T59" fmla="*/ 11028 h 20000"/>
                <a:gd name="T60" fmla="*/ 16874 w 20000"/>
                <a:gd name="T61" fmla="*/ 8960 h 20000"/>
                <a:gd name="T62" fmla="*/ 16972 w 20000"/>
                <a:gd name="T63" fmla="*/ 4480 h 20000"/>
                <a:gd name="T64" fmla="*/ 17070 w 20000"/>
                <a:gd name="T65" fmla="*/ 2757 h 20000"/>
                <a:gd name="T66" fmla="*/ 17460 w 20000"/>
                <a:gd name="T67" fmla="*/ 1378 h 20000"/>
                <a:gd name="T68" fmla="*/ 17655 w 20000"/>
                <a:gd name="T69" fmla="*/ 1034 h 20000"/>
                <a:gd name="T70" fmla="*/ 18142 w 20000"/>
                <a:gd name="T71" fmla="*/ 1034 h 20000"/>
                <a:gd name="T72" fmla="*/ 18923 w 20000"/>
                <a:gd name="T73" fmla="*/ 345 h 20000"/>
                <a:gd name="T74" fmla="*/ 19508 w 20000"/>
                <a:gd name="T75" fmla="*/ 345 h 20000"/>
                <a:gd name="T76" fmla="*/ 19996 w 20000"/>
                <a:gd name="T77" fmla="*/ 0 h 2000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000"/>
                <a:gd name="T118" fmla="*/ 0 h 20000"/>
                <a:gd name="T119" fmla="*/ 20000 w 20000"/>
                <a:gd name="T120" fmla="*/ 20000 h 2000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000" h="20000">
                  <a:moveTo>
                    <a:pt x="0" y="16542"/>
                  </a:moveTo>
                  <a:lnTo>
                    <a:pt x="585" y="16874"/>
                  </a:lnTo>
                  <a:lnTo>
                    <a:pt x="975" y="16874"/>
                  </a:lnTo>
                  <a:lnTo>
                    <a:pt x="1463" y="17218"/>
                  </a:lnTo>
                  <a:lnTo>
                    <a:pt x="2243" y="17563"/>
                  </a:lnTo>
                  <a:lnTo>
                    <a:pt x="2829" y="17563"/>
                  </a:lnTo>
                  <a:lnTo>
                    <a:pt x="3999" y="17908"/>
                  </a:lnTo>
                  <a:lnTo>
                    <a:pt x="5072" y="18265"/>
                  </a:lnTo>
                  <a:lnTo>
                    <a:pt x="6047" y="17920"/>
                  </a:lnTo>
                  <a:lnTo>
                    <a:pt x="6633" y="18265"/>
                  </a:lnTo>
                  <a:lnTo>
                    <a:pt x="7413" y="17920"/>
                  </a:lnTo>
                  <a:lnTo>
                    <a:pt x="7901" y="17908"/>
                  </a:lnTo>
                  <a:lnTo>
                    <a:pt x="8791" y="17920"/>
                  </a:lnTo>
                  <a:lnTo>
                    <a:pt x="9504" y="18265"/>
                  </a:lnTo>
                  <a:lnTo>
                    <a:pt x="10064" y="18609"/>
                  </a:lnTo>
                  <a:lnTo>
                    <a:pt x="10445" y="18609"/>
                  </a:lnTo>
                  <a:lnTo>
                    <a:pt x="11081" y="18609"/>
                  </a:lnTo>
                  <a:lnTo>
                    <a:pt x="11387" y="18609"/>
                  </a:lnTo>
                  <a:lnTo>
                    <a:pt x="12099" y="18954"/>
                  </a:lnTo>
                  <a:lnTo>
                    <a:pt x="12659" y="18954"/>
                  </a:lnTo>
                  <a:lnTo>
                    <a:pt x="13117" y="18954"/>
                  </a:lnTo>
                  <a:lnTo>
                    <a:pt x="14186" y="19643"/>
                  </a:lnTo>
                  <a:lnTo>
                    <a:pt x="14949" y="19988"/>
                  </a:lnTo>
                  <a:lnTo>
                    <a:pt x="15585" y="19643"/>
                  </a:lnTo>
                  <a:lnTo>
                    <a:pt x="15992" y="18609"/>
                  </a:lnTo>
                  <a:lnTo>
                    <a:pt x="16289" y="17575"/>
                  </a:lnTo>
                  <a:lnTo>
                    <a:pt x="16484" y="16197"/>
                  </a:lnTo>
                  <a:lnTo>
                    <a:pt x="16679" y="14474"/>
                  </a:lnTo>
                  <a:lnTo>
                    <a:pt x="16777" y="12751"/>
                  </a:lnTo>
                  <a:lnTo>
                    <a:pt x="16777" y="11028"/>
                  </a:lnTo>
                  <a:lnTo>
                    <a:pt x="16874" y="8960"/>
                  </a:lnTo>
                  <a:lnTo>
                    <a:pt x="16972" y="4480"/>
                  </a:lnTo>
                  <a:lnTo>
                    <a:pt x="17070" y="2757"/>
                  </a:lnTo>
                  <a:lnTo>
                    <a:pt x="17460" y="1378"/>
                  </a:lnTo>
                  <a:lnTo>
                    <a:pt x="17655" y="1034"/>
                  </a:lnTo>
                  <a:lnTo>
                    <a:pt x="18142" y="1034"/>
                  </a:lnTo>
                  <a:lnTo>
                    <a:pt x="18923" y="345"/>
                  </a:lnTo>
                  <a:lnTo>
                    <a:pt x="19508" y="345"/>
                  </a:lnTo>
                  <a:lnTo>
                    <a:pt x="19996" y="0"/>
                  </a:lnTo>
                </a:path>
              </a:pathLst>
            </a:custGeom>
            <a:noFill/>
            <a:ln w="76200">
              <a:solidFill>
                <a:srgbClr val="96969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4" name="Freeform 7"/>
            <p:cNvSpPr>
              <a:spLocks/>
            </p:cNvSpPr>
            <p:nvPr/>
          </p:nvSpPr>
          <p:spPr bwMode="auto">
            <a:xfrm>
              <a:off x="794" y="1061"/>
              <a:ext cx="1476" cy="1111"/>
            </a:xfrm>
            <a:custGeom>
              <a:avLst/>
              <a:gdLst>
                <a:gd name="T0" fmla="*/ 0 w 20000"/>
                <a:gd name="T1" fmla="*/ 0 h 20000"/>
                <a:gd name="T2" fmla="*/ 876 w 20000"/>
                <a:gd name="T3" fmla="*/ 328 h 20000"/>
                <a:gd name="T4" fmla="*/ 1605 w 20000"/>
                <a:gd name="T5" fmla="*/ 655 h 20000"/>
                <a:gd name="T6" fmla="*/ 2773 w 20000"/>
                <a:gd name="T7" fmla="*/ 655 h 20000"/>
                <a:gd name="T8" fmla="*/ 3503 w 20000"/>
                <a:gd name="T9" fmla="*/ 983 h 20000"/>
                <a:gd name="T10" fmla="*/ 5254 w 20000"/>
                <a:gd name="T11" fmla="*/ 1966 h 20000"/>
                <a:gd name="T12" fmla="*/ 5838 w 20000"/>
                <a:gd name="T13" fmla="*/ 2621 h 20000"/>
                <a:gd name="T14" fmla="*/ 6129 w 20000"/>
                <a:gd name="T15" fmla="*/ 2621 h 20000"/>
                <a:gd name="T16" fmla="*/ 6859 w 20000"/>
                <a:gd name="T17" fmla="*/ 3604 h 20000"/>
                <a:gd name="T18" fmla="*/ 7589 w 20000"/>
                <a:gd name="T19" fmla="*/ 4260 h 20000"/>
                <a:gd name="T20" fmla="*/ 7735 w 20000"/>
                <a:gd name="T21" fmla="*/ 4587 h 20000"/>
                <a:gd name="T22" fmla="*/ 8173 w 20000"/>
                <a:gd name="T23" fmla="*/ 5243 h 20000"/>
                <a:gd name="T24" fmla="*/ 8610 w 20000"/>
                <a:gd name="T25" fmla="*/ 7209 h 20000"/>
                <a:gd name="T26" fmla="*/ 8718 w 20000"/>
                <a:gd name="T27" fmla="*/ 7104 h 20000"/>
                <a:gd name="T28" fmla="*/ 9048 w 20000"/>
                <a:gd name="T29" fmla="*/ 8192 h 20000"/>
                <a:gd name="T30" fmla="*/ 9486 w 20000"/>
                <a:gd name="T31" fmla="*/ 9175 h 20000"/>
                <a:gd name="T32" fmla="*/ 10362 w 20000"/>
                <a:gd name="T33" fmla="*/ 9842 h 20000"/>
                <a:gd name="T34" fmla="*/ 10945 w 20000"/>
                <a:gd name="T35" fmla="*/ 10813 h 20000"/>
                <a:gd name="T36" fmla="*/ 11529 w 20000"/>
                <a:gd name="T37" fmla="*/ 11796 h 20000"/>
                <a:gd name="T38" fmla="*/ 12843 w 20000"/>
                <a:gd name="T39" fmla="*/ 13107 h 20000"/>
                <a:gd name="T40" fmla="*/ 13280 w 20000"/>
                <a:gd name="T41" fmla="*/ 14090 h 20000"/>
                <a:gd name="T42" fmla="*/ 13718 w 20000"/>
                <a:gd name="T43" fmla="*/ 15728 h 20000"/>
                <a:gd name="T44" fmla="*/ 14156 w 20000"/>
                <a:gd name="T45" fmla="*/ 16056 h 20000"/>
                <a:gd name="T46" fmla="*/ 14740 w 20000"/>
                <a:gd name="T47" fmla="*/ 16712 h 20000"/>
                <a:gd name="T48" fmla="*/ 15032 w 20000"/>
                <a:gd name="T49" fmla="*/ 17367 h 20000"/>
                <a:gd name="T50" fmla="*/ 16053 w 20000"/>
                <a:gd name="T51" fmla="*/ 18022 h 20000"/>
                <a:gd name="T52" fmla="*/ 16637 w 20000"/>
                <a:gd name="T53" fmla="*/ 18678 h 20000"/>
                <a:gd name="T54" fmla="*/ 17659 w 20000"/>
                <a:gd name="T55" fmla="*/ 19661 h 20000"/>
                <a:gd name="T56" fmla="*/ 18388 w 20000"/>
                <a:gd name="T57" fmla="*/ 19661 h 20000"/>
                <a:gd name="T58" fmla="*/ 19118 w 20000"/>
                <a:gd name="T59" fmla="*/ 19988 h 20000"/>
                <a:gd name="T60" fmla="*/ 19994 w 20000"/>
                <a:gd name="T61" fmla="*/ 19988 h 2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0000"/>
                <a:gd name="T94" fmla="*/ 0 h 20000"/>
                <a:gd name="T95" fmla="*/ 20000 w 20000"/>
                <a:gd name="T96" fmla="*/ 20000 h 2000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0000" h="20000">
                  <a:moveTo>
                    <a:pt x="0" y="0"/>
                  </a:moveTo>
                  <a:lnTo>
                    <a:pt x="876" y="328"/>
                  </a:lnTo>
                  <a:lnTo>
                    <a:pt x="1605" y="655"/>
                  </a:lnTo>
                  <a:lnTo>
                    <a:pt x="2773" y="655"/>
                  </a:lnTo>
                  <a:lnTo>
                    <a:pt x="3503" y="983"/>
                  </a:lnTo>
                  <a:lnTo>
                    <a:pt x="5254" y="1966"/>
                  </a:lnTo>
                  <a:lnTo>
                    <a:pt x="5838" y="2621"/>
                  </a:lnTo>
                  <a:lnTo>
                    <a:pt x="6129" y="2621"/>
                  </a:lnTo>
                  <a:lnTo>
                    <a:pt x="6859" y="3604"/>
                  </a:lnTo>
                  <a:lnTo>
                    <a:pt x="7589" y="4260"/>
                  </a:lnTo>
                  <a:lnTo>
                    <a:pt x="7735" y="4587"/>
                  </a:lnTo>
                  <a:lnTo>
                    <a:pt x="8173" y="5243"/>
                  </a:lnTo>
                  <a:lnTo>
                    <a:pt x="8610" y="7209"/>
                  </a:lnTo>
                  <a:lnTo>
                    <a:pt x="8718" y="7104"/>
                  </a:lnTo>
                  <a:lnTo>
                    <a:pt x="9048" y="8192"/>
                  </a:lnTo>
                  <a:lnTo>
                    <a:pt x="9486" y="9175"/>
                  </a:lnTo>
                  <a:lnTo>
                    <a:pt x="10362" y="9842"/>
                  </a:lnTo>
                  <a:lnTo>
                    <a:pt x="10945" y="10813"/>
                  </a:lnTo>
                  <a:lnTo>
                    <a:pt x="11529" y="11796"/>
                  </a:lnTo>
                  <a:lnTo>
                    <a:pt x="12843" y="13107"/>
                  </a:lnTo>
                  <a:lnTo>
                    <a:pt x="13280" y="14090"/>
                  </a:lnTo>
                  <a:lnTo>
                    <a:pt x="13718" y="15728"/>
                  </a:lnTo>
                  <a:lnTo>
                    <a:pt x="14156" y="16056"/>
                  </a:lnTo>
                  <a:lnTo>
                    <a:pt x="14740" y="16712"/>
                  </a:lnTo>
                  <a:lnTo>
                    <a:pt x="15032" y="17367"/>
                  </a:lnTo>
                  <a:lnTo>
                    <a:pt x="16053" y="18022"/>
                  </a:lnTo>
                  <a:lnTo>
                    <a:pt x="16637" y="18678"/>
                  </a:lnTo>
                  <a:lnTo>
                    <a:pt x="17659" y="19661"/>
                  </a:lnTo>
                  <a:lnTo>
                    <a:pt x="18388" y="19661"/>
                  </a:lnTo>
                  <a:lnTo>
                    <a:pt x="19118" y="19988"/>
                  </a:lnTo>
                  <a:lnTo>
                    <a:pt x="19994" y="19988"/>
                  </a:lnTo>
                </a:path>
              </a:pathLst>
            </a:custGeom>
            <a:noFill/>
            <a:ln w="76200">
              <a:solidFill>
                <a:srgbClr val="969696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3487" y="1650"/>
              <a:ext cx="750" cy="645"/>
            </a:xfrm>
            <a:custGeom>
              <a:avLst/>
              <a:gdLst>
                <a:gd name="T0" fmla="*/ 138 w 20000"/>
                <a:gd name="T1" fmla="*/ 17845 h 20000"/>
                <a:gd name="T2" fmla="*/ 1513 w 20000"/>
                <a:gd name="T3" fmla="*/ 16294 h 20000"/>
                <a:gd name="T4" fmla="*/ 3300 w 20000"/>
                <a:gd name="T5" fmla="*/ 15851 h 20000"/>
                <a:gd name="T6" fmla="*/ 3750 w 20000"/>
                <a:gd name="T7" fmla="*/ 15327 h 20000"/>
                <a:gd name="T8" fmla="*/ 5025 w 20000"/>
                <a:gd name="T9" fmla="*/ 14985 h 20000"/>
                <a:gd name="T10" fmla="*/ 6450 w 20000"/>
                <a:gd name="T11" fmla="*/ 13736 h 20000"/>
                <a:gd name="T12" fmla="*/ 6750 w 20000"/>
                <a:gd name="T13" fmla="*/ 13817 h 20000"/>
                <a:gd name="T14" fmla="*/ 8588 w 20000"/>
                <a:gd name="T15" fmla="*/ 13736 h 20000"/>
                <a:gd name="T16" fmla="*/ 8625 w 20000"/>
                <a:gd name="T17" fmla="*/ 13212 h 20000"/>
                <a:gd name="T18" fmla="*/ 8625 w 20000"/>
                <a:gd name="T19" fmla="*/ 12910 h 20000"/>
                <a:gd name="T20" fmla="*/ 8813 w 20000"/>
                <a:gd name="T21" fmla="*/ 12910 h 20000"/>
                <a:gd name="T22" fmla="*/ 10725 w 20000"/>
                <a:gd name="T23" fmla="*/ 11239 h 20000"/>
                <a:gd name="T24" fmla="*/ 13575 w 20000"/>
                <a:gd name="T25" fmla="*/ 8741 h 20000"/>
                <a:gd name="T26" fmla="*/ 15000 w 20000"/>
                <a:gd name="T27" fmla="*/ 6244 h 20000"/>
                <a:gd name="T28" fmla="*/ 16425 w 20000"/>
                <a:gd name="T29" fmla="*/ 4995 h 20000"/>
                <a:gd name="T30" fmla="*/ 18563 w 20000"/>
                <a:gd name="T31" fmla="*/ 3746 h 20000"/>
                <a:gd name="T32" fmla="*/ 19275 w 20000"/>
                <a:gd name="T33" fmla="*/ 1249 h 20000"/>
                <a:gd name="T34" fmla="*/ 19988 w 20000"/>
                <a:gd name="T35" fmla="*/ 0 h 20000"/>
                <a:gd name="T36" fmla="*/ 19525 w 20000"/>
                <a:gd name="T37" fmla="*/ 5217 h 20000"/>
                <a:gd name="T38" fmla="*/ 19275 w 20000"/>
                <a:gd name="T39" fmla="*/ 9990 h 20000"/>
                <a:gd name="T40" fmla="*/ 18438 w 20000"/>
                <a:gd name="T41" fmla="*/ 13736 h 20000"/>
                <a:gd name="T42" fmla="*/ 17850 w 20000"/>
                <a:gd name="T43" fmla="*/ 16234 h 20000"/>
                <a:gd name="T44" fmla="*/ 16363 w 20000"/>
                <a:gd name="T45" fmla="*/ 19174 h 20000"/>
                <a:gd name="T46" fmla="*/ 16363 w 20000"/>
                <a:gd name="T47" fmla="*/ 19396 h 20000"/>
                <a:gd name="T48" fmla="*/ 13575 w 20000"/>
                <a:gd name="T49" fmla="*/ 19980 h 20000"/>
                <a:gd name="T50" fmla="*/ 11338 w 20000"/>
                <a:gd name="T51" fmla="*/ 19456 h 20000"/>
                <a:gd name="T52" fmla="*/ 5738 w 20000"/>
                <a:gd name="T53" fmla="*/ 18731 h 20000"/>
                <a:gd name="T54" fmla="*/ 3438 w 20000"/>
                <a:gd name="T55" fmla="*/ 17623 h 20000"/>
                <a:gd name="T56" fmla="*/ 0 w 20000"/>
                <a:gd name="T57" fmla="*/ 17845 h 2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000"/>
                <a:gd name="T88" fmla="*/ 0 h 20000"/>
                <a:gd name="T89" fmla="*/ 20000 w 20000"/>
                <a:gd name="T90" fmla="*/ 20000 h 200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000" h="20000">
                  <a:moveTo>
                    <a:pt x="138" y="17845"/>
                  </a:moveTo>
                  <a:lnTo>
                    <a:pt x="1513" y="16294"/>
                  </a:lnTo>
                  <a:lnTo>
                    <a:pt x="3300" y="15851"/>
                  </a:lnTo>
                  <a:lnTo>
                    <a:pt x="3750" y="15327"/>
                  </a:lnTo>
                  <a:lnTo>
                    <a:pt x="5025" y="14985"/>
                  </a:lnTo>
                  <a:lnTo>
                    <a:pt x="6450" y="13736"/>
                  </a:lnTo>
                  <a:lnTo>
                    <a:pt x="6750" y="13817"/>
                  </a:lnTo>
                  <a:lnTo>
                    <a:pt x="8588" y="13736"/>
                  </a:lnTo>
                  <a:lnTo>
                    <a:pt x="8625" y="13212"/>
                  </a:lnTo>
                  <a:lnTo>
                    <a:pt x="8625" y="12910"/>
                  </a:lnTo>
                  <a:lnTo>
                    <a:pt x="8813" y="12910"/>
                  </a:lnTo>
                  <a:lnTo>
                    <a:pt x="10725" y="11239"/>
                  </a:lnTo>
                  <a:lnTo>
                    <a:pt x="13575" y="8741"/>
                  </a:lnTo>
                  <a:lnTo>
                    <a:pt x="15000" y="6244"/>
                  </a:lnTo>
                  <a:lnTo>
                    <a:pt x="16425" y="4995"/>
                  </a:lnTo>
                  <a:lnTo>
                    <a:pt x="18563" y="3746"/>
                  </a:lnTo>
                  <a:lnTo>
                    <a:pt x="19275" y="1249"/>
                  </a:lnTo>
                  <a:lnTo>
                    <a:pt x="19988" y="0"/>
                  </a:lnTo>
                  <a:lnTo>
                    <a:pt x="19525" y="5217"/>
                  </a:lnTo>
                  <a:lnTo>
                    <a:pt x="19275" y="9990"/>
                  </a:lnTo>
                  <a:lnTo>
                    <a:pt x="18438" y="13736"/>
                  </a:lnTo>
                  <a:lnTo>
                    <a:pt x="17850" y="16234"/>
                  </a:lnTo>
                  <a:lnTo>
                    <a:pt x="16363" y="19174"/>
                  </a:lnTo>
                  <a:lnTo>
                    <a:pt x="16363" y="19396"/>
                  </a:lnTo>
                  <a:lnTo>
                    <a:pt x="13575" y="19980"/>
                  </a:lnTo>
                  <a:lnTo>
                    <a:pt x="11338" y="19456"/>
                  </a:lnTo>
                  <a:lnTo>
                    <a:pt x="5738" y="18731"/>
                  </a:lnTo>
                  <a:lnTo>
                    <a:pt x="3438" y="17623"/>
                  </a:lnTo>
                  <a:lnTo>
                    <a:pt x="0" y="17845"/>
                  </a:lnTo>
                </a:path>
              </a:pathLst>
            </a:custGeom>
            <a:solidFill>
              <a:srgbClr val="DFDFDF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828" y="1027"/>
              <a:ext cx="1475" cy="1111"/>
            </a:xfrm>
            <a:custGeom>
              <a:avLst/>
              <a:gdLst>
                <a:gd name="T0" fmla="*/ 0 w 20000"/>
                <a:gd name="T1" fmla="*/ 0 h 20000"/>
                <a:gd name="T2" fmla="*/ 876 w 20000"/>
                <a:gd name="T3" fmla="*/ 328 h 20000"/>
                <a:gd name="T4" fmla="*/ 1605 w 20000"/>
                <a:gd name="T5" fmla="*/ 655 h 20000"/>
                <a:gd name="T6" fmla="*/ 2773 w 20000"/>
                <a:gd name="T7" fmla="*/ 655 h 20000"/>
                <a:gd name="T8" fmla="*/ 3503 w 20000"/>
                <a:gd name="T9" fmla="*/ 983 h 20000"/>
                <a:gd name="T10" fmla="*/ 5254 w 20000"/>
                <a:gd name="T11" fmla="*/ 1966 h 20000"/>
                <a:gd name="T12" fmla="*/ 5838 w 20000"/>
                <a:gd name="T13" fmla="*/ 2621 h 20000"/>
                <a:gd name="T14" fmla="*/ 6129 w 20000"/>
                <a:gd name="T15" fmla="*/ 2621 h 20000"/>
                <a:gd name="T16" fmla="*/ 6859 w 20000"/>
                <a:gd name="T17" fmla="*/ 3604 h 20000"/>
                <a:gd name="T18" fmla="*/ 7589 w 20000"/>
                <a:gd name="T19" fmla="*/ 4260 h 20000"/>
                <a:gd name="T20" fmla="*/ 7735 w 20000"/>
                <a:gd name="T21" fmla="*/ 4587 h 20000"/>
                <a:gd name="T22" fmla="*/ 8173 w 20000"/>
                <a:gd name="T23" fmla="*/ 5243 h 20000"/>
                <a:gd name="T24" fmla="*/ 8610 w 20000"/>
                <a:gd name="T25" fmla="*/ 7209 h 20000"/>
                <a:gd name="T26" fmla="*/ 8718 w 20000"/>
                <a:gd name="T27" fmla="*/ 7104 h 20000"/>
                <a:gd name="T28" fmla="*/ 9048 w 20000"/>
                <a:gd name="T29" fmla="*/ 8192 h 20000"/>
                <a:gd name="T30" fmla="*/ 9486 w 20000"/>
                <a:gd name="T31" fmla="*/ 9175 h 20000"/>
                <a:gd name="T32" fmla="*/ 10362 w 20000"/>
                <a:gd name="T33" fmla="*/ 9842 h 20000"/>
                <a:gd name="T34" fmla="*/ 10945 w 20000"/>
                <a:gd name="T35" fmla="*/ 10813 h 20000"/>
                <a:gd name="T36" fmla="*/ 11529 w 20000"/>
                <a:gd name="T37" fmla="*/ 11796 h 20000"/>
                <a:gd name="T38" fmla="*/ 12843 w 20000"/>
                <a:gd name="T39" fmla="*/ 13107 h 20000"/>
                <a:gd name="T40" fmla="*/ 13280 w 20000"/>
                <a:gd name="T41" fmla="*/ 14090 h 20000"/>
                <a:gd name="T42" fmla="*/ 13718 w 20000"/>
                <a:gd name="T43" fmla="*/ 15728 h 20000"/>
                <a:gd name="T44" fmla="*/ 14156 w 20000"/>
                <a:gd name="T45" fmla="*/ 16056 h 20000"/>
                <a:gd name="T46" fmla="*/ 14740 w 20000"/>
                <a:gd name="T47" fmla="*/ 16712 h 20000"/>
                <a:gd name="T48" fmla="*/ 15032 w 20000"/>
                <a:gd name="T49" fmla="*/ 17367 h 20000"/>
                <a:gd name="T50" fmla="*/ 16053 w 20000"/>
                <a:gd name="T51" fmla="*/ 18022 h 20000"/>
                <a:gd name="T52" fmla="*/ 16637 w 20000"/>
                <a:gd name="T53" fmla="*/ 18678 h 20000"/>
                <a:gd name="T54" fmla="*/ 17659 w 20000"/>
                <a:gd name="T55" fmla="*/ 19661 h 20000"/>
                <a:gd name="T56" fmla="*/ 18388 w 20000"/>
                <a:gd name="T57" fmla="*/ 19661 h 20000"/>
                <a:gd name="T58" fmla="*/ 19118 w 20000"/>
                <a:gd name="T59" fmla="*/ 19988 h 20000"/>
                <a:gd name="T60" fmla="*/ 19994 w 20000"/>
                <a:gd name="T61" fmla="*/ 19988 h 2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0000"/>
                <a:gd name="T94" fmla="*/ 0 h 20000"/>
                <a:gd name="T95" fmla="*/ 20000 w 20000"/>
                <a:gd name="T96" fmla="*/ 20000 h 2000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0000" h="20000">
                  <a:moveTo>
                    <a:pt x="0" y="0"/>
                  </a:moveTo>
                  <a:lnTo>
                    <a:pt x="876" y="328"/>
                  </a:lnTo>
                  <a:lnTo>
                    <a:pt x="1605" y="655"/>
                  </a:lnTo>
                  <a:lnTo>
                    <a:pt x="2773" y="655"/>
                  </a:lnTo>
                  <a:lnTo>
                    <a:pt x="3503" y="983"/>
                  </a:lnTo>
                  <a:lnTo>
                    <a:pt x="5254" y="1966"/>
                  </a:lnTo>
                  <a:lnTo>
                    <a:pt x="5838" y="2621"/>
                  </a:lnTo>
                  <a:lnTo>
                    <a:pt x="6129" y="2621"/>
                  </a:lnTo>
                  <a:lnTo>
                    <a:pt x="6859" y="3604"/>
                  </a:lnTo>
                  <a:lnTo>
                    <a:pt x="7589" y="4260"/>
                  </a:lnTo>
                  <a:lnTo>
                    <a:pt x="7735" y="4587"/>
                  </a:lnTo>
                  <a:lnTo>
                    <a:pt x="8173" y="5243"/>
                  </a:lnTo>
                  <a:lnTo>
                    <a:pt x="8610" y="7209"/>
                  </a:lnTo>
                  <a:lnTo>
                    <a:pt x="8718" y="7104"/>
                  </a:lnTo>
                  <a:lnTo>
                    <a:pt x="9048" y="8192"/>
                  </a:lnTo>
                  <a:lnTo>
                    <a:pt x="9486" y="9175"/>
                  </a:lnTo>
                  <a:lnTo>
                    <a:pt x="10362" y="9842"/>
                  </a:lnTo>
                  <a:lnTo>
                    <a:pt x="10945" y="10813"/>
                  </a:lnTo>
                  <a:lnTo>
                    <a:pt x="11529" y="11796"/>
                  </a:lnTo>
                  <a:lnTo>
                    <a:pt x="12843" y="13107"/>
                  </a:lnTo>
                  <a:lnTo>
                    <a:pt x="13280" y="14090"/>
                  </a:lnTo>
                  <a:lnTo>
                    <a:pt x="13718" y="15728"/>
                  </a:lnTo>
                  <a:lnTo>
                    <a:pt x="14156" y="16056"/>
                  </a:lnTo>
                  <a:lnTo>
                    <a:pt x="14740" y="16712"/>
                  </a:lnTo>
                  <a:lnTo>
                    <a:pt x="15032" y="17367"/>
                  </a:lnTo>
                  <a:lnTo>
                    <a:pt x="16053" y="18022"/>
                  </a:lnTo>
                  <a:lnTo>
                    <a:pt x="16637" y="18678"/>
                  </a:lnTo>
                  <a:lnTo>
                    <a:pt x="17659" y="19661"/>
                  </a:lnTo>
                  <a:lnTo>
                    <a:pt x="18388" y="19661"/>
                  </a:lnTo>
                  <a:lnTo>
                    <a:pt x="19118" y="19988"/>
                  </a:lnTo>
                  <a:lnTo>
                    <a:pt x="19994" y="19988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2292" y="2024"/>
              <a:ext cx="23" cy="149"/>
            </a:xfrm>
            <a:custGeom>
              <a:avLst/>
              <a:gdLst>
                <a:gd name="T0" fmla="*/ 0 w 20000"/>
                <a:gd name="T1" fmla="*/ 263 h 20000"/>
                <a:gd name="T2" fmla="*/ 426 w 20000"/>
                <a:gd name="T3" fmla="*/ 0 h 20000"/>
                <a:gd name="T4" fmla="*/ 426 w 20000"/>
                <a:gd name="T5" fmla="*/ 4649 h 20000"/>
                <a:gd name="T6" fmla="*/ 19574 w 20000"/>
                <a:gd name="T7" fmla="*/ 5175 h 20000"/>
                <a:gd name="T8" fmla="*/ 0 w 20000"/>
                <a:gd name="T9" fmla="*/ 7632 h 20000"/>
                <a:gd name="T10" fmla="*/ 19574 w 20000"/>
                <a:gd name="T11" fmla="*/ 10088 h 20000"/>
                <a:gd name="T12" fmla="*/ 9787 w 20000"/>
                <a:gd name="T13" fmla="*/ 12544 h 20000"/>
                <a:gd name="T14" fmla="*/ 9787 w 20000"/>
                <a:gd name="T15" fmla="*/ 19912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0" y="263"/>
                  </a:moveTo>
                  <a:lnTo>
                    <a:pt x="426" y="0"/>
                  </a:lnTo>
                  <a:lnTo>
                    <a:pt x="426" y="4649"/>
                  </a:lnTo>
                  <a:lnTo>
                    <a:pt x="19574" y="5175"/>
                  </a:lnTo>
                  <a:lnTo>
                    <a:pt x="0" y="7632"/>
                  </a:lnTo>
                  <a:lnTo>
                    <a:pt x="19574" y="10088"/>
                  </a:lnTo>
                  <a:lnTo>
                    <a:pt x="9787" y="12544"/>
                  </a:lnTo>
                  <a:lnTo>
                    <a:pt x="9787" y="19912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2343" y="2040"/>
              <a:ext cx="22" cy="148"/>
            </a:xfrm>
            <a:custGeom>
              <a:avLst/>
              <a:gdLst>
                <a:gd name="T0" fmla="*/ 0 w 20000"/>
                <a:gd name="T1" fmla="*/ 263 h 20000"/>
                <a:gd name="T2" fmla="*/ 426 w 20000"/>
                <a:gd name="T3" fmla="*/ 0 h 20000"/>
                <a:gd name="T4" fmla="*/ 426 w 20000"/>
                <a:gd name="T5" fmla="*/ 4649 h 20000"/>
                <a:gd name="T6" fmla="*/ 19574 w 20000"/>
                <a:gd name="T7" fmla="*/ 5175 h 20000"/>
                <a:gd name="T8" fmla="*/ 0 w 20000"/>
                <a:gd name="T9" fmla="*/ 7632 h 20000"/>
                <a:gd name="T10" fmla="*/ 19574 w 20000"/>
                <a:gd name="T11" fmla="*/ 10088 h 20000"/>
                <a:gd name="T12" fmla="*/ 9787 w 20000"/>
                <a:gd name="T13" fmla="*/ 12544 h 20000"/>
                <a:gd name="T14" fmla="*/ 9787 w 20000"/>
                <a:gd name="T15" fmla="*/ 19912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0" y="263"/>
                  </a:moveTo>
                  <a:lnTo>
                    <a:pt x="426" y="0"/>
                  </a:lnTo>
                  <a:lnTo>
                    <a:pt x="426" y="4649"/>
                  </a:lnTo>
                  <a:lnTo>
                    <a:pt x="19574" y="5175"/>
                  </a:lnTo>
                  <a:lnTo>
                    <a:pt x="0" y="7632"/>
                  </a:lnTo>
                  <a:lnTo>
                    <a:pt x="19574" y="10088"/>
                  </a:lnTo>
                  <a:lnTo>
                    <a:pt x="9787" y="12544"/>
                  </a:lnTo>
                  <a:lnTo>
                    <a:pt x="9787" y="19912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2363" y="1255"/>
              <a:ext cx="2209" cy="1056"/>
            </a:xfrm>
            <a:custGeom>
              <a:avLst/>
              <a:gdLst>
                <a:gd name="T0" fmla="*/ 0 w 20000"/>
                <a:gd name="T1" fmla="*/ 16542 h 20000"/>
                <a:gd name="T2" fmla="*/ 585 w 20000"/>
                <a:gd name="T3" fmla="*/ 16874 h 20000"/>
                <a:gd name="T4" fmla="*/ 975 w 20000"/>
                <a:gd name="T5" fmla="*/ 16874 h 20000"/>
                <a:gd name="T6" fmla="*/ 1463 w 20000"/>
                <a:gd name="T7" fmla="*/ 17218 h 20000"/>
                <a:gd name="T8" fmla="*/ 2243 w 20000"/>
                <a:gd name="T9" fmla="*/ 17563 h 20000"/>
                <a:gd name="T10" fmla="*/ 2829 w 20000"/>
                <a:gd name="T11" fmla="*/ 17563 h 20000"/>
                <a:gd name="T12" fmla="*/ 3999 w 20000"/>
                <a:gd name="T13" fmla="*/ 17908 h 20000"/>
                <a:gd name="T14" fmla="*/ 5072 w 20000"/>
                <a:gd name="T15" fmla="*/ 18265 h 20000"/>
                <a:gd name="T16" fmla="*/ 6047 w 20000"/>
                <a:gd name="T17" fmla="*/ 17920 h 20000"/>
                <a:gd name="T18" fmla="*/ 6633 w 20000"/>
                <a:gd name="T19" fmla="*/ 18265 h 20000"/>
                <a:gd name="T20" fmla="*/ 7413 w 20000"/>
                <a:gd name="T21" fmla="*/ 17920 h 20000"/>
                <a:gd name="T22" fmla="*/ 7901 w 20000"/>
                <a:gd name="T23" fmla="*/ 17908 h 20000"/>
                <a:gd name="T24" fmla="*/ 8791 w 20000"/>
                <a:gd name="T25" fmla="*/ 17920 h 20000"/>
                <a:gd name="T26" fmla="*/ 9504 w 20000"/>
                <a:gd name="T27" fmla="*/ 18265 h 20000"/>
                <a:gd name="T28" fmla="*/ 10064 w 20000"/>
                <a:gd name="T29" fmla="*/ 18609 h 20000"/>
                <a:gd name="T30" fmla="*/ 10445 w 20000"/>
                <a:gd name="T31" fmla="*/ 18609 h 20000"/>
                <a:gd name="T32" fmla="*/ 11081 w 20000"/>
                <a:gd name="T33" fmla="*/ 18609 h 20000"/>
                <a:gd name="T34" fmla="*/ 11387 w 20000"/>
                <a:gd name="T35" fmla="*/ 18609 h 20000"/>
                <a:gd name="T36" fmla="*/ 12099 w 20000"/>
                <a:gd name="T37" fmla="*/ 18954 h 20000"/>
                <a:gd name="T38" fmla="*/ 12659 w 20000"/>
                <a:gd name="T39" fmla="*/ 18954 h 20000"/>
                <a:gd name="T40" fmla="*/ 13117 w 20000"/>
                <a:gd name="T41" fmla="*/ 18954 h 20000"/>
                <a:gd name="T42" fmla="*/ 14186 w 20000"/>
                <a:gd name="T43" fmla="*/ 19643 h 20000"/>
                <a:gd name="T44" fmla="*/ 14949 w 20000"/>
                <a:gd name="T45" fmla="*/ 19988 h 20000"/>
                <a:gd name="T46" fmla="*/ 15585 w 20000"/>
                <a:gd name="T47" fmla="*/ 19643 h 20000"/>
                <a:gd name="T48" fmla="*/ 15992 w 20000"/>
                <a:gd name="T49" fmla="*/ 18609 h 20000"/>
                <a:gd name="T50" fmla="*/ 16289 w 20000"/>
                <a:gd name="T51" fmla="*/ 17575 h 20000"/>
                <a:gd name="T52" fmla="*/ 16484 w 20000"/>
                <a:gd name="T53" fmla="*/ 16197 h 20000"/>
                <a:gd name="T54" fmla="*/ 16679 w 20000"/>
                <a:gd name="T55" fmla="*/ 14474 h 20000"/>
                <a:gd name="T56" fmla="*/ 16777 w 20000"/>
                <a:gd name="T57" fmla="*/ 12751 h 20000"/>
                <a:gd name="T58" fmla="*/ 16777 w 20000"/>
                <a:gd name="T59" fmla="*/ 11028 h 20000"/>
                <a:gd name="T60" fmla="*/ 16874 w 20000"/>
                <a:gd name="T61" fmla="*/ 8960 h 20000"/>
                <a:gd name="T62" fmla="*/ 16972 w 20000"/>
                <a:gd name="T63" fmla="*/ 4480 h 20000"/>
                <a:gd name="T64" fmla="*/ 17070 w 20000"/>
                <a:gd name="T65" fmla="*/ 2757 h 20000"/>
                <a:gd name="T66" fmla="*/ 17460 w 20000"/>
                <a:gd name="T67" fmla="*/ 1378 h 20000"/>
                <a:gd name="T68" fmla="*/ 17655 w 20000"/>
                <a:gd name="T69" fmla="*/ 1034 h 20000"/>
                <a:gd name="T70" fmla="*/ 18142 w 20000"/>
                <a:gd name="T71" fmla="*/ 1034 h 20000"/>
                <a:gd name="T72" fmla="*/ 18923 w 20000"/>
                <a:gd name="T73" fmla="*/ 345 h 20000"/>
                <a:gd name="T74" fmla="*/ 19508 w 20000"/>
                <a:gd name="T75" fmla="*/ 345 h 20000"/>
                <a:gd name="T76" fmla="*/ 19996 w 20000"/>
                <a:gd name="T77" fmla="*/ 0 h 2000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000"/>
                <a:gd name="T118" fmla="*/ 0 h 20000"/>
                <a:gd name="T119" fmla="*/ 20000 w 20000"/>
                <a:gd name="T120" fmla="*/ 20000 h 2000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000" h="20000">
                  <a:moveTo>
                    <a:pt x="0" y="16542"/>
                  </a:moveTo>
                  <a:lnTo>
                    <a:pt x="585" y="16874"/>
                  </a:lnTo>
                  <a:lnTo>
                    <a:pt x="975" y="16874"/>
                  </a:lnTo>
                  <a:lnTo>
                    <a:pt x="1463" y="17218"/>
                  </a:lnTo>
                  <a:lnTo>
                    <a:pt x="2243" y="17563"/>
                  </a:lnTo>
                  <a:lnTo>
                    <a:pt x="2829" y="17563"/>
                  </a:lnTo>
                  <a:lnTo>
                    <a:pt x="3999" y="17908"/>
                  </a:lnTo>
                  <a:lnTo>
                    <a:pt x="5072" y="18265"/>
                  </a:lnTo>
                  <a:lnTo>
                    <a:pt x="6047" y="17920"/>
                  </a:lnTo>
                  <a:lnTo>
                    <a:pt x="6633" y="18265"/>
                  </a:lnTo>
                  <a:lnTo>
                    <a:pt x="7413" y="17920"/>
                  </a:lnTo>
                  <a:lnTo>
                    <a:pt x="7901" y="17908"/>
                  </a:lnTo>
                  <a:lnTo>
                    <a:pt x="8791" y="17920"/>
                  </a:lnTo>
                  <a:lnTo>
                    <a:pt x="9504" y="18265"/>
                  </a:lnTo>
                  <a:lnTo>
                    <a:pt x="10064" y="18609"/>
                  </a:lnTo>
                  <a:lnTo>
                    <a:pt x="10445" y="18609"/>
                  </a:lnTo>
                  <a:lnTo>
                    <a:pt x="11081" y="18609"/>
                  </a:lnTo>
                  <a:lnTo>
                    <a:pt x="11387" y="18609"/>
                  </a:lnTo>
                  <a:lnTo>
                    <a:pt x="12099" y="18954"/>
                  </a:lnTo>
                  <a:lnTo>
                    <a:pt x="12659" y="18954"/>
                  </a:lnTo>
                  <a:lnTo>
                    <a:pt x="13117" y="18954"/>
                  </a:lnTo>
                  <a:lnTo>
                    <a:pt x="14186" y="19643"/>
                  </a:lnTo>
                  <a:lnTo>
                    <a:pt x="14949" y="19988"/>
                  </a:lnTo>
                  <a:lnTo>
                    <a:pt x="15585" y="19643"/>
                  </a:lnTo>
                  <a:lnTo>
                    <a:pt x="15992" y="18609"/>
                  </a:lnTo>
                  <a:lnTo>
                    <a:pt x="16289" y="17575"/>
                  </a:lnTo>
                  <a:lnTo>
                    <a:pt x="16484" y="16197"/>
                  </a:lnTo>
                  <a:lnTo>
                    <a:pt x="16679" y="14474"/>
                  </a:lnTo>
                  <a:lnTo>
                    <a:pt x="16777" y="12751"/>
                  </a:lnTo>
                  <a:lnTo>
                    <a:pt x="16777" y="11028"/>
                  </a:lnTo>
                  <a:lnTo>
                    <a:pt x="16874" y="8960"/>
                  </a:lnTo>
                  <a:lnTo>
                    <a:pt x="16972" y="4480"/>
                  </a:lnTo>
                  <a:lnTo>
                    <a:pt x="17070" y="2757"/>
                  </a:lnTo>
                  <a:lnTo>
                    <a:pt x="17460" y="1378"/>
                  </a:lnTo>
                  <a:lnTo>
                    <a:pt x="17655" y="1034"/>
                  </a:lnTo>
                  <a:lnTo>
                    <a:pt x="18142" y="1034"/>
                  </a:lnTo>
                  <a:lnTo>
                    <a:pt x="18923" y="345"/>
                  </a:lnTo>
                  <a:lnTo>
                    <a:pt x="19508" y="345"/>
                  </a:lnTo>
                  <a:lnTo>
                    <a:pt x="19996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4106" y="1609"/>
              <a:ext cx="66" cy="766"/>
            </a:xfrm>
            <a:custGeom>
              <a:avLst/>
              <a:gdLst>
                <a:gd name="T0" fmla="*/ 0 w 20000"/>
                <a:gd name="T1" fmla="*/ 19983 h 20000"/>
                <a:gd name="T2" fmla="*/ 3309 w 20000"/>
                <a:gd name="T3" fmla="*/ 16177 h 20000"/>
                <a:gd name="T4" fmla="*/ 6619 w 20000"/>
                <a:gd name="T5" fmla="*/ 12370 h 20000"/>
                <a:gd name="T6" fmla="*/ 9928 w 20000"/>
                <a:gd name="T7" fmla="*/ 9040 h 20000"/>
                <a:gd name="T8" fmla="*/ 13237 w 20000"/>
                <a:gd name="T9" fmla="*/ 6661 h 20000"/>
                <a:gd name="T10" fmla="*/ 13237 w 20000"/>
                <a:gd name="T11" fmla="*/ 4758 h 20000"/>
                <a:gd name="T12" fmla="*/ 16547 w 20000"/>
                <a:gd name="T13" fmla="*/ 1903 h 20000"/>
                <a:gd name="T14" fmla="*/ 19856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0" y="19983"/>
                  </a:moveTo>
                  <a:lnTo>
                    <a:pt x="3309" y="16177"/>
                  </a:lnTo>
                  <a:lnTo>
                    <a:pt x="6619" y="12370"/>
                  </a:lnTo>
                  <a:lnTo>
                    <a:pt x="9928" y="9040"/>
                  </a:lnTo>
                  <a:lnTo>
                    <a:pt x="13237" y="6661"/>
                  </a:lnTo>
                  <a:lnTo>
                    <a:pt x="13237" y="4758"/>
                  </a:lnTo>
                  <a:lnTo>
                    <a:pt x="16547" y="1903"/>
                  </a:lnTo>
                  <a:lnTo>
                    <a:pt x="1985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3620" y="1627"/>
              <a:ext cx="65" cy="765"/>
            </a:xfrm>
            <a:custGeom>
              <a:avLst/>
              <a:gdLst>
                <a:gd name="T0" fmla="*/ 0 w 20000"/>
                <a:gd name="T1" fmla="*/ 19983 h 20000"/>
                <a:gd name="T2" fmla="*/ 3309 w 20000"/>
                <a:gd name="T3" fmla="*/ 16177 h 20000"/>
                <a:gd name="T4" fmla="*/ 6619 w 20000"/>
                <a:gd name="T5" fmla="*/ 12370 h 20000"/>
                <a:gd name="T6" fmla="*/ 9928 w 20000"/>
                <a:gd name="T7" fmla="*/ 9040 h 20000"/>
                <a:gd name="T8" fmla="*/ 13237 w 20000"/>
                <a:gd name="T9" fmla="*/ 6661 h 20000"/>
                <a:gd name="T10" fmla="*/ 13237 w 20000"/>
                <a:gd name="T11" fmla="*/ 4758 h 20000"/>
                <a:gd name="T12" fmla="*/ 16547 w 20000"/>
                <a:gd name="T13" fmla="*/ 1903 h 20000"/>
                <a:gd name="T14" fmla="*/ 19856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0" y="19983"/>
                  </a:moveTo>
                  <a:lnTo>
                    <a:pt x="3309" y="16177"/>
                  </a:lnTo>
                  <a:lnTo>
                    <a:pt x="6619" y="12370"/>
                  </a:lnTo>
                  <a:lnTo>
                    <a:pt x="9928" y="9040"/>
                  </a:lnTo>
                  <a:lnTo>
                    <a:pt x="13237" y="6661"/>
                  </a:lnTo>
                  <a:lnTo>
                    <a:pt x="13237" y="4758"/>
                  </a:lnTo>
                  <a:lnTo>
                    <a:pt x="16547" y="1903"/>
                  </a:lnTo>
                  <a:lnTo>
                    <a:pt x="1985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4115" y="1609"/>
              <a:ext cx="65" cy="766"/>
            </a:xfrm>
            <a:custGeom>
              <a:avLst/>
              <a:gdLst>
                <a:gd name="T0" fmla="*/ 0 w 20000"/>
                <a:gd name="T1" fmla="*/ 19983 h 20000"/>
                <a:gd name="T2" fmla="*/ 3309 w 20000"/>
                <a:gd name="T3" fmla="*/ 16177 h 20000"/>
                <a:gd name="T4" fmla="*/ 6619 w 20000"/>
                <a:gd name="T5" fmla="*/ 12370 h 20000"/>
                <a:gd name="T6" fmla="*/ 9928 w 20000"/>
                <a:gd name="T7" fmla="*/ 9040 h 20000"/>
                <a:gd name="T8" fmla="*/ 13237 w 20000"/>
                <a:gd name="T9" fmla="*/ 6661 h 20000"/>
                <a:gd name="T10" fmla="*/ 13237 w 20000"/>
                <a:gd name="T11" fmla="*/ 4758 h 20000"/>
                <a:gd name="T12" fmla="*/ 16547 w 20000"/>
                <a:gd name="T13" fmla="*/ 1903 h 20000"/>
                <a:gd name="T14" fmla="*/ 19856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0" y="19983"/>
                  </a:moveTo>
                  <a:lnTo>
                    <a:pt x="3309" y="16177"/>
                  </a:lnTo>
                  <a:lnTo>
                    <a:pt x="6619" y="12370"/>
                  </a:lnTo>
                  <a:lnTo>
                    <a:pt x="9928" y="9040"/>
                  </a:lnTo>
                  <a:lnTo>
                    <a:pt x="13237" y="6661"/>
                  </a:lnTo>
                  <a:lnTo>
                    <a:pt x="13237" y="4758"/>
                  </a:lnTo>
                  <a:lnTo>
                    <a:pt x="16547" y="1903"/>
                  </a:lnTo>
                  <a:lnTo>
                    <a:pt x="1985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3631" y="1625"/>
              <a:ext cx="66" cy="765"/>
            </a:xfrm>
            <a:custGeom>
              <a:avLst/>
              <a:gdLst>
                <a:gd name="T0" fmla="*/ 0 w 20000"/>
                <a:gd name="T1" fmla="*/ 19983 h 20000"/>
                <a:gd name="T2" fmla="*/ 3309 w 20000"/>
                <a:gd name="T3" fmla="*/ 16177 h 20000"/>
                <a:gd name="T4" fmla="*/ 6619 w 20000"/>
                <a:gd name="T5" fmla="*/ 12370 h 20000"/>
                <a:gd name="T6" fmla="*/ 9928 w 20000"/>
                <a:gd name="T7" fmla="*/ 9040 h 20000"/>
                <a:gd name="T8" fmla="*/ 13237 w 20000"/>
                <a:gd name="T9" fmla="*/ 6661 h 20000"/>
                <a:gd name="T10" fmla="*/ 13237 w 20000"/>
                <a:gd name="T11" fmla="*/ 4758 h 20000"/>
                <a:gd name="T12" fmla="*/ 16547 w 20000"/>
                <a:gd name="T13" fmla="*/ 1903 h 20000"/>
                <a:gd name="T14" fmla="*/ 19856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0" y="19983"/>
                  </a:moveTo>
                  <a:lnTo>
                    <a:pt x="3309" y="16177"/>
                  </a:lnTo>
                  <a:lnTo>
                    <a:pt x="6619" y="12370"/>
                  </a:lnTo>
                  <a:lnTo>
                    <a:pt x="9928" y="9040"/>
                  </a:lnTo>
                  <a:lnTo>
                    <a:pt x="13237" y="6661"/>
                  </a:lnTo>
                  <a:lnTo>
                    <a:pt x="13237" y="4758"/>
                  </a:lnTo>
                  <a:lnTo>
                    <a:pt x="16547" y="1903"/>
                  </a:lnTo>
                  <a:lnTo>
                    <a:pt x="1985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3691" y="1622"/>
              <a:ext cx="65" cy="766"/>
            </a:xfrm>
            <a:custGeom>
              <a:avLst/>
              <a:gdLst>
                <a:gd name="T0" fmla="*/ 0 w 20000"/>
                <a:gd name="T1" fmla="*/ 19983 h 20000"/>
                <a:gd name="T2" fmla="*/ 4317 w 20000"/>
                <a:gd name="T3" fmla="*/ 15837 h 20000"/>
                <a:gd name="T4" fmla="*/ 6619 w 20000"/>
                <a:gd name="T5" fmla="*/ 12370 h 20000"/>
                <a:gd name="T6" fmla="*/ 8633 w 20000"/>
                <a:gd name="T7" fmla="*/ 8700 h 20000"/>
                <a:gd name="T8" fmla="*/ 8633 w 20000"/>
                <a:gd name="T9" fmla="*/ 6797 h 20000"/>
                <a:gd name="T10" fmla="*/ 13237 w 20000"/>
                <a:gd name="T11" fmla="*/ 4758 h 20000"/>
                <a:gd name="T12" fmla="*/ 12086 w 20000"/>
                <a:gd name="T13" fmla="*/ 2039 h 20000"/>
                <a:gd name="T14" fmla="*/ 19856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0" y="19983"/>
                  </a:moveTo>
                  <a:lnTo>
                    <a:pt x="4317" y="15837"/>
                  </a:lnTo>
                  <a:lnTo>
                    <a:pt x="6619" y="12370"/>
                  </a:lnTo>
                  <a:lnTo>
                    <a:pt x="8633" y="8700"/>
                  </a:lnTo>
                  <a:lnTo>
                    <a:pt x="8633" y="6797"/>
                  </a:lnTo>
                  <a:lnTo>
                    <a:pt x="13237" y="4758"/>
                  </a:lnTo>
                  <a:lnTo>
                    <a:pt x="12086" y="2039"/>
                  </a:lnTo>
                  <a:lnTo>
                    <a:pt x="1985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3700" y="1646"/>
              <a:ext cx="64" cy="739"/>
            </a:xfrm>
            <a:custGeom>
              <a:avLst/>
              <a:gdLst>
                <a:gd name="T0" fmla="*/ 0 w 20000"/>
                <a:gd name="T1" fmla="*/ 19982 h 20000"/>
                <a:gd name="T2" fmla="*/ 4317 w 20000"/>
                <a:gd name="T3" fmla="*/ 15690 h 20000"/>
                <a:gd name="T4" fmla="*/ 6619 w 20000"/>
                <a:gd name="T5" fmla="*/ 12102 h 20000"/>
                <a:gd name="T6" fmla="*/ 8633 w 20000"/>
                <a:gd name="T7" fmla="*/ 8303 h 20000"/>
                <a:gd name="T8" fmla="*/ 8633 w 20000"/>
                <a:gd name="T9" fmla="*/ 6332 h 20000"/>
                <a:gd name="T10" fmla="*/ 13237 w 20000"/>
                <a:gd name="T11" fmla="*/ 4222 h 20000"/>
                <a:gd name="T12" fmla="*/ 12086 w 20000"/>
                <a:gd name="T13" fmla="*/ 1407 h 20000"/>
                <a:gd name="T14" fmla="*/ 19856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0" y="19982"/>
                  </a:moveTo>
                  <a:lnTo>
                    <a:pt x="4317" y="15690"/>
                  </a:lnTo>
                  <a:lnTo>
                    <a:pt x="6619" y="12102"/>
                  </a:lnTo>
                  <a:lnTo>
                    <a:pt x="8633" y="8303"/>
                  </a:lnTo>
                  <a:lnTo>
                    <a:pt x="8633" y="6332"/>
                  </a:lnTo>
                  <a:lnTo>
                    <a:pt x="13237" y="4222"/>
                  </a:lnTo>
                  <a:lnTo>
                    <a:pt x="12086" y="1407"/>
                  </a:lnTo>
                  <a:lnTo>
                    <a:pt x="1985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3755" y="1599"/>
              <a:ext cx="40" cy="776"/>
            </a:xfrm>
            <a:custGeom>
              <a:avLst/>
              <a:gdLst>
                <a:gd name="T0" fmla="*/ 0 w 20000"/>
                <a:gd name="T1" fmla="*/ 19983 h 20000"/>
                <a:gd name="T2" fmla="*/ 1412 w 20000"/>
                <a:gd name="T3" fmla="*/ 15490 h 20000"/>
                <a:gd name="T4" fmla="*/ 10824 w 20000"/>
                <a:gd name="T5" fmla="*/ 12473 h 20000"/>
                <a:gd name="T6" fmla="*/ 14118 w 20000"/>
                <a:gd name="T7" fmla="*/ 8852 h 20000"/>
                <a:gd name="T8" fmla="*/ 14118 w 20000"/>
                <a:gd name="T9" fmla="*/ 6974 h 20000"/>
                <a:gd name="T10" fmla="*/ 15529 w 20000"/>
                <a:gd name="T11" fmla="*/ 4694 h 20000"/>
                <a:gd name="T12" fmla="*/ 19765 w 20000"/>
                <a:gd name="T13" fmla="*/ 2280 h 20000"/>
                <a:gd name="T14" fmla="*/ 18353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0" y="19983"/>
                  </a:moveTo>
                  <a:lnTo>
                    <a:pt x="1412" y="15490"/>
                  </a:lnTo>
                  <a:lnTo>
                    <a:pt x="10824" y="12473"/>
                  </a:lnTo>
                  <a:lnTo>
                    <a:pt x="14118" y="8852"/>
                  </a:lnTo>
                  <a:lnTo>
                    <a:pt x="14118" y="6974"/>
                  </a:lnTo>
                  <a:lnTo>
                    <a:pt x="15529" y="4694"/>
                  </a:lnTo>
                  <a:lnTo>
                    <a:pt x="19765" y="2280"/>
                  </a:lnTo>
                  <a:lnTo>
                    <a:pt x="18353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3764" y="1609"/>
              <a:ext cx="40" cy="776"/>
            </a:xfrm>
            <a:custGeom>
              <a:avLst/>
              <a:gdLst>
                <a:gd name="T0" fmla="*/ 0 w 20000"/>
                <a:gd name="T1" fmla="*/ 19983 h 20000"/>
                <a:gd name="T2" fmla="*/ 1412 w 20000"/>
                <a:gd name="T3" fmla="*/ 15490 h 20000"/>
                <a:gd name="T4" fmla="*/ 10824 w 20000"/>
                <a:gd name="T5" fmla="*/ 12473 h 20000"/>
                <a:gd name="T6" fmla="*/ 14118 w 20000"/>
                <a:gd name="T7" fmla="*/ 8852 h 20000"/>
                <a:gd name="T8" fmla="*/ 14118 w 20000"/>
                <a:gd name="T9" fmla="*/ 6974 h 20000"/>
                <a:gd name="T10" fmla="*/ 15529 w 20000"/>
                <a:gd name="T11" fmla="*/ 4694 h 20000"/>
                <a:gd name="T12" fmla="*/ 19765 w 20000"/>
                <a:gd name="T13" fmla="*/ 2280 h 20000"/>
                <a:gd name="T14" fmla="*/ 18353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0" y="19983"/>
                  </a:moveTo>
                  <a:lnTo>
                    <a:pt x="1412" y="15490"/>
                  </a:lnTo>
                  <a:lnTo>
                    <a:pt x="10824" y="12473"/>
                  </a:lnTo>
                  <a:lnTo>
                    <a:pt x="14118" y="8852"/>
                  </a:lnTo>
                  <a:lnTo>
                    <a:pt x="14118" y="6974"/>
                  </a:lnTo>
                  <a:lnTo>
                    <a:pt x="15529" y="4694"/>
                  </a:lnTo>
                  <a:lnTo>
                    <a:pt x="19765" y="2280"/>
                  </a:lnTo>
                  <a:lnTo>
                    <a:pt x="18353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>
              <a:off x="3788" y="1625"/>
              <a:ext cx="65" cy="765"/>
            </a:xfrm>
            <a:custGeom>
              <a:avLst/>
              <a:gdLst>
                <a:gd name="T0" fmla="*/ 0 w 20000"/>
                <a:gd name="T1" fmla="*/ 19983 h 20000"/>
                <a:gd name="T2" fmla="*/ 3309 w 20000"/>
                <a:gd name="T3" fmla="*/ 16177 h 20000"/>
                <a:gd name="T4" fmla="*/ 6619 w 20000"/>
                <a:gd name="T5" fmla="*/ 12370 h 20000"/>
                <a:gd name="T6" fmla="*/ 9928 w 20000"/>
                <a:gd name="T7" fmla="*/ 9040 h 20000"/>
                <a:gd name="T8" fmla="*/ 13237 w 20000"/>
                <a:gd name="T9" fmla="*/ 6661 h 20000"/>
                <a:gd name="T10" fmla="*/ 13237 w 20000"/>
                <a:gd name="T11" fmla="*/ 4758 h 20000"/>
                <a:gd name="T12" fmla="*/ 16547 w 20000"/>
                <a:gd name="T13" fmla="*/ 1903 h 20000"/>
                <a:gd name="T14" fmla="*/ 19856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0" y="19983"/>
                  </a:moveTo>
                  <a:lnTo>
                    <a:pt x="3309" y="16177"/>
                  </a:lnTo>
                  <a:lnTo>
                    <a:pt x="6619" y="12370"/>
                  </a:lnTo>
                  <a:lnTo>
                    <a:pt x="9928" y="9040"/>
                  </a:lnTo>
                  <a:lnTo>
                    <a:pt x="13237" y="6661"/>
                  </a:lnTo>
                  <a:lnTo>
                    <a:pt x="13237" y="4758"/>
                  </a:lnTo>
                  <a:lnTo>
                    <a:pt x="16547" y="1903"/>
                  </a:lnTo>
                  <a:lnTo>
                    <a:pt x="1985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auto">
            <a:xfrm>
              <a:off x="3798" y="1627"/>
              <a:ext cx="65" cy="765"/>
            </a:xfrm>
            <a:custGeom>
              <a:avLst/>
              <a:gdLst>
                <a:gd name="T0" fmla="*/ 0 w 20000"/>
                <a:gd name="T1" fmla="*/ 19983 h 20000"/>
                <a:gd name="T2" fmla="*/ 3309 w 20000"/>
                <a:gd name="T3" fmla="*/ 16177 h 20000"/>
                <a:gd name="T4" fmla="*/ 6619 w 20000"/>
                <a:gd name="T5" fmla="*/ 12370 h 20000"/>
                <a:gd name="T6" fmla="*/ 9928 w 20000"/>
                <a:gd name="T7" fmla="*/ 9040 h 20000"/>
                <a:gd name="T8" fmla="*/ 13237 w 20000"/>
                <a:gd name="T9" fmla="*/ 6661 h 20000"/>
                <a:gd name="T10" fmla="*/ 13237 w 20000"/>
                <a:gd name="T11" fmla="*/ 4758 h 20000"/>
                <a:gd name="T12" fmla="*/ 16547 w 20000"/>
                <a:gd name="T13" fmla="*/ 1903 h 20000"/>
                <a:gd name="T14" fmla="*/ 19856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0" y="19983"/>
                  </a:moveTo>
                  <a:lnTo>
                    <a:pt x="3309" y="16177"/>
                  </a:lnTo>
                  <a:lnTo>
                    <a:pt x="6619" y="12370"/>
                  </a:lnTo>
                  <a:lnTo>
                    <a:pt x="9928" y="9040"/>
                  </a:lnTo>
                  <a:lnTo>
                    <a:pt x="13237" y="6661"/>
                  </a:lnTo>
                  <a:lnTo>
                    <a:pt x="13237" y="4758"/>
                  </a:lnTo>
                  <a:lnTo>
                    <a:pt x="16547" y="1903"/>
                  </a:lnTo>
                  <a:lnTo>
                    <a:pt x="1985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3857" y="1618"/>
              <a:ext cx="51" cy="765"/>
            </a:xfrm>
            <a:custGeom>
              <a:avLst/>
              <a:gdLst>
                <a:gd name="T0" fmla="*/ 0 w 20000"/>
                <a:gd name="T1" fmla="*/ 19983 h 20000"/>
                <a:gd name="T2" fmla="*/ 3303 w 20000"/>
                <a:gd name="T3" fmla="*/ 16177 h 20000"/>
                <a:gd name="T4" fmla="*/ 6606 w 20000"/>
                <a:gd name="T5" fmla="*/ 12370 h 20000"/>
                <a:gd name="T6" fmla="*/ 9908 w 20000"/>
                <a:gd name="T7" fmla="*/ 9040 h 20000"/>
                <a:gd name="T8" fmla="*/ 13211 w 20000"/>
                <a:gd name="T9" fmla="*/ 6661 h 20000"/>
                <a:gd name="T10" fmla="*/ 13211 w 20000"/>
                <a:gd name="T11" fmla="*/ 4758 h 20000"/>
                <a:gd name="T12" fmla="*/ 16514 w 20000"/>
                <a:gd name="T13" fmla="*/ 1903 h 20000"/>
                <a:gd name="T14" fmla="*/ 19817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0" y="19983"/>
                  </a:moveTo>
                  <a:lnTo>
                    <a:pt x="3303" y="16177"/>
                  </a:lnTo>
                  <a:lnTo>
                    <a:pt x="6606" y="12370"/>
                  </a:lnTo>
                  <a:lnTo>
                    <a:pt x="9908" y="9040"/>
                  </a:lnTo>
                  <a:lnTo>
                    <a:pt x="13211" y="6661"/>
                  </a:lnTo>
                  <a:lnTo>
                    <a:pt x="13211" y="4758"/>
                  </a:lnTo>
                  <a:lnTo>
                    <a:pt x="16514" y="1903"/>
                  </a:lnTo>
                  <a:lnTo>
                    <a:pt x="19817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3995" y="1609"/>
              <a:ext cx="59" cy="781"/>
            </a:xfrm>
            <a:custGeom>
              <a:avLst/>
              <a:gdLst>
                <a:gd name="T0" fmla="*/ 0 w 20000"/>
                <a:gd name="T1" fmla="*/ 19983 h 20000"/>
                <a:gd name="T2" fmla="*/ 3622 w 20000"/>
                <a:gd name="T3" fmla="*/ 16253 h 20000"/>
                <a:gd name="T4" fmla="*/ 7244 w 20000"/>
                <a:gd name="T5" fmla="*/ 12523 h 20000"/>
                <a:gd name="T6" fmla="*/ 10866 w 20000"/>
                <a:gd name="T7" fmla="*/ 9259 h 20000"/>
                <a:gd name="T8" fmla="*/ 12283 w 20000"/>
                <a:gd name="T9" fmla="*/ 6994 h 20000"/>
                <a:gd name="T10" fmla="*/ 14488 w 20000"/>
                <a:gd name="T11" fmla="*/ 5062 h 20000"/>
                <a:gd name="T12" fmla="*/ 18110 w 20000"/>
                <a:gd name="T13" fmla="*/ 2265 h 20000"/>
                <a:gd name="T14" fmla="*/ 19843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0" y="19983"/>
                  </a:moveTo>
                  <a:lnTo>
                    <a:pt x="3622" y="16253"/>
                  </a:lnTo>
                  <a:lnTo>
                    <a:pt x="7244" y="12523"/>
                  </a:lnTo>
                  <a:lnTo>
                    <a:pt x="10866" y="9259"/>
                  </a:lnTo>
                  <a:lnTo>
                    <a:pt x="12283" y="6994"/>
                  </a:lnTo>
                  <a:lnTo>
                    <a:pt x="14488" y="5062"/>
                  </a:lnTo>
                  <a:lnTo>
                    <a:pt x="18110" y="2265"/>
                  </a:lnTo>
                  <a:lnTo>
                    <a:pt x="19843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22" name="Freeform 25"/>
            <p:cNvSpPr>
              <a:spLocks/>
            </p:cNvSpPr>
            <p:nvPr/>
          </p:nvSpPr>
          <p:spPr bwMode="auto">
            <a:xfrm>
              <a:off x="4059" y="1620"/>
              <a:ext cx="64" cy="765"/>
            </a:xfrm>
            <a:custGeom>
              <a:avLst/>
              <a:gdLst>
                <a:gd name="T0" fmla="*/ 0 w 20000"/>
                <a:gd name="T1" fmla="*/ 19983 h 20000"/>
                <a:gd name="T2" fmla="*/ 3309 w 20000"/>
                <a:gd name="T3" fmla="*/ 16177 h 20000"/>
                <a:gd name="T4" fmla="*/ 6619 w 20000"/>
                <a:gd name="T5" fmla="*/ 12370 h 20000"/>
                <a:gd name="T6" fmla="*/ 9928 w 20000"/>
                <a:gd name="T7" fmla="*/ 9040 h 20000"/>
                <a:gd name="T8" fmla="*/ 13237 w 20000"/>
                <a:gd name="T9" fmla="*/ 6661 h 20000"/>
                <a:gd name="T10" fmla="*/ 13237 w 20000"/>
                <a:gd name="T11" fmla="*/ 4758 h 20000"/>
                <a:gd name="T12" fmla="*/ 16547 w 20000"/>
                <a:gd name="T13" fmla="*/ 1903 h 20000"/>
                <a:gd name="T14" fmla="*/ 19856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0" y="19983"/>
                  </a:moveTo>
                  <a:lnTo>
                    <a:pt x="3309" y="16177"/>
                  </a:lnTo>
                  <a:lnTo>
                    <a:pt x="6619" y="12370"/>
                  </a:lnTo>
                  <a:lnTo>
                    <a:pt x="9928" y="9040"/>
                  </a:lnTo>
                  <a:lnTo>
                    <a:pt x="13237" y="6661"/>
                  </a:lnTo>
                  <a:lnTo>
                    <a:pt x="13237" y="4758"/>
                  </a:lnTo>
                  <a:lnTo>
                    <a:pt x="16547" y="1903"/>
                  </a:lnTo>
                  <a:lnTo>
                    <a:pt x="1985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23" name="Freeform 26"/>
            <p:cNvSpPr>
              <a:spLocks/>
            </p:cNvSpPr>
            <p:nvPr/>
          </p:nvSpPr>
          <p:spPr bwMode="auto">
            <a:xfrm>
              <a:off x="4067" y="1622"/>
              <a:ext cx="65" cy="766"/>
            </a:xfrm>
            <a:custGeom>
              <a:avLst/>
              <a:gdLst>
                <a:gd name="T0" fmla="*/ 0 w 20000"/>
                <a:gd name="T1" fmla="*/ 19983 h 20000"/>
                <a:gd name="T2" fmla="*/ 3309 w 20000"/>
                <a:gd name="T3" fmla="*/ 16177 h 20000"/>
                <a:gd name="T4" fmla="*/ 6619 w 20000"/>
                <a:gd name="T5" fmla="*/ 12370 h 20000"/>
                <a:gd name="T6" fmla="*/ 9928 w 20000"/>
                <a:gd name="T7" fmla="*/ 9040 h 20000"/>
                <a:gd name="T8" fmla="*/ 13237 w 20000"/>
                <a:gd name="T9" fmla="*/ 6661 h 20000"/>
                <a:gd name="T10" fmla="*/ 13237 w 20000"/>
                <a:gd name="T11" fmla="*/ 4758 h 20000"/>
                <a:gd name="T12" fmla="*/ 16547 w 20000"/>
                <a:gd name="T13" fmla="*/ 1903 h 20000"/>
                <a:gd name="T14" fmla="*/ 19856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0" y="19983"/>
                  </a:moveTo>
                  <a:lnTo>
                    <a:pt x="3309" y="16177"/>
                  </a:lnTo>
                  <a:lnTo>
                    <a:pt x="6619" y="12370"/>
                  </a:lnTo>
                  <a:lnTo>
                    <a:pt x="9928" y="9040"/>
                  </a:lnTo>
                  <a:lnTo>
                    <a:pt x="13237" y="6661"/>
                  </a:lnTo>
                  <a:lnTo>
                    <a:pt x="13237" y="4758"/>
                  </a:lnTo>
                  <a:lnTo>
                    <a:pt x="16547" y="1903"/>
                  </a:lnTo>
                  <a:lnTo>
                    <a:pt x="1985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24" name="Freeform 27"/>
            <p:cNvSpPr>
              <a:spLocks/>
            </p:cNvSpPr>
            <p:nvPr/>
          </p:nvSpPr>
          <p:spPr bwMode="auto">
            <a:xfrm>
              <a:off x="3914" y="1635"/>
              <a:ext cx="66" cy="766"/>
            </a:xfrm>
            <a:custGeom>
              <a:avLst/>
              <a:gdLst>
                <a:gd name="T0" fmla="*/ 0 w 20000"/>
                <a:gd name="T1" fmla="*/ 19983 h 20000"/>
                <a:gd name="T2" fmla="*/ 3309 w 20000"/>
                <a:gd name="T3" fmla="*/ 16177 h 20000"/>
                <a:gd name="T4" fmla="*/ 6619 w 20000"/>
                <a:gd name="T5" fmla="*/ 12370 h 20000"/>
                <a:gd name="T6" fmla="*/ 9928 w 20000"/>
                <a:gd name="T7" fmla="*/ 9040 h 20000"/>
                <a:gd name="T8" fmla="*/ 13237 w 20000"/>
                <a:gd name="T9" fmla="*/ 6661 h 20000"/>
                <a:gd name="T10" fmla="*/ 13237 w 20000"/>
                <a:gd name="T11" fmla="*/ 4758 h 20000"/>
                <a:gd name="T12" fmla="*/ 16547 w 20000"/>
                <a:gd name="T13" fmla="*/ 1903 h 20000"/>
                <a:gd name="T14" fmla="*/ 19856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0" y="19983"/>
                  </a:moveTo>
                  <a:lnTo>
                    <a:pt x="3309" y="16177"/>
                  </a:lnTo>
                  <a:lnTo>
                    <a:pt x="6619" y="12370"/>
                  </a:lnTo>
                  <a:lnTo>
                    <a:pt x="9928" y="9040"/>
                  </a:lnTo>
                  <a:lnTo>
                    <a:pt x="13237" y="6661"/>
                  </a:lnTo>
                  <a:lnTo>
                    <a:pt x="13237" y="4758"/>
                  </a:lnTo>
                  <a:lnTo>
                    <a:pt x="16547" y="1903"/>
                  </a:lnTo>
                  <a:lnTo>
                    <a:pt x="1985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25" name="Freeform 28"/>
            <p:cNvSpPr>
              <a:spLocks/>
            </p:cNvSpPr>
            <p:nvPr/>
          </p:nvSpPr>
          <p:spPr bwMode="auto">
            <a:xfrm>
              <a:off x="3924" y="1638"/>
              <a:ext cx="65" cy="765"/>
            </a:xfrm>
            <a:custGeom>
              <a:avLst/>
              <a:gdLst>
                <a:gd name="T0" fmla="*/ 0 w 20000"/>
                <a:gd name="T1" fmla="*/ 19983 h 20000"/>
                <a:gd name="T2" fmla="*/ 3309 w 20000"/>
                <a:gd name="T3" fmla="*/ 16177 h 20000"/>
                <a:gd name="T4" fmla="*/ 6619 w 20000"/>
                <a:gd name="T5" fmla="*/ 12370 h 20000"/>
                <a:gd name="T6" fmla="*/ 9928 w 20000"/>
                <a:gd name="T7" fmla="*/ 9040 h 20000"/>
                <a:gd name="T8" fmla="*/ 13237 w 20000"/>
                <a:gd name="T9" fmla="*/ 6661 h 20000"/>
                <a:gd name="T10" fmla="*/ 13237 w 20000"/>
                <a:gd name="T11" fmla="*/ 4758 h 20000"/>
                <a:gd name="T12" fmla="*/ 16547 w 20000"/>
                <a:gd name="T13" fmla="*/ 1903 h 20000"/>
                <a:gd name="T14" fmla="*/ 19856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0" y="19983"/>
                  </a:moveTo>
                  <a:lnTo>
                    <a:pt x="3309" y="16177"/>
                  </a:lnTo>
                  <a:lnTo>
                    <a:pt x="6619" y="12370"/>
                  </a:lnTo>
                  <a:lnTo>
                    <a:pt x="9928" y="9040"/>
                  </a:lnTo>
                  <a:lnTo>
                    <a:pt x="13237" y="6661"/>
                  </a:lnTo>
                  <a:lnTo>
                    <a:pt x="13237" y="4758"/>
                  </a:lnTo>
                  <a:lnTo>
                    <a:pt x="16547" y="1903"/>
                  </a:lnTo>
                  <a:lnTo>
                    <a:pt x="1985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26" name="Freeform 29"/>
            <p:cNvSpPr>
              <a:spLocks/>
            </p:cNvSpPr>
            <p:nvPr/>
          </p:nvSpPr>
          <p:spPr bwMode="auto">
            <a:xfrm>
              <a:off x="4005" y="1607"/>
              <a:ext cx="60" cy="781"/>
            </a:xfrm>
            <a:custGeom>
              <a:avLst/>
              <a:gdLst>
                <a:gd name="T0" fmla="*/ 0 w 20000"/>
                <a:gd name="T1" fmla="*/ 19983 h 20000"/>
                <a:gd name="T2" fmla="*/ 3622 w 20000"/>
                <a:gd name="T3" fmla="*/ 16253 h 20000"/>
                <a:gd name="T4" fmla="*/ 7244 w 20000"/>
                <a:gd name="T5" fmla="*/ 12523 h 20000"/>
                <a:gd name="T6" fmla="*/ 10866 w 20000"/>
                <a:gd name="T7" fmla="*/ 9259 h 20000"/>
                <a:gd name="T8" fmla="*/ 12283 w 20000"/>
                <a:gd name="T9" fmla="*/ 6994 h 20000"/>
                <a:gd name="T10" fmla="*/ 14488 w 20000"/>
                <a:gd name="T11" fmla="*/ 5062 h 20000"/>
                <a:gd name="T12" fmla="*/ 18110 w 20000"/>
                <a:gd name="T13" fmla="*/ 2265 h 20000"/>
                <a:gd name="T14" fmla="*/ 19843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0" y="19983"/>
                  </a:moveTo>
                  <a:lnTo>
                    <a:pt x="3622" y="16253"/>
                  </a:lnTo>
                  <a:lnTo>
                    <a:pt x="7244" y="12523"/>
                  </a:lnTo>
                  <a:lnTo>
                    <a:pt x="10866" y="9259"/>
                  </a:lnTo>
                  <a:lnTo>
                    <a:pt x="12283" y="6994"/>
                  </a:lnTo>
                  <a:lnTo>
                    <a:pt x="14488" y="5062"/>
                  </a:lnTo>
                  <a:lnTo>
                    <a:pt x="18110" y="2265"/>
                  </a:lnTo>
                  <a:lnTo>
                    <a:pt x="19843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27" name="Freeform 30"/>
            <p:cNvSpPr>
              <a:spLocks/>
            </p:cNvSpPr>
            <p:nvPr/>
          </p:nvSpPr>
          <p:spPr bwMode="auto">
            <a:xfrm>
              <a:off x="3868" y="1615"/>
              <a:ext cx="51" cy="765"/>
            </a:xfrm>
            <a:custGeom>
              <a:avLst/>
              <a:gdLst>
                <a:gd name="T0" fmla="*/ 0 w 20000"/>
                <a:gd name="T1" fmla="*/ 19983 h 20000"/>
                <a:gd name="T2" fmla="*/ 3303 w 20000"/>
                <a:gd name="T3" fmla="*/ 16177 h 20000"/>
                <a:gd name="T4" fmla="*/ 6606 w 20000"/>
                <a:gd name="T5" fmla="*/ 12370 h 20000"/>
                <a:gd name="T6" fmla="*/ 9908 w 20000"/>
                <a:gd name="T7" fmla="*/ 9040 h 20000"/>
                <a:gd name="T8" fmla="*/ 13211 w 20000"/>
                <a:gd name="T9" fmla="*/ 6661 h 20000"/>
                <a:gd name="T10" fmla="*/ 13211 w 20000"/>
                <a:gd name="T11" fmla="*/ 4758 h 20000"/>
                <a:gd name="T12" fmla="*/ 16514 w 20000"/>
                <a:gd name="T13" fmla="*/ 1903 h 20000"/>
                <a:gd name="T14" fmla="*/ 19817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0" y="19983"/>
                  </a:moveTo>
                  <a:lnTo>
                    <a:pt x="3303" y="16177"/>
                  </a:lnTo>
                  <a:lnTo>
                    <a:pt x="6606" y="12370"/>
                  </a:lnTo>
                  <a:lnTo>
                    <a:pt x="9908" y="9040"/>
                  </a:lnTo>
                  <a:lnTo>
                    <a:pt x="13211" y="6661"/>
                  </a:lnTo>
                  <a:lnTo>
                    <a:pt x="13211" y="4758"/>
                  </a:lnTo>
                  <a:lnTo>
                    <a:pt x="16514" y="1903"/>
                  </a:lnTo>
                  <a:lnTo>
                    <a:pt x="19817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28" name="Freeform 31"/>
            <p:cNvSpPr>
              <a:spLocks/>
            </p:cNvSpPr>
            <p:nvPr/>
          </p:nvSpPr>
          <p:spPr bwMode="auto">
            <a:xfrm>
              <a:off x="3679" y="1654"/>
              <a:ext cx="535" cy="19"/>
            </a:xfrm>
            <a:custGeom>
              <a:avLst/>
              <a:gdLst>
                <a:gd name="T0" fmla="*/ 0 w 20000"/>
                <a:gd name="T1" fmla="*/ 19310 h 20000"/>
                <a:gd name="T2" fmla="*/ 140 w 20000"/>
                <a:gd name="T3" fmla="*/ 13103 h 20000"/>
                <a:gd name="T4" fmla="*/ 263 w 20000"/>
                <a:gd name="T5" fmla="*/ 13103 h 20000"/>
                <a:gd name="T6" fmla="*/ 1472 w 20000"/>
                <a:gd name="T7" fmla="*/ 6897 h 20000"/>
                <a:gd name="T8" fmla="*/ 1840 w 20000"/>
                <a:gd name="T9" fmla="*/ 13103 h 20000"/>
                <a:gd name="T10" fmla="*/ 2734 w 20000"/>
                <a:gd name="T11" fmla="*/ 6897 h 20000"/>
                <a:gd name="T12" fmla="*/ 2314 w 20000"/>
                <a:gd name="T13" fmla="*/ 19310 h 20000"/>
                <a:gd name="T14" fmla="*/ 2507 w 20000"/>
                <a:gd name="T15" fmla="*/ 13103 h 20000"/>
                <a:gd name="T16" fmla="*/ 4838 w 20000"/>
                <a:gd name="T17" fmla="*/ 6897 h 20000"/>
                <a:gd name="T18" fmla="*/ 6521 w 20000"/>
                <a:gd name="T19" fmla="*/ 0 h 20000"/>
                <a:gd name="T20" fmla="*/ 8834 w 20000"/>
                <a:gd name="T21" fmla="*/ 6897 h 20000"/>
                <a:gd name="T22" fmla="*/ 11043 w 20000"/>
                <a:gd name="T23" fmla="*/ 0 h 20000"/>
                <a:gd name="T24" fmla="*/ 13883 w 20000"/>
                <a:gd name="T25" fmla="*/ 0 h 20000"/>
                <a:gd name="T26" fmla="*/ 14075 w 20000"/>
                <a:gd name="T27" fmla="*/ 8276 h 20000"/>
                <a:gd name="T28" fmla="*/ 16512 w 20000"/>
                <a:gd name="T29" fmla="*/ 0 h 20000"/>
                <a:gd name="T30" fmla="*/ 16827 w 20000"/>
                <a:gd name="T31" fmla="*/ 8276 h 20000"/>
                <a:gd name="T32" fmla="*/ 16968 w 20000"/>
                <a:gd name="T33" fmla="*/ 8276 h 20000"/>
                <a:gd name="T34" fmla="*/ 18510 w 20000"/>
                <a:gd name="T35" fmla="*/ 0 h 20000"/>
                <a:gd name="T36" fmla="*/ 19982 w 20000"/>
                <a:gd name="T37" fmla="*/ 6897 h 200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000"/>
                <a:gd name="T58" fmla="*/ 0 h 20000"/>
                <a:gd name="T59" fmla="*/ 20000 w 20000"/>
                <a:gd name="T60" fmla="*/ 20000 h 200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000" h="20000">
                  <a:moveTo>
                    <a:pt x="0" y="19310"/>
                  </a:moveTo>
                  <a:lnTo>
                    <a:pt x="140" y="13103"/>
                  </a:lnTo>
                  <a:lnTo>
                    <a:pt x="263" y="13103"/>
                  </a:lnTo>
                  <a:lnTo>
                    <a:pt x="1472" y="6897"/>
                  </a:lnTo>
                  <a:lnTo>
                    <a:pt x="1840" y="13103"/>
                  </a:lnTo>
                  <a:lnTo>
                    <a:pt x="2734" y="6897"/>
                  </a:lnTo>
                  <a:lnTo>
                    <a:pt x="2314" y="19310"/>
                  </a:lnTo>
                  <a:lnTo>
                    <a:pt x="2507" y="13103"/>
                  </a:lnTo>
                  <a:lnTo>
                    <a:pt x="4838" y="6897"/>
                  </a:lnTo>
                  <a:lnTo>
                    <a:pt x="6521" y="0"/>
                  </a:lnTo>
                  <a:lnTo>
                    <a:pt x="8834" y="6897"/>
                  </a:lnTo>
                  <a:lnTo>
                    <a:pt x="11043" y="0"/>
                  </a:lnTo>
                  <a:lnTo>
                    <a:pt x="13883" y="0"/>
                  </a:lnTo>
                  <a:lnTo>
                    <a:pt x="14075" y="8276"/>
                  </a:lnTo>
                  <a:lnTo>
                    <a:pt x="16512" y="0"/>
                  </a:lnTo>
                  <a:lnTo>
                    <a:pt x="16827" y="8276"/>
                  </a:lnTo>
                  <a:lnTo>
                    <a:pt x="16968" y="8276"/>
                  </a:lnTo>
                  <a:lnTo>
                    <a:pt x="18510" y="0"/>
                  </a:lnTo>
                  <a:lnTo>
                    <a:pt x="19982" y="689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29" name="Line 32"/>
            <p:cNvSpPr>
              <a:spLocks noChangeShapeType="1"/>
            </p:cNvSpPr>
            <p:nvPr/>
          </p:nvSpPr>
          <p:spPr bwMode="auto">
            <a:xfrm>
              <a:off x="2696" y="1801"/>
              <a:ext cx="39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30" name="Line 33"/>
            <p:cNvSpPr>
              <a:spLocks noChangeShapeType="1"/>
            </p:cNvSpPr>
            <p:nvPr/>
          </p:nvSpPr>
          <p:spPr bwMode="auto">
            <a:xfrm>
              <a:off x="2825" y="1745"/>
              <a:ext cx="40" cy="5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31" name="Line 34"/>
            <p:cNvSpPr>
              <a:spLocks noChangeShapeType="1"/>
            </p:cNvSpPr>
            <p:nvPr/>
          </p:nvSpPr>
          <p:spPr bwMode="auto">
            <a:xfrm>
              <a:off x="2823" y="1745"/>
              <a:ext cx="7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32" name="Line 35"/>
            <p:cNvSpPr>
              <a:spLocks noChangeShapeType="1"/>
            </p:cNvSpPr>
            <p:nvPr/>
          </p:nvSpPr>
          <p:spPr bwMode="auto">
            <a:xfrm flipH="1">
              <a:off x="2862" y="1745"/>
              <a:ext cx="31" cy="5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1867" y="1500"/>
              <a:ext cx="786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12700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l"/>
              <a:r>
                <a:rPr lang="en-US" altLang="id-ID" sz="1200">
                  <a:latin typeface="Comic Sans MS" panose="030F0702030302020204" pitchFamily="66" charset="0"/>
                </a:rPr>
                <a:t>Tebing sungai yang stabil</a:t>
              </a:r>
            </a:p>
          </p:txBody>
        </p:sp>
        <p:sp>
          <p:nvSpPr>
            <p:cNvPr id="34" name="Rectangle 37"/>
            <p:cNvSpPr>
              <a:spLocks noChangeArrowheads="1"/>
            </p:cNvSpPr>
            <p:nvPr/>
          </p:nvSpPr>
          <p:spPr bwMode="auto">
            <a:xfrm>
              <a:off x="2517" y="1162"/>
              <a:ext cx="1075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12700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id-ID" sz="1200">
                  <a:latin typeface="Comic Sans MS" panose="030F0702030302020204" pitchFamily="66" charset="0"/>
                </a:rPr>
                <a:t>Endapan  baru membentuk kaki tebing</a:t>
              </a:r>
            </a:p>
          </p:txBody>
        </p:sp>
        <p:sp>
          <p:nvSpPr>
            <p:cNvPr id="35" name="Arc 38"/>
            <p:cNvSpPr>
              <a:spLocks/>
            </p:cNvSpPr>
            <p:nvPr/>
          </p:nvSpPr>
          <p:spPr bwMode="auto">
            <a:xfrm flipH="1" flipV="1">
              <a:off x="3707" y="1676"/>
              <a:ext cx="15" cy="74"/>
            </a:xfrm>
            <a:custGeom>
              <a:avLst/>
              <a:gdLst>
                <a:gd name="T0" fmla="*/ 0 w 21600"/>
                <a:gd name="T1" fmla="*/ 0 h 21600"/>
                <a:gd name="T2" fmla="*/ 15 w 21600"/>
                <a:gd name="T3" fmla="*/ 74 h 21600"/>
                <a:gd name="T4" fmla="*/ 0 w 21600"/>
                <a:gd name="T5" fmla="*/ 7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36" name="Arc 39"/>
            <p:cNvSpPr>
              <a:spLocks/>
            </p:cNvSpPr>
            <p:nvPr/>
          </p:nvSpPr>
          <p:spPr bwMode="auto">
            <a:xfrm flipH="1" flipV="1">
              <a:off x="3745" y="1695"/>
              <a:ext cx="42" cy="55"/>
            </a:xfrm>
            <a:custGeom>
              <a:avLst/>
              <a:gdLst>
                <a:gd name="T0" fmla="*/ 0 w 21600"/>
                <a:gd name="T1" fmla="*/ 0 h 21600"/>
                <a:gd name="T2" fmla="*/ 42 w 21600"/>
                <a:gd name="T3" fmla="*/ 55 h 21600"/>
                <a:gd name="T4" fmla="*/ 0 w 21600"/>
                <a:gd name="T5" fmla="*/ 5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37" name="Arc 40"/>
            <p:cNvSpPr>
              <a:spLocks/>
            </p:cNvSpPr>
            <p:nvPr/>
          </p:nvSpPr>
          <p:spPr bwMode="auto">
            <a:xfrm flipH="1" flipV="1">
              <a:off x="3679" y="1730"/>
              <a:ext cx="43" cy="56"/>
            </a:xfrm>
            <a:custGeom>
              <a:avLst/>
              <a:gdLst>
                <a:gd name="T0" fmla="*/ 0 w 21600"/>
                <a:gd name="T1" fmla="*/ 0 h 21600"/>
                <a:gd name="T2" fmla="*/ 43 w 21600"/>
                <a:gd name="T3" fmla="*/ 56 h 21600"/>
                <a:gd name="T4" fmla="*/ 0 w 21600"/>
                <a:gd name="T5" fmla="*/ 56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38" name="Arc 41"/>
            <p:cNvSpPr>
              <a:spLocks/>
            </p:cNvSpPr>
            <p:nvPr/>
          </p:nvSpPr>
          <p:spPr bwMode="auto">
            <a:xfrm flipH="1" flipV="1">
              <a:off x="3755" y="1836"/>
              <a:ext cx="21" cy="128"/>
            </a:xfrm>
            <a:custGeom>
              <a:avLst/>
              <a:gdLst>
                <a:gd name="T0" fmla="*/ 0 w 21600"/>
                <a:gd name="T1" fmla="*/ 0 h 21600"/>
                <a:gd name="T2" fmla="*/ 21 w 21600"/>
                <a:gd name="T3" fmla="*/ 128 h 21600"/>
                <a:gd name="T4" fmla="*/ 0 w 21600"/>
                <a:gd name="T5" fmla="*/ 128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39" name="Arc 42"/>
            <p:cNvSpPr>
              <a:spLocks/>
            </p:cNvSpPr>
            <p:nvPr/>
          </p:nvSpPr>
          <p:spPr bwMode="auto">
            <a:xfrm flipH="1">
              <a:off x="3701" y="1792"/>
              <a:ext cx="13" cy="78"/>
            </a:xfrm>
            <a:custGeom>
              <a:avLst/>
              <a:gdLst>
                <a:gd name="T0" fmla="*/ 0 w 21600"/>
                <a:gd name="T1" fmla="*/ 0 h 21600"/>
                <a:gd name="T2" fmla="*/ 13 w 21600"/>
                <a:gd name="T3" fmla="*/ 78 h 21600"/>
                <a:gd name="T4" fmla="*/ 0 w 21600"/>
                <a:gd name="T5" fmla="*/ 78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40" name="Arc 43"/>
            <p:cNvSpPr>
              <a:spLocks/>
            </p:cNvSpPr>
            <p:nvPr/>
          </p:nvSpPr>
          <p:spPr bwMode="auto">
            <a:xfrm flipH="1" flipV="1">
              <a:off x="3772" y="1804"/>
              <a:ext cx="57" cy="91"/>
            </a:xfrm>
            <a:custGeom>
              <a:avLst/>
              <a:gdLst>
                <a:gd name="T0" fmla="*/ 0 w 21600"/>
                <a:gd name="T1" fmla="*/ 0 h 21600"/>
                <a:gd name="T2" fmla="*/ 57 w 21600"/>
                <a:gd name="T3" fmla="*/ 91 h 21600"/>
                <a:gd name="T4" fmla="*/ 0 w 21600"/>
                <a:gd name="T5" fmla="*/ 9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41" name="Arc 44"/>
            <p:cNvSpPr>
              <a:spLocks/>
            </p:cNvSpPr>
            <p:nvPr/>
          </p:nvSpPr>
          <p:spPr bwMode="auto">
            <a:xfrm flipH="1" flipV="1">
              <a:off x="3787" y="1749"/>
              <a:ext cx="47" cy="56"/>
            </a:xfrm>
            <a:custGeom>
              <a:avLst/>
              <a:gdLst>
                <a:gd name="T0" fmla="*/ 0 w 21600"/>
                <a:gd name="T1" fmla="*/ 0 h 21600"/>
                <a:gd name="T2" fmla="*/ 47 w 21600"/>
                <a:gd name="T3" fmla="*/ 56 h 21600"/>
                <a:gd name="T4" fmla="*/ 0 w 21600"/>
                <a:gd name="T5" fmla="*/ 56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42" name="Arc 45"/>
            <p:cNvSpPr>
              <a:spLocks/>
            </p:cNvSpPr>
            <p:nvPr/>
          </p:nvSpPr>
          <p:spPr bwMode="auto">
            <a:xfrm flipH="1" flipV="1">
              <a:off x="3694" y="1931"/>
              <a:ext cx="14" cy="74"/>
            </a:xfrm>
            <a:custGeom>
              <a:avLst/>
              <a:gdLst>
                <a:gd name="T0" fmla="*/ 0 w 21600"/>
                <a:gd name="T1" fmla="*/ 0 h 21600"/>
                <a:gd name="T2" fmla="*/ 14 w 21600"/>
                <a:gd name="T3" fmla="*/ 74 h 21600"/>
                <a:gd name="T4" fmla="*/ 0 w 21600"/>
                <a:gd name="T5" fmla="*/ 7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43" name="Arc 46"/>
            <p:cNvSpPr>
              <a:spLocks/>
            </p:cNvSpPr>
            <p:nvPr/>
          </p:nvSpPr>
          <p:spPr bwMode="auto">
            <a:xfrm flipH="1" flipV="1">
              <a:off x="3730" y="1950"/>
              <a:ext cx="43" cy="55"/>
            </a:xfrm>
            <a:custGeom>
              <a:avLst/>
              <a:gdLst>
                <a:gd name="T0" fmla="*/ 0 w 21600"/>
                <a:gd name="T1" fmla="*/ 0 h 21600"/>
                <a:gd name="T2" fmla="*/ 43 w 21600"/>
                <a:gd name="T3" fmla="*/ 55 h 21600"/>
                <a:gd name="T4" fmla="*/ 0 w 21600"/>
                <a:gd name="T5" fmla="*/ 5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44" name="Arc 47"/>
            <p:cNvSpPr>
              <a:spLocks/>
            </p:cNvSpPr>
            <p:nvPr/>
          </p:nvSpPr>
          <p:spPr bwMode="auto">
            <a:xfrm flipH="1" flipV="1">
              <a:off x="3666" y="1985"/>
              <a:ext cx="42" cy="56"/>
            </a:xfrm>
            <a:custGeom>
              <a:avLst/>
              <a:gdLst>
                <a:gd name="T0" fmla="*/ 0 w 21600"/>
                <a:gd name="T1" fmla="*/ 0 h 21600"/>
                <a:gd name="T2" fmla="*/ 42 w 21600"/>
                <a:gd name="T3" fmla="*/ 56 h 21600"/>
                <a:gd name="T4" fmla="*/ 0 w 21600"/>
                <a:gd name="T5" fmla="*/ 56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45" name="Arc 48"/>
            <p:cNvSpPr>
              <a:spLocks/>
            </p:cNvSpPr>
            <p:nvPr/>
          </p:nvSpPr>
          <p:spPr bwMode="auto">
            <a:xfrm flipH="1" flipV="1">
              <a:off x="3730" y="2040"/>
              <a:ext cx="20" cy="129"/>
            </a:xfrm>
            <a:custGeom>
              <a:avLst/>
              <a:gdLst>
                <a:gd name="T0" fmla="*/ 0 w 21600"/>
                <a:gd name="T1" fmla="*/ 0 h 21600"/>
                <a:gd name="T2" fmla="*/ 20 w 21600"/>
                <a:gd name="T3" fmla="*/ 129 h 21600"/>
                <a:gd name="T4" fmla="*/ 0 w 21600"/>
                <a:gd name="T5" fmla="*/ 129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46" name="Arc 49"/>
            <p:cNvSpPr>
              <a:spLocks/>
            </p:cNvSpPr>
            <p:nvPr/>
          </p:nvSpPr>
          <p:spPr bwMode="auto">
            <a:xfrm flipH="1">
              <a:off x="3687" y="2047"/>
              <a:ext cx="13" cy="78"/>
            </a:xfrm>
            <a:custGeom>
              <a:avLst/>
              <a:gdLst>
                <a:gd name="T0" fmla="*/ 0 w 21600"/>
                <a:gd name="T1" fmla="*/ 0 h 21600"/>
                <a:gd name="T2" fmla="*/ 13 w 21600"/>
                <a:gd name="T3" fmla="*/ 78 h 21600"/>
                <a:gd name="T4" fmla="*/ 0 w 21600"/>
                <a:gd name="T5" fmla="*/ 78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47" name="Arc 50"/>
            <p:cNvSpPr>
              <a:spLocks/>
            </p:cNvSpPr>
            <p:nvPr/>
          </p:nvSpPr>
          <p:spPr bwMode="auto">
            <a:xfrm flipH="1" flipV="1">
              <a:off x="3758" y="2059"/>
              <a:ext cx="57" cy="91"/>
            </a:xfrm>
            <a:custGeom>
              <a:avLst/>
              <a:gdLst>
                <a:gd name="T0" fmla="*/ 0 w 21600"/>
                <a:gd name="T1" fmla="*/ 0 h 21600"/>
                <a:gd name="T2" fmla="*/ 57 w 21600"/>
                <a:gd name="T3" fmla="*/ 91 h 21600"/>
                <a:gd name="T4" fmla="*/ 0 w 21600"/>
                <a:gd name="T5" fmla="*/ 9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48" name="Arc 51"/>
            <p:cNvSpPr>
              <a:spLocks/>
            </p:cNvSpPr>
            <p:nvPr/>
          </p:nvSpPr>
          <p:spPr bwMode="auto">
            <a:xfrm flipH="1" flipV="1">
              <a:off x="3772" y="2004"/>
              <a:ext cx="49" cy="55"/>
            </a:xfrm>
            <a:custGeom>
              <a:avLst/>
              <a:gdLst>
                <a:gd name="T0" fmla="*/ 0 w 21600"/>
                <a:gd name="T1" fmla="*/ 0 h 21600"/>
                <a:gd name="T2" fmla="*/ 49 w 21600"/>
                <a:gd name="T3" fmla="*/ 55 h 21600"/>
                <a:gd name="T4" fmla="*/ 0 w 21600"/>
                <a:gd name="T5" fmla="*/ 5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49" name="Arc 52"/>
            <p:cNvSpPr>
              <a:spLocks/>
            </p:cNvSpPr>
            <p:nvPr/>
          </p:nvSpPr>
          <p:spPr bwMode="auto">
            <a:xfrm flipH="1" flipV="1">
              <a:off x="3907" y="1621"/>
              <a:ext cx="14" cy="74"/>
            </a:xfrm>
            <a:custGeom>
              <a:avLst/>
              <a:gdLst>
                <a:gd name="T0" fmla="*/ 0 w 21600"/>
                <a:gd name="T1" fmla="*/ 0 h 21600"/>
                <a:gd name="T2" fmla="*/ 14 w 21600"/>
                <a:gd name="T3" fmla="*/ 74 h 21600"/>
                <a:gd name="T4" fmla="*/ 0 w 21600"/>
                <a:gd name="T5" fmla="*/ 7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50" name="Arc 53"/>
            <p:cNvSpPr>
              <a:spLocks/>
            </p:cNvSpPr>
            <p:nvPr/>
          </p:nvSpPr>
          <p:spPr bwMode="auto">
            <a:xfrm flipH="1" flipV="1">
              <a:off x="3944" y="1640"/>
              <a:ext cx="42" cy="55"/>
            </a:xfrm>
            <a:custGeom>
              <a:avLst/>
              <a:gdLst>
                <a:gd name="T0" fmla="*/ 0 w 21600"/>
                <a:gd name="T1" fmla="*/ 0 h 21600"/>
                <a:gd name="T2" fmla="*/ 42 w 21600"/>
                <a:gd name="T3" fmla="*/ 55 h 21600"/>
                <a:gd name="T4" fmla="*/ 0 w 21600"/>
                <a:gd name="T5" fmla="*/ 5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51" name="Arc 54"/>
            <p:cNvSpPr>
              <a:spLocks/>
            </p:cNvSpPr>
            <p:nvPr/>
          </p:nvSpPr>
          <p:spPr bwMode="auto">
            <a:xfrm flipH="1" flipV="1">
              <a:off x="3879" y="1676"/>
              <a:ext cx="42" cy="55"/>
            </a:xfrm>
            <a:custGeom>
              <a:avLst/>
              <a:gdLst>
                <a:gd name="T0" fmla="*/ 0 w 21600"/>
                <a:gd name="T1" fmla="*/ 0 h 21600"/>
                <a:gd name="T2" fmla="*/ 42 w 21600"/>
                <a:gd name="T3" fmla="*/ 55 h 21600"/>
                <a:gd name="T4" fmla="*/ 0 w 21600"/>
                <a:gd name="T5" fmla="*/ 5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52" name="Arc 55"/>
            <p:cNvSpPr>
              <a:spLocks/>
            </p:cNvSpPr>
            <p:nvPr/>
          </p:nvSpPr>
          <p:spPr bwMode="auto">
            <a:xfrm flipH="1" flipV="1">
              <a:off x="3944" y="1730"/>
              <a:ext cx="20" cy="129"/>
            </a:xfrm>
            <a:custGeom>
              <a:avLst/>
              <a:gdLst>
                <a:gd name="T0" fmla="*/ 0 w 21600"/>
                <a:gd name="T1" fmla="*/ 0 h 21600"/>
                <a:gd name="T2" fmla="*/ 20 w 21600"/>
                <a:gd name="T3" fmla="*/ 129 h 21600"/>
                <a:gd name="T4" fmla="*/ 0 w 21600"/>
                <a:gd name="T5" fmla="*/ 129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53" name="Arc 56"/>
            <p:cNvSpPr>
              <a:spLocks/>
            </p:cNvSpPr>
            <p:nvPr/>
          </p:nvSpPr>
          <p:spPr bwMode="auto">
            <a:xfrm flipH="1">
              <a:off x="3900" y="1737"/>
              <a:ext cx="14" cy="79"/>
            </a:xfrm>
            <a:custGeom>
              <a:avLst/>
              <a:gdLst>
                <a:gd name="T0" fmla="*/ 0 w 21600"/>
                <a:gd name="T1" fmla="*/ 0 h 21600"/>
                <a:gd name="T2" fmla="*/ 14 w 21600"/>
                <a:gd name="T3" fmla="*/ 79 h 21600"/>
                <a:gd name="T4" fmla="*/ 0 w 21600"/>
                <a:gd name="T5" fmla="*/ 79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54" name="Arc 57"/>
            <p:cNvSpPr>
              <a:spLocks/>
            </p:cNvSpPr>
            <p:nvPr/>
          </p:nvSpPr>
          <p:spPr bwMode="auto">
            <a:xfrm flipH="1" flipV="1">
              <a:off x="3972" y="1749"/>
              <a:ext cx="56" cy="91"/>
            </a:xfrm>
            <a:custGeom>
              <a:avLst/>
              <a:gdLst>
                <a:gd name="T0" fmla="*/ 0 w 21600"/>
                <a:gd name="T1" fmla="*/ 0 h 21600"/>
                <a:gd name="T2" fmla="*/ 56 w 21600"/>
                <a:gd name="T3" fmla="*/ 91 h 21600"/>
                <a:gd name="T4" fmla="*/ 0 w 21600"/>
                <a:gd name="T5" fmla="*/ 9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55" name="Arc 58"/>
            <p:cNvSpPr>
              <a:spLocks/>
            </p:cNvSpPr>
            <p:nvPr/>
          </p:nvSpPr>
          <p:spPr bwMode="auto">
            <a:xfrm flipH="1" flipV="1">
              <a:off x="3986" y="1695"/>
              <a:ext cx="48" cy="55"/>
            </a:xfrm>
            <a:custGeom>
              <a:avLst/>
              <a:gdLst>
                <a:gd name="T0" fmla="*/ 0 w 21600"/>
                <a:gd name="T1" fmla="*/ 0 h 21600"/>
                <a:gd name="T2" fmla="*/ 48 w 21600"/>
                <a:gd name="T3" fmla="*/ 55 h 21600"/>
                <a:gd name="T4" fmla="*/ 0 w 21600"/>
                <a:gd name="T5" fmla="*/ 5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56" name="Arc 59"/>
            <p:cNvSpPr>
              <a:spLocks/>
            </p:cNvSpPr>
            <p:nvPr/>
          </p:nvSpPr>
          <p:spPr bwMode="auto">
            <a:xfrm flipH="1" flipV="1">
              <a:off x="3882" y="1910"/>
              <a:ext cx="15" cy="74"/>
            </a:xfrm>
            <a:custGeom>
              <a:avLst/>
              <a:gdLst>
                <a:gd name="T0" fmla="*/ 0 w 21600"/>
                <a:gd name="T1" fmla="*/ 0 h 21600"/>
                <a:gd name="T2" fmla="*/ 15 w 21600"/>
                <a:gd name="T3" fmla="*/ 74 h 21600"/>
                <a:gd name="T4" fmla="*/ 0 w 21600"/>
                <a:gd name="T5" fmla="*/ 7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57" name="Arc 60"/>
            <p:cNvSpPr>
              <a:spLocks/>
            </p:cNvSpPr>
            <p:nvPr/>
          </p:nvSpPr>
          <p:spPr bwMode="auto">
            <a:xfrm flipH="1" flipV="1">
              <a:off x="3918" y="1928"/>
              <a:ext cx="43" cy="56"/>
            </a:xfrm>
            <a:custGeom>
              <a:avLst/>
              <a:gdLst>
                <a:gd name="T0" fmla="*/ 0 w 21600"/>
                <a:gd name="T1" fmla="*/ 0 h 21600"/>
                <a:gd name="T2" fmla="*/ 43 w 21600"/>
                <a:gd name="T3" fmla="*/ 56 h 21600"/>
                <a:gd name="T4" fmla="*/ 0 w 21600"/>
                <a:gd name="T5" fmla="*/ 56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58" name="Arc 61"/>
            <p:cNvSpPr>
              <a:spLocks/>
            </p:cNvSpPr>
            <p:nvPr/>
          </p:nvSpPr>
          <p:spPr bwMode="auto">
            <a:xfrm flipH="1" flipV="1">
              <a:off x="3854" y="1965"/>
              <a:ext cx="43" cy="55"/>
            </a:xfrm>
            <a:custGeom>
              <a:avLst/>
              <a:gdLst>
                <a:gd name="T0" fmla="*/ 0 w 21600"/>
                <a:gd name="T1" fmla="*/ 0 h 21600"/>
                <a:gd name="T2" fmla="*/ 43 w 21600"/>
                <a:gd name="T3" fmla="*/ 55 h 21600"/>
                <a:gd name="T4" fmla="*/ 0 w 21600"/>
                <a:gd name="T5" fmla="*/ 5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59" name="Arc 62"/>
            <p:cNvSpPr>
              <a:spLocks/>
            </p:cNvSpPr>
            <p:nvPr/>
          </p:nvSpPr>
          <p:spPr bwMode="auto">
            <a:xfrm flipH="1" flipV="1">
              <a:off x="3918" y="2020"/>
              <a:ext cx="20" cy="127"/>
            </a:xfrm>
            <a:custGeom>
              <a:avLst/>
              <a:gdLst>
                <a:gd name="T0" fmla="*/ 0 w 21600"/>
                <a:gd name="T1" fmla="*/ 0 h 21600"/>
                <a:gd name="T2" fmla="*/ 20 w 21600"/>
                <a:gd name="T3" fmla="*/ 127 h 21600"/>
                <a:gd name="T4" fmla="*/ 0 w 21600"/>
                <a:gd name="T5" fmla="*/ 12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60" name="Arc 63"/>
            <p:cNvSpPr>
              <a:spLocks/>
            </p:cNvSpPr>
            <p:nvPr/>
          </p:nvSpPr>
          <p:spPr bwMode="auto">
            <a:xfrm flipH="1">
              <a:off x="3875" y="2026"/>
              <a:ext cx="14" cy="79"/>
            </a:xfrm>
            <a:custGeom>
              <a:avLst/>
              <a:gdLst>
                <a:gd name="T0" fmla="*/ 0 w 21600"/>
                <a:gd name="T1" fmla="*/ 0 h 21600"/>
                <a:gd name="T2" fmla="*/ 14 w 21600"/>
                <a:gd name="T3" fmla="*/ 79 h 21600"/>
                <a:gd name="T4" fmla="*/ 0 w 21600"/>
                <a:gd name="T5" fmla="*/ 79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61" name="Arc 64"/>
            <p:cNvSpPr>
              <a:spLocks/>
            </p:cNvSpPr>
            <p:nvPr/>
          </p:nvSpPr>
          <p:spPr bwMode="auto">
            <a:xfrm flipH="1" flipV="1">
              <a:off x="3947" y="2037"/>
              <a:ext cx="56" cy="92"/>
            </a:xfrm>
            <a:custGeom>
              <a:avLst/>
              <a:gdLst>
                <a:gd name="T0" fmla="*/ 0 w 21600"/>
                <a:gd name="T1" fmla="*/ 0 h 21600"/>
                <a:gd name="T2" fmla="*/ 56 w 21600"/>
                <a:gd name="T3" fmla="*/ 92 h 21600"/>
                <a:gd name="T4" fmla="*/ 0 w 21600"/>
                <a:gd name="T5" fmla="*/ 9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62" name="Arc 65"/>
            <p:cNvSpPr>
              <a:spLocks/>
            </p:cNvSpPr>
            <p:nvPr/>
          </p:nvSpPr>
          <p:spPr bwMode="auto">
            <a:xfrm flipH="1" flipV="1">
              <a:off x="3961" y="1983"/>
              <a:ext cx="48" cy="55"/>
            </a:xfrm>
            <a:custGeom>
              <a:avLst/>
              <a:gdLst>
                <a:gd name="T0" fmla="*/ 0 w 21600"/>
                <a:gd name="T1" fmla="*/ 0 h 21600"/>
                <a:gd name="T2" fmla="*/ 48 w 21600"/>
                <a:gd name="T3" fmla="*/ 55 h 21600"/>
                <a:gd name="T4" fmla="*/ 0 w 21600"/>
                <a:gd name="T5" fmla="*/ 5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63" name="Arc 66"/>
            <p:cNvSpPr>
              <a:spLocks/>
            </p:cNvSpPr>
            <p:nvPr/>
          </p:nvSpPr>
          <p:spPr bwMode="auto">
            <a:xfrm flipH="1" flipV="1">
              <a:off x="4050" y="1653"/>
              <a:ext cx="15" cy="73"/>
            </a:xfrm>
            <a:custGeom>
              <a:avLst/>
              <a:gdLst>
                <a:gd name="T0" fmla="*/ 0 w 21600"/>
                <a:gd name="T1" fmla="*/ 0 h 21600"/>
                <a:gd name="T2" fmla="*/ 15 w 21600"/>
                <a:gd name="T3" fmla="*/ 73 h 21600"/>
                <a:gd name="T4" fmla="*/ 0 w 21600"/>
                <a:gd name="T5" fmla="*/ 73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64" name="Arc 67"/>
            <p:cNvSpPr>
              <a:spLocks/>
            </p:cNvSpPr>
            <p:nvPr/>
          </p:nvSpPr>
          <p:spPr bwMode="auto">
            <a:xfrm flipH="1" flipV="1">
              <a:off x="4088" y="1671"/>
              <a:ext cx="42" cy="55"/>
            </a:xfrm>
            <a:custGeom>
              <a:avLst/>
              <a:gdLst>
                <a:gd name="T0" fmla="*/ 0 w 21600"/>
                <a:gd name="T1" fmla="*/ 0 h 21600"/>
                <a:gd name="T2" fmla="*/ 42 w 21600"/>
                <a:gd name="T3" fmla="*/ 55 h 21600"/>
                <a:gd name="T4" fmla="*/ 0 w 21600"/>
                <a:gd name="T5" fmla="*/ 5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65" name="Arc 68"/>
            <p:cNvSpPr>
              <a:spLocks/>
            </p:cNvSpPr>
            <p:nvPr/>
          </p:nvSpPr>
          <p:spPr bwMode="auto">
            <a:xfrm flipH="1" flipV="1">
              <a:off x="4022" y="1708"/>
              <a:ext cx="43" cy="55"/>
            </a:xfrm>
            <a:custGeom>
              <a:avLst/>
              <a:gdLst>
                <a:gd name="T0" fmla="*/ 0 w 21600"/>
                <a:gd name="T1" fmla="*/ 0 h 21600"/>
                <a:gd name="T2" fmla="*/ 43 w 21600"/>
                <a:gd name="T3" fmla="*/ 55 h 21600"/>
                <a:gd name="T4" fmla="*/ 0 w 21600"/>
                <a:gd name="T5" fmla="*/ 5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66" name="Arc 69"/>
            <p:cNvSpPr>
              <a:spLocks/>
            </p:cNvSpPr>
            <p:nvPr/>
          </p:nvSpPr>
          <p:spPr bwMode="auto">
            <a:xfrm flipH="1" flipV="1">
              <a:off x="4088" y="1762"/>
              <a:ext cx="19" cy="128"/>
            </a:xfrm>
            <a:custGeom>
              <a:avLst/>
              <a:gdLst>
                <a:gd name="T0" fmla="*/ 0 w 21600"/>
                <a:gd name="T1" fmla="*/ 0 h 21600"/>
                <a:gd name="T2" fmla="*/ 19 w 21600"/>
                <a:gd name="T3" fmla="*/ 128 h 21600"/>
                <a:gd name="T4" fmla="*/ 0 w 21600"/>
                <a:gd name="T5" fmla="*/ 128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67" name="Arc 70"/>
            <p:cNvSpPr>
              <a:spLocks/>
            </p:cNvSpPr>
            <p:nvPr/>
          </p:nvSpPr>
          <p:spPr bwMode="auto">
            <a:xfrm flipH="1">
              <a:off x="4044" y="1769"/>
              <a:ext cx="13" cy="78"/>
            </a:xfrm>
            <a:custGeom>
              <a:avLst/>
              <a:gdLst>
                <a:gd name="T0" fmla="*/ 0 w 21600"/>
                <a:gd name="T1" fmla="*/ 0 h 21600"/>
                <a:gd name="T2" fmla="*/ 13 w 21600"/>
                <a:gd name="T3" fmla="*/ 78 h 21600"/>
                <a:gd name="T4" fmla="*/ 0 w 21600"/>
                <a:gd name="T5" fmla="*/ 78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68" name="Arc 71"/>
            <p:cNvSpPr>
              <a:spLocks/>
            </p:cNvSpPr>
            <p:nvPr/>
          </p:nvSpPr>
          <p:spPr bwMode="auto">
            <a:xfrm flipH="1" flipV="1">
              <a:off x="4115" y="1780"/>
              <a:ext cx="57" cy="92"/>
            </a:xfrm>
            <a:custGeom>
              <a:avLst/>
              <a:gdLst>
                <a:gd name="T0" fmla="*/ 0 w 21600"/>
                <a:gd name="T1" fmla="*/ 0 h 21600"/>
                <a:gd name="T2" fmla="*/ 57 w 21600"/>
                <a:gd name="T3" fmla="*/ 92 h 21600"/>
                <a:gd name="T4" fmla="*/ 0 w 21600"/>
                <a:gd name="T5" fmla="*/ 9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69" name="Arc 72"/>
            <p:cNvSpPr>
              <a:spLocks/>
            </p:cNvSpPr>
            <p:nvPr/>
          </p:nvSpPr>
          <p:spPr bwMode="auto">
            <a:xfrm flipH="1" flipV="1">
              <a:off x="4129" y="1726"/>
              <a:ext cx="49" cy="55"/>
            </a:xfrm>
            <a:custGeom>
              <a:avLst/>
              <a:gdLst>
                <a:gd name="T0" fmla="*/ 0 w 21600"/>
                <a:gd name="T1" fmla="*/ 0 h 21600"/>
                <a:gd name="T2" fmla="*/ 49 w 21600"/>
                <a:gd name="T3" fmla="*/ 55 h 21600"/>
                <a:gd name="T4" fmla="*/ 0 w 21600"/>
                <a:gd name="T5" fmla="*/ 5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70" name="Arc 73"/>
            <p:cNvSpPr>
              <a:spLocks/>
            </p:cNvSpPr>
            <p:nvPr/>
          </p:nvSpPr>
          <p:spPr bwMode="auto">
            <a:xfrm flipH="1" flipV="1">
              <a:off x="4017" y="1905"/>
              <a:ext cx="14" cy="74"/>
            </a:xfrm>
            <a:custGeom>
              <a:avLst/>
              <a:gdLst>
                <a:gd name="T0" fmla="*/ 0 w 21600"/>
                <a:gd name="T1" fmla="*/ 0 h 21600"/>
                <a:gd name="T2" fmla="*/ 14 w 21600"/>
                <a:gd name="T3" fmla="*/ 74 h 21600"/>
                <a:gd name="T4" fmla="*/ 0 w 21600"/>
                <a:gd name="T5" fmla="*/ 7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71" name="Arc 74"/>
            <p:cNvSpPr>
              <a:spLocks/>
            </p:cNvSpPr>
            <p:nvPr/>
          </p:nvSpPr>
          <p:spPr bwMode="auto">
            <a:xfrm flipH="1" flipV="1">
              <a:off x="4053" y="1923"/>
              <a:ext cx="43" cy="56"/>
            </a:xfrm>
            <a:custGeom>
              <a:avLst/>
              <a:gdLst>
                <a:gd name="T0" fmla="*/ 0 w 21600"/>
                <a:gd name="T1" fmla="*/ 0 h 21600"/>
                <a:gd name="T2" fmla="*/ 43 w 21600"/>
                <a:gd name="T3" fmla="*/ 56 h 21600"/>
                <a:gd name="T4" fmla="*/ 0 w 21600"/>
                <a:gd name="T5" fmla="*/ 56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72" name="Arc 75"/>
            <p:cNvSpPr>
              <a:spLocks/>
            </p:cNvSpPr>
            <p:nvPr/>
          </p:nvSpPr>
          <p:spPr bwMode="auto">
            <a:xfrm flipH="1" flipV="1">
              <a:off x="3989" y="1959"/>
              <a:ext cx="42" cy="56"/>
            </a:xfrm>
            <a:custGeom>
              <a:avLst/>
              <a:gdLst>
                <a:gd name="T0" fmla="*/ 0 w 21600"/>
                <a:gd name="T1" fmla="*/ 0 h 21600"/>
                <a:gd name="T2" fmla="*/ 42 w 21600"/>
                <a:gd name="T3" fmla="*/ 56 h 21600"/>
                <a:gd name="T4" fmla="*/ 0 w 21600"/>
                <a:gd name="T5" fmla="*/ 56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73" name="Arc 76"/>
            <p:cNvSpPr>
              <a:spLocks/>
            </p:cNvSpPr>
            <p:nvPr/>
          </p:nvSpPr>
          <p:spPr bwMode="auto">
            <a:xfrm flipH="1" flipV="1">
              <a:off x="4053" y="2014"/>
              <a:ext cx="20" cy="128"/>
            </a:xfrm>
            <a:custGeom>
              <a:avLst/>
              <a:gdLst>
                <a:gd name="T0" fmla="*/ 0 w 21600"/>
                <a:gd name="T1" fmla="*/ 0 h 21600"/>
                <a:gd name="T2" fmla="*/ 20 w 21600"/>
                <a:gd name="T3" fmla="*/ 128 h 21600"/>
                <a:gd name="T4" fmla="*/ 0 w 21600"/>
                <a:gd name="T5" fmla="*/ 128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74" name="Arc 77"/>
            <p:cNvSpPr>
              <a:spLocks/>
            </p:cNvSpPr>
            <p:nvPr/>
          </p:nvSpPr>
          <p:spPr bwMode="auto">
            <a:xfrm flipH="1">
              <a:off x="4010" y="2021"/>
              <a:ext cx="14" cy="78"/>
            </a:xfrm>
            <a:custGeom>
              <a:avLst/>
              <a:gdLst>
                <a:gd name="T0" fmla="*/ 0 w 21600"/>
                <a:gd name="T1" fmla="*/ 0 h 21600"/>
                <a:gd name="T2" fmla="*/ 14 w 21600"/>
                <a:gd name="T3" fmla="*/ 78 h 21600"/>
                <a:gd name="T4" fmla="*/ 0 w 21600"/>
                <a:gd name="T5" fmla="*/ 78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75" name="Arc 78"/>
            <p:cNvSpPr>
              <a:spLocks/>
            </p:cNvSpPr>
            <p:nvPr/>
          </p:nvSpPr>
          <p:spPr bwMode="auto">
            <a:xfrm flipH="1" flipV="1">
              <a:off x="4082" y="2033"/>
              <a:ext cx="56" cy="91"/>
            </a:xfrm>
            <a:custGeom>
              <a:avLst/>
              <a:gdLst>
                <a:gd name="T0" fmla="*/ 0 w 21600"/>
                <a:gd name="T1" fmla="*/ 0 h 21600"/>
                <a:gd name="T2" fmla="*/ 56 w 21600"/>
                <a:gd name="T3" fmla="*/ 91 h 21600"/>
                <a:gd name="T4" fmla="*/ 0 w 21600"/>
                <a:gd name="T5" fmla="*/ 9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76" name="Arc 79"/>
            <p:cNvSpPr>
              <a:spLocks/>
            </p:cNvSpPr>
            <p:nvPr/>
          </p:nvSpPr>
          <p:spPr bwMode="auto">
            <a:xfrm flipH="1" flipV="1">
              <a:off x="4095" y="1978"/>
              <a:ext cx="49" cy="55"/>
            </a:xfrm>
            <a:custGeom>
              <a:avLst/>
              <a:gdLst>
                <a:gd name="T0" fmla="*/ 0 w 21600"/>
                <a:gd name="T1" fmla="*/ 0 h 21600"/>
                <a:gd name="T2" fmla="*/ 49 w 21600"/>
                <a:gd name="T3" fmla="*/ 55 h 21600"/>
                <a:gd name="T4" fmla="*/ 0 w 21600"/>
                <a:gd name="T5" fmla="*/ 5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77" name="Line 80"/>
            <p:cNvSpPr>
              <a:spLocks noChangeShapeType="1"/>
            </p:cNvSpPr>
            <p:nvPr/>
          </p:nvSpPr>
          <p:spPr bwMode="auto">
            <a:xfrm flipH="1" flipV="1">
              <a:off x="3595" y="999"/>
              <a:ext cx="340" cy="75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78" name="Line 81"/>
            <p:cNvSpPr>
              <a:spLocks noChangeShapeType="1"/>
            </p:cNvSpPr>
            <p:nvPr/>
          </p:nvSpPr>
          <p:spPr bwMode="auto">
            <a:xfrm flipH="1" flipV="1">
              <a:off x="3174" y="1439"/>
              <a:ext cx="525" cy="67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79" name="Arc 82"/>
            <p:cNvSpPr>
              <a:spLocks/>
            </p:cNvSpPr>
            <p:nvPr/>
          </p:nvSpPr>
          <p:spPr bwMode="auto">
            <a:xfrm flipH="1" flipV="1">
              <a:off x="3889" y="1841"/>
              <a:ext cx="27" cy="122"/>
            </a:xfrm>
            <a:custGeom>
              <a:avLst/>
              <a:gdLst>
                <a:gd name="T0" fmla="*/ 0 w 21600"/>
                <a:gd name="T1" fmla="*/ 0 h 21600"/>
                <a:gd name="T2" fmla="*/ 27 w 21600"/>
                <a:gd name="T3" fmla="*/ 122 h 21600"/>
                <a:gd name="T4" fmla="*/ 0 w 21600"/>
                <a:gd name="T5" fmla="*/ 12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80" name="Arc 83"/>
            <p:cNvSpPr>
              <a:spLocks/>
            </p:cNvSpPr>
            <p:nvPr/>
          </p:nvSpPr>
          <p:spPr bwMode="auto">
            <a:xfrm flipH="1" flipV="1">
              <a:off x="3835" y="1801"/>
              <a:ext cx="54" cy="41"/>
            </a:xfrm>
            <a:custGeom>
              <a:avLst/>
              <a:gdLst>
                <a:gd name="T0" fmla="*/ 0 w 21600"/>
                <a:gd name="T1" fmla="*/ 0 h 21600"/>
                <a:gd name="T2" fmla="*/ 54 w 21600"/>
                <a:gd name="T3" fmla="*/ 41 h 21600"/>
                <a:gd name="T4" fmla="*/ 0 w 21600"/>
                <a:gd name="T5" fmla="*/ 4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81" name="Arc 84"/>
            <p:cNvSpPr>
              <a:spLocks/>
            </p:cNvSpPr>
            <p:nvPr/>
          </p:nvSpPr>
          <p:spPr bwMode="auto">
            <a:xfrm flipH="1">
              <a:off x="3889" y="1761"/>
              <a:ext cx="54" cy="81"/>
            </a:xfrm>
            <a:custGeom>
              <a:avLst/>
              <a:gdLst>
                <a:gd name="T0" fmla="*/ 0 w 21600"/>
                <a:gd name="T1" fmla="*/ 0 h 21600"/>
                <a:gd name="T2" fmla="*/ 54 w 21600"/>
                <a:gd name="T3" fmla="*/ 81 h 21600"/>
                <a:gd name="T4" fmla="*/ 0 w 21600"/>
                <a:gd name="T5" fmla="*/ 8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82" name="Oval 85"/>
            <p:cNvSpPr>
              <a:spLocks noChangeArrowheads="1"/>
            </p:cNvSpPr>
            <p:nvPr/>
          </p:nvSpPr>
          <p:spPr bwMode="auto">
            <a:xfrm>
              <a:off x="3945" y="1736"/>
              <a:ext cx="47" cy="27"/>
            </a:xfrm>
            <a:prstGeom prst="ellipse">
              <a:avLst/>
            </a:prstGeom>
            <a:solidFill>
              <a:srgbClr val="59595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83" name="Oval 86"/>
            <p:cNvSpPr>
              <a:spLocks noChangeArrowheads="1"/>
            </p:cNvSpPr>
            <p:nvPr/>
          </p:nvSpPr>
          <p:spPr bwMode="auto">
            <a:xfrm>
              <a:off x="3787" y="1809"/>
              <a:ext cx="47" cy="24"/>
            </a:xfrm>
            <a:prstGeom prst="ellipse">
              <a:avLst/>
            </a:prstGeom>
            <a:solidFill>
              <a:srgbClr val="59595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84" name="Arc 87"/>
            <p:cNvSpPr>
              <a:spLocks/>
            </p:cNvSpPr>
            <p:nvPr/>
          </p:nvSpPr>
          <p:spPr bwMode="auto">
            <a:xfrm>
              <a:off x="3868" y="1739"/>
              <a:ext cx="20" cy="70"/>
            </a:xfrm>
            <a:custGeom>
              <a:avLst/>
              <a:gdLst>
                <a:gd name="T0" fmla="*/ 0 w 21600"/>
                <a:gd name="T1" fmla="*/ 0 h 21600"/>
                <a:gd name="T2" fmla="*/ 20 w 21600"/>
                <a:gd name="T3" fmla="*/ 70 h 21600"/>
                <a:gd name="T4" fmla="*/ 0 w 21600"/>
                <a:gd name="T5" fmla="*/ 7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85" name="Arc 88"/>
            <p:cNvSpPr>
              <a:spLocks/>
            </p:cNvSpPr>
            <p:nvPr/>
          </p:nvSpPr>
          <p:spPr bwMode="auto">
            <a:xfrm>
              <a:off x="4012" y="1690"/>
              <a:ext cx="20" cy="71"/>
            </a:xfrm>
            <a:custGeom>
              <a:avLst/>
              <a:gdLst>
                <a:gd name="T0" fmla="*/ 0 w 21600"/>
                <a:gd name="T1" fmla="*/ 0 h 21600"/>
                <a:gd name="T2" fmla="*/ 20 w 21600"/>
                <a:gd name="T3" fmla="*/ 71 h 21600"/>
                <a:gd name="T4" fmla="*/ 0 w 21600"/>
                <a:gd name="T5" fmla="*/ 7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86" name="Oval 89"/>
            <p:cNvSpPr>
              <a:spLocks noChangeArrowheads="1"/>
            </p:cNvSpPr>
            <p:nvPr/>
          </p:nvSpPr>
          <p:spPr bwMode="auto">
            <a:xfrm>
              <a:off x="3843" y="1719"/>
              <a:ext cx="31" cy="32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87" name="Arc 90"/>
            <p:cNvSpPr>
              <a:spLocks/>
            </p:cNvSpPr>
            <p:nvPr/>
          </p:nvSpPr>
          <p:spPr bwMode="auto">
            <a:xfrm flipH="1">
              <a:off x="4029" y="1713"/>
              <a:ext cx="48" cy="87"/>
            </a:xfrm>
            <a:custGeom>
              <a:avLst/>
              <a:gdLst>
                <a:gd name="T0" fmla="*/ 0 w 21600"/>
                <a:gd name="T1" fmla="*/ 0 h 21600"/>
                <a:gd name="T2" fmla="*/ 48 w 21600"/>
                <a:gd name="T3" fmla="*/ 87 h 21600"/>
                <a:gd name="T4" fmla="*/ 0 w 21600"/>
                <a:gd name="T5" fmla="*/ 8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88" name="Arc 91"/>
            <p:cNvSpPr>
              <a:spLocks/>
            </p:cNvSpPr>
            <p:nvPr/>
          </p:nvSpPr>
          <p:spPr bwMode="auto">
            <a:xfrm flipH="1">
              <a:off x="4012" y="1813"/>
              <a:ext cx="26" cy="88"/>
            </a:xfrm>
            <a:custGeom>
              <a:avLst/>
              <a:gdLst>
                <a:gd name="T0" fmla="*/ 0 w 21600"/>
                <a:gd name="T1" fmla="*/ 0 h 21600"/>
                <a:gd name="T2" fmla="*/ 26 w 21600"/>
                <a:gd name="T3" fmla="*/ 88 h 21600"/>
                <a:gd name="T4" fmla="*/ 0 w 21600"/>
                <a:gd name="T5" fmla="*/ 88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89" name="Arc 92"/>
            <p:cNvSpPr>
              <a:spLocks/>
            </p:cNvSpPr>
            <p:nvPr/>
          </p:nvSpPr>
          <p:spPr bwMode="auto">
            <a:xfrm flipH="1" flipV="1">
              <a:off x="3981" y="1733"/>
              <a:ext cx="51" cy="51"/>
            </a:xfrm>
            <a:custGeom>
              <a:avLst/>
              <a:gdLst>
                <a:gd name="T0" fmla="*/ 0 w 21600"/>
                <a:gd name="T1" fmla="*/ 0 h 21600"/>
                <a:gd name="T2" fmla="*/ 51 w 21600"/>
                <a:gd name="T3" fmla="*/ 51 h 21600"/>
                <a:gd name="T4" fmla="*/ 0 w 21600"/>
                <a:gd name="T5" fmla="*/ 5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90" name="Oval 93"/>
            <p:cNvSpPr>
              <a:spLocks noChangeArrowheads="1"/>
            </p:cNvSpPr>
            <p:nvPr/>
          </p:nvSpPr>
          <p:spPr bwMode="auto">
            <a:xfrm>
              <a:off x="4045" y="1686"/>
              <a:ext cx="43" cy="35"/>
            </a:xfrm>
            <a:prstGeom prst="ellipse">
              <a:avLst/>
            </a:prstGeom>
            <a:solidFill>
              <a:srgbClr val="D9D9D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91" name="Oval 94"/>
            <p:cNvSpPr>
              <a:spLocks noChangeArrowheads="1"/>
            </p:cNvSpPr>
            <p:nvPr/>
          </p:nvSpPr>
          <p:spPr bwMode="auto">
            <a:xfrm>
              <a:off x="3977" y="1743"/>
              <a:ext cx="31" cy="36"/>
            </a:xfrm>
            <a:prstGeom prst="ellipse">
              <a:avLst/>
            </a:prstGeom>
            <a:solidFill>
              <a:srgbClr val="D9D9D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92" name="Oval 95"/>
            <p:cNvSpPr>
              <a:spLocks noChangeArrowheads="1"/>
            </p:cNvSpPr>
            <p:nvPr/>
          </p:nvSpPr>
          <p:spPr bwMode="auto">
            <a:xfrm>
              <a:off x="4001" y="1699"/>
              <a:ext cx="31" cy="36"/>
            </a:xfrm>
            <a:prstGeom prst="ellipse">
              <a:avLst/>
            </a:prstGeom>
            <a:solidFill>
              <a:srgbClr val="D9D9D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93" name="Arc 96"/>
            <p:cNvSpPr>
              <a:spLocks/>
            </p:cNvSpPr>
            <p:nvPr/>
          </p:nvSpPr>
          <p:spPr bwMode="auto">
            <a:xfrm>
              <a:off x="3951" y="1782"/>
              <a:ext cx="20" cy="71"/>
            </a:xfrm>
            <a:custGeom>
              <a:avLst/>
              <a:gdLst>
                <a:gd name="T0" fmla="*/ 0 w 21600"/>
                <a:gd name="T1" fmla="*/ 0 h 21600"/>
                <a:gd name="T2" fmla="*/ 20 w 21600"/>
                <a:gd name="T3" fmla="*/ 71 h 21600"/>
                <a:gd name="T4" fmla="*/ 0 w 21600"/>
                <a:gd name="T5" fmla="*/ 7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94" name="Arc 97"/>
            <p:cNvSpPr>
              <a:spLocks/>
            </p:cNvSpPr>
            <p:nvPr/>
          </p:nvSpPr>
          <p:spPr bwMode="auto">
            <a:xfrm flipH="1">
              <a:off x="3968" y="1805"/>
              <a:ext cx="48" cy="87"/>
            </a:xfrm>
            <a:custGeom>
              <a:avLst/>
              <a:gdLst>
                <a:gd name="T0" fmla="*/ 0 w 21600"/>
                <a:gd name="T1" fmla="*/ 0 h 21600"/>
                <a:gd name="T2" fmla="*/ 48 w 21600"/>
                <a:gd name="T3" fmla="*/ 87 h 21600"/>
                <a:gd name="T4" fmla="*/ 0 w 21600"/>
                <a:gd name="T5" fmla="*/ 8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95" name="Arc 98"/>
            <p:cNvSpPr>
              <a:spLocks/>
            </p:cNvSpPr>
            <p:nvPr/>
          </p:nvSpPr>
          <p:spPr bwMode="auto">
            <a:xfrm flipH="1">
              <a:off x="3934" y="1875"/>
              <a:ext cx="42" cy="75"/>
            </a:xfrm>
            <a:custGeom>
              <a:avLst/>
              <a:gdLst>
                <a:gd name="T0" fmla="*/ 0 w 21600"/>
                <a:gd name="T1" fmla="*/ 0 h 21600"/>
                <a:gd name="T2" fmla="*/ 42 w 21600"/>
                <a:gd name="T3" fmla="*/ 75 h 21600"/>
                <a:gd name="T4" fmla="*/ 0 w 21600"/>
                <a:gd name="T5" fmla="*/ 7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96" name="Arc 99"/>
            <p:cNvSpPr>
              <a:spLocks/>
            </p:cNvSpPr>
            <p:nvPr/>
          </p:nvSpPr>
          <p:spPr bwMode="auto">
            <a:xfrm flipH="1" flipV="1">
              <a:off x="3920" y="1824"/>
              <a:ext cx="51" cy="52"/>
            </a:xfrm>
            <a:custGeom>
              <a:avLst/>
              <a:gdLst>
                <a:gd name="T0" fmla="*/ 0 w 21600"/>
                <a:gd name="T1" fmla="*/ 0 h 21600"/>
                <a:gd name="T2" fmla="*/ 51 w 21600"/>
                <a:gd name="T3" fmla="*/ 52 h 21600"/>
                <a:gd name="T4" fmla="*/ 0 w 21600"/>
                <a:gd name="T5" fmla="*/ 5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97" name="Oval 100"/>
            <p:cNvSpPr>
              <a:spLocks noChangeArrowheads="1"/>
            </p:cNvSpPr>
            <p:nvPr/>
          </p:nvSpPr>
          <p:spPr bwMode="auto">
            <a:xfrm>
              <a:off x="4010" y="1778"/>
              <a:ext cx="43" cy="36"/>
            </a:xfrm>
            <a:prstGeom prst="ellipse">
              <a:avLst/>
            </a:prstGeom>
            <a:solidFill>
              <a:srgbClr val="D9D9D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98" name="Oval 101"/>
            <p:cNvSpPr>
              <a:spLocks noChangeArrowheads="1"/>
            </p:cNvSpPr>
            <p:nvPr/>
          </p:nvSpPr>
          <p:spPr bwMode="auto">
            <a:xfrm>
              <a:off x="3889" y="1797"/>
              <a:ext cx="31" cy="36"/>
            </a:xfrm>
            <a:prstGeom prst="ellipse">
              <a:avLst/>
            </a:prstGeom>
            <a:solidFill>
              <a:srgbClr val="D9D9D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99" name="Oval 102"/>
            <p:cNvSpPr>
              <a:spLocks noChangeArrowheads="1"/>
            </p:cNvSpPr>
            <p:nvPr/>
          </p:nvSpPr>
          <p:spPr bwMode="auto">
            <a:xfrm>
              <a:off x="3940" y="1754"/>
              <a:ext cx="31" cy="36"/>
            </a:xfrm>
            <a:prstGeom prst="ellipse">
              <a:avLst/>
            </a:prstGeom>
            <a:solidFill>
              <a:srgbClr val="D9D9D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00" name="Arc 103"/>
            <p:cNvSpPr>
              <a:spLocks/>
            </p:cNvSpPr>
            <p:nvPr/>
          </p:nvSpPr>
          <p:spPr bwMode="auto">
            <a:xfrm>
              <a:off x="4111" y="1653"/>
              <a:ext cx="20" cy="71"/>
            </a:xfrm>
            <a:custGeom>
              <a:avLst/>
              <a:gdLst>
                <a:gd name="T0" fmla="*/ 0 w 21600"/>
                <a:gd name="T1" fmla="*/ 0 h 21600"/>
                <a:gd name="T2" fmla="*/ 20 w 21600"/>
                <a:gd name="T3" fmla="*/ 71 h 21600"/>
                <a:gd name="T4" fmla="*/ 0 w 21600"/>
                <a:gd name="T5" fmla="*/ 7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01" name="Arc 104"/>
            <p:cNvSpPr>
              <a:spLocks/>
            </p:cNvSpPr>
            <p:nvPr/>
          </p:nvSpPr>
          <p:spPr bwMode="auto">
            <a:xfrm flipH="1">
              <a:off x="4128" y="1676"/>
              <a:ext cx="48" cy="87"/>
            </a:xfrm>
            <a:custGeom>
              <a:avLst/>
              <a:gdLst>
                <a:gd name="T0" fmla="*/ 0 w 21600"/>
                <a:gd name="T1" fmla="*/ 0 h 21600"/>
                <a:gd name="T2" fmla="*/ 48 w 21600"/>
                <a:gd name="T3" fmla="*/ 87 h 21600"/>
                <a:gd name="T4" fmla="*/ 0 w 21600"/>
                <a:gd name="T5" fmla="*/ 8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02" name="Arc 105"/>
            <p:cNvSpPr>
              <a:spLocks/>
            </p:cNvSpPr>
            <p:nvPr/>
          </p:nvSpPr>
          <p:spPr bwMode="auto">
            <a:xfrm flipH="1">
              <a:off x="4094" y="1747"/>
              <a:ext cx="43" cy="74"/>
            </a:xfrm>
            <a:custGeom>
              <a:avLst/>
              <a:gdLst>
                <a:gd name="T0" fmla="*/ 0 w 21600"/>
                <a:gd name="T1" fmla="*/ 0 h 21600"/>
                <a:gd name="T2" fmla="*/ 43 w 21600"/>
                <a:gd name="T3" fmla="*/ 74 h 21600"/>
                <a:gd name="T4" fmla="*/ 0 w 21600"/>
                <a:gd name="T5" fmla="*/ 7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03" name="Arc 106"/>
            <p:cNvSpPr>
              <a:spLocks/>
            </p:cNvSpPr>
            <p:nvPr/>
          </p:nvSpPr>
          <p:spPr bwMode="auto">
            <a:xfrm flipH="1" flipV="1">
              <a:off x="4080" y="1695"/>
              <a:ext cx="51" cy="52"/>
            </a:xfrm>
            <a:custGeom>
              <a:avLst/>
              <a:gdLst>
                <a:gd name="T0" fmla="*/ 0 w 21600"/>
                <a:gd name="T1" fmla="*/ 0 h 21600"/>
                <a:gd name="T2" fmla="*/ 51 w 21600"/>
                <a:gd name="T3" fmla="*/ 52 h 21600"/>
                <a:gd name="T4" fmla="*/ 0 w 21600"/>
                <a:gd name="T5" fmla="*/ 5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04" name="Oval 107"/>
            <p:cNvSpPr>
              <a:spLocks noChangeArrowheads="1"/>
            </p:cNvSpPr>
            <p:nvPr/>
          </p:nvSpPr>
          <p:spPr bwMode="auto">
            <a:xfrm>
              <a:off x="4170" y="1649"/>
              <a:ext cx="43" cy="36"/>
            </a:xfrm>
            <a:prstGeom prst="ellipse">
              <a:avLst/>
            </a:prstGeom>
            <a:solidFill>
              <a:srgbClr val="D9D9D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05" name="Oval 108"/>
            <p:cNvSpPr>
              <a:spLocks noChangeArrowheads="1"/>
            </p:cNvSpPr>
            <p:nvPr/>
          </p:nvSpPr>
          <p:spPr bwMode="auto">
            <a:xfrm>
              <a:off x="4049" y="1669"/>
              <a:ext cx="31" cy="35"/>
            </a:xfrm>
            <a:prstGeom prst="ellipse">
              <a:avLst/>
            </a:prstGeom>
            <a:solidFill>
              <a:srgbClr val="D9D9D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06" name="Oval 109"/>
            <p:cNvSpPr>
              <a:spLocks noChangeArrowheads="1"/>
            </p:cNvSpPr>
            <p:nvPr/>
          </p:nvSpPr>
          <p:spPr bwMode="auto">
            <a:xfrm>
              <a:off x="4099" y="1625"/>
              <a:ext cx="32" cy="36"/>
            </a:xfrm>
            <a:prstGeom prst="ellipse">
              <a:avLst/>
            </a:prstGeom>
            <a:solidFill>
              <a:srgbClr val="D9D9D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07" name="Arc 110"/>
            <p:cNvSpPr>
              <a:spLocks/>
            </p:cNvSpPr>
            <p:nvPr/>
          </p:nvSpPr>
          <p:spPr bwMode="auto">
            <a:xfrm>
              <a:off x="3790" y="1875"/>
              <a:ext cx="21" cy="71"/>
            </a:xfrm>
            <a:custGeom>
              <a:avLst/>
              <a:gdLst>
                <a:gd name="T0" fmla="*/ 0 w 21600"/>
                <a:gd name="T1" fmla="*/ 0 h 21600"/>
                <a:gd name="T2" fmla="*/ 21 w 21600"/>
                <a:gd name="T3" fmla="*/ 71 h 21600"/>
                <a:gd name="T4" fmla="*/ 0 w 21600"/>
                <a:gd name="T5" fmla="*/ 7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08" name="Arc 111"/>
            <p:cNvSpPr>
              <a:spLocks/>
            </p:cNvSpPr>
            <p:nvPr/>
          </p:nvSpPr>
          <p:spPr bwMode="auto">
            <a:xfrm flipH="1">
              <a:off x="3807" y="1898"/>
              <a:ext cx="49" cy="87"/>
            </a:xfrm>
            <a:custGeom>
              <a:avLst/>
              <a:gdLst>
                <a:gd name="T0" fmla="*/ 0 w 21600"/>
                <a:gd name="T1" fmla="*/ 0 h 21600"/>
                <a:gd name="T2" fmla="*/ 49 w 21600"/>
                <a:gd name="T3" fmla="*/ 87 h 21600"/>
                <a:gd name="T4" fmla="*/ 0 w 21600"/>
                <a:gd name="T5" fmla="*/ 8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09" name="Arc 112"/>
            <p:cNvSpPr>
              <a:spLocks/>
            </p:cNvSpPr>
            <p:nvPr/>
          </p:nvSpPr>
          <p:spPr bwMode="auto">
            <a:xfrm flipH="1">
              <a:off x="3774" y="1969"/>
              <a:ext cx="42" cy="74"/>
            </a:xfrm>
            <a:custGeom>
              <a:avLst/>
              <a:gdLst>
                <a:gd name="T0" fmla="*/ 0 w 21600"/>
                <a:gd name="T1" fmla="*/ 0 h 21600"/>
                <a:gd name="T2" fmla="*/ 42 w 21600"/>
                <a:gd name="T3" fmla="*/ 74 h 21600"/>
                <a:gd name="T4" fmla="*/ 0 w 21600"/>
                <a:gd name="T5" fmla="*/ 7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10" name="Arc 113"/>
            <p:cNvSpPr>
              <a:spLocks/>
            </p:cNvSpPr>
            <p:nvPr/>
          </p:nvSpPr>
          <p:spPr bwMode="auto">
            <a:xfrm flipH="1" flipV="1">
              <a:off x="3760" y="1918"/>
              <a:ext cx="51" cy="51"/>
            </a:xfrm>
            <a:custGeom>
              <a:avLst/>
              <a:gdLst>
                <a:gd name="T0" fmla="*/ 0 w 21600"/>
                <a:gd name="T1" fmla="*/ 0 h 21600"/>
                <a:gd name="T2" fmla="*/ 51 w 21600"/>
                <a:gd name="T3" fmla="*/ 51 h 21600"/>
                <a:gd name="T4" fmla="*/ 0 w 21600"/>
                <a:gd name="T5" fmla="*/ 5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11" name="Oval 114"/>
            <p:cNvSpPr>
              <a:spLocks noChangeArrowheads="1"/>
            </p:cNvSpPr>
            <p:nvPr/>
          </p:nvSpPr>
          <p:spPr bwMode="auto">
            <a:xfrm>
              <a:off x="3823" y="1871"/>
              <a:ext cx="42" cy="36"/>
            </a:xfrm>
            <a:prstGeom prst="ellipse">
              <a:avLst/>
            </a:prstGeom>
            <a:solidFill>
              <a:srgbClr val="D9D9D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12" name="Oval 115"/>
            <p:cNvSpPr>
              <a:spLocks noChangeArrowheads="1"/>
            </p:cNvSpPr>
            <p:nvPr/>
          </p:nvSpPr>
          <p:spPr bwMode="auto">
            <a:xfrm>
              <a:off x="3755" y="1927"/>
              <a:ext cx="32" cy="36"/>
            </a:xfrm>
            <a:prstGeom prst="ellipse">
              <a:avLst/>
            </a:prstGeom>
            <a:solidFill>
              <a:srgbClr val="D9D9D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13" name="Oval 116"/>
            <p:cNvSpPr>
              <a:spLocks noChangeArrowheads="1"/>
            </p:cNvSpPr>
            <p:nvPr/>
          </p:nvSpPr>
          <p:spPr bwMode="auto">
            <a:xfrm>
              <a:off x="3782" y="1873"/>
              <a:ext cx="31" cy="36"/>
            </a:xfrm>
            <a:prstGeom prst="ellipse">
              <a:avLst/>
            </a:prstGeom>
            <a:solidFill>
              <a:srgbClr val="D9D9D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14" name="Line 117"/>
            <p:cNvSpPr>
              <a:spLocks noChangeShapeType="1"/>
            </p:cNvSpPr>
            <p:nvPr/>
          </p:nvSpPr>
          <p:spPr bwMode="auto">
            <a:xfrm flipV="1">
              <a:off x="1652" y="1566"/>
              <a:ext cx="197" cy="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115" name="Freeform 118"/>
            <p:cNvSpPr>
              <a:spLocks/>
            </p:cNvSpPr>
            <p:nvPr/>
          </p:nvSpPr>
          <p:spPr bwMode="auto">
            <a:xfrm>
              <a:off x="4157" y="1609"/>
              <a:ext cx="66" cy="766"/>
            </a:xfrm>
            <a:custGeom>
              <a:avLst/>
              <a:gdLst>
                <a:gd name="T0" fmla="*/ 0 w 20000"/>
                <a:gd name="T1" fmla="*/ 19983 h 20000"/>
                <a:gd name="T2" fmla="*/ 3309 w 20000"/>
                <a:gd name="T3" fmla="*/ 16177 h 20000"/>
                <a:gd name="T4" fmla="*/ 6619 w 20000"/>
                <a:gd name="T5" fmla="*/ 12370 h 20000"/>
                <a:gd name="T6" fmla="*/ 9928 w 20000"/>
                <a:gd name="T7" fmla="*/ 9040 h 20000"/>
                <a:gd name="T8" fmla="*/ 13237 w 20000"/>
                <a:gd name="T9" fmla="*/ 6661 h 20000"/>
                <a:gd name="T10" fmla="*/ 13237 w 20000"/>
                <a:gd name="T11" fmla="*/ 4758 h 20000"/>
                <a:gd name="T12" fmla="*/ 16547 w 20000"/>
                <a:gd name="T13" fmla="*/ 1903 h 20000"/>
                <a:gd name="T14" fmla="*/ 19856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0" y="19983"/>
                  </a:moveTo>
                  <a:lnTo>
                    <a:pt x="3309" y="16177"/>
                  </a:lnTo>
                  <a:lnTo>
                    <a:pt x="6619" y="12370"/>
                  </a:lnTo>
                  <a:lnTo>
                    <a:pt x="9928" y="9040"/>
                  </a:lnTo>
                  <a:lnTo>
                    <a:pt x="13237" y="6661"/>
                  </a:lnTo>
                  <a:lnTo>
                    <a:pt x="13237" y="4758"/>
                  </a:lnTo>
                  <a:lnTo>
                    <a:pt x="16547" y="1903"/>
                  </a:lnTo>
                  <a:lnTo>
                    <a:pt x="1985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16" name="Freeform 119"/>
            <p:cNvSpPr>
              <a:spLocks/>
            </p:cNvSpPr>
            <p:nvPr/>
          </p:nvSpPr>
          <p:spPr bwMode="auto">
            <a:xfrm>
              <a:off x="4149" y="1609"/>
              <a:ext cx="65" cy="766"/>
            </a:xfrm>
            <a:custGeom>
              <a:avLst/>
              <a:gdLst>
                <a:gd name="T0" fmla="*/ 0 w 20000"/>
                <a:gd name="T1" fmla="*/ 19983 h 20000"/>
                <a:gd name="T2" fmla="*/ 3309 w 20000"/>
                <a:gd name="T3" fmla="*/ 16177 h 20000"/>
                <a:gd name="T4" fmla="*/ 6619 w 20000"/>
                <a:gd name="T5" fmla="*/ 12370 h 20000"/>
                <a:gd name="T6" fmla="*/ 9928 w 20000"/>
                <a:gd name="T7" fmla="*/ 9040 h 20000"/>
                <a:gd name="T8" fmla="*/ 13237 w 20000"/>
                <a:gd name="T9" fmla="*/ 6661 h 20000"/>
                <a:gd name="T10" fmla="*/ 13237 w 20000"/>
                <a:gd name="T11" fmla="*/ 4758 h 20000"/>
                <a:gd name="T12" fmla="*/ 16547 w 20000"/>
                <a:gd name="T13" fmla="*/ 1903 h 20000"/>
                <a:gd name="T14" fmla="*/ 19856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0" y="19983"/>
                  </a:moveTo>
                  <a:lnTo>
                    <a:pt x="3309" y="16177"/>
                  </a:lnTo>
                  <a:lnTo>
                    <a:pt x="6619" y="12370"/>
                  </a:lnTo>
                  <a:lnTo>
                    <a:pt x="9928" y="9040"/>
                  </a:lnTo>
                  <a:lnTo>
                    <a:pt x="13237" y="6661"/>
                  </a:lnTo>
                  <a:lnTo>
                    <a:pt x="13237" y="4758"/>
                  </a:lnTo>
                  <a:lnTo>
                    <a:pt x="16547" y="1903"/>
                  </a:lnTo>
                  <a:lnTo>
                    <a:pt x="19856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17" name="Freeform 120"/>
            <p:cNvSpPr>
              <a:spLocks/>
            </p:cNvSpPr>
            <p:nvPr/>
          </p:nvSpPr>
          <p:spPr bwMode="auto">
            <a:xfrm>
              <a:off x="3683" y="1647"/>
              <a:ext cx="534" cy="18"/>
            </a:xfrm>
            <a:custGeom>
              <a:avLst/>
              <a:gdLst>
                <a:gd name="T0" fmla="*/ 0 w 20000"/>
                <a:gd name="T1" fmla="*/ 19310 h 20000"/>
                <a:gd name="T2" fmla="*/ 140 w 20000"/>
                <a:gd name="T3" fmla="*/ 13103 h 20000"/>
                <a:gd name="T4" fmla="*/ 263 w 20000"/>
                <a:gd name="T5" fmla="*/ 13103 h 20000"/>
                <a:gd name="T6" fmla="*/ 1472 w 20000"/>
                <a:gd name="T7" fmla="*/ 6897 h 20000"/>
                <a:gd name="T8" fmla="*/ 1840 w 20000"/>
                <a:gd name="T9" fmla="*/ 13103 h 20000"/>
                <a:gd name="T10" fmla="*/ 2734 w 20000"/>
                <a:gd name="T11" fmla="*/ 6897 h 20000"/>
                <a:gd name="T12" fmla="*/ 2314 w 20000"/>
                <a:gd name="T13" fmla="*/ 19310 h 20000"/>
                <a:gd name="T14" fmla="*/ 2507 w 20000"/>
                <a:gd name="T15" fmla="*/ 13103 h 20000"/>
                <a:gd name="T16" fmla="*/ 4838 w 20000"/>
                <a:gd name="T17" fmla="*/ 6897 h 20000"/>
                <a:gd name="T18" fmla="*/ 6521 w 20000"/>
                <a:gd name="T19" fmla="*/ 0 h 20000"/>
                <a:gd name="T20" fmla="*/ 8834 w 20000"/>
                <a:gd name="T21" fmla="*/ 6897 h 20000"/>
                <a:gd name="T22" fmla="*/ 11043 w 20000"/>
                <a:gd name="T23" fmla="*/ 0 h 20000"/>
                <a:gd name="T24" fmla="*/ 13883 w 20000"/>
                <a:gd name="T25" fmla="*/ 0 h 20000"/>
                <a:gd name="T26" fmla="*/ 14075 w 20000"/>
                <a:gd name="T27" fmla="*/ 8276 h 20000"/>
                <a:gd name="T28" fmla="*/ 16512 w 20000"/>
                <a:gd name="T29" fmla="*/ 0 h 20000"/>
                <a:gd name="T30" fmla="*/ 16827 w 20000"/>
                <a:gd name="T31" fmla="*/ 8276 h 20000"/>
                <a:gd name="T32" fmla="*/ 16968 w 20000"/>
                <a:gd name="T33" fmla="*/ 8276 h 20000"/>
                <a:gd name="T34" fmla="*/ 18510 w 20000"/>
                <a:gd name="T35" fmla="*/ 0 h 20000"/>
                <a:gd name="T36" fmla="*/ 19982 w 20000"/>
                <a:gd name="T37" fmla="*/ 6897 h 200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000"/>
                <a:gd name="T58" fmla="*/ 0 h 20000"/>
                <a:gd name="T59" fmla="*/ 20000 w 20000"/>
                <a:gd name="T60" fmla="*/ 20000 h 200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000" h="20000">
                  <a:moveTo>
                    <a:pt x="0" y="19310"/>
                  </a:moveTo>
                  <a:lnTo>
                    <a:pt x="140" y="13103"/>
                  </a:lnTo>
                  <a:lnTo>
                    <a:pt x="263" y="13103"/>
                  </a:lnTo>
                  <a:lnTo>
                    <a:pt x="1472" y="6897"/>
                  </a:lnTo>
                  <a:lnTo>
                    <a:pt x="1840" y="13103"/>
                  </a:lnTo>
                  <a:lnTo>
                    <a:pt x="2734" y="6897"/>
                  </a:lnTo>
                  <a:lnTo>
                    <a:pt x="2314" y="19310"/>
                  </a:lnTo>
                  <a:lnTo>
                    <a:pt x="2507" y="13103"/>
                  </a:lnTo>
                  <a:lnTo>
                    <a:pt x="4838" y="6897"/>
                  </a:lnTo>
                  <a:lnTo>
                    <a:pt x="6521" y="0"/>
                  </a:lnTo>
                  <a:lnTo>
                    <a:pt x="8834" y="6897"/>
                  </a:lnTo>
                  <a:lnTo>
                    <a:pt x="11043" y="0"/>
                  </a:lnTo>
                  <a:lnTo>
                    <a:pt x="13883" y="0"/>
                  </a:lnTo>
                  <a:lnTo>
                    <a:pt x="14075" y="8276"/>
                  </a:lnTo>
                  <a:lnTo>
                    <a:pt x="16512" y="0"/>
                  </a:lnTo>
                  <a:lnTo>
                    <a:pt x="16827" y="8276"/>
                  </a:lnTo>
                  <a:lnTo>
                    <a:pt x="16968" y="8276"/>
                  </a:lnTo>
                  <a:lnTo>
                    <a:pt x="18510" y="0"/>
                  </a:lnTo>
                  <a:lnTo>
                    <a:pt x="19982" y="689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id-ID" altLang="id-ID"/>
            </a:p>
          </p:txBody>
        </p:sp>
        <p:sp>
          <p:nvSpPr>
            <p:cNvPr id="118" name="Rectangle 121"/>
            <p:cNvSpPr>
              <a:spLocks noChangeArrowheads="1"/>
            </p:cNvSpPr>
            <p:nvPr/>
          </p:nvSpPr>
          <p:spPr bwMode="auto">
            <a:xfrm>
              <a:off x="2460" y="845"/>
              <a:ext cx="1734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00" tIns="12700" rIns="12700" bIns="12700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id-ID" sz="1200">
                  <a:latin typeface="Comic Sans MS" panose="030F0702030302020204" pitchFamily="66" charset="0"/>
                </a:rPr>
                <a:t>Ipomea Carnia atau</a:t>
              </a:r>
              <a:r>
                <a:rPr lang="en-US" altLang="id-ID" sz="1800">
                  <a:latin typeface="Comic Sans MS" panose="030F0702030302020204" pitchFamily="66" charset="0"/>
                </a:rPr>
                <a:t>  </a:t>
              </a:r>
              <a:r>
                <a:rPr lang="en-US" altLang="id-ID" sz="1200">
                  <a:latin typeface="Comic Sans MS" panose="030F0702030302020204" pitchFamily="66" charset="0"/>
                </a:rPr>
                <a:t>vetiver</a:t>
              </a:r>
            </a:p>
          </p:txBody>
        </p:sp>
        <p:grpSp>
          <p:nvGrpSpPr>
            <p:cNvPr id="119" name="Group 122"/>
            <p:cNvGrpSpPr>
              <a:grpSpLocks/>
            </p:cNvGrpSpPr>
            <p:nvPr/>
          </p:nvGrpSpPr>
          <p:grpSpPr bwMode="auto">
            <a:xfrm>
              <a:off x="2792" y="1821"/>
              <a:ext cx="119" cy="34"/>
              <a:chOff x="6629" y="11009"/>
              <a:chExt cx="288" cy="52"/>
            </a:xfrm>
          </p:grpSpPr>
          <p:sp>
            <p:nvSpPr>
              <p:cNvPr id="120" name="Line 123"/>
              <p:cNvSpPr>
                <a:spLocks noChangeShapeType="1"/>
              </p:cNvSpPr>
              <p:nvPr/>
            </p:nvSpPr>
            <p:spPr bwMode="auto">
              <a:xfrm>
                <a:off x="6629" y="11009"/>
                <a:ext cx="288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21" name="Line 124"/>
              <p:cNvSpPr>
                <a:spLocks noChangeShapeType="1"/>
              </p:cNvSpPr>
              <p:nvPr/>
            </p:nvSpPr>
            <p:spPr bwMode="auto">
              <a:xfrm>
                <a:off x="6692" y="11040"/>
                <a:ext cx="16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22" name="Line 125"/>
              <p:cNvSpPr>
                <a:spLocks noChangeShapeType="1"/>
              </p:cNvSpPr>
              <p:nvPr/>
            </p:nvSpPr>
            <p:spPr bwMode="auto">
              <a:xfrm>
                <a:off x="6734" y="11060"/>
                <a:ext cx="65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d-ID"/>
              </a:p>
            </p:txBody>
          </p:sp>
        </p:grpSp>
      </p:grpSp>
      <p:grpSp>
        <p:nvGrpSpPr>
          <p:cNvPr id="123" name="Group 707"/>
          <p:cNvGrpSpPr>
            <a:grpSpLocks/>
          </p:cNvGrpSpPr>
          <p:nvPr/>
        </p:nvGrpSpPr>
        <p:grpSpPr bwMode="auto">
          <a:xfrm>
            <a:off x="5881493" y="3705844"/>
            <a:ext cx="3749608" cy="3044140"/>
            <a:chOff x="1565" y="754"/>
            <a:chExt cx="3399" cy="3220"/>
          </a:xfrm>
        </p:grpSpPr>
        <p:grpSp>
          <p:nvGrpSpPr>
            <p:cNvPr id="124" name="Group 4"/>
            <p:cNvGrpSpPr>
              <a:grpSpLocks/>
            </p:cNvGrpSpPr>
            <p:nvPr/>
          </p:nvGrpSpPr>
          <p:grpSpPr bwMode="auto">
            <a:xfrm>
              <a:off x="1565" y="2840"/>
              <a:ext cx="3399" cy="1134"/>
              <a:chOff x="3986" y="5210"/>
              <a:chExt cx="4566" cy="1458"/>
            </a:xfrm>
          </p:grpSpPr>
          <p:grpSp>
            <p:nvGrpSpPr>
              <p:cNvPr id="707" name="Group 5"/>
              <p:cNvGrpSpPr>
                <a:grpSpLocks/>
              </p:cNvGrpSpPr>
              <p:nvPr/>
            </p:nvGrpSpPr>
            <p:grpSpPr bwMode="auto">
              <a:xfrm rot="-2064185">
                <a:off x="7436" y="6182"/>
                <a:ext cx="177" cy="87"/>
                <a:chOff x="4244" y="6464"/>
                <a:chExt cx="177" cy="87"/>
              </a:xfrm>
            </p:grpSpPr>
            <p:sp>
              <p:nvSpPr>
                <p:cNvPr id="824" name="Oval 6"/>
                <p:cNvSpPr>
                  <a:spLocks noChangeArrowheads="1"/>
                </p:cNvSpPr>
                <p:nvPr/>
              </p:nvSpPr>
              <p:spPr bwMode="auto">
                <a:xfrm>
                  <a:off x="4310" y="6476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  <p:sp>
              <p:nvSpPr>
                <p:cNvPr id="825" name="Oval 7"/>
                <p:cNvSpPr>
                  <a:spLocks noChangeArrowheads="1"/>
                </p:cNvSpPr>
                <p:nvPr/>
              </p:nvSpPr>
              <p:spPr bwMode="auto">
                <a:xfrm>
                  <a:off x="4364" y="6494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  <p:sp>
              <p:nvSpPr>
                <p:cNvPr id="826" name="Oval 8"/>
                <p:cNvSpPr>
                  <a:spLocks noChangeArrowheads="1"/>
                </p:cNvSpPr>
                <p:nvPr/>
              </p:nvSpPr>
              <p:spPr bwMode="auto">
                <a:xfrm>
                  <a:off x="4244" y="6464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</p:grpSp>
          <p:grpSp>
            <p:nvGrpSpPr>
              <p:cNvPr id="708" name="Group 9"/>
              <p:cNvGrpSpPr>
                <a:grpSpLocks/>
              </p:cNvGrpSpPr>
              <p:nvPr/>
            </p:nvGrpSpPr>
            <p:grpSpPr bwMode="auto">
              <a:xfrm rot="-2069395">
                <a:off x="7256" y="6236"/>
                <a:ext cx="177" cy="87"/>
                <a:chOff x="4484" y="6704"/>
                <a:chExt cx="177" cy="87"/>
              </a:xfrm>
            </p:grpSpPr>
            <p:sp>
              <p:nvSpPr>
                <p:cNvPr id="821" name="Oval 10"/>
                <p:cNvSpPr>
                  <a:spLocks noChangeArrowheads="1"/>
                </p:cNvSpPr>
                <p:nvPr/>
              </p:nvSpPr>
              <p:spPr bwMode="auto">
                <a:xfrm>
                  <a:off x="4550" y="6716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  <p:sp>
              <p:nvSpPr>
                <p:cNvPr id="822" name="Oval 11"/>
                <p:cNvSpPr>
                  <a:spLocks noChangeArrowheads="1"/>
                </p:cNvSpPr>
                <p:nvPr/>
              </p:nvSpPr>
              <p:spPr bwMode="auto">
                <a:xfrm>
                  <a:off x="4604" y="6734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  <p:sp>
              <p:nvSpPr>
                <p:cNvPr id="823" name="Oval 12"/>
                <p:cNvSpPr>
                  <a:spLocks noChangeArrowheads="1"/>
                </p:cNvSpPr>
                <p:nvPr/>
              </p:nvSpPr>
              <p:spPr bwMode="auto">
                <a:xfrm>
                  <a:off x="4484" y="6704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</p:grpSp>
          <p:grpSp>
            <p:nvGrpSpPr>
              <p:cNvPr id="709" name="Group 13"/>
              <p:cNvGrpSpPr>
                <a:grpSpLocks/>
              </p:cNvGrpSpPr>
              <p:nvPr/>
            </p:nvGrpSpPr>
            <p:grpSpPr bwMode="auto">
              <a:xfrm rot="-968763">
                <a:off x="4934" y="6311"/>
                <a:ext cx="963" cy="357"/>
                <a:chOff x="4004" y="6224"/>
                <a:chExt cx="963" cy="357"/>
              </a:xfrm>
            </p:grpSpPr>
            <p:sp>
              <p:nvSpPr>
                <p:cNvPr id="798" name="Oval 14"/>
                <p:cNvSpPr>
                  <a:spLocks noChangeArrowheads="1"/>
                </p:cNvSpPr>
                <p:nvPr/>
              </p:nvSpPr>
              <p:spPr bwMode="auto">
                <a:xfrm>
                  <a:off x="4070" y="6236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  <p:sp>
              <p:nvSpPr>
                <p:cNvPr id="799" name="Oval 15"/>
                <p:cNvSpPr>
                  <a:spLocks noChangeArrowheads="1"/>
                </p:cNvSpPr>
                <p:nvPr/>
              </p:nvSpPr>
              <p:spPr bwMode="auto">
                <a:xfrm>
                  <a:off x="4124" y="6254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  <p:sp>
              <p:nvSpPr>
                <p:cNvPr id="800" name="Oval 16"/>
                <p:cNvSpPr>
                  <a:spLocks noChangeArrowheads="1"/>
                </p:cNvSpPr>
                <p:nvPr/>
              </p:nvSpPr>
              <p:spPr bwMode="auto">
                <a:xfrm>
                  <a:off x="4004" y="6224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  <p:grpSp>
              <p:nvGrpSpPr>
                <p:cNvPr id="801" name="Group 17"/>
                <p:cNvGrpSpPr>
                  <a:grpSpLocks/>
                </p:cNvGrpSpPr>
                <p:nvPr/>
              </p:nvGrpSpPr>
              <p:grpSpPr bwMode="auto">
                <a:xfrm rot="641856">
                  <a:off x="4172" y="6284"/>
                  <a:ext cx="177" cy="87"/>
                  <a:chOff x="4244" y="6464"/>
                  <a:chExt cx="177" cy="87"/>
                </a:xfrm>
              </p:grpSpPr>
              <p:sp>
                <p:nvSpPr>
                  <p:cNvPr id="818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4310" y="6476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819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4364" y="649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820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4244" y="646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  <p:grpSp>
              <p:nvGrpSpPr>
                <p:cNvPr id="802" name="Group 21"/>
                <p:cNvGrpSpPr>
                  <a:grpSpLocks/>
                </p:cNvGrpSpPr>
                <p:nvPr/>
              </p:nvGrpSpPr>
              <p:grpSpPr bwMode="auto">
                <a:xfrm>
                  <a:off x="4490" y="6410"/>
                  <a:ext cx="177" cy="87"/>
                  <a:chOff x="4484" y="6704"/>
                  <a:chExt cx="177" cy="87"/>
                </a:xfrm>
              </p:grpSpPr>
              <p:sp>
                <p:nvSpPr>
                  <p:cNvPr id="815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4550" y="6716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816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4604" y="673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817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4484" y="670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  <p:grpSp>
              <p:nvGrpSpPr>
                <p:cNvPr id="803" name="Group 25"/>
                <p:cNvGrpSpPr>
                  <a:grpSpLocks/>
                </p:cNvGrpSpPr>
                <p:nvPr/>
              </p:nvGrpSpPr>
              <p:grpSpPr bwMode="auto">
                <a:xfrm>
                  <a:off x="4322" y="6368"/>
                  <a:ext cx="177" cy="87"/>
                  <a:chOff x="4484" y="6704"/>
                  <a:chExt cx="177" cy="87"/>
                </a:xfrm>
              </p:grpSpPr>
              <p:sp>
                <p:nvSpPr>
                  <p:cNvPr id="812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4550" y="6716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813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4604" y="673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814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4484" y="670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  <p:grpSp>
              <p:nvGrpSpPr>
                <p:cNvPr id="804" name="Group 29"/>
                <p:cNvGrpSpPr>
                  <a:grpSpLocks/>
                </p:cNvGrpSpPr>
                <p:nvPr/>
              </p:nvGrpSpPr>
              <p:grpSpPr bwMode="auto">
                <a:xfrm>
                  <a:off x="4628" y="6464"/>
                  <a:ext cx="177" cy="87"/>
                  <a:chOff x="4484" y="6704"/>
                  <a:chExt cx="177" cy="87"/>
                </a:xfrm>
              </p:grpSpPr>
              <p:sp>
                <p:nvSpPr>
                  <p:cNvPr id="809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4550" y="6716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810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4604" y="673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811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4484" y="670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  <p:grpSp>
              <p:nvGrpSpPr>
                <p:cNvPr id="805" name="Group 33"/>
                <p:cNvGrpSpPr>
                  <a:grpSpLocks/>
                </p:cNvGrpSpPr>
                <p:nvPr/>
              </p:nvGrpSpPr>
              <p:grpSpPr bwMode="auto">
                <a:xfrm>
                  <a:off x="4790" y="6494"/>
                  <a:ext cx="177" cy="87"/>
                  <a:chOff x="4484" y="6704"/>
                  <a:chExt cx="177" cy="87"/>
                </a:xfrm>
              </p:grpSpPr>
              <p:sp>
                <p:nvSpPr>
                  <p:cNvPr id="806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4550" y="6716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807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4604" y="673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808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4484" y="670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</p:grpSp>
          <p:sp>
            <p:nvSpPr>
              <p:cNvPr id="710" name="Oval 37"/>
              <p:cNvSpPr>
                <a:spLocks noChangeArrowheads="1"/>
              </p:cNvSpPr>
              <p:nvPr/>
            </p:nvSpPr>
            <p:spPr bwMode="auto">
              <a:xfrm>
                <a:off x="7910" y="5924"/>
                <a:ext cx="57" cy="57"/>
              </a:xfrm>
              <a:prstGeom prst="ellipse">
                <a:avLst/>
              </a:prstGeom>
              <a:solidFill>
                <a:srgbClr val="FFFFFF"/>
              </a:solidFill>
              <a:ln w="317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endParaRPr lang="id-ID" altLang="id-ID"/>
              </a:p>
            </p:txBody>
          </p:sp>
          <p:grpSp>
            <p:nvGrpSpPr>
              <p:cNvPr id="711" name="Group 38"/>
              <p:cNvGrpSpPr>
                <a:grpSpLocks/>
              </p:cNvGrpSpPr>
              <p:nvPr/>
            </p:nvGrpSpPr>
            <p:grpSpPr bwMode="auto">
              <a:xfrm>
                <a:off x="3986" y="6146"/>
                <a:ext cx="963" cy="357"/>
                <a:chOff x="4004" y="6224"/>
                <a:chExt cx="963" cy="357"/>
              </a:xfrm>
            </p:grpSpPr>
            <p:sp>
              <p:nvSpPr>
                <p:cNvPr id="775" name="Oval 39"/>
                <p:cNvSpPr>
                  <a:spLocks noChangeArrowheads="1"/>
                </p:cNvSpPr>
                <p:nvPr/>
              </p:nvSpPr>
              <p:spPr bwMode="auto">
                <a:xfrm>
                  <a:off x="4070" y="6236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  <p:sp>
              <p:nvSpPr>
                <p:cNvPr id="776" name="Oval 40"/>
                <p:cNvSpPr>
                  <a:spLocks noChangeArrowheads="1"/>
                </p:cNvSpPr>
                <p:nvPr/>
              </p:nvSpPr>
              <p:spPr bwMode="auto">
                <a:xfrm>
                  <a:off x="4124" y="6254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  <p:sp>
              <p:nvSpPr>
                <p:cNvPr id="777" name="Oval 41"/>
                <p:cNvSpPr>
                  <a:spLocks noChangeArrowheads="1"/>
                </p:cNvSpPr>
                <p:nvPr/>
              </p:nvSpPr>
              <p:spPr bwMode="auto">
                <a:xfrm>
                  <a:off x="4004" y="6224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  <p:grpSp>
              <p:nvGrpSpPr>
                <p:cNvPr id="778" name="Group 42"/>
                <p:cNvGrpSpPr>
                  <a:grpSpLocks/>
                </p:cNvGrpSpPr>
                <p:nvPr/>
              </p:nvGrpSpPr>
              <p:grpSpPr bwMode="auto">
                <a:xfrm rot="641856">
                  <a:off x="4172" y="6284"/>
                  <a:ext cx="177" cy="87"/>
                  <a:chOff x="4244" y="6464"/>
                  <a:chExt cx="177" cy="87"/>
                </a:xfrm>
              </p:grpSpPr>
              <p:sp>
                <p:nvSpPr>
                  <p:cNvPr id="795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4310" y="6476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96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4364" y="649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97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4244" y="646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  <p:grpSp>
              <p:nvGrpSpPr>
                <p:cNvPr id="779" name="Group 46"/>
                <p:cNvGrpSpPr>
                  <a:grpSpLocks/>
                </p:cNvGrpSpPr>
                <p:nvPr/>
              </p:nvGrpSpPr>
              <p:grpSpPr bwMode="auto">
                <a:xfrm>
                  <a:off x="4490" y="6410"/>
                  <a:ext cx="177" cy="87"/>
                  <a:chOff x="4484" y="6704"/>
                  <a:chExt cx="177" cy="87"/>
                </a:xfrm>
              </p:grpSpPr>
              <p:sp>
                <p:nvSpPr>
                  <p:cNvPr id="792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4550" y="6716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93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4604" y="673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94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4484" y="670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  <p:grpSp>
              <p:nvGrpSpPr>
                <p:cNvPr id="780" name="Group 50"/>
                <p:cNvGrpSpPr>
                  <a:grpSpLocks/>
                </p:cNvGrpSpPr>
                <p:nvPr/>
              </p:nvGrpSpPr>
              <p:grpSpPr bwMode="auto">
                <a:xfrm>
                  <a:off x="4322" y="6368"/>
                  <a:ext cx="177" cy="87"/>
                  <a:chOff x="4484" y="6704"/>
                  <a:chExt cx="177" cy="87"/>
                </a:xfrm>
              </p:grpSpPr>
              <p:sp>
                <p:nvSpPr>
                  <p:cNvPr id="789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4550" y="6716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90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4604" y="673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91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4484" y="670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  <p:grpSp>
              <p:nvGrpSpPr>
                <p:cNvPr id="781" name="Group 54"/>
                <p:cNvGrpSpPr>
                  <a:grpSpLocks/>
                </p:cNvGrpSpPr>
                <p:nvPr/>
              </p:nvGrpSpPr>
              <p:grpSpPr bwMode="auto">
                <a:xfrm>
                  <a:off x="4628" y="6464"/>
                  <a:ext cx="177" cy="87"/>
                  <a:chOff x="4484" y="6704"/>
                  <a:chExt cx="177" cy="87"/>
                </a:xfrm>
              </p:grpSpPr>
              <p:sp>
                <p:nvSpPr>
                  <p:cNvPr id="786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4550" y="6716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87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4604" y="673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88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4484" y="670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  <p:grpSp>
              <p:nvGrpSpPr>
                <p:cNvPr id="782" name="Group 58"/>
                <p:cNvGrpSpPr>
                  <a:grpSpLocks/>
                </p:cNvGrpSpPr>
                <p:nvPr/>
              </p:nvGrpSpPr>
              <p:grpSpPr bwMode="auto">
                <a:xfrm>
                  <a:off x="4790" y="6494"/>
                  <a:ext cx="177" cy="87"/>
                  <a:chOff x="4484" y="6704"/>
                  <a:chExt cx="177" cy="87"/>
                </a:xfrm>
              </p:grpSpPr>
              <p:sp>
                <p:nvSpPr>
                  <p:cNvPr id="783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4550" y="6716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84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4604" y="673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85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4484" y="670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</p:grpSp>
          <p:grpSp>
            <p:nvGrpSpPr>
              <p:cNvPr id="712" name="Group 62"/>
              <p:cNvGrpSpPr>
                <a:grpSpLocks/>
              </p:cNvGrpSpPr>
              <p:nvPr/>
            </p:nvGrpSpPr>
            <p:grpSpPr bwMode="auto">
              <a:xfrm rot="-1361999">
                <a:off x="5915" y="6302"/>
                <a:ext cx="963" cy="357"/>
                <a:chOff x="4004" y="6224"/>
                <a:chExt cx="963" cy="357"/>
              </a:xfrm>
            </p:grpSpPr>
            <p:sp>
              <p:nvSpPr>
                <p:cNvPr id="752" name="Oval 63"/>
                <p:cNvSpPr>
                  <a:spLocks noChangeArrowheads="1"/>
                </p:cNvSpPr>
                <p:nvPr/>
              </p:nvSpPr>
              <p:spPr bwMode="auto">
                <a:xfrm>
                  <a:off x="4070" y="6236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  <p:sp>
              <p:nvSpPr>
                <p:cNvPr id="753" name="Oval 64"/>
                <p:cNvSpPr>
                  <a:spLocks noChangeArrowheads="1"/>
                </p:cNvSpPr>
                <p:nvPr/>
              </p:nvSpPr>
              <p:spPr bwMode="auto">
                <a:xfrm>
                  <a:off x="4124" y="6254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  <p:sp>
              <p:nvSpPr>
                <p:cNvPr id="754" name="Oval 65"/>
                <p:cNvSpPr>
                  <a:spLocks noChangeArrowheads="1"/>
                </p:cNvSpPr>
                <p:nvPr/>
              </p:nvSpPr>
              <p:spPr bwMode="auto">
                <a:xfrm>
                  <a:off x="4004" y="6224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  <p:grpSp>
              <p:nvGrpSpPr>
                <p:cNvPr id="755" name="Group 66"/>
                <p:cNvGrpSpPr>
                  <a:grpSpLocks/>
                </p:cNvGrpSpPr>
                <p:nvPr/>
              </p:nvGrpSpPr>
              <p:grpSpPr bwMode="auto">
                <a:xfrm rot="641856">
                  <a:off x="4172" y="6284"/>
                  <a:ext cx="177" cy="87"/>
                  <a:chOff x="4244" y="6464"/>
                  <a:chExt cx="177" cy="87"/>
                </a:xfrm>
              </p:grpSpPr>
              <p:sp>
                <p:nvSpPr>
                  <p:cNvPr id="772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4310" y="6476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73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4364" y="649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74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4244" y="646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  <p:grpSp>
              <p:nvGrpSpPr>
                <p:cNvPr id="756" name="Group 70"/>
                <p:cNvGrpSpPr>
                  <a:grpSpLocks/>
                </p:cNvGrpSpPr>
                <p:nvPr/>
              </p:nvGrpSpPr>
              <p:grpSpPr bwMode="auto">
                <a:xfrm>
                  <a:off x="4490" y="6410"/>
                  <a:ext cx="177" cy="87"/>
                  <a:chOff x="4484" y="6704"/>
                  <a:chExt cx="177" cy="87"/>
                </a:xfrm>
              </p:grpSpPr>
              <p:sp>
                <p:nvSpPr>
                  <p:cNvPr id="769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4550" y="6716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70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4604" y="673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71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4484" y="670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  <p:grpSp>
              <p:nvGrpSpPr>
                <p:cNvPr id="757" name="Group 74"/>
                <p:cNvGrpSpPr>
                  <a:grpSpLocks/>
                </p:cNvGrpSpPr>
                <p:nvPr/>
              </p:nvGrpSpPr>
              <p:grpSpPr bwMode="auto">
                <a:xfrm>
                  <a:off x="4322" y="6368"/>
                  <a:ext cx="177" cy="87"/>
                  <a:chOff x="4484" y="6704"/>
                  <a:chExt cx="177" cy="87"/>
                </a:xfrm>
              </p:grpSpPr>
              <p:sp>
                <p:nvSpPr>
                  <p:cNvPr id="766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4550" y="6716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67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4604" y="673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68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4484" y="670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  <p:grpSp>
              <p:nvGrpSpPr>
                <p:cNvPr id="758" name="Group 78"/>
                <p:cNvGrpSpPr>
                  <a:grpSpLocks/>
                </p:cNvGrpSpPr>
                <p:nvPr/>
              </p:nvGrpSpPr>
              <p:grpSpPr bwMode="auto">
                <a:xfrm>
                  <a:off x="4628" y="6464"/>
                  <a:ext cx="177" cy="87"/>
                  <a:chOff x="4484" y="6704"/>
                  <a:chExt cx="177" cy="87"/>
                </a:xfrm>
              </p:grpSpPr>
              <p:sp>
                <p:nvSpPr>
                  <p:cNvPr id="763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4550" y="6716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64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4604" y="673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65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4484" y="670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  <p:grpSp>
              <p:nvGrpSpPr>
                <p:cNvPr id="759" name="Group 82"/>
                <p:cNvGrpSpPr>
                  <a:grpSpLocks/>
                </p:cNvGrpSpPr>
                <p:nvPr/>
              </p:nvGrpSpPr>
              <p:grpSpPr bwMode="auto">
                <a:xfrm>
                  <a:off x="4790" y="6494"/>
                  <a:ext cx="177" cy="87"/>
                  <a:chOff x="4484" y="6704"/>
                  <a:chExt cx="177" cy="87"/>
                </a:xfrm>
              </p:grpSpPr>
              <p:sp>
                <p:nvSpPr>
                  <p:cNvPr id="760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4550" y="6716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61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4604" y="673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62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4484" y="670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</p:grpSp>
          <p:sp>
            <p:nvSpPr>
              <p:cNvPr id="713" name="Oval 86"/>
              <p:cNvSpPr>
                <a:spLocks noChangeArrowheads="1"/>
              </p:cNvSpPr>
              <p:nvPr/>
            </p:nvSpPr>
            <p:spPr bwMode="auto">
              <a:xfrm rot="-1361999">
                <a:off x="7802" y="6044"/>
                <a:ext cx="57" cy="57"/>
              </a:xfrm>
              <a:prstGeom prst="ellipse">
                <a:avLst/>
              </a:prstGeom>
              <a:solidFill>
                <a:srgbClr val="FFFFFF"/>
              </a:solidFill>
              <a:ln w="317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endParaRPr lang="id-ID" altLang="id-ID"/>
              </a:p>
            </p:txBody>
          </p:sp>
          <p:sp>
            <p:nvSpPr>
              <p:cNvPr id="714" name="Oval 87"/>
              <p:cNvSpPr>
                <a:spLocks noChangeArrowheads="1"/>
              </p:cNvSpPr>
              <p:nvPr/>
            </p:nvSpPr>
            <p:spPr bwMode="auto">
              <a:xfrm rot="-1361999">
                <a:off x="7838" y="6008"/>
                <a:ext cx="57" cy="57"/>
              </a:xfrm>
              <a:prstGeom prst="ellipse">
                <a:avLst/>
              </a:prstGeom>
              <a:solidFill>
                <a:srgbClr val="FFFFFF"/>
              </a:solidFill>
              <a:ln w="317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endParaRPr lang="id-ID" altLang="id-ID"/>
              </a:p>
            </p:txBody>
          </p:sp>
          <p:sp>
            <p:nvSpPr>
              <p:cNvPr id="715" name="Oval 88"/>
              <p:cNvSpPr>
                <a:spLocks noChangeArrowheads="1"/>
              </p:cNvSpPr>
              <p:nvPr/>
            </p:nvSpPr>
            <p:spPr bwMode="auto">
              <a:xfrm rot="-1361999">
                <a:off x="7850" y="5984"/>
                <a:ext cx="57" cy="57"/>
              </a:xfrm>
              <a:prstGeom prst="ellipse">
                <a:avLst/>
              </a:prstGeom>
              <a:solidFill>
                <a:srgbClr val="FFFFFF"/>
              </a:solidFill>
              <a:ln w="317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endParaRPr lang="id-ID" altLang="id-ID"/>
              </a:p>
            </p:txBody>
          </p:sp>
          <p:grpSp>
            <p:nvGrpSpPr>
              <p:cNvPr id="716" name="Group 89"/>
              <p:cNvGrpSpPr>
                <a:grpSpLocks/>
              </p:cNvGrpSpPr>
              <p:nvPr/>
            </p:nvGrpSpPr>
            <p:grpSpPr bwMode="auto">
              <a:xfrm rot="-2144842">
                <a:off x="7628" y="6086"/>
                <a:ext cx="177" cy="87"/>
                <a:chOff x="4484" y="6704"/>
                <a:chExt cx="177" cy="87"/>
              </a:xfrm>
            </p:grpSpPr>
            <p:sp>
              <p:nvSpPr>
                <p:cNvPr id="749" name="Oval 90"/>
                <p:cNvSpPr>
                  <a:spLocks noChangeArrowheads="1"/>
                </p:cNvSpPr>
                <p:nvPr/>
              </p:nvSpPr>
              <p:spPr bwMode="auto">
                <a:xfrm>
                  <a:off x="4550" y="6716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  <p:sp>
              <p:nvSpPr>
                <p:cNvPr id="750" name="Oval 91"/>
                <p:cNvSpPr>
                  <a:spLocks noChangeArrowheads="1"/>
                </p:cNvSpPr>
                <p:nvPr/>
              </p:nvSpPr>
              <p:spPr bwMode="auto">
                <a:xfrm>
                  <a:off x="4604" y="6734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  <p:sp>
              <p:nvSpPr>
                <p:cNvPr id="751" name="Oval 92"/>
                <p:cNvSpPr>
                  <a:spLocks noChangeArrowheads="1"/>
                </p:cNvSpPr>
                <p:nvPr/>
              </p:nvSpPr>
              <p:spPr bwMode="auto">
                <a:xfrm>
                  <a:off x="4484" y="6704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</p:grpSp>
          <p:grpSp>
            <p:nvGrpSpPr>
              <p:cNvPr id="717" name="Group 93"/>
              <p:cNvGrpSpPr>
                <a:grpSpLocks/>
              </p:cNvGrpSpPr>
              <p:nvPr/>
            </p:nvGrpSpPr>
            <p:grpSpPr bwMode="auto">
              <a:xfrm rot="-1977490">
                <a:off x="7142" y="6308"/>
                <a:ext cx="177" cy="87"/>
                <a:chOff x="4484" y="6704"/>
                <a:chExt cx="177" cy="87"/>
              </a:xfrm>
            </p:grpSpPr>
            <p:sp>
              <p:nvSpPr>
                <p:cNvPr id="746" name="Oval 94"/>
                <p:cNvSpPr>
                  <a:spLocks noChangeArrowheads="1"/>
                </p:cNvSpPr>
                <p:nvPr/>
              </p:nvSpPr>
              <p:spPr bwMode="auto">
                <a:xfrm>
                  <a:off x="4550" y="6716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  <p:sp>
              <p:nvSpPr>
                <p:cNvPr id="747" name="Oval 95"/>
                <p:cNvSpPr>
                  <a:spLocks noChangeArrowheads="1"/>
                </p:cNvSpPr>
                <p:nvPr/>
              </p:nvSpPr>
              <p:spPr bwMode="auto">
                <a:xfrm>
                  <a:off x="4604" y="6734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  <p:sp>
              <p:nvSpPr>
                <p:cNvPr id="748" name="Oval 96"/>
                <p:cNvSpPr>
                  <a:spLocks noChangeArrowheads="1"/>
                </p:cNvSpPr>
                <p:nvPr/>
              </p:nvSpPr>
              <p:spPr bwMode="auto">
                <a:xfrm>
                  <a:off x="4484" y="6704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</p:grpSp>
          <p:sp>
            <p:nvSpPr>
              <p:cNvPr id="718" name="Oval 97"/>
              <p:cNvSpPr>
                <a:spLocks noChangeArrowheads="1"/>
              </p:cNvSpPr>
              <p:nvPr/>
            </p:nvSpPr>
            <p:spPr bwMode="auto">
              <a:xfrm rot="-1361999">
                <a:off x="6962" y="6362"/>
                <a:ext cx="57" cy="57"/>
              </a:xfrm>
              <a:prstGeom prst="ellipse">
                <a:avLst/>
              </a:prstGeom>
              <a:solidFill>
                <a:srgbClr val="FFFFFF"/>
              </a:solidFill>
              <a:ln w="317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endParaRPr lang="id-ID" altLang="id-ID"/>
              </a:p>
            </p:txBody>
          </p:sp>
          <p:sp>
            <p:nvSpPr>
              <p:cNvPr id="719" name="Oval 98"/>
              <p:cNvSpPr>
                <a:spLocks noChangeArrowheads="1"/>
              </p:cNvSpPr>
              <p:nvPr/>
            </p:nvSpPr>
            <p:spPr bwMode="auto">
              <a:xfrm rot="-1361999">
                <a:off x="7019" y="6358"/>
                <a:ext cx="57" cy="57"/>
              </a:xfrm>
              <a:prstGeom prst="ellipse">
                <a:avLst/>
              </a:prstGeom>
              <a:solidFill>
                <a:srgbClr val="FFFFFF"/>
              </a:solidFill>
              <a:ln w="317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endParaRPr lang="id-ID" altLang="id-ID"/>
              </a:p>
            </p:txBody>
          </p:sp>
          <p:sp>
            <p:nvSpPr>
              <p:cNvPr id="720" name="Oval 99"/>
              <p:cNvSpPr>
                <a:spLocks noChangeArrowheads="1"/>
              </p:cNvSpPr>
              <p:nvPr/>
            </p:nvSpPr>
            <p:spPr bwMode="auto">
              <a:xfrm rot="-1361999">
                <a:off x="6896" y="6377"/>
                <a:ext cx="57" cy="57"/>
              </a:xfrm>
              <a:prstGeom prst="ellipse">
                <a:avLst/>
              </a:prstGeom>
              <a:solidFill>
                <a:srgbClr val="FFFFFF"/>
              </a:solidFill>
              <a:ln w="317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endParaRPr lang="id-ID" altLang="id-ID"/>
              </a:p>
            </p:txBody>
          </p:sp>
          <p:sp>
            <p:nvSpPr>
              <p:cNvPr id="721" name="Oval 100"/>
              <p:cNvSpPr>
                <a:spLocks noChangeArrowheads="1"/>
              </p:cNvSpPr>
              <p:nvPr/>
            </p:nvSpPr>
            <p:spPr bwMode="auto">
              <a:xfrm rot="-1361999">
                <a:off x="7070" y="6344"/>
                <a:ext cx="57" cy="57"/>
              </a:xfrm>
              <a:prstGeom prst="ellipse">
                <a:avLst/>
              </a:prstGeom>
              <a:solidFill>
                <a:srgbClr val="FFFFFF"/>
              </a:solidFill>
              <a:ln w="317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endParaRPr lang="id-ID" altLang="id-ID"/>
              </a:p>
            </p:txBody>
          </p:sp>
          <p:grpSp>
            <p:nvGrpSpPr>
              <p:cNvPr id="722" name="Group 101"/>
              <p:cNvGrpSpPr>
                <a:grpSpLocks/>
              </p:cNvGrpSpPr>
              <p:nvPr/>
            </p:nvGrpSpPr>
            <p:grpSpPr bwMode="auto">
              <a:xfrm rot="-3108263">
                <a:off x="7892" y="5513"/>
                <a:ext cx="963" cy="357"/>
                <a:chOff x="4004" y="6224"/>
                <a:chExt cx="963" cy="357"/>
              </a:xfrm>
            </p:grpSpPr>
            <p:sp>
              <p:nvSpPr>
                <p:cNvPr id="723" name="Oval 102"/>
                <p:cNvSpPr>
                  <a:spLocks noChangeArrowheads="1"/>
                </p:cNvSpPr>
                <p:nvPr/>
              </p:nvSpPr>
              <p:spPr bwMode="auto">
                <a:xfrm>
                  <a:off x="4070" y="6236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  <p:sp>
              <p:nvSpPr>
                <p:cNvPr id="724" name="Oval 103"/>
                <p:cNvSpPr>
                  <a:spLocks noChangeArrowheads="1"/>
                </p:cNvSpPr>
                <p:nvPr/>
              </p:nvSpPr>
              <p:spPr bwMode="auto">
                <a:xfrm>
                  <a:off x="4124" y="6254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  <p:sp>
              <p:nvSpPr>
                <p:cNvPr id="725" name="Oval 104"/>
                <p:cNvSpPr>
                  <a:spLocks noChangeArrowheads="1"/>
                </p:cNvSpPr>
                <p:nvPr/>
              </p:nvSpPr>
              <p:spPr bwMode="auto">
                <a:xfrm>
                  <a:off x="4004" y="6224"/>
                  <a:ext cx="57" cy="57"/>
                </a:xfrm>
                <a:prstGeom prst="ellipse">
                  <a:avLst/>
                </a:prstGeom>
                <a:solidFill>
                  <a:srgbClr val="FFFFFF"/>
                </a:solidFill>
                <a:ln w="317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endParaRPr lang="id-ID" altLang="id-ID"/>
                </a:p>
              </p:txBody>
            </p:sp>
            <p:grpSp>
              <p:nvGrpSpPr>
                <p:cNvPr id="726" name="Group 105"/>
                <p:cNvGrpSpPr>
                  <a:grpSpLocks/>
                </p:cNvGrpSpPr>
                <p:nvPr/>
              </p:nvGrpSpPr>
              <p:grpSpPr bwMode="auto">
                <a:xfrm rot="641856">
                  <a:off x="4172" y="6284"/>
                  <a:ext cx="177" cy="87"/>
                  <a:chOff x="4244" y="6464"/>
                  <a:chExt cx="177" cy="87"/>
                </a:xfrm>
              </p:grpSpPr>
              <p:sp>
                <p:nvSpPr>
                  <p:cNvPr id="74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4310" y="6476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44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4364" y="649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45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4244" y="646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  <p:grpSp>
              <p:nvGrpSpPr>
                <p:cNvPr id="727" name="Group 109"/>
                <p:cNvGrpSpPr>
                  <a:grpSpLocks/>
                </p:cNvGrpSpPr>
                <p:nvPr/>
              </p:nvGrpSpPr>
              <p:grpSpPr bwMode="auto">
                <a:xfrm>
                  <a:off x="4490" y="6410"/>
                  <a:ext cx="177" cy="87"/>
                  <a:chOff x="4484" y="6704"/>
                  <a:chExt cx="177" cy="87"/>
                </a:xfrm>
              </p:grpSpPr>
              <p:sp>
                <p:nvSpPr>
                  <p:cNvPr id="740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4550" y="6716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41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4604" y="673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42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4484" y="670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  <p:grpSp>
              <p:nvGrpSpPr>
                <p:cNvPr id="728" name="Group 113"/>
                <p:cNvGrpSpPr>
                  <a:grpSpLocks/>
                </p:cNvGrpSpPr>
                <p:nvPr/>
              </p:nvGrpSpPr>
              <p:grpSpPr bwMode="auto">
                <a:xfrm>
                  <a:off x="4322" y="6368"/>
                  <a:ext cx="177" cy="87"/>
                  <a:chOff x="4484" y="6704"/>
                  <a:chExt cx="177" cy="87"/>
                </a:xfrm>
              </p:grpSpPr>
              <p:sp>
                <p:nvSpPr>
                  <p:cNvPr id="737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4550" y="6716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38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4604" y="673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39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4484" y="670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  <p:grpSp>
              <p:nvGrpSpPr>
                <p:cNvPr id="729" name="Group 117"/>
                <p:cNvGrpSpPr>
                  <a:grpSpLocks/>
                </p:cNvGrpSpPr>
                <p:nvPr/>
              </p:nvGrpSpPr>
              <p:grpSpPr bwMode="auto">
                <a:xfrm>
                  <a:off x="4628" y="6464"/>
                  <a:ext cx="177" cy="87"/>
                  <a:chOff x="4484" y="6704"/>
                  <a:chExt cx="177" cy="87"/>
                </a:xfrm>
              </p:grpSpPr>
              <p:sp>
                <p:nvSpPr>
                  <p:cNvPr id="734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4550" y="6716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35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4604" y="673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36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4484" y="670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  <p:grpSp>
              <p:nvGrpSpPr>
                <p:cNvPr id="730" name="Group 121"/>
                <p:cNvGrpSpPr>
                  <a:grpSpLocks/>
                </p:cNvGrpSpPr>
                <p:nvPr/>
              </p:nvGrpSpPr>
              <p:grpSpPr bwMode="auto">
                <a:xfrm>
                  <a:off x="4790" y="6494"/>
                  <a:ext cx="177" cy="87"/>
                  <a:chOff x="4484" y="6704"/>
                  <a:chExt cx="177" cy="87"/>
                </a:xfrm>
              </p:grpSpPr>
              <p:sp>
                <p:nvSpPr>
                  <p:cNvPr id="731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4550" y="6716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32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4604" y="673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33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4484" y="6704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</p:grpSp>
        </p:grpSp>
        <p:grpSp>
          <p:nvGrpSpPr>
            <p:cNvPr id="125" name="Group 125"/>
            <p:cNvGrpSpPr>
              <a:grpSpLocks/>
            </p:cNvGrpSpPr>
            <p:nvPr/>
          </p:nvGrpSpPr>
          <p:grpSpPr bwMode="auto">
            <a:xfrm rot="-825432">
              <a:off x="1650" y="754"/>
              <a:ext cx="2728" cy="3184"/>
              <a:chOff x="1891" y="2312"/>
              <a:chExt cx="3665" cy="4094"/>
            </a:xfrm>
          </p:grpSpPr>
          <p:grpSp>
            <p:nvGrpSpPr>
              <p:cNvPr id="130" name="Group 126"/>
              <p:cNvGrpSpPr>
                <a:grpSpLocks/>
              </p:cNvGrpSpPr>
              <p:nvPr/>
            </p:nvGrpSpPr>
            <p:grpSpPr bwMode="auto">
              <a:xfrm>
                <a:off x="1891" y="2312"/>
                <a:ext cx="1420" cy="3869"/>
                <a:chOff x="1891" y="2312"/>
                <a:chExt cx="1420" cy="3869"/>
              </a:xfrm>
            </p:grpSpPr>
            <p:grpSp>
              <p:nvGrpSpPr>
                <p:cNvPr id="403" name="Group 127"/>
                <p:cNvGrpSpPr>
                  <a:grpSpLocks/>
                </p:cNvGrpSpPr>
                <p:nvPr/>
              </p:nvGrpSpPr>
              <p:grpSpPr bwMode="auto">
                <a:xfrm>
                  <a:off x="2364" y="5012"/>
                  <a:ext cx="429" cy="175"/>
                  <a:chOff x="2364" y="5012"/>
                  <a:chExt cx="429" cy="175"/>
                </a:xfrm>
              </p:grpSpPr>
              <p:sp>
                <p:nvSpPr>
                  <p:cNvPr id="702" name="Freeform 128"/>
                  <p:cNvSpPr>
                    <a:spLocks/>
                  </p:cNvSpPr>
                  <p:nvPr/>
                </p:nvSpPr>
                <p:spPr bwMode="auto">
                  <a:xfrm>
                    <a:off x="2364" y="5070"/>
                    <a:ext cx="429" cy="59"/>
                  </a:xfrm>
                  <a:custGeom>
                    <a:avLst/>
                    <a:gdLst>
                      <a:gd name="T0" fmla="*/ 22 w 429"/>
                      <a:gd name="T1" fmla="*/ 0 h 59"/>
                      <a:gd name="T2" fmla="*/ 211 w 429"/>
                      <a:gd name="T3" fmla="*/ 5 h 59"/>
                      <a:gd name="T4" fmla="*/ 429 w 429"/>
                      <a:gd name="T5" fmla="*/ 0 h 59"/>
                      <a:gd name="T6" fmla="*/ 429 w 429"/>
                      <a:gd name="T7" fmla="*/ 55 h 59"/>
                      <a:gd name="T8" fmla="*/ 151 w 429"/>
                      <a:gd name="T9" fmla="*/ 59 h 59"/>
                      <a:gd name="T10" fmla="*/ 0 w 429"/>
                      <a:gd name="T11" fmla="*/ 55 h 59"/>
                      <a:gd name="T12" fmla="*/ 0 w 429"/>
                      <a:gd name="T13" fmla="*/ 0 h 5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29"/>
                      <a:gd name="T22" fmla="*/ 0 h 59"/>
                      <a:gd name="T23" fmla="*/ 429 w 429"/>
                      <a:gd name="T24" fmla="*/ 59 h 5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29" h="59">
                        <a:moveTo>
                          <a:pt x="22" y="0"/>
                        </a:moveTo>
                        <a:lnTo>
                          <a:pt x="211" y="5"/>
                        </a:lnTo>
                        <a:lnTo>
                          <a:pt x="429" y="0"/>
                        </a:lnTo>
                        <a:lnTo>
                          <a:pt x="429" y="55"/>
                        </a:lnTo>
                        <a:lnTo>
                          <a:pt x="151" y="59"/>
                        </a:lnTo>
                        <a:lnTo>
                          <a:pt x="0" y="55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03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2402" y="5132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04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2708" y="5126"/>
                    <a:ext cx="53" cy="4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05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2708" y="5018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706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2390" y="5012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  <p:grpSp>
              <p:nvGrpSpPr>
                <p:cNvPr id="404" name="Group 133"/>
                <p:cNvGrpSpPr>
                  <a:grpSpLocks/>
                </p:cNvGrpSpPr>
                <p:nvPr/>
              </p:nvGrpSpPr>
              <p:grpSpPr bwMode="auto">
                <a:xfrm>
                  <a:off x="2452" y="2419"/>
                  <a:ext cx="262" cy="3762"/>
                  <a:chOff x="2452" y="2419"/>
                  <a:chExt cx="262" cy="3762"/>
                </a:xfrm>
              </p:grpSpPr>
              <p:sp>
                <p:nvSpPr>
                  <p:cNvPr id="491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2545" y="5037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92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2600" y="4880"/>
                    <a:ext cx="53" cy="4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93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2613" y="4928"/>
                    <a:ext cx="53" cy="4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94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2613" y="4977"/>
                    <a:ext cx="53" cy="4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95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2613" y="5025"/>
                    <a:ext cx="53" cy="4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grpSp>
                <p:nvGrpSpPr>
                  <p:cNvPr id="496" name="Group 139"/>
                  <p:cNvGrpSpPr>
                    <a:grpSpLocks/>
                  </p:cNvGrpSpPr>
                  <p:nvPr/>
                </p:nvGrpSpPr>
                <p:grpSpPr bwMode="auto">
                  <a:xfrm>
                    <a:off x="2505" y="2826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697" name="Oval 1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98" name="Oval 1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99" name="Oval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700" name="Oval 1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701" name="Oval 1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sp>
                <p:nvSpPr>
                  <p:cNvPr id="497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2615" y="2859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98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2615" y="2925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99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2615" y="2980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grpSp>
                <p:nvGrpSpPr>
                  <p:cNvPr id="500" name="Group 148"/>
                  <p:cNvGrpSpPr>
                    <a:grpSpLocks/>
                  </p:cNvGrpSpPr>
                  <p:nvPr/>
                </p:nvGrpSpPr>
                <p:grpSpPr bwMode="auto">
                  <a:xfrm>
                    <a:off x="2613" y="3035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692" name="Oval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93" name="Oval 1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94" name="Oval 1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95" name="Oval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96" name="Oval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501" name="Group 154"/>
                  <p:cNvGrpSpPr>
                    <a:grpSpLocks/>
                  </p:cNvGrpSpPr>
                  <p:nvPr/>
                </p:nvGrpSpPr>
                <p:grpSpPr bwMode="auto">
                  <a:xfrm>
                    <a:off x="2505" y="3101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687" name="Oval 1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88" name="Oval 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89" name="Oval 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90" name="Oval 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91" name="Oval 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sp>
                <p:nvSpPr>
                  <p:cNvPr id="502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2562" y="2837"/>
                    <a:ext cx="53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03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2560" y="2892"/>
                    <a:ext cx="53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04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2560" y="2947"/>
                    <a:ext cx="53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05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2560" y="3002"/>
                    <a:ext cx="53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grpSp>
                <p:nvGrpSpPr>
                  <p:cNvPr id="506" name="Group 164"/>
                  <p:cNvGrpSpPr>
                    <a:grpSpLocks/>
                  </p:cNvGrpSpPr>
                  <p:nvPr/>
                </p:nvGrpSpPr>
                <p:grpSpPr bwMode="auto">
                  <a:xfrm>
                    <a:off x="2560" y="3057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682" name="Oval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83" name="Oval 1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84" name="Oval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85" name="Oval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86" name="Oval 1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507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2613" y="3321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677" name="Oval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78" name="Oval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79" name="Oval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80" name="Oval 1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81" name="Oval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508" name="Group 176"/>
                  <p:cNvGrpSpPr>
                    <a:grpSpLocks/>
                  </p:cNvGrpSpPr>
                  <p:nvPr/>
                </p:nvGrpSpPr>
                <p:grpSpPr bwMode="auto">
                  <a:xfrm>
                    <a:off x="2501" y="3376"/>
                    <a:ext cx="59" cy="264"/>
                    <a:chOff x="2496" y="2793"/>
                    <a:chExt cx="59" cy="275"/>
                  </a:xfrm>
                </p:grpSpPr>
                <p:sp>
                  <p:nvSpPr>
                    <p:cNvPr id="672" name="Oval 1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73" name="Oval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74" name="Oval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75" name="Oval 1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76" name="Oval 1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509" name="Group 182"/>
                  <p:cNvGrpSpPr>
                    <a:grpSpLocks/>
                  </p:cNvGrpSpPr>
                  <p:nvPr/>
                </p:nvGrpSpPr>
                <p:grpSpPr bwMode="auto">
                  <a:xfrm>
                    <a:off x="2560" y="3332"/>
                    <a:ext cx="55" cy="275"/>
                    <a:chOff x="2496" y="2793"/>
                    <a:chExt cx="59" cy="275"/>
                  </a:xfrm>
                </p:grpSpPr>
                <p:sp>
                  <p:nvSpPr>
                    <p:cNvPr id="667" name="Oval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68" name="Oval 1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69" name="Oval 1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70" name="Oval 1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71" name="Oval 1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sp>
                <p:nvSpPr>
                  <p:cNvPr id="510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2560" y="3607"/>
                    <a:ext cx="44" cy="5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11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2562" y="3659"/>
                    <a:ext cx="44" cy="5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12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2560" y="3712"/>
                    <a:ext cx="44" cy="5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13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2560" y="3764"/>
                    <a:ext cx="44" cy="5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14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2604" y="3607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15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2606" y="3662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16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2604" y="3717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17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2604" y="3772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18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2505" y="3640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19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2507" y="3695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20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2505" y="3750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21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2505" y="3860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grpSp>
                <p:nvGrpSpPr>
                  <p:cNvPr id="522" name="Group 200"/>
                  <p:cNvGrpSpPr>
                    <a:grpSpLocks/>
                  </p:cNvGrpSpPr>
                  <p:nvPr/>
                </p:nvGrpSpPr>
                <p:grpSpPr bwMode="auto">
                  <a:xfrm>
                    <a:off x="2604" y="3882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662" name="Oval 2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63" name="Oval 2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64" name="Oval 2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65" name="Oval 2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66" name="Oval 2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523" name="Group 206"/>
                  <p:cNvGrpSpPr>
                    <a:grpSpLocks/>
                  </p:cNvGrpSpPr>
                  <p:nvPr/>
                </p:nvGrpSpPr>
                <p:grpSpPr bwMode="auto">
                  <a:xfrm>
                    <a:off x="2505" y="3915"/>
                    <a:ext cx="55" cy="231"/>
                    <a:chOff x="2496" y="2793"/>
                    <a:chExt cx="59" cy="275"/>
                  </a:xfrm>
                </p:grpSpPr>
                <p:sp>
                  <p:nvSpPr>
                    <p:cNvPr id="657" name="Oval 2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58" name="Oval 2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59" name="Oval 2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60" name="Oval 2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61" name="Oval 2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524" name="Group 212"/>
                  <p:cNvGrpSpPr>
                    <a:grpSpLocks/>
                  </p:cNvGrpSpPr>
                  <p:nvPr/>
                </p:nvGrpSpPr>
                <p:grpSpPr bwMode="auto">
                  <a:xfrm>
                    <a:off x="2549" y="3860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652" name="Oval 2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53" name="Oval 2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54" name="Oval 2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55" name="Oval 2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56" name="Oval 2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525" name="Group 218"/>
                  <p:cNvGrpSpPr>
                    <a:grpSpLocks/>
                  </p:cNvGrpSpPr>
                  <p:nvPr/>
                </p:nvGrpSpPr>
                <p:grpSpPr bwMode="auto">
                  <a:xfrm>
                    <a:off x="2604" y="4157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647" name="Oval 2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48" name="Oval 2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49" name="Oval 2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50" name="Oval 2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51" name="Oval 2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526" name="Group 224"/>
                  <p:cNvGrpSpPr>
                    <a:grpSpLocks/>
                  </p:cNvGrpSpPr>
                  <p:nvPr/>
                </p:nvGrpSpPr>
                <p:grpSpPr bwMode="auto">
                  <a:xfrm>
                    <a:off x="2549" y="4135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642" name="Oval 2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43" name="Oval 2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44" name="Oval 2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45" name="Oval 2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46" name="Oval 2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527" name="Group 230"/>
                  <p:cNvGrpSpPr>
                    <a:grpSpLocks/>
                  </p:cNvGrpSpPr>
                  <p:nvPr/>
                </p:nvGrpSpPr>
                <p:grpSpPr bwMode="auto">
                  <a:xfrm>
                    <a:off x="2494" y="4146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637" name="Oval 2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38" name="Oval 2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39" name="Oval 2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40" name="Oval 2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41" name="Oval 2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528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2604" y="4421"/>
                    <a:ext cx="55" cy="242"/>
                    <a:chOff x="2496" y="2793"/>
                    <a:chExt cx="59" cy="275"/>
                  </a:xfrm>
                </p:grpSpPr>
                <p:sp>
                  <p:nvSpPr>
                    <p:cNvPr id="632" name="Oval 2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33" name="Oval 2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34" name="Oval 2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35" name="Oval 2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36" name="Oval 2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529" name="Group 242"/>
                  <p:cNvGrpSpPr>
                    <a:grpSpLocks/>
                  </p:cNvGrpSpPr>
                  <p:nvPr/>
                </p:nvGrpSpPr>
                <p:grpSpPr bwMode="auto">
                  <a:xfrm>
                    <a:off x="2545" y="4410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627" name="Oval 2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28" name="Oval 2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29" name="Oval 2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30" name="Oval 2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31" name="Oval 2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530" name="Group 248"/>
                  <p:cNvGrpSpPr>
                    <a:grpSpLocks/>
                  </p:cNvGrpSpPr>
                  <p:nvPr/>
                </p:nvGrpSpPr>
                <p:grpSpPr bwMode="auto">
                  <a:xfrm>
                    <a:off x="2494" y="4432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622" name="Oval 2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23" name="Oval 2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24" name="Oval 2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25" name="Oval 2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26" name="Oval 2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531" name="Group 254"/>
                  <p:cNvGrpSpPr>
                    <a:grpSpLocks/>
                  </p:cNvGrpSpPr>
                  <p:nvPr/>
                </p:nvGrpSpPr>
                <p:grpSpPr bwMode="auto">
                  <a:xfrm>
                    <a:off x="2607" y="4663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617" name="Oval 2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18" name="Oval 2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19" name="Oval 2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20" name="Oval 2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21" name="Oval 2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532" name="Group 260"/>
                  <p:cNvGrpSpPr>
                    <a:grpSpLocks/>
                  </p:cNvGrpSpPr>
                  <p:nvPr/>
                </p:nvGrpSpPr>
                <p:grpSpPr bwMode="auto">
                  <a:xfrm>
                    <a:off x="2549" y="4696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612" name="Oval 2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13" name="Oval 2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14" name="Oval 2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15" name="Oval 2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16" name="Oval 2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533" name="Group 266"/>
                  <p:cNvGrpSpPr>
                    <a:grpSpLocks/>
                  </p:cNvGrpSpPr>
                  <p:nvPr/>
                </p:nvGrpSpPr>
                <p:grpSpPr bwMode="auto">
                  <a:xfrm>
                    <a:off x="2494" y="4707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607" name="Oval 2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08" name="Oval 2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09" name="Oval 2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10" name="Oval 2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11" name="Oval 2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534" name="Group 272"/>
                  <p:cNvGrpSpPr>
                    <a:grpSpLocks/>
                  </p:cNvGrpSpPr>
                  <p:nvPr/>
                </p:nvGrpSpPr>
                <p:grpSpPr bwMode="auto">
                  <a:xfrm>
                    <a:off x="2608" y="5433"/>
                    <a:ext cx="55" cy="242"/>
                    <a:chOff x="2496" y="2793"/>
                    <a:chExt cx="59" cy="275"/>
                  </a:xfrm>
                </p:grpSpPr>
                <p:sp>
                  <p:nvSpPr>
                    <p:cNvPr id="602" name="Oval 2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03" name="Oval 2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04" name="Oval 2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05" name="Oval 2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06" name="Oval 2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535" name="Group 278"/>
                  <p:cNvGrpSpPr>
                    <a:grpSpLocks/>
                  </p:cNvGrpSpPr>
                  <p:nvPr/>
                </p:nvGrpSpPr>
                <p:grpSpPr bwMode="auto">
                  <a:xfrm>
                    <a:off x="2549" y="5422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597" name="Oval 2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598" name="Oval 2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599" name="Oval 2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00" name="Oval 2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601" name="Oval 2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sp>
                <p:nvSpPr>
                  <p:cNvPr id="536" name="Oval 284"/>
                  <p:cNvSpPr>
                    <a:spLocks noChangeArrowheads="1"/>
                  </p:cNvSpPr>
                  <p:nvPr/>
                </p:nvSpPr>
                <p:spPr bwMode="auto">
                  <a:xfrm>
                    <a:off x="2498" y="5414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37" name="Oval 285"/>
                  <p:cNvSpPr>
                    <a:spLocks noChangeArrowheads="1"/>
                  </p:cNvSpPr>
                  <p:nvPr/>
                </p:nvSpPr>
                <p:spPr bwMode="auto">
                  <a:xfrm>
                    <a:off x="2500" y="5487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38" name="Oval 286"/>
                  <p:cNvSpPr>
                    <a:spLocks noChangeArrowheads="1"/>
                  </p:cNvSpPr>
                  <p:nvPr/>
                </p:nvSpPr>
                <p:spPr bwMode="auto">
                  <a:xfrm>
                    <a:off x="2498" y="5542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39" name="Oval 287"/>
                  <p:cNvSpPr>
                    <a:spLocks noChangeArrowheads="1"/>
                  </p:cNvSpPr>
                  <p:nvPr/>
                </p:nvSpPr>
                <p:spPr bwMode="auto">
                  <a:xfrm>
                    <a:off x="2498" y="5597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40" name="Oval 288"/>
                  <p:cNvSpPr>
                    <a:spLocks noChangeArrowheads="1"/>
                  </p:cNvSpPr>
                  <p:nvPr/>
                </p:nvSpPr>
                <p:spPr bwMode="auto">
                  <a:xfrm>
                    <a:off x="2498" y="5665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grpSp>
                <p:nvGrpSpPr>
                  <p:cNvPr id="541" name="Group 289"/>
                  <p:cNvGrpSpPr>
                    <a:grpSpLocks/>
                  </p:cNvGrpSpPr>
                  <p:nvPr/>
                </p:nvGrpSpPr>
                <p:grpSpPr bwMode="auto">
                  <a:xfrm>
                    <a:off x="2608" y="5675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592" name="Oval 2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593" name="Oval 2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594" name="Oval 2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595" name="Oval 2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596" name="Oval 2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542" name="Group 295"/>
                  <p:cNvGrpSpPr>
                    <a:grpSpLocks/>
                  </p:cNvGrpSpPr>
                  <p:nvPr/>
                </p:nvGrpSpPr>
                <p:grpSpPr bwMode="auto">
                  <a:xfrm>
                    <a:off x="2549" y="5697"/>
                    <a:ext cx="63" cy="253"/>
                    <a:chOff x="2496" y="2793"/>
                    <a:chExt cx="59" cy="275"/>
                  </a:xfrm>
                </p:grpSpPr>
                <p:sp>
                  <p:nvSpPr>
                    <p:cNvPr id="587" name="Oval 2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588" name="Oval 2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589" name="Oval 2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590" name="Oval 2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591" name="Oval 3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sp>
                <p:nvSpPr>
                  <p:cNvPr id="543" name="Oval 301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5719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44" name="Oval 302"/>
                  <p:cNvSpPr>
                    <a:spLocks noChangeArrowheads="1"/>
                  </p:cNvSpPr>
                  <p:nvPr/>
                </p:nvSpPr>
                <p:spPr bwMode="auto">
                  <a:xfrm>
                    <a:off x="2498" y="5774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45" name="Oval 303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5851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46" name="Oval 304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5906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47" name="Oval 305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5961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48" name="Oval 306"/>
                  <p:cNvSpPr>
                    <a:spLocks noChangeArrowheads="1"/>
                  </p:cNvSpPr>
                  <p:nvPr/>
                </p:nvSpPr>
                <p:spPr bwMode="auto">
                  <a:xfrm>
                    <a:off x="2593" y="5961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49" name="Oval 307"/>
                  <p:cNvSpPr>
                    <a:spLocks noChangeArrowheads="1"/>
                  </p:cNvSpPr>
                  <p:nvPr/>
                </p:nvSpPr>
                <p:spPr bwMode="auto">
                  <a:xfrm>
                    <a:off x="2615" y="5400"/>
                    <a:ext cx="33" cy="4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50" name="Oval 308"/>
                  <p:cNvSpPr>
                    <a:spLocks noChangeArrowheads="1"/>
                  </p:cNvSpPr>
                  <p:nvPr/>
                </p:nvSpPr>
                <p:spPr bwMode="auto">
                  <a:xfrm>
                    <a:off x="2545" y="4982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51" name="Oval 309"/>
                  <p:cNvSpPr>
                    <a:spLocks noChangeArrowheads="1"/>
                  </p:cNvSpPr>
                  <p:nvPr/>
                </p:nvSpPr>
                <p:spPr bwMode="auto">
                  <a:xfrm>
                    <a:off x="2615" y="5950"/>
                    <a:ext cx="57" cy="4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52" name="Oval 310"/>
                  <p:cNvSpPr>
                    <a:spLocks noChangeArrowheads="1"/>
                  </p:cNvSpPr>
                  <p:nvPr/>
                </p:nvSpPr>
                <p:spPr bwMode="auto">
                  <a:xfrm>
                    <a:off x="2560" y="5950"/>
                    <a:ext cx="44" cy="6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53" name="Oval 311"/>
                  <p:cNvSpPr>
                    <a:spLocks noChangeArrowheads="1"/>
                  </p:cNvSpPr>
                  <p:nvPr/>
                </p:nvSpPr>
                <p:spPr bwMode="auto">
                  <a:xfrm>
                    <a:off x="2494" y="5004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grpSp>
                <p:nvGrpSpPr>
                  <p:cNvPr id="554" name="Group 312"/>
                  <p:cNvGrpSpPr>
                    <a:grpSpLocks/>
                  </p:cNvGrpSpPr>
                  <p:nvPr/>
                </p:nvGrpSpPr>
                <p:grpSpPr bwMode="auto">
                  <a:xfrm>
                    <a:off x="2604" y="5125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582" name="Oval 3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583" name="Oval 3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584" name="Oval 3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585" name="Oval 3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586" name="Oval 3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555" name="Group 318"/>
                  <p:cNvGrpSpPr>
                    <a:grpSpLocks/>
                  </p:cNvGrpSpPr>
                  <p:nvPr/>
                </p:nvGrpSpPr>
                <p:grpSpPr bwMode="auto">
                  <a:xfrm>
                    <a:off x="2549" y="5158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577" name="Oval 3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578" name="Oval 3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579" name="Oval 3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580" name="Oval 3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581" name="Oval 3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556" name="Group 324"/>
                  <p:cNvGrpSpPr>
                    <a:grpSpLocks/>
                  </p:cNvGrpSpPr>
                  <p:nvPr/>
                </p:nvGrpSpPr>
                <p:grpSpPr bwMode="auto">
                  <a:xfrm>
                    <a:off x="2494" y="5132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572" name="Oval 3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573" name="Oval 3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574" name="Oval 3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575" name="Oval 3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576" name="Oval 3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sp>
                <p:nvSpPr>
                  <p:cNvPr id="557" name="Oval 330"/>
                  <p:cNvSpPr>
                    <a:spLocks noChangeArrowheads="1"/>
                  </p:cNvSpPr>
                  <p:nvPr/>
                </p:nvSpPr>
                <p:spPr bwMode="auto">
                  <a:xfrm>
                    <a:off x="2507" y="4971"/>
                    <a:ext cx="33" cy="4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58" name="Freeform 331"/>
                  <p:cNvSpPr>
                    <a:spLocks/>
                  </p:cNvSpPr>
                  <p:nvPr/>
                </p:nvSpPr>
                <p:spPr bwMode="auto">
                  <a:xfrm>
                    <a:off x="2654" y="2419"/>
                    <a:ext cx="60" cy="3762"/>
                  </a:xfrm>
                  <a:custGeom>
                    <a:avLst/>
                    <a:gdLst>
                      <a:gd name="T0" fmla="*/ 41 w 50"/>
                      <a:gd name="T1" fmla="*/ 3663 h 3669"/>
                      <a:gd name="T2" fmla="*/ 0 w 50"/>
                      <a:gd name="T3" fmla="*/ 3665 h 3669"/>
                      <a:gd name="T4" fmla="*/ 1 w 50"/>
                      <a:gd name="T5" fmla="*/ 3255 h 3669"/>
                      <a:gd name="T6" fmla="*/ 4 w 50"/>
                      <a:gd name="T7" fmla="*/ 2858 h 3669"/>
                      <a:gd name="T8" fmla="*/ 1 w 50"/>
                      <a:gd name="T9" fmla="*/ 2572 h 3669"/>
                      <a:gd name="T10" fmla="*/ 4 w 50"/>
                      <a:gd name="T11" fmla="*/ 2123 h 3669"/>
                      <a:gd name="T12" fmla="*/ 4 w 50"/>
                      <a:gd name="T13" fmla="*/ 1598 h 3669"/>
                      <a:gd name="T14" fmla="*/ 5 w 50"/>
                      <a:gd name="T15" fmla="*/ 1401 h 3669"/>
                      <a:gd name="T16" fmla="*/ 1 w 50"/>
                      <a:gd name="T17" fmla="*/ 934 h 3669"/>
                      <a:gd name="T18" fmla="*/ 4 w 50"/>
                      <a:gd name="T19" fmla="*/ 451 h 3669"/>
                      <a:gd name="T20" fmla="*/ 3 w 50"/>
                      <a:gd name="T21" fmla="*/ 196 h 3669"/>
                      <a:gd name="T22" fmla="*/ 6 w 50"/>
                      <a:gd name="T23" fmla="*/ 23 h 3669"/>
                      <a:gd name="T24" fmla="*/ 44 w 50"/>
                      <a:gd name="T25" fmla="*/ 0 h 3669"/>
                      <a:gd name="T26" fmla="*/ 50 w 50"/>
                      <a:gd name="T27" fmla="*/ 159 h 3669"/>
                      <a:gd name="T28" fmla="*/ 50 w 50"/>
                      <a:gd name="T29" fmla="*/ 366 h 3669"/>
                      <a:gd name="T30" fmla="*/ 50 w 50"/>
                      <a:gd name="T31" fmla="*/ 678 h 3669"/>
                      <a:gd name="T32" fmla="*/ 50 w 50"/>
                      <a:gd name="T33" fmla="*/ 915 h 3669"/>
                      <a:gd name="T34" fmla="*/ 47 w 50"/>
                      <a:gd name="T35" fmla="*/ 1599 h 3669"/>
                      <a:gd name="T36" fmla="*/ 44 w 50"/>
                      <a:gd name="T37" fmla="*/ 2115 h 3669"/>
                      <a:gd name="T38" fmla="*/ 41 w 50"/>
                      <a:gd name="T39" fmla="*/ 2574 h 3669"/>
                      <a:gd name="T40" fmla="*/ 41 w 50"/>
                      <a:gd name="T41" fmla="*/ 2859 h 3669"/>
                      <a:gd name="T42" fmla="*/ 47 w 50"/>
                      <a:gd name="T43" fmla="*/ 3258 h 3669"/>
                      <a:gd name="T44" fmla="*/ 47 w 50"/>
                      <a:gd name="T45" fmla="*/ 3669 h 366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50"/>
                      <a:gd name="T70" fmla="*/ 0 h 3669"/>
                      <a:gd name="T71" fmla="*/ 50 w 50"/>
                      <a:gd name="T72" fmla="*/ 3669 h 366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50" h="3669">
                        <a:moveTo>
                          <a:pt x="41" y="3663"/>
                        </a:moveTo>
                        <a:lnTo>
                          <a:pt x="0" y="3665"/>
                        </a:lnTo>
                        <a:lnTo>
                          <a:pt x="1" y="3255"/>
                        </a:lnTo>
                        <a:lnTo>
                          <a:pt x="4" y="2858"/>
                        </a:lnTo>
                        <a:lnTo>
                          <a:pt x="1" y="2572"/>
                        </a:lnTo>
                        <a:lnTo>
                          <a:pt x="4" y="2123"/>
                        </a:lnTo>
                        <a:lnTo>
                          <a:pt x="4" y="1598"/>
                        </a:lnTo>
                        <a:lnTo>
                          <a:pt x="5" y="1401"/>
                        </a:lnTo>
                        <a:lnTo>
                          <a:pt x="1" y="934"/>
                        </a:lnTo>
                        <a:lnTo>
                          <a:pt x="4" y="451"/>
                        </a:lnTo>
                        <a:lnTo>
                          <a:pt x="3" y="196"/>
                        </a:lnTo>
                        <a:lnTo>
                          <a:pt x="6" y="23"/>
                        </a:lnTo>
                        <a:lnTo>
                          <a:pt x="44" y="0"/>
                        </a:lnTo>
                        <a:lnTo>
                          <a:pt x="50" y="159"/>
                        </a:lnTo>
                        <a:lnTo>
                          <a:pt x="50" y="366"/>
                        </a:lnTo>
                        <a:lnTo>
                          <a:pt x="50" y="678"/>
                        </a:lnTo>
                        <a:lnTo>
                          <a:pt x="50" y="915"/>
                        </a:lnTo>
                        <a:lnTo>
                          <a:pt x="47" y="1599"/>
                        </a:lnTo>
                        <a:lnTo>
                          <a:pt x="44" y="2115"/>
                        </a:lnTo>
                        <a:lnTo>
                          <a:pt x="41" y="2574"/>
                        </a:lnTo>
                        <a:lnTo>
                          <a:pt x="41" y="2859"/>
                        </a:lnTo>
                        <a:lnTo>
                          <a:pt x="47" y="3258"/>
                        </a:lnTo>
                        <a:lnTo>
                          <a:pt x="47" y="3669"/>
                        </a:lnTo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59" name="Freeform 332"/>
                  <p:cNvSpPr>
                    <a:spLocks/>
                  </p:cNvSpPr>
                  <p:nvPr/>
                </p:nvSpPr>
                <p:spPr bwMode="auto">
                  <a:xfrm>
                    <a:off x="2452" y="2430"/>
                    <a:ext cx="50" cy="3751"/>
                  </a:xfrm>
                  <a:custGeom>
                    <a:avLst/>
                    <a:gdLst>
                      <a:gd name="T0" fmla="*/ 41 w 50"/>
                      <a:gd name="T1" fmla="*/ 3663 h 3669"/>
                      <a:gd name="T2" fmla="*/ 0 w 50"/>
                      <a:gd name="T3" fmla="*/ 3665 h 3669"/>
                      <a:gd name="T4" fmla="*/ 1 w 50"/>
                      <a:gd name="T5" fmla="*/ 3255 h 3669"/>
                      <a:gd name="T6" fmla="*/ 4 w 50"/>
                      <a:gd name="T7" fmla="*/ 2858 h 3669"/>
                      <a:gd name="T8" fmla="*/ 1 w 50"/>
                      <a:gd name="T9" fmla="*/ 2572 h 3669"/>
                      <a:gd name="T10" fmla="*/ 4 w 50"/>
                      <a:gd name="T11" fmla="*/ 2123 h 3669"/>
                      <a:gd name="T12" fmla="*/ 4 w 50"/>
                      <a:gd name="T13" fmla="*/ 1598 h 3669"/>
                      <a:gd name="T14" fmla="*/ 5 w 50"/>
                      <a:gd name="T15" fmla="*/ 1401 h 3669"/>
                      <a:gd name="T16" fmla="*/ 1 w 50"/>
                      <a:gd name="T17" fmla="*/ 934 h 3669"/>
                      <a:gd name="T18" fmla="*/ 4 w 50"/>
                      <a:gd name="T19" fmla="*/ 451 h 3669"/>
                      <a:gd name="T20" fmla="*/ 3 w 50"/>
                      <a:gd name="T21" fmla="*/ 196 h 3669"/>
                      <a:gd name="T22" fmla="*/ 6 w 50"/>
                      <a:gd name="T23" fmla="*/ 23 h 3669"/>
                      <a:gd name="T24" fmla="*/ 44 w 50"/>
                      <a:gd name="T25" fmla="*/ 0 h 3669"/>
                      <a:gd name="T26" fmla="*/ 50 w 50"/>
                      <a:gd name="T27" fmla="*/ 159 h 3669"/>
                      <a:gd name="T28" fmla="*/ 50 w 50"/>
                      <a:gd name="T29" fmla="*/ 366 h 3669"/>
                      <a:gd name="T30" fmla="*/ 50 w 50"/>
                      <a:gd name="T31" fmla="*/ 678 h 3669"/>
                      <a:gd name="T32" fmla="*/ 50 w 50"/>
                      <a:gd name="T33" fmla="*/ 915 h 3669"/>
                      <a:gd name="T34" fmla="*/ 47 w 50"/>
                      <a:gd name="T35" fmla="*/ 1599 h 3669"/>
                      <a:gd name="T36" fmla="*/ 44 w 50"/>
                      <a:gd name="T37" fmla="*/ 2115 h 3669"/>
                      <a:gd name="T38" fmla="*/ 41 w 50"/>
                      <a:gd name="T39" fmla="*/ 2574 h 3669"/>
                      <a:gd name="T40" fmla="*/ 41 w 50"/>
                      <a:gd name="T41" fmla="*/ 2859 h 3669"/>
                      <a:gd name="T42" fmla="*/ 47 w 50"/>
                      <a:gd name="T43" fmla="*/ 3258 h 3669"/>
                      <a:gd name="T44" fmla="*/ 47 w 50"/>
                      <a:gd name="T45" fmla="*/ 3669 h 366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50"/>
                      <a:gd name="T70" fmla="*/ 0 h 3669"/>
                      <a:gd name="T71" fmla="*/ 50 w 50"/>
                      <a:gd name="T72" fmla="*/ 3669 h 366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50" h="3669">
                        <a:moveTo>
                          <a:pt x="41" y="3663"/>
                        </a:moveTo>
                        <a:lnTo>
                          <a:pt x="0" y="3665"/>
                        </a:lnTo>
                        <a:lnTo>
                          <a:pt x="1" y="3255"/>
                        </a:lnTo>
                        <a:lnTo>
                          <a:pt x="4" y="2858"/>
                        </a:lnTo>
                        <a:lnTo>
                          <a:pt x="1" y="2572"/>
                        </a:lnTo>
                        <a:lnTo>
                          <a:pt x="4" y="2123"/>
                        </a:lnTo>
                        <a:lnTo>
                          <a:pt x="4" y="1598"/>
                        </a:lnTo>
                        <a:lnTo>
                          <a:pt x="5" y="1401"/>
                        </a:lnTo>
                        <a:lnTo>
                          <a:pt x="1" y="934"/>
                        </a:lnTo>
                        <a:lnTo>
                          <a:pt x="4" y="451"/>
                        </a:lnTo>
                        <a:lnTo>
                          <a:pt x="3" y="196"/>
                        </a:lnTo>
                        <a:lnTo>
                          <a:pt x="6" y="23"/>
                        </a:lnTo>
                        <a:lnTo>
                          <a:pt x="44" y="0"/>
                        </a:lnTo>
                        <a:lnTo>
                          <a:pt x="50" y="159"/>
                        </a:lnTo>
                        <a:lnTo>
                          <a:pt x="50" y="366"/>
                        </a:lnTo>
                        <a:lnTo>
                          <a:pt x="50" y="678"/>
                        </a:lnTo>
                        <a:lnTo>
                          <a:pt x="50" y="915"/>
                        </a:lnTo>
                        <a:lnTo>
                          <a:pt x="47" y="1599"/>
                        </a:lnTo>
                        <a:lnTo>
                          <a:pt x="44" y="2115"/>
                        </a:lnTo>
                        <a:lnTo>
                          <a:pt x="41" y="2574"/>
                        </a:lnTo>
                        <a:lnTo>
                          <a:pt x="41" y="2859"/>
                        </a:lnTo>
                        <a:lnTo>
                          <a:pt x="47" y="3258"/>
                        </a:lnTo>
                        <a:lnTo>
                          <a:pt x="47" y="3669"/>
                        </a:lnTo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60" name="Oval 333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2495" y="6072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61" name="Oval 334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506" y="2726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62" name="Oval 335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561" y="2748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63" name="Oval 336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616" y="2770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64" name="Oval 337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561" y="2618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65" name="Oval 338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616" y="2648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66" name="Oval 339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506" y="2669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67" name="Oval 340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617" y="2705"/>
                    <a:ext cx="55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68" name="Oval 341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2562" y="2683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69" name="Oval 342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506" y="2497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70" name="Oval 343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616" y="2539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571" name="Oval 344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506" y="2605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  <p:grpSp>
              <p:nvGrpSpPr>
                <p:cNvPr id="405" name="Group 345"/>
                <p:cNvGrpSpPr>
                  <a:grpSpLocks/>
                </p:cNvGrpSpPr>
                <p:nvPr/>
              </p:nvGrpSpPr>
              <p:grpSpPr bwMode="auto">
                <a:xfrm>
                  <a:off x="1891" y="2312"/>
                  <a:ext cx="1420" cy="783"/>
                  <a:chOff x="1891" y="2312"/>
                  <a:chExt cx="1420" cy="783"/>
                </a:xfrm>
              </p:grpSpPr>
              <p:sp>
                <p:nvSpPr>
                  <p:cNvPr id="419" name="Oval 346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2071" y="2444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20" name="Oval 347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2052" y="2506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21" name="Oval 348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2034" y="2557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22" name="Oval 349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2129" y="2468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23" name="Oval 350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2115" y="2527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24" name="Oval 351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2086" y="2581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25" name="Oval 352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2189" y="2491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26" name="Oval 353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2165" y="2545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27" name="Oval 354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2157" y="2600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28" name="Oval 355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2300" y="2528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29" name="Oval 356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2281" y="2585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30" name="Oval 357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2273" y="2641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31" name="Oval 358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2246" y="2510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32" name="Oval 359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2219" y="2563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33" name="Oval 360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2211" y="2619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34" name="Oval 361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353" y="2547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35" name="Oval 362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401" y="2563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36" name="Oval 363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3150" y="2831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37" name="Oval 364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396" y="2622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38" name="Oval 365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334" y="2663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39" name="Oval 366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332" y="2604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40" name="Oval 367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396" y="2684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41" name="Oval 368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1908" y="2617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grpSp>
                <p:nvGrpSpPr>
                  <p:cNvPr id="442" name="Group 369"/>
                  <p:cNvGrpSpPr>
                    <a:grpSpLocks/>
                  </p:cNvGrpSpPr>
                  <p:nvPr/>
                </p:nvGrpSpPr>
                <p:grpSpPr bwMode="auto">
                  <a:xfrm rot="-4247670">
                    <a:off x="2764" y="2770"/>
                    <a:ext cx="55" cy="143"/>
                    <a:chOff x="2342" y="2826"/>
                    <a:chExt cx="57" cy="165"/>
                  </a:xfrm>
                </p:grpSpPr>
                <p:sp>
                  <p:nvSpPr>
                    <p:cNvPr id="488" name="Oval 3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826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489" name="Oval 3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881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490" name="Oval 3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936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sp>
                <p:nvSpPr>
                  <p:cNvPr id="443" name="Oval 373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3078" y="2704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44" name="Oval 374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3182" y="2737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45" name="Oval 375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716" y="2733"/>
                    <a:ext cx="55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grpSp>
                <p:nvGrpSpPr>
                  <p:cNvPr id="446" name="Group 376"/>
                  <p:cNvGrpSpPr>
                    <a:grpSpLocks/>
                  </p:cNvGrpSpPr>
                  <p:nvPr/>
                </p:nvGrpSpPr>
                <p:grpSpPr bwMode="auto">
                  <a:xfrm rot="-4247670">
                    <a:off x="2916" y="2811"/>
                    <a:ext cx="57" cy="165"/>
                    <a:chOff x="2342" y="2826"/>
                    <a:chExt cx="57" cy="165"/>
                  </a:xfrm>
                </p:grpSpPr>
                <p:sp>
                  <p:nvSpPr>
                    <p:cNvPr id="485" name="Oval 3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826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486" name="Oval 3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881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487" name="Oval 3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936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sp>
                <p:nvSpPr>
                  <p:cNvPr id="447" name="Oval 380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008" y="2328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48" name="Oval 381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724" y="2680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49" name="Oval 382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784" y="2695"/>
                    <a:ext cx="46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grpSp>
                <p:nvGrpSpPr>
                  <p:cNvPr id="450" name="Group 383"/>
                  <p:cNvGrpSpPr>
                    <a:grpSpLocks/>
                  </p:cNvGrpSpPr>
                  <p:nvPr/>
                </p:nvGrpSpPr>
                <p:grpSpPr bwMode="auto">
                  <a:xfrm rot="-4247670">
                    <a:off x="2810" y="2716"/>
                    <a:ext cx="51" cy="151"/>
                    <a:chOff x="2342" y="2826"/>
                    <a:chExt cx="57" cy="165"/>
                  </a:xfrm>
                </p:grpSpPr>
                <p:sp>
                  <p:nvSpPr>
                    <p:cNvPr id="482" name="Oval 3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826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483" name="Oval 3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881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484" name="Oval 3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936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451" name="Group 387"/>
                  <p:cNvGrpSpPr>
                    <a:grpSpLocks/>
                  </p:cNvGrpSpPr>
                  <p:nvPr/>
                </p:nvGrpSpPr>
                <p:grpSpPr bwMode="auto">
                  <a:xfrm rot="-4247670">
                    <a:off x="2898" y="2679"/>
                    <a:ext cx="46" cy="165"/>
                    <a:chOff x="2342" y="2826"/>
                    <a:chExt cx="57" cy="165"/>
                  </a:xfrm>
                </p:grpSpPr>
                <p:sp>
                  <p:nvSpPr>
                    <p:cNvPr id="479" name="Oval 3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826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480" name="Oval 3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881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481" name="Oval 3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936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452" name="Group 391"/>
                  <p:cNvGrpSpPr>
                    <a:grpSpLocks/>
                  </p:cNvGrpSpPr>
                  <p:nvPr/>
                </p:nvGrpSpPr>
                <p:grpSpPr bwMode="auto">
                  <a:xfrm rot="-4247670">
                    <a:off x="2953" y="2759"/>
                    <a:ext cx="66" cy="165"/>
                    <a:chOff x="2342" y="2826"/>
                    <a:chExt cx="57" cy="165"/>
                  </a:xfrm>
                </p:grpSpPr>
                <p:sp>
                  <p:nvSpPr>
                    <p:cNvPr id="476" name="Oval 3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826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477" name="Oval 3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881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478" name="Oval 3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936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sp>
                <p:nvSpPr>
                  <p:cNvPr id="453" name="Oval 395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3056" y="2794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54" name="Oval 396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3004" y="2780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55" name="Oval 397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3023" y="2905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56" name="Oval 398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3045" y="2854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grpSp>
                <p:nvGrpSpPr>
                  <p:cNvPr id="457" name="Group 399"/>
                  <p:cNvGrpSpPr>
                    <a:grpSpLocks/>
                  </p:cNvGrpSpPr>
                  <p:nvPr/>
                </p:nvGrpSpPr>
                <p:grpSpPr bwMode="auto">
                  <a:xfrm rot="1152330">
                    <a:off x="1936" y="2589"/>
                    <a:ext cx="1375" cy="44"/>
                    <a:chOff x="1979" y="2540"/>
                    <a:chExt cx="1207" cy="45"/>
                  </a:xfrm>
                </p:grpSpPr>
                <p:sp>
                  <p:nvSpPr>
                    <p:cNvPr id="474" name="Freeform 400"/>
                    <p:cNvSpPr>
                      <a:spLocks/>
                    </p:cNvSpPr>
                    <p:nvPr/>
                  </p:nvSpPr>
                  <p:spPr bwMode="auto">
                    <a:xfrm>
                      <a:off x="1980" y="2577"/>
                      <a:ext cx="1195" cy="3"/>
                    </a:xfrm>
                    <a:custGeom>
                      <a:avLst/>
                      <a:gdLst>
                        <a:gd name="T0" fmla="*/ 0 w 1195"/>
                        <a:gd name="T1" fmla="*/ 3 h 3"/>
                        <a:gd name="T2" fmla="*/ 133 w 1195"/>
                        <a:gd name="T3" fmla="*/ 0 h 3"/>
                        <a:gd name="T4" fmla="*/ 264 w 1195"/>
                        <a:gd name="T5" fmla="*/ 3 h 3"/>
                        <a:gd name="T6" fmla="*/ 358 w 1195"/>
                        <a:gd name="T7" fmla="*/ 0 h 3"/>
                        <a:gd name="T8" fmla="*/ 506 w 1195"/>
                        <a:gd name="T9" fmla="*/ 3 h 3"/>
                        <a:gd name="T10" fmla="*/ 679 w 1195"/>
                        <a:gd name="T11" fmla="*/ 3 h 3"/>
                        <a:gd name="T12" fmla="*/ 898 w 1195"/>
                        <a:gd name="T13" fmla="*/ 0 h 3"/>
                        <a:gd name="T14" fmla="*/ 1057 w 1195"/>
                        <a:gd name="T15" fmla="*/ 3 h 3"/>
                        <a:gd name="T16" fmla="*/ 1195 w 1195"/>
                        <a:gd name="T17" fmla="*/ 3 h 3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1195"/>
                        <a:gd name="T28" fmla="*/ 0 h 3"/>
                        <a:gd name="T29" fmla="*/ 1195 w 1195"/>
                        <a:gd name="T30" fmla="*/ 3 h 3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1195" h="3">
                          <a:moveTo>
                            <a:pt x="0" y="3"/>
                          </a:moveTo>
                          <a:lnTo>
                            <a:pt x="133" y="0"/>
                          </a:lnTo>
                          <a:lnTo>
                            <a:pt x="264" y="3"/>
                          </a:lnTo>
                          <a:lnTo>
                            <a:pt x="358" y="0"/>
                          </a:lnTo>
                          <a:lnTo>
                            <a:pt x="506" y="3"/>
                          </a:lnTo>
                          <a:lnTo>
                            <a:pt x="679" y="3"/>
                          </a:lnTo>
                          <a:lnTo>
                            <a:pt x="898" y="0"/>
                          </a:lnTo>
                          <a:lnTo>
                            <a:pt x="1057" y="3"/>
                          </a:lnTo>
                          <a:lnTo>
                            <a:pt x="1195" y="3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475" name="Freeform 401"/>
                    <p:cNvSpPr>
                      <a:spLocks/>
                    </p:cNvSpPr>
                    <p:nvPr/>
                  </p:nvSpPr>
                  <p:spPr bwMode="auto">
                    <a:xfrm>
                      <a:off x="1979" y="2540"/>
                      <a:ext cx="1207" cy="45"/>
                    </a:xfrm>
                    <a:custGeom>
                      <a:avLst/>
                      <a:gdLst>
                        <a:gd name="T0" fmla="*/ 1 w 1207"/>
                        <a:gd name="T1" fmla="*/ 42 h 45"/>
                        <a:gd name="T2" fmla="*/ 0 w 1207"/>
                        <a:gd name="T3" fmla="*/ 0 h 45"/>
                        <a:gd name="T4" fmla="*/ 135 w 1207"/>
                        <a:gd name="T5" fmla="*/ 1 h 45"/>
                        <a:gd name="T6" fmla="*/ 266 w 1207"/>
                        <a:gd name="T7" fmla="*/ 4 h 45"/>
                        <a:gd name="T8" fmla="*/ 360 w 1207"/>
                        <a:gd name="T9" fmla="*/ 1 h 45"/>
                        <a:gd name="T10" fmla="*/ 508 w 1207"/>
                        <a:gd name="T11" fmla="*/ 4 h 45"/>
                        <a:gd name="T12" fmla="*/ 681 w 1207"/>
                        <a:gd name="T13" fmla="*/ 4 h 45"/>
                        <a:gd name="T14" fmla="*/ 900 w 1207"/>
                        <a:gd name="T15" fmla="*/ 1 h 45"/>
                        <a:gd name="T16" fmla="*/ 1059 w 1207"/>
                        <a:gd name="T17" fmla="*/ 4 h 45"/>
                        <a:gd name="T18" fmla="*/ 1143 w 1207"/>
                        <a:gd name="T19" fmla="*/ 3 h 45"/>
                        <a:gd name="T20" fmla="*/ 1200 w 1207"/>
                        <a:gd name="T21" fmla="*/ 6 h 45"/>
                        <a:gd name="T22" fmla="*/ 1207 w 1207"/>
                        <a:gd name="T23" fmla="*/ 45 h 45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07"/>
                        <a:gd name="T37" fmla="*/ 0 h 45"/>
                        <a:gd name="T38" fmla="*/ 1207 w 1207"/>
                        <a:gd name="T39" fmla="*/ 45 h 45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07" h="45">
                          <a:moveTo>
                            <a:pt x="1" y="42"/>
                          </a:moveTo>
                          <a:lnTo>
                            <a:pt x="0" y="0"/>
                          </a:lnTo>
                          <a:lnTo>
                            <a:pt x="135" y="1"/>
                          </a:lnTo>
                          <a:lnTo>
                            <a:pt x="266" y="4"/>
                          </a:lnTo>
                          <a:lnTo>
                            <a:pt x="360" y="1"/>
                          </a:lnTo>
                          <a:lnTo>
                            <a:pt x="508" y="4"/>
                          </a:lnTo>
                          <a:lnTo>
                            <a:pt x="681" y="4"/>
                          </a:lnTo>
                          <a:lnTo>
                            <a:pt x="900" y="1"/>
                          </a:lnTo>
                          <a:lnTo>
                            <a:pt x="1059" y="4"/>
                          </a:lnTo>
                          <a:lnTo>
                            <a:pt x="1143" y="3"/>
                          </a:lnTo>
                          <a:lnTo>
                            <a:pt x="1200" y="6"/>
                          </a:lnTo>
                          <a:lnTo>
                            <a:pt x="1207" y="45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458" name="Group 402"/>
                  <p:cNvGrpSpPr>
                    <a:grpSpLocks/>
                  </p:cNvGrpSpPr>
                  <p:nvPr/>
                </p:nvGrpSpPr>
                <p:grpSpPr bwMode="auto">
                  <a:xfrm rot="1152330">
                    <a:off x="1891" y="2793"/>
                    <a:ext cx="1342" cy="44"/>
                    <a:chOff x="1979" y="2540"/>
                    <a:chExt cx="1207" cy="45"/>
                  </a:xfrm>
                </p:grpSpPr>
                <p:sp>
                  <p:nvSpPr>
                    <p:cNvPr id="472" name="Freeform 403"/>
                    <p:cNvSpPr>
                      <a:spLocks/>
                    </p:cNvSpPr>
                    <p:nvPr/>
                  </p:nvSpPr>
                  <p:spPr bwMode="auto">
                    <a:xfrm>
                      <a:off x="1980" y="2577"/>
                      <a:ext cx="1195" cy="3"/>
                    </a:xfrm>
                    <a:custGeom>
                      <a:avLst/>
                      <a:gdLst>
                        <a:gd name="T0" fmla="*/ 0 w 1195"/>
                        <a:gd name="T1" fmla="*/ 3 h 3"/>
                        <a:gd name="T2" fmla="*/ 133 w 1195"/>
                        <a:gd name="T3" fmla="*/ 0 h 3"/>
                        <a:gd name="T4" fmla="*/ 264 w 1195"/>
                        <a:gd name="T5" fmla="*/ 3 h 3"/>
                        <a:gd name="T6" fmla="*/ 358 w 1195"/>
                        <a:gd name="T7" fmla="*/ 0 h 3"/>
                        <a:gd name="T8" fmla="*/ 506 w 1195"/>
                        <a:gd name="T9" fmla="*/ 3 h 3"/>
                        <a:gd name="T10" fmla="*/ 679 w 1195"/>
                        <a:gd name="T11" fmla="*/ 3 h 3"/>
                        <a:gd name="T12" fmla="*/ 898 w 1195"/>
                        <a:gd name="T13" fmla="*/ 0 h 3"/>
                        <a:gd name="T14" fmla="*/ 1057 w 1195"/>
                        <a:gd name="T15" fmla="*/ 3 h 3"/>
                        <a:gd name="T16" fmla="*/ 1195 w 1195"/>
                        <a:gd name="T17" fmla="*/ 3 h 3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1195"/>
                        <a:gd name="T28" fmla="*/ 0 h 3"/>
                        <a:gd name="T29" fmla="*/ 1195 w 1195"/>
                        <a:gd name="T30" fmla="*/ 3 h 3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1195" h="3">
                          <a:moveTo>
                            <a:pt x="0" y="3"/>
                          </a:moveTo>
                          <a:lnTo>
                            <a:pt x="133" y="0"/>
                          </a:lnTo>
                          <a:lnTo>
                            <a:pt x="264" y="3"/>
                          </a:lnTo>
                          <a:lnTo>
                            <a:pt x="358" y="0"/>
                          </a:lnTo>
                          <a:lnTo>
                            <a:pt x="506" y="3"/>
                          </a:lnTo>
                          <a:lnTo>
                            <a:pt x="679" y="3"/>
                          </a:lnTo>
                          <a:lnTo>
                            <a:pt x="898" y="0"/>
                          </a:lnTo>
                          <a:lnTo>
                            <a:pt x="1057" y="3"/>
                          </a:lnTo>
                          <a:lnTo>
                            <a:pt x="1195" y="3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473" name="Freeform 404"/>
                    <p:cNvSpPr>
                      <a:spLocks/>
                    </p:cNvSpPr>
                    <p:nvPr/>
                  </p:nvSpPr>
                  <p:spPr bwMode="auto">
                    <a:xfrm>
                      <a:off x="1979" y="2540"/>
                      <a:ext cx="1207" cy="45"/>
                    </a:xfrm>
                    <a:custGeom>
                      <a:avLst/>
                      <a:gdLst>
                        <a:gd name="T0" fmla="*/ 1 w 1207"/>
                        <a:gd name="T1" fmla="*/ 42 h 45"/>
                        <a:gd name="T2" fmla="*/ 0 w 1207"/>
                        <a:gd name="T3" fmla="*/ 0 h 45"/>
                        <a:gd name="T4" fmla="*/ 135 w 1207"/>
                        <a:gd name="T5" fmla="*/ 1 h 45"/>
                        <a:gd name="T6" fmla="*/ 266 w 1207"/>
                        <a:gd name="T7" fmla="*/ 4 h 45"/>
                        <a:gd name="T8" fmla="*/ 360 w 1207"/>
                        <a:gd name="T9" fmla="*/ 1 h 45"/>
                        <a:gd name="T10" fmla="*/ 508 w 1207"/>
                        <a:gd name="T11" fmla="*/ 4 h 45"/>
                        <a:gd name="T12" fmla="*/ 681 w 1207"/>
                        <a:gd name="T13" fmla="*/ 4 h 45"/>
                        <a:gd name="T14" fmla="*/ 900 w 1207"/>
                        <a:gd name="T15" fmla="*/ 1 h 45"/>
                        <a:gd name="T16" fmla="*/ 1059 w 1207"/>
                        <a:gd name="T17" fmla="*/ 4 h 45"/>
                        <a:gd name="T18" fmla="*/ 1143 w 1207"/>
                        <a:gd name="T19" fmla="*/ 3 h 45"/>
                        <a:gd name="T20" fmla="*/ 1200 w 1207"/>
                        <a:gd name="T21" fmla="*/ 6 h 45"/>
                        <a:gd name="T22" fmla="*/ 1207 w 1207"/>
                        <a:gd name="T23" fmla="*/ 45 h 45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07"/>
                        <a:gd name="T37" fmla="*/ 0 h 45"/>
                        <a:gd name="T38" fmla="*/ 1207 w 1207"/>
                        <a:gd name="T39" fmla="*/ 45 h 45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07" h="45">
                          <a:moveTo>
                            <a:pt x="1" y="42"/>
                          </a:moveTo>
                          <a:lnTo>
                            <a:pt x="0" y="0"/>
                          </a:lnTo>
                          <a:lnTo>
                            <a:pt x="135" y="1"/>
                          </a:lnTo>
                          <a:lnTo>
                            <a:pt x="266" y="4"/>
                          </a:lnTo>
                          <a:lnTo>
                            <a:pt x="360" y="1"/>
                          </a:lnTo>
                          <a:lnTo>
                            <a:pt x="508" y="4"/>
                          </a:lnTo>
                          <a:lnTo>
                            <a:pt x="681" y="4"/>
                          </a:lnTo>
                          <a:lnTo>
                            <a:pt x="900" y="1"/>
                          </a:lnTo>
                          <a:lnTo>
                            <a:pt x="1059" y="4"/>
                          </a:lnTo>
                          <a:lnTo>
                            <a:pt x="1143" y="3"/>
                          </a:lnTo>
                          <a:lnTo>
                            <a:pt x="1200" y="6"/>
                          </a:lnTo>
                          <a:lnTo>
                            <a:pt x="1207" y="45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sp>
                <p:nvSpPr>
                  <p:cNvPr id="459" name="Oval 405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1940" y="2524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60" name="Oval 406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1979" y="2411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61" name="Oval 407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091" y="2357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62" name="Oval 408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005" y="2639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63" name="Oval 409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396" y="2464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64" name="Oval 410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715" y="2572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65" name="Oval 411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396" y="2781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66" name="Oval 412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3114" y="2933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67" name="Freeform 413"/>
                  <p:cNvSpPr>
                    <a:spLocks/>
                  </p:cNvSpPr>
                  <p:nvPr/>
                </p:nvSpPr>
                <p:spPr bwMode="auto">
                  <a:xfrm rot="1152330">
                    <a:off x="3090" y="2677"/>
                    <a:ext cx="55" cy="418"/>
                  </a:xfrm>
                  <a:custGeom>
                    <a:avLst/>
                    <a:gdLst>
                      <a:gd name="T0" fmla="*/ 42 w 44"/>
                      <a:gd name="T1" fmla="*/ 0 h 276"/>
                      <a:gd name="T2" fmla="*/ 38 w 44"/>
                      <a:gd name="T3" fmla="*/ 112 h 276"/>
                      <a:gd name="T4" fmla="*/ 44 w 44"/>
                      <a:gd name="T5" fmla="*/ 196 h 276"/>
                      <a:gd name="T6" fmla="*/ 42 w 44"/>
                      <a:gd name="T7" fmla="*/ 276 h 276"/>
                      <a:gd name="T8" fmla="*/ 0 w 44"/>
                      <a:gd name="T9" fmla="*/ 276 h 276"/>
                      <a:gd name="T10" fmla="*/ 8 w 44"/>
                      <a:gd name="T11" fmla="*/ 205 h 276"/>
                      <a:gd name="T12" fmla="*/ 2 w 44"/>
                      <a:gd name="T13" fmla="*/ 88 h 276"/>
                      <a:gd name="T14" fmla="*/ 0 w 44"/>
                      <a:gd name="T15" fmla="*/ 0 h 276"/>
                      <a:gd name="T16" fmla="*/ 42 w 44"/>
                      <a:gd name="T17" fmla="*/ 0 h 27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4"/>
                      <a:gd name="T28" fmla="*/ 0 h 276"/>
                      <a:gd name="T29" fmla="*/ 44 w 44"/>
                      <a:gd name="T30" fmla="*/ 276 h 27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4" h="276">
                        <a:moveTo>
                          <a:pt x="42" y="0"/>
                        </a:moveTo>
                        <a:lnTo>
                          <a:pt x="38" y="112"/>
                        </a:lnTo>
                        <a:lnTo>
                          <a:pt x="44" y="196"/>
                        </a:lnTo>
                        <a:lnTo>
                          <a:pt x="42" y="276"/>
                        </a:lnTo>
                        <a:lnTo>
                          <a:pt x="0" y="276"/>
                        </a:lnTo>
                        <a:lnTo>
                          <a:pt x="8" y="205"/>
                        </a:lnTo>
                        <a:lnTo>
                          <a:pt x="2" y="88"/>
                        </a:lnTo>
                        <a:lnTo>
                          <a:pt x="0" y="0"/>
                        </a:lnTo>
                        <a:lnTo>
                          <a:pt x="4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68" name="Freeform 414"/>
                  <p:cNvSpPr>
                    <a:spLocks/>
                  </p:cNvSpPr>
                  <p:nvPr/>
                </p:nvSpPr>
                <p:spPr bwMode="auto">
                  <a:xfrm rot="1152330">
                    <a:off x="2010" y="2312"/>
                    <a:ext cx="44" cy="418"/>
                  </a:xfrm>
                  <a:custGeom>
                    <a:avLst/>
                    <a:gdLst>
                      <a:gd name="T0" fmla="*/ 42 w 44"/>
                      <a:gd name="T1" fmla="*/ 0 h 276"/>
                      <a:gd name="T2" fmla="*/ 38 w 44"/>
                      <a:gd name="T3" fmla="*/ 112 h 276"/>
                      <a:gd name="T4" fmla="*/ 44 w 44"/>
                      <a:gd name="T5" fmla="*/ 196 h 276"/>
                      <a:gd name="T6" fmla="*/ 42 w 44"/>
                      <a:gd name="T7" fmla="*/ 276 h 276"/>
                      <a:gd name="T8" fmla="*/ 0 w 44"/>
                      <a:gd name="T9" fmla="*/ 276 h 276"/>
                      <a:gd name="T10" fmla="*/ 8 w 44"/>
                      <a:gd name="T11" fmla="*/ 205 h 276"/>
                      <a:gd name="T12" fmla="*/ 2 w 44"/>
                      <a:gd name="T13" fmla="*/ 88 h 276"/>
                      <a:gd name="T14" fmla="*/ 0 w 44"/>
                      <a:gd name="T15" fmla="*/ 0 h 276"/>
                      <a:gd name="T16" fmla="*/ 42 w 44"/>
                      <a:gd name="T17" fmla="*/ 0 h 27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4"/>
                      <a:gd name="T28" fmla="*/ 0 h 276"/>
                      <a:gd name="T29" fmla="*/ 44 w 44"/>
                      <a:gd name="T30" fmla="*/ 276 h 27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4" h="276">
                        <a:moveTo>
                          <a:pt x="42" y="0"/>
                        </a:moveTo>
                        <a:lnTo>
                          <a:pt x="38" y="112"/>
                        </a:lnTo>
                        <a:lnTo>
                          <a:pt x="44" y="196"/>
                        </a:lnTo>
                        <a:lnTo>
                          <a:pt x="42" y="276"/>
                        </a:lnTo>
                        <a:lnTo>
                          <a:pt x="0" y="276"/>
                        </a:lnTo>
                        <a:lnTo>
                          <a:pt x="8" y="205"/>
                        </a:lnTo>
                        <a:lnTo>
                          <a:pt x="2" y="88"/>
                        </a:lnTo>
                        <a:lnTo>
                          <a:pt x="0" y="0"/>
                        </a:lnTo>
                        <a:lnTo>
                          <a:pt x="4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69" name="Oval 415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3084" y="3018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70" name="Oval 416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991" y="2985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71" name="Oval 417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2715" y="2891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  <p:grpSp>
              <p:nvGrpSpPr>
                <p:cNvPr id="406" name="Group 418"/>
                <p:cNvGrpSpPr>
                  <a:grpSpLocks/>
                </p:cNvGrpSpPr>
                <p:nvPr/>
              </p:nvGrpSpPr>
              <p:grpSpPr bwMode="auto">
                <a:xfrm>
                  <a:off x="2372" y="3750"/>
                  <a:ext cx="429" cy="188"/>
                  <a:chOff x="2372" y="3750"/>
                  <a:chExt cx="429" cy="188"/>
                </a:xfrm>
              </p:grpSpPr>
              <p:sp>
                <p:nvSpPr>
                  <p:cNvPr id="414" name="Freeform 419"/>
                  <p:cNvSpPr>
                    <a:spLocks/>
                  </p:cNvSpPr>
                  <p:nvPr/>
                </p:nvSpPr>
                <p:spPr bwMode="auto">
                  <a:xfrm>
                    <a:off x="2372" y="3812"/>
                    <a:ext cx="429" cy="59"/>
                  </a:xfrm>
                  <a:custGeom>
                    <a:avLst/>
                    <a:gdLst>
                      <a:gd name="T0" fmla="*/ 22 w 429"/>
                      <a:gd name="T1" fmla="*/ 0 h 59"/>
                      <a:gd name="T2" fmla="*/ 211 w 429"/>
                      <a:gd name="T3" fmla="*/ 5 h 59"/>
                      <a:gd name="T4" fmla="*/ 429 w 429"/>
                      <a:gd name="T5" fmla="*/ 0 h 59"/>
                      <a:gd name="T6" fmla="*/ 429 w 429"/>
                      <a:gd name="T7" fmla="*/ 55 h 59"/>
                      <a:gd name="T8" fmla="*/ 151 w 429"/>
                      <a:gd name="T9" fmla="*/ 59 h 59"/>
                      <a:gd name="T10" fmla="*/ 0 w 429"/>
                      <a:gd name="T11" fmla="*/ 55 h 59"/>
                      <a:gd name="T12" fmla="*/ 0 w 429"/>
                      <a:gd name="T13" fmla="*/ 0 h 5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29"/>
                      <a:gd name="T22" fmla="*/ 0 h 59"/>
                      <a:gd name="T23" fmla="*/ 429 w 429"/>
                      <a:gd name="T24" fmla="*/ 59 h 5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29" h="59">
                        <a:moveTo>
                          <a:pt x="22" y="0"/>
                        </a:moveTo>
                        <a:lnTo>
                          <a:pt x="211" y="5"/>
                        </a:lnTo>
                        <a:lnTo>
                          <a:pt x="429" y="0"/>
                        </a:lnTo>
                        <a:lnTo>
                          <a:pt x="429" y="55"/>
                        </a:lnTo>
                        <a:lnTo>
                          <a:pt x="151" y="59"/>
                        </a:lnTo>
                        <a:lnTo>
                          <a:pt x="0" y="55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15" name="Oval 420"/>
                  <p:cNvSpPr>
                    <a:spLocks noChangeArrowheads="1"/>
                  </p:cNvSpPr>
                  <p:nvPr/>
                </p:nvSpPr>
                <p:spPr bwMode="auto">
                  <a:xfrm>
                    <a:off x="2716" y="3750"/>
                    <a:ext cx="66" cy="66"/>
                  </a:xfrm>
                  <a:prstGeom prst="ellipse">
                    <a:avLst/>
                  </a:prstGeom>
                  <a:noFill/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16" name="Oval 421"/>
                  <p:cNvSpPr>
                    <a:spLocks noChangeArrowheads="1"/>
                  </p:cNvSpPr>
                  <p:nvPr/>
                </p:nvSpPr>
                <p:spPr bwMode="auto">
                  <a:xfrm>
                    <a:off x="2714" y="3872"/>
                    <a:ext cx="66" cy="66"/>
                  </a:xfrm>
                  <a:prstGeom prst="ellipse">
                    <a:avLst/>
                  </a:prstGeom>
                  <a:noFill/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17" name="Oval 422"/>
                  <p:cNvSpPr>
                    <a:spLocks noChangeArrowheads="1"/>
                  </p:cNvSpPr>
                  <p:nvPr/>
                </p:nvSpPr>
                <p:spPr bwMode="auto">
                  <a:xfrm>
                    <a:off x="2384" y="3752"/>
                    <a:ext cx="66" cy="66"/>
                  </a:xfrm>
                  <a:prstGeom prst="ellipse">
                    <a:avLst/>
                  </a:prstGeom>
                  <a:noFill/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18" name="Oval 423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3872"/>
                    <a:ext cx="66" cy="66"/>
                  </a:xfrm>
                  <a:prstGeom prst="ellipse">
                    <a:avLst/>
                  </a:prstGeom>
                  <a:noFill/>
                  <a:ln w="3175" algn="ctr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  <p:grpSp>
              <p:nvGrpSpPr>
                <p:cNvPr id="407" name="Group 424"/>
                <p:cNvGrpSpPr>
                  <a:grpSpLocks/>
                </p:cNvGrpSpPr>
                <p:nvPr/>
              </p:nvGrpSpPr>
              <p:grpSpPr bwMode="auto">
                <a:xfrm>
                  <a:off x="2375" y="5961"/>
                  <a:ext cx="429" cy="167"/>
                  <a:chOff x="2375" y="5961"/>
                  <a:chExt cx="429" cy="167"/>
                </a:xfrm>
              </p:grpSpPr>
              <p:sp>
                <p:nvSpPr>
                  <p:cNvPr id="408" name="Oval 425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2715" y="5962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09" name="Freeform 426"/>
                  <p:cNvSpPr>
                    <a:spLocks/>
                  </p:cNvSpPr>
                  <p:nvPr/>
                </p:nvSpPr>
                <p:spPr bwMode="auto">
                  <a:xfrm>
                    <a:off x="2375" y="6016"/>
                    <a:ext cx="429" cy="59"/>
                  </a:xfrm>
                  <a:custGeom>
                    <a:avLst/>
                    <a:gdLst>
                      <a:gd name="T0" fmla="*/ 22 w 429"/>
                      <a:gd name="T1" fmla="*/ 0 h 59"/>
                      <a:gd name="T2" fmla="*/ 211 w 429"/>
                      <a:gd name="T3" fmla="*/ 5 h 59"/>
                      <a:gd name="T4" fmla="*/ 429 w 429"/>
                      <a:gd name="T5" fmla="*/ 0 h 59"/>
                      <a:gd name="T6" fmla="*/ 429 w 429"/>
                      <a:gd name="T7" fmla="*/ 55 h 59"/>
                      <a:gd name="T8" fmla="*/ 151 w 429"/>
                      <a:gd name="T9" fmla="*/ 59 h 59"/>
                      <a:gd name="T10" fmla="*/ 0 w 429"/>
                      <a:gd name="T11" fmla="*/ 55 h 59"/>
                      <a:gd name="T12" fmla="*/ 0 w 429"/>
                      <a:gd name="T13" fmla="*/ 0 h 5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29"/>
                      <a:gd name="T22" fmla="*/ 0 h 59"/>
                      <a:gd name="T23" fmla="*/ 429 w 429"/>
                      <a:gd name="T24" fmla="*/ 59 h 5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29" h="59">
                        <a:moveTo>
                          <a:pt x="22" y="0"/>
                        </a:moveTo>
                        <a:lnTo>
                          <a:pt x="211" y="5"/>
                        </a:lnTo>
                        <a:lnTo>
                          <a:pt x="429" y="0"/>
                        </a:lnTo>
                        <a:lnTo>
                          <a:pt x="429" y="55"/>
                        </a:lnTo>
                        <a:lnTo>
                          <a:pt x="151" y="59"/>
                        </a:lnTo>
                        <a:lnTo>
                          <a:pt x="0" y="55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10" name="Oval 427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2715" y="6070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11" name="Oval 428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2396" y="6072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12" name="Oval 429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2396" y="5962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413" name="Oval 430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2611" y="6072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</p:grpSp>
          <p:grpSp>
            <p:nvGrpSpPr>
              <p:cNvPr id="131" name="Group 431"/>
              <p:cNvGrpSpPr>
                <a:grpSpLocks/>
              </p:cNvGrpSpPr>
              <p:nvPr/>
            </p:nvGrpSpPr>
            <p:grpSpPr bwMode="auto">
              <a:xfrm>
                <a:off x="4136" y="3062"/>
                <a:ext cx="1420" cy="3344"/>
                <a:chOff x="4136" y="3062"/>
                <a:chExt cx="1420" cy="3344"/>
              </a:xfrm>
            </p:grpSpPr>
            <p:grpSp>
              <p:nvGrpSpPr>
                <p:cNvPr id="132" name="Group 432"/>
                <p:cNvGrpSpPr>
                  <a:grpSpLocks/>
                </p:cNvGrpSpPr>
                <p:nvPr/>
              </p:nvGrpSpPr>
              <p:grpSpPr bwMode="auto">
                <a:xfrm>
                  <a:off x="4136" y="3062"/>
                  <a:ext cx="1420" cy="783"/>
                  <a:chOff x="4136" y="3062"/>
                  <a:chExt cx="1420" cy="783"/>
                </a:xfrm>
              </p:grpSpPr>
              <p:sp>
                <p:nvSpPr>
                  <p:cNvPr id="347" name="Oval 433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4316" y="3194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48" name="Oval 434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4297" y="3256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49" name="Oval 435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4279" y="3307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50" name="Oval 436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4374" y="3218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51" name="Oval 437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4360" y="3277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52" name="Oval 438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4331" y="3331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53" name="Oval 439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4434" y="3241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54" name="Oval 440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4410" y="3295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55" name="Oval 441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4402" y="3350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56" name="Oval 442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4545" y="3278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57" name="Oval 443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4526" y="3335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58" name="Oval 444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4518" y="3391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59" name="Oval 445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4491" y="3260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60" name="Oval 446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4464" y="3313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61" name="Oval 447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4456" y="3369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62" name="Oval 448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5395" y="3581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63" name="Oval 449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577" y="3354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64" name="Oval 450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153" y="3367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65" name="Oval 451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5323" y="3454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66" name="Oval 452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5427" y="3487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grpSp>
                <p:nvGrpSpPr>
                  <p:cNvPr id="367" name="Group 453"/>
                  <p:cNvGrpSpPr>
                    <a:grpSpLocks/>
                  </p:cNvGrpSpPr>
                  <p:nvPr/>
                </p:nvGrpSpPr>
                <p:grpSpPr bwMode="auto">
                  <a:xfrm rot="-4247670">
                    <a:off x="5161" y="3561"/>
                    <a:ext cx="57" cy="165"/>
                    <a:chOff x="2342" y="2826"/>
                    <a:chExt cx="57" cy="165"/>
                  </a:xfrm>
                </p:grpSpPr>
                <p:sp>
                  <p:nvSpPr>
                    <p:cNvPr id="400" name="Oval 4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826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401" name="Oval 4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881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402" name="Oval 4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936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sp>
                <p:nvSpPr>
                  <p:cNvPr id="368" name="Oval 457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253" y="3078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grpSp>
                <p:nvGrpSpPr>
                  <p:cNvPr id="369" name="Group 458"/>
                  <p:cNvGrpSpPr>
                    <a:grpSpLocks/>
                  </p:cNvGrpSpPr>
                  <p:nvPr/>
                </p:nvGrpSpPr>
                <p:grpSpPr bwMode="auto">
                  <a:xfrm rot="-4247670">
                    <a:off x="5055" y="3466"/>
                    <a:ext cx="51" cy="151"/>
                    <a:chOff x="2342" y="2826"/>
                    <a:chExt cx="57" cy="165"/>
                  </a:xfrm>
                </p:grpSpPr>
                <p:sp>
                  <p:nvSpPr>
                    <p:cNvPr id="397" name="Oval 4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826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98" name="Oval 4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881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99" name="Oval 4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936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370" name="Group 462"/>
                  <p:cNvGrpSpPr>
                    <a:grpSpLocks/>
                  </p:cNvGrpSpPr>
                  <p:nvPr/>
                </p:nvGrpSpPr>
                <p:grpSpPr bwMode="auto">
                  <a:xfrm rot="-4247670">
                    <a:off x="5143" y="3429"/>
                    <a:ext cx="46" cy="165"/>
                    <a:chOff x="2342" y="2826"/>
                    <a:chExt cx="57" cy="165"/>
                  </a:xfrm>
                </p:grpSpPr>
                <p:sp>
                  <p:nvSpPr>
                    <p:cNvPr id="394" name="Oval 4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826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95" name="Oval 4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881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96" name="Oval 4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936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371" name="Group 466"/>
                  <p:cNvGrpSpPr>
                    <a:grpSpLocks/>
                  </p:cNvGrpSpPr>
                  <p:nvPr/>
                </p:nvGrpSpPr>
                <p:grpSpPr bwMode="auto">
                  <a:xfrm rot="-4247670">
                    <a:off x="5198" y="3509"/>
                    <a:ext cx="66" cy="165"/>
                    <a:chOff x="2342" y="2826"/>
                    <a:chExt cx="57" cy="165"/>
                  </a:xfrm>
                </p:grpSpPr>
                <p:sp>
                  <p:nvSpPr>
                    <p:cNvPr id="391" name="Oval 4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826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92" name="Oval 4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881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93" name="Oval 4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936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sp>
                <p:nvSpPr>
                  <p:cNvPr id="372" name="Oval 470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5301" y="3544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73" name="Oval 471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5249" y="3530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74" name="Oval 472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5268" y="3655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75" name="Oval 473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5290" y="3604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grpSp>
                <p:nvGrpSpPr>
                  <p:cNvPr id="376" name="Group 474"/>
                  <p:cNvGrpSpPr>
                    <a:grpSpLocks/>
                  </p:cNvGrpSpPr>
                  <p:nvPr/>
                </p:nvGrpSpPr>
                <p:grpSpPr bwMode="auto">
                  <a:xfrm rot="1152330">
                    <a:off x="4181" y="3339"/>
                    <a:ext cx="1375" cy="44"/>
                    <a:chOff x="1979" y="2540"/>
                    <a:chExt cx="1207" cy="45"/>
                  </a:xfrm>
                </p:grpSpPr>
                <p:sp>
                  <p:nvSpPr>
                    <p:cNvPr id="389" name="Freeform 475"/>
                    <p:cNvSpPr>
                      <a:spLocks/>
                    </p:cNvSpPr>
                    <p:nvPr/>
                  </p:nvSpPr>
                  <p:spPr bwMode="auto">
                    <a:xfrm>
                      <a:off x="1980" y="2577"/>
                      <a:ext cx="1195" cy="3"/>
                    </a:xfrm>
                    <a:custGeom>
                      <a:avLst/>
                      <a:gdLst>
                        <a:gd name="T0" fmla="*/ 0 w 1195"/>
                        <a:gd name="T1" fmla="*/ 3 h 3"/>
                        <a:gd name="T2" fmla="*/ 133 w 1195"/>
                        <a:gd name="T3" fmla="*/ 0 h 3"/>
                        <a:gd name="T4" fmla="*/ 264 w 1195"/>
                        <a:gd name="T5" fmla="*/ 3 h 3"/>
                        <a:gd name="T6" fmla="*/ 358 w 1195"/>
                        <a:gd name="T7" fmla="*/ 0 h 3"/>
                        <a:gd name="T8" fmla="*/ 506 w 1195"/>
                        <a:gd name="T9" fmla="*/ 3 h 3"/>
                        <a:gd name="T10" fmla="*/ 679 w 1195"/>
                        <a:gd name="T11" fmla="*/ 3 h 3"/>
                        <a:gd name="T12" fmla="*/ 898 w 1195"/>
                        <a:gd name="T13" fmla="*/ 0 h 3"/>
                        <a:gd name="T14" fmla="*/ 1057 w 1195"/>
                        <a:gd name="T15" fmla="*/ 3 h 3"/>
                        <a:gd name="T16" fmla="*/ 1195 w 1195"/>
                        <a:gd name="T17" fmla="*/ 3 h 3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1195"/>
                        <a:gd name="T28" fmla="*/ 0 h 3"/>
                        <a:gd name="T29" fmla="*/ 1195 w 1195"/>
                        <a:gd name="T30" fmla="*/ 3 h 3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1195" h="3">
                          <a:moveTo>
                            <a:pt x="0" y="3"/>
                          </a:moveTo>
                          <a:lnTo>
                            <a:pt x="133" y="0"/>
                          </a:lnTo>
                          <a:lnTo>
                            <a:pt x="264" y="3"/>
                          </a:lnTo>
                          <a:lnTo>
                            <a:pt x="358" y="0"/>
                          </a:lnTo>
                          <a:lnTo>
                            <a:pt x="506" y="3"/>
                          </a:lnTo>
                          <a:lnTo>
                            <a:pt x="679" y="3"/>
                          </a:lnTo>
                          <a:lnTo>
                            <a:pt x="898" y="0"/>
                          </a:lnTo>
                          <a:lnTo>
                            <a:pt x="1057" y="3"/>
                          </a:lnTo>
                          <a:lnTo>
                            <a:pt x="1195" y="3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90" name="Freeform 476"/>
                    <p:cNvSpPr>
                      <a:spLocks/>
                    </p:cNvSpPr>
                    <p:nvPr/>
                  </p:nvSpPr>
                  <p:spPr bwMode="auto">
                    <a:xfrm>
                      <a:off x="1979" y="2540"/>
                      <a:ext cx="1207" cy="45"/>
                    </a:xfrm>
                    <a:custGeom>
                      <a:avLst/>
                      <a:gdLst>
                        <a:gd name="T0" fmla="*/ 1 w 1207"/>
                        <a:gd name="T1" fmla="*/ 42 h 45"/>
                        <a:gd name="T2" fmla="*/ 0 w 1207"/>
                        <a:gd name="T3" fmla="*/ 0 h 45"/>
                        <a:gd name="T4" fmla="*/ 135 w 1207"/>
                        <a:gd name="T5" fmla="*/ 1 h 45"/>
                        <a:gd name="T6" fmla="*/ 266 w 1207"/>
                        <a:gd name="T7" fmla="*/ 4 h 45"/>
                        <a:gd name="T8" fmla="*/ 360 w 1207"/>
                        <a:gd name="T9" fmla="*/ 1 h 45"/>
                        <a:gd name="T10" fmla="*/ 508 w 1207"/>
                        <a:gd name="T11" fmla="*/ 4 h 45"/>
                        <a:gd name="T12" fmla="*/ 681 w 1207"/>
                        <a:gd name="T13" fmla="*/ 4 h 45"/>
                        <a:gd name="T14" fmla="*/ 900 w 1207"/>
                        <a:gd name="T15" fmla="*/ 1 h 45"/>
                        <a:gd name="T16" fmla="*/ 1059 w 1207"/>
                        <a:gd name="T17" fmla="*/ 4 h 45"/>
                        <a:gd name="T18" fmla="*/ 1143 w 1207"/>
                        <a:gd name="T19" fmla="*/ 3 h 45"/>
                        <a:gd name="T20" fmla="*/ 1200 w 1207"/>
                        <a:gd name="T21" fmla="*/ 6 h 45"/>
                        <a:gd name="T22" fmla="*/ 1207 w 1207"/>
                        <a:gd name="T23" fmla="*/ 45 h 45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07"/>
                        <a:gd name="T37" fmla="*/ 0 h 45"/>
                        <a:gd name="T38" fmla="*/ 1207 w 1207"/>
                        <a:gd name="T39" fmla="*/ 45 h 45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07" h="45">
                          <a:moveTo>
                            <a:pt x="1" y="42"/>
                          </a:moveTo>
                          <a:lnTo>
                            <a:pt x="0" y="0"/>
                          </a:lnTo>
                          <a:lnTo>
                            <a:pt x="135" y="1"/>
                          </a:lnTo>
                          <a:lnTo>
                            <a:pt x="266" y="4"/>
                          </a:lnTo>
                          <a:lnTo>
                            <a:pt x="360" y="1"/>
                          </a:lnTo>
                          <a:lnTo>
                            <a:pt x="508" y="4"/>
                          </a:lnTo>
                          <a:lnTo>
                            <a:pt x="681" y="4"/>
                          </a:lnTo>
                          <a:lnTo>
                            <a:pt x="900" y="1"/>
                          </a:lnTo>
                          <a:lnTo>
                            <a:pt x="1059" y="4"/>
                          </a:lnTo>
                          <a:lnTo>
                            <a:pt x="1143" y="3"/>
                          </a:lnTo>
                          <a:lnTo>
                            <a:pt x="1200" y="6"/>
                          </a:lnTo>
                          <a:lnTo>
                            <a:pt x="1207" y="45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377" name="Group 477"/>
                  <p:cNvGrpSpPr>
                    <a:grpSpLocks/>
                  </p:cNvGrpSpPr>
                  <p:nvPr/>
                </p:nvGrpSpPr>
                <p:grpSpPr bwMode="auto">
                  <a:xfrm rot="1152330">
                    <a:off x="4136" y="3543"/>
                    <a:ext cx="1342" cy="44"/>
                    <a:chOff x="1979" y="2540"/>
                    <a:chExt cx="1207" cy="45"/>
                  </a:xfrm>
                </p:grpSpPr>
                <p:sp>
                  <p:nvSpPr>
                    <p:cNvPr id="387" name="Freeform 478"/>
                    <p:cNvSpPr>
                      <a:spLocks/>
                    </p:cNvSpPr>
                    <p:nvPr/>
                  </p:nvSpPr>
                  <p:spPr bwMode="auto">
                    <a:xfrm>
                      <a:off x="1980" y="2577"/>
                      <a:ext cx="1195" cy="3"/>
                    </a:xfrm>
                    <a:custGeom>
                      <a:avLst/>
                      <a:gdLst>
                        <a:gd name="T0" fmla="*/ 0 w 1195"/>
                        <a:gd name="T1" fmla="*/ 3 h 3"/>
                        <a:gd name="T2" fmla="*/ 133 w 1195"/>
                        <a:gd name="T3" fmla="*/ 0 h 3"/>
                        <a:gd name="T4" fmla="*/ 264 w 1195"/>
                        <a:gd name="T5" fmla="*/ 3 h 3"/>
                        <a:gd name="T6" fmla="*/ 358 w 1195"/>
                        <a:gd name="T7" fmla="*/ 0 h 3"/>
                        <a:gd name="T8" fmla="*/ 506 w 1195"/>
                        <a:gd name="T9" fmla="*/ 3 h 3"/>
                        <a:gd name="T10" fmla="*/ 679 w 1195"/>
                        <a:gd name="T11" fmla="*/ 3 h 3"/>
                        <a:gd name="T12" fmla="*/ 898 w 1195"/>
                        <a:gd name="T13" fmla="*/ 0 h 3"/>
                        <a:gd name="T14" fmla="*/ 1057 w 1195"/>
                        <a:gd name="T15" fmla="*/ 3 h 3"/>
                        <a:gd name="T16" fmla="*/ 1195 w 1195"/>
                        <a:gd name="T17" fmla="*/ 3 h 3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1195"/>
                        <a:gd name="T28" fmla="*/ 0 h 3"/>
                        <a:gd name="T29" fmla="*/ 1195 w 1195"/>
                        <a:gd name="T30" fmla="*/ 3 h 3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1195" h="3">
                          <a:moveTo>
                            <a:pt x="0" y="3"/>
                          </a:moveTo>
                          <a:lnTo>
                            <a:pt x="133" y="0"/>
                          </a:lnTo>
                          <a:lnTo>
                            <a:pt x="264" y="3"/>
                          </a:lnTo>
                          <a:lnTo>
                            <a:pt x="358" y="0"/>
                          </a:lnTo>
                          <a:lnTo>
                            <a:pt x="506" y="3"/>
                          </a:lnTo>
                          <a:lnTo>
                            <a:pt x="679" y="3"/>
                          </a:lnTo>
                          <a:lnTo>
                            <a:pt x="898" y="0"/>
                          </a:lnTo>
                          <a:lnTo>
                            <a:pt x="1057" y="3"/>
                          </a:lnTo>
                          <a:lnTo>
                            <a:pt x="1195" y="3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88" name="Freeform 479"/>
                    <p:cNvSpPr>
                      <a:spLocks/>
                    </p:cNvSpPr>
                    <p:nvPr/>
                  </p:nvSpPr>
                  <p:spPr bwMode="auto">
                    <a:xfrm>
                      <a:off x="1979" y="2540"/>
                      <a:ext cx="1207" cy="45"/>
                    </a:xfrm>
                    <a:custGeom>
                      <a:avLst/>
                      <a:gdLst>
                        <a:gd name="T0" fmla="*/ 1 w 1207"/>
                        <a:gd name="T1" fmla="*/ 42 h 45"/>
                        <a:gd name="T2" fmla="*/ 0 w 1207"/>
                        <a:gd name="T3" fmla="*/ 0 h 45"/>
                        <a:gd name="T4" fmla="*/ 135 w 1207"/>
                        <a:gd name="T5" fmla="*/ 1 h 45"/>
                        <a:gd name="T6" fmla="*/ 266 w 1207"/>
                        <a:gd name="T7" fmla="*/ 4 h 45"/>
                        <a:gd name="T8" fmla="*/ 360 w 1207"/>
                        <a:gd name="T9" fmla="*/ 1 h 45"/>
                        <a:gd name="T10" fmla="*/ 508 w 1207"/>
                        <a:gd name="T11" fmla="*/ 4 h 45"/>
                        <a:gd name="T12" fmla="*/ 681 w 1207"/>
                        <a:gd name="T13" fmla="*/ 4 h 45"/>
                        <a:gd name="T14" fmla="*/ 900 w 1207"/>
                        <a:gd name="T15" fmla="*/ 1 h 45"/>
                        <a:gd name="T16" fmla="*/ 1059 w 1207"/>
                        <a:gd name="T17" fmla="*/ 4 h 45"/>
                        <a:gd name="T18" fmla="*/ 1143 w 1207"/>
                        <a:gd name="T19" fmla="*/ 3 h 45"/>
                        <a:gd name="T20" fmla="*/ 1200 w 1207"/>
                        <a:gd name="T21" fmla="*/ 6 h 45"/>
                        <a:gd name="T22" fmla="*/ 1207 w 1207"/>
                        <a:gd name="T23" fmla="*/ 45 h 45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07"/>
                        <a:gd name="T37" fmla="*/ 0 h 45"/>
                        <a:gd name="T38" fmla="*/ 1207 w 1207"/>
                        <a:gd name="T39" fmla="*/ 45 h 45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07" h="45">
                          <a:moveTo>
                            <a:pt x="1" y="42"/>
                          </a:moveTo>
                          <a:lnTo>
                            <a:pt x="0" y="0"/>
                          </a:lnTo>
                          <a:lnTo>
                            <a:pt x="135" y="1"/>
                          </a:lnTo>
                          <a:lnTo>
                            <a:pt x="266" y="4"/>
                          </a:lnTo>
                          <a:lnTo>
                            <a:pt x="360" y="1"/>
                          </a:lnTo>
                          <a:lnTo>
                            <a:pt x="508" y="4"/>
                          </a:lnTo>
                          <a:lnTo>
                            <a:pt x="681" y="4"/>
                          </a:lnTo>
                          <a:lnTo>
                            <a:pt x="900" y="1"/>
                          </a:lnTo>
                          <a:lnTo>
                            <a:pt x="1059" y="4"/>
                          </a:lnTo>
                          <a:lnTo>
                            <a:pt x="1143" y="3"/>
                          </a:lnTo>
                          <a:lnTo>
                            <a:pt x="1200" y="6"/>
                          </a:lnTo>
                          <a:lnTo>
                            <a:pt x="1207" y="45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sp>
                <p:nvSpPr>
                  <p:cNvPr id="378" name="Oval 480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185" y="3274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79" name="Oval 481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224" y="3161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80" name="Oval 482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336" y="3107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81" name="Oval 483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250" y="3389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82" name="Oval 484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5359" y="3683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83" name="Freeform 485"/>
                  <p:cNvSpPr>
                    <a:spLocks/>
                  </p:cNvSpPr>
                  <p:nvPr/>
                </p:nvSpPr>
                <p:spPr bwMode="auto">
                  <a:xfrm rot="1152330">
                    <a:off x="5335" y="3427"/>
                    <a:ext cx="55" cy="418"/>
                  </a:xfrm>
                  <a:custGeom>
                    <a:avLst/>
                    <a:gdLst>
                      <a:gd name="T0" fmla="*/ 42 w 44"/>
                      <a:gd name="T1" fmla="*/ 0 h 276"/>
                      <a:gd name="T2" fmla="*/ 38 w 44"/>
                      <a:gd name="T3" fmla="*/ 112 h 276"/>
                      <a:gd name="T4" fmla="*/ 44 w 44"/>
                      <a:gd name="T5" fmla="*/ 196 h 276"/>
                      <a:gd name="T6" fmla="*/ 42 w 44"/>
                      <a:gd name="T7" fmla="*/ 276 h 276"/>
                      <a:gd name="T8" fmla="*/ 0 w 44"/>
                      <a:gd name="T9" fmla="*/ 276 h 276"/>
                      <a:gd name="T10" fmla="*/ 8 w 44"/>
                      <a:gd name="T11" fmla="*/ 205 h 276"/>
                      <a:gd name="T12" fmla="*/ 2 w 44"/>
                      <a:gd name="T13" fmla="*/ 88 h 276"/>
                      <a:gd name="T14" fmla="*/ 0 w 44"/>
                      <a:gd name="T15" fmla="*/ 0 h 276"/>
                      <a:gd name="T16" fmla="*/ 42 w 44"/>
                      <a:gd name="T17" fmla="*/ 0 h 27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4"/>
                      <a:gd name="T28" fmla="*/ 0 h 276"/>
                      <a:gd name="T29" fmla="*/ 44 w 44"/>
                      <a:gd name="T30" fmla="*/ 276 h 27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4" h="276">
                        <a:moveTo>
                          <a:pt x="42" y="0"/>
                        </a:moveTo>
                        <a:lnTo>
                          <a:pt x="38" y="112"/>
                        </a:lnTo>
                        <a:lnTo>
                          <a:pt x="44" y="196"/>
                        </a:lnTo>
                        <a:lnTo>
                          <a:pt x="42" y="276"/>
                        </a:lnTo>
                        <a:lnTo>
                          <a:pt x="0" y="276"/>
                        </a:lnTo>
                        <a:lnTo>
                          <a:pt x="8" y="205"/>
                        </a:lnTo>
                        <a:lnTo>
                          <a:pt x="2" y="88"/>
                        </a:lnTo>
                        <a:lnTo>
                          <a:pt x="0" y="0"/>
                        </a:lnTo>
                        <a:lnTo>
                          <a:pt x="4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84" name="Freeform 486"/>
                  <p:cNvSpPr>
                    <a:spLocks/>
                  </p:cNvSpPr>
                  <p:nvPr/>
                </p:nvSpPr>
                <p:spPr bwMode="auto">
                  <a:xfrm rot="1152330">
                    <a:off x="4255" y="3062"/>
                    <a:ext cx="44" cy="418"/>
                  </a:xfrm>
                  <a:custGeom>
                    <a:avLst/>
                    <a:gdLst>
                      <a:gd name="T0" fmla="*/ 42 w 44"/>
                      <a:gd name="T1" fmla="*/ 0 h 276"/>
                      <a:gd name="T2" fmla="*/ 38 w 44"/>
                      <a:gd name="T3" fmla="*/ 112 h 276"/>
                      <a:gd name="T4" fmla="*/ 44 w 44"/>
                      <a:gd name="T5" fmla="*/ 196 h 276"/>
                      <a:gd name="T6" fmla="*/ 42 w 44"/>
                      <a:gd name="T7" fmla="*/ 276 h 276"/>
                      <a:gd name="T8" fmla="*/ 0 w 44"/>
                      <a:gd name="T9" fmla="*/ 276 h 276"/>
                      <a:gd name="T10" fmla="*/ 8 w 44"/>
                      <a:gd name="T11" fmla="*/ 205 h 276"/>
                      <a:gd name="T12" fmla="*/ 2 w 44"/>
                      <a:gd name="T13" fmla="*/ 88 h 276"/>
                      <a:gd name="T14" fmla="*/ 0 w 44"/>
                      <a:gd name="T15" fmla="*/ 0 h 276"/>
                      <a:gd name="T16" fmla="*/ 42 w 44"/>
                      <a:gd name="T17" fmla="*/ 0 h 27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4"/>
                      <a:gd name="T28" fmla="*/ 0 h 276"/>
                      <a:gd name="T29" fmla="*/ 44 w 44"/>
                      <a:gd name="T30" fmla="*/ 276 h 27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4" h="276">
                        <a:moveTo>
                          <a:pt x="42" y="0"/>
                        </a:moveTo>
                        <a:lnTo>
                          <a:pt x="38" y="112"/>
                        </a:lnTo>
                        <a:lnTo>
                          <a:pt x="44" y="196"/>
                        </a:lnTo>
                        <a:lnTo>
                          <a:pt x="42" y="276"/>
                        </a:lnTo>
                        <a:lnTo>
                          <a:pt x="0" y="276"/>
                        </a:lnTo>
                        <a:lnTo>
                          <a:pt x="8" y="205"/>
                        </a:lnTo>
                        <a:lnTo>
                          <a:pt x="2" y="88"/>
                        </a:lnTo>
                        <a:lnTo>
                          <a:pt x="0" y="0"/>
                        </a:lnTo>
                        <a:lnTo>
                          <a:pt x="4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85" name="Oval 487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5329" y="3768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386" name="Oval 488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5236" y="3735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</p:grpSp>
            <p:grpSp>
              <p:nvGrpSpPr>
                <p:cNvPr id="133" name="Group 489"/>
                <p:cNvGrpSpPr>
                  <a:grpSpLocks/>
                </p:cNvGrpSpPr>
                <p:nvPr/>
              </p:nvGrpSpPr>
              <p:grpSpPr bwMode="auto">
                <a:xfrm>
                  <a:off x="4580" y="3182"/>
                  <a:ext cx="528" cy="3224"/>
                  <a:chOff x="4580" y="3182"/>
                  <a:chExt cx="528" cy="3224"/>
                </a:xfrm>
              </p:grpSpPr>
              <p:sp>
                <p:nvSpPr>
                  <p:cNvPr id="134" name="Oval 490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598" y="3297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35" name="Oval 491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646" y="3313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36" name="Oval 492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641" y="3372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37" name="Oval 493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579" y="3413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38" name="Oval 494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641" y="3434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grpSp>
                <p:nvGrpSpPr>
                  <p:cNvPr id="139" name="Group 495"/>
                  <p:cNvGrpSpPr>
                    <a:grpSpLocks/>
                  </p:cNvGrpSpPr>
                  <p:nvPr/>
                </p:nvGrpSpPr>
                <p:grpSpPr bwMode="auto">
                  <a:xfrm rot="-4247670">
                    <a:off x="5009" y="3520"/>
                    <a:ext cx="55" cy="143"/>
                    <a:chOff x="2342" y="2826"/>
                    <a:chExt cx="57" cy="165"/>
                  </a:xfrm>
                </p:grpSpPr>
                <p:sp>
                  <p:nvSpPr>
                    <p:cNvPr id="344" name="Oval 4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826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45" name="Oval 4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881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46" name="Oval 4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42" y="2936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sp>
                <p:nvSpPr>
                  <p:cNvPr id="140" name="Oval 499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961" y="3483"/>
                    <a:ext cx="55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41" name="Oval 500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969" y="3430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42" name="Oval 501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5029" y="3445"/>
                    <a:ext cx="46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43" name="Oval 502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641" y="3214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44" name="Oval 503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960" y="3322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45" name="Oval 504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641" y="3531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46" name="Oval 505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960" y="3641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grpSp>
                <p:nvGrpSpPr>
                  <p:cNvPr id="147" name="Group 506"/>
                  <p:cNvGrpSpPr>
                    <a:grpSpLocks/>
                  </p:cNvGrpSpPr>
                  <p:nvPr/>
                </p:nvGrpSpPr>
                <p:grpSpPr bwMode="auto">
                  <a:xfrm>
                    <a:off x="4612" y="5764"/>
                    <a:ext cx="429" cy="175"/>
                    <a:chOff x="2364" y="5012"/>
                    <a:chExt cx="429" cy="175"/>
                  </a:xfrm>
                </p:grpSpPr>
                <p:sp>
                  <p:nvSpPr>
                    <p:cNvPr id="339" name="Freeform 507"/>
                    <p:cNvSpPr>
                      <a:spLocks/>
                    </p:cNvSpPr>
                    <p:nvPr/>
                  </p:nvSpPr>
                  <p:spPr bwMode="auto">
                    <a:xfrm>
                      <a:off x="2364" y="5070"/>
                      <a:ext cx="429" cy="59"/>
                    </a:xfrm>
                    <a:custGeom>
                      <a:avLst/>
                      <a:gdLst>
                        <a:gd name="T0" fmla="*/ 22 w 429"/>
                        <a:gd name="T1" fmla="*/ 0 h 59"/>
                        <a:gd name="T2" fmla="*/ 211 w 429"/>
                        <a:gd name="T3" fmla="*/ 5 h 59"/>
                        <a:gd name="T4" fmla="*/ 429 w 429"/>
                        <a:gd name="T5" fmla="*/ 0 h 59"/>
                        <a:gd name="T6" fmla="*/ 429 w 429"/>
                        <a:gd name="T7" fmla="*/ 55 h 59"/>
                        <a:gd name="T8" fmla="*/ 151 w 429"/>
                        <a:gd name="T9" fmla="*/ 59 h 59"/>
                        <a:gd name="T10" fmla="*/ 0 w 429"/>
                        <a:gd name="T11" fmla="*/ 55 h 59"/>
                        <a:gd name="T12" fmla="*/ 0 w 429"/>
                        <a:gd name="T13" fmla="*/ 0 h 59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29"/>
                        <a:gd name="T22" fmla="*/ 0 h 59"/>
                        <a:gd name="T23" fmla="*/ 429 w 429"/>
                        <a:gd name="T24" fmla="*/ 59 h 59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29" h="59">
                          <a:moveTo>
                            <a:pt x="22" y="0"/>
                          </a:moveTo>
                          <a:lnTo>
                            <a:pt x="211" y="5"/>
                          </a:lnTo>
                          <a:lnTo>
                            <a:pt x="429" y="0"/>
                          </a:lnTo>
                          <a:lnTo>
                            <a:pt x="429" y="55"/>
                          </a:lnTo>
                          <a:lnTo>
                            <a:pt x="151" y="59"/>
                          </a:lnTo>
                          <a:lnTo>
                            <a:pt x="0" y="55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40" name="Oval 5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2" y="5132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41" name="Oval 5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08" y="5126"/>
                      <a:ext cx="53" cy="4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42" name="Oval 5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08" y="501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43" name="Oval 5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90" y="5012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sp>
                <p:nvSpPr>
                  <p:cNvPr id="148" name="Oval 512"/>
                  <p:cNvSpPr>
                    <a:spLocks noChangeArrowheads="1"/>
                  </p:cNvSpPr>
                  <p:nvPr/>
                </p:nvSpPr>
                <p:spPr bwMode="auto">
                  <a:xfrm>
                    <a:off x="4793" y="5789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49" name="Oval 513"/>
                  <p:cNvSpPr>
                    <a:spLocks noChangeArrowheads="1"/>
                  </p:cNvSpPr>
                  <p:nvPr/>
                </p:nvSpPr>
                <p:spPr bwMode="auto">
                  <a:xfrm>
                    <a:off x="4848" y="5632"/>
                    <a:ext cx="53" cy="4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50" name="Oval 514"/>
                  <p:cNvSpPr>
                    <a:spLocks noChangeArrowheads="1"/>
                  </p:cNvSpPr>
                  <p:nvPr/>
                </p:nvSpPr>
                <p:spPr bwMode="auto">
                  <a:xfrm>
                    <a:off x="4861" y="5680"/>
                    <a:ext cx="53" cy="4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51" name="Oval 515"/>
                  <p:cNvSpPr>
                    <a:spLocks noChangeArrowheads="1"/>
                  </p:cNvSpPr>
                  <p:nvPr/>
                </p:nvSpPr>
                <p:spPr bwMode="auto">
                  <a:xfrm>
                    <a:off x="4861" y="5729"/>
                    <a:ext cx="53" cy="4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52" name="Oval 516"/>
                  <p:cNvSpPr>
                    <a:spLocks noChangeArrowheads="1"/>
                  </p:cNvSpPr>
                  <p:nvPr/>
                </p:nvSpPr>
                <p:spPr bwMode="auto">
                  <a:xfrm>
                    <a:off x="4861" y="5777"/>
                    <a:ext cx="53" cy="4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grpSp>
                <p:nvGrpSpPr>
                  <p:cNvPr id="153" name="Group 517"/>
                  <p:cNvGrpSpPr>
                    <a:grpSpLocks/>
                  </p:cNvGrpSpPr>
                  <p:nvPr/>
                </p:nvGrpSpPr>
                <p:grpSpPr bwMode="auto">
                  <a:xfrm>
                    <a:off x="4753" y="3578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334" name="Oval 5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35" name="Oval 5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36" name="Oval 5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37" name="Oval 5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38" name="Oval 5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sp>
                <p:nvSpPr>
                  <p:cNvPr id="154" name="Oval 523"/>
                  <p:cNvSpPr>
                    <a:spLocks noChangeArrowheads="1"/>
                  </p:cNvSpPr>
                  <p:nvPr/>
                </p:nvSpPr>
                <p:spPr bwMode="auto">
                  <a:xfrm>
                    <a:off x="4863" y="3611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55" name="Oval 524"/>
                  <p:cNvSpPr>
                    <a:spLocks noChangeArrowheads="1"/>
                  </p:cNvSpPr>
                  <p:nvPr/>
                </p:nvSpPr>
                <p:spPr bwMode="auto">
                  <a:xfrm>
                    <a:off x="4863" y="3677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56" name="Oval 525"/>
                  <p:cNvSpPr>
                    <a:spLocks noChangeArrowheads="1"/>
                  </p:cNvSpPr>
                  <p:nvPr/>
                </p:nvSpPr>
                <p:spPr bwMode="auto">
                  <a:xfrm>
                    <a:off x="4863" y="3732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grpSp>
                <p:nvGrpSpPr>
                  <p:cNvPr id="157" name="Group 526"/>
                  <p:cNvGrpSpPr>
                    <a:grpSpLocks/>
                  </p:cNvGrpSpPr>
                  <p:nvPr/>
                </p:nvGrpSpPr>
                <p:grpSpPr bwMode="auto">
                  <a:xfrm>
                    <a:off x="4861" y="3787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329" name="Oval 5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30" name="Oval 5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31" name="Oval 5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32" name="Oval 5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33" name="Oval 5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158" name="Group 532"/>
                  <p:cNvGrpSpPr>
                    <a:grpSpLocks/>
                  </p:cNvGrpSpPr>
                  <p:nvPr/>
                </p:nvGrpSpPr>
                <p:grpSpPr bwMode="auto">
                  <a:xfrm>
                    <a:off x="4753" y="3853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324" name="Oval 5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25" name="Oval 5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26" name="Oval 5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27" name="Oval 5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28" name="Oval 5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sp>
                <p:nvSpPr>
                  <p:cNvPr id="159" name="Oval 538"/>
                  <p:cNvSpPr>
                    <a:spLocks noChangeArrowheads="1"/>
                  </p:cNvSpPr>
                  <p:nvPr/>
                </p:nvSpPr>
                <p:spPr bwMode="auto">
                  <a:xfrm>
                    <a:off x="4810" y="3589"/>
                    <a:ext cx="53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60" name="Oval 539"/>
                  <p:cNvSpPr>
                    <a:spLocks noChangeArrowheads="1"/>
                  </p:cNvSpPr>
                  <p:nvPr/>
                </p:nvSpPr>
                <p:spPr bwMode="auto">
                  <a:xfrm>
                    <a:off x="4808" y="3644"/>
                    <a:ext cx="53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61" name="Oval 540"/>
                  <p:cNvSpPr>
                    <a:spLocks noChangeArrowheads="1"/>
                  </p:cNvSpPr>
                  <p:nvPr/>
                </p:nvSpPr>
                <p:spPr bwMode="auto">
                  <a:xfrm>
                    <a:off x="4808" y="3699"/>
                    <a:ext cx="53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62" name="Oval 541"/>
                  <p:cNvSpPr>
                    <a:spLocks noChangeArrowheads="1"/>
                  </p:cNvSpPr>
                  <p:nvPr/>
                </p:nvSpPr>
                <p:spPr bwMode="auto">
                  <a:xfrm>
                    <a:off x="4808" y="3754"/>
                    <a:ext cx="53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grpSp>
                <p:nvGrpSpPr>
                  <p:cNvPr id="163" name="Group 542"/>
                  <p:cNvGrpSpPr>
                    <a:grpSpLocks/>
                  </p:cNvGrpSpPr>
                  <p:nvPr/>
                </p:nvGrpSpPr>
                <p:grpSpPr bwMode="auto">
                  <a:xfrm>
                    <a:off x="4808" y="3809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319" name="Oval 5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20" name="Oval 5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21" name="Oval 5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22" name="Oval 5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23" name="Oval 5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164" name="Group 548"/>
                  <p:cNvGrpSpPr>
                    <a:grpSpLocks/>
                  </p:cNvGrpSpPr>
                  <p:nvPr/>
                </p:nvGrpSpPr>
                <p:grpSpPr bwMode="auto">
                  <a:xfrm>
                    <a:off x="4861" y="4073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314" name="Oval 5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15" name="Oval 5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16" name="Oval 5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17" name="Oval 5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18" name="Oval 5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165" name="Group 554"/>
                  <p:cNvGrpSpPr>
                    <a:grpSpLocks/>
                  </p:cNvGrpSpPr>
                  <p:nvPr/>
                </p:nvGrpSpPr>
                <p:grpSpPr bwMode="auto">
                  <a:xfrm>
                    <a:off x="4749" y="4128"/>
                    <a:ext cx="59" cy="264"/>
                    <a:chOff x="2496" y="2793"/>
                    <a:chExt cx="59" cy="275"/>
                  </a:xfrm>
                </p:grpSpPr>
                <p:sp>
                  <p:nvSpPr>
                    <p:cNvPr id="309" name="Oval 5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10" name="Oval 5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11" name="Oval 5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12" name="Oval 5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13" name="Oval 5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166" name="Group 560"/>
                  <p:cNvGrpSpPr>
                    <a:grpSpLocks/>
                  </p:cNvGrpSpPr>
                  <p:nvPr/>
                </p:nvGrpSpPr>
                <p:grpSpPr bwMode="auto">
                  <a:xfrm>
                    <a:off x="4808" y="4084"/>
                    <a:ext cx="55" cy="275"/>
                    <a:chOff x="2496" y="2793"/>
                    <a:chExt cx="59" cy="275"/>
                  </a:xfrm>
                </p:grpSpPr>
                <p:sp>
                  <p:nvSpPr>
                    <p:cNvPr id="304" name="Oval 5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05" name="Oval 5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06" name="Oval 5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07" name="Oval 5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08" name="Oval 5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sp>
                <p:nvSpPr>
                  <p:cNvPr id="167" name="Oval 566"/>
                  <p:cNvSpPr>
                    <a:spLocks noChangeArrowheads="1"/>
                  </p:cNvSpPr>
                  <p:nvPr/>
                </p:nvSpPr>
                <p:spPr bwMode="auto">
                  <a:xfrm>
                    <a:off x="4808" y="4359"/>
                    <a:ext cx="44" cy="5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68" name="Oval 567"/>
                  <p:cNvSpPr>
                    <a:spLocks noChangeArrowheads="1"/>
                  </p:cNvSpPr>
                  <p:nvPr/>
                </p:nvSpPr>
                <p:spPr bwMode="auto">
                  <a:xfrm>
                    <a:off x="4810" y="4411"/>
                    <a:ext cx="44" cy="5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69" name="Oval 568"/>
                  <p:cNvSpPr>
                    <a:spLocks noChangeArrowheads="1"/>
                  </p:cNvSpPr>
                  <p:nvPr/>
                </p:nvSpPr>
                <p:spPr bwMode="auto">
                  <a:xfrm>
                    <a:off x="4808" y="4464"/>
                    <a:ext cx="44" cy="5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70" name="Oval 569"/>
                  <p:cNvSpPr>
                    <a:spLocks noChangeArrowheads="1"/>
                  </p:cNvSpPr>
                  <p:nvPr/>
                </p:nvSpPr>
                <p:spPr bwMode="auto">
                  <a:xfrm>
                    <a:off x="4808" y="4516"/>
                    <a:ext cx="44" cy="5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71" name="Oval 570"/>
                  <p:cNvSpPr>
                    <a:spLocks noChangeArrowheads="1"/>
                  </p:cNvSpPr>
                  <p:nvPr/>
                </p:nvSpPr>
                <p:spPr bwMode="auto">
                  <a:xfrm>
                    <a:off x="4852" y="4359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72" name="Oval 571"/>
                  <p:cNvSpPr>
                    <a:spLocks noChangeArrowheads="1"/>
                  </p:cNvSpPr>
                  <p:nvPr/>
                </p:nvSpPr>
                <p:spPr bwMode="auto">
                  <a:xfrm>
                    <a:off x="4854" y="4414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73" name="Oval 572"/>
                  <p:cNvSpPr>
                    <a:spLocks noChangeArrowheads="1"/>
                  </p:cNvSpPr>
                  <p:nvPr/>
                </p:nvSpPr>
                <p:spPr bwMode="auto">
                  <a:xfrm>
                    <a:off x="4852" y="4469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74" name="Oval 573"/>
                  <p:cNvSpPr>
                    <a:spLocks noChangeArrowheads="1"/>
                  </p:cNvSpPr>
                  <p:nvPr/>
                </p:nvSpPr>
                <p:spPr bwMode="auto">
                  <a:xfrm>
                    <a:off x="4852" y="4524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75" name="Oval 574"/>
                  <p:cNvSpPr>
                    <a:spLocks noChangeArrowheads="1"/>
                  </p:cNvSpPr>
                  <p:nvPr/>
                </p:nvSpPr>
                <p:spPr bwMode="auto">
                  <a:xfrm>
                    <a:off x="4753" y="4392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76" name="Oval 575"/>
                  <p:cNvSpPr>
                    <a:spLocks noChangeArrowheads="1"/>
                  </p:cNvSpPr>
                  <p:nvPr/>
                </p:nvSpPr>
                <p:spPr bwMode="auto">
                  <a:xfrm>
                    <a:off x="4755" y="4447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77" name="Oval 576"/>
                  <p:cNvSpPr>
                    <a:spLocks noChangeArrowheads="1"/>
                  </p:cNvSpPr>
                  <p:nvPr/>
                </p:nvSpPr>
                <p:spPr bwMode="auto">
                  <a:xfrm>
                    <a:off x="4753" y="4502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78" name="Oval 577"/>
                  <p:cNvSpPr>
                    <a:spLocks noChangeArrowheads="1"/>
                  </p:cNvSpPr>
                  <p:nvPr/>
                </p:nvSpPr>
                <p:spPr bwMode="auto">
                  <a:xfrm>
                    <a:off x="4753" y="4612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grpSp>
                <p:nvGrpSpPr>
                  <p:cNvPr id="179" name="Group 578"/>
                  <p:cNvGrpSpPr>
                    <a:grpSpLocks/>
                  </p:cNvGrpSpPr>
                  <p:nvPr/>
                </p:nvGrpSpPr>
                <p:grpSpPr bwMode="auto">
                  <a:xfrm>
                    <a:off x="4852" y="4634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299" name="Oval 5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00" name="Oval 5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01" name="Oval 5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02" name="Oval 5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303" name="Oval 5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180" name="Group 584"/>
                  <p:cNvGrpSpPr>
                    <a:grpSpLocks/>
                  </p:cNvGrpSpPr>
                  <p:nvPr/>
                </p:nvGrpSpPr>
                <p:grpSpPr bwMode="auto">
                  <a:xfrm>
                    <a:off x="4753" y="4667"/>
                    <a:ext cx="55" cy="231"/>
                    <a:chOff x="2496" y="2793"/>
                    <a:chExt cx="59" cy="275"/>
                  </a:xfrm>
                </p:grpSpPr>
                <p:sp>
                  <p:nvSpPr>
                    <p:cNvPr id="294" name="Oval 5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95" name="Oval 5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96" name="Oval 5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97" name="Oval 5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98" name="Oval 5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181" name="Group 590"/>
                  <p:cNvGrpSpPr>
                    <a:grpSpLocks/>
                  </p:cNvGrpSpPr>
                  <p:nvPr/>
                </p:nvGrpSpPr>
                <p:grpSpPr bwMode="auto">
                  <a:xfrm>
                    <a:off x="4797" y="4612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289" name="Oval 5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90" name="Oval 5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91" name="Oval 5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92" name="Oval 5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93" name="Oval 5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182" name="Group 596"/>
                  <p:cNvGrpSpPr>
                    <a:grpSpLocks/>
                  </p:cNvGrpSpPr>
                  <p:nvPr/>
                </p:nvGrpSpPr>
                <p:grpSpPr bwMode="auto">
                  <a:xfrm>
                    <a:off x="4852" y="4909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284" name="Oval 5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85" name="Oval 5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86" name="Oval 5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87" name="Oval 6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88" name="Oval 6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183" name="Group 602"/>
                  <p:cNvGrpSpPr>
                    <a:grpSpLocks/>
                  </p:cNvGrpSpPr>
                  <p:nvPr/>
                </p:nvGrpSpPr>
                <p:grpSpPr bwMode="auto">
                  <a:xfrm>
                    <a:off x="4797" y="4887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279" name="Oval 6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80" name="Oval 6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81" name="Oval 6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82" name="Oval 6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83" name="Oval 6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184" name="Group 608"/>
                  <p:cNvGrpSpPr>
                    <a:grpSpLocks/>
                  </p:cNvGrpSpPr>
                  <p:nvPr/>
                </p:nvGrpSpPr>
                <p:grpSpPr bwMode="auto">
                  <a:xfrm>
                    <a:off x="4742" y="4898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274" name="Oval 6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75" name="Oval 6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76" name="Oval 6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77" name="Oval 6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78" name="Oval 6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185" name="Group 614"/>
                  <p:cNvGrpSpPr>
                    <a:grpSpLocks/>
                  </p:cNvGrpSpPr>
                  <p:nvPr/>
                </p:nvGrpSpPr>
                <p:grpSpPr bwMode="auto">
                  <a:xfrm>
                    <a:off x="4852" y="5173"/>
                    <a:ext cx="55" cy="242"/>
                    <a:chOff x="2496" y="2793"/>
                    <a:chExt cx="59" cy="275"/>
                  </a:xfrm>
                </p:grpSpPr>
                <p:sp>
                  <p:nvSpPr>
                    <p:cNvPr id="269" name="Oval 6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70" name="Oval 6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71" name="Oval 6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72" name="Oval 6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73" name="Oval 6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186" name="Group 620"/>
                  <p:cNvGrpSpPr>
                    <a:grpSpLocks/>
                  </p:cNvGrpSpPr>
                  <p:nvPr/>
                </p:nvGrpSpPr>
                <p:grpSpPr bwMode="auto">
                  <a:xfrm>
                    <a:off x="4793" y="5162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264" name="Oval 6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65" name="Oval 6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66" name="Oval 6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67" name="Oval 6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68" name="Oval 6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187" name="Group 626"/>
                  <p:cNvGrpSpPr>
                    <a:grpSpLocks/>
                  </p:cNvGrpSpPr>
                  <p:nvPr/>
                </p:nvGrpSpPr>
                <p:grpSpPr bwMode="auto">
                  <a:xfrm>
                    <a:off x="4742" y="5184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259" name="Oval 6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60" name="Oval 6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61" name="Oval 6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62" name="Oval 6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63" name="Oval 6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188" name="Group 632"/>
                  <p:cNvGrpSpPr>
                    <a:grpSpLocks/>
                  </p:cNvGrpSpPr>
                  <p:nvPr/>
                </p:nvGrpSpPr>
                <p:grpSpPr bwMode="auto">
                  <a:xfrm>
                    <a:off x="4855" y="5415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254" name="Oval 6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55" name="Oval 6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56" name="Oval 6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57" name="Oval 6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58" name="Oval 6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189" name="Group 638"/>
                  <p:cNvGrpSpPr>
                    <a:grpSpLocks/>
                  </p:cNvGrpSpPr>
                  <p:nvPr/>
                </p:nvGrpSpPr>
                <p:grpSpPr bwMode="auto">
                  <a:xfrm>
                    <a:off x="4797" y="5448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249" name="Oval 6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50" name="Oval 6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51" name="Oval 6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52" name="Oval 6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53" name="Oval 6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190" name="Group 644"/>
                  <p:cNvGrpSpPr>
                    <a:grpSpLocks/>
                  </p:cNvGrpSpPr>
                  <p:nvPr/>
                </p:nvGrpSpPr>
                <p:grpSpPr bwMode="auto">
                  <a:xfrm>
                    <a:off x="4742" y="5459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244" name="Oval 6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45" name="Oval 6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46" name="Oval 6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47" name="Oval 6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48" name="Oval 6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sp>
                <p:nvSpPr>
                  <p:cNvPr id="191" name="Oval 650"/>
                  <p:cNvSpPr>
                    <a:spLocks noChangeArrowheads="1"/>
                  </p:cNvSpPr>
                  <p:nvPr/>
                </p:nvSpPr>
                <p:spPr bwMode="auto">
                  <a:xfrm>
                    <a:off x="4746" y="6166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92" name="Oval 651"/>
                  <p:cNvSpPr>
                    <a:spLocks noChangeArrowheads="1"/>
                  </p:cNvSpPr>
                  <p:nvPr/>
                </p:nvSpPr>
                <p:spPr bwMode="auto">
                  <a:xfrm>
                    <a:off x="4748" y="6239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93" name="Oval 652"/>
                  <p:cNvSpPr>
                    <a:spLocks noChangeArrowheads="1"/>
                  </p:cNvSpPr>
                  <p:nvPr/>
                </p:nvSpPr>
                <p:spPr bwMode="auto">
                  <a:xfrm>
                    <a:off x="4746" y="6294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94" name="Oval 653"/>
                  <p:cNvSpPr>
                    <a:spLocks noChangeArrowheads="1"/>
                  </p:cNvSpPr>
                  <p:nvPr/>
                </p:nvSpPr>
                <p:spPr bwMode="auto">
                  <a:xfrm>
                    <a:off x="4811" y="6172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95" name="Oval 654"/>
                  <p:cNvSpPr>
                    <a:spLocks noChangeArrowheads="1"/>
                  </p:cNvSpPr>
                  <p:nvPr/>
                </p:nvSpPr>
                <p:spPr bwMode="auto">
                  <a:xfrm>
                    <a:off x="4863" y="6152"/>
                    <a:ext cx="33" cy="4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96" name="Oval 655"/>
                  <p:cNvSpPr>
                    <a:spLocks noChangeArrowheads="1"/>
                  </p:cNvSpPr>
                  <p:nvPr/>
                </p:nvSpPr>
                <p:spPr bwMode="auto">
                  <a:xfrm>
                    <a:off x="4793" y="5734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97" name="Oval 656"/>
                  <p:cNvSpPr>
                    <a:spLocks noChangeArrowheads="1"/>
                  </p:cNvSpPr>
                  <p:nvPr/>
                </p:nvSpPr>
                <p:spPr bwMode="auto">
                  <a:xfrm>
                    <a:off x="4859" y="6190"/>
                    <a:ext cx="57" cy="4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198" name="Oval 657"/>
                  <p:cNvSpPr>
                    <a:spLocks noChangeArrowheads="1"/>
                  </p:cNvSpPr>
                  <p:nvPr/>
                </p:nvSpPr>
                <p:spPr bwMode="auto">
                  <a:xfrm>
                    <a:off x="4742" y="5756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grpSp>
                <p:nvGrpSpPr>
                  <p:cNvPr id="199" name="Group 658"/>
                  <p:cNvGrpSpPr>
                    <a:grpSpLocks/>
                  </p:cNvGrpSpPr>
                  <p:nvPr/>
                </p:nvGrpSpPr>
                <p:grpSpPr bwMode="auto">
                  <a:xfrm>
                    <a:off x="4852" y="5877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239" name="Oval 6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40" name="Oval 6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41" name="Oval 6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42" name="Oval 6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43" name="Oval 6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200" name="Group 664"/>
                  <p:cNvGrpSpPr>
                    <a:grpSpLocks/>
                  </p:cNvGrpSpPr>
                  <p:nvPr/>
                </p:nvGrpSpPr>
                <p:grpSpPr bwMode="auto">
                  <a:xfrm>
                    <a:off x="4797" y="5910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234" name="Oval 6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35" name="Oval 6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36" name="Oval 6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37" name="Oval 6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38" name="Oval 6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201" name="Group 670"/>
                  <p:cNvGrpSpPr>
                    <a:grpSpLocks/>
                  </p:cNvGrpSpPr>
                  <p:nvPr/>
                </p:nvGrpSpPr>
                <p:grpSpPr bwMode="auto">
                  <a:xfrm>
                    <a:off x="4742" y="5884"/>
                    <a:ext cx="59" cy="275"/>
                    <a:chOff x="2496" y="2793"/>
                    <a:chExt cx="59" cy="275"/>
                  </a:xfrm>
                </p:grpSpPr>
                <p:sp>
                  <p:nvSpPr>
                    <p:cNvPr id="229" name="Oval 6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79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30" name="Oval 6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8" y="284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31" name="Oval 6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0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32" name="Oval 6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2958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33" name="Oval 6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6" y="3013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sp>
                <p:nvSpPr>
                  <p:cNvPr id="202" name="Oval 676"/>
                  <p:cNvSpPr>
                    <a:spLocks noChangeArrowheads="1"/>
                  </p:cNvSpPr>
                  <p:nvPr/>
                </p:nvSpPr>
                <p:spPr bwMode="auto">
                  <a:xfrm>
                    <a:off x="4755" y="5723"/>
                    <a:ext cx="33" cy="4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203" name="Freeform 677"/>
                  <p:cNvSpPr>
                    <a:spLocks/>
                  </p:cNvSpPr>
                  <p:nvPr/>
                </p:nvSpPr>
                <p:spPr bwMode="auto">
                  <a:xfrm>
                    <a:off x="4910" y="3196"/>
                    <a:ext cx="57" cy="3192"/>
                  </a:xfrm>
                  <a:custGeom>
                    <a:avLst/>
                    <a:gdLst>
                      <a:gd name="T0" fmla="*/ 41 w 50"/>
                      <a:gd name="T1" fmla="*/ 3663 h 3669"/>
                      <a:gd name="T2" fmla="*/ 0 w 50"/>
                      <a:gd name="T3" fmla="*/ 3665 h 3669"/>
                      <a:gd name="T4" fmla="*/ 1 w 50"/>
                      <a:gd name="T5" fmla="*/ 3255 h 3669"/>
                      <a:gd name="T6" fmla="*/ 4 w 50"/>
                      <a:gd name="T7" fmla="*/ 2858 h 3669"/>
                      <a:gd name="T8" fmla="*/ 1 w 50"/>
                      <a:gd name="T9" fmla="*/ 2572 h 3669"/>
                      <a:gd name="T10" fmla="*/ 4 w 50"/>
                      <a:gd name="T11" fmla="*/ 2123 h 3669"/>
                      <a:gd name="T12" fmla="*/ 4 w 50"/>
                      <a:gd name="T13" fmla="*/ 1598 h 3669"/>
                      <a:gd name="T14" fmla="*/ 5 w 50"/>
                      <a:gd name="T15" fmla="*/ 1401 h 3669"/>
                      <a:gd name="T16" fmla="*/ 1 w 50"/>
                      <a:gd name="T17" fmla="*/ 934 h 3669"/>
                      <a:gd name="T18" fmla="*/ 4 w 50"/>
                      <a:gd name="T19" fmla="*/ 451 h 3669"/>
                      <a:gd name="T20" fmla="*/ 3 w 50"/>
                      <a:gd name="T21" fmla="*/ 196 h 3669"/>
                      <a:gd name="T22" fmla="*/ 6 w 50"/>
                      <a:gd name="T23" fmla="*/ 23 h 3669"/>
                      <a:gd name="T24" fmla="*/ 44 w 50"/>
                      <a:gd name="T25" fmla="*/ 0 h 3669"/>
                      <a:gd name="T26" fmla="*/ 50 w 50"/>
                      <a:gd name="T27" fmla="*/ 159 h 3669"/>
                      <a:gd name="T28" fmla="*/ 50 w 50"/>
                      <a:gd name="T29" fmla="*/ 366 h 3669"/>
                      <a:gd name="T30" fmla="*/ 50 w 50"/>
                      <a:gd name="T31" fmla="*/ 678 h 3669"/>
                      <a:gd name="T32" fmla="*/ 50 w 50"/>
                      <a:gd name="T33" fmla="*/ 915 h 3669"/>
                      <a:gd name="T34" fmla="*/ 47 w 50"/>
                      <a:gd name="T35" fmla="*/ 1599 h 3669"/>
                      <a:gd name="T36" fmla="*/ 44 w 50"/>
                      <a:gd name="T37" fmla="*/ 2115 h 3669"/>
                      <a:gd name="T38" fmla="*/ 41 w 50"/>
                      <a:gd name="T39" fmla="*/ 2574 h 3669"/>
                      <a:gd name="T40" fmla="*/ 41 w 50"/>
                      <a:gd name="T41" fmla="*/ 2859 h 3669"/>
                      <a:gd name="T42" fmla="*/ 47 w 50"/>
                      <a:gd name="T43" fmla="*/ 3258 h 3669"/>
                      <a:gd name="T44" fmla="*/ 47 w 50"/>
                      <a:gd name="T45" fmla="*/ 3669 h 366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50"/>
                      <a:gd name="T70" fmla="*/ 0 h 3669"/>
                      <a:gd name="T71" fmla="*/ 50 w 50"/>
                      <a:gd name="T72" fmla="*/ 3669 h 366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50" h="3669">
                        <a:moveTo>
                          <a:pt x="41" y="3663"/>
                        </a:moveTo>
                        <a:lnTo>
                          <a:pt x="0" y="3665"/>
                        </a:lnTo>
                        <a:lnTo>
                          <a:pt x="1" y="3255"/>
                        </a:lnTo>
                        <a:lnTo>
                          <a:pt x="4" y="2858"/>
                        </a:lnTo>
                        <a:lnTo>
                          <a:pt x="1" y="2572"/>
                        </a:lnTo>
                        <a:lnTo>
                          <a:pt x="4" y="2123"/>
                        </a:lnTo>
                        <a:lnTo>
                          <a:pt x="4" y="1598"/>
                        </a:lnTo>
                        <a:lnTo>
                          <a:pt x="5" y="1401"/>
                        </a:lnTo>
                        <a:lnTo>
                          <a:pt x="1" y="934"/>
                        </a:lnTo>
                        <a:lnTo>
                          <a:pt x="4" y="451"/>
                        </a:lnTo>
                        <a:lnTo>
                          <a:pt x="3" y="196"/>
                        </a:lnTo>
                        <a:lnTo>
                          <a:pt x="6" y="23"/>
                        </a:lnTo>
                        <a:lnTo>
                          <a:pt x="44" y="0"/>
                        </a:lnTo>
                        <a:lnTo>
                          <a:pt x="50" y="159"/>
                        </a:lnTo>
                        <a:lnTo>
                          <a:pt x="50" y="366"/>
                        </a:lnTo>
                        <a:lnTo>
                          <a:pt x="50" y="678"/>
                        </a:lnTo>
                        <a:lnTo>
                          <a:pt x="50" y="915"/>
                        </a:lnTo>
                        <a:lnTo>
                          <a:pt x="47" y="1599"/>
                        </a:lnTo>
                        <a:lnTo>
                          <a:pt x="44" y="2115"/>
                        </a:lnTo>
                        <a:lnTo>
                          <a:pt x="41" y="2574"/>
                        </a:lnTo>
                        <a:lnTo>
                          <a:pt x="41" y="2859"/>
                        </a:lnTo>
                        <a:lnTo>
                          <a:pt x="47" y="3258"/>
                        </a:lnTo>
                        <a:lnTo>
                          <a:pt x="47" y="3669"/>
                        </a:lnTo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204" name="Freeform 678"/>
                  <p:cNvSpPr>
                    <a:spLocks/>
                  </p:cNvSpPr>
                  <p:nvPr/>
                </p:nvSpPr>
                <p:spPr bwMode="auto">
                  <a:xfrm>
                    <a:off x="4685" y="3182"/>
                    <a:ext cx="65" cy="3224"/>
                  </a:xfrm>
                  <a:custGeom>
                    <a:avLst/>
                    <a:gdLst>
                      <a:gd name="T0" fmla="*/ 41 w 50"/>
                      <a:gd name="T1" fmla="*/ 3663 h 3669"/>
                      <a:gd name="T2" fmla="*/ 0 w 50"/>
                      <a:gd name="T3" fmla="*/ 3665 h 3669"/>
                      <a:gd name="T4" fmla="*/ 1 w 50"/>
                      <a:gd name="T5" fmla="*/ 3255 h 3669"/>
                      <a:gd name="T6" fmla="*/ 4 w 50"/>
                      <a:gd name="T7" fmla="*/ 2858 h 3669"/>
                      <a:gd name="T8" fmla="*/ 1 w 50"/>
                      <a:gd name="T9" fmla="*/ 2572 h 3669"/>
                      <a:gd name="T10" fmla="*/ 4 w 50"/>
                      <a:gd name="T11" fmla="*/ 2123 h 3669"/>
                      <a:gd name="T12" fmla="*/ 4 w 50"/>
                      <a:gd name="T13" fmla="*/ 1598 h 3669"/>
                      <a:gd name="T14" fmla="*/ 5 w 50"/>
                      <a:gd name="T15" fmla="*/ 1401 h 3669"/>
                      <a:gd name="T16" fmla="*/ 1 w 50"/>
                      <a:gd name="T17" fmla="*/ 934 h 3669"/>
                      <a:gd name="T18" fmla="*/ 4 w 50"/>
                      <a:gd name="T19" fmla="*/ 451 h 3669"/>
                      <a:gd name="T20" fmla="*/ 3 w 50"/>
                      <a:gd name="T21" fmla="*/ 196 h 3669"/>
                      <a:gd name="T22" fmla="*/ 6 w 50"/>
                      <a:gd name="T23" fmla="*/ 23 h 3669"/>
                      <a:gd name="T24" fmla="*/ 44 w 50"/>
                      <a:gd name="T25" fmla="*/ 0 h 3669"/>
                      <a:gd name="T26" fmla="*/ 50 w 50"/>
                      <a:gd name="T27" fmla="*/ 159 h 3669"/>
                      <a:gd name="T28" fmla="*/ 50 w 50"/>
                      <a:gd name="T29" fmla="*/ 366 h 3669"/>
                      <a:gd name="T30" fmla="*/ 50 w 50"/>
                      <a:gd name="T31" fmla="*/ 678 h 3669"/>
                      <a:gd name="T32" fmla="*/ 50 w 50"/>
                      <a:gd name="T33" fmla="*/ 915 h 3669"/>
                      <a:gd name="T34" fmla="*/ 47 w 50"/>
                      <a:gd name="T35" fmla="*/ 1599 h 3669"/>
                      <a:gd name="T36" fmla="*/ 44 w 50"/>
                      <a:gd name="T37" fmla="*/ 2115 h 3669"/>
                      <a:gd name="T38" fmla="*/ 41 w 50"/>
                      <a:gd name="T39" fmla="*/ 2574 h 3669"/>
                      <a:gd name="T40" fmla="*/ 41 w 50"/>
                      <a:gd name="T41" fmla="*/ 2859 h 3669"/>
                      <a:gd name="T42" fmla="*/ 47 w 50"/>
                      <a:gd name="T43" fmla="*/ 3258 h 3669"/>
                      <a:gd name="T44" fmla="*/ 47 w 50"/>
                      <a:gd name="T45" fmla="*/ 3669 h 3669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50"/>
                      <a:gd name="T70" fmla="*/ 0 h 3669"/>
                      <a:gd name="T71" fmla="*/ 50 w 50"/>
                      <a:gd name="T72" fmla="*/ 3669 h 3669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50" h="3669">
                        <a:moveTo>
                          <a:pt x="41" y="3663"/>
                        </a:moveTo>
                        <a:lnTo>
                          <a:pt x="0" y="3665"/>
                        </a:lnTo>
                        <a:lnTo>
                          <a:pt x="1" y="3255"/>
                        </a:lnTo>
                        <a:lnTo>
                          <a:pt x="4" y="2858"/>
                        </a:lnTo>
                        <a:lnTo>
                          <a:pt x="1" y="2572"/>
                        </a:lnTo>
                        <a:lnTo>
                          <a:pt x="4" y="2123"/>
                        </a:lnTo>
                        <a:lnTo>
                          <a:pt x="4" y="1598"/>
                        </a:lnTo>
                        <a:lnTo>
                          <a:pt x="5" y="1401"/>
                        </a:lnTo>
                        <a:lnTo>
                          <a:pt x="1" y="934"/>
                        </a:lnTo>
                        <a:lnTo>
                          <a:pt x="4" y="451"/>
                        </a:lnTo>
                        <a:lnTo>
                          <a:pt x="3" y="196"/>
                        </a:lnTo>
                        <a:lnTo>
                          <a:pt x="6" y="23"/>
                        </a:lnTo>
                        <a:lnTo>
                          <a:pt x="44" y="0"/>
                        </a:lnTo>
                        <a:lnTo>
                          <a:pt x="50" y="159"/>
                        </a:lnTo>
                        <a:lnTo>
                          <a:pt x="50" y="366"/>
                        </a:lnTo>
                        <a:lnTo>
                          <a:pt x="50" y="678"/>
                        </a:lnTo>
                        <a:lnTo>
                          <a:pt x="50" y="915"/>
                        </a:lnTo>
                        <a:lnTo>
                          <a:pt x="47" y="1599"/>
                        </a:lnTo>
                        <a:lnTo>
                          <a:pt x="44" y="2115"/>
                        </a:lnTo>
                        <a:lnTo>
                          <a:pt x="41" y="2574"/>
                        </a:lnTo>
                        <a:lnTo>
                          <a:pt x="41" y="2859"/>
                        </a:lnTo>
                        <a:lnTo>
                          <a:pt x="47" y="3258"/>
                        </a:lnTo>
                        <a:lnTo>
                          <a:pt x="47" y="3669"/>
                        </a:lnTo>
                      </a:path>
                    </a:pathLst>
                  </a:cu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205" name="Oval 679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754" y="3478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206" name="Oval 680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809" y="3500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207" name="Oval 681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864" y="3522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208" name="Oval 682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809" y="3370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209" name="Oval 683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864" y="3400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210" name="Oval 684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754" y="3421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211" name="Oval 685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865" y="3457"/>
                    <a:ext cx="55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212" name="Oval 686"/>
                  <p:cNvSpPr>
                    <a:spLocks noChangeArrowheads="1"/>
                  </p:cNvSpPr>
                  <p:nvPr/>
                </p:nvSpPr>
                <p:spPr bwMode="auto">
                  <a:xfrm rot="1152330">
                    <a:off x="4810" y="3435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213" name="Oval 687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754" y="3249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214" name="Oval 688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864" y="3291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sp>
                <p:nvSpPr>
                  <p:cNvPr id="215" name="Oval 689"/>
                  <p:cNvSpPr>
                    <a:spLocks noChangeArrowheads="1"/>
                  </p:cNvSpPr>
                  <p:nvPr/>
                </p:nvSpPr>
                <p:spPr bwMode="auto">
                  <a:xfrm rot="-4247670">
                    <a:off x="4754" y="3357"/>
                    <a:ext cx="57" cy="5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5pPr>
                    <a:lvl6pPr marL="25146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6pPr>
                    <a:lvl7pPr marL="29718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7pPr>
                    <a:lvl8pPr marL="34290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8pPr>
                    <a:lvl9pPr marL="3886200" indent="-228600" algn="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Arial" panose="020B0604020202020204" pitchFamily="34" charset="0"/>
                      </a:defRPr>
                    </a:lvl9pPr>
                  </a:lstStyle>
                  <a:p>
                    <a:endParaRPr lang="id-ID" altLang="id-ID"/>
                  </a:p>
                </p:txBody>
              </p:sp>
              <p:grpSp>
                <p:nvGrpSpPr>
                  <p:cNvPr id="216" name="Group 690"/>
                  <p:cNvGrpSpPr>
                    <a:grpSpLocks/>
                  </p:cNvGrpSpPr>
                  <p:nvPr/>
                </p:nvGrpSpPr>
                <p:grpSpPr bwMode="auto">
                  <a:xfrm>
                    <a:off x="4620" y="4502"/>
                    <a:ext cx="429" cy="188"/>
                    <a:chOff x="2372" y="3750"/>
                    <a:chExt cx="429" cy="188"/>
                  </a:xfrm>
                </p:grpSpPr>
                <p:sp>
                  <p:nvSpPr>
                    <p:cNvPr id="224" name="Freeform 691"/>
                    <p:cNvSpPr>
                      <a:spLocks/>
                    </p:cNvSpPr>
                    <p:nvPr/>
                  </p:nvSpPr>
                  <p:spPr bwMode="auto">
                    <a:xfrm>
                      <a:off x="2372" y="3812"/>
                      <a:ext cx="429" cy="59"/>
                    </a:xfrm>
                    <a:custGeom>
                      <a:avLst/>
                      <a:gdLst>
                        <a:gd name="T0" fmla="*/ 22 w 429"/>
                        <a:gd name="T1" fmla="*/ 0 h 59"/>
                        <a:gd name="T2" fmla="*/ 211 w 429"/>
                        <a:gd name="T3" fmla="*/ 5 h 59"/>
                        <a:gd name="T4" fmla="*/ 429 w 429"/>
                        <a:gd name="T5" fmla="*/ 0 h 59"/>
                        <a:gd name="T6" fmla="*/ 429 w 429"/>
                        <a:gd name="T7" fmla="*/ 55 h 59"/>
                        <a:gd name="T8" fmla="*/ 151 w 429"/>
                        <a:gd name="T9" fmla="*/ 59 h 59"/>
                        <a:gd name="T10" fmla="*/ 0 w 429"/>
                        <a:gd name="T11" fmla="*/ 55 h 59"/>
                        <a:gd name="T12" fmla="*/ 0 w 429"/>
                        <a:gd name="T13" fmla="*/ 0 h 59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29"/>
                        <a:gd name="T22" fmla="*/ 0 h 59"/>
                        <a:gd name="T23" fmla="*/ 429 w 429"/>
                        <a:gd name="T24" fmla="*/ 59 h 59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29" h="59">
                          <a:moveTo>
                            <a:pt x="22" y="0"/>
                          </a:moveTo>
                          <a:lnTo>
                            <a:pt x="211" y="5"/>
                          </a:lnTo>
                          <a:lnTo>
                            <a:pt x="429" y="0"/>
                          </a:lnTo>
                          <a:lnTo>
                            <a:pt x="429" y="55"/>
                          </a:lnTo>
                          <a:lnTo>
                            <a:pt x="151" y="59"/>
                          </a:lnTo>
                          <a:lnTo>
                            <a:pt x="0" y="55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25" name="Oval 6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16" y="3750"/>
                      <a:ext cx="66" cy="66"/>
                    </a:xfrm>
                    <a:prstGeom prst="ellipse">
                      <a:avLst/>
                    </a:prstGeom>
                    <a:noFill/>
                    <a:ln w="317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26" name="Oval 6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14" y="3872"/>
                      <a:ext cx="66" cy="66"/>
                    </a:xfrm>
                    <a:prstGeom prst="ellipse">
                      <a:avLst/>
                    </a:prstGeom>
                    <a:noFill/>
                    <a:ln w="317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27" name="Oval 6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84" y="3752"/>
                      <a:ext cx="66" cy="66"/>
                    </a:xfrm>
                    <a:prstGeom prst="ellipse">
                      <a:avLst/>
                    </a:prstGeom>
                    <a:noFill/>
                    <a:ln w="317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28" name="Oval 6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96" y="3872"/>
                      <a:ext cx="66" cy="66"/>
                    </a:xfrm>
                    <a:prstGeom prst="ellipse">
                      <a:avLst/>
                    </a:prstGeom>
                    <a:noFill/>
                    <a:ln w="317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  <p:grpSp>
                <p:nvGrpSpPr>
                  <p:cNvPr id="217" name="Group 696"/>
                  <p:cNvGrpSpPr>
                    <a:grpSpLocks/>
                  </p:cNvGrpSpPr>
                  <p:nvPr/>
                </p:nvGrpSpPr>
                <p:grpSpPr bwMode="auto">
                  <a:xfrm>
                    <a:off x="4610" y="6172"/>
                    <a:ext cx="429" cy="167"/>
                    <a:chOff x="2375" y="5961"/>
                    <a:chExt cx="429" cy="167"/>
                  </a:xfrm>
                </p:grpSpPr>
                <p:sp>
                  <p:nvSpPr>
                    <p:cNvPr id="218" name="Oval 697"/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2715" y="5962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19" name="Freeform 698"/>
                    <p:cNvSpPr>
                      <a:spLocks/>
                    </p:cNvSpPr>
                    <p:nvPr/>
                  </p:nvSpPr>
                  <p:spPr bwMode="auto">
                    <a:xfrm>
                      <a:off x="2375" y="6016"/>
                      <a:ext cx="429" cy="59"/>
                    </a:xfrm>
                    <a:custGeom>
                      <a:avLst/>
                      <a:gdLst>
                        <a:gd name="T0" fmla="*/ 22 w 429"/>
                        <a:gd name="T1" fmla="*/ 0 h 59"/>
                        <a:gd name="T2" fmla="*/ 211 w 429"/>
                        <a:gd name="T3" fmla="*/ 5 h 59"/>
                        <a:gd name="T4" fmla="*/ 429 w 429"/>
                        <a:gd name="T5" fmla="*/ 0 h 59"/>
                        <a:gd name="T6" fmla="*/ 429 w 429"/>
                        <a:gd name="T7" fmla="*/ 55 h 59"/>
                        <a:gd name="T8" fmla="*/ 151 w 429"/>
                        <a:gd name="T9" fmla="*/ 59 h 59"/>
                        <a:gd name="T10" fmla="*/ 0 w 429"/>
                        <a:gd name="T11" fmla="*/ 55 h 59"/>
                        <a:gd name="T12" fmla="*/ 0 w 429"/>
                        <a:gd name="T13" fmla="*/ 0 h 59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29"/>
                        <a:gd name="T22" fmla="*/ 0 h 59"/>
                        <a:gd name="T23" fmla="*/ 429 w 429"/>
                        <a:gd name="T24" fmla="*/ 59 h 59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29" h="59">
                          <a:moveTo>
                            <a:pt x="22" y="0"/>
                          </a:moveTo>
                          <a:lnTo>
                            <a:pt x="211" y="5"/>
                          </a:lnTo>
                          <a:lnTo>
                            <a:pt x="429" y="0"/>
                          </a:lnTo>
                          <a:lnTo>
                            <a:pt x="429" y="55"/>
                          </a:lnTo>
                          <a:lnTo>
                            <a:pt x="151" y="59"/>
                          </a:lnTo>
                          <a:lnTo>
                            <a:pt x="0" y="55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20" name="Oval 699"/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2715" y="6070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21" name="Oval 700"/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2396" y="6072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22" name="Oval 701"/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2396" y="5962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  <p:sp>
                  <p:nvSpPr>
                    <p:cNvPr id="223" name="Oval 702"/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2611" y="6072"/>
                      <a:ext cx="57" cy="5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endParaRPr lang="id-ID" altLang="id-ID"/>
                    </a:p>
                  </p:txBody>
                </p:sp>
              </p:grpSp>
            </p:grpSp>
          </p:grpSp>
        </p:grpSp>
        <p:sp>
          <p:nvSpPr>
            <p:cNvPr id="126" name="Line 703"/>
            <p:cNvSpPr>
              <a:spLocks noChangeShapeType="1"/>
            </p:cNvSpPr>
            <p:nvPr/>
          </p:nvSpPr>
          <p:spPr bwMode="auto">
            <a:xfrm>
              <a:off x="1775" y="955"/>
              <a:ext cx="1702" cy="15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  <p:sp>
          <p:nvSpPr>
            <p:cNvPr id="127" name="Text Box 704"/>
            <p:cNvSpPr txBox="1">
              <a:spLocks noChangeArrowheads="1"/>
            </p:cNvSpPr>
            <p:nvPr/>
          </p:nvSpPr>
          <p:spPr bwMode="auto">
            <a:xfrm>
              <a:off x="1989" y="768"/>
              <a:ext cx="1707" cy="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l"/>
              <a:r>
                <a:rPr lang="en-US" altLang="id-ID" sz="1600">
                  <a:latin typeface="Arial Narrow" panose="020B0606020202030204" pitchFamily="34" charset="0"/>
                </a:rPr>
                <a:t>Arah tebing baruyang diinginkan</a:t>
              </a:r>
              <a:endParaRPr lang="en-US" altLang="id-ID" sz="1600">
                <a:latin typeface="Tahoma" panose="020B0604030504040204" pitchFamily="34" charset="0"/>
              </a:endParaRPr>
            </a:p>
          </p:txBody>
        </p:sp>
        <p:sp>
          <p:nvSpPr>
            <p:cNvPr id="128" name="Text Box 705"/>
            <p:cNvSpPr txBox="1">
              <a:spLocks noChangeArrowheads="1"/>
            </p:cNvSpPr>
            <p:nvPr/>
          </p:nvSpPr>
          <p:spPr bwMode="auto">
            <a:xfrm>
              <a:off x="2503" y="2285"/>
              <a:ext cx="1331" cy="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l"/>
              <a:r>
                <a:rPr lang="sv-SE" altLang="id-ID" sz="1600">
                  <a:latin typeface="Arial Narrow" panose="020B0606020202030204" pitchFamily="34" charset="0"/>
                </a:rPr>
                <a:t>Cerucuk bambu untuk melindungi tebing yang terancam serangan arus </a:t>
              </a:r>
              <a:endParaRPr lang="en-US" altLang="id-ID" sz="1600">
                <a:latin typeface="Tahoma" panose="020B0604030504040204" pitchFamily="34" charset="0"/>
              </a:endParaRPr>
            </a:p>
          </p:txBody>
        </p:sp>
        <p:sp>
          <p:nvSpPr>
            <p:cNvPr id="129" name="Line 706"/>
            <p:cNvSpPr>
              <a:spLocks noChangeShapeType="1"/>
            </p:cNvSpPr>
            <p:nvPr/>
          </p:nvSpPr>
          <p:spPr bwMode="auto">
            <a:xfrm flipH="1">
              <a:off x="2833" y="2756"/>
              <a:ext cx="103" cy="104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/>
            </a:p>
          </p:txBody>
        </p:sp>
      </p:grpSp>
      <p:pic>
        <p:nvPicPr>
          <p:cNvPr id="827" name="Picture 8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5" b="13255"/>
          <a:stretch/>
        </p:blipFill>
        <p:spPr>
          <a:xfrm>
            <a:off x="2542999" y="765384"/>
            <a:ext cx="4572000" cy="2520000"/>
          </a:xfrm>
          <a:prstGeom prst="rect">
            <a:avLst/>
          </a:prstGeom>
        </p:spPr>
      </p:pic>
      <p:sp>
        <p:nvSpPr>
          <p:cNvPr id="828" name="TextBox 827"/>
          <p:cNvSpPr txBox="1"/>
          <p:nvPr/>
        </p:nvSpPr>
        <p:spPr>
          <a:xfrm>
            <a:off x="2891097" y="132762"/>
            <a:ext cx="421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Pemancangan Secara Manual</a:t>
            </a:r>
          </a:p>
        </p:txBody>
      </p:sp>
    </p:spTree>
    <p:extLst>
      <p:ext uri="{BB962C8B-B14F-4D97-AF65-F5344CB8AC3E}">
        <p14:creationId xmlns:p14="http://schemas.microsoft.com/office/powerpoint/2010/main" val="3659191459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13" y="41512"/>
            <a:ext cx="9267987" cy="64860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496181"/>
            <a:ext cx="677108" cy="157671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d-ID" sz="3200" dirty="0">
                <a:solidFill>
                  <a:srgbClr val="FF0000"/>
                </a:solidFill>
              </a:rPr>
              <a:t>Mekanis</a:t>
            </a:r>
          </a:p>
        </p:txBody>
      </p:sp>
    </p:spTree>
    <p:extLst>
      <p:ext uri="{BB962C8B-B14F-4D97-AF65-F5344CB8AC3E}">
        <p14:creationId xmlns:p14="http://schemas.microsoft.com/office/powerpoint/2010/main" val="2297863957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08" y="171456"/>
            <a:ext cx="9024831" cy="65703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364726"/>
            <a:ext cx="677108" cy="157671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d-ID" sz="3200" dirty="0">
                <a:solidFill>
                  <a:srgbClr val="FF0000"/>
                </a:solidFill>
              </a:rPr>
              <a:t>Mekanis</a:t>
            </a:r>
          </a:p>
        </p:txBody>
      </p:sp>
    </p:spTree>
    <p:extLst>
      <p:ext uri="{BB962C8B-B14F-4D97-AF65-F5344CB8AC3E}">
        <p14:creationId xmlns:p14="http://schemas.microsoft.com/office/powerpoint/2010/main" val="3531229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A1642D-1D37-45A5-9E95-7D570B8C8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0778"/>
            <a:ext cx="9209314" cy="6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45244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7479" y="13035"/>
            <a:ext cx="6483186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620713" indent="-620713">
              <a:lnSpc>
                <a:spcPct val="75000"/>
              </a:lnSpc>
            </a:pPr>
            <a:r>
              <a:rPr lang="en-US" sz="4000" dirty="0">
                <a:solidFill>
                  <a:srgbClr val="FF0000"/>
                </a:solidFill>
              </a:rPr>
              <a:t>5</a:t>
            </a:r>
            <a:r>
              <a:rPr lang="id-ID" sz="4000" dirty="0">
                <a:solidFill>
                  <a:srgbClr val="FF0000"/>
                </a:solidFill>
              </a:rPr>
              <a:t>) Pekerjaan Pintu Air dan Peralatan Hidromekanik: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09247" y="1319357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Pintu Angkat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09247" y="4313910"/>
            <a:ext cx="2672526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Pintu Sorong Baja</a:t>
            </a:r>
          </a:p>
          <a:p>
            <a:pPr>
              <a:spcAft>
                <a:spcPts val="600"/>
              </a:spcAft>
            </a:pPr>
            <a:r>
              <a:rPr lang="id-ID" dirty="0"/>
              <a:t>dengan Roda Gigi</a:t>
            </a:r>
          </a:p>
          <a:p>
            <a:pPr marL="457200" indent="-457200">
              <a:spcAft>
                <a:spcPts val="4200"/>
              </a:spcAft>
              <a:buAutoNum type="alphaLcPeriod"/>
            </a:pPr>
            <a:r>
              <a:rPr lang="id-ID" dirty="0">
                <a:solidFill>
                  <a:srgbClr val="FF0000"/>
                </a:solidFill>
              </a:rPr>
              <a:t>Stang Tunggal</a:t>
            </a:r>
          </a:p>
          <a:p>
            <a:pPr marL="457200" indent="-457200">
              <a:buAutoNum type="alphaLcPeriod"/>
            </a:pPr>
            <a:r>
              <a:rPr lang="id-ID" dirty="0">
                <a:solidFill>
                  <a:srgbClr val="FF0000"/>
                </a:solidFill>
              </a:rPr>
              <a:t>Stang Double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9247" y="2132154"/>
            <a:ext cx="273825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Pintu Sorong Kayu</a:t>
            </a:r>
          </a:p>
          <a:p>
            <a:pPr>
              <a:spcAft>
                <a:spcPts val="600"/>
              </a:spcAft>
            </a:pPr>
            <a:r>
              <a:rPr lang="id-ID" dirty="0"/>
              <a:t>dengan Roda Gigi</a:t>
            </a:r>
          </a:p>
          <a:p>
            <a:pPr marL="457200" indent="-457200">
              <a:spcAft>
                <a:spcPts val="3000"/>
              </a:spcAft>
              <a:buAutoNum type="alphaLcPeriod"/>
            </a:pPr>
            <a:r>
              <a:rPr lang="id-ID" dirty="0">
                <a:solidFill>
                  <a:srgbClr val="FF0000"/>
                </a:solidFill>
              </a:rPr>
              <a:t>Stang Tunggal</a:t>
            </a:r>
          </a:p>
          <a:p>
            <a:pPr marL="457200" indent="-457200">
              <a:buAutoNum type="alphaLcPeriod"/>
            </a:pPr>
            <a:r>
              <a:rPr lang="id-ID" dirty="0">
                <a:solidFill>
                  <a:srgbClr val="FF0000"/>
                </a:solidFill>
              </a:rPr>
              <a:t>Stang Double</a:t>
            </a:r>
          </a:p>
          <a:p>
            <a:endParaRPr lang="id-ID" dirty="0"/>
          </a:p>
        </p:txBody>
      </p:sp>
      <p:sp>
        <p:nvSpPr>
          <p:cNvPr id="9" name="TextBox 8"/>
          <p:cNvSpPr txBox="1"/>
          <p:nvPr/>
        </p:nvSpPr>
        <p:spPr>
          <a:xfrm>
            <a:off x="1823217" y="1294334"/>
            <a:ext cx="486030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1)</a:t>
            </a:r>
          </a:p>
          <a:p>
            <a:endParaRPr lang="id-ID" sz="3200" dirty="0"/>
          </a:p>
          <a:p>
            <a:r>
              <a:rPr lang="id-ID" dirty="0"/>
              <a:t>2)</a:t>
            </a:r>
          </a:p>
          <a:p>
            <a:endParaRPr lang="id-ID" dirty="0"/>
          </a:p>
          <a:p>
            <a:endParaRPr lang="id-ID" dirty="0"/>
          </a:p>
          <a:p>
            <a:endParaRPr lang="id-ID" sz="2800" dirty="0"/>
          </a:p>
          <a:p>
            <a:endParaRPr lang="id-ID" sz="1400" dirty="0"/>
          </a:p>
          <a:p>
            <a:endParaRPr lang="id-ID" sz="2800" dirty="0"/>
          </a:p>
          <a:p>
            <a:r>
              <a:rPr lang="id-ID" dirty="0"/>
              <a:t>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72378" y="1347323"/>
            <a:ext cx="2573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B =   200 –   250</a:t>
            </a:r>
          </a:p>
          <a:p>
            <a:r>
              <a:rPr lang="id-ID" dirty="0"/>
              <a:t>H =   500 –   600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72378" y="2740884"/>
            <a:ext cx="27574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B =    600 – 1.200</a:t>
            </a:r>
          </a:p>
          <a:p>
            <a:r>
              <a:rPr lang="id-ID" dirty="0"/>
              <a:t>H = 1.000 – 1.500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72378" y="3667821"/>
            <a:ext cx="2752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B = 1.500 – 2.500</a:t>
            </a:r>
          </a:p>
          <a:p>
            <a:r>
              <a:rPr lang="id-ID" dirty="0"/>
              <a:t>H = 1.500 – 2.500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72378" y="5111754"/>
            <a:ext cx="2752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B =    500 – 1.000</a:t>
            </a:r>
          </a:p>
          <a:p>
            <a:r>
              <a:rPr lang="id-ID" dirty="0"/>
              <a:t>H =    500 – 1.000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72378" y="6027003"/>
            <a:ext cx="2752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B = 1.000 – 1.000</a:t>
            </a:r>
          </a:p>
          <a:p>
            <a:r>
              <a:rPr lang="id-ID" dirty="0"/>
              <a:t>H =    800 – 1.500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726" y="1011800"/>
            <a:ext cx="677108" cy="454547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d-ID" sz="3200" dirty="0">
                <a:solidFill>
                  <a:srgbClr val="FF0000"/>
                </a:solidFill>
              </a:rPr>
              <a:t>Mekanis</a:t>
            </a:r>
            <a:r>
              <a:rPr lang="id-ID" sz="3200" dirty="0"/>
              <a:t> – Semi Mekanis</a:t>
            </a:r>
          </a:p>
        </p:txBody>
      </p:sp>
    </p:spTree>
    <p:extLst>
      <p:ext uri="{BB962C8B-B14F-4D97-AF65-F5344CB8AC3E}">
        <p14:creationId xmlns:p14="http://schemas.microsoft.com/office/powerpoint/2010/main" val="748620516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8461" y="15861"/>
            <a:ext cx="5852884" cy="1138773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id-ID" sz="4000" dirty="0">
                <a:solidFill>
                  <a:srgbClr val="FF0000"/>
                </a:solidFill>
              </a:rPr>
              <a:t>Pekerjaan Pintu Air dan</a:t>
            </a:r>
          </a:p>
          <a:p>
            <a:pPr algn="ctr">
              <a:lnSpc>
                <a:spcPct val="85000"/>
              </a:lnSpc>
            </a:pPr>
            <a:r>
              <a:rPr lang="id-ID" sz="4000" dirty="0">
                <a:solidFill>
                  <a:srgbClr val="FF0000"/>
                </a:solidFill>
              </a:rPr>
              <a:t>Peralatan Hidromekanik: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10989" y="1154634"/>
            <a:ext cx="3684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Contoh Tipe-tipe Pintu Air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362" y="3752531"/>
            <a:ext cx="4078637" cy="3105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3647" y="2654219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Pintu Angkat</a:t>
            </a:r>
          </a:p>
        </p:txBody>
      </p:sp>
      <p:sp>
        <p:nvSpPr>
          <p:cNvPr id="8" name="Rectangle 7"/>
          <p:cNvSpPr/>
          <p:nvPr/>
        </p:nvSpPr>
        <p:spPr>
          <a:xfrm>
            <a:off x="2356325" y="5322920"/>
            <a:ext cx="276857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dirty="0"/>
              <a:t>Pintu Sorong Kayu</a:t>
            </a:r>
          </a:p>
          <a:p>
            <a:pPr>
              <a:spcAft>
                <a:spcPts val="600"/>
              </a:spcAft>
            </a:pPr>
            <a:r>
              <a:rPr lang="id-ID" dirty="0"/>
              <a:t>dengan Roda Gigi</a:t>
            </a:r>
          </a:p>
          <a:p>
            <a:pPr>
              <a:spcAft>
                <a:spcPts val="600"/>
              </a:spcAft>
            </a:pPr>
            <a:r>
              <a:rPr lang="id-ID" dirty="0"/>
              <a:t>Stang Double</a:t>
            </a:r>
          </a:p>
        </p:txBody>
      </p:sp>
      <p:pic>
        <p:nvPicPr>
          <p:cNvPr id="7" name="Picture 24" descr="100_0789"/>
          <p:cNvPicPr>
            <a:picLocks noChangeAspect="1" noChangeArrowheads="1"/>
          </p:cNvPicPr>
          <p:nvPr/>
        </p:nvPicPr>
        <p:blipFill rotWithShape="1">
          <a:blip r:embed="rId3"/>
          <a:srcRect l="10776" r="17195"/>
          <a:stretch/>
        </p:blipFill>
        <p:spPr bwMode="auto">
          <a:xfrm>
            <a:off x="585059" y="1154634"/>
            <a:ext cx="2333767" cy="3898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ight Arrow 3"/>
          <p:cNvSpPr/>
          <p:nvPr/>
        </p:nvSpPr>
        <p:spPr>
          <a:xfrm>
            <a:off x="5124903" y="5513147"/>
            <a:ext cx="547477" cy="8968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ight Arrow 8"/>
          <p:cNvSpPr/>
          <p:nvPr/>
        </p:nvSpPr>
        <p:spPr>
          <a:xfrm flipH="1">
            <a:off x="3133051" y="2464853"/>
            <a:ext cx="547477" cy="8968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9"/>
          <p:cNvSpPr/>
          <p:nvPr/>
        </p:nvSpPr>
        <p:spPr>
          <a:xfrm>
            <a:off x="9587753" y="6685214"/>
            <a:ext cx="318247" cy="1613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08747626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896" y="1419401"/>
            <a:ext cx="8320104" cy="54385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4956" y="0"/>
            <a:ext cx="5852884" cy="1138773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id-ID" sz="4000" dirty="0">
                <a:solidFill>
                  <a:srgbClr val="FF0000"/>
                </a:solidFill>
              </a:rPr>
              <a:t>Pekerjaan Pintu Air dan</a:t>
            </a:r>
          </a:p>
          <a:p>
            <a:pPr algn="ctr">
              <a:lnSpc>
                <a:spcPct val="85000"/>
              </a:lnSpc>
            </a:pPr>
            <a:r>
              <a:rPr lang="id-ID" sz="4000" dirty="0">
                <a:solidFill>
                  <a:srgbClr val="FF0000"/>
                </a:solidFill>
              </a:rPr>
              <a:t>Peralatan Hidromekanik: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485" y="3874576"/>
            <a:ext cx="11480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dirty="0"/>
              <a:t>Pintu</a:t>
            </a:r>
          </a:p>
          <a:p>
            <a:pPr algn="ctr"/>
            <a:r>
              <a:rPr lang="id-ID" dirty="0"/>
              <a:t>Romijn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287556" y="3874576"/>
            <a:ext cx="417856" cy="836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/>
          <p:cNvSpPr/>
          <p:nvPr/>
        </p:nvSpPr>
        <p:spPr>
          <a:xfrm>
            <a:off x="9587753" y="6685214"/>
            <a:ext cx="318247" cy="1613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17003179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3739"/>
            <a:ext cx="5896166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6</a:t>
            </a:r>
            <a:r>
              <a:rPr lang="id-ID" sz="4400" dirty="0">
                <a:solidFill>
                  <a:srgbClr val="FF0000"/>
                </a:solidFill>
              </a:rPr>
              <a:t>) Pekerjaan Lain-lain:</a:t>
            </a:r>
          </a:p>
        </p:txBody>
      </p:sp>
      <p:sp>
        <p:nvSpPr>
          <p:cNvPr id="4" name="Rectangle 3"/>
          <p:cNvSpPr/>
          <p:nvPr/>
        </p:nvSpPr>
        <p:spPr>
          <a:xfrm>
            <a:off x="1022888" y="745702"/>
            <a:ext cx="8883112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dirty="0">
                <a:latin typeface="Arial Narrow" panose="020B0606020202030204" pitchFamily="34" charset="0"/>
              </a:rPr>
              <a:t>L.01	</a:t>
            </a:r>
            <a:r>
              <a:rPr lang="id-ID" sz="2800" dirty="0">
                <a:latin typeface="Arial Narrow" panose="020B0606020202030204" pitchFamily="34" charset="0"/>
              </a:rPr>
              <a:t>Pemagaran daerah kerja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sz="2800" dirty="0">
                <a:latin typeface="Arial Narrow" panose="020B0606020202030204" pitchFamily="34" charset="0"/>
              </a:rPr>
              <a:t>L.01a	Rangka baja L.40.40.4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sz="2800" dirty="0">
                <a:latin typeface="Arial Narrow" panose="020B0606020202030204" pitchFamily="34" charset="0"/>
              </a:rPr>
              <a:t>L.01b	Rangka Kayu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sz="2800" dirty="0">
                <a:latin typeface="Arial Narrow" panose="020B0606020202030204" pitchFamily="34" charset="0"/>
              </a:rPr>
              <a:t>L.02	Pembuatan direksi keet, los kerja dan gudang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sz="2800" dirty="0">
                <a:latin typeface="Arial Narrow" panose="020B0606020202030204" pitchFamily="34" charset="0"/>
              </a:rPr>
              <a:t>L.03	Pembuatan papan nama pekerjaan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sz="2800" dirty="0">
                <a:latin typeface="Arial Narrow" panose="020B0606020202030204" pitchFamily="34" charset="0"/>
              </a:rPr>
              <a:t>L.03a	1 buah Papan nama pekerjaan menggunakan multiflex 18mm, frame besi siku dan tiang kayu 8/12 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sz="2800" dirty="0">
                <a:latin typeface="Arial Narrow" panose="020B0606020202030204" pitchFamily="34" charset="0"/>
              </a:rPr>
              <a:t>L.03b	1 buah papan nama pekerjaan menggunakan multiflex 10mm, frame allumunium siku dan tiang kayu 5/7, printing banner plastik 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sz="2800" dirty="0">
                <a:latin typeface="Arial Narrow" panose="020B0606020202030204" pitchFamily="34" charset="0"/>
              </a:rPr>
              <a:t>L.04	Mobilisasi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sz="2800" dirty="0">
                <a:latin typeface="Arial Narrow" panose="020B0606020202030204" pitchFamily="34" charset="0"/>
              </a:rPr>
              <a:t>L.04a	Investigasi Lapangan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sz="2800" dirty="0">
                <a:latin typeface="Arial Narrow" panose="020B0606020202030204" pitchFamily="34" charset="0"/>
              </a:rPr>
              <a:t>L.04b	Sewa Lahan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sz="2800" dirty="0">
                <a:latin typeface="Arial Narrow" panose="020B0606020202030204" pitchFamily="34" charset="0"/>
              </a:rPr>
              <a:t>L.04c	Fasilitas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sz="2800" dirty="0">
                <a:latin typeface="Arial Narrow" panose="020B0606020202030204" pitchFamily="34" charset="0"/>
              </a:rPr>
              <a:t>L.04d	Kebutuhan lain-lain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534645"/>
            <a:ext cx="677108" cy="140679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d-ID" sz="3200" dirty="0">
                <a:solidFill>
                  <a:srgbClr val="FF0000"/>
                </a:solidFill>
              </a:rPr>
              <a:t>Manual</a:t>
            </a:r>
          </a:p>
        </p:txBody>
      </p:sp>
      <p:sp>
        <p:nvSpPr>
          <p:cNvPr id="6" name="Rectangle 5"/>
          <p:cNvSpPr/>
          <p:nvPr/>
        </p:nvSpPr>
        <p:spPr>
          <a:xfrm>
            <a:off x="9587753" y="6685214"/>
            <a:ext cx="318247" cy="1613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70746018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9418" y="702469"/>
            <a:ext cx="8756542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8525" indent="-898525"/>
            <a:r>
              <a:rPr lang="id-ID" dirty="0">
                <a:latin typeface="Arial Narrow" panose="020B0606020202030204" pitchFamily="34" charset="0"/>
              </a:rPr>
              <a:t>L.05	Foto dokumentasi</a:t>
            </a:r>
          </a:p>
          <a:p>
            <a:pPr marL="898525" indent="-898525"/>
            <a:r>
              <a:rPr lang="id-ID" dirty="0">
                <a:latin typeface="Arial Narrow" panose="020B0606020202030204" pitchFamily="34" charset="0"/>
              </a:rPr>
              <a:t>L.05a	1 Set foto dokumentasi menggunakan Camera</a:t>
            </a:r>
          </a:p>
          <a:p>
            <a:pPr marL="898525" indent="-898525">
              <a:spcAft>
                <a:spcPts val="600"/>
              </a:spcAft>
            </a:pPr>
            <a:r>
              <a:rPr lang="id-ID" dirty="0">
                <a:latin typeface="Arial Narrow" panose="020B0606020202030204" pitchFamily="34" charset="0"/>
              </a:rPr>
              <a:t>L.05b	1 Set foto dokumentasi menggunakan Camera Digital 	</a:t>
            </a:r>
          </a:p>
          <a:p>
            <a:pPr marL="898525" indent="-898525">
              <a:spcAft>
                <a:spcPts val="600"/>
              </a:spcAft>
            </a:pPr>
            <a:r>
              <a:rPr lang="id-ID" dirty="0">
                <a:latin typeface="Arial Narrow" panose="020B0606020202030204" pitchFamily="34" charset="0"/>
              </a:rPr>
              <a:t>L.06	Test bahan dan pengujian mutu pekerjaan</a:t>
            </a:r>
          </a:p>
          <a:p>
            <a:pPr marL="898525" indent="-898525"/>
            <a:r>
              <a:rPr lang="id-ID" dirty="0">
                <a:latin typeface="Arial Narrow" panose="020B0606020202030204" pitchFamily="34" charset="0"/>
              </a:rPr>
              <a:t>L.07	Penggambaran Peta situasi atau peta steak out bangunan</a:t>
            </a:r>
          </a:p>
          <a:p>
            <a:pPr marL="898525" indent="-898525"/>
            <a:r>
              <a:rPr lang="id-ID" dirty="0">
                <a:latin typeface="Arial Narrow" panose="020B0606020202030204" pitchFamily="34" charset="0"/>
              </a:rPr>
              <a:t>L.07a	Penggambaran dengan CAD untuk 1 lbr gambar (file autocad) layout, tampak potongan dan detail untuk kondisi tidak rumit dan banyak bentuk-bentuk duplikasi ukuran A1</a:t>
            </a:r>
          </a:p>
          <a:p>
            <a:pPr marL="898525" indent="-898525"/>
            <a:r>
              <a:rPr lang="id-ID" dirty="0">
                <a:latin typeface="Arial Narrow" panose="020B0606020202030204" pitchFamily="34" charset="0"/>
              </a:rPr>
              <a:t>L.07b	Penggambaran secara manual untuk 1 lembar gambar layout, tampak, potongan dan detail untuk kondisi tidak rumit dan banyak duplikasi bentuk gambar ukuran A1</a:t>
            </a:r>
          </a:p>
          <a:p>
            <a:pPr marL="898525" indent="-898525"/>
            <a:r>
              <a:rPr lang="id-ID" dirty="0">
                <a:latin typeface="Arial Narrow" panose="020B0606020202030204" pitchFamily="34" charset="0"/>
              </a:rPr>
              <a:t>L.07c	Pencetakan 1 lembar gambar layout, tampak, potongan dan detail untuk kondisi tidak rumit ukuran A1</a:t>
            </a:r>
          </a:p>
          <a:p>
            <a:pPr marL="898525" indent="-898525"/>
            <a:r>
              <a:rPr lang="id-ID" dirty="0">
                <a:latin typeface="Arial Narrow" panose="020B0606020202030204" pitchFamily="34" charset="0"/>
              </a:rPr>
              <a:t>L.08	Copy atau penggandaan buku/kontrak/laporan</a:t>
            </a:r>
          </a:p>
          <a:p>
            <a:pPr marL="898525" indent="-898525"/>
            <a:r>
              <a:rPr lang="id-ID" dirty="0">
                <a:latin typeface="Arial Narrow" panose="020B0606020202030204" pitchFamily="34" charset="0"/>
              </a:rPr>
              <a:t>L.08a	Fotocopy dan jilid</a:t>
            </a:r>
          </a:p>
          <a:p>
            <a:pPr marL="898525" indent="-898525"/>
            <a:r>
              <a:rPr lang="id-ID" dirty="0">
                <a:latin typeface="Arial Narrow" panose="020B0606020202030204" pitchFamily="34" charset="0"/>
              </a:rPr>
              <a:t>L.08b	1 set As built drawing (reduce dan copy kalkir serta blue/black print)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9696" y="-66972"/>
            <a:ext cx="8630889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id-ID" sz="4400" dirty="0">
                <a:solidFill>
                  <a:srgbClr val="FF0000"/>
                </a:solidFill>
              </a:rPr>
              <a:t>Pekerjaan Lain-lain:           </a:t>
            </a:r>
            <a:r>
              <a:rPr lang="id-ID" sz="3200" dirty="0"/>
              <a:t>Lanjutan</a:t>
            </a:r>
            <a:endParaRPr lang="id-ID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534645"/>
            <a:ext cx="677108" cy="140679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d-ID" sz="3200" dirty="0">
                <a:solidFill>
                  <a:srgbClr val="FF0000"/>
                </a:solidFill>
              </a:rPr>
              <a:t>Manual</a:t>
            </a:r>
          </a:p>
        </p:txBody>
      </p:sp>
      <p:sp>
        <p:nvSpPr>
          <p:cNvPr id="6" name="Rectangle 5"/>
          <p:cNvSpPr/>
          <p:nvPr/>
        </p:nvSpPr>
        <p:spPr>
          <a:xfrm>
            <a:off x="9587753" y="6685214"/>
            <a:ext cx="318247" cy="1613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1742672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7499" y="800957"/>
            <a:ext cx="9128501" cy="605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dirty="0">
                <a:latin typeface="Arial Narrow" panose="020B0606020202030204" pitchFamily="34" charset="0"/>
              </a:rPr>
              <a:t>L.09	1 m2 Pengangkatan Gulma dan/atau Sampah Apung 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dirty="0">
                <a:latin typeface="Arial Narrow" panose="020B0606020202030204" pitchFamily="34" charset="0"/>
              </a:rPr>
              <a:t>L.10	1 m3 Pengangkatan Gulma Padat dan Sampah, tebal 25</a:t>
            </a:r>
          </a:p>
          <a:p>
            <a:pPr marL="1069975" indent="-1069975">
              <a:lnSpc>
                <a:spcPct val="95000"/>
              </a:lnSpc>
              <a:spcAft>
                <a:spcPts val="0"/>
              </a:spcAft>
            </a:pPr>
            <a:r>
              <a:rPr lang="id-ID" b="1" dirty="0">
                <a:latin typeface="Arial Narrow" panose="020B0606020202030204" pitchFamily="34" charset="0"/>
              </a:rPr>
              <a:t>	a. Manual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dirty="0">
                <a:latin typeface="Arial Narrow" panose="020B0606020202030204" pitchFamily="34" charset="0"/>
              </a:rPr>
              <a:t>L.11.a.1)	1 m2 Pekerjaan Serutan Papan atau Balok Kayu (Manual)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dirty="0">
                <a:latin typeface="Arial Narrow" panose="020B0606020202030204" pitchFamily="34" charset="0"/>
              </a:rPr>
              <a:t>L.11.a.2)	1 m2 Pasangan Papan Kayu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dirty="0">
                <a:latin typeface="Arial Narrow" panose="020B0606020202030204" pitchFamily="34" charset="0"/>
              </a:rPr>
              <a:t>L.11.a.3)	1 m' Pembuatan Profil atau takikan pada sudut kayu dengan alat serutan profil dan/atau pahat dll.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dirty="0">
                <a:latin typeface="Arial Narrow" panose="020B0606020202030204" pitchFamily="34" charset="0"/>
              </a:rPr>
              <a:t>L.11.a.3)	1 m3 Memasang Konstruksi dari Balok Kayu Kelas I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dirty="0">
                <a:latin typeface="Arial Narrow" panose="020B0606020202030204" pitchFamily="34" charset="0"/>
              </a:rPr>
              <a:t>L.11.a.4)	1 m3 Memasang Konstruksi dari Balok Kayu Kelas II dan/atau III</a:t>
            </a:r>
          </a:p>
          <a:p>
            <a:pPr marL="1069975" indent="-1069975">
              <a:lnSpc>
                <a:spcPct val="95000"/>
              </a:lnSpc>
              <a:spcAft>
                <a:spcPts val="0"/>
              </a:spcAft>
            </a:pPr>
            <a:r>
              <a:rPr lang="id-ID" dirty="0">
                <a:latin typeface="Arial Narrow" panose="020B0606020202030204" pitchFamily="34" charset="0"/>
              </a:rPr>
              <a:t>	</a:t>
            </a:r>
            <a:r>
              <a:rPr lang="id-ID" b="1" dirty="0">
                <a:latin typeface="Arial Narrow" panose="020B0606020202030204" pitchFamily="34" charset="0"/>
              </a:rPr>
              <a:t>b.  Semi Mekanis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dirty="0">
                <a:latin typeface="Arial Narrow" panose="020B0606020202030204" pitchFamily="34" charset="0"/>
              </a:rPr>
              <a:t>L.11.b.1)	1 m2 Pekerjaan Serutan Papan atau Balok Kayu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dirty="0">
                <a:latin typeface="Arial Narrow" panose="020B0606020202030204" pitchFamily="34" charset="0"/>
              </a:rPr>
              <a:t>L.11.b.2)	1 m3 Memasang Konstruksi dari Papan atau Balok Kayu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dirty="0">
                <a:latin typeface="Arial Narrow" panose="020B0606020202030204" pitchFamily="34" charset="0"/>
              </a:rPr>
              <a:t>L.12	Pekerjaan Logam: Besi/Baja dll.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dirty="0">
                <a:latin typeface="Arial Narrow" panose="020B0606020202030204" pitchFamily="34" charset="0"/>
              </a:rPr>
              <a:t>L.12.a	Pemasangan 1 kg besi profil Siku, IWF, INP, UNP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dirty="0">
                <a:latin typeface="Arial Narrow" panose="020B0606020202030204" pitchFamily="34" charset="0"/>
              </a:rPr>
              <a:t>L.12.b	Pengerjaan 100 kg  pekerjaan perakitan Konstruksi besi/baja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dirty="0">
                <a:latin typeface="Arial Narrow" panose="020B0606020202030204" pitchFamily="34" charset="0"/>
              </a:rPr>
              <a:t>L.12.c	Pembuatan 1 m2 pintu besi plat baja tebal 2 mm rangkap+baja siku</a:t>
            </a:r>
          </a:p>
          <a:p>
            <a:pPr marL="1347788" indent="-1347788">
              <a:lnSpc>
                <a:spcPct val="95000"/>
              </a:lnSpc>
              <a:spcAft>
                <a:spcPts val="0"/>
              </a:spcAft>
            </a:pPr>
            <a:r>
              <a:rPr lang="id-ID" dirty="0">
                <a:latin typeface="Arial Narrow" panose="020B0606020202030204" pitchFamily="34" charset="0"/>
              </a:rPr>
              <a:t>L.12.d	Pengerjaan 10 cm  pengelasan dengan las listrik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534645"/>
            <a:ext cx="677108" cy="140679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d-ID" sz="3200" dirty="0">
                <a:solidFill>
                  <a:srgbClr val="FF0000"/>
                </a:solidFill>
              </a:rPr>
              <a:t>Manual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9696" y="-66972"/>
            <a:ext cx="8630889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id-ID" sz="4400" dirty="0">
                <a:solidFill>
                  <a:srgbClr val="FF0000"/>
                </a:solidFill>
              </a:rPr>
              <a:t>Pekerjaan Lain-lain:           </a:t>
            </a:r>
            <a:r>
              <a:rPr lang="id-ID" sz="3200" dirty="0"/>
              <a:t>Lanjutan</a:t>
            </a:r>
            <a:endParaRPr lang="id-ID" sz="4800" dirty="0"/>
          </a:p>
        </p:txBody>
      </p:sp>
    </p:spTree>
    <p:extLst>
      <p:ext uri="{BB962C8B-B14F-4D97-AF65-F5344CB8AC3E}">
        <p14:creationId xmlns:p14="http://schemas.microsoft.com/office/powerpoint/2010/main" val="4208981456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3040"/>
          <a:stretch/>
        </p:blipFill>
        <p:spPr>
          <a:xfrm>
            <a:off x="5718000" y="1665277"/>
            <a:ext cx="3870000" cy="28707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00" y="1637308"/>
            <a:ext cx="3839625" cy="2887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5834" y="-2354"/>
            <a:ext cx="44406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3200" dirty="0"/>
              <a:t>Pemanen Gulma Air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Aquaticweed</a:t>
            </a:r>
            <a:r>
              <a:rPr lang="en-US" dirty="0">
                <a:solidFill>
                  <a:srgbClr val="FF0000"/>
                </a:solidFill>
              </a:rPr>
              <a:t> Harvesting)</a:t>
            </a:r>
          </a:p>
          <a:p>
            <a:pPr algn="ctr"/>
            <a:r>
              <a:rPr lang="id-ID" sz="2800" dirty="0"/>
              <a:t>Eceng Gondok, Rumput Air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3139" y="4748596"/>
            <a:ext cx="3229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latin typeface="+mn-lt"/>
              </a:rPr>
              <a:t>Medium, kapasitas 5 m3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33000" y="4749101"/>
            <a:ext cx="2997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latin typeface="+mn-lt"/>
              </a:rPr>
              <a:t>Besar, kapasitas 10 m3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6733" y="5634000"/>
            <a:ext cx="3547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latin typeface="+mn-lt"/>
              </a:rPr>
              <a:t>Dapat dibantu oleh Ponton</a:t>
            </a:r>
          </a:p>
          <a:p>
            <a:pPr algn="ctr"/>
            <a:r>
              <a:rPr lang="id-ID" dirty="0">
                <a:latin typeface="+mn-lt"/>
              </a:rPr>
              <a:t>Untuk angkutan gulma</a:t>
            </a:r>
          </a:p>
        </p:txBody>
      </p:sp>
    </p:spTree>
    <p:extLst>
      <p:ext uri="{BB962C8B-B14F-4D97-AF65-F5344CB8AC3E}">
        <p14:creationId xmlns:p14="http://schemas.microsoft.com/office/powerpoint/2010/main" val="153894190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82CA5C-D6C7-4DA8-8CF0-E68599DD0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06" y="0"/>
            <a:ext cx="8465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76408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2DAACA-3265-42DF-9CFA-1931B740C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712" y="0"/>
            <a:ext cx="7684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92017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F3274A-4660-4A09-BFBA-F7A8647B4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20" y="0"/>
            <a:ext cx="9263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38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FF9638-0BD6-4EE4-BF3C-ECD911361794}"/>
              </a:ext>
            </a:extLst>
          </p:cNvPr>
          <p:cNvSpPr txBox="1"/>
          <p:nvPr/>
        </p:nvSpPr>
        <p:spPr>
          <a:xfrm>
            <a:off x="1141206" y="834441"/>
            <a:ext cx="64793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SE </a:t>
            </a:r>
            <a:r>
              <a:rPr lang="en-US" dirty="0" err="1">
                <a:solidFill>
                  <a:schemeClr val="accent4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Direktur</a:t>
            </a:r>
            <a:r>
              <a:rPr lang="en-US" dirty="0">
                <a:solidFill>
                  <a:schemeClr val="accent4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ea typeface="Calibri" panose="020F0502020204030204" pitchFamily="34" charset="0"/>
                <a:cs typeface="Arial" panose="020B0604020202020204" pitchFamily="34" charset="0"/>
              </a:rPr>
              <a:t>Jenderal</a:t>
            </a:r>
            <a:r>
              <a:rPr lang="en-US" dirty="0">
                <a:solidFill>
                  <a:schemeClr val="accent4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Bina </a:t>
            </a:r>
            <a:r>
              <a:rPr lang="en-US" dirty="0" err="1">
                <a:solidFill>
                  <a:schemeClr val="accent4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Konstruksi</a:t>
            </a:r>
            <a:endParaRPr lang="en-US" dirty="0">
              <a:solidFill>
                <a:schemeClr val="accent4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Nomor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30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Tahun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2025 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Tentang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Tata Cara</a:t>
            </a:r>
          </a:p>
          <a:p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Penyusunan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Perkiraan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Biaya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Pekerjaan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Konstruksi</a:t>
            </a:r>
            <a:endParaRPr lang="en-ID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accent4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accent4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Lampiran II  AHSP </a:t>
            </a:r>
            <a:r>
              <a:rPr lang="en-US" dirty="0" err="1">
                <a:solidFill>
                  <a:schemeClr val="accent4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Bidang</a:t>
            </a:r>
            <a:r>
              <a:rPr lang="en-US" dirty="0">
                <a:solidFill>
                  <a:schemeClr val="accent4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SDA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7E3B88-9B78-44F2-B9BE-2D8F90CA3620}"/>
              </a:ext>
            </a:extLst>
          </p:cNvPr>
          <p:cNvSpPr txBox="1"/>
          <p:nvPr/>
        </p:nvSpPr>
        <p:spPr>
          <a:xfrm>
            <a:off x="1734026" y="71052"/>
            <a:ext cx="6658860" cy="642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738"/>
              </a:spcAft>
            </a:pP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AHSP </a:t>
            </a:r>
            <a:r>
              <a:rPr lang="en-US" sz="36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Bidang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Sumber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Daya Air</a:t>
            </a:r>
            <a:endParaRPr lang="en-ID" sz="36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7F6577-5725-44C6-49B1-CC81777A52F8}"/>
              </a:ext>
            </a:extLst>
          </p:cNvPr>
          <p:cNvSpPr txBox="1"/>
          <p:nvPr/>
        </p:nvSpPr>
        <p:spPr>
          <a:xfrm>
            <a:off x="1178421" y="2845945"/>
            <a:ext cx="7222619" cy="401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3888" indent="-623888">
              <a:lnSpc>
                <a:spcPct val="95000"/>
              </a:lnSpc>
              <a:spcAft>
                <a:spcPts val="12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A.1  	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Pekerjaan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Manual</a:t>
            </a:r>
          </a:p>
          <a:p>
            <a:pPr marL="623888" indent="-623888">
              <a:lnSpc>
                <a:spcPct val="95000"/>
              </a:lnSpc>
              <a:spcAft>
                <a:spcPts val="12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A.2	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Pekerjaan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Semi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Mekanis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3888" indent="-623888">
              <a:lnSpc>
                <a:spcPct val="95000"/>
              </a:lnSpc>
              <a:spcAft>
                <a:spcPts val="12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A.3 	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Pekerjaan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Mekanis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3888" indent="-623888">
              <a:lnSpc>
                <a:spcPct val="95000"/>
              </a:lnSpc>
              <a:spcAft>
                <a:spcPts val="12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A.4	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Contoh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Daftar HSD Tenaga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Bahan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dan Alat, Kota Bandung,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Jawa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Barat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Tahun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2022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Informatif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623888" indent="-623888">
              <a:lnSpc>
                <a:spcPct val="95000"/>
              </a:lnSpc>
              <a:spcAft>
                <a:spcPts val="12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A.5	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Contoh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Daftar HSP SDA, Kota Bandung,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Jawa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Barat,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Tahun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2022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Informatif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623888" indent="-623888">
              <a:lnSpc>
                <a:spcPct val="95000"/>
              </a:lnSpc>
              <a:spcAft>
                <a:spcPts val="12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A.6	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Contoh-contoh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RAB/HPP/HPS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Bidang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Sumber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Daya Air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Informatif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CC0C4BD-9DB8-F47D-52FB-85FB53CBAB34}"/>
              </a:ext>
            </a:extLst>
          </p:cNvPr>
          <p:cNvSpPr/>
          <p:nvPr/>
        </p:nvSpPr>
        <p:spPr>
          <a:xfrm>
            <a:off x="4627911" y="2910974"/>
            <a:ext cx="383665" cy="3529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EDE3C1-9157-0C23-F1FC-4F115EE885ED}"/>
              </a:ext>
            </a:extLst>
          </p:cNvPr>
          <p:cNvSpPr txBox="1"/>
          <p:nvPr/>
        </p:nvSpPr>
        <p:spPr>
          <a:xfrm>
            <a:off x="4829100" y="2760884"/>
            <a:ext cx="3148476" cy="1456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64127" algn="l"/>
              </a:tabLst>
            </a:pPr>
            <a:r>
              <a:rPr lang="en-US" sz="1477" dirty="0"/>
              <a:t>	</a:t>
            </a:r>
            <a:r>
              <a:rPr lang="en-US" sz="1477" dirty="0">
                <a:latin typeface="Bookman Old Style" panose="02050604050505020204" pitchFamily="18" charset="0"/>
              </a:rPr>
              <a:t>A.1.1  </a:t>
            </a:r>
            <a:r>
              <a:rPr lang="en-US" sz="1477" dirty="0" err="1">
                <a:latin typeface="Bookman Old Style" panose="02050604050505020204" pitchFamily="18" charset="0"/>
              </a:rPr>
              <a:t>Pekerjaan</a:t>
            </a:r>
            <a:r>
              <a:rPr lang="en-US" sz="1477" dirty="0">
                <a:latin typeface="Bookman Old Style" panose="02050604050505020204" pitchFamily="18" charset="0"/>
              </a:rPr>
              <a:t> Tanah</a:t>
            </a:r>
          </a:p>
          <a:p>
            <a:pPr>
              <a:tabLst>
                <a:tab pos="164127" algn="l"/>
              </a:tabLst>
            </a:pPr>
            <a:r>
              <a:rPr lang="en-US" sz="1477" dirty="0">
                <a:latin typeface="Bookman Old Style" panose="02050604050505020204" pitchFamily="18" charset="0"/>
              </a:rPr>
              <a:t>	A.1.2  </a:t>
            </a:r>
            <a:r>
              <a:rPr lang="en-US" sz="1477" dirty="0" err="1">
                <a:latin typeface="Bookman Old Style" panose="02050604050505020204" pitchFamily="18" charset="0"/>
              </a:rPr>
              <a:t>Pekerjaan</a:t>
            </a:r>
            <a:r>
              <a:rPr lang="en-US" sz="1477" dirty="0">
                <a:latin typeface="Bookman Old Style" panose="02050604050505020204" pitchFamily="18" charset="0"/>
              </a:rPr>
              <a:t> </a:t>
            </a:r>
            <a:r>
              <a:rPr lang="en-US" sz="1477" dirty="0" err="1">
                <a:latin typeface="Bookman Old Style" panose="02050604050505020204" pitchFamily="18" charset="0"/>
              </a:rPr>
              <a:t>Pasangan</a:t>
            </a:r>
            <a:endParaRPr lang="en-US" sz="1477" dirty="0">
              <a:latin typeface="Bookman Old Style" panose="02050604050505020204" pitchFamily="18" charset="0"/>
            </a:endParaRPr>
          </a:p>
          <a:p>
            <a:pPr>
              <a:tabLst>
                <a:tab pos="164127" algn="l"/>
              </a:tabLst>
            </a:pPr>
            <a:r>
              <a:rPr lang="en-US" sz="1477" dirty="0">
                <a:latin typeface="Bookman Old Style" panose="02050604050505020204" pitchFamily="18" charset="0"/>
              </a:rPr>
              <a:t>	A.1.3  </a:t>
            </a:r>
            <a:r>
              <a:rPr lang="en-US" sz="1477" dirty="0" err="1">
                <a:latin typeface="Bookman Old Style" panose="02050604050505020204" pitchFamily="18" charset="0"/>
              </a:rPr>
              <a:t>Pekerjaan</a:t>
            </a:r>
            <a:r>
              <a:rPr lang="en-US" sz="1477" dirty="0">
                <a:latin typeface="Bookman Old Style" panose="02050604050505020204" pitchFamily="18" charset="0"/>
              </a:rPr>
              <a:t> </a:t>
            </a:r>
            <a:r>
              <a:rPr lang="en-US" sz="1477" dirty="0" err="1">
                <a:latin typeface="Bookman Old Style" panose="02050604050505020204" pitchFamily="18" charset="0"/>
              </a:rPr>
              <a:t>Beton</a:t>
            </a:r>
            <a:endParaRPr lang="en-US" sz="1477" dirty="0">
              <a:latin typeface="Bookman Old Style" panose="02050604050505020204" pitchFamily="18" charset="0"/>
            </a:endParaRPr>
          </a:p>
          <a:p>
            <a:pPr>
              <a:tabLst>
                <a:tab pos="164127" algn="l"/>
              </a:tabLst>
            </a:pPr>
            <a:r>
              <a:rPr lang="en-US" sz="1477" dirty="0">
                <a:latin typeface="Bookman Old Style" panose="02050604050505020204" pitchFamily="18" charset="0"/>
              </a:rPr>
              <a:t>	A.1.4  …..</a:t>
            </a:r>
          </a:p>
          <a:p>
            <a:pPr>
              <a:tabLst>
                <a:tab pos="164127" algn="l"/>
              </a:tabLst>
            </a:pPr>
            <a:r>
              <a:rPr lang="en-US" sz="1477" dirty="0">
                <a:latin typeface="Bookman Old Style" panose="02050604050505020204" pitchFamily="18" charset="0"/>
              </a:rPr>
              <a:t>	A.1.8  </a:t>
            </a:r>
            <a:r>
              <a:rPr lang="en-US" sz="1477" dirty="0" err="1">
                <a:latin typeface="Bookman Old Style" panose="02050604050505020204" pitchFamily="18" charset="0"/>
              </a:rPr>
              <a:t>Infrastruktur</a:t>
            </a:r>
            <a:r>
              <a:rPr lang="en-US" sz="1477" dirty="0">
                <a:latin typeface="Bookman Old Style" panose="02050604050505020204" pitchFamily="18" charset="0"/>
              </a:rPr>
              <a:t> Air Tanah</a:t>
            </a:r>
          </a:p>
          <a:p>
            <a:pPr>
              <a:tabLst>
                <a:tab pos="164127" algn="l"/>
              </a:tabLst>
            </a:pPr>
            <a:r>
              <a:rPr lang="en-US" sz="1477" dirty="0">
                <a:latin typeface="Bookman Old Style" panose="02050604050505020204" pitchFamily="18" charset="0"/>
              </a:rPr>
              <a:t>	A.1.9  Lain-lain.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E9A919A2-65DC-4ACD-DA04-3B0B970DDA00}"/>
              </a:ext>
            </a:extLst>
          </p:cNvPr>
          <p:cNvSpPr/>
          <p:nvPr/>
        </p:nvSpPr>
        <p:spPr>
          <a:xfrm>
            <a:off x="7871639" y="2828262"/>
            <a:ext cx="409354" cy="13981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C2B0F6-AEC6-CE53-BEAB-4DF8908D2648}"/>
              </a:ext>
            </a:extLst>
          </p:cNvPr>
          <p:cNvSpPr txBox="1"/>
          <p:nvPr/>
        </p:nvSpPr>
        <p:spPr>
          <a:xfrm>
            <a:off x="8067366" y="3211034"/>
            <a:ext cx="8963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u="sng" dirty="0"/>
              <a:t>+</a:t>
            </a:r>
            <a:r>
              <a:rPr lang="en-US" b="1" dirty="0"/>
              <a:t>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800</a:t>
            </a:r>
          </a:p>
          <a:p>
            <a:pPr algn="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AHSP</a:t>
            </a:r>
            <a:endParaRPr lang="en-ID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56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AADE9F-9ED0-458F-822D-F7886915B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551" y="0"/>
            <a:ext cx="5702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86238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muhtaj\profil balai\Foto Untuk Profil\Pengamanan Pantai\Penanganan Darurat Abrasi Pantai Utara Indramayu\Pictur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25642"/>
            <a:ext cx="3384550" cy="2812883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3" name="Picture 2" descr="D:\muhtaj\profil balai\Foto Untuk Profil\Pengamanan Pantai\Penanganan Darurat Abrasi Pantai Utara Indramayu\Pictu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25642"/>
            <a:ext cx="3352800" cy="2812883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4" name="Picture 3" descr="D:\muhtaj\profil balai\Foto Untuk Profil\Pengamanan Pantai\Penanganan Darurat Abrasi Pantai Utara Indramayu\Picture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3563905"/>
            <a:ext cx="3397250" cy="291686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5" name="Picture 4" descr="D:\muhtaj\profil balai\Foto Untuk Profil\Pengamanan Pantai\Penanganan Darurat Abrasi Pantai Utara Indramayu\Picture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63905"/>
            <a:ext cx="3352800" cy="291686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18000" y="21092"/>
            <a:ext cx="5412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Contoh Pelaksanaan Pekerjaan Pantai</a:t>
            </a:r>
          </a:p>
        </p:txBody>
      </p:sp>
    </p:spTree>
    <p:extLst>
      <p:ext uri="{BB962C8B-B14F-4D97-AF65-F5344CB8AC3E}">
        <p14:creationId xmlns:p14="http://schemas.microsoft.com/office/powerpoint/2010/main" val="704538551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3"/>
          <p:cNvSpPr txBox="1">
            <a:spLocks noChangeArrowheads="1"/>
          </p:cNvSpPr>
          <p:nvPr/>
        </p:nvSpPr>
        <p:spPr bwMode="auto">
          <a:xfrm>
            <a:off x="903000" y="-53466"/>
            <a:ext cx="80345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eaLnBrk="0" hangingPunct="0">
              <a:buFont typeface="Wingdings" panose="05000000000000000000" pitchFamily="2" charset="2"/>
              <a:buChar char="v"/>
            </a:pPr>
            <a:r>
              <a:rPr lang="id-ID" sz="4000" dirty="0">
                <a:solidFill>
                  <a:srgbClr val="FFC000"/>
                </a:solidFill>
              </a:rPr>
              <a:t> </a:t>
            </a:r>
            <a:r>
              <a:rPr lang="en-US" sz="4000" dirty="0">
                <a:solidFill>
                  <a:srgbClr val="FFC000"/>
                </a:solidFill>
              </a:rPr>
              <a:t>WORKSHOP APLIKASI AHSP-SDA</a:t>
            </a:r>
          </a:p>
        </p:txBody>
      </p:sp>
      <p:sp>
        <p:nvSpPr>
          <p:cNvPr id="69635" name="TextBox 4"/>
          <p:cNvSpPr txBox="1">
            <a:spLocks noChangeArrowheads="1"/>
          </p:cNvSpPr>
          <p:nvPr/>
        </p:nvSpPr>
        <p:spPr bwMode="auto">
          <a:xfrm>
            <a:off x="55560" y="654420"/>
            <a:ext cx="9931400" cy="604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ts val="2600"/>
              </a:lnSpc>
              <a:spcAft>
                <a:spcPts val="600"/>
              </a:spcAft>
              <a:buFontTx/>
              <a:buAutoNum type="arabicPeriod"/>
            </a:pPr>
            <a:r>
              <a:rPr lang="en-US" sz="2300" dirty="0" err="1"/>
              <a:t>Setiap</a:t>
            </a:r>
            <a:r>
              <a:rPr lang="en-US" sz="2300" dirty="0"/>
              <a:t> </a:t>
            </a:r>
            <a:r>
              <a:rPr lang="en-US" sz="2300" dirty="0" err="1"/>
              <a:t>peserta</a:t>
            </a:r>
            <a:r>
              <a:rPr lang="en-US" sz="2300" dirty="0"/>
              <a:t>/</a:t>
            </a:r>
            <a:r>
              <a:rPr lang="en-US" sz="2300" dirty="0" err="1"/>
              <a:t>kelompok</a:t>
            </a:r>
            <a:r>
              <a:rPr lang="en-US" sz="2300" dirty="0"/>
              <a:t> </a:t>
            </a:r>
            <a:r>
              <a:rPr lang="en-US" sz="2300" dirty="0" err="1"/>
              <a:t>membuka</a:t>
            </a:r>
            <a:r>
              <a:rPr lang="en-US" sz="2300" dirty="0"/>
              <a:t> </a:t>
            </a:r>
            <a:r>
              <a:rPr lang="en-US" sz="2300" dirty="0" err="1"/>
              <a:t>laptopnya</a:t>
            </a:r>
            <a:r>
              <a:rPr lang="en-US" sz="2300" dirty="0"/>
              <a:t> </a:t>
            </a:r>
          </a:p>
          <a:p>
            <a:pPr marL="457200" indent="-457200">
              <a:lnSpc>
                <a:spcPts val="2600"/>
              </a:lnSpc>
              <a:spcAft>
                <a:spcPts val="600"/>
              </a:spcAft>
              <a:buFontTx/>
              <a:buAutoNum type="arabicPeriod"/>
            </a:pPr>
            <a:r>
              <a:rPr lang="en-US" sz="2300" dirty="0" err="1"/>
              <a:t>Membuka</a:t>
            </a:r>
            <a:r>
              <a:rPr lang="en-US" sz="2300" dirty="0"/>
              <a:t> </a:t>
            </a:r>
            <a:r>
              <a:rPr lang="en-US" sz="2300" dirty="0" err="1"/>
              <a:t>aplikasi</a:t>
            </a:r>
            <a:r>
              <a:rPr lang="en-US" sz="2300" dirty="0"/>
              <a:t> </a:t>
            </a:r>
            <a:r>
              <a:rPr lang="en-US" sz="2300" dirty="0">
                <a:solidFill>
                  <a:srgbClr val="FF0000"/>
                </a:solidFill>
              </a:rPr>
              <a:t>AHSP-SDA</a:t>
            </a:r>
            <a:r>
              <a:rPr lang="id-ID" sz="2300" dirty="0">
                <a:solidFill>
                  <a:srgbClr val="FF0000"/>
                </a:solidFill>
              </a:rPr>
              <a:t> ver.</a:t>
            </a:r>
            <a:r>
              <a:rPr lang="en-US" sz="2300" dirty="0">
                <a:solidFill>
                  <a:srgbClr val="FF0000"/>
                </a:solidFill>
              </a:rPr>
              <a:t>5</a:t>
            </a:r>
            <a:r>
              <a:rPr lang="id-ID" sz="2300" dirty="0">
                <a:solidFill>
                  <a:srgbClr val="FF0000"/>
                </a:solidFill>
              </a:rPr>
              <a:t>b</a:t>
            </a:r>
            <a:r>
              <a:rPr lang="en-US" sz="2300" dirty="0"/>
              <a:t>, Volume I: UMUM (1. Tanah;  2. </a:t>
            </a:r>
            <a:r>
              <a:rPr lang="en-US" sz="2300" dirty="0" err="1"/>
              <a:t>Pasangan</a:t>
            </a:r>
            <a:r>
              <a:rPr lang="en-US" sz="2300" dirty="0"/>
              <a:t>; 3. ………. 9. Lain-lain) dan Pekerjaan </a:t>
            </a:r>
            <a:r>
              <a:rPr lang="en-US" sz="2300" dirty="0" err="1"/>
              <a:t>Mekanis</a:t>
            </a:r>
            <a:r>
              <a:rPr lang="en-US" sz="2300" dirty="0"/>
              <a:t> (</a:t>
            </a:r>
            <a:r>
              <a:rPr lang="id-ID" sz="2300" dirty="0"/>
              <a:t>TM</a:t>
            </a:r>
            <a:r>
              <a:rPr lang="en-US" sz="2300" dirty="0"/>
              <a:t>.xx)</a:t>
            </a:r>
          </a:p>
          <a:p>
            <a:pPr marL="457200" indent="-457200">
              <a:lnSpc>
                <a:spcPts val="2600"/>
              </a:lnSpc>
              <a:spcAft>
                <a:spcPts val="600"/>
              </a:spcAft>
              <a:buFontTx/>
              <a:buAutoNum type="arabicPeriod"/>
            </a:pPr>
            <a:r>
              <a:rPr lang="en-US" sz="2300" dirty="0"/>
              <a:t>Rename dan </a:t>
            </a:r>
            <a:r>
              <a:rPr lang="en-US" sz="2300" dirty="0" err="1"/>
              <a:t>mengganti</a:t>
            </a:r>
            <a:r>
              <a:rPr lang="en-US" sz="2300" dirty="0"/>
              <a:t> Sheet ”</a:t>
            </a:r>
            <a:r>
              <a:rPr lang="en-US" sz="2300" dirty="0">
                <a:solidFill>
                  <a:srgbClr val="FF0000"/>
                </a:solidFill>
              </a:rPr>
              <a:t>HSD-</a:t>
            </a:r>
            <a:r>
              <a:rPr lang="id-ID" sz="2300" dirty="0">
                <a:solidFill>
                  <a:srgbClr val="FF0000"/>
                </a:solidFill>
              </a:rPr>
              <a:t>Survai/</a:t>
            </a:r>
            <a:r>
              <a:rPr lang="en-US" sz="2300" dirty="0">
                <a:solidFill>
                  <a:srgbClr val="FF0000"/>
                </a:solidFill>
              </a:rPr>
              <a:t>SK-</a:t>
            </a:r>
            <a:r>
              <a:rPr lang="en-US" sz="2300" dirty="0" err="1">
                <a:solidFill>
                  <a:srgbClr val="FF0000"/>
                </a:solidFill>
              </a:rPr>
              <a:t>Kepda</a:t>
            </a:r>
            <a:r>
              <a:rPr lang="en-US" sz="2300" dirty="0"/>
              <a:t>“ dengan </a:t>
            </a:r>
            <a:r>
              <a:rPr lang="en-US" sz="2300" dirty="0" err="1"/>
              <a:t>harga</a:t>
            </a:r>
            <a:r>
              <a:rPr lang="en-US" sz="2300" dirty="0"/>
              <a:t> </a:t>
            </a:r>
            <a:r>
              <a:rPr lang="en-US" sz="2300" dirty="0" err="1"/>
              <a:t>dasar</a:t>
            </a:r>
            <a:r>
              <a:rPr lang="en-US" sz="2300" dirty="0"/>
              <a:t> </a:t>
            </a:r>
            <a:r>
              <a:rPr lang="en-US" sz="2300" dirty="0" err="1"/>
              <a:t>tenaga</a:t>
            </a:r>
            <a:r>
              <a:rPr lang="en-US" sz="2300" dirty="0"/>
              <a:t> </a:t>
            </a:r>
            <a:r>
              <a:rPr lang="en-US" sz="2300" dirty="0" err="1"/>
              <a:t>kerja</a:t>
            </a:r>
            <a:r>
              <a:rPr lang="en-US" sz="2300" dirty="0"/>
              <a:t>, </a:t>
            </a:r>
            <a:r>
              <a:rPr lang="en-US" sz="2300" dirty="0" err="1"/>
              <a:t>bahan</a:t>
            </a:r>
            <a:r>
              <a:rPr lang="en-US" sz="2300" dirty="0"/>
              <a:t>/material, dan </a:t>
            </a:r>
            <a:r>
              <a:rPr lang="en-US" sz="2300" dirty="0" err="1"/>
              <a:t>peralatan</a:t>
            </a:r>
            <a:r>
              <a:rPr lang="en-US" sz="2300" dirty="0"/>
              <a:t> </a:t>
            </a:r>
            <a:r>
              <a:rPr lang="en-US" sz="2300" dirty="0" err="1"/>
              <a:t>sesuai</a:t>
            </a:r>
            <a:r>
              <a:rPr lang="en-US" sz="2300" dirty="0"/>
              <a:t> dengan </a:t>
            </a:r>
            <a:r>
              <a:rPr lang="en-US" sz="2300" dirty="0" err="1"/>
              <a:t>wilayah</a:t>
            </a:r>
            <a:r>
              <a:rPr lang="en-US" sz="2300" dirty="0"/>
              <a:t> </a:t>
            </a:r>
            <a:r>
              <a:rPr lang="en-US" sz="2300" dirty="0" err="1"/>
              <a:t>kerja</a:t>
            </a:r>
            <a:r>
              <a:rPr lang="en-US" sz="2300" dirty="0"/>
              <a:t> </a:t>
            </a:r>
            <a:r>
              <a:rPr lang="en-US" sz="2300" dirty="0" err="1"/>
              <a:t>masing-masing</a:t>
            </a:r>
            <a:r>
              <a:rPr lang="en-US" sz="2300" dirty="0"/>
              <a:t> </a:t>
            </a:r>
            <a:r>
              <a:rPr lang="en-US" sz="2300" dirty="0" err="1"/>
              <a:t>peserta</a:t>
            </a:r>
            <a:endParaRPr lang="en-US" sz="2300" dirty="0"/>
          </a:p>
          <a:p>
            <a:pPr marL="457200" indent="-457200">
              <a:lnSpc>
                <a:spcPts val="2600"/>
              </a:lnSpc>
              <a:spcAft>
                <a:spcPts val="600"/>
              </a:spcAft>
              <a:buFontTx/>
              <a:buAutoNum type="arabicPeriod"/>
            </a:pPr>
            <a:r>
              <a:rPr lang="en-US" sz="2300" dirty="0" err="1"/>
              <a:t>Lihat</a:t>
            </a:r>
            <a:r>
              <a:rPr lang="en-US" sz="2300" dirty="0"/>
              <a:t> </a:t>
            </a:r>
            <a:r>
              <a:rPr lang="en-US" sz="2300" dirty="0" err="1"/>
              <a:t>pada</a:t>
            </a:r>
            <a:r>
              <a:rPr lang="en-US" sz="2300" dirty="0"/>
              <a:t> Sheet “</a:t>
            </a:r>
            <a:r>
              <a:rPr lang="en-US" sz="2300" dirty="0" err="1">
                <a:solidFill>
                  <a:srgbClr val="FF0000"/>
                </a:solidFill>
              </a:rPr>
              <a:t>Rekap</a:t>
            </a:r>
            <a:r>
              <a:rPr lang="en-US" sz="2300" dirty="0">
                <a:solidFill>
                  <a:srgbClr val="FF0000"/>
                </a:solidFill>
              </a:rPr>
              <a:t> HSP</a:t>
            </a:r>
            <a:r>
              <a:rPr lang="en-US" sz="2300" dirty="0">
                <a:solidFill>
                  <a:srgbClr val="000000"/>
                </a:solidFill>
              </a:rPr>
              <a:t>”</a:t>
            </a:r>
            <a:endParaRPr lang="en-US" sz="2300" dirty="0">
              <a:solidFill>
                <a:srgbClr val="FF0000"/>
              </a:solidFill>
            </a:endParaRPr>
          </a:p>
          <a:p>
            <a:pPr marL="457200" indent="-457200">
              <a:lnSpc>
                <a:spcPts val="2600"/>
              </a:lnSpc>
              <a:spcAft>
                <a:spcPts val="600"/>
              </a:spcAft>
              <a:buFontTx/>
              <a:buAutoNum type="arabicPeriod"/>
            </a:pPr>
            <a:r>
              <a:rPr lang="en-US" sz="2300" dirty="0" err="1"/>
              <a:t>Mencermati</a:t>
            </a:r>
            <a:r>
              <a:rPr lang="en-US" sz="2300" dirty="0"/>
              <a:t> HSP </a:t>
            </a:r>
            <a:r>
              <a:rPr lang="en-US" sz="2300" dirty="0" err="1"/>
              <a:t>masing-masing</a:t>
            </a:r>
            <a:r>
              <a:rPr lang="en-US" sz="2300" dirty="0"/>
              <a:t> item/</a:t>
            </a:r>
            <a:r>
              <a:rPr lang="en-US" sz="2300" dirty="0" err="1"/>
              <a:t>jenis</a:t>
            </a:r>
            <a:r>
              <a:rPr lang="en-US" sz="2300" dirty="0"/>
              <a:t> </a:t>
            </a:r>
            <a:r>
              <a:rPr lang="en-US" sz="2300" dirty="0" err="1"/>
              <a:t>pekerjaan</a:t>
            </a:r>
            <a:r>
              <a:rPr lang="en-US" sz="2300" dirty="0"/>
              <a:t> </a:t>
            </a:r>
            <a:r>
              <a:rPr lang="en-US" sz="2300" dirty="0" err="1"/>
              <a:t>baik</a:t>
            </a:r>
            <a:r>
              <a:rPr lang="en-US" sz="2300" dirty="0"/>
              <a:t> </a:t>
            </a:r>
            <a:r>
              <a:rPr lang="en-US" sz="2300" dirty="0" err="1"/>
              <a:t>untuk</a:t>
            </a:r>
            <a:r>
              <a:rPr lang="en-US" sz="2300" dirty="0"/>
              <a:t> </a:t>
            </a:r>
            <a:r>
              <a:rPr lang="en-US" sz="2300" dirty="0" err="1"/>
              <a:t>harga</a:t>
            </a:r>
            <a:r>
              <a:rPr lang="en-US" sz="2300" dirty="0"/>
              <a:t> total </a:t>
            </a:r>
            <a:r>
              <a:rPr lang="en-US" sz="2300" dirty="0" err="1"/>
              <a:t>ataupun</a:t>
            </a:r>
            <a:r>
              <a:rPr lang="en-US" sz="2300" dirty="0"/>
              <a:t> </a:t>
            </a:r>
            <a:r>
              <a:rPr lang="en-US" sz="2300" dirty="0" err="1"/>
              <a:t>masing-masing</a:t>
            </a:r>
            <a:r>
              <a:rPr lang="en-US" sz="2300" dirty="0"/>
              <a:t> </a:t>
            </a:r>
            <a:r>
              <a:rPr lang="en-US" sz="2300" dirty="0" err="1"/>
              <a:t>komponen</a:t>
            </a:r>
            <a:r>
              <a:rPr lang="en-US" sz="2300" dirty="0"/>
              <a:t> </a:t>
            </a:r>
            <a:r>
              <a:rPr lang="id-ID" sz="2300" dirty="0"/>
              <a:t>(</a:t>
            </a:r>
            <a:r>
              <a:rPr lang="en-US" sz="2300" dirty="0" err="1"/>
              <a:t>tenaga</a:t>
            </a:r>
            <a:r>
              <a:rPr lang="en-US" sz="2300" dirty="0"/>
              <a:t> </a:t>
            </a:r>
            <a:r>
              <a:rPr lang="en-US" sz="2300" dirty="0" err="1"/>
              <a:t>kerja</a:t>
            </a:r>
            <a:r>
              <a:rPr lang="en-US" sz="2300" dirty="0"/>
              <a:t>, </a:t>
            </a:r>
            <a:r>
              <a:rPr lang="en-US" sz="2300" dirty="0" err="1"/>
              <a:t>bahan</a:t>
            </a:r>
            <a:r>
              <a:rPr lang="en-US" sz="2300" dirty="0"/>
              <a:t> </a:t>
            </a:r>
            <a:r>
              <a:rPr lang="en-US" sz="2300" dirty="0" err="1"/>
              <a:t>dan</a:t>
            </a:r>
            <a:r>
              <a:rPr lang="en-US" sz="2300" dirty="0"/>
              <a:t> </a:t>
            </a:r>
            <a:r>
              <a:rPr lang="en-US" sz="2300" dirty="0" err="1"/>
              <a:t>alat</a:t>
            </a:r>
            <a:r>
              <a:rPr lang="id-ID" sz="2300" dirty="0"/>
              <a:t>)</a:t>
            </a:r>
            <a:endParaRPr lang="en-US" sz="2300" dirty="0"/>
          </a:p>
          <a:p>
            <a:pPr marL="457200" indent="-457200">
              <a:lnSpc>
                <a:spcPts val="2600"/>
              </a:lnSpc>
              <a:spcAft>
                <a:spcPts val="600"/>
              </a:spcAft>
              <a:buFontTx/>
              <a:buAutoNum type="arabicPeriod"/>
            </a:pPr>
            <a:r>
              <a:rPr lang="en-US" sz="2300" dirty="0" err="1"/>
              <a:t>Mencermati</a:t>
            </a:r>
            <a:r>
              <a:rPr lang="en-US" sz="2300" dirty="0"/>
              <a:t> </a:t>
            </a:r>
            <a:r>
              <a:rPr lang="en-US" sz="2300" dirty="0" err="1"/>
              <a:t>masing-masing</a:t>
            </a:r>
            <a:r>
              <a:rPr lang="en-US" sz="2300" dirty="0"/>
              <a:t> </a:t>
            </a:r>
            <a:r>
              <a:rPr lang="en-US" sz="2300" dirty="0" err="1"/>
              <a:t>komponen</a:t>
            </a:r>
            <a:r>
              <a:rPr lang="en-US" sz="2300" dirty="0"/>
              <a:t> </a:t>
            </a:r>
            <a:r>
              <a:rPr lang="en-US" sz="2300" dirty="0" err="1"/>
              <a:t>pada</a:t>
            </a:r>
            <a:r>
              <a:rPr lang="en-US" sz="2300" dirty="0"/>
              <a:t> </a:t>
            </a:r>
            <a:r>
              <a:rPr lang="en-US" sz="2300" dirty="0" err="1">
                <a:solidFill>
                  <a:srgbClr val="FF0000"/>
                </a:solidFill>
              </a:rPr>
              <a:t>Contoh</a:t>
            </a:r>
            <a:r>
              <a:rPr lang="en-US" sz="2300" dirty="0">
                <a:solidFill>
                  <a:srgbClr val="FF0000"/>
                </a:solidFill>
              </a:rPr>
              <a:t> HPS</a:t>
            </a:r>
          </a:p>
          <a:p>
            <a:pPr marL="457200" indent="-457200">
              <a:lnSpc>
                <a:spcPts val="2600"/>
              </a:lnSpc>
              <a:spcAft>
                <a:spcPts val="600"/>
              </a:spcAft>
              <a:buFontTx/>
              <a:buAutoNum type="arabicPeriod"/>
            </a:pPr>
            <a:r>
              <a:rPr lang="en-US" sz="2300" dirty="0"/>
              <a:t>Masing-masing </a:t>
            </a:r>
            <a:r>
              <a:rPr lang="en-US" sz="2300" dirty="0" err="1"/>
              <a:t>peserta</a:t>
            </a:r>
            <a:r>
              <a:rPr lang="en-US" sz="2300" dirty="0"/>
              <a:t>/</a:t>
            </a:r>
            <a:r>
              <a:rPr lang="en-US" sz="2300" dirty="0" err="1"/>
              <a:t>kelompok</a:t>
            </a:r>
            <a:r>
              <a:rPr lang="en-US" sz="2300" dirty="0"/>
              <a:t> </a:t>
            </a:r>
            <a:r>
              <a:rPr lang="en-US" sz="2300" dirty="0" err="1"/>
              <a:t>menyelesaikan</a:t>
            </a:r>
            <a:r>
              <a:rPr lang="en-US" sz="2300" dirty="0"/>
              <a:t> </a:t>
            </a:r>
            <a:r>
              <a:rPr lang="en-US" sz="2300" dirty="0" err="1">
                <a:solidFill>
                  <a:srgbClr val="FF0000"/>
                </a:solidFill>
              </a:rPr>
              <a:t>soal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yg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diberikan</a:t>
            </a:r>
            <a:r>
              <a:rPr lang="en-US" sz="2300" dirty="0">
                <a:solidFill>
                  <a:srgbClr val="FF0000"/>
                </a:solidFill>
              </a:rPr>
              <a:t> oleh </a:t>
            </a:r>
            <a:r>
              <a:rPr lang="en-US" sz="2300" dirty="0" err="1">
                <a:solidFill>
                  <a:srgbClr val="FF0000"/>
                </a:solidFill>
              </a:rPr>
              <a:t>Fasilitator</a:t>
            </a:r>
            <a:r>
              <a:rPr lang="en-US" sz="2300" dirty="0">
                <a:solidFill>
                  <a:srgbClr val="FF0000"/>
                </a:solidFill>
              </a:rPr>
              <a:t>/</a:t>
            </a:r>
            <a:r>
              <a:rPr lang="en-US" sz="2300" dirty="0" err="1">
                <a:solidFill>
                  <a:srgbClr val="FF0000"/>
                </a:solidFill>
              </a:rPr>
              <a:t>Instruktur</a:t>
            </a:r>
            <a:r>
              <a:rPr lang="en-US" sz="2300" dirty="0">
                <a:solidFill>
                  <a:srgbClr val="FF0000"/>
                </a:solidFill>
              </a:rPr>
              <a:t>/Nara </a:t>
            </a:r>
            <a:r>
              <a:rPr lang="en-US" sz="2300" dirty="0" err="1">
                <a:solidFill>
                  <a:srgbClr val="FF0000"/>
                </a:solidFill>
              </a:rPr>
              <a:t>Sumber</a:t>
            </a:r>
            <a:endParaRPr lang="en-US" sz="2300" dirty="0">
              <a:solidFill>
                <a:srgbClr val="FF0000"/>
              </a:solidFill>
            </a:endParaRPr>
          </a:p>
          <a:p>
            <a:pPr marL="457200" indent="-457200">
              <a:lnSpc>
                <a:spcPts val="2600"/>
              </a:lnSpc>
              <a:spcAft>
                <a:spcPts val="600"/>
              </a:spcAft>
              <a:buFontTx/>
              <a:buAutoNum type="arabicPeriod"/>
            </a:pPr>
            <a:r>
              <a:rPr lang="en-US" sz="2300" dirty="0" err="1"/>
              <a:t>Masing-masing</a:t>
            </a:r>
            <a:r>
              <a:rPr lang="en-US" sz="2300" dirty="0"/>
              <a:t> </a:t>
            </a:r>
            <a:r>
              <a:rPr lang="en-US" sz="2300" dirty="0" err="1"/>
              <a:t>peserta</a:t>
            </a:r>
            <a:r>
              <a:rPr lang="en-US" sz="2300" dirty="0"/>
              <a:t>/</a:t>
            </a:r>
            <a:r>
              <a:rPr lang="en-US" sz="2300" dirty="0" err="1"/>
              <a:t>kelompok</a:t>
            </a:r>
            <a:r>
              <a:rPr lang="en-US" sz="2300" dirty="0"/>
              <a:t> </a:t>
            </a:r>
            <a:r>
              <a:rPr lang="en-US" sz="2300" dirty="0" err="1">
                <a:solidFill>
                  <a:srgbClr val="FF0000"/>
                </a:solidFill>
              </a:rPr>
              <a:t>mempresentasikan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hasil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hitungan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soalnya</a:t>
            </a:r>
            <a:r>
              <a:rPr lang="en-US" sz="2300" dirty="0"/>
              <a:t> </a:t>
            </a:r>
            <a:r>
              <a:rPr lang="en-US" sz="2300" dirty="0" err="1"/>
              <a:t>dan</a:t>
            </a:r>
            <a:r>
              <a:rPr lang="en-US" sz="2300" dirty="0"/>
              <a:t> </a:t>
            </a:r>
            <a:r>
              <a:rPr lang="en-US" sz="2300" dirty="0" err="1">
                <a:solidFill>
                  <a:srgbClr val="FF0000"/>
                </a:solidFill>
              </a:rPr>
              <a:t>memberikan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 err="1">
                <a:solidFill>
                  <a:srgbClr val="FF0000"/>
                </a:solidFill>
              </a:rPr>
              <a:t>masukan</a:t>
            </a:r>
            <a:r>
              <a:rPr lang="en-US" sz="2300" dirty="0">
                <a:solidFill>
                  <a:srgbClr val="FF0000"/>
                </a:solidFill>
              </a:rPr>
              <a:t>/</a:t>
            </a:r>
            <a:r>
              <a:rPr lang="en-US" sz="2300" dirty="0" err="1">
                <a:solidFill>
                  <a:srgbClr val="FF0000"/>
                </a:solidFill>
              </a:rPr>
              <a:t>komentar</a:t>
            </a:r>
            <a:r>
              <a:rPr lang="en-US" sz="2300" dirty="0"/>
              <a:t> </a:t>
            </a:r>
            <a:r>
              <a:rPr lang="en-US" sz="2300" dirty="0" err="1"/>
              <a:t>baik</a:t>
            </a:r>
            <a:r>
              <a:rPr lang="en-US" sz="2300" dirty="0"/>
              <a:t> </a:t>
            </a:r>
            <a:r>
              <a:rPr lang="en-US" sz="2300" dirty="0" err="1"/>
              <a:t>secara</a:t>
            </a:r>
            <a:r>
              <a:rPr lang="en-US" sz="2300" dirty="0"/>
              <a:t> </a:t>
            </a:r>
            <a:r>
              <a:rPr lang="en-US" sz="2300" dirty="0" err="1"/>
              <a:t>lisan</a:t>
            </a:r>
            <a:r>
              <a:rPr lang="en-US" sz="2300" dirty="0"/>
              <a:t> </a:t>
            </a:r>
            <a:r>
              <a:rPr lang="en-US" sz="2300" dirty="0" err="1"/>
              <a:t>ataupun</a:t>
            </a:r>
            <a:r>
              <a:rPr lang="en-US" sz="2300" dirty="0"/>
              <a:t> </a:t>
            </a:r>
            <a:r>
              <a:rPr lang="en-US" sz="2300" dirty="0" err="1"/>
              <a:t>tertulis</a:t>
            </a:r>
            <a:endParaRPr lang="en-US" sz="2300" dirty="0"/>
          </a:p>
          <a:p>
            <a:pPr marL="457200" indent="-457200">
              <a:lnSpc>
                <a:spcPts val="2600"/>
              </a:lnSpc>
              <a:spcAft>
                <a:spcPts val="600"/>
              </a:spcAft>
              <a:buFontTx/>
              <a:buAutoNum type="arabicPeriod"/>
            </a:pPr>
            <a:r>
              <a:rPr lang="en-US" sz="2300" dirty="0" err="1"/>
              <a:t>Diskusi</a:t>
            </a:r>
            <a:r>
              <a:rPr lang="en-US" sz="2300" dirty="0"/>
              <a:t> </a:t>
            </a:r>
            <a:r>
              <a:rPr lang="en-US" sz="2300" dirty="0" err="1"/>
              <a:t>dan</a:t>
            </a:r>
            <a:r>
              <a:rPr lang="en-US" sz="2300" dirty="0"/>
              <a:t> </a:t>
            </a:r>
            <a:r>
              <a:rPr lang="en-US" sz="2300" dirty="0" err="1"/>
              <a:t>tindak</a:t>
            </a:r>
            <a:r>
              <a:rPr lang="en-US" sz="2300" dirty="0"/>
              <a:t> </a:t>
            </a:r>
            <a:r>
              <a:rPr lang="en-US" sz="2300" dirty="0" err="1"/>
              <a:t>lanjut</a:t>
            </a:r>
            <a:endParaRPr lang="en-US" sz="2300" dirty="0"/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7462" y="3569"/>
            <a:ext cx="91582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200" dirty="0">
                <a:solidFill>
                  <a:srgbClr val="FF9900"/>
                </a:solidFill>
              </a:rPr>
              <a:t>Ada Beberapa AHSP yang masih harus dilengkapi</a:t>
            </a:r>
            <a:endParaRPr lang="en-US" sz="3200" dirty="0">
              <a:solidFill>
                <a:srgbClr val="FF9900"/>
              </a:solidFill>
            </a:endParaRPr>
          </a:p>
          <a:p>
            <a:endParaRPr lang="id-ID" sz="3200" dirty="0">
              <a:solidFill>
                <a:srgbClr val="FF99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79" y="635560"/>
            <a:ext cx="6211957" cy="5186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id-ID" sz="2000" dirty="0">
                <a:solidFill>
                  <a:srgbClr val="FF0000"/>
                </a:solidFill>
              </a:rPr>
              <a:t>Komponen dasar:</a:t>
            </a:r>
          </a:p>
          <a:p>
            <a:pPr marL="449263"/>
            <a:r>
              <a:rPr lang="id-ID" sz="2000" dirty="0"/>
              <a:t>- Fondasi: </a:t>
            </a:r>
            <a:r>
              <a:rPr lang="en-US" sz="2000" dirty="0"/>
              <a:t>	</a:t>
            </a:r>
            <a:r>
              <a:rPr lang="id-ID" sz="2000" dirty="0">
                <a:solidFill>
                  <a:srgbClr val="FF0000"/>
                </a:solidFill>
              </a:rPr>
              <a:t>*Grouting </a:t>
            </a:r>
            <a:r>
              <a:rPr lang="id-ID" sz="1800" dirty="0">
                <a:solidFill>
                  <a:srgbClr val="FF0000"/>
                </a:solidFill>
              </a:rPr>
              <a:t>(Kolom dan Tirai)</a:t>
            </a:r>
          </a:p>
          <a:p>
            <a:pPr marL="449263"/>
            <a:r>
              <a:rPr lang="id-ID" sz="2000" dirty="0"/>
              <a:t>- Lain-lain:</a:t>
            </a:r>
            <a:r>
              <a:rPr lang="en-US" sz="2000" dirty="0"/>
              <a:t>	</a:t>
            </a:r>
            <a:r>
              <a:rPr lang="id-ID" sz="2000" dirty="0"/>
              <a:t>*Geotekstile </a:t>
            </a:r>
            <a:r>
              <a:rPr lang="id-ID" sz="1600" dirty="0"/>
              <a:t>(PEGAR dan Geobag)</a:t>
            </a:r>
          </a:p>
          <a:p>
            <a:pPr marL="449263"/>
            <a:r>
              <a:rPr lang="id-ID" sz="1100" dirty="0"/>
              <a:t>		</a:t>
            </a:r>
          </a:p>
          <a:p>
            <a:pPr marL="457200" indent="-457200" defTabSz="923925">
              <a:buFont typeface="+mj-lt"/>
              <a:buAutoNum type="arabicParenR" startAt="2"/>
              <a:tabLst>
                <a:tab pos="2779713" algn="l"/>
              </a:tabLst>
            </a:pPr>
            <a:r>
              <a:rPr lang="id-ID" sz="2000" dirty="0"/>
              <a:t>Panel Modular:</a:t>
            </a:r>
            <a:r>
              <a:rPr lang="id-ID" sz="2000" dirty="0">
                <a:solidFill>
                  <a:srgbClr val="FF0000"/>
                </a:solidFill>
              </a:rPr>
              <a:t>	-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id-ID" sz="2000" dirty="0">
                <a:solidFill>
                  <a:srgbClr val="FF0000"/>
                </a:solidFill>
              </a:rPr>
              <a:t>Bendung</a:t>
            </a:r>
            <a:r>
              <a:rPr lang="en-US" sz="2000" dirty="0">
                <a:solidFill>
                  <a:srgbClr val="FF0000"/>
                </a:solidFill>
              </a:rPr>
              <a:t> Knockdown</a:t>
            </a:r>
            <a:endParaRPr lang="id-ID" sz="2000" dirty="0">
              <a:solidFill>
                <a:srgbClr val="FF0000"/>
              </a:solidFill>
            </a:endParaRPr>
          </a:p>
          <a:p>
            <a:pPr lvl="5" defTabSz="923925">
              <a:tabLst>
                <a:tab pos="2779713" algn="l"/>
              </a:tabLst>
            </a:pPr>
            <a:r>
              <a:rPr lang="id-ID" sz="2000" dirty="0"/>
              <a:t>	-</a:t>
            </a:r>
            <a:r>
              <a:rPr lang="en-US" sz="2000" dirty="0"/>
              <a:t> </a:t>
            </a:r>
            <a:r>
              <a:rPr lang="id-ID" sz="2000" dirty="0"/>
              <a:t>Pengaman Sungai</a:t>
            </a:r>
            <a:r>
              <a:rPr lang="en-US" sz="2000" dirty="0"/>
              <a:t> (</a:t>
            </a:r>
            <a:r>
              <a:rPr lang="en-US" sz="2000" dirty="0" err="1"/>
              <a:t>dasar</a:t>
            </a:r>
            <a:r>
              <a:rPr lang="en-US" sz="2000" dirty="0"/>
              <a:t> </a:t>
            </a:r>
          </a:p>
          <a:p>
            <a:pPr lvl="5" defTabSz="923925">
              <a:tabLst>
                <a:tab pos="2779713" algn="l"/>
              </a:tabLst>
            </a:pPr>
            <a:r>
              <a:rPr lang="en-US" sz="2000" dirty="0"/>
              <a:t>	  dan </a:t>
            </a:r>
            <a:r>
              <a:rPr lang="en-US" sz="2000" dirty="0" err="1"/>
              <a:t>dinding</a:t>
            </a:r>
            <a:r>
              <a:rPr lang="en-US" sz="2000" dirty="0"/>
              <a:t> </a:t>
            </a:r>
            <a:r>
              <a:rPr lang="en-US" sz="2000" dirty="0" err="1"/>
              <a:t>sungai</a:t>
            </a:r>
            <a:r>
              <a:rPr lang="en-US" sz="2000" dirty="0"/>
              <a:t>, </a:t>
            </a:r>
            <a:r>
              <a:rPr lang="en-US" sz="2000" dirty="0" err="1"/>
              <a:t>serta</a:t>
            </a:r>
            <a:r>
              <a:rPr lang="en-US" sz="2000" dirty="0"/>
              <a:t> </a:t>
            </a:r>
          </a:p>
          <a:p>
            <a:pPr lvl="5" defTabSz="923925">
              <a:tabLst>
                <a:tab pos="2779713" algn="l"/>
              </a:tabLst>
            </a:pPr>
            <a:r>
              <a:rPr lang="en-US" sz="2000" dirty="0"/>
              <a:t>	  </a:t>
            </a:r>
            <a:r>
              <a:rPr lang="en-US" sz="2000" dirty="0" err="1"/>
              <a:t>kapasitas</a:t>
            </a:r>
            <a:r>
              <a:rPr lang="en-US" sz="2000" dirty="0"/>
              <a:t> </a:t>
            </a:r>
            <a:r>
              <a:rPr lang="en-US" sz="2000" dirty="0" err="1"/>
              <a:t>alur</a:t>
            </a:r>
            <a:r>
              <a:rPr lang="en-US" sz="2000" dirty="0"/>
              <a:t>)</a:t>
            </a:r>
            <a:endParaRPr lang="id-ID" sz="2000" dirty="0"/>
          </a:p>
          <a:p>
            <a:pPr marL="449263" lvl="5" indent="-449263" defTabSz="923925">
              <a:buAutoNum type="arabicParenR" startAt="3"/>
              <a:tabLst>
                <a:tab pos="2779713" algn="l"/>
              </a:tabLst>
            </a:pPr>
            <a:r>
              <a:rPr lang="id-ID" sz="2000" dirty="0"/>
              <a:t>Irigasi:	-</a:t>
            </a:r>
            <a:r>
              <a:rPr lang="en-US" sz="2000" dirty="0"/>
              <a:t> </a:t>
            </a:r>
            <a:r>
              <a:rPr lang="id-ID" sz="2000" dirty="0"/>
              <a:t>Syphon dan Talang</a:t>
            </a:r>
          </a:p>
          <a:p>
            <a:pPr marL="457200" indent="-457200">
              <a:buFont typeface="+mj-lt"/>
              <a:buAutoNum type="arabicParenR" startAt="4"/>
              <a:tabLst>
                <a:tab pos="2779713" algn="l"/>
              </a:tabLst>
            </a:pPr>
            <a:r>
              <a:rPr lang="id-ID" sz="2000" dirty="0"/>
              <a:t>Bendungan/Waduk: </a:t>
            </a:r>
            <a:r>
              <a:rPr lang="en-US" sz="2000" dirty="0"/>
              <a:t>	</a:t>
            </a:r>
            <a:r>
              <a:rPr lang="id-ID" sz="2000" dirty="0"/>
              <a:t>- Pengerukan</a:t>
            </a:r>
            <a:r>
              <a:rPr lang="en-US" sz="2000" dirty="0"/>
              <a:t> d </a:t>
            </a:r>
            <a:r>
              <a:rPr lang="en-US" sz="2000" u="sng" dirty="0"/>
              <a:t>&gt;</a:t>
            </a:r>
            <a:r>
              <a:rPr lang="en-US" sz="2000" dirty="0"/>
              <a:t> 50 m’</a:t>
            </a:r>
            <a:endParaRPr lang="id-ID" sz="2000" dirty="0"/>
          </a:p>
          <a:p>
            <a:pPr>
              <a:tabLst>
                <a:tab pos="2779713" algn="l"/>
              </a:tabLst>
            </a:pPr>
            <a:r>
              <a:rPr lang="id-ID" sz="2000" dirty="0"/>
              <a:t>	- Desalinasi</a:t>
            </a:r>
            <a:endParaRPr lang="en-US" sz="2000" dirty="0"/>
          </a:p>
          <a:p>
            <a:pPr>
              <a:tabLst>
                <a:tab pos="2779713" algn="l"/>
              </a:tabLst>
            </a:pPr>
            <a:r>
              <a:rPr lang="en-US" sz="2000" dirty="0"/>
              <a:t>	- </a:t>
            </a:r>
            <a:r>
              <a:rPr lang="id-ID" sz="2000" dirty="0"/>
              <a:t>Aquaticweed Harv</a:t>
            </a:r>
            <a:r>
              <a:rPr lang="en-US" sz="2000" dirty="0"/>
              <a:t>.</a:t>
            </a:r>
          </a:p>
          <a:p>
            <a:pPr>
              <a:tabLst>
                <a:tab pos="2779713" algn="l"/>
              </a:tabLst>
            </a:pPr>
            <a:r>
              <a:rPr lang="en-US" sz="2000" dirty="0"/>
              <a:t>	- Filler CFRD</a:t>
            </a:r>
          </a:p>
          <a:p>
            <a:pPr>
              <a:tabLst>
                <a:tab pos="2779713" algn="l"/>
              </a:tabLst>
            </a:pPr>
            <a:r>
              <a:rPr lang="en-US" sz="2000" dirty="0"/>
              <a:t>	- Filter-filter</a:t>
            </a:r>
          </a:p>
          <a:p>
            <a:pPr marL="457200" indent="-457200">
              <a:buFont typeface="+mj-lt"/>
              <a:buAutoNum type="arabicParenR" startAt="6"/>
            </a:pPr>
            <a:r>
              <a:rPr lang="id-ID" sz="2000" dirty="0">
                <a:solidFill>
                  <a:srgbClr val="FF0000"/>
                </a:solidFill>
              </a:rPr>
              <a:t>Pekerjaan Pengukuran dan Pemetaan</a:t>
            </a:r>
          </a:p>
          <a:p>
            <a:pPr marL="457200" indent="-457200">
              <a:buAutoNum type="arabicParenR" startAt="6"/>
            </a:pPr>
            <a:r>
              <a:rPr lang="id-ID" sz="2000" dirty="0">
                <a:solidFill>
                  <a:srgbClr val="FF0000"/>
                </a:solidFill>
              </a:rPr>
              <a:t>Pekerjaan Pekerjaan Hidrologi</a:t>
            </a:r>
          </a:p>
          <a:p>
            <a:pPr marL="457200" indent="-457200">
              <a:buAutoNum type="arabicParenR" startAt="6"/>
            </a:pPr>
            <a:r>
              <a:rPr lang="id-ID" sz="2000" dirty="0">
                <a:solidFill>
                  <a:srgbClr val="FF0000"/>
                </a:solidFill>
              </a:rPr>
              <a:t>Pekerjaan Geoteknik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16501" y="651610"/>
            <a:ext cx="342722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800" dirty="0">
                <a:solidFill>
                  <a:srgbClr val="FF0000"/>
                </a:solidFill>
              </a:rPr>
              <a:t>REKAP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Kebutuhan</a:t>
            </a:r>
            <a:r>
              <a:rPr lang="en-US" sz="1800" dirty="0">
                <a:solidFill>
                  <a:srgbClr val="FF0000"/>
                </a:solidFill>
              </a:rPr>
              <a:t> AHSP di SDA</a:t>
            </a:r>
            <a:endParaRPr lang="id-ID" sz="1800" dirty="0">
              <a:solidFill>
                <a:srgbClr val="FF0000"/>
              </a:solidFill>
            </a:endParaRPr>
          </a:p>
          <a:p>
            <a:r>
              <a:rPr lang="id-ID" sz="1800" dirty="0">
                <a:solidFill>
                  <a:srgbClr val="0070C0"/>
                </a:solidFill>
              </a:rPr>
              <a:t>-Tanah		     12 item</a:t>
            </a:r>
          </a:p>
          <a:p>
            <a:r>
              <a:rPr lang="id-ID" sz="1800" dirty="0">
                <a:solidFill>
                  <a:srgbClr val="0070C0"/>
                </a:solidFill>
              </a:rPr>
              <a:t>-Pasangan	     10 item</a:t>
            </a:r>
          </a:p>
          <a:p>
            <a:r>
              <a:rPr lang="id-ID" sz="1800" dirty="0">
                <a:solidFill>
                  <a:srgbClr val="0070C0"/>
                </a:solidFill>
              </a:rPr>
              <a:t>-Beton</a:t>
            </a:r>
            <a:r>
              <a:rPr lang="en-US" sz="1800" dirty="0">
                <a:solidFill>
                  <a:srgbClr val="0070C0"/>
                </a:solidFill>
              </a:rPr>
              <a:t> Modular</a:t>
            </a:r>
            <a:r>
              <a:rPr lang="id-ID" sz="1800" dirty="0">
                <a:solidFill>
                  <a:srgbClr val="0070C0"/>
                </a:solidFill>
              </a:rPr>
              <a:t>   </a:t>
            </a:r>
            <a:r>
              <a:rPr lang="en-US" sz="1800" dirty="0">
                <a:solidFill>
                  <a:srgbClr val="0070C0"/>
                </a:solidFill>
              </a:rPr>
              <a:t>	     </a:t>
            </a:r>
            <a:r>
              <a:rPr lang="id-ID" sz="1800" dirty="0">
                <a:solidFill>
                  <a:srgbClr val="0070C0"/>
                </a:solidFill>
              </a:rPr>
              <a:t>14 item</a:t>
            </a:r>
          </a:p>
          <a:p>
            <a:r>
              <a:rPr lang="id-ID" sz="1800" dirty="0">
                <a:solidFill>
                  <a:srgbClr val="0070C0"/>
                </a:solidFill>
              </a:rPr>
              <a:t>-Pantai (PEGAR) </a:t>
            </a:r>
            <a:r>
              <a:rPr lang="en-US" sz="1800" dirty="0">
                <a:solidFill>
                  <a:srgbClr val="0070C0"/>
                </a:solidFill>
              </a:rPr>
              <a:t>         6</a:t>
            </a:r>
            <a:r>
              <a:rPr lang="id-ID" sz="1800" dirty="0">
                <a:solidFill>
                  <a:srgbClr val="0070C0"/>
                </a:solidFill>
              </a:rPr>
              <a:t> item </a:t>
            </a:r>
          </a:p>
          <a:p>
            <a:r>
              <a:rPr lang="id-ID" sz="1800" dirty="0">
                <a:solidFill>
                  <a:srgbClr val="0070C0"/>
                </a:solidFill>
              </a:rPr>
              <a:t>-Rawa		       2 item</a:t>
            </a:r>
          </a:p>
          <a:p>
            <a:r>
              <a:rPr lang="id-ID" sz="1800" dirty="0">
                <a:solidFill>
                  <a:srgbClr val="0070C0"/>
                </a:solidFill>
              </a:rPr>
              <a:t>-Airtanah dangkal </a:t>
            </a:r>
            <a:r>
              <a:rPr lang="en-US" sz="1800" dirty="0">
                <a:solidFill>
                  <a:srgbClr val="0070C0"/>
                </a:solidFill>
              </a:rPr>
              <a:t>       </a:t>
            </a:r>
            <a:r>
              <a:rPr lang="id-ID" sz="1800" dirty="0">
                <a:solidFill>
                  <a:srgbClr val="0070C0"/>
                </a:solidFill>
              </a:rPr>
              <a:t>3 item</a:t>
            </a:r>
          </a:p>
          <a:p>
            <a:r>
              <a:rPr lang="id-ID" sz="1800" dirty="0">
                <a:solidFill>
                  <a:srgbClr val="0070C0"/>
                </a:solidFill>
              </a:rPr>
              <a:t>-Lain-lain	       4 item </a:t>
            </a:r>
          </a:p>
          <a:p>
            <a:pPr>
              <a:tabLst>
                <a:tab pos="985838" algn="l"/>
              </a:tabLst>
            </a:pPr>
            <a:r>
              <a:rPr lang="en-US" sz="1800" dirty="0">
                <a:solidFill>
                  <a:srgbClr val="0070C0"/>
                </a:solidFill>
              </a:rPr>
              <a:t>-Grouting	- </a:t>
            </a:r>
            <a:r>
              <a:rPr lang="en-US" sz="1800" dirty="0" err="1">
                <a:solidFill>
                  <a:srgbClr val="0070C0"/>
                </a:solidFill>
              </a:rPr>
              <a:t>Tirai</a:t>
            </a:r>
            <a:r>
              <a:rPr lang="id-ID" sz="1800" dirty="0">
                <a:solidFill>
                  <a:srgbClr val="0070C0"/>
                </a:solidFill>
              </a:rPr>
              <a:t>	     </a:t>
            </a:r>
            <a:r>
              <a:rPr lang="en-US" sz="1800" dirty="0">
                <a:solidFill>
                  <a:srgbClr val="0070C0"/>
                </a:solidFill>
              </a:rPr>
              <a:t>20 item</a:t>
            </a:r>
          </a:p>
          <a:p>
            <a:pPr>
              <a:tabLst>
                <a:tab pos="985838" algn="l"/>
              </a:tabLst>
            </a:pPr>
            <a:r>
              <a:rPr lang="en-US" sz="1800" dirty="0">
                <a:solidFill>
                  <a:srgbClr val="0070C0"/>
                </a:solidFill>
              </a:rPr>
              <a:t>	- Kolom	     20 item </a:t>
            </a:r>
          </a:p>
          <a:p>
            <a:r>
              <a:rPr lang="en-US" sz="1800" dirty="0">
                <a:solidFill>
                  <a:srgbClr val="0070C0"/>
                </a:solidFill>
              </a:rPr>
              <a:t>-Filler CFRD	     40 item</a:t>
            </a:r>
          </a:p>
          <a:p>
            <a:r>
              <a:rPr lang="en-US" sz="1800" dirty="0">
                <a:solidFill>
                  <a:srgbClr val="0070C0"/>
                </a:solidFill>
              </a:rPr>
              <a:t>-Filter-filter	     25 item</a:t>
            </a:r>
          </a:p>
          <a:p>
            <a:r>
              <a:rPr lang="en-US" sz="1800" dirty="0">
                <a:solidFill>
                  <a:srgbClr val="0070C0"/>
                </a:solidFill>
              </a:rPr>
              <a:t>-</a:t>
            </a:r>
            <a:r>
              <a:rPr lang="en-US" sz="1800" dirty="0" err="1">
                <a:solidFill>
                  <a:srgbClr val="0070C0"/>
                </a:solidFill>
              </a:rPr>
              <a:t>Pengerukan</a:t>
            </a:r>
            <a:r>
              <a:rPr lang="en-US" sz="1800" dirty="0">
                <a:solidFill>
                  <a:srgbClr val="0070C0"/>
                </a:solidFill>
              </a:rPr>
              <a:t>	     40 item</a:t>
            </a:r>
          </a:p>
          <a:p>
            <a:r>
              <a:rPr lang="en-US" sz="1800" dirty="0">
                <a:solidFill>
                  <a:srgbClr val="0070C0"/>
                </a:solidFill>
              </a:rPr>
              <a:t>-</a:t>
            </a:r>
            <a:r>
              <a:rPr lang="en-US" sz="1800" dirty="0" err="1">
                <a:solidFill>
                  <a:srgbClr val="0070C0"/>
                </a:solidFill>
              </a:rPr>
              <a:t>Desalinasi</a:t>
            </a:r>
            <a:r>
              <a:rPr lang="en-US" sz="1800" dirty="0">
                <a:solidFill>
                  <a:srgbClr val="0070C0"/>
                </a:solidFill>
              </a:rPr>
              <a:t>	     15 item</a:t>
            </a:r>
            <a:endParaRPr lang="id-ID" sz="1800" dirty="0">
              <a:solidFill>
                <a:srgbClr val="0070C0"/>
              </a:solidFill>
            </a:endParaRPr>
          </a:p>
          <a:p>
            <a:r>
              <a:rPr lang="id-ID" sz="1800" dirty="0">
                <a:solidFill>
                  <a:srgbClr val="0070C0"/>
                </a:solidFill>
              </a:rPr>
              <a:t>-Crane Tower	    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id-ID" sz="1800" dirty="0">
                <a:solidFill>
                  <a:srgbClr val="0070C0"/>
                </a:solidFill>
              </a:rPr>
              <a:t>10 item</a:t>
            </a:r>
          </a:p>
          <a:p>
            <a:r>
              <a:rPr lang="id-ID" sz="1800" dirty="0">
                <a:solidFill>
                  <a:srgbClr val="0070C0"/>
                </a:solidFill>
              </a:rPr>
              <a:t>-Lift Barang	    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id-ID" sz="1800" dirty="0">
                <a:solidFill>
                  <a:srgbClr val="0070C0"/>
                </a:solidFill>
              </a:rPr>
              <a:t>10 item</a:t>
            </a:r>
          </a:p>
          <a:p>
            <a:r>
              <a:rPr lang="id-ID" sz="1800" dirty="0">
                <a:solidFill>
                  <a:srgbClr val="0070C0"/>
                </a:solidFill>
              </a:rPr>
              <a:t>-Pompa Beton      </a:t>
            </a:r>
            <a:r>
              <a:rPr lang="en-US" sz="1800" dirty="0">
                <a:solidFill>
                  <a:srgbClr val="0070C0"/>
                </a:solidFill>
              </a:rPr>
              <a:t>       </a:t>
            </a:r>
            <a:r>
              <a:rPr lang="id-ID" sz="1800" dirty="0">
                <a:solidFill>
                  <a:srgbClr val="0070C0"/>
                </a:solidFill>
              </a:rPr>
              <a:t>6 item</a:t>
            </a:r>
            <a:endParaRPr lang="en-US" sz="1800" dirty="0">
              <a:solidFill>
                <a:srgbClr val="0070C0"/>
              </a:solidFill>
            </a:endParaRPr>
          </a:p>
          <a:p>
            <a:endParaRPr lang="en-US" sz="200" dirty="0">
              <a:solidFill>
                <a:srgbClr val="0070C0"/>
              </a:solidFill>
            </a:endParaRPr>
          </a:p>
          <a:p>
            <a:r>
              <a:rPr lang="en-US" sz="1800" dirty="0">
                <a:solidFill>
                  <a:srgbClr val="0070C0"/>
                </a:solidFill>
              </a:rPr>
              <a:t>-</a:t>
            </a:r>
            <a:r>
              <a:rPr lang="en-US" sz="1800" dirty="0" err="1">
                <a:solidFill>
                  <a:srgbClr val="0070C0"/>
                </a:solidFill>
              </a:rPr>
              <a:t>Pengukuran</a:t>
            </a:r>
            <a:r>
              <a:rPr lang="en-US" sz="1800" dirty="0">
                <a:solidFill>
                  <a:srgbClr val="0070C0"/>
                </a:solidFill>
              </a:rPr>
              <a:t>/</a:t>
            </a:r>
            <a:r>
              <a:rPr lang="en-US" sz="1800" dirty="0" err="1">
                <a:solidFill>
                  <a:srgbClr val="0070C0"/>
                </a:solidFill>
              </a:rPr>
              <a:t>peta</a:t>
            </a:r>
            <a:r>
              <a:rPr lang="en-US" sz="1800" dirty="0">
                <a:solidFill>
                  <a:srgbClr val="0070C0"/>
                </a:solidFill>
              </a:rPr>
              <a:t>	      15 item</a:t>
            </a:r>
          </a:p>
          <a:p>
            <a:r>
              <a:rPr lang="en-US" sz="1800" dirty="0">
                <a:solidFill>
                  <a:srgbClr val="0070C0"/>
                </a:solidFill>
              </a:rPr>
              <a:t>-Pek. </a:t>
            </a:r>
            <a:r>
              <a:rPr lang="en-US" sz="1800" dirty="0" err="1">
                <a:solidFill>
                  <a:srgbClr val="0070C0"/>
                </a:solidFill>
              </a:rPr>
              <a:t>Hidrologi</a:t>
            </a:r>
            <a:r>
              <a:rPr lang="en-US" sz="1800" dirty="0">
                <a:solidFill>
                  <a:srgbClr val="0070C0"/>
                </a:solidFill>
              </a:rPr>
              <a:t>	      40 item</a:t>
            </a:r>
          </a:p>
          <a:p>
            <a:r>
              <a:rPr lang="en-US" sz="1800" dirty="0">
                <a:solidFill>
                  <a:srgbClr val="0070C0"/>
                </a:solidFill>
              </a:rPr>
              <a:t>-Pek. </a:t>
            </a:r>
            <a:r>
              <a:rPr lang="en-US" sz="1800" dirty="0" err="1">
                <a:solidFill>
                  <a:srgbClr val="0070C0"/>
                </a:solidFill>
              </a:rPr>
              <a:t>Geoteknik</a:t>
            </a:r>
            <a:r>
              <a:rPr lang="en-US" sz="1800" dirty="0">
                <a:solidFill>
                  <a:srgbClr val="0070C0"/>
                </a:solidFill>
              </a:rPr>
              <a:t>	      40 item</a:t>
            </a:r>
          </a:p>
          <a:p>
            <a:r>
              <a:rPr lang="en-US" sz="1800" dirty="0">
                <a:solidFill>
                  <a:srgbClr val="0070C0"/>
                </a:solidFill>
              </a:rPr>
              <a:t>       J u m l a h…….  250 item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4411" y="3288445"/>
            <a:ext cx="5051379" cy="3592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19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file"/>
            <a:extLst>
              <a:ext uri="{FF2B5EF4-FFF2-40B4-BE49-F238E27FC236}">
                <a16:creationId xmlns:a16="http://schemas.microsoft.com/office/drawing/2014/main" id="{90F35AE2-BB3E-E1BD-CDE6-CCAB862A358B}"/>
              </a:ext>
            </a:extLst>
          </p:cNvPr>
          <p:cNvSpPr/>
          <p:nvPr/>
        </p:nvSpPr>
        <p:spPr>
          <a:xfrm>
            <a:off x="1125071" y="5239871"/>
            <a:ext cx="762000" cy="510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Excel</a:t>
            </a:r>
            <a:endParaRPr lang="en-ID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E2C1B2-1D3A-73B3-DCE6-9C3F5A418EDE}"/>
              </a:ext>
            </a:extLst>
          </p:cNvPr>
          <p:cNvSpPr txBox="1"/>
          <p:nvPr/>
        </p:nvSpPr>
        <p:spPr>
          <a:xfrm>
            <a:off x="2743200" y="2510119"/>
            <a:ext cx="2892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Terima</a:t>
            </a:r>
            <a:r>
              <a:rPr lang="en-US" sz="3600" dirty="0"/>
              <a:t> Kasih</a:t>
            </a:r>
            <a:endParaRPr lang="en-ID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CE38B6-5C0A-5FAB-94B1-73925D12891B}"/>
              </a:ext>
            </a:extLst>
          </p:cNvPr>
          <p:cNvSpPr txBox="1"/>
          <p:nvPr/>
        </p:nvSpPr>
        <p:spPr>
          <a:xfrm>
            <a:off x="5532244" y="4870540"/>
            <a:ext cx="2579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Iskandar A. Yusuf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2341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7350E-45A3-45ED-BA2B-271AF3BA3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2765" y="-297712"/>
            <a:ext cx="10018376" cy="7155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130B03-B3B4-34DD-4A40-D0452F947E68}"/>
              </a:ext>
            </a:extLst>
          </p:cNvPr>
          <p:cNvSpPr txBox="1"/>
          <p:nvPr/>
        </p:nvSpPr>
        <p:spPr>
          <a:xfrm>
            <a:off x="1898165" y="709635"/>
            <a:ext cx="6728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PEKERJAAN PENERAPAN SMKK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762F70-2472-4854-AFC6-1689467E9243}"/>
              </a:ext>
            </a:extLst>
          </p:cNvPr>
          <p:cNvSpPr txBox="1"/>
          <p:nvPr/>
        </p:nvSpPr>
        <p:spPr>
          <a:xfrm>
            <a:off x="2172718" y="1355966"/>
            <a:ext cx="5339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hanya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perhitungan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SMKK)</a:t>
            </a:r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A8DAD8D1-BA76-4166-95E3-3E75A0A0CE22}"/>
              </a:ext>
            </a:extLst>
          </p:cNvPr>
          <p:cNvSpPr/>
          <p:nvPr/>
        </p:nvSpPr>
        <p:spPr>
          <a:xfrm>
            <a:off x="1628432" y="798757"/>
            <a:ext cx="544286" cy="468086"/>
          </a:xfrm>
          <a:prstGeom prst="hexago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5</a:t>
            </a:r>
            <a:endParaRPr lang="en-ID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94202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DF2CB7-537D-1A68-FA93-0213B0E0B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63" y="821874"/>
            <a:ext cx="9241796" cy="59469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6E753A-F911-98F4-39BC-C50BD27F28FE}"/>
              </a:ext>
            </a:extLst>
          </p:cNvPr>
          <p:cNvSpPr txBox="1"/>
          <p:nvPr/>
        </p:nvSpPr>
        <p:spPr>
          <a:xfrm>
            <a:off x="3074762" y="53898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Contoh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id-ID" b="1" dirty="0">
                <a:solidFill>
                  <a:srgbClr val="0070C0"/>
                </a:solidFill>
              </a:rPr>
              <a:t>Biaya Penerapan SMKK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52CA6D-BF9A-0611-6774-B8F1E52B08E2}"/>
              </a:ext>
            </a:extLst>
          </p:cNvPr>
          <p:cNvSpPr txBox="1"/>
          <p:nvPr/>
        </p:nvSpPr>
        <p:spPr>
          <a:xfrm rot="20189394">
            <a:off x="2276872" y="3107735"/>
            <a:ext cx="3720891" cy="60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2" dirty="0" err="1">
                <a:solidFill>
                  <a:srgbClr val="FF0000"/>
                </a:solidFill>
              </a:rPr>
              <a:t>Biaya</a:t>
            </a:r>
            <a:r>
              <a:rPr lang="en-US" sz="1662" dirty="0">
                <a:solidFill>
                  <a:srgbClr val="FF0000"/>
                </a:solidFill>
              </a:rPr>
              <a:t> </a:t>
            </a:r>
            <a:r>
              <a:rPr lang="en-US" sz="1662" dirty="0" err="1">
                <a:solidFill>
                  <a:srgbClr val="FF0000"/>
                </a:solidFill>
              </a:rPr>
              <a:t>Penerapan</a:t>
            </a:r>
            <a:r>
              <a:rPr lang="en-US" sz="1662" dirty="0">
                <a:solidFill>
                  <a:srgbClr val="FF0000"/>
                </a:solidFill>
              </a:rPr>
              <a:t> SMKK </a:t>
            </a:r>
            <a:r>
              <a:rPr lang="en-US" sz="1662" dirty="0" err="1">
                <a:solidFill>
                  <a:srgbClr val="FF0000"/>
                </a:solidFill>
              </a:rPr>
              <a:t>bersifat</a:t>
            </a:r>
            <a:r>
              <a:rPr lang="en-US" sz="1662" dirty="0">
                <a:solidFill>
                  <a:srgbClr val="FF0000"/>
                </a:solidFill>
              </a:rPr>
              <a:t> </a:t>
            </a:r>
            <a:r>
              <a:rPr lang="en-US" sz="1662" dirty="0" err="1">
                <a:solidFill>
                  <a:srgbClr val="FF0000"/>
                </a:solidFill>
              </a:rPr>
              <a:t>wajib</a:t>
            </a:r>
            <a:endParaRPr lang="en-US" sz="1662" dirty="0">
              <a:solidFill>
                <a:srgbClr val="FF0000"/>
              </a:solidFill>
            </a:endParaRPr>
          </a:p>
          <a:p>
            <a:pPr algn="ctr"/>
            <a:r>
              <a:rPr lang="en-US" sz="1662" dirty="0">
                <a:solidFill>
                  <a:srgbClr val="FF0000"/>
                </a:solidFill>
              </a:rPr>
              <a:t>dan </a:t>
            </a:r>
            <a:r>
              <a:rPr lang="en-US" sz="1662" dirty="0" err="1">
                <a:solidFill>
                  <a:srgbClr val="FF0000"/>
                </a:solidFill>
              </a:rPr>
              <a:t>dapat</a:t>
            </a:r>
            <a:r>
              <a:rPr lang="en-US" sz="1662" dirty="0">
                <a:solidFill>
                  <a:srgbClr val="FF0000"/>
                </a:solidFill>
              </a:rPr>
              <a:t> </a:t>
            </a:r>
            <a:r>
              <a:rPr lang="en-US" sz="1662" dirty="0" err="1">
                <a:solidFill>
                  <a:srgbClr val="FF0000"/>
                </a:solidFill>
              </a:rPr>
              <a:t>menggugurkan</a:t>
            </a:r>
            <a:endParaRPr lang="en-ID" sz="1662" dirty="0">
              <a:solidFill>
                <a:srgbClr val="FF0000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3C838E9-38FB-99DC-5C04-1B998A909F5A}"/>
              </a:ext>
            </a:extLst>
          </p:cNvPr>
          <p:cNvSpPr/>
          <p:nvPr/>
        </p:nvSpPr>
        <p:spPr>
          <a:xfrm>
            <a:off x="7927216" y="3014786"/>
            <a:ext cx="594340" cy="41421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62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9C6AFC-50D2-299E-C366-2E47AD79E9F2}"/>
              </a:ext>
            </a:extLst>
          </p:cNvPr>
          <p:cNvSpPr txBox="1"/>
          <p:nvPr/>
        </p:nvSpPr>
        <p:spPr>
          <a:xfrm>
            <a:off x="8497516" y="2983525"/>
            <a:ext cx="758541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2" dirty="0"/>
              <a:t>UMUM</a:t>
            </a:r>
            <a:endParaRPr lang="en-ID" sz="1662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0CC0E9-6E7A-367B-4E68-DE20A504BE92}"/>
              </a:ext>
            </a:extLst>
          </p:cNvPr>
          <p:cNvSpPr txBox="1"/>
          <p:nvPr/>
        </p:nvSpPr>
        <p:spPr>
          <a:xfrm>
            <a:off x="-12898" y="-37362"/>
            <a:ext cx="1616148" cy="744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662" b="1" dirty="0" err="1">
                <a:latin typeface="Arial" panose="020B0604020202020204" pitchFamily="34" charset="0"/>
                <a:cs typeface="Arial" panose="020B0604020202020204" pitchFamily="34" charset="0"/>
              </a:rPr>
              <a:t>Lihat</a:t>
            </a:r>
            <a:endParaRPr lang="en-US" sz="166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1662" b="1" dirty="0">
                <a:latin typeface="Arial" panose="020B0604020202020204" pitchFamily="34" charset="0"/>
                <a:cs typeface="Arial" panose="020B0604020202020204" pitchFamily="34" charset="0"/>
              </a:rPr>
              <a:t>Bagian </a:t>
            </a:r>
            <a:r>
              <a:rPr lang="en-US" sz="1662" b="1" dirty="0" err="1">
                <a:latin typeface="Arial" panose="020B0604020202020204" pitchFamily="34" charset="0"/>
                <a:cs typeface="Arial" panose="020B0604020202020204" pitchFamily="34" charset="0"/>
              </a:rPr>
              <a:t>Umum</a:t>
            </a:r>
            <a:endParaRPr lang="en-US" sz="1662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1662" b="1" dirty="0">
                <a:latin typeface="Arial" panose="020B0604020202020204" pitchFamily="34" charset="0"/>
                <a:cs typeface="Arial" panose="020B0604020202020204" pitchFamily="34" charset="0"/>
              </a:rPr>
              <a:t>Lampiran C</a:t>
            </a:r>
            <a:endParaRPr lang="en-ID" sz="166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30CE7C-85FB-3C62-D690-0D107A27236F}"/>
              </a:ext>
            </a:extLst>
          </p:cNvPr>
          <p:cNvSpPr/>
          <p:nvPr/>
        </p:nvSpPr>
        <p:spPr>
          <a:xfrm>
            <a:off x="656070" y="1057916"/>
            <a:ext cx="295233" cy="108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108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8BC1DB-20EC-FDB6-BA43-F29297DCD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94" y="351810"/>
            <a:ext cx="8440615" cy="615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01899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ECDCF8-3AC5-259C-B00F-ADDC44900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94" y="416093"/>
            <a:ext cx="8440615" cy="602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52877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6031C9-6393-6457-D0BC-BAE1355C9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94" y="409170"/>
            <a:ext cx="8440615" cy="5266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86CFBD-AA2D-3750-3E10-D829EB30F249}"/>
              </a:ext>
            </a:extLst>
          </p:cNvPr>
          <p:cNvSpPr txBox="1"/>
          <p:nvPr/>
        </p:nvSpPr>
        <p:spPr>
          <a:xfrm>
            <a:off x="1161582" y="5867928"/>
            <a:ext cx="6160391" cy="5605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612787" indent="-612787">
              <a:lnSpc>
                <a:spcPct val="85000"/>
              </a:lnSpc>
            </a:pPr>
            <a:r>
              <a:rPr lang="en-US" sz="1193" dirty="0"/>
              <a:t>CATATAN: </a:t>
            </a:r>
            <a:r>
              <a:rPr lang="en-US" sz="1193" dirty="0" err="1"/>
              <a:t>Biaya</a:t>
            </a:r>
            <a:r>
              <a:rPr lang="en-US" sz="1193" dirty="0"/>
              <a:t> </a:t>
            </a:r>
            <a:r>
              <a:rPr lang="en-US" sz="1193" dirty="0" err="1"/>
              <a:t>penerapan</a:t>
            </a:r>
            <a:r>
              <a:rPr lang="en-US" sz="1193" dirty="0"/>
              <a:t> SMKK </a:t>
            </a:r>
            <a:r>
              <a:rPr lang="en-US" sz="1193" dirty="0" err="1"/>
              <a:t>mengacu</a:t>
            </a:r>
            <a:r>
              <a:rPr lang="en-US" sz="1193" dirty="0"/>
              <a:t> pada </a:t>
            </a:r>
            <a:r>
              <a:rPr lang="en-US" sz="1193" dirty="0" err="1"/>
              <a:t>PerMen</a:t>
            </a:r>
            <a:r>
              <a:rPr lang="en-US" sz="1193" dirty="0"/>
              <a:t> PUPR No. 10/PRT/M/2021, yang </a:t>
            </a:r>
            <a:r>
              <a:rPr lang="en-US" sz="1193" dirty="0" err="1"/>
              <a:t>dialokasikan</a:t>
            </a:r>
            <a:r>
              <a:rPr lang="en-US" sz="1193" dirty="0"/>
              <a:t> </a:t>
            </a:r>
            <a:r>
              <a:rPr lang="en-US" sz="1193" dirty="0" err="1"/>
              <a:t>terpisah</a:t>
            </a:r>
            <a:r>
              <a:rPr lang="en-US" sz="1193" dirty="0"/>
              <a:t> dan </a:t>
            </a:r>
            <a:r>
              <a:rPr lang="en-US" sz="1193" dirty="0" err="1"/>
              <a:t>mempunyai</a:t>
            </a:r>
            <a:r>
              <a:rPr lang="en-US" sz="1193" dirty="0"/>
              <a:t> </a:t>
            </a:r>
            <a:r>
              <a:rPr lang="en-US" sz="1193" dirty="0" err="1"/>
              <a:t>mata</a:t>
            </a:r>
            <a:r>
              <a:rPr lang="en-US" sz="1193" dirty="0"/>
              <a:t> </a:t>
            </a:r>
            <a:r>
              <a:rPr lang="en-US" sz="1193" dirty="0" err="1"/>
              <a:t>pembayaran</a:t>
            </a:r>
            <a:r>
              <a:rPr lang="en-US" sz="1193" dirty="0"/>
              <a:t> LS </a:t>
            </a:r>
            <a:r>
              <a:rPr lang="en-US" sz="1193" dirty="0" err="1"/>
              <a:t>sebagai</a:t>
            </a:r>
            <a:r>
              <a:rPr lang="en-US" sz="1193" dirty="0"/>
              <a:t> </a:t>
            </a:r>
            <a:r>
              <a:rPr lang="en-US" sz="1193" dirty="0" err="1"/>
              <a:t>biaya</a:t>
            </a:r>
            <a:r>
              <a:rPr lang="en-US" sz="1193" dirty="0"/>
              <a:t> </a:t>
            </a:r>
            <a:r>
              <a:rPr lang="en-US" sz="1193" dirty="0" err="1"/>
              <a:t>langsung</a:t>
            </a:r>
            <a:r>
              <a:rPr lang="en-US" sz="1193" dirty="0"/>
              <a:t>.</a:t>
            </a:r>
            <a:endParaRPr lang="en-ID" sz="1193" dirty="0"/>
          </a:p>
        </p:txBody>
      </p:sp>
    </p:spTree>
    <p:extLst>
      <p:ext uri="{BB962C8B-B14F-4D97-AF65-F5344CB8AC3E}">
        <p14:creationId xmlns:p14="http://schemas.microsoft.com/office/powerpoint/2010/main" val="3081786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9821" y="1855414"/>
            <a:ext cx="38218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5400" dirty="0">
                <a:solidFill>
                  <a:srgbClr val="FF0000"/>
                </a:solidFill>
              </a:rPr>
              <a:t>Apa itu HSD</a:t>
            </a:r>
          </a:p>
        </p:txBody>
      </p:sp>
      <p:sp>
        <p:nvSpPr>
          <p:cNvPr id="4" name="Rectangle 3"/>
          <p:cNvSpPr/>
          <p:nvPr/>
        </p:nvSpPr>
        <p:spPr>
          <a:xfrm>
            <a:off x="586759" y="3064497"/>
            <a:ext cx="907407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d-ID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arga satuan dasar (HSD)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3200" dirty="0">
                <a:latin typeface="Arial" panose="020B0604020202020204" pitchFamily="34" charset="0"/>
                <a:cs typeface="Arial" panose="020B0604020202020204" pitchFamily="34" charset="0"/>
              </a:rPr>
              <a:t>harga satuan komponen dari mata pembayaran dalam satuan tertentu, misalnya: </a:t>
            </a:r>
          </a:p>
          <a:p>
            <a:pPr marL="514350" indent="-514350" fontAlgn="auto">
              <a:spcBef>
                <a:spcPts val="60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id-ID" sz="3200" dirty="0">
                <a:latin typeface="Arial" panose="020B0604020202020204" pitchFamily="34" charset="0"/>
                <a:cs typeface="Arial" panose="020B0604020202020204" pitchFamily="34" charset="0"/>
              </a:rPr>
              <a:t>upah tenaga kerja (jam, hari, bulan, dsb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id-ID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514350" indent="-514350" fontAlgn="auto">
              <a:spcBef>
                <a:spcPts val="600"/>
              </a:spcBef>
              <a:spcAft>
                <a:spcPts val="0"/>
              </a:spcAft>
              <a:buAutoNum type="alphaLcParenR"/>
              <a:defRPr/>
            </a:pPr>
            <a:r>
              <a:rPr lang="id-ID" sz="3200" dirty="0">
                <a:latin typeface="Arial" panose="020B0604020202020204" pitchFamily="34" charset="0"/>
                <a:cs typeface="Arial" panose="020B0604020202020204" pitchFamily="34" charset="0"/>
              </a:rPr>
              <a:t>Bahan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/material</a:t>
            </a:r>
            <a:r>
              <a:rPr lang="id-ID" sz="3200" dirty="0">
                <a:latin typeface="Arial" panose="020B0604020202020204" pitchFamily="34" charset="0"/>
                <a:cs typeface="Arial" panose="020B0604020202020204" pitchFamily="34" charset="0"/>
              </a:rPr>
              <a:t> (m, m</a:t>
            </a:r>
            <a:r>
              <a:rPr lang="id-ID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d-ID" sz="3200" dirty="0"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lang="id-ID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d-ID" sz="3200" dirty="0">
                <a:latin typeface="Arial" panose="020B0604020202020204" pitchFamily="34" charset="0"/>
                <a:cs typeface="Arial" panose="020B0604020202020204" pitchFamily="34" charset="0"/>
              </a:rPr>
              <a:t>, kg, ton, zak, dsb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id-ID" sz="32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514350" indent="-514350" fontAlgn="auto">
              <a:spcBef>
                <a:spcPts val="600"/>
              </a:spcBef>
              <a:spcAft>
                <a:spcPts val="0"/>
              </a:spcAft>
              <a:buAutoNum type="alphaLcParenR"/>
              <a:defRPr/>
            </a:pPr>
            <a:r>
              <a:rPr lang="id-ID" sz="3200" dirty="0">
                <a:latin typeface="Arial" panose="020B0604020202020204" pitchFamily="34" charset="0"/>
                <a:cs typeface="Arial" panose="020B0604020202020204" pitchFamily="34" charset="0"/>
              </a:rPr>
              <a:t>peralatan (unit, jam, hari, dsb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id-ID" sz="3200" dirty="0">
                <a:latin typeface="Arial" panose="020B0604020202020204" pitchFamily="34" charset="0"/>
                <a:cs typeface="Arial" panose="020B0604020202020204" pitchFamily="34" charset="0"/>
              </a:rPr>
              <a:t>), 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d-ID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lokasi</a:t>
            </a: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9019" t="32133" r="38761" b="37528"/>
          <a:stretch/>
        </p:blipFill>
        <p:spPr>
          <a:xfrm>
            <a:off x="8560905" y="1812377"/>
            <a:ext cx="609600" cy="11208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D58647-13F0-773C-3FCC-C9E044F1A5DE}"/>
              </a:ext>
            </a:extLst>
          </p:cNvPr>
          <p:cNvSpPr txBox="1"/>
          <p:nvPr/>
        </p:nvSpPr>
        <p:spPr>
          <a:xfrm>
            <a:off x="1114125" y="932084"/>
            <a:ext cx="6873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HSP = </a:t>
            </a:r>
            <a:r>
              <a:rPr lang="en-US" sz="5400" dirty="0" err="1">
                <a:solidFill>
                  <a:schemeClr val="accent1"/>
                </a:solidFill>
              </a:rPr>
              <a:t>Koefisen</a:t>
            </a:r>
            <a:r>
              <a:rPr lang="en-US" sz="5400" dirty="0">
                <a:solidFill>
                  <a:schemeClr val="accent1"/>
                </a:solidFill>
              </a:rPr>
              <a:t> x HSD</a:t>
            </a:r>
            <a:endParaRPr lang="id-ID" sz="5400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20599D-E29B-46FA-8550-A92A08676AA9}"/>
              </a:ext>
            </a:extLst>
          </p:cNvPr>
          <p:cNvSpPr/>
          <p:nvPr/>
        </p:nvSpPr>
        <p:spPr>
          <a:xfrm>
            <a:off x="873966" y="0"/>
            <a:ext cx="85892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3. 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Teori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menghitung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Koefisien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AHSP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D99E1-2CDE-4B65-9A7C-4654B17B0DD3}"/>
              </a:ext>
            </a:extLst>
          </p:cNvPr>
          <p:cNvSpPr txBox="1"/>
          <p:nvPr/>
        </p:nvSpPr>
        <p:spPr>
          <a:xfrm>
            <a:off x="841924" y="1752381"/>
            <a:ext cx="2047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Harga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Satuan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Pekerjaan</a:t>
            </a:r>
            <a:endParaRPr lang="en-ID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DDB6768E-EDCD-4D15-B124-C81AFD07B1C3}"/>
              </a:ext>
            </a:extLst>
          </p:cNvPr>
          <p:cNvSpPr/>
          <p:nvPr/>
        </p:nvSpPr>
        <p:spPr>
          <a:xfrm>
            <a:off x="858420" y="115648"/>
            <a:ext cx="544286" cy="468086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3</a:t>
            </a:r>
            <a:endParaRPr lang="en-ID" sz="44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52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6165" y="342633"/>
            <a:ext cx="3524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AHSP APK_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SMK</a:t>
            </a:r>
            <a:r>
              <a:rPr lang="id-ID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K- Lainnya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6315" y="1188768"/>
            <a:ext cx="39659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6778" indent="-496778">
              <a:buAutoNum type="arabicParenBoth"/>
            </a:pPr>
            <a:r>
              <a:rPr lang="id-ID" sz="2000" dirty="0"/>
              <a:t>Pekerjaan Tanah		</a:t>
            </a:r>
          </a:p>
          <a:p>
            <a:pPr marL="496778" indent="-496778">
              <a:buAutoNum type="arabicParenBoth"/>
            </a:pPr>
            <a:r>
              <a:rPr lang="id-ID" sz="2000" dirty="0">
                <a:solidFill>
                  <a:schemeClr val="bg1">
                    <a:lumMod val="85000"/>
                  </a:schemeClr>
                </a:solidFill>
              </a:rPr>
              <a:t>Pekerjaan Pasangan</a:t>
            </a:r>
            <a:r>
              <a:rPr lang="id-ID" sz="2000" dirty="0"/>
              <a:t>	</a:t>
            </a:r>
          </a:p>
          <a:p>
            <a:pPr marL="496778" indent="-496778">
              <a:buAutoNum type="arabicParenBoth"/>
            </a:pPr>
            <a:r>
              <a:rPr lang="id-ID" sz="2000" dirty="0"/>
              <a:t>Pekerjaan Beton</a:t>
            </a:r>
          </a:p>
          <a:p>
            <a:pPr marL="496778" indent="-496778">
              <a:buAutoNum type="arabicParenBoth"/>
            </a:pPr>
            <a:endParaRPr lang="id-ID" sz="2000" dirty="0"/>
          </a:p>
          <a:p>
            <a:pPr marL="496778" indent="-496778">
              <a:buAutoNum type="arabicParenBoth"/>
            </a:pPr>
            <a:r>
              <a:rPr lang="id-ID" sz="2000" dirty="0"/>
              <a:t>Pekerjaan Pemancangan</a:t>
            </a:r>
          </a:p>
          <a:p>
            <a:pPr marL="496778" indent="-496778">
              <a:buAutoNum type="arabicParenBoth"/>
            </a:pPr>
            <a:r>
              <a:rPr lang="id-ID" sz="2000" dirty="0">
                <a:solidFill>
                  <a:schemeClr val="bg1">
                    <a:lumMod val="85000"/>
                  </a:schemeClr>
                </a:solidFill>
              </a:rPr>
              <a:t>Pekerjaan Dewatering</a:t>
            </a:r>
          </a:p>
          <a:p>
            <a:pPr marL="496778" indent="-496778">
              <a:buAutoNum type="arabicParenBoth"/>
            </a:pPr>
            <a:endParaRPr lang="id-ID" sz="2000" dirty="0"/>
          </a:p>
          <a:p>
            <a:pPr marL="496778" indent="-496778">
              <a:buAutoNum type="arabicParenBoth"/>
            </a:pPr>
            <a:r>
              <a:rPr lang="id-ID" sz="2000" dirty="0">
                <a:solidFill>
                  <a:schemeClr val="bg1">
                    <a:lumMod val="85000"/>
                  </a:schemeClr>
                </a:solidFill>
              </a:rPr>
              <a:t>Pekerjaan Pintu Air &amp; HM</a:t>
            </a:r>
          </a:p>
          <a:p>
            <a:pPr marL="496778" indent="-496778">
              <a:buAutoNum type="arabicParenBoth"/>
            </a:pPr>
            <a:r>
              <a:rPr lang="id-ID" sz="2000" dirty="0">
                <a:solidFill>
                  <a:schemeClr val="bg1">
                    <a:lumMod val="85000"/>
                  </a:schemeClr>
                </a:solidFill>
              </a:rPr>
              <a:t>Pekerjaan Lain-lain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90372" y="1188769"/>
            <a:ext cx="46346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Perkuatan Dinding Galian</a:t>
            </a:r>
          </a:p>
          <a:p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A.1.1</a:t>
            </a:r>
            <a:r>
              <a:rPr lang="id-ID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.12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………….</a:t>
            </a:r>
            <a:r>
              <a:rPr lang="id-ID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(K3)</a:t>
            </a:r>
          </a:p>
          <a:p>
            <a:r>
              <a:rPr lang="id-ID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Tangga, Bordes dan Pagar</a:t>
            </a:r>
          </a:p>
          <a:p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A.2.3</a:t>
            </a:r>
            <a:r>
              <a:rPr lang="id-ID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.27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………….</a:t>
            </a:r>
            <a:r>
              <a:rPr lang="id-ID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(K3)</a:t>
            </a:r>
          </a:p>
          <a:p>
            <a:r>
              <a:rPr lang="id-ID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Perkuatan dinding Sumwell</a:t>
            </a:r>
          </a:p>
          <a:p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A.2.4</a:t>
            </a:r>
            <a:r>
              <a:rPr lang="id-ID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A.2.4.</a:t>
            </a:r>
            <a:r>
              <a:rPr lang="id-ID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r>
              <a:rPr lang="id-ID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(K3)</a:t>
            </a:r>
          </a:p>
          <a:p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d-ID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--------</a:t>
            </a:r>
          </a:p>
          <a:p>
            <a:r>
              <a:rPr lang="id-ID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--------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6313" y="4306115"/>
            <a:ext cx="85468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Catatan:</a:t>
            </a:r>
          </a:p>
          <a:p>
            <a:pPr marL="422041" indent="-422041">
              <a:buAutoNum type="arabicParenR"/>
            </a:pPr>
            <a:r>
              <a:rPr lang="id-ID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Semua pekerja sdh harus dilengkapi APD</a:t>
            </a:r>
          </a:p>
          <a:p>
            <a:pPr marL="422041" indent="-422041">
              <a:buAutoNum type="arabicParenR"/>
            </a:pPr>
            <a:r>
              <a:rPr lang="id-ID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 pekerjaan tertentu harus dilengkapi APK</a:t>
            </a:r>
          </a:p>
          <a:p>
            <a:pPr marL="422041" indent="-422041">
              <a:buAutoNum type="arabicParenR"/>
            </a:pPr>
            <a:r>
              <a:rPr lang="id-ID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Mungkin untuk dalam amandemen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/AHSP-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nya</a:t>
            </a:r>
            <a:r>
              <a:rPr lang="id-ID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masih belum ada semuanya, namun dapat ditetapkan oleh KPA yg mengacu pada PAHSP-SDA</a:t>
            </a:r>
          </a:p>
        </p:txBody>
      </p:sp>
      <p:sp>
        <p:nvSpPr>
          <p:cNvPr id="7" name="Right Arrow 6"/>
          <p:cNvSpPr/>
          <p:nvPr/>
        </p:nvSpPr>
        <p:spPr>
          <a:xfrm>
            <a:off x="6442337" y="3766318"/>
            <a:ext cx="612628" cy="883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/>
          </a:p>
        </p:txBody>
      </p:sp>
      <p:sp>
        <p:nvSpPr>
          <p:cNvPr id="8" name="TextBox 7"/>
          <p:cNvSpPr txBox="1"/>
          <p:nvPr/>
        </p:nvSpPr>
        <p:spPr>
          <a:xfrm>
            <a:off x="7198386" y="3483668"/>
            <a:ext cx="1874232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d-ID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 dimasukan </a:t>
            </a:r>
          </a:p>
          <a:p>
            <a:pPr algn="ctr"/>
            <a:r>
              <a:rPr lang="id-ID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 Mata </a:t>
            </a:r>
          </a:p>
          <a:p>
            <a:pPr algn="ctr"/>
            <a:r>
              <a:rPr lang="id-ID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Pembayaran</a:t>
            </a:r>
          </a:p>
          <a:p>
            <a:pPr algn="ctr"/>
            <a:r>
              <a:rPr lang="id-ID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SMKK</a:t>
            </a:r>
          </a:p>
        </p:txBody>
      </p:sp>
      <p:sp>
        <p:nvSpPr>
          <p:cNvPr id="10" name="Rectangle 9"/>
          <p:cNvSpPr/>
          <p:nvPr/>
        </p:nvSpPr>
        <p:spPr>
          <a:xfrm>
            <a:off x="9415096" y="5713383"/>
            <a:ext cx="117508" cy="984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8E1CD51-25F0-0FBF-B67C-537DF2C32F14}"/>
              </a:ext>
            </a:extLst>
          </p:cNvPr>
          <p:cNvSpPr/>
          <p:nvPr/>
        </p:nvSpPr>
        <p:spPr>
          <a:xfrm>
            <a:off x="4884949" y="1867919"/>
            <a:ext cx="3261524" cy="591670"/>
          </a:xfrm>
          <a:prstGeom prst="wedgeRoundRectCallout">
            <a:avLst>
              <a:gd name="adj1" fmla="val -101271"/>
              <a:gd name="adj2" fmla="val -27307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65F4826-9BAA-1619-0A43-2780BE2676FA}"/>
              </a:ext>
            </a:extLst>
          </p:cNvPr>
          <p:cNvSpPr/>
          <p:nvPr/>
        </p:nvSpPr>
        <p:spPr>
          <a:xfrm>
            <a:off x="4871094" y="1262393"/>
            <a:ext cx="3261524" cy="591670"/>
          </a:xfrm>
          <a:prstGeom prst="wedgeRoundRectCallout">
            <a:avLst>
              <a:gd name="adj1" fmla="val -101271"/>
              <a:gd name="adj2" fmla="val -27307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BDDD3F2-9EBF-FA53-AC5E-D454A38E47B4}"/>
              </a:ext>
            </a:extLst>
          </p:cNvPr>
          <p:cNvSpPr/>
          <p:nvPr/>
        </p:nvSpPr>
        <p:spPr>
          <a:xfrm>
            <a:off x="4906138" y="2461219"/>
            <a:ext cx="3261524" cy="591670"/>
          </a:xfrm>
          <a:prstGeom prst="wedgeRoundRectCallout">
            <a:avLst>
              <a:gd name="adj1" fmla="val -73685"/>
              <a:gd name="adj2" fmla="val -19043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6620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2214652" y="2854166"/>
            <a:ext cx="1920967" cy="858615"/>
          </a:xfrm>
          <a:custGeom>
            <a:avLst/>
            <a:gdLst>
              <a:gd name="connsiteX0" fmla="*/ 0 w 2081048"/>
              <a:gd name="connsiteY0" fmla="*/ 0 h 930166"/>
              <a:gd name="connsiteX1" fmla="*/ 2081048 w 2081048"/>
              <a:gd name="connsiteY1" fmla="*/ 15766 h 930166"/>
              <a:gd name="connsiteX2" fmla="*/ 1813035 w 2081048"/>
              <a:gd name="connsiteY2" fmla="*/ 930166 h 930166"/>
              <a:gd name="connsiteX3" fmla="*/ 252248 w 2081048"/>
              <a:gd name="connsiteY3" fmla="*/ 914400 h 930166"/>
              <a:gd name="connsiteX4" fmla="*/ 0 w 2081048"/>
              <a:gd name="connsiteY4" fmla="*/ 0 h 93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1048" h="930166">
                <a:moveTo>
                  <a:pt x="0" y="0"/>
                </a:moveTo>
                <a:lnTo>
                  <a:pt x="2081048" y="15766"/>
                </a:lnTo>
                <a:lnTo>
                  <a:pt x="1813035" y="930166"/>
                </a:lnTo>
                <a:lnTo>
                  <a:pt x="252248" y="9144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62"/>
          </a:p>
        </p:txBody>
      </p:sp>
      <p:sp>
        <p:nvSpPr>
          <p:cNvPr id="3" name="Rectangle 2"/>
          <p:cNvSpPr/>
          <p:nvPr/>
        </p:nvSpPr>
        <p:spPr>
          <a:xfrm rot="900000">
            <a:off x="4081412" y="2017656"/>
            <a:ext cx="80205" cy="1711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34"/>
          </a:p>
        </p:txBody>
      </p:sp>
      <p:sp>
        <p:nvSpPr>
          <p:cNvPr id="4" name="Rectangle 3"/>
          <p:cNvSpPr/>
          <p:nvPr/>
        </p:nvSpPr>
        <p:spPr>
          <a:xfrm rot="20700000" flipV="1">
            <a:off x="2175993" y="2017655"/>
            <a:ext cx="80205" cy="1711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34"/>
          </a:p>
        </p:txBody>
      </p:sp>
      <p:sp>
        <p:nvSpPr>
          <p:cNvPr id="5" name="Freeform 4"/>
          <p:cNvSpPr/>
          <p:nvPr/>
        </p:nvSpPr>
        <p:spPr>
          <a:xfrm>
            <a:off x="737548" y="1419236"/>
            <a:ext cx="4961249" cy="2286334"/>
          </a:xfrm>
          <a:custGeom>
            <a:avLst/>
            <a:gdLst>
              <a:gd name="connsiteX0" fmla="*/ 0 w 5822577"/>
              <a:gd name="connsiteY0" fmla="*/ 13447 h 3227294"/>
              <a:gd name="connsiteX1" fmla="*/ 1143000 w 5822577"/>
              <a:gd name="connsiteY1" fmla="*/ 0 h 3227294"/>
              <a:gd name="connsiteX2" fmla="*/ 2057400 w 5822577"/>
              <a:gd name="connsiteY2" fmla="*/ 3227294 h 3227294"/>
              <a:gd name="connsiteX3" fmla="*/ 3711388 w 5822577"/>
              <a:gd name="connsiteY3" fmla="*/ 3213847 h 3227294"/>
              <a:gd name="connsiteX4" fmla="*/ 4558553 w 5822577"/>
              <a:gd name="connsiteY4" fmla="*/ 13447 h 3227294"/>
              <a:gd name="connsiteX5" fmla="*/ 5822577 w 5822577"/>
              <a:gd name="connsiteY5" fmla="*/ 0 h 3227294"/>
              <a:gd name="connsiteX6" fmla="*/ 5809130 w 5822577"/>
              <a:gd name="connsiteY6" fmla="*/ 0 h 3227294"/>
              <a:gd name="connsiteX0" fmla="*/ 0 w 5822577"/>
              <a:gd name="connsiteY0" fmla="*/ 13447 h 3213847"/>
              <a:gd name="connsiteX1" fmla="*/ 1143000 w 5822577"/>
              <a:gd name="connsiteY1" fmla="*/ 0 h 3213847"/>
              <a:gd name="connsiteX2" fmla="*/ 1775011 w 5822577"/>
              <a:gd name="connsiteY2" fmla="*/ 3208639 h 3213847"/>
              <a:gd name="connsiteX3" fmla="*/ 3711388 w 5822577"/>
              <a:gd name="connsiteY3" fmla="*/ 3213847 h 3213847"/>
              <a:gd name="connsiteX4" fmla="*/ 4558553 w 5822577"/>
              <a:gd name="connsiteY4" fmla="*/ 13447 h 3213847"/>
              <a:gd name="connsiteX5" fmla="*/ 5822577 w 5822577"/>
              <a:gd name="connsiteY5" fmla="*/ 0 h 3213847"/>
              <a:gd name="connsiteX6" fmla="*/ 5809130 w 5822577"/>
              <a:gd name="connsiteY6" fmla="*/ 0 h 3213847"/>
              <a:gd name="connsiteX0" fmla="*/ 0 w 5822577"/>
              <a:gd name="connsiteY0" fmla="*/ 13447 h 3232502"/>
              <a:gd name="connsiteX1" fmla="*/ 1143000 w 5822577"/>
              <a:gd name="connsiteY1" fmla="*/ 0 h 3232502"/>
              <a:gd name="connsiteX2" fmla="*/ 1775011 w 5822577"/>
              <a:gd name="connsiteY2" fmla="*/ 3208639 h 3232502"/>
              <a:gd name="connsiteX3" fmla="*/ 3899647 w 5822577"/>
              <a:gd name="connsiteY3" fmla="*/ 3232502 h 3232502"/>
              <a:gd name="connsiteX4" fmla="*/ 4558553 w 5822577"/>
              <a:gd name="connsiteY4" fmla="*/ 13447 h 3232502"/>
              <a:gd name="connsiteX5" fmla="*/ 5822577 w 5822577"/>
              <a:gd name="connsiteY5" fmla="*/ 0 h 3232502"/>
              <a:gd name="connsiteX6" fmla="*/ 5809130 w 5822577"/>
              <a:gd name="connsiteY6" fmla="*/ 0 h 3232502"/>
              <a:gd name="connsiteX0" fmla="*/ 0 w 5822577"/>
              <a:gd name="connsiteY0" fmla="*/ 22605 h 3241660"/>
              <a:gd name="connsiteX1" fmla="*/ 1143000 w 5822577"/>
              <a:gd name="connsiteY1" fmla="*/ 9158 h 3241660"/>
              <a:gd name="connsiteX2" fmla="*/ 1775011 w 5822577"/>
              <a:gd name="connsiteY2" fmla="*/ 3217797 h 3241660"/>
              <a:gd name="connsiteX3" fmla="*/ 3899647 w 5822577"/>
              <a:gd name="connsiteY3" fmla="*/ 3241660 h 3241660"/>
              <a:gd name="connsiteX4" fmla="*/ 4477870 w 5822577"/>
              <a:gd name="connsiteY4" fmla="*/ 0 h 3241660"/>
              <a:gd name="connsiteX5" fmla="*/ 5822577 w 5822577"/>
              <a:gd name="connsiteY5" fmla="*/ 9158 h 3241660"/>
              <a:gd name="connsiteX6" fmla="*/ 5809130 w 5822577"/>
              <a:gd name="connsiteY6" fmla="*/ 9158 h 3241660"/>
              <a:gd name="connsiteX0" fmla="*/ 0 w 5822577"/>
              <a:gd name="connsiteY0" fmla="*/ 22605 h 3241660"/>
              <a:gd name="connsiteX1" fmla="*/ 1210235 w 5822577"/>
              <a:gd name="connsiteY1" fmla="*/ 9158 h 3241660"/>
              <a:gd name="connsiteX2" fmla="*/ 1775011 w 5822577"/>
              <a:gd name="connsiteY2" fmla="*/ 3217797 h 3241660"/>
              <a:gd name="connsiteX3" fmla="*/ 3899647 w 5822577"/>
              <a:gd name="connsiteY3" fmla="*/ 3241660 h 3241660"/>
              <a:gd name="connsiteX4" fmla="*/ 4477870 w 5822577"/>
              <a:gd name="connsiteY4" fmla="*/ 0 h 3241660"/>
              <a:gd name="connsiteX5" fmla="*/ 5822577 w 5822577"/>
              <a:gd name="connsiteY5" fmla="*/ 9158 h 3241660"/>
              <a:gd name="connsiteX6" fmla="*/ 5809130 w 5822577"/>
              <a:gd name="connsiteY6" fmla="*/ 9158 h 3241660"/>
              <a:gd name="connsiteX0" fmla="*/ 0 w 5822577"/>
              <a:gd name="connsiteY0" fmla="*/ 22605 h 3241660"/>
              <a:gd name="connsiteX1" fmla="*/ 1210235 w 5822577"/>
              <a:gd name="connsiteY1" fmla="*/ 9158 h 3241660"/>
              <a:gd name="connsiteX2" fmla="*/ 1627094 w 5822577"/>
              <a:gd name="connsiteY2" fmla="*/ 3217797 h 3241660"/>
              <a:gd name="connsiteX3" fmla="*/ 3899647 w 5822577"/>
              <a:gd name="connsiteY3" fmla="*/ 3241660 h 3241660"/>
              <a:gd name="connsiteX4" fmla="*/ 4477870 w 5822577"/>
              <a:gd name="connsiteY4" fmla="*/ 0 h 3241660"/>
              <a:gd name="connsiteX5" fmla="*/ 5822577 w 5822577"/>
              <a:gd name="connsiteY5" fmla="*/ 9158 h 3241660"/>
              <a:gd name="connsiteX6" fmla="*/ 5809130 w 5822577"/>
              <a:gd name="connsiteY6" fmla="*/ 9158 h 3241660"/>
              <a:gd name="connsiteX0" fmla="*/ 0 w 5822577"/>
              <a:gd name="connsiteY0" fmla="*/ 22605 h 3269749"/>
              <a:gd name="connsiteX1" fmla="*/ 1210235 w 5822577"/>
              <a:gd name="connsiteY1" fmla="*/ 9158 h 3269749"/>
              <a:gd name="connsiteX2" fmla="*/ 1627094 w 5822577"/>
              <a:gd name="connsiteY2" fmla="*/ 3217797 h 3269749"/>
              <a:gd name="connsiteX3" fmla="*/ 4020670 w 5822577"/>
              <a:gd name="connsiteY3" fmla="*/ 3269749 h 3269749"/>
              <a:gd name="connsiteX4" fmla="*/ 4477870 w 5822577"/>
              <a:gd name="connsiteY4" fmla="*/ 0 h 3269749"/>
              <a:gd name="connsiteX5" fmla="*/ 5822577 w 5822577"/>
              <a:gd name="connsiteY5" fmla="*/ 9158 h 3269749"/>
              <a:gd name="connsiteX6" fmla="*/ 5809130 w 5822577"/>
              <a:gd name="connsiteY6" fmla="*/ 9158 h 3269749"/>
              <a:gd name="connsiteX0" fmla="*/ 0 w 5822577"/>
              <a:gd name="connsiteY0" fmla="*/ 22605 h 5582661"/>
              <a:gd name="connsiteX1" fmla="*/ 1210235 w 5822577"/>
              <a:gd name="connsiteY1" fmla="*/ 9158 h 5582661"/>
              <a:gd name="connsiteX2" fmla="*/ 1995031 w 5822577"/>
              <a:gd name="connsiteY2" fmla="*/ 5582661 h 5582661"/>
              <a:gd name="connsiteX3" fmla="*/ 4020670 w 5822577"/>
              <a:gd name="connsiteY3" fmla="*/ 3269749 h 5582661"/>
              <a:gd name="connsiteX4" fmla="*/ 4477870 w 5822577"/>
              <a:gd name="connsiteY4" fmla="*/ 0 h 5582661"/>
              <a:gd name="connsiteX5" fmla="*/ 5822577 w 5822577"/>
              <a:gd name="connsiteY5" fmla="*/ 9158 h 5582661"/>
              <a:gd name="connsiteX6" fmla="*/ 5809130 w 5822577"/>
              <a:gd name="connsiteY6" fmla="*/ 9158 h 5582661"/>
              <a:gd name="connsiteX0" fmla="*/ 0 w 5822577"/>
              <a:gd name="connsiteY0" fmla="*/ 22605 h 5693732"/>
              <a:gd name="connsiteX1" fmla="*/ 1210235 w 5822577"/>
              <a:gd name="connsiteY1" fmla="*/ 9158 h 5693732"/>
              <a:gd name="connsiteX2" fmla="*/ 1995031 w 5822577"/>
              <a:gd name="connsiteY2" fmla="*/ 5582661 h 5693732"/>
              <a:gd name="connsiteX3" fmla="*/ 3751793 w 5822577"/>
              <a:gd name="connsiteY3" fmla="*/ 5693732 h 5693732"/>
              <a:gd name="connsiteX4" fmla="*/ 4477870 w 5822577"/>
              <a:gd name="connsiteY4" fmla="*/ 0 h 5693732"/>
              <a:gd name="connsiteX5" fmla="*/ 5822577 w 5822577"/>
              <a:gd name="connsiteY5" fmla="*/ 9158 h 5693732"/>
              <a:gd name="connsiteX6" fmla="*/ 5809130 w 5822577"/>
              <a:gd name="connsiteY6" fmla="*/ 9158 h 5693732"/>
              <a:gd name="connsiteX0" fmla="*/ 0 w 5822577"/>
              <a:gd name="connsiteY0" fmla="*/ 22605 h 5605049"/>
              <a:gd name="connsiteX1" fmla="*/ 1210235 w 5822577"/>
              <a:gd name="connsiteY1" fmla="*/ 9158 h 5605049"/>
              <a:gd name="connsiteX2" fmla="*/ 1995031 w 5822577"/>
              <a:gd name="connsiteY2" fmla="*/ 5582661 h 5605049"/>
              <a:gd name="connsiteX3" fmla="*/ 3751793 w 5822577"/>
              <a:gd name="connsiteY3" fmla="*/ 5605049 h 5605049"/>
              <a:gd name="connsiteX4" fmla="*/ 4477870 w 5822577"/>
              <a:gd name="connsiteY4" fmla="*/ 0 h 5605049"/>
              <a:gd name="connsiteX5" fmla="*/ 5822577 w 5822577"/>
              <a:gd name="connsiteY5" fmla="*/ 9158 h 5605049"/>
              <a:gd name="connsiteX6" fmla="*/ 5809130 w 5822577"/>
              <a:gd name="connsiteY6" fmla="*/ 9158 h 560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2577" h="5605049">
                <a:moveTo>
                  <a:pt x="0" y="22605"/>
                </a:moveTo>
                <a:lnTo>
                  <a:pt x="1210235" y="9158"/>
                </a:lnTo>
                <a:lnTo>
                  <a:pt x="1995031" y="5582661"/>
                </a:lnTo>
                <a:lnTo>
                  <a:pt x="3751793" y="5605049"/>
                </a:lnTo>
                <a:lnTo>
                  <a:pt x="4477870" y="0"/>
                </a:lnTo>
                <a:lnTo>
                  <a:pt x="5822577" y="9158"/>
                </a:lnTo>
                <a:lnTo>
                  <a:pt x="5809130" y="915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534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063104" y="1339877"/>
            <a:ext cx="2460" cy="1523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20874" y="2841302"/>
            <a:ext cx="297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31275" y="2088659"/>
            <a:ext cx="444352" cy="32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534" dirty="0">
                <a:latin typeface="Arial Narrow" panose="020B0606020202030204" pitchFamily="34" charset="0"/>
              </a:rPr>
              <a:t>2m’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063104" y="470044"/>
            <a:ext cx="3166251" cy="61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511"/>
              </a:spcAft>
            </a:pPr>
            <a:r>
              <a:rPr lang="id-ID" sz="3408" dirty="0">
                <a:solidFill>
                  <a:srgbClr val="FF0000"/>
                </a:solidFill>
              </a:rPr>
              <a:t>AHSP – (</a:t>
            </a:r>
            <a:r>
              <a:rPr lang="en-US" sz="3408" dirty="0">
                <a:solidFill>
                  <a:srgbClr val="FF0000"/>
                </a:solidFill>
              </a:rPr>
              <a:t>SMKK</a:t>
            </a:r>
            <a:r>
              <a:rPr lang="id-ID" sz="3408" dirty="0">
                <a:solidFill>
                  <a:srgbClr val="FF0000"/>
                </a:solidFill>
              </a:rPr>
              <a:t>)</a:t>
            </a:r>
            <a:endParaRPr lang="en-US" sz="3408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5318" y="627253"/>
            <a:ext cx="4989683" cy="3565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11"/>
              </a:spcAft>
            </a:pPr>
            <a:r>
              <a:rPr lang="id-ID" sz="1846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 AHSP Perlindungan Dinding Galian Saluran/PemasanganPerpipaan/dll.</a:t>
            </a:r>
            <a:endParaRPr lang="id-ID" sz="184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d-ID" sz="1846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Menggunakan </a:t>
            </a:r>
            <a:r>
              <a:rPr lang="en-US" sz="1846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A.2.05</a:t>
            </a:r>
            <a:r>
              <a:rPr lang="id-ID" sz="1846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.03-Tiang Pancang Baja Pipa atau Kotak dengan jarak antar tiang disesuaikan dengan dinding turap yang akan digunakan, </a:t>
            </a:r>
            <a:r>
              <a:rPr lang="id-ID" sz="1846" dirty="0">
                <a:solidFill>
                  <a:srgbClr val="FFC000"/>
                </a:solidFill>
                <a:cs typeface="Arial" panose="020B0604020202020204" pitchFamily="34" charset="0"/>
              </a:rPr>
              <a:t>contoh </a:t>
            </a:r>
            <a:r>
              <a:rPr lang="en-US" sz="1846" dirty="0">
                <a:solidFill>
                  <a:srgbClr val="FFC000"/>
                </a:solidFill>
                <a:cs typeface="Arial" panose="020B0604020202020204" pitchFamily="34" charset="0"/>
              </a:rPr>
              <a:t>A.1.01</a:t>
            </a:r>
            <a:r>
              <a:rPr lang="id-ID" sz="1846" dirty="0">
                <a:solidFill>
                  <a:srgbClr val="FFC000"/>
                </a:solidFill>
                <a:cs typeface="Arial" panose="020B0604020202020204" pitchFamily="34" charset="0"/>
              </a:rPr>
              <a:t>.12.c -</a:t>
            </a:r>
            <a:r>
              <a:rPr lang="id-ID" sz="1846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Pasangan Balok Kayu 8/12, tebal 8 cm, jarak antar tiang maksimum 4,0 m’.</a:t>
            </a:r>
          </a:p>
          <a:p>
            <a:endParaRPr lang="id-ID" sz="1846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d-ID" sz="184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AHSP ini bertanda (K3) hanya ditambahkan pada AHSP Galian tanahnya saja, tidak boleh tampil di BoQ</a:t>
            </a:r>
          </a:p>
        </p:txBody>
      </p:sp>
      <p:cxnSp>
        <p:nvCxnSpPr>
          <p:cNvPr id="15" name="Straight Connector 14"/>
          <p:cNvCxnSpPr>
            <a:endCxn id="3" idx="1"/>
          </p:cNvCxnSpPr>
          <p:nvPr/>
        </p:nvCxnSpPr>
        <p:spPr>
          <a:xfrm>
            <a:off x="2203770" y="2856246"/>
            <a:ext cx="1879006" cy="6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20874" y="4263368"/>
            <a:ext cx="8604127" cy="2364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846" dirty="0"/>
              <a:t>Ada pekerjaan galian tanah lebih dalam 2 m sepanjang 250 m’, untuk kiri dan kanan jadi panjang total perkuatan dinding galian adalah sepanjang 500 m’.</a:t>
            </a:r>
          </a:p>
          <a:p>
            <a:endParaRPr lang="id-ID" sz="1846" dirty="0"/>
          </a:p>
          <a:p>
            <a:r>
              <a:rPr lang="id-ID" sz="1846" dirty="0"/>
              <a:t>Jika diperlukan tiang berjarak = 4 m’ dengan tiang pancang 2  buah @batang pipa baja dia</a:t>
            </a:r>
            <a:r>
              <a:rPr lang="en-US" sz="1846" dirty="0"/>
              <a:t>.</a:t>
            </a:r>
            <a:r>
              <a:rPr lang="id-ID" sz="1846" dirty="0"/>
              <a:t> 15 cm yang masing-masing bentang ditahan oleh 2 tiang pancang, jml tiang pancang 250 bh.</a:t>
            </a:r>
          </a:p>
          <a:p>
            <a:r>
              <a:rPr lang="id-ID" sz="1846" dirty="0"/>
              <a:t>Untuk pasangan dindingnya pakai kayu untuk galian tanah &gt; 2m’ sampai 4,0 m’ maka dipakai 2,0 m’ x 500 m’  = 1.000 m2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415096" y="6495761"/>
            <a:ext cx="117508" cy="9847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</p:spTree>
    <p:extLst>
      <p:ext uri="{BB962C8B-B14F-4D97-AF65-F5344CB8AC3E}">
        <p14:creationId xmlns:p14="http://schemas.microsoft.com/office/powerpoint/2010/main" val="1822671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8000" y="1359000"/>
            <a:ext cx="97680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d-ID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Koefisien </a:t>
            </a:r>
            <a:r>
              <a:rPr lang="id-ID" sz="3200" dirty="0">
                <a:latin typeface="Arial" panose="020B0604020202020204" pitchFamily="34" charset="0"/>
                <a:cs typeface="Arial" panose="020B0604020202020204" pitchFamily="34" charset="0"/>
              </a:rPr>
              <a:t>adalah besaran kebutuhan: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d-ID" sz="3200" dirty="0">
                <a:latin typeface="Arial" panose="020B0604020202020204" pitchFamily="34" charset="0"/>
                <a:cs typeface="Arial" panose="020B0604020202020204" pitchFamily="34" charset="0"/>
              </a:rPr>
              <a:t>Tenaga kerja, Bahan, Alat untuk menyelesaikan satu satuan atau unit pekerjaan (misal: buah atau unit, m’, m</a:t>
            </a:r>
            <a:r>
              <a:rPr lang="id-ID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d-ID" sz="3200" dirty="0"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lang="id-ID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d-ID" sz="3200" dirty="0">
                <a:latin typeface="Arial" panose="020B0604020202020204" pitchFamily="34" charset="0"/>
                <a:cs typeface="Arial" panose="020B0604020202020204" pitchFamily="34" charset="0"/>
              </a:rPr>
              <a:t> dan kg).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d-ID" sz="3200" dirty="0">
                <a:latin typeface="Arial" panose="020B0604020202020204" pitchFamily="34" charset="0"/>
                <a:cs typeface="Arial" panose="020B0604020202020204" pitchFamily="34" charset="0"/>
              </a:rPr>
              <a:t>Bahan atau Material ditentukan oleh hasil penelitian atau </a:t>
            </a:r>
            <a:r>
              <a:rPr lang="id-ID" sz="3200" i="1" dirty="0">
                <a:latin typeface="Arial" panose="020B0604020202020204" pitchFamily="34" charset="0"/>
                <a:cs typeface="Arial" panose="020B0604020202020204" pitchFamily="34" charset="0"/>
              </a:rPr>
              <a:t>Job-mixed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d-ID" sz="3200" dirty="0">
                <a:latin typeface="Arial" panose="020B0604020202020204" pitchFamily="34" charset="0"/>
                <a:cs typeface="Arial" panose="020B0604020202020204" pitchFamily="34" charset="0"/>
              </a:rPr>
              <a:t>Tenaga kerja dan/atau alat yang dihitung berdasarkan hasil pengamatan untuk menyelesaikan satu unit produktivitas tenaga kerja dan/atau alatnya.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B4D705-703E-4358-8A5A-D2BAAF7068F2}"/>
              </a:ext>
            </a:extLst>
          </p:cNvPr>
          <p:cNvGrpSpPr/>
          <p:nvPr/>
        </p:nvGrpSpPr>
        <p:grpSpPr>
          <a:xfrm>
            <a:off x="138000" y="0"/>
            <a:ext cx="6324600" cy="1120878"/>
            <a:chOff x="138000" y="0"/>
            <a:chExt cx="6324600" cy="1120878"/>
          </a:xfrm>
        </p:grpSpPr>
        <p:sp>
          <p:nvSpPr>
            <p:cNvPr id="4" name="TextBox 3"/>
            <p:cNvSpPr txBox="1"/>
            <p:nvPr/>
          </p:nvSpPr>
          <p:spPr>
            <a:xfrm>
              <a:off x="138000" y="50107"/>
              <a:ext cx="55771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5400" dirty="0">
                  <a:solidFill>
                    <a:srgbClr val="FF0000"/>
                  </a:solidFill>
                </a:rPr>
                <a:t>Apa itu Koefisien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61DD66-20C1-44DB-9FA6-9A72203E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019" t="32133" r="38761" b="37528"/>
            <a:stretch/>
          </p:blipFill>
          <p:spPr>
            <a:xfrm>
              <a:off x="5853000" y="0"/>
              <a:ext cx="609600" cy="11208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630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4752497" y="1296116"/>
            <a:ext cx="542923" cy="735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Box 3"/>
          <p:cNvSpPr txBox="1"/>
          <p:nvPr/>
        </p:nvSpPr>
        <p:spPr>
          <a:xfrm>
            <a:off x="5582999" y="989813"/>
            <a:ext cx="3526928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id-ID" sz="4800" dirty="0">
                <a:latin typeface="Britannic Bold" panose="020B0903060703020204" pitchFamily="34" charset="0"/>
              </a:rPr>
              <a:t>Tepat Biaya </a:t>
            </a:r>
          </a:p>
          <a:p>
            <a:pPr algn="ctr">
              <a:lnSpc>
                <a:spcPct val="85000"/>
              </a:lnSpc>
            </a:pPr>
            <a:r>
              <a:rPr lang="id-ID" sz="4800" dirty="0">
                <a:latin typeface="Britannic Bold" panose="020B0903060703020204" pitchFamily="34" charset="0"/>
              </a:rPr>
              <a:t>Konstruksi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9934" y="3136454"/>
            <a:ext cx="9112715" cy="30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id-ID" sz="28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1)	Kondisi lapangan,</a:t>
            </a:r>
            <a:r>
              <a:rPr lang="en-US" sz="28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		2) </a:t>
            </a:r>
            <a:r>
              <a:rPr lang="id-ID" sz="28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Kompetensi tenaga kerja,</a:t>
            </a:r>
          </a:p>
          <a:p>
            <a:pPr marL="355600" indent="-355600">
              <a:buFont typeface="+mj-lt"/>
              <a:buAutoNum type="arabicParenR" startAt="3"/>
            </a:pPr>
            <a:r>
              <a:rPr lang="id-ID" sz="28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Pemenuhan spesifikasi:</a:t>
            </a:r>
          </a:p>
          <a:p>
            <a:pPr marL="357188" indent="-357188"/>
            <a:r>
              <a:rPr lang="id-ID" sz="28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    a) Kuantitas dan mutu material   	 b)  </a:t>
            </a:r>
            <a:r>
              <a:rPr lang="en-US" sz="28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K</a:t>
            </a:r>
            <a:r>
              <a:rPr lang="id-ID" sz="28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inerja peralatan</a:t>
            </a:r>
            <a:endParaRPr lang="en-US" sz="2800" dirty="0">
              <a:solidFill>
                <a:srgbClr val="FF000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357188" indent="-357188"/>
            <a:endParaRPr lang="en-US" sz="28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357188" indent="-357188"/>
            <a:endParaRPr lang="en-US" sz="28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357188" indent="-357188"/>
            <a:endParaRPr lang="en-US" sz="18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357188" indent="-357188">
              <a:spcBef>
                <a:spcPts val="900"/>
              </a:spcBef>
            </a:pPr>
            <a:r>
              <a:rPr lang="en-US" sz="2800" dirty="0">
                <a:solidFill>
                  <a:srgbClr val="FF0000"/>
                </a:solidFill>
                <a:latin typeface="Arial Narrow" panose="020B0606020202030204" pitchFamily="34" charset="0"/>
              </a:rPr>
              <a:t>     c) Kinerja Tenaga </a:t>
            </a:r>
            <a:r>
              <a:rPr lang="en-US" sz="28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Kerja</a:t>
            </a:r>
            <a:endParaRPr lang="id-ID" sz="28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488567" y="4508436"/>
            <a:ext cx="2757499" cy="14404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400" dirty="0"/>
              <a:t>-Jenis alat</a:t>
            </a:r>
          </a:p>
          <a:p>
            <a:r>
              <a:rPr lang="id-ID" sz="2400" dirty="0"/>
              <a:t>-Kapasitas produksi</a:t>
            </a:r>
          </a:p>
          <a:p>
            <a:r>
              <a:rPr lang="id-ID" sz="2400" dirty="0"/>
              <a:t>-Faktor erfisiensi</a:t>
            </a:r>
          </a:p>
          <a:p>
            <a:r>
              <a:rPr lang="id-ID" sz="2400" dirty="0"/>
              <a:t>-Waktu siklus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3000" y="900500"/>
            <a:ext cx="3921918" cy="12605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3600" dirty="0">
                <a:solidFill>
                  <a:srgbClr val="FFC000"/>
                </a:solidFill>
                <a:latin typeface="Britannic Bold" panose="020B0903060703020204" pitchFamily="34" charset="0"/>
              </a:rPr>
              <a:t>Analisis Koefisien </a:t>
            </a:r>
          </a:p>
          <a:p>
            <a:pPr algn="ctr"/>
            <a:r>
              <a:rPr lang="id-ID" sz="2800" dirty="0">
                <a:solidFill>
                  <a:schemeClr val="tx1"/>
                </a:solidFill>
              </a:rPr>
              <a:t>(Kunci ketepatan)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36236" y="4508436"/>
            <a:ext cx="5305562" cy="10534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400" dirty="0"/>
              <a:t>Kebutuhan Volume/</a:t>
            </a:r>
            <a:r>
              <a:rPr lang="en-US" sz="2400" dirty="0"/>
              <a:t>Luas/</a:t>
            </a:r>
            <a:r>
              <a:rPr lang="id-ID" sz="2400" dirty="0"/>
              <a:t>Panjang</a:t>
            </a:r>
            <a:r>
              <a:rPr lang="en-US" sz="2400" dirty="0"/>
              <a:t>/</a:t>
            </a:r>
            <a:r>
              <a:rPr lang="id-ID" dirty="0"/>
              <a:t>Berat</a:t>
            </a:r>
            <a:endParaRPr lang="id-ID" sz="2400" dirty="0"/>
          </a:p>
          <a:p>
            <a:r>
              <a:rPr lang="id-ID" sz="2400" dirty="0"/>
              <a:t>(pemenuhan kuantitas/kualitas produk) </a:t>
            </a:r>
          </a:p>
        </p:txBody>
      </p:sp>
      <p:sp>
        <p:nvSpPr>
          <p:cNvPr id="2" name="Down Arrow 1"/>
          <p:cNvSpPr/>
          <p:nvPr/>
        </p:nvSpPr>
        <p:spPr>
          <a:xfrm flipV="1">
            <a:off x="2104585" y="2161095"/>
            <a:ext cx="798747" cy="4554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/>
          <p:cNvSpPr/>
          <p:nvPr/>
        </p:nvSpPr>
        <p:spPr>
          <a:xfrm>
            <a:off x="885827" y="4453256"/>
            <a:ext cx="8740053" cy="24047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659934" y="2535032"/>
            <a:ext cx="38138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800" dirty="0"/>
              <a:t>Data dan/atau Asumsi: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-28670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700" dirty="0" err="1">
                <a:solidFill>
                  <a:srgbClr val="FF0000"/>
                </a:solidFill>
              </a:rPr>
              <a:t>Analisis</a:t>
            </a:r>
            <a:r>
              <a:rPr lang="en-US" sz="4700" dirty="0">
                <a:solidFill>
                  <a:srgbClr val="FF0000"/>
                </a:solidFill>
              </a:rPr>
              <a:t> </a:t>
            </a:r>
            <a:r>
              <a:rPr lang="en-US" sz="4700" dirty="0" err="1">
                <a:solidFill>
                  <a:srgbClr val="FF0000"/>
                </a:solidFill>
              </a:rPr>
              <a:t>Koefisien</a:t>
            </a:r>
            <a:r>
              <a:rPr lang="en-US" sz="4700" dirty="0">
                <a:solidFill>
                  <a:srgbClr val="FF0000"/>
                </a:solidFill>
              </a:rPr>
              <a:t> sangat </a:t>
            </a:r>
            <a:r>
              <a:rPr lang="en-US" sz="4700" dirty="0" err="1">
                <a:solidFill>
                  <a:srgbClr val="FF0000"/>
                </a:solidFill>
              </a:rPr>
              <a:t>penting</a:t>
            </a:r>
            <a:r>
              <a:rPr lang="en-US" sz="4700" dirty="0">
                <a:solidFill>
                  <a:srgbClr val="FF0000"/>
                </a:solidFill>
              </a:rPr>
              <a:t> !!!</a:t>
            </a: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40E2D86A-F73E-4A08-9899-ACE251D6B4BD}"/>
              </a:ext>
            </a:extLst>
          </p:cNvPr>
          <p:cNvSpPr/>
          <p:nvPr/>
        </p:nvSpPr>
        <p:spPr>
          <a:xfrm>
            <a:off x="1036235" y="6146289"/>
            <a:ext cx="6085925" cy="633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-Minimum </a:t>
            </a:r>
            <a:r>
              <a:rPr lang="en-US" sz="2400" dirty="0" err="1"/>
              <a:t>sesuai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koefisien</a:t>
            </a:r>
            <a:endParaRPr lang="en-US" sz="2400" dirty="0"/>
          </a:p>
          <a:p>
            <a:pPr>
              <a:lnSpc>
                <a:spcPct val="85000"/>
              </a:lnSpc>
            </a:pPr>
            <a:r>
              <a:rPr lang="en-US" dirty="0"/>
              <a:t>-</a:t>
            </a:r>
            <a:r>
              <a:rPr lang="en-US" dirty="0" err="1"/>
              <a:t>Durasi</a:t>
            </a:r>
            <a:r>
              <a:rPr lang="en-US" dirty="0"/>
              <a:t> eff.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asumsi</a:t>
            </a:r>
            <a:r>
              <a:rPr lang="en-US" dirty="0"/>
              <a:t>, u/ normal 7 jam/</a:t>
            </a:r>
            <a:r>
              <a:rPr lang="en-US" dirty="0" err="1"/>
              <a:t>hari</a:t>
            </a:r>
            <a:r>
              <a:rPr lang="id-ID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5363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 animBg="1"/>
      <p:bldP spid="11" grpId="0" animBg="1"/>
      <p:bldP spid="12" grpId="0" animBg="1"/>
      <p:bldP spid="2" grpId="0" animBg="1"/>
      <p:bldP spid="6" grpId="0" animBg="1"/>
      <p:bldP spid="8" grpId="0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000" y="234000"/>
            <a:ext cx="9348787" cy="6332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spcBef>
                <a:spcPts val="0"/>
              </a:spcBef>
              <a:spcAft>
                <a:spcPts val="300"/>
              </a:spcAft>
              <a:buFont typeface="+mj-lt"/>
              <a:buAutoNum type="alphaLcParenR"/>
              <a:defRPr/>
            </a:pPr>
            <a:r>
              <a:rPr lang="en-US" sz="2800" b="1" dirty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K</a:t>
            </a:r>
            <a:r>
              <a:rPr lang="id-ID" sz="2800" b="1" dirty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oefisien Tenaga Kerja</a:t>
            </a:r>
            <a:endParaRPr lang="id-ID" sz="2800" dirty="0">
              <a:solidFill>
                <a:srgbClr val="FF0000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357188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id-ID" sz="2400" dirty="0">
                <a:latin typeface="Arial Narrow" panose="020B0606020202030204" pitchFamily="34" charset="0"/>
                <a:cs typeface="Arial" pitchFamily="34" charset="0"/>
              </a:rPr>
              <a:t>Jumlah kebutuhan tenaga kerja untuk menyelesaikan satu unit satuan tertentu pekerjaan, misal untuk 1 m</a:t>
            </a:r>
            <a:r>
              <a:rPr lang="id-ID" sz="2400" baseline="30000" dirty="0">
                <a:latin typeface="Arial Narrow" panose="020B0606020202030204" pitchFamily="34" charset="0"/>
                <a:cs typeface="Arial" pitchFamily="34" charset="0"/>
              </a:rPr>
              <a:t>3</a:t>
            </a:r>
            <a:r>
              <a:rPr lang="id-ID" sz="2400" dirty="0">
                <a:latin typeface="Arial Narrow" panose="020B0606020202030204" pitchFamily="34" charset="0"/>
                <a:cs typeface="Arial" pitchFamily="34" charset="0"/>
              </a:rPr>
              <a:t> pekerja gali untuk cara manual ataupun pekerja yang membantu perapihan pada pekerjaan secara mekanis.  </a:t>
            </a:r>
          </a:p>
          <a:p>
            <a:pPr marL="357188" algn="just">
              <a:spcBef>
                <a:spcPts val="0"/>
              </a:spcBef>
              <a:spcAft>
                <a:spcPts val="600"/>
              </a:spcAft>
            </a:pPr>
            <a:r>
              <a:rPr lang="id-ID" sz="2400" dirty="0">
                <a:latin typeface="Arial Narrow" panose="020B0606020202030204" pitchFamily="34" charset="0"/>
              </a:rPr>
              <a:t>Untuk cara semi-mekanis, ada pekerjaan yang cukup sulit dikerjakan secara manual, maka dibantu oleh tenaga mesin daya rendah seperti: Beton Molen, Vibrator dan Jack-Hammer. Sehingga disini hanya sebagian saja yang dikerjakan secara manual karena sudah dibantu dengan mesin sebagai contoh pekerjaan pengecoran beton dibantu oleh Beton Molen dapat mengurangi jumlah tenaga kerja yang dibutuhkannya. </a:t>
            </a:r>
          </a:p>
          <a:p>
            <a:pPr marL="357188" algn="just">
              <a:spcBef>
                <a:spcPts val="0"/>
              </a:spcBef>
              <a:spcAft>
                <a:spcPts val="600"/>
              </a:spcAft>
            </a:pPr>
            <a:r>
              <a:rPr lang="id-ID" dirty="0">
                <a:latin typeface="Arial Narrow" panose="020B0606020202030204" pitchFamily="34" charset="0"/>
              </a:rPr>
              <a:t>Pada pekerjaan secara manual dan semi-mekanis koefisien-koefisien ini telah dihitung dan kemudian ditetapkan sebagai koefisien yang bersifat normatif berarti tidak boleh diubah harus diikuti sepenuhnya.</a:t>
            </a:r>
            <a:endParaRPr lang="id-ID" sz="2400" dirty="0">
              <a:latin typeface="Arial Narrow" panose="020B0606020202030204" pitchFamily="34" charset="0"/>
            </a:endParaRPr>
          </a:p>
          <a:p>
            <a:pPr marL="357188" algn="just"/>
            <a:r>
              <a:rPr lang="id-ID" dirty="0">
                <a:latin typeface="Arial Narrow" panose="020B0606020202030204" pitchFamily="34" charset="0"/>
              </a:rPr>
              <a:t>Sedangkan untuk cara mekanis yang ditelusurinya mulai dari produktivitas alat/jam yang membutuhkan pula tenaga kerja untuk membantu penyelesaian atau perapihan pekerjaannya.</a:t>
            </a:r>
            <a:endParaRPr lang="id-ID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325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0082" y="113895"/>
            <a:ext cx="9305918" cy="6624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mendapatkan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koefisien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tenaga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kerja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satuan</a:t>
            </a: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orang</a:t>
            </a: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 </a:t>
            </a: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 orang-hari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pengukuran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(m¹, m², m³, ton, dan lain-lain).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Berikut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ini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rumus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umum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digunakan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menentukan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koefisien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tenaga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kerja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d-ID" sz="2200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1800"/>
              </a:spcAft>
              <a:tabLst>
                <a:tab pos="4591050" algn="l"/>
              </a:tabLst>
            </a:pP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Produksi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hari</a:t>
            </a: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Qt</a:t>
            </a:r>
            <a:r>
              <a:rPr lang="id-ID" sz="2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Tk x Qi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atuan pengukuran</a:t>
            </a:r>
            <a:endParaRPr lang="id-ID" sz="2200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2925" algn="just">
              <a:spcAft>
                <a:spcPts val="0"/>
              </a:spcAft>
            </a:pP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Koefisien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tenaga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kerja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/m³: </a:t>
            </a:r>
            <a:endParaRPr lang="id-ID" sz="2200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algn="just">
              <a:spcAft>
                <a:spcPts val="0"/>
              </a:spcAft>
              <a:tabLst>
                <a:tab pos="1614488" algn="l"/>
                <a:tab pos="3771900" algn="l"/>
                <a:tab pos="5205413" algn="l"/>
                <a:tab pos="5743575" algn="l"/>
              </a:tabLs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(L.01) </a:t>
            </a: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Pekerja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= (Tk x P) /	Qt; 	</a:t>
            </a: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dikonversi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id-ID" sz="2200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algn="just">
              <a:spcAft>
                <a:spcPts val="0"/>
              </a:spcAft>
              <a:tabLst>
                <a:tab pos="1614488" algn="l"/>
                <a:tab pos="3771900" algn="l"/>
                <a:tab pos="5205413" algn="l"/>
                <a:tab pos="5743575" algn="l"/>
              </a:tabLs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(L.02) </a:t>
            </a: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Tukang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= (Tk x Tb)/Qt; 	</a:t>
            </a: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dikonversi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id-ID" sz="2200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algn="just">
              <a:spcAft>
                <a:spcPts val="0"/>
              </a:spcAft>
              <a:tabLst>
                <a:tab pos="1614488" algn="l"/>
                <a:tab pos="3771900" algn="l"/>
                <a:tab pos="5205413" algn="l"/>
                <a:tab pos="5743575" algn="l"/>
              </a:tabLs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(L.0</a:t>
            </a: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Kepala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tukang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= (Tk x Kt)/Qt; 	</a:t>
            </a: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dikonversi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id-ID" sz="2200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algn="just">
              <a:spcAft>
                <a:spcPts val="0"/>
              </a:spcAft>
              <a:tabLst>
                <a:tab pos="1614488" algn="l"/>
                <a:tab pos="3771900" algn="l"/>
                <a:tab pos="5205413" algn="l"/>
                <a:tab pos="5743575" algn="l"/>
              </a:tabLs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(L.04) </a:t>
            </a: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Mandor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= (Tk x M)/	Qt; 	</a:t>
            </a: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dikonversi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id-ID" sz="2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algn="just">
              <a:spcAft>
                <a:spcPts val="0"/>
              </a:spcAft>
              <a:tabLst>
                <a:tab pos="1614488" algn="l"/>
                <a:tab pos="3771900" algn="l"/>
                <a:tab pos="5386388" algn="l"/>
                <a:tab pos="6015038" algn="l"/>
              </a:tabLst>
            </a:pPr>
            <a:endParaRPr lang="id-ID" sz="105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6575" indent="-536575" algn="just">
              <a:spcAft>
                <a:spcPts val="0"/>
              </a:spcAft>
              <a:tabLst>
                <a:tab pos="4572000" algn="l"/>
              </a:tabLst>
            </a:pP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Keterangan</a:t>
            </a:r>
            <a:r>
              <a:rPr lang="id-ID" sz="2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id-ID" sz="2200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algn="just">
              <a:spcAft>
                <a:spcPts val="0"/>
              </a:spcAft>
              <a:tabLst>
                <a:tab pos="5649913" algn="l"/>
              </a:tabLs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Qt	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besar</a:t>
            </a: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kapasitas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produksi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satuan pengukuran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536575" indent="-536575" algn="just">
              <a:spcAft>
                <a:spcPts val="0"/>
              </a:spcAft>
              <a:tabLst>
                <a:tab pos="5649913" algn="l"/>
              </a:tabLs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Qi 	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besar</a:t>
            </a: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kapasitas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produksi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alat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satuan pengukuran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/jam, </a:t>
            </a:r>
            <a:endParaRPr lang="id-ID" sz="2200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algn="just">
              <a:spcAft>
                <a:spcPts val="0"/>
              </a:spcAft>
              <a:tabLst>
                <a:tab pos="5649913" algn="l"/>
              </a:tabLs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	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jumlah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pekerja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diperlukan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orang, </a:t>
            </a:r>
            <a:endParaRPr lang="id-ID" sz="2200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algn="just">
              <a:spcAft>
                <a:spcPts val="0"/>
              </a:spcAft>
              <a:tabLst>
                <a:tab pos="5649913" algn="l"/>
              </a:tabLs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Tb 	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jumlah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tukang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batu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diperlukan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orang, </a:t>
            </a:r>
            <a:endParaRPr lang="id-ID" sz="2200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algn="just">
              <a:spcAft>
                <a:spcPts val="0"/>
              </a:spcAft>
              <a:tabLst>
                <a:tab pos="5649913" algn="l"/>
              </a:tabLs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jumlah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jam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kerja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(7 jam); </a:t>
            </a: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jam, </a:t>
            </a:r>
            <a:r>
              <a:rPr lang="id-ID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(kondisi normal,</a:t>
            </a:r>
          </a:p>
          <a:p>
            <a:pPr marL="536575" indent="-536575" algn="just">
              <a:spcAft>
                <a:spcPts val="0"/>
              </a:spcAft>
              <a:tabLst>
                <a:tab pos="5649913" algn="l"/>
              </a:tabLst>
            </a:pPr>
            <a:r>
              <a:rPr lang="id-ID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pekerjaan di pantai menyesuaikan dg jadwal pasut).</a:t>
            </a:r>
            <a:endParaRPr lang="id-ID" sz="2000" dirty="0">
              <a:solidFill>
                <a:srgbClr val="FF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algn="just">
              <a:spcAft>
                <a:spcPts val="600"/>
              </a:spcAft>
              <a:tabLst>
                <a:tab pos="5649913" algn="l"/>
              </a:tabLst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 	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jumlah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mandor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diperlukan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id-ID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orang.</a:t>
            </a:r>
            <a:endParaRPr lang="id-ID" sz="22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518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8021E9-C0A2-4EB9-A87E-84CF37A03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33986"/>
          <a:stretch/>
        </p:blipFill>
        <p:spPr>
          <a:xfrm>
            <a:off x="0" y="-6428"/>
            <a:ext cx="6132443" cy="68609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32443" y="0"/>
            <a:ext cx="3754623" cy="6858003"/>
          </a:xfrm>
          <a:prstGeom prst="rect">
            <a:avLst/>
          </a:prstGeom>
          <a:blipFill dpi="0" rotWithShape="1">
            <a:blip r:embed="rId3">
              <a:alphaModFix amt="5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id-ID" sz="2402"/>
          </a:p>
        </p:txBody>
      </p:sp>
      <p:pic>
        <p:nvPicPr>
          <p:cNvPr id="8" name="Picture 4" descr="Hasil gambar untuk konstruksi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393" b="5911"/>
          <a:stretch/>
        </p:blipFill>
        <p:spPr bwMode="auto">
          <a:xfrm>
            <a:off x="4476780" y="4364541"/>
            <a:ext cx="2487458" cy="249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WordArt 4">
            <a:extLst>
              <a:ext uri="{FF2B5EF4-FFF2-40B4-BE49-F238E27FC236}">
                <a16:creationId xmlns:a16="http://schemas.microsoft.com/office/drawing/2014/main" id="{A3BCF046-2417-4872-832E-5624442612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0753" y="353877"/>
            <a:ext cx="3940029" cy="5643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d-ID" sz="3599" b="1" kern="10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Impact"/>
                <a:cs typeface="+mn-cs"/>
              </a:rPr>
              <a:t>POKOK  BAHASAN</a:t>
            </a:r>
            <a:endParaRPr lang="en-US" sz="3599" b="1" kern="10" cap="all" dirty="0">
              <a:ln w="0"/>
              <a:solidFill>
                <a:srgbClr val="7030A0"/>
              </a:solidFill>
              <a:effectLst>
                <a:reflection blurRad="12700" stA="50000" endPos="50000" dist="5000" dir="5400000" sy="-100000" rotWithShape="0"/>
              </a:effectLst>
              <a:latin typeface="Impact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5AC05D-5FCD-41FB-BC16-48C253893F99}"/>
              </a:ext>
            </a:extLst>
          </p:cNvPr>
          <p:cNvSpPr txBox="1"/>
          <p:nvPr/>
        </p:nvSpPr>
        <p:spPr>
          <a:xfrm>
            <a:off x="18935" y="1289953"/>
            <a:ext cx="7037848" cy="502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Target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Capaian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Pembekalan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 Teknis AHSP</a:t>
            </a:r>
          </a:p>
          <a:p>
            <a:pPr algn="ctr"/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Bidang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SDA</a:t>
            </a:r>
          </a:p>
          <a:p>
            <a:endParaRPr lang="en-US" sz="1600" dirty="0"/>
          </a:p>
          <a:p>
            <a:pPr marL="606425" indent="-514350">
              <a:lnSpc>
                <a:spcPct val="8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Introduction</a:t>
            </a:r>
          </a:p>
          <a:p>
            <a:pPr marL="606425" indent="-514350">
              <a:lnSpc>
                <a:spcPct val="8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Isi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</a:rPr>
              <a:t>Materi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 AHSP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</a:rPr>
              <a:t>dalam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</a:rPr>
              <a:t>PerMen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/SE</a:t>
            </a:r>
          </a:p>
          <a:p>
            <a:pPr marL="606425" indent="-514350">
              <a:lnSpc>
                <a:spcPct val="8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200" dirty="0" err="1">
                <a:solidFill>
                  <a:schemeClr val="bg2">
                    <a:lumMod val="50000"/>
                  </a:schemeClr>
                </a:solidFill>
              </a:rPr>
              <a:t>Teori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</a:rPr>
              <a:t>Menghitung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</a:rPr>
              <a:t>Koefisien</a:t>
            </a: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  <a:p>
            <a:pPr marL="606425" indent="-514350">
              <a:lnSpc>
                <a:spcPct val="8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Agenda inti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</a:rPr>
              <a:t>perubahan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 di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 2022</a:t>
            </a:r>
          </a:p>
          <a:p>
            <a:pPr marL="606425" indent="-514350">
              <a:lnSpc>
                <a:spcPct val="8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Menyusun Form DKH/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</a:rPr>
              <a:t>BoQ</a:t>
            </a: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  <a:p>
            <a:pPr marL="625475" indent="-533400">
              <a:lnSpc>
                <a:spcPct val="8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200" dirty="0" err="1">
                <a:solidFill>
                  <a:schemeClr val="bg2">
                    <a:lumMod val="50000"/>
                  </a:schemeClr>
                </a:solidFill>
              </a:rPr>
              <a:t>Menentukan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 HSD,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</a:rPr>
              <a:t>HSPo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</a:rPr>
              <a:t>Angkut</a:t>
            </a: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  <a:p>
            <a:pPr marL="625475" indent="-533400">
              <a:lnSpc>
                <a:spcPct val="8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3200" dirty="0" err="1">
                <a:solidFill>
                  <a:schemeClr val="bg2">
                    <a:lumMod val="50000"/>
                  </a:schemeClr>
                </a:solidFill>
              </a:rPr>
              <a:t>Menghitung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 HSP</a:t>
            </a:r>
          </a:p>
          <a:p>
            <a:pPr marL="625475" indent="-533400">
              <a:lnSpc>
                <a:spcPct val="8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200" dirty="0" err="1">
                <a:solidFill>
                  <a:schemeClr val="bg2">
                    <a:lumMod val="50000"/>
                  </a:schemeClr>
                </a:solidFill>
              </a:rPr>
              <a:t>Menghitung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 RAB/HPP/HPS/EBK</a:t>
            </a:r>
            <a:endParaRPr lang="en-ID" sz="3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37974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" y="12941"/>
            <a:ext cx="9906002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indent="-358775" fontAlgn="auto">
              <a:spcBef>
                <a:spcPts val="0"/>
              </a:spcBef>
              <a:defRPr/>
            </a:pPr>
            <a:r>
              <a:rPr lang="id-ID" sz="2800" b="1" dirty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b) 	</a:t>
            </a:r>
            <a:r>
              <a:rPr lang="en-US" sz="2800" b="1" dirty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K</a:t>
            </a:r>
            <a:r>
              <a:rPr lang="id-ID" sz="2800" b="1" dirty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oefisien Bahan/material.</a:t>
            </a:r>
          </a:p>
          <a:p>
            <a:pPr marL="628650" lvl="1"/>
            <a:r>
              <a:rPr lang="id-ID" sz="2400" dirty="0">
                <a:latin typeface="Arial Narrow" panose="020B0606020202030204" pitchFamily="34" charset="0"/>
              </a:rPr>
              <a:t>Koefisien bahan/material adalah kebutuhan bahan/material yang memenuhi persyaratan mutu bahannya sendiri </a:t>
            </a:r>
            <a:r>
              <a:rPr lang="id-ID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seperti 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yang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tercantum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dalam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id-ID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pesifikasi</a:t>
            </a:r>
            <a:r>
              <a:rPr lang="id-ID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teknis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baik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mengenai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jenis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kuantitas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maupun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komposisinya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bila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merupakan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suatu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produk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campuran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id-ID" sz="2400" dirty="0">
                <a:latin typeface="Arial Narrow" panose="020B0606020202030204" pitchFamily="34" charset="0"/>
              </a:rPr>
              <a:t>ataupun hasil akhir campuran bahan sebagai komponen infrastruktur yang sesuai fungsinya. </a:t>
            </a:r>
            <a:r>
              <a:rPr lang="id-ID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Kebutuhan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bahan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/material </a:t>
            </a:r>
            <a:r>
              <a:rPr lang="id-ID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seyogianya mempertimbangkan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antara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lain: </a:t>
            </a:r>
            <a:endParaRPr lang="id-ID" sz="24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900113" indent="-271463" algn="just"/>
            <a:r>
              <a:rPr lang="en-US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a. 	</a:t>
            </a:r>
            <a:r>
              <a:rPr lang="en-US" sz="24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Faktor</a:t>
            </a:r>
            <a:r>
              <a:rPr lang="en-US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kembang</a:t>
            </a:r>
            <a:r>
              <a:rPr lang="id-ID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susut</a:t>
            </a:r>
            <a:r>
              <a:rPr lang="id-ID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dan kehilangan (akibat ceceran)</a:t>
            </a:r>
            <a:r>
              <a:rPr lang="en-US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; </a:t>
            </a:r>
            <a:endParaRPr lang="id-ID" sz="2400" dirty="0">
              <a:solidFill>
                <a:srgbClr val="FF0000"/>
              </a:solidFill>
              <a:latin typeface="Arial Narrow" panose="020B0606020202030204" pitchFamily="34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900113" indent="-271463" algn="just">
              <a:buAutoNum type="alphaLcPeriod" startAt="2"/>
            </a:pPr>
            <a:r>
              <a:rPr lang="id-ID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Faktor </a:t>
            </a:r>
            <a:r>
              <a:rPr lang="id-ID" sz="2400" i="1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buckling</a:t>
            </a:r>
            <a:r>
              <a:rPr lang="id-ID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bahan (akibat bahan yang berbeda gradasinya saling mengisi);</a:t>
            </a:r>
          </a:p>
          <a:p>
            <a:pPr marL="900113" indent="-271463" algn="just">
              <a:spcAft>
                <a:spcPts val="1200"/>
              </a:spcAft>
            </a:pPr>
            <a:r>
              <a:rPr lang="id-ID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</a:t>
            </a:r>
            <a:r>
              <a:rPr lang="en-US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. 	</a:t>
            </a:r>
            <a:r>
              <a:rPr lang="en-US" sz="24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Kuantitas</a:t>
            </a:r>
            <a:r>
              <a:rPr lang="id-ID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bahan</a:t>
            </a:r>
            <a:r>
              <a:rPr lang="en-US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; </a:t>
            </a:r>
            <a:endParaRPr lang="id-ID" sz="2400" dirty="0">
              <a:solidFill>
                <a:srgbClr val="FF0000"/>
              </a:solidFill>
              <a:latin typeface="Arial Narrow" panose="020B0606020202030204" pitchFamily="34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628650" lvl="1" algn="just"/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Faktor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kembang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susut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dan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faktor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kehilangan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bahan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pada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dasarnya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ditetapkan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berdasarkan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pengalaman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pengamatan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dan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percobaan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Kuantitas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bahan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yang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diperlukan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dalam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analisis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adalah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id-ID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merupakan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koefisien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bahan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dalam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satuan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pengukuran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(m¹, m², m³, ton, kg, Liter, dan lain-lain).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Faktor</a:t>
            </a:r>
            <a:r>
              <a:rPr lang="id-ID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faktor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id-ID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ini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dapat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berpengaruh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terhadap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analisis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koefisien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bahan</a:t>
            </a:r>
            <a:r>
              <a:rPr lang="id-ID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/material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. Berbagai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jenis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tanah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dalam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keadaan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asli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sebelum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digali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),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te</a:t>
            </a:r>
            <a:r>
              <a:rPr lang="id-ID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r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lepas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id-ID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setelah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id-ID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peng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galian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atau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p</a:t>
            </a:r>
            <a:r>
              <a:rPr lang="id-ID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em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adatan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volumenya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akan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ber</a:t>
            </a:r>
            <a:r>
              <a:rPr lang="id-ID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ubah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akibat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dari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faktor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pengembangan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dan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penyusutan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bahan</a:t>
            </a:r>
            <a:r>
              <a:rPr lang="id-ID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serta </a:t>
            </a:r>
            <a:r>
              <a:rPr lang="id-ID" sz="2400" i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buckling</a:t>
            </a:r>
            <a:r>
              <a:rPr lang="id-ID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untuk bahan yang bergradasi signifikan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.</a:t>
            </a:r>
            <a:endParaRPr lang="id-ID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200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163" y="493995"/>
            <a:ext cx="9748837" cy="604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5838" lvl="1" indent="-357188">
              <a:spcAft>
                <a:spcPts val="300"/>
              </a:spcAft>
            </a:pPr>
            <a:r>
              <a:rPr lang="id-ID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a)	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Koefisien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bahan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dengan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proporsi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persen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dalam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satuan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m³ 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: </a:t>
            </a:r>
            <a:endParaRPr lang="id-ID" sz="24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1428750" lvl="1"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%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Bahan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x (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BiP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x 1 m³ x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Fh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) /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BiL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 </a:t>
            </a:r>
            <a:endParaRPr lang="id-ID" sz="24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985838" lvl="1" indent="-357188">
              <a:spcAft>
                <a:spcPts val="300"/>
              </a:spcAft>
            </a:pPr>
            <a:r>
              <a:rPr lang="id-ID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b)	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Koefisien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bahan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dengan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komposisi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persen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dalam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satuan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kg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: </a:t>
            </a:r>
            <a:endParaRPr lang="id-ID" sz="24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1428750" lvl="1"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%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Bahan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x (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BiP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x 1 m³ x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Fh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) x 1.000 </a:t>
            </a:r>
            <a:endParaRPr lang="id-ID" sz="24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985838" lvl="1" indent="-357188">
              <a:spcAft>
                <a:spcPts val="300"/>
              </a:spcAft>
            </a:pPr>
            <a:r>
              <a:rPr lang="id-ID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c)	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Koefisien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bahan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lepas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atau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padat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per </a:t>
            </a:r>
            <a:r>
              <a:rPr lang="en-US" sz="2400" b="1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m³ 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: </a:t>
            </a:r>
            <a:endParaRPr lang="id-ID" sz="24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1428750" lvl="1"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1 m³ x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Fk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x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Fh</a:t>
            </a:r>
            <a:endParaRPr lang="id-ID" sz="24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1614488" lvl="1" indent="-900113" algn="just">
              <a:tabLst>
                <a:tab pos="1714500" algn="l"/>
              </a:tabLst>
            </a:pPr>
            <a:r>
              <a:rPr lang="en-US" sz="2000" b="1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Keterangan</a:t>
            </a:r>
            <a:r>
              <a:rPr lang="en-US" sz="2000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: </a:t>
            </a:r>
            <a:endParaRPr lang="id-ID" sz="20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1614488" lvl="1" indent="-900113" algn="just"/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%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bahan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	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adalah</a:t>
            </a:r>
            <a:r>
              <a:rPr lang="id-ID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%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bahan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agregat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tanah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, dan lain-lain)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yg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digunakan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dalam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suatu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campuran</a:t>
            </a:r>
            <a:r>
              <a:rPr lang="id-ID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.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endParaRPr lang="id-ID" sz="20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1614488" lvl="1" indent="-900113" algn="just"/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BiP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	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adalah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berat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isi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padat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bahan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agregat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tanah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, dan lain-lain)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atau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campuran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beraspal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digunakan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Simbol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ini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dapat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diganti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dengan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simbol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Dn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endParaRPr lang="id-ID" sz="20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1614488" lvl="1" indent="-900113" algn="just"/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BiL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	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adalah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berat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isi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lepas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bahan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agregat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tanah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, dan lain-lain)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atau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campuran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beraspal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digunakan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Simbol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ini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dapat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diganti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dengan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simbol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Dn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endParaRPr lang="id-ID" sz="20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1614488" lvl="1" indent="-900113" algn="just"/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1 m³	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adalah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id-ID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salah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satu</a:t>
            </a:r>
            <a:r>
              <a:rPr lang="id-ID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)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satuan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pengukuran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bahan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atau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campuran</a:t>
            </a:r>
            <a:endParaRPr lang="id-ID" sz="20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1614488" lvl="1" indent="-900113" algn="just"/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Fh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	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adalah</a:t>
            </a:r>
            <a:r>
              <a:rPr lang="id-ID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faktor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kehilangan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bahan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berbentuk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curah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atau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kemasan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, yang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bervariasi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endParaRPr lang="id-ID" sz="20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1614488" lvl="1" indent="-900113" algn="just"/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Fk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	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adalah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faktor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pengembangan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endParaRPr lang="id-ID" sz="20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1614488" lvl="1" indent="-900113" algn="just"/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1.000 	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adalah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perkalian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dari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satuan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ton </a:t>
            </a:r>
            <a:r>
              <a:rPr lang="en-US" sz="20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ke</a:t>
            </a:r>
            <a:r>
              <a:rPr lang="en-US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kg </a:t>
            </a:r>
            <a:endParaRPr lang="id-ID" sz="20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1614488" lvl="1" indent="-900113" algn="just"/>
            <a:r>
              <a:rPr lang="id-ID" sz="20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	adalah bilangan tetap yang ditulis </a:t>
            </a:r>
            <a:r>
              <a:rPr lang="id-ID" sz="20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 script</a:t>
            </a:r>
            <a:endParaRPr lang="id-ID" sz="1400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0088" y="29647"/>
            <a:ext cx="629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800" dirty="0">
                <a:solidFill>
                  <a:srgbClr val="FF0000"/>
                </a:solidFill>
              </a:rPr>
              <a:t>Perhitungan Koefisien Bahan/Material</a:t>
            </a:r>
          </a:p>
        </p:txBody>
      </p:sp>
    </p:spTree>
    <p:extLst>
      <p:ext uri="{BB962C8B-B14F-4D97-AF65-F5344CB8AC3E}">
        <p14:creationId xmlns:p14="http://schemas.microsoft.com/office/powerpoint/2010/main" val="1002400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9573"/>
            <a:ext cx="990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1"/>
            <a:r>
              <a:rPr lang="id-ID" sz="24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 batu karang yang dicelup semen, termasuk kualitas air yang telah tercemar atau juga terkontaminasi air laut. Maka untuk ini sebaiknya pada saat pelelangan, Pengguna sudah memberikan data hasil </a:t>
            </a:r>
            <a:r>
              <a:rPr lang="id-ID" sz="24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job mixed</a:t>
            </a:r>
            <a:r>
              <a:rPr lang="id-ID" sz="24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untuk berbagai quary sekitarnya, dan berikutnya semua koefisien bahan termasuk kualitas air harus disesuaikan dengan hasil </a:t>
            </a:r>
            <a:r>
              <a:rPr lang="id-ID" sz="2400" i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job mixed</a:t>
            </a:r>
            <a:r>
              <a:rPr lang="id-ID" sz="24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-nya.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" y="2203866"/>
            <a:ext cx="990600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358775" fontAlgn="auto">
              <a:spcBef>
                <a:spcPts val="0"/>
              </a:spcBef>
              <a:defRPr/>
            </a:pPr>
            <a:r>
              <a:rPr lang="id-ID" sz="2800" b="1" dirty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c) 	</a:t>
            </a:r>
            <a:r>
              <a:rPr lang="en-US" sz="2800" b="1" dirty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K</a:t>
            </a:r>
            <a:r>
              <a:rPr lang="id-ID" sz="2800" b="1" dirty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oefisien Peralatan</a:t>
            </a:r>
            <a:r>
              <a:rPr lang="en-US" sz="2800" b="1" dirty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;</a:t>
            </a:r>
            <a:endParaRPr lang="id-ID" sz="2800" b="1" dirty="0">
              <a:solidFill>
                <a:srgbClr val="FF0000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628650" lvl="1" algn="just"/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Koefisien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alat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adalah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waktu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yang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diperlukan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(</a:t>
            </a:r>
            <a:r>
              <a:rPr lang="id-ID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biasanya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dalam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satuan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jam)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oleh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suatu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alat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untuk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menyelesaikan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atau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menghasilkan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produksi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sebesar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satu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id-ID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unit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satuan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jenis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pekerjaan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. Data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utama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yang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diperlukan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untuk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perhitungan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efisiensi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alat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ini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adalah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: </a:t>
            </a:r>
            <a:endParaRPr lang="id-ID" sz="24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628650" lvl="1" algn="just"/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- 	</a:t>
            </a:r>
            <a:r>
              <a:rPr lang="en-US" sz="24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Jenis</a:t>
            </a:r>
            <a:r>
              <a:rPr lang="en-US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alat</a:t>
            </a:r>
            <a:r>
              <a:rPr lang="en-US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; </a:t>
            </a:r>
            <a:endParaRPr lang="id-ID" sz="2400" dirty="0">
              <a:solidFill>
                <a:srgbClr val="FF0000"/>
              </a:solidFill>
              <a:latin typeface="Arial Narrow" panose="020B0606020202030204" pitchFamily="34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628650" lvl="1" algn="just"/>
            <a:r>
              <a:rPr lang="en-US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- 	</a:t>
            </a:r>
            <a:r>
              <a:rPr lang="en-US" sz="24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Faktor</a:t>
            </a:r>
            <a:r>
              <a:rPr lang="en-US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efisiensi</a:t>
            </a:r>
            <a:r>
              <a:rPr lang="en-US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alat</a:t>
            </a:r>
            <a:r>
              <a:rPr lang="en-US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; </a:t>
            </a:r>
            <a:endParaRPr lang="id-ID" sz="2400" dirty="0">
              <a:solidFill>
                <a:srgbClr val="FF0000"/>
              </a:solidFill>
              <a:latin typeface="Arial Narrow" panose="020B0606020202030204" pitchFamily="34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628650" lvl="1" algn="just"/>
            <a:r>
              <a:rPr lang="en-US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- 	</a:t>
            </a:r>
            <a:r>
              <a:rPr lang="en-US" sz="24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Waktu</a:t>
            </a:r>
            <a:r>
              <a:rPr lang="en-US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siklus</a:t>
            </a:r>
            <a:r>
              <a:rPr lang="en-US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;</a:t>
            </a:r>
            <a:r>
              <a:rPr lang="id-ID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dan </a:t>
            </a:r>
            <a:endParaRPr lang="id-ID" sz="2400" dirty="0">
              <a:solidFill>
                <a:srgbClr val="FF0000"/>
              </a:solidFill>
              <a:latin typeface="Arial Narrow" panose="020B0606020202030204" pitchFamily="34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628650" lvl="1" algn="just">
              <a:spcAft>
                <a:spcPts val="1200"/>
              </a:spcAft>
            </a:pPr>
            <a:r>
              <a:rPr lang="en-US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- 	</a:t>
            </a:r>
            <a:r>
              <a:rPr lang="en-US" sz="24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Kapasitas</a:t>
            </a:r>
            <a:r>
              <a:rPr lang="en-US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produksi</a:t>
            </a:r>
            <a:r>
              <a:rPr lang="en-US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alat</a:t>
            </a:r>
            <a:r>
              <a:rPr lang="en-US" sz="2400" dirty="0">
                <a:solidFill>
                  <a:srgbClr val="FF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. </a:t>
            </a:r>
            <a:endParaRPr lang="id-ID" sz="2400" dirty="0">
              <a:solidFill>
                <a:srgbClr val="FF0000"/>
              </a:solidFill>
              <a:latin typeface="Arial Narrow" panose="020B0606020202030204" pitchFamily="34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628650" lvl="1" algn="just"/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Satuan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kapasitas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produksi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alat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adalah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satu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satuan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pengukuran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per jam.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Koefisien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alat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adalah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berbanding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terbalik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dengan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kapasitas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produksi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Bookman Old Style" panose="02050604050505020204" pitchFamily="18" charset="0"/>
              </a:rPr>
              <a:t>. </a:t>
            </a:r>
            <a:endParaRPr lang="id-ID" sz="24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Bookman Old Style" panose="02050604050505020204" pitchFamily="18" charset="0"/>
            </a:endParaRPr>
          </a:p>
          <a:p>
            <a:pPr marL="2328863" lvl="1" algn="just"/>
            <a:r>
              <a:rPr lang="id-ID" sz="24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Koefisien alat /m³= 1 / Q, jam.</a:t>
            </a:r>
          </a:p>
        </p:txBody>
      </p:sp>
    </p:spTree>
    <p:extLst>
      <p:ext uri="{BB962C8B-B14F-4D97-AF65-F5344CB8AC3E}">
        <p14:creationId xmlns:p14="http://schemas.microsoft.com/office/powerpoint/2010/main" val="4180142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07595A-85A5-4FF6-9A82-DF6B4D3AB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0621006" cy="67775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541473-1C45-1A5B-8399-9951DF072118}"/>
              </a:ext>
            </a:extLst>
          </p:cNvPr>
          <p:cNvSpPr txBox="1"/>
          <p:nvPr/>
        </p:nvSpPr>
        <p:spPr>
          <a:xfrm>
            <a:off x="933987" y="37532"/>
            <a:ext cx="926974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Agenda Inti </a:t>
            </a:r>
            <a:r>
              <a:rPr lang="en-US" sz="3200" dirty="0" err="1">
                <a:solidFill>
                  <a:srgbClr val="0070C0"/>
                </a:solidFill>
              </a:rPr>
              <a:t>Perubahan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  <a:p>
            <a:pPr>
              <a:spcAft>
                <a:spcPts val="1800"/>
              </a:spcAft>
            </a:pPr>
            <a:r>
              <a:rPr lang="en-US" sz="3200" dirty="0" err="1">
                <a:solidFill>
                  <a:srgbClr val="0070C0"/>
                </a:solidFill>
              </a:rPr>
              <a:t>dari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PerMen</a:t>
            </a:r>
            <a:r>
              <a:rPr lang="en-US" sz="3200" dirty="0">
                <a:solidFill>
                  <a:srgbClr val="0070C0"/>
                </a:solidFill>
              </a:rPr>
              <a:t> PUPR </a:t>
            </a:r>
            <a:r>
              <a:rPr lang="en-US" sz="3200" dirty="0" err="1">
                <a:solidFill>
                  <a:srgbClr val="0070C0"/>
                </a:solidFill>
              </a:rPr>
              <a:t>Nomor</a:t>
            </a:r>
            <a:r>
              <a:rPr lang="en-US" sz="3200" dirty="0">
                <a:solidFill>
                  <a:srgbClr val="0070C0"/>
                </a:solidFill>
              </a:rPr>
              <a:t> 1 </a:t>
            </a:r>
            <a:r>
              <a:rPr lang="en-US" sz="3200" dirty="0" err="1">
                <a:solidFill>
                  <a:srgbClr val="0070C0"/>
                </a:solidFill>
              </a:rPr>
              <a:t>Tahun</a:t>
            </a:r>
            <a:r>
              <a:rPr lang="en-US" sz="3200" dirty="0">
                <a:solidFill>
                  <a:srgbClr val="0070C0"/>
                </a:solidFill>
              </a:rPr>
              <a:t> 2022 </a:t>
            </a:r>
            <a:r>
              <a:rPr lang="en-US" sz="3200" dirty="0" err="1">
                <a:solidFill>
                  <a:srgbClr val="0070C0"/>
                </a:solidFill>
              </a:rPr>
              <a:t>ke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dirty="0" err="1">
                <a:solidFill>
                  <a:srgbClr val="00B050"/>
                </a:solidFill>
              </a:rPr>
              <a:t>PerMen</a:t>
            </a:r>
            <a:r>
              <a:rPr lang="en-US" dirty="0">
                <a:solidFill>
                  <a:srgbClr val="00B050"/>
                </a:solidFill>
              </a:rPr>
              <a:t> PUPR No. 8 </a:t>
            </a:r>
            <a:r>
              <a:rPr lang="en-US" dirty="0" err="1">
                <a:solidFill>
                  <a:srgbClr val="00B050"/>
                </a:solidFill>
              </a:rPr>
              <a:t>Tahun</a:t>
            </a:r>
            <a:r>
              <a:rPr lang="en-US" dirty="0">
                <a:solidFill>
                  <a:srgbClr val="00B050"/>
                </a:solidFill>
              </a:rPr>
              <a:t> 2023 </a:t>
            </a:r>
            <a:r>
              <a:rPr lang="en-US" dirty="0" err="1">
                <a:solidFill>
                  <a:srgbClr val="00B050"/>
                </a:solidFill>
              </a:rPr>
              <a:t>Tentang</a:t>
            </a:r>
            <a:r>
              <a:rPr lang="en-US" dirty="0">
                <a:solidFill>
                  <a:srgbClr val="00B050"/>
                </a:solidFill>
              </a:rPr>
              <a:t> P3BPK</a:t>
            </a: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dan</a:t>
            </a:r>
          </a:p>
          <a:p>
            <a:pPr algn="ctr"/>
            <a:r>
              <a:rPr lang="en-ID" dirty="0">
                <a:solidFill>
                  <a:srgbClr val="00B050"/>
                </a:solidFill>
              </a:rPr>
              <a:t>SE </a:t>
            </a:r>
            <a:r>
              <a:rPr lang="en-ID" dirty="0" err="1">
                <a:solidFill>
                  <a:srgbClr val="00B050"/>
                </a:solidFill>
              </a:rPr>
              <a:t>Dirjen</a:t>
            </a:r>
            <a:r>
              <a:rPr lang="en-ID" dirty="0">
                <a:solidFill>
                  <a:srgbClr val="00B050"/>
                </a:solidFill>
              </a:rPr>
              <a:t> </a:t>
            </a:r>
            <a:r>
              <a:rPr lang="en-ID" dirty="0" err="1">
                <a:solidFill>
                  <a:srgbClr val="00B050"/>
                </a:solidFill>
              </a:rPr>
              <a:t>Binkon</a:t>
            </a:r>
            <a:r>
              <a:rPr lang="en-ID" dirty="0">
                <a:solidFill>
                  <a:srgbClr val="00B050"/>
                </a:solidFill>
              </a:rPr>
              <a:t> </a:t>
            </a:r>
            <a:r>
              <a:rPr lang="en-ID" dirty="0" err="1">
                <a:solidFill>
                  <a:srgbClr val="00B050"/>
                </a:solidFill>
              </a:rPr>
              <a:t>Nomor</a:t>
            </a:r>
            <a:r>
              <a:rPr lang="en-ID" dirty="0">
                <a:solidFill>
                  <a:srgbClr val="00B050"/>
                </a:solidFill>
              </a:rPr>
              <a:t> 30 </a:t>
            </a:r>
            <a:r>
              <a:rPr lang="en-ID" dirty="0" err="1">
                <a:solidFill>
                  <a:srgbClr val="00B050"/>
                </a:solidFill>
              </a:rPr>
              <a:t>Tahun</a:t>
            </a:r>
            <a:r>
              <a:rPr lang="en-ID" dirty="0">
                <a:solidFill>
                  <a:srgbClr val="00B050"/>
                </a:solidFill>
              </a:rPr>
              <a:t> 2025 </a:t>
            </a:r>
          </a:p>
          <a:p>
            <a:pPr algn="ctr"/>
            <a:r>
              <a:rPr lang="en-ID" dirty="0" err="1">
                <a:solidFill>
                  <a:srgbClr val="00B050"/>
                </a:solidFill>
              </a:rPr>
              <a:t>Tentang</a:t>
            </a:r>
            <a:r>
              <a:rPr lang="en-ID" dirty="0">
                <a:solidFill>
                  <a:srgbClr val="00B050"/>
                </a:solidFill>
              </a:rPr>
              <a:t> TCP2BPK </a:t>
            </a:r>
            <a:r>
              <a:rPr lang="en-ID" dirty="0" err="1">
                <a:solidFill>
                  <a:srgbClr val="00B050"/>
                </a:solidFill>
              </a:rPr>
              <a:t>Bidang</a:t>
            </a:r>
            <a:r>
              <a:rPr lang="en-ID" dirty="0">
                <a:solidFill>
                  <a:srgbClr val="00B050"/>
                </a:solidFill>
              </a:rPr>
              <a:t> PUPR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D12066-0C67-4305-D1E5-D766E11BB616}"/>
              </a:ext>
            </a:extLst>
          </p:cNvPr>
          <p:cNvSpPr txBox="1"/>
          <p:nvPr/>
        </p:nvSpPr>
        <p:spPr>
          <a:xfrm>
            <a:off x="538169" y="2826127"/>
            <a:ext cx="8829661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36575" indent="-536575">
              <a:buAutoNum type="arabicParenR"/>
            </a:pPr>
            <a:r>
              <a:rPr lang="en-US" sz="3200" dirty="0" err="1">
                <a:solidFill>
                  <a:srgbClr val="990099"/>
                </a:solidFill>
              </a:rPr>
              <a:t>Restrukturisasi</a:t>
            </a:r>
            <a:r>
              <a:rPr lang="en-US" sz="3200" dirty="0">
                <a:solidFill>
                  <a:srgbClr val="990099"/>
                </a:solidFill>
              </a:rPr>
              <a:t> AHSP</a:t>
            </a:r>
          </a:p>
          <a:p>
            <a:pPr marL="536575" indent="-536575">
              <a:buAutoNum type="arabicParenR"/>
            </a:pPr>
            <a:r>
              <a:rPr lang="en-ID" sz="3200" dirty="0" err="1">
                <a:solidFill>
                  <a:srgbClr val="990099"/>
                </a:solidFill>
              </a:rPr>
              <a:t>Konversi</a:t>
            </a:r>
            <a:r>
              <a:rPr lang="en-ID" sz="3200" dirty="0">
                <a:solidFill>
                  <a:srgbClr val="990099"/>
                </a:solidFill>
              </a:rPr>
              <a:t> </a:t>
            </a:r>
            <a:r>
              <a:rPr lang="en-ID" sz="3200" dirty="0" err="1">
                <a:solidFill>
                  <a:srgbClr val="990099"/>
                </a:solidFill>
              </a:rPr>
              <a:t>Angkutan</a:t>
            </a:r>
            <a:r>
              <a:rPr lang="en-ID" sz="3200" dirty="0">
                <a:solidFill>
                  <a:srgbClr val="990099"/>
                </a:solidFill>
              </a:rPr>
              <a:t> Material</a:t>
            </a:r>
          </a:p>
          <a:p>
            <a:pPr marL="536575" indent="-536575">
              <a:buAutoNum type="arabicParenR"/>
            </a:pPr>
            <a:r>
              <a:rPr lang="en-ID" sz="3200" dirty="0" err="1">
                <a:solidFill>
                  <a:srgbClr val="990099"/>
                </a:solidFill>
              </a:rPr>
              <a:t>Harmonisasi</a:t>
            </a:r>
            <a:r>
              <a:rPr lang="en-ID" sz="3200" dirty="0">
                <a:solidFill>
                  <a:srgbClr val="990099"/>
                </a:solidFill>
              </a:rPr>
              <a:t> </a:t>
            </a:r>
            <a:r>
              <a:rPr lang="en-ID" sz="3200" dirty="0" err="1">
                <a:solidFill>
                  <a:srgbClr val="990099"/>
                </a:solidFill>
              </a:rPr>
              <a:t>untuk</a:t>
            </a:r>
            <a:r>
              <a:rPr lang="en-ID" sz="3200" dirty="0">
                <a:solidFill>
                  <a:srgbClr val="990099"/>
                </a:solidFill>
              </a:rPr>
              <a:t> Integrasi A, B dan C</a:t>
            </a:r>
          </a:p>
          <a:p>
            <a:pPr marL="536575" indent="-536575">
              <a:buAutoNum type="arabicParenR"/>
            </a:pPr>
            <a:r>
              <a:rPr lang="en-ID" sz="3200" dirty="0" err="1">
                <a:solidFill>
                  <a:srgbClr val="990099"/>
                </a:solidFill>
              </a:rPr>
              <a:t>Kondisi</a:t>
            </a:r>
            <a:r>
              <a:rPr lang="en-ID" sz="3200" dirty="0">
                <a:solidFill>
                  <a:srgbClr val="990099"/>
                </a:solidFill>
              </a:rPr>
              <a:t> </a:t>
            </a:r>
            <a:r>
              <a:rPr lang="en-ID" sz="3200" dirty="0" err="1">
                <a:solidFill>
                  <a:srgbClr val="990099"/>
                </a:solidFill>
              </a:rPr>
              <a:t>Umum</a:t>
            </a:r>
            <a:r>
              <a:rPr lang="en-ID" sz="3200" dirty="0">
                <a:solidFill>
                  <a:srgbClr val="990099"/>
                </a:solidFill>
              </a:rPr>
              <a:t> dan </a:t>
            </a:r>
            <a:r>
              <a:rPr lang="en-ID" sz="3200" dirty="0" err="1">
                <a:solidFill>
                  <a:srgbClr val="990099"/>
                </a:solidFill>
              </a:rPr>
              <a:t>Khusus</a:t>
            </a:r>
            <a:endParaRPr lang="en-ID" sz="3200" dirty="0">
              <a:solidFill>
                <a:srgbClr val="990099"/>
              </a:solidFill>
            </a:endParaRPr>
          </a:p>
          <a:p>
            <a:pPr marL="536575" indent="-536575">
              <a:buAutoNum type="arabicParenR"/>
            </a:pPr>
            <a:r>
              <a:rPr lang="en-ID" sz="3200" dirty="0" err="1">
                <a:solidFill>
                  <a:srgbClr val="990099"/>
                </a:solidFill>
              </a:rPr>
              <a:t>Biaya</a:t>
            </a:r>
            <a:r>
              <a:rPr lang="en-ID" sz="3200" dirty="0">
                <a:solidFill>
                  <a:srgbClr val="990099"/>
                </a:solidFill>
              </a:rPr>
              <a:t> </a:t>
            </a:r>
            <a:r>
              <a:rPr lang="en-ID" sz="3200" dirty="0" err="1">
                <a:solidFill>
                  <a:srgbClr val="990099"/>
                </a:solidFill>
              </a:rPr>
              <a:t>umum</a:t>
            </a:r>
            <a:r>
              <a:rPr lang="en-ID" sz="3200" dirty="0">
                <a:solidFill>
                  <a:srgbClr val="990099"/>
                </a:solidFill>
              </a:rPr>
              <a:t> dan </a:t>
            </a:r>
            <a:r>
              <a:rPr lang="en-ID" sz="3200" dirty="0" err="1">
                <a:solidFill>
                  <a:srgbClr val="990099"/>
                </a:solidFill>
              </a:rPr>
              <a:t>Keuntungan</a:t>
            </a:r>
            <a:endParaRPr lang="en-ID" sz="3200" dirty="0">
              <a:solidFill>
                <a:srgbClr val="990099"/>
              </a:solidFill>
            </a:endParaRPr>
          </a:p>
          <a:p>
            <a:pPr marL="536575" indent="-536575">
              <a:buAutoNum type="arabicParenR"/>
            </a:pPr>
            <a:r>
              <a:rPr lang="en-ID" sz="3200" dirty="0" err="1">
                <a:solidFill>
                  <a:srgbClr val="990099"/>
                </a:solidFill>
              </a:rPr>
              <a:t>Beberapa</a:t>
            </a:r>
            <a:r>
              <a:rPr lang="en-ID" sz="3200" dirty="0">
                <a:solidFill>
                  <a:srgbClr val="990099"/>
                </a:solidFill>
              </a:rPr>
              <a:t> </a:t>
            </a:r>
            <a:r>
              <a:rPr lang="en-ID" sz="3200" dirty="0" err="1">
                <a:solidFill>
                  <a:srgbClr val="990099"/>
                </a:solidFill>
              </a:rPr>
              <a:t>Ketentuan</a:t>
            </a:r>
            <a:r>
              <a:rPr lang="en-ID" sz="3200" dirty="0">
                <a:solidFill>
                  <a:srgbClr val="990099"/>
                </a:solidFill>
              </a:rPr>
              <a:t> yang </a:t>
            </a:r>
            <a:r>
              <a:rPr lang="en-ID" sz="3200" dirty="0" err="1">
                <a:solidFill>
                  <a:srgbClr val="990099"/>
                </a:solidFill>
              </a:rPr>
              <a:t>perlu</a:t>
            </a:r>
            <a:r>
              <a:rPr lang="en-ID" sz="3200" dirty="0">
                <a:solidFill>
                  <a:srgbClr val="990099"/>
                </a:solidFill>
              </a:rPr>
              <a:t> </a:t>
            </a:r>
            <a:r>
              <a:rPr lang="en-ID" sz="3200" dirty="0" err="1">
                <a:solidFill>
                  <a:srgbClr val="990099"/>
                </a:solidFill>
              </a:rPr>
              <a:t>diperhatikan</a:t>
            </a:r>
            <a:endParaRPr lang="en-ID" sz="3200" dirty="0">
              <a:solidFill>
                <a:srgbClr val="990099"/>
              </a:solidFill>
            </a:endParaRPr>
          </a:p>
          <a:p>
            <a:pPr marL="536575" indent="-536575">
              <a:buAutoNum type="arabicParenR"/>
            </a:pPr>
            <a:r>
              <a:rPr lang="en-ID" sz="3200" dirty="0" err="1">
                <a:solidFill>
                  <a:srgbClr val="990099"/>
                </a:solidFill>
              </a:rPr>
              <a:t>Penambahan</a:t>
            </a:r>
            <a:r>
              <a:rPr lang="en-ID" sz="3200" dirty="0">
                <a:solidFill>
                  <a:srgbClr val="990099"/>
                </a:solidFill>
              </a:rPr>
              <a:t> Mata AHSP yang </a:t>
            </a:r>
            <a:r>
              <a:rPr lang="en-ID" sz="3200" dirty="0" err="1">
                <a:solidFill>
                  <a:srgbClr val="990099"/>
                </a:solidFill>
              </a:rPr>
              <a:t>belum</a:t>
            </a:r>
            <a:r>
              <a:rPr lang="en-ID" sz="3200" dirty="0">
                <a:solidFill>
                  <a:srgbClr val="990099"/>
                </a:solidFill>
              </a:rPr>
              <a:t> </a:t>
            </a:r>
            <a:r>
              <a:rPr lang="en-ID" sz="3200" dirty="0" err="1">
                <a:solidFill>
                  <a:srgbClr val="990099"/>
                </a:solidFill>
              </a:rPr>
              <a:t>ada</a:t>
            </a:r>
            <a:endParaRPr lang="en-ID" sz="3200" dirty="0">
              <a:solidFill>
                <a:srgbClr val="990099"/>
              </a:solidFill>
            </a:endParaRPr>
          </a:p>
          <a:p>
            <a:pPr marL="536575" indent="-536575">
              <a:buAutoNum type="arabicParenR"/>
            </a:pPr>
            <a:r>
              <a:rPr lang="en-ID" sz="3200" dirty="0">
                <a:solidFill>
                  <a:srgbClr val="990099"/>
                </a:solidFill>
              </a:rPr>
              <a:t>Mata AHSP yang </a:t>
            </a:r>
            <a:r>
              <a:rPr lang="en-ID" sz="3200" dirty="0" err="1">
                <a:solidFill>
                  <a:srgbClr val="990099"/>
                </a:solidFill>
              </a:rPr>
              <a:t>baru</a:t>
            </a:r>
            <a:endParaRPr lang="en-ID" sz="3200" dirty="0">
              <a:solidFill>
                <a:srgbClr val="990099"/>
              </a:solidFill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E9489DA4-C223-41E4-A25C-E3F55022DAFC}"/>
              </a:ext>
            </a:extLst>
          </p:cNvPr>
          <p:cNvSpPr/>
          <p:nvPr/>
        </p:nvSpPr>
        <p:spPr>
          <a:xfrm>
            <a:off x="389701" y="66899"/>
            <a:ext cx="544286" cy="468086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4</a:t>
            </a:r>
            <a:endParaRPr lang="en-ID" sz="32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9916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ChangeArrowheads="1"/>
          </p:cNvSpPr>
          <p:nvPr/>
        </p:nvSpPr>
        <p:spPr bwMode="auto">
          <a:xfrm>
            <a:off x="426204" y="811242"/>
            <a:ext cx="52607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61281" indent="-461281">
              <a:spcAft>
                <a:spcPts val="511"/>
              </a:spcAft>
            </a:pPr>
            <a:r>
              <a:rPr lang="en-US" sz="2000" b="1" dirty="0">
                <a:solidFill>
                  <a:srgbClr val="990099"/>
                </a:solidFill>
                <a:latin typeface="Bookman Old Style" panose="02050604050505020204" pitchFamily="18" charset="0"/>
              </a:rPr>
              <a:t>a</a:t>
            </a:r>
            <a:r>
              <a:rPr lang="id-ID" sz="2000" b="1" dirty="0">
                <a:solidFill>
                  <a:srgbClr val="990099"/>
                </a:solidFill>
                <a:latin typeface="Bookman Old Style" panose="02050604050505020204" pitchFamily="18" charset="0"/>
              </a:rPr>
              <a:t>) </a:t>
            </a:r>
            <a:r>
              <a:rPr lang="en-US" sz="2000" b="1" dirty="0">
                <a:solidFill>
                  <a:srgbClr val="990099"/>
                </a:solidFill>
                <a:latin typeface="Bookman Old Style" panose="02050604050505020204" pitchFamily="18" charset="0"/>
              </a:rPr>
              <a:t>Integrasi A, B dan C……… </a:t>
            </a:r>
            <a:r>
              <a:rPr lang="en-US" sz="2000" b="1" dirty="0" err="1">
                <a:solidFill>
                  <a:srgbClr val="990099"/>
                </a:solidFill>
                <a:latin typeface="Bookman Old Style" panose="02050604050505020204" pitchFamily="18" charset="0"/>
              </a:rPr>
              <a:t>Umum</a:t>
            </a:r>
            <a:endParaRPr lang="id-ID" sz="2000" b="1" dirty="0">
              <a:solidFill>
                <a:srgbClr val="99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356D1C-109F-4C6B-A165-46D7B8218526}"/>
              </a:ext>
            </a:extLst>
          </p:cNvPr>
          <p:cNvSpPr txBox="1"/>
          <p:nvPr/>
        </p:nvSpPr>
        <p:spPr>
          <a:xfrm>
            <a:off x="754195" y="1224871"/>
            <a:ext cx="434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Bookman Old Style" panose="02050604050505020204" pitchFamily="18" charset="0"/>
              </a:rPr>
              <a:t>(1) Cara Manual dan Semi-</a:t>
            </a:r>
            <a:r>
              <a:rPr lang="en-US" sz="1800" b="1" dirty="0" err="1">
                <a:latin typeface="Bookman Old Style" panose="02050604050505020204" pitchFamily="18" charset="0"/>
              </a:rPr>
              <a:t>Mekanis</a:t>
            </a:r>
            <a:endParaRPr lang="en-ID" sz="1800" b="1" dirty="0">
              <a:latin typeface="Bookman Old Style" panose="02050604050505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DBF3E9-BBF9-461C-8556-4BDB06B7CD56}"/>
              </a:ext>
            </a:extLst>
          </p:cNvPr>
          <p:cNvSpPr txBox="1"/>
          <p:nvPr/>
        </p:nvSpPr>
        <p:spPr>
          <a:xfrm>
            <a:off x="1120997" y="1542070"/>
            <a:ext cx="6750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sz="1800" dirty="0">
                <a:latin typeface="Bookman Old Style" panose="02050604050505020204" pitchFamily="18" charset="0"/>
              </a:rPr>
              <a:t>(a)	</a:t>
            </a:r>
            <a:r>
              <a:rPr lang="en-US" sz="1800" dirty="0" err="1">
                <a:latin typeface="Bookman Old Style" panose="02050604050505020204" pitchFamily="18" charset="0"/>
              </a:rPr>
              <a:t>Harmonisasi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perbedaan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Kuantitas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pekerjaan</a:t>
            </a:r>
            <a:r>
              <a:rPr lang="en-US" sz="1800" dirty="0">
                <a:latin typeface="Bookman Old Style" panose="02050604050505020204" pitchFamily="18" charset="0"/>
              </a:rPr>
              <a:t> (SDA+CK)</a:t>
            </a:r>
          </a:p>
          <a:p>
            <a:pPr marL="334116" indent="-334116"/>
            <a:r>
              <a:rPr lang="en-US" sz="1800" dirty="0">
                <a:latin typeface="Bookman Old Style" panose="02050604050505020204" pitchFamily="18" charset="0"/>
              </a:rPr>
              <a:t>	</a:t>
            </a:r>
            <a:r>
              <a:rPr lang="en-US" sz="1800" dirty="0" err="1">
                <a:latin typeface="Bookman Old Style" panose="02050604050505020204" pitchFamily="18" charset="0"/>
              </a:rPr>
              <a:t>Contoh</a:t>
            </a:r>
            <a:r>
              <a:rPr lang="en-US" sz="1800" dirty="0">
                <a:latin typeface="Bookman Old Style" panose="02050604050505020204" pitchFamily="18" charset="0"/>
              </a:rPr>
              <a:t>: </a:t>
            </a:r>
            <a:r>
              <a:rPr lang="en-US" sz="1800" dirty="0" err="1">
                <a:latin typeface="Bookman Old Style" panose="02050604050505020204" pitchFamily="18" charset="0"/>
              </a:rPr>
              <a:t>Galian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tanah</a:t>
            </a:r>
            <a:r>
              <a:rPr lang="en-US" sz="1800" dirty="0">
                <a:latin typeface="Bookman Old Style" panose="02050604050505020204" pitchFamily="18" charset="0"/>
              </a:rPr>
              <a:t> 0 </a:t>
            </a:r>
            <a:r>
              <a:rPr lang="en-US" sz="1800" dirty="0" err="1">
                <a:latin typeface="Bookman Old Style" panose="02050604050505020204" pitchFamily="18" charset="0"/>
              </a:rPr>
              <a:t>s.d.</a:t>
            </a:r>
            <a:r>
              <a:rPr lang="en-US" sz="1800" dirty="0">
                <a:latin typeface="Bookman Old Style" panose="02050604050505020204" pitchFamily="18" charset="0"/>
              </a:rPr>
              <a:t> 200 m3; &gt; 200 </a:t>
            </a:r>
            <a:r>
              <a:rPr lang="en-US" sz="1800" dirty="0" err="1">
                <a:latin typeface="Bookman Old Style" panose="02050604050505020204" pitchFamily="18" charset="0"/>
              </a:rPr>
              <a:t>s.d.</a:t>
            </a:r>
            <a:r>
              <a:rPr lang="en-US" sz="1800" dirty="0">
                <a:latin typeface="Bookman Old Style" panose="02050604050505020204" pitchFamily="18" charset="0"/>
              </a:rPr>
              <a:t> 2.000 m3 dan &gt; 2.000 m3</a:t>
            </a:r>
            <a:endParaRPr lang="en-ID" sz="1800" dirty="0">
              <a:latin typeface="Bookman Old Style" panose="02050604050505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F8D395-CB6C-4869-A6FD-412A60395BEA}"/>
              </a:ext>
            </a:extLst>
          </p:cNvPr>
          <p:cNvSpPr txBox="1"/>
          <p:nvPr/>
        </p:nvSpPr>
        <p:spPr>
          <a:xfrm>
            <a:off x="754195" y="4136143"/>
            <a:ext cx="222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Bookman Old Style" panose="02050604050505020204" pitchFamily="18" charset="0"/>
              </a:rPr>
              <a:t>(2) Cara </a:t>
            </a:r>
            <a:r>
              <a:rPr lang="en-US" sz="1800" b="1" dirty="0" err="1">
                <a:latin typeface="Bookman Old Style" panose="02050604050505020204" pitchFamily="18" charset="0"/>
              </a:rPr>
              <a:t>Mekanis</a:t>
            </a:r>
            <a:endParaRPr lang="en-ID" sz="1800" b="1" dirty="0">
              <a:latin typeface="Bookman Old Style" panose="02050604050505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A43A39-D92B-42BB-8529-9ABDDD3A6D04}"/>
              </a:ext>
            </a:extLst>
          </p:cNvPr>
          <p:cNvSpPr txBox="1"/>
          <p:nvPr/>
        </p:nvSpPr>
        <p:spPr>
          <a:xfrm>
            <a:off x="1172083" y="4424951"/>
            <a:ext cx="87471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sz="1800" dirty="0">
                <a:latin typeface="Bookman Old Style" panose="02050604050505020204" pitchFamily="18" charset="0"/>
              </a:rPr>
              <a:t>(a)	</a:t>
            </a:r>
            <a:r>
              <a:rPr lang="en-US" sz="1800" dirty="0" err="1">
                <a:latin typeface="Bookman Old Style" panose="02050604050505020204" pitchFamily="18" charset="0"/>
              </a:rPr>
              <a:t>Persamaam</a:t>
            </a:r>
            <a:r>
              <a:rPr lang="en-US" sz="1800" dirty="0">
                <a:latin typeface="Bookman Old Style" panose="02050604050505020204" pitchFamily="18" charset="0"/>
              </a:rPr>
              <a:t> Proses (BM dan SDA)</a:t>
            </a:r>
          </a:p>
          <a:p>
            <a:pPr marL="1252538" indent="-1252538"/>
            <a:r>
              <a:rPr lang="en-US" sz="1800" dirty="0">
                <a:latin typeface="Bookman Old Style" panose="02050604050505020204" pitchFamily="18" charset="0"/>
              </a:rPr>
              <a:t>     </a:t>
            </a:r>
            <a:r>
              <a:rPr lang="en-US" sz="1800" dirty="0" err="1">
                <a:latin typeface="Bookman Old Style" panose="02050604050505020204" pitchFamily="18" charset="0"/>
              </a:rPr>
              <a:t>Contoh</a:t>
            </a:r>
            <a:r>
              <a:rPr lang="en-US" sz="1800" dirty="0">
                <a:latin typeface="Bookman Old Style" panose="02050604050505020204" pitchFamily="18" charset="0"/>
              </a:rPr>
              <a:t>:-</a:t>
            </a:r>
            <a:r>
              <a:rPr lang="en-US" sz="1800" i="1" dirty="0">
                <a:latin typeface="Bookman Old Style" panose="02050604050505020204" pitchFamily="18" charset="0"/>
              </a:rPr>
              <a:t>Striping</a:t>
            </a:r>
            <a:r>
              <a:rPr lang="en-US" sz="1800" dirty="0">
                <a:latin typeface="Bookman Old Style" panose="02050604050505020204" pitchFamily="18" charset="0"/>
              </a:rPr>
              <a:t> dan </a:t>
            </a:r>
            <a:r>
              <a:rPr lang="en-US" sz="1800" dirty="0" err="1">
                <a:latin typeface="Bookman Old Style" panose="02050604050505020204" pitchFamily="18" charset="0"/>
              </a:rPr>
              <a:t>Kosrekan</a:t>
            </a:r>
            <a:r>
              <a:rPr lang="en-US" sz="1800" dirty="0">
                <a:latin typeface="Bookman Old Style" panose="02050604050505020204" pitchFamily="18" charset="0"/>
              </a:rPr>
              <a:t> = </a:t>
            </a:r>
            <a:r>
              <a:rPr lang="en-US" sz="1800" i="1" dirty="0">
                <a:latin typeface="Bookman Old Style" panose="02050604050505020204" pitchFamily="18" charset="0"/>
              </a:rPr>
              <a:t>Clearing and Grubbing</a:t>
            </a:r>
          </a:p>
          <a:p>
            <a:pPr marL="1252538" indent="-1252538"/>
            <a:r>
              <a:rPr lang="en-US" sz="1800" dirty="0">
                <a:latin typeface="Bookman Old Style" panose="02050604050505020204" pitchFamily="18" charset="0"/>
              </a:rPr>
              <a:t>	-</a:t>
            </a:r>
            <a:r>
              <a:rPr lang="en-US" sz="1800" dirty="0" err="1">
                <a:latin typeface="Bookman Old Style" panose="02050604050505020204" pitchFamily="18" charset="0"/>
              </a:rPr>
              <a:t>Galian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tanah</a:t>
            </a:r>
            <a:r>
              <a:rPr lang="en-US" sz="1800" dirty="0">
                <a:latin typeface="Bookman Old Style" panose="02050604050505020204" pitchFamily="18" charset="0"/>
              </a:rPr>
              <a:t> di </a:t>
            </a:r>
            <a:r>
              <a:rPr lang="en-US" sz="1800" dirty="0" err="1">
                <a:latin typeface="Bookman Old Style" panose="02050604050505020204" pitchFamily="18" charset="0"/>
              </a:rPr>
              <a:t>daerah</a:t>
            </a:r>
            <a:r>
              <a:rPr lang="en-US" sz="1800" dirty="0">
                <a:latin typeface="Bookman Old Style" panose="02050604050505020204" pitchFamily="18" charset="0"/>
              </a:rPr>
              <a:t> non-</a:t>
            </a:r>
            <a:r>
              <a:rPr lang="en-US" sz="1800" dirty="0" err="1">
                <a:latin typeface="Bookman Old Style" panose="02050604050505020204" pitchFamily="18" charset="0"/>
              </a:rPr>
              <a:t>rawa</a:t>
            </a:r>
            <a:r>
              <a:rPr lang="en-US" sz="1800" dirty="0">
                <a:latin typeface="Bookman Old Style" panose="02050604050505020204" pitchFamily="18" charset="0"/>
              </a:rPr>
              <a:t> dg di </a:t>
            </a:r>
            <a:r>
              <a:rPr lang="en-US" sz="1800" dirty="0" err="1">
                <a:latin typeface="Bookman Old Style" panose="02050604050505020204" pitchFamily="18" charset="0"/>
              </a:rPr>
              <a:t>rawa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dapat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beda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alat</a:t>
            </a:r>
            <a:endParaRPr lang="en-US" sz="1800" dirty="0">
              <a:latin typeface="Bookman Old Style" panose="02050604050505020204" pitchFamily="18" charset="0"/>
            </a:endParaRPr>
          </a:p>
          <a:p>
            <a:pPr marL="989013" indent="-989013"/>
            <a:r>
              <a:rPr lang="en-US" sz="1800" dirty="0">
                <a:latin typeface="Bookman Old Style" panose="02050604050505020204" pitchFamily="18" charset="0"/>
              </a:rPr>
              <a:t>	   - </a:t>
            </a:r>
            <a:r>
              <a:rPr lang="en-US" sz="1800" dirty="0" err="1">
                <a:latin typeface="Bookman Old Style" panose="02050604050505020204" pitchFamily="18" charset="0"/>
              </a:rPr>
              <a:t>Pemadatan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timbunan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tanah</a:t>
            </a:r>
            <a:r>
              <a:rPr lang="en-US" sz="1800" dirty="0">
                <a:latin typeface="Bookman Old Style" panose="02050604050505020204" pitchFamily="18" charset="0"/>
              </a:rPr>
              <a:t>, </a:t>
            </a:r>
            <a:r>
              <a:rPr lang="en-US" sz="1800" dirty="0" err="1">
                <a:latin typeface="Bookman Old Style" panose="02050604050505020204" pitchFamily="18" charset="0"/>
              </a:rPr>
              <a:t>agregat</a:t>
            </a:r>
            <a:r>
              <a:rPr lang="en-US" sz="1800" dirty="0">
                <a:latin typeface="Bookman Old Style" panose="02050604050505020204" pitchFamily="18" charset="0"/>
              </a:rPr>
              <a:t>, batu…. </a:t>
            </a:r>
            <a:r>
              <a:rPr lang="en-US" sz="1800" dirty="0" err="1">
                <a:latin typeface="Bookman Old Style" panose="02050604050505020204" pitchFamily="18" charset="0"/>
              </a:rPr>
              <a:t>dll</a:t>
            </a:r>
            <a:r>
              <a:rPr lang="en-US" sz="1800" dirty="0">
                <a:latin typeface="Bookman Old Style" panose="02050604050505020204" pitchFamily="18" charset="0"/>
              </a:rPr>
              <a:t>.</a:t>
            </a:r>
          </a:p>
          <a:p>
            <a:pPr marL="1075619" indent="-1075619"/>
            <a:endParaRPr lang="en-US" sz="400" dirty="0">
              <a:latin typeface="Bookman Old Style" panose="02050604050505020204" pitchFamily="18" charset="0"/>
            </a:endParaRPr>
          </a:p>
          <a:p>
            <a:pPr marL="334116" indent="-334116">
              <a:tabLst>
                <a:tab pos="334116" algn="l"/>
              </a:tabLst>
            </a:pPr>
            <a:r>
              <a:rPr lang="en-US" sz="1800" dirty="0">
                <a:latin typeface="Bookman Old Style" panose="02050604050505020204" pitchFamily="18" charset="0"/>
              </a:rPr>
              <a:t>(b)	</a:t>
            </a:r>
            <a:r>
              <a:rPr lang="en-US" sz="1800" dirty="0" err="1">
                <a:latin typeface="Bookman Old Style" panose="02050604050505020204" pitchFamily="18" charset="0"/>
              </a:rPr>
              <a:t>Pembatasan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tenaga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bantuan</a:t>
            </a:r>
            <a:r>
              <a:rPr lang="en-US" sz="1800" dirty="0">
                <a:latin typeface="Bookman Old Style" panose="02050604050505020204" pitchFamily="18" charset="0"/>
              </a:rPr>
              <a:t> manual </a:t>
            </a:r>
            <a:r>
              <a:rPr lang="en-US" sz="1800" dirty="0" err="1">
                <a:latin typeface="Bookman Old Style" panose="02050604050505020204" pitchFamily="18" charset="0"/>
              </a:rPr>
              <a:t>sesuai</a:t>
            </a:r>
            <a:r>
              <a:rPr lang="en-US" sz="1800" dirty="0">
                <a:latin typeface="Bookman Old Style" panose="02050604050505020204" pitchFamily="18" charset="0"/>
              </a:rPr>
              <a:t> tk. </a:t>
            </a:r>
            <a:r>
              <a:rPr lang="en-US" sz="1800" dirty="0" err="1">
                <a:latin typeface="Bookman Old Style" panose="02050604050505020204" pitchFamily="18" charset="0"/>
              </a:rPr>
              <a:t>ketelitian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hasil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pekerjaan</a:t>
            </a:r>
            <a:endParaRPr lang="en-US" sz="1800" dirty="0">
              <a:latin typeface="Bookman Old Style" panose="02050604050505020204" pitchFamily="18" charset="0"/>
            </a:endParaRPr>
          </a:p>
          <a:p>
            <a:pPr marL="1075619" indent="-1075619">
              <a:tabLst>
                <a:tab pos="334116" algn="l"/>
              </a:tabLst>
            </a:pPr>
            <a:r>
              <a:rPr lang="en-US" sz="1800" dirty="0">
                <a:latin typeface="Bookman Old Style" panose="02050604050505020204" pitchFamily="18" charset="0"/>
              </a:rPr>
              <a:t>	</a:t>
            </a:r>
            <a:r>
              <a:rPr lang="en-US" sz="1800" dirty="0" err="1">
                <a:latin typeface="Bookman Old Style" panose="02050604050505020204" pitchFamily="18" charset="0"/>
              </a:rPr>
              <a:t>Contoh</a:t>
            </a:r>
            <a:r>
              <a:rPr lang="en-US" sz="1800" dirty="0">
                <a:latin typeface="Bookman Old Style" panose="02050604050505020204" pitchFamily="18" charset="0"/>
              </a:rPr>
              <a:t>: TK manual </a:t>
            </a:r>
            <a:r>
              <a:rPr lang="en-US" sz="1800" dirty="0" err="1">
                <a:latin typeface="Bookman Old Style" panose="02050604050505020204" pitchFamily="18" charset="0"/>
              </a:rPr>
              <a:t>bantu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Exca</a:t>
            </a:r>
            <a:r>
              <a:rPr lang="en-US" sz="1800" dirty="0">
                <a:latin typeface="Bookman Old Style" panose="02050604050505020204" pitchFamily="18" charset="0"/>
              </a:rPr>
              <a:t>. </a:t>
            </a:r>
            <a:r>
              <a:rPr lang="en-US" sz="1800" dirty="0" err="1">
                <a:latin typeface="Bookman Old Style" panose="02050604050505020204" pitchFamily="18" charset="0"/>
              </a:rPr>
              <a:t>maks</a:t>
            </a:r>
            <a:r>
              <a:rPr lang="en-US" sz="1800" dirty="0">
                <a:latin typeface="Bookman Old Style" panose="02050604050505020204" pitchFamily="18" charset="0"/>
              </a:rPr>
              <a:t>. 2org </a:t>
            </a:r>
            <a:r>
              <a:rPr lang="en-US" sz="1800" dirty="0" err="1">
                <a:latin typeface="Bookman Old Style" panose="02050604050505020204" pitchFamily="18" charset="0"/>
              </a:rPr>
              <a:t>pekerja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sesuai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kebutuhan</a:t>
            </a: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5B2DCD8-CA0C-46C0-88FE-644FF84B0A19}"/>
              </a:ext>
            </a:extLst>
          </p:cNvPr>
          <p:cNvSpPr/>
          <p:nvPr/>
        </p:nvSpPr>
        <p:spPr>
          <a:xfrm>
            <a:off x="1534866" y="1583268"/>
            <a:ext cx="6187838" cy="31955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5165E0-B505-5D2C-71F3-AB2190183D82}"/>
              </a:ext>
            </a:extLst>
          </p:cNvPr>
          <p:cNvSpPr/>
          <p:nvPr/>
        </p:nvSpPr>
        <p:spPr>
          <a:xfrm>
            <a:off x="158598" y="188136"/>
            <a:ext cx="48173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4.1 </a:t>
            </a:r>
            <a:r>
              <a:rPr lang="en-US" sz="3200" b="1" cap="none" spc="0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Restrukturisasi</a:t>
            </a:r>
            <a:r>
              <a:rPr lang="en-US" sz="32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AHSP</a:t>
            </a:r>
            <a:endParaRPr lang="en-ID" sz="32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F0262A-78BF-CCA0-DBF8-10991B5D8327}"/>
              </a:ext>
            </a:extLst>
          </p:cNvPr>
          <p:cNvSpPr txBox="1"/>
          <p:nvPr/>
        </p:nvSpPr>
        <p:spPr>
          <a:xfrm>
            <a:off x="1225497" y="6399406"/>
            <a:ext cx="380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4116" indent="-334116">
              <a:tabLst>
                <a:tab pos="334116" algn="l"/>
              </a:tabLst>
            </a:pPr>
            <a:r>
              <a:rPr lang="en-US" sz="1800" dirty="0">
                <a:latin typeface="Bookman Old Style" panose="02050604050505020204" pitchFamily="18" charset="0"/>
              </a:rPr>
              <a:t> (c)	 </a:t>
            </a:r>
            <a:r>
              <a:rPr lang="en-US" sz="1800" dirty="0" err="1">
                <a:latin typeface="Bookman Old Style" panose="02050604050505020204" pitchFamily="18" charset="0"/>
              </a:rPr>
              <a:t>Mobilisasi</a:t>
            </a:r>
            <a:r>
              <a:rPr lang="en-US" sz="1800" dirty="0">
                <a:latin typeface="Bookman Old Style" panose="02050604050505020204" pitchFamily="18" charset="0"/>
              </a:rPr>
              <a:t> dan </a:t>
            </a:r>
            <a:r>
              <a:rPr lang="en-US" sz="1800" dirty="0" err="1">
                <a:latin typeface="Bookman Old Style" panose="02050604050505020204" pitchFamily="18" charset="0"/>
              </a:rPr>
              <a:t>Demobilisasi</a:t>
            </a: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4BD662-63F8-C4D9-C37C-DDF60B59534D}"/>
              </a:ext>
            </a:extLst>
          </p:cNvPr>
          <p:cNvSpPr/>
          <p:nvPr/>
        </p:nvSpPr>
        <p:spPr>
          <a:xfrm>
            <a:off x="1294204" y="6446575"/>
            <a:ext cx="3734996" cy="32216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62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47C949-A73E-8DC1-6086-D75FDC3842D2}"/>
              </a:ext>
            </a:extLst>
          </p:cNvPr>
          <p:cNvSpPr txBox="1"/>
          <p:nvPr/>
        </p:nvSpPr>
        <p:spPr>
          <a:xfrm>
            <a:off x="7774853" y="803521"/>
            <a:ext cx="208224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Penggunaan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AHSP ini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jangan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seperti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org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Keuangan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Jika Vol.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galian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total 2.500 m3,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ambilah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AHSP &gt; 2.000 m3</a:t>
            </a:r>
            <a:endParaRPr lang="en-ID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0DD574-881A-4F19-B696-CF6D353449D3}"/>
              </a:ext>
            </a:extLst>
          </p:cNvPr>
          <p:cNvSpPr txBox="1"/>
          <p:nvPr/>
        </p:nvSpPr>
        <p:spPr>
          <a:xfrm>
            <a:off x="1114178" y="2437443"/>
            <a:ext cx="87918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4116" indent="-334116"/>
            <a:r>
              <a:rPr lang="en-US" sz="1800" dirty="0">
                <a:latin typeface="Bookman Old Style" panose="02050604050505020204" pitchFamily="18" charset="0"/>
              </a:rPr>
              <a:t>(b)	</a:t>
            </a:r>
            <a:r>
              <a:rPr lang="en-US" sz="1800" dirty="0" err="1">
                <a:latin typeface="Bookman Old Style" panose="02050604050505020204" pitchFamily="18" charset="0"/>
              </a:rPr>
              <a:t>Perbedaan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tinggi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Konstruksi</a:t>
            </a:r>
            <a:endParaRPr lang="en-US" sz="1800" dirty="0">
              <a:latin typeface="Bookman Old Style" panose="02050604050505020204" pitchFamily="18" charset="0"/>
            </a:endParaRPr>
          </a:p>
          <a:p>
            <a:pPr marL="1252538" indent="-919163"/>
            <a:r>
              <a:rPr lang="en-ID" sz="1800" dirty="0" err="1">
                <a:latin typeface="Bookman Old Style" panose="02050604050505020204" pitchFamily="18" charset="0"/>
              </a:rPr>
              <a:t>Contoh</a:t>
            </a:r>
            <a:r>
              <a:rPr lang="en-ID" sz="1800" dirty="0">
                <a:latin typeface="Bookman Old Style" panose="02050604050505020204" pitchFamily="18" charset="0"/>
              </a:rPr>
              <a:t>:-Pas. Batu </a:t>
            </a:r>
            <a:r>
              <a:rPr lang="en-ID" sz="1800" dirty="0" err="1">
                <a:latin typeface="Bookman Old Style" panose="02050604050505020204" pitchFamily="18" charset="0"/>
              </a:rPr>
              <a:t>belah</a:t>
            </a:r>
            <a:r>
              <a:rPr lang="en-ID" sz="1800" dirty="0">
                <a:latin typeface="Bookman Old Style" panose="02050604050505020204" pitchFamily="18" charset="0"/>
              </a:rPr>
              <a:t> </a:t>
            </a:r>
            <a:r>
              <a:rPr lang="en-ID" sz="1800" dirty="0" err="1">
                <a:latin typeface="Bookman Old Style" panose="02050604050505020204" pitchFamily="18" charset="0"/>
              </a:rPr>
              <a:t>untuk</a:t>
            </a:r>
            <a:r>
              <a:rPr lang="en-ID" sz="1800" dirty="0">
                <a:latin typeface="Bookman Old Style" panose="02050604050505020204" pitchFamily="18" charset="0"/>
              </a:rPr>
              <a:t> </a:t>
            </a:r>
            <a:r>
              <a:rPr lang="en-ID" sz="1800" dirty="0" err="1">
                <a:latin typeface="Bookman Old Style" panose="02050604050505020204" pitchFamily="18" charset="0"/>
              </a:rPr>
              <a:t>tinggi</a:t>
            </a:r>
            <a:r>
              <a:rPr lang="en-ID" sz="1800" dirty="0">
                <a:latin typeface="Bookman Old Style" panose="02050604050505020204" pitchFamily="18" charset="0"/>
              </a:rPr>
              <a:t> </a:t>
            </a:r>
            <a:r>
              <a:rPr lang="en-ID" sz="1800" dirty="0" err="1">
                <a:latin typeface="Bookman Old Style" panose="02050604050505020204" pitchFamily="18" charset="0"/>
              </a:rPr>
              <a:t>s.d.</a:t>
            </a:r>
            <a:r>
              <a:rPr lang="en-ID" sz="1800" dirty="0">
                <a:latin typeface="Bookman Old Style" panose="02050604050505020204" pitchFamily="18" charset="0"/>
              </a:rPr>
              <a:t> 1 m’; &gt; 1 </a:t>
            </a:r>
            <a:r>
              <a:rPr lang="en-ID" sz="1800" dirty="0" err="1">
                <a:latin typeface="Bookman Old Style" panose="02050604050505020204" pitchFamily="18" charset="0"/>
              </a:rPr>
              <a:t>s.d.</a:t>
            </a:r>
            <a:r>
              <a:rPr lang="en-ID" sz="1800" dirty="0">
                <a:latin typeface="Bookman Old Style" panose="02050604050505020204" pitchFamily="18" charset="0"/>
              </a:rPr>
              <a:t> 2 m’…</a:t>
            </a:r>
            <a:r>
              <a:rPr lang="en-ID" sz="1800" dirty="0" err="1">
                <a:latin typeface="Bookman Old Style" panose="02050604050505020204" pitchFamily="18" charset="0"/>
              </a:rPr>
              <a:t>dst</a:t>
            </a:r>
            <a:r>
              <a:rPr lang="en-ID" sz="1800" dirty="0">
                <a:latin typeface="Bookman Old Style" panose="02050604050505020204" pitchFamily="18" charset="0"/>
              </a:rPr>
              <a:t>.</a:t>
            </a:r>
          </a:p>
          <a:p>
            <a:pPr marL="1252538" indent="-919163"/>
            <a:r>
              <a:rPr lang="en-ID" sz="1800" dirty="0">
                <a:latin typeface="Bookman Old Style" panose="02050604050505020204" pitchFamily="18" charset="0"/>
              </a:rPr>
              <a:t>	</a:t>
            </a:r>
            <a:r>
              <a:rPr lang="en-ID" sz="1800" dirty="0">
                <a:latin typeface="Bookman Old Style" panose="02050604050505020204" pitchFamily="18" charset="0"/>
                <a:cs typeface="Arial" panose="020B0604020202020204" pitchFamily="34" charset="0"/>
              </a:rPr>
              <a:t>-Pas. </a:t>
            </a:r>
            <a:r>
              <a:rPr lang="en-ID" sz="1800" dirty="0" err="1">
                <a:latin typeface="Bookman Old Style" panose="02050604050505020204" pitchFamily="18" charset="0"/>
                <a:cs typeface="Arial" panose="020B0604020202020204" pitchFamily="34" charset="0"/>
              </a:rPr>
              <a:t>Bronjong</a:t>
            </a:r>
            <a:r>
              <a:rPr lang="en-ID" sz="1800" dirty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en-ID" sz="1800" dirty="0" err="1">
                <a:latin typeface="Bookman Old Style" panose="02050604050505020204" pitchFamily="18" charset="0"/>
                <a:cs typeface="Arial" panose="020B0604020202020204" pitchFamily="34" charset="0"/>
              </a:rPr>
              <a:t>kawat</a:t>
            </a:r>
            <a:r>
              <a:rPr lang="en-ID" sz="1800" dirty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en-ID" sz="1800" dirty="0" err="1">
                <a:latin typeface="Bookman Old Style" panose="02050604050505020204" pitchFamily="18" charset="0"/>
                <a:cs typeface="Arial" panose="020B0604020202020204" pitchFamily="34" charset="0"/>
              </a:rPr>
              <a:t>untuk</a:t>
            </a:r>
            <a:r>
              <a:rPr lang="en-ID" sz="1800" dirty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en-ID" sz="1800" dirty="0" err="1">
                <a:latin typeface="Bookman Old Style" panose="02050604050505020204" pitchFamily="18" charset="0"/>
                <a:cs typeface="Arial" panose="020B0604020202020204" pitchFamily="34" charset="0"/>
              </a:rPr>
              <a:t>tinggi</a:t>
            </a:r>
            <a:r>
              <a:rPr lang="en-ID" sz="1800" dirty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en-ID" sz="1800" dirty="0" err="1">
                <a:latin typeface="Bookman Old Style" panose="02050604050505020204" pitchFamily="18" charset="0"/>
                <a:cs typeface="Arial" panose="020B0604020202020204" pitchFamily="34" charset="0"/>
              </a:rPr>
              <a:t>s.d.</a:t>
            </a:r>
            <a:r>
              <a:rPr lang="en-ID" sz="1800" dirty="0">
                <a:latin typeface="Bookman Old Style" panose="02050604050505020204" pitchFamily="18" charset="0"/>
                <a:cs typeface="Arial" panose="020B0604020202020204" pitchFamily="34" charset="0"/>
              </a:rPr>
              <a:t> 1 m’; &gt;1s.d.2 m’…</a:t>
            </a:r>
            <a:r>
              <a:rPr lang="en-ID" sz="1800" dirty="0" err="1">
                <a:latin typeface="Bookman Old Style" panose="02050604050505020204" pitchFamily="18" charset="0"/>
                <a:cs typeface="Arial" panose="020B0604020202020204" pitchFamily="34" charset="0"/>
              </a:rPr>
              <a:t>dst</a:t>
            </a:r>
            <a:r>
              <a:rPr lang="en-ID" sz="1800" dirty="0">
                <a:latin typeface="Bookman Old Style" panose="02050604050505020204" pitchFamily="18" charset="0"/>
                <a:cs typeface="Arial" panose="020B0604020202020204" pitchFamily="34" charset="0"/>
              </a:rPr>
              <a:t>.</a:t>
            </a:r>
          </a:p>
          <a:p>
            <a:pPr marL="1252538" indent="-919163"/>
            <a:r>
              <a:rPr lang="en-ID" sz="1800" dirty="0">
                <a:latin typeface="Bookman Old Style" panose="02050604050505020204" pitchFamily="18" charset="0"/>
                <a:cs typeface="Arial" panose="020B0604020202020204" pitchFamily="34" charset="0"/>
              </a:rPr>
              <a:t>	-Pas. Batu </a:t>
            </a:r>
            <a:r>
              <a:rPr lang="en-ID" sz="1800" dirty="0" err="1">
                <a:latin typeface="Bookman Old Style" panose="02050604050505020204" pitchFamily="18" charset="0"/>
                <a:cs typeface="Arial" panose="020B0604020202020204" pitchFamily="34" charset="0"/>
              </a:rPr>
              <a:t>Kosong</a:t>
            </a:r>
            <a:r>
              <a:rPr lang="en-ID" sz="1800" dirty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en-ID" sz="1800" dirty="0" err="1">
                <a:latin typeface="Bookman Old Style" panose="02050604050505020204" pitchFamily="18" charset="0"/>
                <a:cs typeface="Arial" panose="020B0604020202020204" pitchFamily="34" charset="0"/>
              </a:rPr>
              <a:t>untuk</a:t>
            </a:r>
            <a:r>
              <a:rPr lang="en-ID" sz="1800" dirty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en-ID" sz="1800" dirty="0" err="1">
                <a:latin typeface="Bookman Old Style" panose="02050604050505020204" pitchFamily="18" charset="0"/>
                <a:cs typeface="Arial" panose="020B0604020202020204" pitchFamily="34" charset="0"/>
              </a:rPr>
              <a:t>tinggi</a:t>
            </a:r>
            <a:r>
              <a:rPr lang="en-ID" sz="1800" dirty="0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en-ID" sz="1800" dirty="0" err="1">
                <a:latin typeface="Bookman Old Style" panose="02050604050505020204" pitchFamily="18" charset="0"/>
                <a:cs typeface="Arial" panose="020B0604020202020204" pitchFamily="34" charset="0"/>
              </a:rPr>
              <a:t>s.d.</a:t>
            </a:r>
            <a:r>
              <a:rPr lang="en-ID" sz="1800" dirty="0">
                <a:latin typeface="Bookman Old Style" panose="02050604050505020204" pitchFamily="18" charset="0"/>
                <a:cs typeface="Arial" panose="020B0604020202020204" pitchFamily="34" charset="0"/>
              </a:rPr>
              <a:t> 1 m’; &gt; 1 </a:t>
            </a:r>
            <a:r>
              <a:rPr lang="en-ID" sz="1800" dirty="0" err="1">
                <a:latin typeface="Bookman Old Style" panose="02050604050505020204" pitchFamily="18" charset="0"/>
                <a:cs typeface="Arial" panose="020B0604020202020204" pitchFamily="34" charset="0"/>
              </a:rPr>
              <a:t>s.d.</a:t>
            </a:r>
            <a:r>
              <a:rPr lang="en-ID" sz="1800" dirty="0">
                <a:latin typeface="Bookman Old Style" panose="02050604050505020204" pitchFamily="18" charset="0"/>
                <a:cs typeface="Arial" panose="020B0604020202020204" pitchFamily="34" charset="0"/>
              </a:rPr>
              <a:t> 2 m’…</a:t>
            </a:r>
            <a:r>
              <a:rPr lang="en-ID" sz="1800" dirty="0" err="1">
                <a:latin typeface="Bookman Old Style" panose="02050604050505020204" pitchFamily="18" charset="0"/>
                <a:cs typeface="Arial" panose="020B0604020202020204" pitchFamily="34" charset="0"/>
              </a:rPr>
              <a:t>dst</a:t>
            </a:r>
            <a:r>
              <a:rPr lang="en-ID" sz="1800" dirty="0">
                <a:latin typeface="Bookman Old Style" panose="02050604050505020204" pitchFamily="18" charset="0"/>
                <a:cs typeface="Arial" panose="020B0604020202020204" pitchFamily="34" charset="0"/>
              </a:rPr>
              <a:t>.</a:t>
            </a:r>
          </a:p>
          <a:p>
            <a:pPr marL="357188" indent="-357188"/>
            <a:r>
              <a:rPr lang="en-ID" sz="1800" dirty="0">
                <a:latin typeface="Bookman Old Style" panose="02050604050505020204" pitchFamily="18" charset="0"/>
              </a:rPr>
              <a:t>(c )	</a:t>
            </a:r>
            <a:r>
              <a:rPr lang="en-ID" sz="1800" dirty="0" err="1">
                <a:latin typeface="Bookman Old Style" panose="02050604050505020204" pitchFamily="18" charset="0"/>
              </a:rPr>
              <a:t>Penyesuaian</a:t>
            </a:r>
            <a:r>
              <a:rPr lang="en-ID" sz="1800" dirty="0">
                <a:latin typeface="Bookman Old Style" panose="02050604050505020204" pitchFamily="18" charset="0"/>
              </a:rPr>
              <a:t> </a:t>
            </a:r>
            <a:r>
              <a:rPr lang="en-ID" sz="1800" dirty="0" err="1">
                <a:latin typeface="Bookman Old Style" panose="02050604050505020204" pitchFamily="18" charset="0"/>
              </a:rPr>
              <a:t>perhitungan</a:t>
            </a:r>
            <a:r>
              <a:rPr lang="en-ID" sz="1800" dirty="0">
                <a:latin typeface="Bookman Old Style" panose="02050604050505020204" pitchFamily="18" charset="0"/>
              </a:rPr>
              <a:t> </a:t>
            </a:r>
            <a:r>
              <a:rPr lang="en-ID" sz="1800" dirty="0" err="1">
                <a:latin typeface="Bookman Old Style" panose="02050604050505020204" pitchFamily="18" charset="0"/>
              </a:rPr>
              <a:t>koef</a:t>
            </a:r>
            <a:r>
              <a:rPr lang="en-ID" sz="1800" dirty="0">
                <a:latin typeface="Bookman Old Style" panose="02050604050505020204" pitchFamily="18" charset="0"/>
              </a:rPr>
              <a:t>. </a:t>
            </a:r>
            <a:r>
              <a:rPr lang="en-ID" sz="1800" dirty="0" err="1">
                <a:latin typeface="Bookman Old Style" panose="02050604050505020204" pitchFamily="18" charset="0"/>
              </a:rPr>
              <a:t>alat</a:t>
            </a:r>
            <a:r>
              <a:rPr lang="en-ID" sz="1800" dirty="0">
                <a:latin typeface="Bookman Old Style" panose="02050604050505020204" pitchFamily="18" charset="0"/>
              </a:rPr>
              <a:t> semi </a:t>
            </a:r>
            <a:r>
              <a:rPr lang="en-ID" sz="1800" dirty="0" err="1">
                <a:latin typeface="Bookman Old Style" panose="02050604050505020204" pitchFamily="18" charset="0"/>
              </a:rPr>
              <a:t>mekanis</a:t>
            </a:r>
            <a:endParaRPr lang="en-ID" sz="1800" dirty="0">
              <a:latin typeface="Bookman Old Style" panose="02050604050505020204" pitchFamily="18" charset="0"/>
            </a:endParaRPr>
          </a:p>
          <a:p>
            <a:pPr marL="357188" indent="-357188"/>
            <a:r>
              <a:rPr lang="en-ID" sz="1800" i="1" dirty="0">
                <a:latin typeface="Bookman Old Style" panose="02050604050505020204" pitchFamily="18" charset="0"/>
              </a:rPr>
              <a:t>	Capital based </a:t>
            </a:r>
            <a:r>
              <a:rPr lang="en-ID" sz="1800" dirty="0" err="1">
                <a:latin typeface="Bookman Old Style" panose="02050604050505020204" pitchFamily="18" charset="0"/>
              </a:rPr>
              <a:t>jadi</a:t>
            </a:r>
            <a:r>
              <a:rPr lang="en-ID" sz="1800" dirty="0">
                <a:latin typeface="Bookman Old Style" panose="02050604050505020204" pitchFamily="18" charset="0"/>
              </a:rPr>
              <a:t> </a:t>
            </a:r>
            <a:r>
              <a:rPr lang="en-ID" sz="1800" i="1" dirty="0">
                <a:latin typeface="Bookman Old Style" panose="02050604050505020204" pitchFamily="18" charset="0"/>
              </a:rPr>
              <a:t>Performance based;</a:t>
            </a:r>
            <a:r>
              <a:rPr lang="en-ID" sz="1800" dirty="0">
                <a:latin typeface="Bookman Old Style" panose="02050604050505020204" pitchFamily="18" charset="0"/>
              </a:rPr>
              <a:t> </a:t>
            </a:r>
            <a:r>
              <a:rPr lang="en-ID" sz="1800" dirty="0" err="1">
                <a:latin typeface="Bookman Old Style" panose="02050604050505020204" pitchFamily="18" charset="0"/>
              </a:rPr>
              <a:t>Contoh</a:t>
            </a:r>
            <a:r>
              <a:rPr lang="en-ID" sz="1800" dirty="0">
                <a:latin typeface="Bookman Old Style" panose="02050604050505020204" pitchFamily="18" charset="0"/>
              </a:rPr>
              <a:t>: </a:t>
            </a:r>
            <a:r>
              <a:rPr lang="en-ID" sz="1800" dirty="0" err="1">
                <a:latin typeface="Bookman Old Style" panose="02050604050505020204" pitchFamily="18" charset="0"/>
              </a:rPr>
              <a:t>Molen</a:t>
            </a:r>
            <a:r>
              <a:rPr lang="en-ID" sz="1800" dirty="0">
                <a:latin typeface="Bookman Old Style" panose="02050604050505020204" pitchFamily="18" charset="0"/>
              </a:rPr>
              <a:t>, Vibrator, Stamper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EBEDB4-A04B-4A0A-A7FC-37C47A2CD485}"/>
              </a:ext>
            </a:extLst>
          </p:cNvPr>
          <p:cNvSpPr/>
          <p:nvPr/>
        </p:nvSpPr>
        <p:spPr>
          <a:xfrm>
            <a:off x="7774853" y="803521"/>
            <a:ext cx="1965495" cy="16618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0609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77E9BC-E2B0-4B4A-A433-AD7BB0794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799" y="261582"/>
            <a:ext cx="89728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99709" indent="-499709">
              <a:spcAft>
                <a:spcPts val="554"/>
              </a:spcAft>
            </a:pPr>
            <a:r>
              <a:rPr lang="en-US" sz="2000" b="1" dirty="0">
                <a:solidFill>
                  <a:srgbClr val="990099"/>
                </a:solidFill>
                <a:latin typeface="Bookman Old Style" panose="02050604050505020204" pitchFamily="18" charset="0"/>
              </a:rPr>
              <a:t>b</a:t>
            </a:r>
            <a:r>
              <a:rPr lang="id-ID" sz="2000" b="1" dirty="0">
                <a:solidFill>
                  <a:srgbClr val="990099"/>
                </a:solidFill>
                <a:latin typeface="Bookman Old Style" panose="02050604050505020204" pitchFamily="18" charset="0"/>
              </a:rPr>
              <a:t>) </a:t>
            </a:r>
            <a:r>
              <a:rPr lang="en-US" sz="2000" b="1" dirty="0" err="1">
                <a:solidFill>
                  <a:srgbClr val="990099"/>
                </a:solidFill>
                <a:latin typeface="Bookman Old Style" panose="02050604050505020204" pitchFamily="18" charset="0"/>
              </a:rPr>
              <a:t>Mengupdate</a:t>
            </a:r>
            <a:r>
              <a:rPr lang="en-US" sz="2000" b="1" dirty="0">
                <a:solidFill>
                  <a:srgbClr val="990099"/>
                </a:solidFill>
                <a:latin typeface="Bookman Old Style" panose="02050604050505020204" pitchFamily="18" charset="0"/>
              </a:rPr>
              <a:t> </a:t>
            </a:r>
            <a:r>
              <a:rPr lang="en-US" sz="2000" b="1" dirty="0" err="1">
                <a:solidFill>
                  <a:srgbClr val="990099"/>
                </a:solidFill>
                <a:latin typeface="Bookman Old Style" panose="02050604050505020204" pitchFamily="18" charset="0"/>
              </a:rPr>
              <a:t>Acuan</a:t>
            </a:r>
            <a:endParaRPr lang="id-ID" sz="2000" b="1" dirty="0">
              <a:solidFill>
                <a:srgbClr val="99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89F3B7-EC9C-4488-BB4F-EC3ED66B2029}"/>
              </a:ext>
            </a:extLst>
          </p:cNvPr>
          <p:cNvSpPr txBox="1"/>
          <p:nvPr/>
        </p:nvSpPr>
        <p:spPr>
          <a:xfrm>
            <a:off x="745852" y="605612"/>
            <a:ext cx="878549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7550" indent="-355600">
              <a:spcAft>
                <a:spcPts val="600"/>
              </a:spcAft>
            </a:pPr>
            <a:r>
              <a:rPr lang="en-US" sz="1800" dirty="0">
                <a:latin typeface="Bookman Old Style" panose="02050604050505020204" pitchFamily="18" charset="0"/>
              </a:rPr>
              <a:t>(1) Alat </a:t>
            </a:r>
            <a:r>
              <a:rPr lang="en-US" sz="1800" dirty="0" err="1">
                <a:latin typeface="Bookman Old Style" panose="02050604050505020204" pitchFamily="18" charset="0"/>
              </a:rPr>
              <a:t>berat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menggunakan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i="1" dirty="0">
                <a:latin typeface="Bookman Old Style" panose="02050604050505020204" pitchFamily="18" charset="0"/>
              </a:rPr>
              <a:t>Hand Book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edisi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Desember</a:t>
            </a:r>
            <a:r>
              <a:rPr lang="en-US" sz="1800" dirty="0">
                <a:latin typeface="Bookman Old Style" panose="02050604050505020204" pitchFamily="18" charset="0"/>
              </a:rPr>
              <a:t> 2007 </a:t>
            </a:r>
            <a:r>
              <a:rPr lang="en-US" sz="1800" dirty="0" err="1">
                <a:latin typeface="Bookman Old Style" panose="02050604050505020204" pitchFamily="18" charset="0"/>
              </a:rPr>
              <a:t>atau</a:t>
            </a:r>
            <a:r>
              <a:rPr lang="en-US" sz="1800" dirty="0">
                <a:latin typeface="Bookman Old Style" panose="02050604050505020204" pitchFamily="18" charset="0"/>
              </a:rPr>
              <a:t> yang </a:t>
            </a:r>
            <a:r>
              <a:rPr lang="en-US" sz="1800" dirty="0" err="1">
                <a:latin typeface="Bookman Old Style" panose="02050604050505020204" pitchFamily="18" charset="0"/>
              </a:rPr>
              <a:t>lebih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baru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seperti</a:t>
            </a:r>
            <a:r>
              <a:rPr lang="en-US" sz="1800" dirty="0">
                <a:latin typeface="Bookman Old Style" panose="02050604050505020204" pitchFamily="18" charset="0"/>
              </a:rPr>
              <a:t> Hand Book </a:t>
            </a:r>
            <a:r>
              <a:rPr lang="en-US" sz="1800" dirty="0" err="1">
                <a:latin typeface="Bookman Old Style" panose="02050604050505020204" pitchFamily="18" charset="0"/>
              </a:rPr>
              <a:t>Tahun</a:t>
            </a:r>
            <a:r>
              <a:rPr lang="en-US" sz="1800" dirty="0">
                <a:latin typeface="Bookman Old Style" panose="02050604050505020204" pitchFamily="18" charset="0"/>
              </a:rPr>
              <a:t> 2016.</a:t>
            </a:r>
          </a:p>
          <a:p>
            <a:pPr marL="717550" indent="-355600">
              <a:spcAft>
                <a:spcPts val="600"/>
              </a:spcAft>
            </a:pPr>
            <a:r>
              <a:rPr lang="en-US" sz="1800" dirty="0">
                <a:latin typeface="Bookman Old Style" panose="02050604050505020204" pitchFamily="18" charset="0"/>
              </a:rPr>
              <a:t>(2)	HSD </a:t>
            </a:r>
            <a:r>
              <a:rPr lang="en-US" sz="1800" dirty="0" err="1">
                <a:latin typeface="Bookman Old Style" panose="02050604050505020204" pitchFamily="18" charset="0"/>
              </a:rPr>
              <a:t>bahan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baku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untuk</a:t>
            </a:r>
            <a:r>
              <a:rPr lang="en-US" sz="1800" dirty="0">
                <a:latin typeface="Bookman Old Style" panose="02050604050505020204" pitchFamily="18" charset="0"/>
              </a:rPr>
              <a:t> volume </a:t>
            </a:r>
            <a:r>
              <a:rPr lang="en-US" sz="1800" u="sng" dirty="0">
                <a:latin typeface="Bookman Old Style" panose="02050604050505020204" pitchFamily="18" charset="0"/>
              </a:rPr>
              <a:t>&gt;</a:t>
            </a:r>
            <a:r>
              <a:rPr lang="en-US" sz="1800" dirty="0">
                <a:latin typeface="Bookman Old Style" panose="02050604050505020204" pitchFamily="18" charset="0"/>
              </a:rPr>
              <a:t> 2.000 m3 </a:t>
            </a:r>
            <a:r>
              <a:rPr lang="en-US" sz="1800" dirty="0" err="1">
                <a:latin typeface="Bookman Old Style" panose="02050604050505020204" pitchFamily="18" charset="0"/>
              </a:rPr>
              <a:t>harus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mempertimbang-kan</a:t>
            </a:r>
            <a:r>
              <a:rPr lang="en-US" sz="1800" dirty="0">
                <a:latin typeface="Bookman Old Style" panose="02050604050505020204" pitchFamily="18" charset="0"/>
              </a:rPr>
              <a:t> HSD </a:t>
            </a:r>
            <a:r>
              <a:rPr lang="en-US" sz="1800" dirty="0" err="1">
                <a:latin typeface="Bookman Old Style" panose="02050604050505020204" pitchFamily="18" charset="0"/>
              </a:rPr>
              <a:t>bahan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baku</a:t>
            </a:r>
            <a:r>
              <a:rPr lang="en-US" sz="1800" dirty="0">
                <a:latin typeface="Bookman Old Style" panose="02050604050505020204" pitchFamily="18" charset="0"/>
              </a:rPr>
              <a:t> yang </a:t>
            </a:r>
            <a:r>
              <a:rPr lang="en-US" sz="1800" dirty="0" err="1">
                <a:latin typeface="Bookman Old Style" panose="02050604050505020204" pitchFamily="18" charset="0"/>
              </a:rPr>
              <a:t>diambil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dari</a:t>
            </a:r>
            <a:r>
              <a:rPr lang="en-US" sz="1800" dirty="0">
                <a:latin typeface="Bookman Old Style" panose="02050604050505020204" pitchFamily="18" charset="0"/>
              </a:rPr>
              <a:t> BA </a:t>
            </a:r>
            <a:r>
              <a:rPr lang="en-US" sz="1800" dirty="0" err="1">
                <a:latin typeface="Bookman Old Style" panose="02050604050505020204" pitchFamily="18" charset="0"/>
              </a:rPr>
              <a:t>atau</a:t>
            </a:r>
            <a:r>
              <a:rPr lang="en-US" sz="1800" dirty="0">
                <a:latin typeface="Bookman Old Style" panose="02050604050505020204" pitchFamily="18" charset="0"/>
              </a:rPr>
              <a:t> Quarry </a:t>
            </a:r>
            <a:r>
              <a:rPr lang="en-US" sz="1800" dirty="0" err="1">
                <a:latin typeface="Bookman Old Style" panose="02050604050505020204" pitchFamily="18" charset="0"/>
              </a:rPr>
              <a:t>atau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Pabrik</a:t>
            </a:r>
            <a:r>
              <a:rPr lang="en-US" sz="1800" dirty="0">
                <a:latin typeface="Bookman Old Style" panose="020506040505050202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A11123-DFB2-4F32-B9FC-488FC3411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799" y="1919768"/>
            <a:ext cx="89728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99709" indent="-499709">
              <a:spcAft>
                <a:spcPts val="554"/>
              </a:spcAft>
            </a:pPr>
            <a:r>
              <a:rPr lang="en-US" sz="2000" b="1" dirty="0">
                <a:solidFill>
                  <a:srgbClr val="990099"/>
                </a:solidFill>
                <a:latin typeface="Bookman Old Style" panose="02050604050505020204" pitchFamily="18" charset="0"/>
              </a:rPr>
              <a:t>c</a:t>
            </a:r>
            <a:r>
              <a:rPr lang="id-ID" sz="2000" b="1" dirty="0">
                <a:solidFill>
                  <a:srgbClr val="990099"/>
                </a:solidFill>
                <a:latin typeface="Bookman Old Style" panose="02050604050505020204" pitchFamily="18" charset="0"/>
              </a:rPr>
              <a:t>) </a:t>
            </a:r>
            <a:r>
              <a:rPr lang="en-US" sz="2000" b="1" dirty="0" err="1">
                <a:solidFill>
                  <a:srgbClr val="990099"/>
                </a:solidFill>
                <a:latin typeface="Bookman Old Style" panose="02050604050505020204" pitchFamily="18" charset="0"/>
              </a:rPr>
              <a:t>Peningkatan</a:t>
            </a:r>
            <a:r>
              <a:rPr lang="en-US" sz="2000" b="1" dirty="0">
                <a:solidFill>
                  <a:srgbClr val="990099"/>
                </a:solidFill>
                <a:latin typeface="Bookman Old Style" panose="02050604050505020204" pitchFamily="18" charset="0"/>
              </a:rPr>
              <a:t> </a:t>
            </a:r>
            <a:r>
              <a:rPr lang="en-US" sz="2000" b="1" dirty="0" err="1">
                <a:solidFill>
                  <a:srgbClr val="990099"/>
                </a:solidFill>
                <a:latin typeface="Bookman Old Style" panose="02050604050505020204" pitchFamily="18" charset="0"/>
              </a:rPr>
              <a:t>Efisiensi</a:t>
            </a:r>
            <a:endParaRPr lang="id-ID" sz="2000" b="1" dirty="0">
              <a:solidFill>
                <a:srgbClr val="99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1C711F-BC71-4BB9-80CF-0DF4326F95F3}"/>
              </a:ext>
            </a:extLst>
          </p:cNvPr>
          <p:cNvSpPr txBox="1"/>
          <p:nvPr/>
        </p:nvSpPr>
        <p:spPr>
          <a:xfrm>
            <a:off x="1084143" y="2257741"/>
            <a:ext cx="8563945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>
              <a:spcAft>
                <a:spcPts val="600"/>
              </a:spcAft>
            </a:pPr>
            <a:r>
              <a:rPr lang="en-US" sz="1800" dirty="0">
                <a:latin typeface="Bookman Old Style" panose="02050604050505020204" pitchFamily="18" charset="0"/>
              </a:rPr>
              <a:t>(1)	</a:t>
            </a:r>
            <a:r>
              <a:rPr lang="en-US" sz="1800" dirty="0" err="1">
                <a:latin typeface="Bookman Old Style" panose="02050604050505020204" pitchFamily="18" charset="0"/>
              </a:rPr>
              <a:t>Peningkatan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efisiensi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dari</a:t>
            </a:r>
            <a:r>
              <a:rPr lang="en-US" sz="1800" dirty="0">
                <a:latin typeface="Bookman Old Style" panose="02050604050505020204" pitchFamily="18" charset="0"/>
              </a:rPr>
              <a:t> 0,75 (</a:t>
            </a:r>
            <a:r>
              <a:rPr lang="en-US" sz="1800" dirty="0" err="1">
                <a:latin typeface="Bookman Old Style" panose="02050604050505020204" pitchFamily="18" charset="0"/>
              </a:rPr>
              <a:t>menengah-tinggi</a:t>
            </a:r>
            <a:r>
              <a:rPr lang="en-US" sz="1800" dirty="0">
                <a:latin typeface="Bookman Old Style" panose="02050604050505020204" pitchFamily="18" charset="0"/>
              </a:rPr>
              <a:t>) </a:t>
            </a:r>
            <a:r>
              <a:rPr lang="en-US" sz="1800" dirty="0" err="1">
                <a:latin typeface="Bookman Old Style" panose="02050604050505020204" pitchFamily="18" charset="0"/>
              </a:rPr>
              <a:t>menjadi</a:t>
            </a:r>
            <a:r>
              <a:rPr lang="en-US" sz="1800" dirty="0">
                <a:latin typeface="Bookman Old Style" panose="02050604050505020204" pitchFamily="18" charset="0"/>
              </a:rPr>
              <a:t> 0,83 (</a:t>
            </a:r>
            <a:r>
              <a:rPr lang="en-US" sz="1800" dirty="0" err="1">
                <a:latin typeface="Bookman Old Style" panose="02050604050505020204" pitchFamily="18" charset="0"/>
              </a:rPr>
              <a:t>tertinggi</a:t>
            </a:r>
            <a:r>
              <a:rPr lang="en-US" sz="1800" dirty="0">
                <a:latin typeface="Bookman Old Style" panose="02050604050505020204" pitchFamily="18" charset="0"/>
              </a:rPr>
              <a:t>), </a:t>
            </a:r>
            <a:r>
              <a:rPr lang="en-US" sz="1800" dirty="0" err="1">
                <a:latin typeface="Bookman Old Style" panose="02050604050505020204" pitchFamily="18" charset="0"/>
              </a:rPr>
              <a:t>kecuali</a:t>
            </a:r>
            <a:r>
              <a:rPr lang="en-US" sz="1800" dirty="0">
                <a:latin typeface="Bookman Old Style" panose="02050604050505020204" pitchFamily="18" charset="0"/>
              </a:rPr>
              <a:t> yang </a:t>
            </a:r>
            <a:r>
              <a:rPr lang="en-US" sz="1800" dirty="0" err="1">
                <a:latin typeface="Bookman Old Style" panose="02050604050505020204" pitchFamily="18" charset="0"/>
              </a:rPr>
              <a:t>ditetapkan</a:t>
            </a:r>
            <a:r>
              <a:rPr lang="en-US" sz="1800" dirty="0">
                <a:latin typeface="Bookman Old Style" panose="02050604050505020204" pitchFamily="18" charset="0"/>
              </a:rPr>
              <a:t> oleh </a:t>
            </a:r>
            <a:r>
              <a:rPr lang="en-US" sz="1800" dirty="0" err="1">
                <a:latin typeface="Bookman Old Style" panose="02050604050505020204" pitchFamily="18" charset="0"/>
              </a:rPr>
              <a:t>pabrik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alat</a:t>
            </a:r>
            <a:r>
              <a:rPr lang="en-US" sz="1800" dirty="0">
                <a:latin typeface="Bookman Old Style" panose="02050604050505020204" pitchFamily="18" charset="0"/>
              </a:rPr>
              <a:t>, </a:t>
            </a:r>
            <a:r>
              <a:rPr lang="en-US" sz="1800" dirty="0" err="1">
                <a:latin typeface="Bookman Old Style" panose="02050604050505020204" pitchFamily="18" charset="0"/>
              </a:rPr>
              <a:t>sehingga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ada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beberapa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alat</a:t>
            </a:r>
            <a:r>
              <a:rPr lang="en-US" sz="1800" dirty="0">
                <a:latin typeface="Bookman Old Style" panose="02050604050505020204" pitchFamily="18" charset="0"/>
              </a:rPr>
              <a:t> yang </a:t>
            </a:r>
            <a:r>
              <a:rPr lang="en-US" sz="1800" dirty="0" err="1">
                <a:latin typeface="Bookman Old Style" panose="02050604050505020204" pitchFamily="18" charset="0"/>
              </a:rPr>
              <a:t>maksimumnya</a:t>
            </a:r>
            <a:r>
              <a:rPr lang="en-US" sz="1800" dirty="0">
                <a:latin typeface="Bookman Old Style" panose="02050604050505020204" pitchFamily="18" charset="0"/>
              </a:rPr>
              <a:t> &lt; 0,83.</a:t>
            </a:r>
          </a:p>
          <a:p>
            <a:pPr marL="361950" indent="-361950">
              <a:spcAft>
                <a:spcPts val="600"/>
              </a:spcAft>
            </a:pPr>
            <a:r>
              <a:rPr lang="en-US" sz="1800" dirty="0">
                <a:latin typeface="Bookman Old Style" panose="02050604050505020204" pitchFamily="18" charset="0"/>
              </a:rPr>
              <a:t>(2)	</a:t>
            </a:r>
            <a:r>
              <a:rPr lang="en-US" sz="1800" dirty="0" err="1">
                <a:latin typeface="Bookman Old Style" panose="02050604050505020204" pitchFamily="18" charset="0"/>
              </a:rPr>
              <a:t>Penghitungan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jumlah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alat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berat</a:t>
            </a:r>
            <a:r>
              <a:rPr lang="en-US" sz="1800" dirty="0">
                <a:latin typeface="Bookman Old Style" panose="02050604050505020204" pitchFamily="18" charset="0"/>
              </a:rPr>
              <a:t> yang </a:t>
            </a:r>
            <a:r>
              <a:rPr lang="en-US" sz="1800" dirty="0" err="1">
                <a:latin typeface="Bookman Old Style" panose="02050604050505020204" pitchFamily="18" charset="0"/>
              </a:rPr>
              <a:t>dibutuhkan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sesuai</a:t>
            </a:r>
            <a:r>
              <a:rPr lang="en-US" sz="1800" dirty="0">
                <a:latin typeface="Bookman Old Style" panose="02050604050505020204" pitchFamily="18" charset="0"/>
              </a:rPr>
              <a:t> target </a:t>
            </a:r>
            <a:r>
              <a:rPr lang="en-US" sz="1800" dirty="0" err="1">
                <a:latin typeface="Bookman Old Style" panose="02050604050505020204" pitchFamily="18" charset="0"/>
              </a:rPr>
              <a:t>jadwal</a:t>
            </a:r>
            <a:endParaRPr lang="en-US" sz="1800" dirty="0">
              <a:latin typeface="Bookman Old Style" panose="02050604050505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CE8BE5-89CC-494F-A80F-1E3532724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799" y="3663970"/>
            <a:ext cx="89728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99709" indent="-499709">
              <a:spcAft>
                <a:spcPts val="554"/>
              </a:spcAft>
            </a:pPr>
            <a:r>
              <a:rPr lang="en-US" sz="2000" b="1" dirty="0">
                <a:solidFill>
                  <a:srgbClr val="990099"/>
                </a:solidFill>
                <a:latin typeface="Bookman Old Style" panose="02050604050505020204" pitchFamily="18" charset="0"/>
              </a:rPr>
              <a:t>d</a:t>
            </a:r>
            <a:r>
              <a:rPr lang="id-ID" sz="2000" b="1" dirty="0">
                <a:solidFill>
                  <a:srgbClr val="990099"/>
                </a:solidFill>
                <a:latin typeface="Bookman Old Style" panose="02050604050505020204" pitchFamily="18" charset="0"/>
              </a:rPr>
              <a:t>) </a:t>
            </a:r>
            <a:r>
              <a:rPr lang="en-US" sz="2000" b="1" dirty="0" err="1">
                <a:solidFill>
                  <a:srgbClr val="990099"/>
                </a:solidFill>
                <a:latin typeface="Bookman Old Style" panose="02050604050505020204" pitchFamily="18" charset="0"/>
              </a:rPr>
              <a:t>Biaya</a:t>
            </a:r>
            <a:r>
              <a:rPr lang="en-US" sz="2000" b="1" dirty="0">
                <a:solidFill>
                  <a:srgbClr val="990099"/>
                </a:solidFill>
                <a:latin typeface="Bookman Old Style" panose="02050604050505020204" pitchFamily="18" charset="0"/>
              </a:rPr>
              <a:t> </a:t>
            </a:r>
            <a:r>
              <a:rPr lang="en-US" sz="2000" b="1" dirty="0" err="1">
                <a:solidFill>
                  <a:srgbClr val="990099"/>
                </a:solidFill>
                <a:latin typeface="Bookman Old Style" panose="02050604050505020204" pitchFamily="18" charset="0"/>
              </a:rPr>
              <a:t>Penerapan</a:t>
            </a:r>
            <a:r>
              <a:rPr lang="en-US" sz="2000" b="1" dirty="0">
                <a:solidFill>
                  <a:srgbClr val="990099"/>
                </a:solidFill>
                <a:latin typeface="Bookman Old Style" panose="02050604050505020204" pitchFamily="18" charset="0"/>
              </a:rPr>
              <a:t> SMKK</a:t>
            </a:r>
            <a:endParaRPr lang="id-ID" sz="2000" b="1" dirty="0">
              <a:solidFill>
                <a:srgbClr val="99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C103E2-031F-4D83-A16C-72E74F477A2E}"/>
              </a:ext>
            </a:extLst>
          </p:cNvPr>
          <p:cNvSpPr txBox="1"/>
          <p:nvPr/>
        </p:nvSpPr>
        <p:spPr>
          <a:xfrm>
            <a:off x="1096856" y="4129391"/>
            <a:ext cx="8450377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>
              <a:spcAft>
                <a:spcPts val="600"/>
              </a:spcAft>
            </a:pPr>
            <a:r>
              <a:rPr lang="en-US" sz="1800" dirty="0">
                <a:latin typeface="Bookman Old Style" panose="02050604050505020204" pitchFamily="18" charset="0"/>
              </a:rPr>
              <a:t>(1)	</a:t>
            </a:r>
            <a:r>
              <a:rPr lang="en-US" sz="1800" dirty="0" err="1">
                <a:latin typeface="Bookman Old Style" panose="02050604050505020204" pitchFamily="18" charset="0"/>
              </a:rPr>
              <a:t>Biaya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Penerapan</a:t>
            </a:r>
            <a:r>
              <a:rPr lang="en-US" sz="1800" dirty="0">
                <a:latin typeface="Bookman Old Style" panose="02050604050505020204" pitchFamily="18" charset="0"/>
              </a:rPr>
              <a:t> SMKK </a:t>
            </a:r>
            <a:r>
              <a:rPr lang="en-US" sz="1800" dirty="0" err="1">
                <a:latin typeface="Bookman Old Style" panose="02050604050505020204" pitchFamily="18" charset="0"/>
              </a:rPr>
              <a:t>merupakan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biaya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langsung</a:t>
            </a:r>
            <a:r>
              <a:rPr lang="en-US" sz="1800" dirty="0">
                <a:latin typeface="Bookman Old Style" panose="02050604050505020204" pitchFamily="18" charset="0"/>
              </a:rPr>
              <a:t> yang </a:t>
            </a:r>
            <a:r>
              <a:rPr lang="en-US" sz="1800" dirty="0" err="1">
                <a:latin typeface="Bookman Old Style" panose="02050604050505020204" pitchFamily="18" charset="0"/>
              </a:rPr>
              <a:t>disajikan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secara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terpisah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dengan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komponen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konstruksinya</a:t>
            </a:r>
            <a:endParaRPr lang="en-US" sz="1800" dirty="0">
              <a:latin typeface="Bookman Old Style" panose="02050604050505020204" pitchFamily="18" charset="0"/>
            </a:endParaRPr>
          </a:p>
          <a:p>
            <a:pPr marL="361950" indent="-361950">
              <a:spcAft>
                <a:spcPts val="600"/>
              </a:spcAft>
            </a:pPr>
            <a:r>
              <a:rPr lang="en-US" sz="1800" dirty="0">
                <a:latin typeface="Bookman Old Style" panose="02050604050505020204" pitchFamily="18" charset="0"/>
              </a:rPr>
              <a:t>(2)	</a:t>
            </a:r>
            <a:r>
              <a:rPr lang="en-US" sz="1800" dirty="0" err="1">
                <a:latin typeface="Bookman Old Style" panose="02050604050505020204" pitchFamily="18" charset="0"/>
              </a:rPr>
              <a:t>Biaya</a:t>
            </a:r>
            <a:r>
              <a:rPr lang="en-US" sz="1800" dirty="0">
                <a:latin typeface="Bookman Old Style" panose="02050604050505020204" pitchFamily="18" charset="0"/>
              </a:rPr>
              <a:t> SMKK minimum </a:t>
            </a:r>
            <a:r>
              <a:rPr lang="en-US" sz="1800" dirty="0" err="1">
                <a:latin typeface="Bookman Old Style" panose="02050604050505020204" pitchFamily="18" charset="0"/>
              </a:rPr>
              <a:t>tidak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terbatas</a:t>
            </a:r>
            <a:r>
              <a:rPr lang="en-US" sz="1800" dirty="0">
                <a:latin typeface="Bookman Old Style" panose="02050604050505020204" pitchFamily="18" charset="0"/>
              </a:rPr>
              <a:t> pada 9 </a:t>
            </a:r>
            <a:r>
              <a:rPr lang="en-US" sz="1800" dirty="0" err="1">
                <a:latin typeface="Bookman Old Style" panose="02050604050505020204" pitchFamily="18" charset="0"/>
              </a:rPr>
              <a:t>komponen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sesuai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dengan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PerMen</a:t>
            </a:r>
            <a:r>
              <a:rPr lang="en-US" sz="1800" dirty="0">
                <a:latin typeface="Bookman Old Style" panose="02050604050505020204" pitchFamily="18" charset="0"/>
              </a:rPr>
              <a:t> No. 10/PRT/M/2021.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CD47E2-5BE8-4717-AF41-EBCE5ACBF2D1}"/>
              </a:ext>
            </a:extLst>
          </p:cNvPr>
          <p:cNvSpPr/>
          <p:nvPr/>
        </p:nvSpPr>
        <p:spPr>
          <a:xfrm>
            <a:off x="1146657" y="633568"/>
            <a:ext cx="8160392" cy="61530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5D24B0A-8AFD-4C94-AD84-8A86AF998E98}"/>
              </a:ext>
            </a:extLst>
          </p:cNvPr>
          <p:cNvSpPr/>
          <p:nvPr/>
        </p:nvSpPr>
        <p:spPr>
          <a:xfrm>
            <a:off x="1074114" y="2287052"/>
            <a:ext cx="8160392" cy="84577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5F250F3-1D6C-4632-9D50-80E3A1284EEA}"/>
              </a:ext>
            </a:extLst>
          </p:cNvPr>
          <p:cNvSpPr/>
          <p:nvPr/>
        </p:nvSpPr>
        <p:spPr>
          <a:xfrm>
            <a:off x="1013299" y="4144216"/>
            <a:ext cx="8378832" cy="125963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E95B67-0F14-EE73-4323-BC1D847A8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199" y="5556270"/>
            <a:ext cx="89728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99709" indent="-499709">
              <a:spcAft>
                <a:spcPts val="554"/>
              </a:spcAft>
            </a:pPr>
            <a:r>
              <a:rPr lang="en-US" sz="2000" b="1" dirty="0">
                <a:solidFill>
                  <a:srgbClr val="990099"/>
                </a:solidFill>
                <a:latin typeface="Bookman Old Style" panose="02050604050505020204" pitchFamily="18" charset="0"/>
              </a:rPr>
              <a:t>e</a:t>
            </a:r>
            <a:r>
              <a:rPr lang="id-ID" sz="2000" b="1" dirty="0">
                <a:solidFill>
                  <a:srgbClr val="990099"/>
                </a:solidFill>
                <a:latin typeface="Bookman Old Style" panose="02050604050505020204" pitchFamily="18" charset="0"/>
              </a:rPr>
              <a:t>) </a:t>
            </a:r>
            <a:r>
              <a:rPr lang="en-US" sz="2000" b="1" dirty="0" err="1">
                <a:solidFill>
                  <a:srgbClr val="990099"/>
                </a:solidFill>
                <a:latin typeface="Bookman Old Style" panose="02050604050505020204" pitchFamily="18" charset="0"/>
              </a:rPr>
              <a:t>Meningkatkan</a:t>
            </a:r>
            <a:r>
              <a:rPr lang="en-US" sz="2000" b="1" dirty="0">
                <a:solidFill>
                  <a:srgbClr val="990099"/>
                </a:solidFill>
                <a:latin typeface="Bookman Old Style" panose="02050604050505020204" pitchFamily="18" charset="0"/>
              </a:rPr>
              <a:t> </a:t>
            </a:r>
            <a:r>
              <a:rPr lang="en-US" sz="2000" b="1" dirty="0" err="1">
                <a:solidFill>
                  <a:srgbClr val="990099"/>
                </a:solidFill>
                <a:latin typeface="Bookman Old Style" panose="02050604050505020204" pitchFamily="18" charset="0"/>
              </a:rPr>
              <a:t>fungsi</a:t>
            </a:r>
            <a:r>
              <a:rPr lang="en-US" sz="2000" b="1" dirty="0">
                <a:solidFill>
                  <a:srgbClr val="990099"/>
                </a:solidFill>
                <a:latin typeface="Bookman Old Style" panose="02050604050505020204" pitchFamily="18" charset="0"/>
              </a:rPr>
              <a:t> </a:t>
            </a:r>
            <a:r>
              <a:rPr lang="en-US" sz="2000" b="1" dirty="0" err="1">
                <a:solidFill>
                  <a:srgbClr val="990099"/>
                </a:solidFill>
                <a:latin typeface="Bookman Old Style" panose="02050604050505020204" pitchFamily="18" charset="0"/>
              </a:rPr>
              <a:t>komponen</a:t>
            </a:r>
            <a:r>
              <a:rPr lang="en-US" sz="2000" b="1" dirty="0">
                <a:solidFill>
                  <a:srgbClr val="990099"/>
                </a:solidFill>
                <a:latin typeface="Bookman Old Style" panose="02050604050505020204" pitchFamily="18" charset="0"/>
              </a:rPr>
              <a:t> </a:t>
            </a:r>
            <a:r>
              <a:rPr lang="en-US" sz="2000" b="1" dirty="0" err="1">
                <a:solidFill>
                  <a:srgbClr val="990099"/>
                </a:solidFill>
                <a:latin typeface="Bookman Old Style" panose="02050604050505020204" pitchFamily="18" charset="0"/>
              </a:rPr>
              <a:t>biaya</a:t>
            </a:r>
            <a:r>
              <a:rPr lang="en-US" sz="2000" b="1" dirty="0">
                <a:solidFill>
                  <a:srgbClr val="990099"/>
                </a:solidFill>
                <a:latin typeface="Bookman Old Style" panose="02050604050505020204" pitchFamily="18" charset="0"/>
              </a:rPr>
              <a:t> </a:t>
            </a:r>
            <a:r>
              <a:rPr lang="en-US" sz="2000" b="1" dirty="0" err="1">
                <a:solidFill>
                  <a:srgbClr val="990099"/>
                </a:solidFill>
                <a:latin typeface="Bookman Old Style" panose="02050604050505020204" pitchFamily="18" charset="0"/>
              </a:rPr>
              <a:t>atau</a:t>
            </a:r>
            <a:r>
              <a:rPr lang="en-US" sz="2000" b="1" dirty="0">
                <a:solidFill>
                  <a:srgbClr val="990099"/>
                </a:solidFill>
                <a:latin typeface="Bookman Old Style" panose="02050604050505020204" pitchFamily="18" charset="0"/>
              </a:rPr>
              <a:t> AHSP</a:t>
            </a:r>
            <a:endParaRPr lang="id-ID" sz="2000" b="1" dirty="0">
              <a:solidFill>
                <a:srgbClr val="99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3CE733-D8FF-D70B-22AF-0073148940C4}"/>
              </a:ext>
            </a:extLst>
          </p:cNvPr>
          <p:cNvSpPr txBox="1"/>
          <p:nvPr/>
        </p:nvSpPr>
        <p:spPr>
          <a:xfrm>
            <a:off x="1090506" y="5945491"/>
            <a:ext cx="8450377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>
              <a:spcAft>
                <a:spcPts val="600"/>
              </a:spcAft>
            </a:pPr>
            <a:r>
              <a:rPr lang="en-US" sz="1800" dirty="0">
                <a:latin typeface="Bookman Old Style" panose="02050604050505020204" pitchFamily="18" charset="0"/>
              </a:rPr>
              <a:t>(1)	</a:t>
            </a:r>
            <a:r>
              <a:rPr lang="en-US" sz="1800" dirty="0" err="1">
                <a:latin typeface="Bookman Old Style" panose="02050604050505020204" pitchFamily="18" charset="0"/>
              </a:rPr>
              <a:t>Mobilisasi</a:t>
            </a:r>
            <a:r>
              <a:rPr lang="en-US" sz="1800" dirty="0">
                <a:latin typeface="Bookman Old Style" panose="02050604050505020204" pitchFamily="18" charset="0"/>
              </a:rPr>
              <a:t> dan </a:t>
            </a:r>
            <a:r>
              <a:rPr lang="en-US" sz="1800" dirty="0" err="1">
                <a:latin typeface="Bookman Old Style" panose="02050604050505020204" pitchFamily="18" charset="0"/>
              </a:rPr>
              <a:t>demobilisasi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untuk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semua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sektor</a:t>
            </a:r>
            <a:r>
              <a:rPr lang="en-US" sz="1800" dirty="0">
                <a:latin typeface="Bookman Old Style" panose="02050604050505020204" pitchFamily="18" charset="0"/>
              </a:rPr>
              <a:t> A, B dan C.</a:t>
            </a:r>
          </a:p>
          <a:p>
            <a:pPr marL="361950" indent="-361950">
              <a:spcAft>
                <a:spcPts val="600"/>
              </a:spcAft>
            </a:pPr>
            <a:r>
              <a:rPr lang="en-US" sz="1800" dirty="0">
                <a:latin typeface="Bookman Old Style" panose="02050604050505020204" pitchFamily="18" charset="0"/>
              </a:rPr>
              <a:t>(2)	</a:t>
            </a:r>
            <a:r>
              <a:rPr lang="en-US" sz="1800" dirty="0" err="1">
                <a:latin typeface="Bookman Old Style" panose="02050604050505020204" pitchFamily="18" charset="0"/>
              </a:rPr>
              <a:t>Biaya</a:t>
            </a:r>
            <a:r>
              <a:rPr lang="en-US" sz="1800" dirty="0">
                <a:latin typeface="Bookman Old Style" panose="02050604050505020204" pitchFamily="18" charset="0"/>
              </a:rPr>
              <a:t> </a:t>
            </a:r>
            <a:r>
              <a:rPr lang="en-US" sz="1800" dirty="0" err="1">
                <a:latin typeface="Bookman Old Style" panose="02050604050505020204" pitchFamily="18" charset="0"/>
              </a:rPr>
              <a:t>umum</a:t>
            </a:r>
            <a:r>
              <a:rPr lang="en-US" sz="1800" dirty="0">
                <a:latin typeface="Bookman Old Style" panose="02050604050505020204" pitchFamily="18" charset="0"/>
              </a:rPr>
              <a:t> dan </a:t>
            </a:r>
            <a:r>
              <a:rPr lang="en-US" sz="1800" dirty="0" err="1">
                <a:latin typeface="Bookman Old Style" panose="02050604050505020204" pitchFamily="18" charset="0"/>
              </a:rPr>
              <a:t>Keuntungan</a:t>
            </a:r>
            <a:r>
              <a:rPr lang="en-US" sz="1800" dirty="0">
                <a:latin typeface="Bookman Old Style" panose="02050604050505020204" pitchFamily="18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DA3E397-AC8F-7211-61C6-131875DD495C}"/>
              </a:ext>
            </a:extLst>
          </p:cNvPr>
          <p:cNvSpPr/>
          <p:nvPr/>
        </p:nvSpPr>
        <p:spPr>
          <a:xfrm>
            <a:off x="1006949" y="5960316"/>
            <a:ext cx="8378832" cy="77703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6739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970" y="745250"/>
            <a:ext cx="5451231" cy="192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158" y="2889739"/>
            <a:ext cx="5502520" cy="370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TextBox 2"/>
          <p:cNvSpPr txBox="1">
            <a:spLocks noChangeArrowheads="1"/>
          </p:cNvSpPr>
          <p:nvPr/>
        </p:nvSpPr>
        <p:spPr bwMode="auto">
          <a:xfrm>
            <a:off x="5868868" y="931987"/>
            <a:ext cx="2752677" cy="60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62">
                <a:latin typeface="Arial" charset="0"/>
              </a:rPr>
              <a:t>Berat Isi Tanah Lepas</a:t>
            </a:r>
          </a:p>
          <a:p>
            <a:r>
              <a:rPr lang="en-US" sz="1662">
                <a:latin typeface="Arial" charset="0"/>
              </a:rPr>
              <a:t>1,0 – 1,2…..rerata 1,1  t/m</a:t>
            </a:r>
            <a:r>
              <a:rPr lang="en-US" sz="1662" baseline="30000">
                <a:latin typeface="Arial" charset="0"/>
              </a:rPr>
              <a:t>3</a:t>
            </a:r>
          </a:p>
        </p:txBody>
      </p:sp>
      <p:sp>
        <p:nvSpPr>
          <p:cNvPr id="66565" name="TextBox 4"/>
          <p:cNvSpPr txBox="1">
            <a:spLocks noChangeArrowheads="1"/>
          </p:cNvSpPr>
          <p:nvPr/>
        </p:nvSpPr>
        <p:spPr bwMode="auto">
          <a:xfrm>
            <a:off x="5868866" y="2118949"/>
            <a:ext cx="3085140" cy="178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62" dirty="0" err="1">
                <a:latin typeface="Arial" charset="0"/>
              </a:rPr>
              <a:t>Konversi</a:t>
            </a:r>
            <a:r>
              <a:rPr lang="en-US" sz="1662" dirty="0">
                <a:latin typeface="Arial" charset="0"/>
              </a:rPr>
              <a:t> HSP </a:t>
            </a:r>
            <a:r>
              <a:rPr lang="en-US" sz="1662" dirty="0" err="1">
                <a:latin typeface="Arial" charset="0"/>
              </a:rPr>
              <a:t>Angkutan</a:t>
            </a:r>
            <a:r>
              <a:rPr lang="en-US" sz="1662" dirty="0">
                <a:latin typeface="Arial" charset="0"/>
              </a:rPr>
              <a:t>:</a:t>
            </a:r>
          </a:p>
          <a:p>
            <a:endParaRPr lang="en-US" sz="1662" baseline="30000" dirty="0">
              <a:latin typeface="Arial" charset="0"/>
            </a:endParaRPr>
          </a:p>
          <a:p>
            <a:r>
              <a:rPr lang="en-US" sz="1662" baseline="30000" dirty="0">
                <a:latin typeface="Arial" charset="0"/>
              </a:rPr>
              <a:t>a. 22 </a:t>
            </a:r>
            <a:r>
              <a:rPr lang="en-US" sz="1662" baseline="30000" dirty="0" err="1">
                <a:latin typeface="Arial" charset="0"/>
              </a:rPr>
              <a:t>zak</a:t>
            </a:r>
            <a:r>
              <a:rPr lang="en-US" sz="1662" baseline="30000" dirty="0">
                <a:latin typeface="Arial" charset="0"/>
              </a:rPr>
              <a:t> Semen 50 kg = HSP </a:t>
            </a:r>
            <a:r>
              <a:rPr lang="en-US" sz="1846" baseline="30000" dirty="0" err="1">
                <a:latin typeface="Arial" charset="0"/>
              </a:rPr>
              <a:t>angkut</a:t>
            </a:r>
            <a:r>
              <a:rPr lang="en-US" sz="1846" baseline="30000" dirty="0">
                <a:latin typeface="Arial" charset="0"/>
              </a:rPr>
              <a:t> </a:t>
            </a:r>
            <a:r>
              <a:rPr lang="en-US" sz="1846" baseline="30000" dirty="0" err="1">
                <a:latin typeface="Arial" charset="0"/>
              </a:rPr>
              <a:t>tanah</a:t>
            </a:r>
            <a:r>
              <a:rPr lang="en-US" sz="1846" baseline="30000" dirty="0">
                <a:latin typeface="Arial" charset="0"/>
              </a:rPr>
              <a:t> </a:t>
            </a:r>
            <a:endParaRPr lang="en-US" sz="1662" baseline="30000" dirty="0">
              <a:latin typeface="Arial" charset="0"/>
            </a:endParaRPr>
          </a:p>
          <a:p>
            <a:endParaRPr lang="en-US" sz="1662" baseline="30000" dirty="0">
              <a:latin typeface="Arial" charset="0"/>
            </a:endParaRPr>
          </a:p>
          <a:p>
            <a:r>
              <a:rPr lang="en-US" sz="1662" baseline="30000" dirty="0">
                <a:latin typeface="Arial" charset="0"/>
              </a:rPr>
              <a:t>b. </a:t>
            </a:r>
            <a:r>
              <a:rPr lang="en-US" sz="1662" baseline="30000" dirty="0" err="1">
                <a:latin typeface="Arial" charset="0"/>
              </a:rPr>
              <a:t>Batu</a:t>
            </a:r>
            <a:r>
              <a:rPr lang="en-US" sz="1662" baseline="30000" dirty="0">
                <a:latin typeface="Arial" charset="0"/>
              </a:rPr>
              <a:t> kali = 0,965/1,1 x HSP </a:t>
            </a:r>
            <a:r>
              <a:rPr lang="en-US" sz="1846" baseline="30000" dirty="0" err="1">
                <a:latin typeface="Arial" charset="0"/>
              </a:rPr>
              <a:t>angkut</a:t>
            </a:r>
            <a:r>
              <a:rPr lang="en-US" sz="1846" baseline="30000" dirty="0">
                <a:latin typeface="Arial" charset="0"/>
              </a:rPr>
              <a:t> </a:t>
            </a:r>
            <a:r>
              <a:rPr lang="en-US" sz="1846" baseline="30000" dirty="0" err="1">
                <a:latin typeface="Arial" charset="0"/>
              </a:rPr>
              <a:t>tanah</a:t>
            </a:r>
            <a:r>
              <a:rPr lang="en-US" sz="1846" baseline="30000" dirty="0">
                <a:latin typeface="Arial" charset="0"/>
              </a:rPr>
              <a:t> </a:t>
            </a:r>
            <a:endParaRPr lang="en-US" sz="1662" baseline="30000" dirty="0">
              <a:latin typeface="Arial" charset="0"/>
            </a:endParaRPr>
          </a:p>
          <a:p>
            <a:endParaRPr lang="en-US" sz="1662" baseline="30000" dirty="0">
              <a:latin typeface="Arial" charset="0"/>
            </a:endParaRPr>
          </a:p>
          <a:p>
            <a:r>
              <a:rPr lang="en-US" sz="1662" baseline="30000" dirty="0">
                <a:latin typeface="Arial" charset="0"/>
              </a:rPr>
              <a:t>c. </a:t>
            </a:r>
            <a:r>
              <a:rPr lang="en-US" sz="1662" baseline="30000" dirty="0" err="1">
                <a:latin typeface="Arial" charset="0"/>
              </a:rPr>
              <a:t>Koral</a:t>
            </a:r>
            <a:r>
              <a:rPr lang="en-US" sz="1662" baseline="30000" dirty="0">
                <a:latin typeface="Arial" charset="0"/>
              </a:rPr>
              <a:t>       = 1,26/1,1 x HSP </a:t>
            </a:r>
            <a:r>
              <a:rPr lang="en-US" sz="1846" baseline="30000" dirty="0" err="1">
                <a:latin typeface="Arial" charset="0"/>
              </a:rPr>
              <a:t>angkut</a:t>
            </a:r>
            <a:r>
              <a:rPr lang="en-US" sz="1846" baseline="30000" dirty="0">
                <a:latin typeface="Arial" charset="0"/>
              </a:rPr>
              <a:t> </a:t>
            </a:r>
            <a:r>
              <a:rPr lang="en-US" sz="1846" baseline="30000" dirty="0" err="1">
                <a:latin typeface="Arial" charset="0"/>
              </a:rPr>
              <a:t>tanah</a:t>
            </a:r>
            <a:endParaRPr lang="en-US" sz="1662" baseline="30000" dirty="0">
              <a:latin typeface="Arial" charset="0"/>
            </a:endParaRPr>
          </a:p>
          <a:p>
            <a:endParaRPr lang="en-US" sz="1662" baseline="30000" dirty="0">
              <a:latin typeface="Arial" charset="0"/>
            </a:endParaRPr>
          </a:p>
          <a:p>
            <a:r>
              <a:rPr lang="en-US" sz="1662" baseline="30000" dirty="0">
                <a:latin typeface="Arial" charset="0"/>
              </a:rPr>
              <a:t>d. </a:t>
            </a:r>
            <a:r>
              <a:rPr lang="en-US" sz="1662" baseline="30000" dirty="0" err="1">
                <a:latin typeface="Arial" charset="0"/>
              </a:rPr>
              <a:t>Pasir</a:t>
            </a:r>
            <a:r>
              <a:rPr lang="en-US" sz="1662" baseline="30000" dirty="0">
                <a:latin typeface="Arial" charset="0"/>
              </a:rPr>
              <a:t>       = 1,30/1,1 x HSP </a:t>
            </a:r>
            <a:r>
              <a:rPr lang="en-US" sz="1846" baseline="30000" dirty="0" err="1">
                <a:latin typeface="Arial" charset="0"/>
              </a:rPr>
              <a:t>angkut</a:t>
            </a:r>
            <a:r>
              <a:rPr lang="en-US" sz="1846" baseline="30000" dirty="0">
                <a:latin typeface="Arial" charset="0"/>
              </a:rPr>
              <a:t> </a:t>
            </a:r>
            <a:r>
              <a:rPr lang="en-US" sz="1846" baseline="30000" dirty="0" err="1">
                <a:latin typeface="Arial" charset="0"/>
              </a:rPr>
              <a:t>tanah</a:t>
            </a:r>
            <a:r>
              <a:rPr lang="en-US" sz="1846" baseline="30000" dirty="0">
                <a:latin typeface="Arial" charset="0"/>
              </a:rPr>
              <a:t> </a:t>
            </a:r>
            <a:endParaRPr lang="en-US" sz="1662" baseline="30000" dirty="0">
              <a:latin typeface="Arial" charset="0"/>
            </a:endParaRPr>
          </a:p>
        </p:txBody>
      </p:sp>
      <p:sp>
        <p:nvSpPr>
          <p:cNvPr id="2" name="Rectangular Callout 1"/>
          <p:cNvSpPr/>
          <p:nvPr/>
        </p:nvSpPr>
        <p:spPr>
          <a:xfrm>
            <a:off x="6101038" y="2889739"/>
            <a:ext cx="1094925" cy="238858"/>
          </a:xfrm>
          <a:prstGeom prst="wedgeRectCallout">
            <a:avLst>
              <a:gd name="adj1" fmla="val -143392"/>
              <a:gd name="adj2" fmla="val 49021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62"/>
          </a:p>
        </p:txBody>
      </p:sp>
      <p:sp>
        <p:nvSpPr>
          <p:cNvPr id="7" name="Rectangular Callout 6"/>
          <p:cNvSpPr/>
          <p:nvPr/>
        </p:nvSpPr>
        <p:spPr>
          <a:xfrm>
            <a:off x="6101038" y="3219645"/>
            <a:ext cx="1094925" cy="238858"/>
          </a:xfrm>
          <a:prstGeom prst="wedgeRectCallout">
            <a:avLst>
              <a:gd name="adj1" fmla="val -150865"/>
              <a:gd name="adj2" fmla="val 75672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62"/>
          </a:p>
        </p:txBody>
      </p:sp>
      <p:sp>
        <p:nvSpPr>
          <p:cNvPr id="8" name="Rectangular Callout 7"/>
          <p:cNvSpPr/>
          <p:nvPr/>
        </p:nvSpPr>
        <p:spPr>
          <a:xfrm>
            <a:off x="6101038" y="3549551"/>
            <a:ext cx="1094925" cy="238858"/>
          </a:xfrm>
          <a:prstGeom prst="wedgeRectCallout">
            <a:avLst>
              <a:gd name="adj1" fmla="val -145817"/>
              <a:gd name="adj2" fmla="val 95361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62"/>
          </a:p>
        </p:txBody>
      </p:sp>
      <p:sp>
        <p:nvSpPr>
          <p:cNvPr id="3" name="Rounded Rectangle 2"/>
          <p:cNvSpPr/>
          <p:nvPr/>
        </p:nvSpPr>
        <p:spPr>
          <a:xfrm>
            <a:off x="4463335" y="4041436"/>
            <a:ext cx="1085222" cy="2595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11" name="Rounded Rectangle 10"/>
          <p:cNvSpPr/>
          <p:nvPr/>
        </p:nvSpPr>
        <p:spPr>
          <a:xfrm>
            <a:off x="4472473" y="5037113"/>
            <a:ext cx="1085222" cy="2595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12" name="Rounded Rectangle 11"/>
          <p:cNvSpPr/>
          <p:nvPr/>
        </p:nvSpPr>
        <p:spPr>
          <a:xfrm>
            <a:off x="4481612" y="5835483"/>
            <a:ext cx="1085222" cy="2595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BA291E-AF5D-3552-CF0D-CF6F45C576EE}"/>
              </a:ext>
            </a:extLst>
          </p:cNvPr>
          <p:cNvSpPr/>
          <p:nvPr/>
        </p:nvSpPr>
        <p:spPr>
          <a:xfrm>
            <a:off x="201703" y="108596"/>
            <a:ext cx="6430188" cy="539842"/>
          </a:xfrm>
          <a:prstGeom prst="rect">
            <a:avLst/>
          </a:prstGeom>
          <a:noFill/>
        </p:spPr>
        <p:txBody>
          <a:bodyPr wrap="none" lIns="84406" tIns="42203" rIns="84406" bIns="42203">
            <a:spAutoFit/>
          </a:bodyPr>
          <a:lstStyle/>
          <a:p>
            <a:pPr algn="ctr"/>
            <a:r>
              <a:rPr lang="en-US" sz="2954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4.2  </a:t>
            </a:r>
            <a:r>
              <a:rPr lang="en-US" sz="2954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Konversi</a:t>
            </a:r>
            <a:r>
              <a:rPr lang="en-US" sz="2954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2954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Angkutan</a:t>
            </a:r>
            <a:r>
              <a:rPr lang="en-US" sz="2954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Material Lain</a:t>
            </a:r>
          </a:p>
        </p:txBody>
      </p:sp>
    </p:spTree>
    <p:extLst>
      <p:ext uri="{BB962C8B-B14F-4D97-AF65-F5344CB8AC3E}">
        <p14:creationId xmlns:p14="http://schemas.microsoft.com/office/powerpoint/2010/main" val="5080262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CE11E-016F-49E1-8ACF-A2FDB874D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4"/>
          <a:stretch/>
        </p:blipFill>
        <p:spPr>
          <a:xfrm>
            <a:off x="1188721" y="2862474"/>
            <a:ext cx="7498079" cy="395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0A207C-532D-9CD0-E529-621401B23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90" y="209842"/>
            <a:ext cx="9144000" cy="2722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5647DD-B79F-91D3-568D-0CF665108A4E}"/>
              </a:ext>
            </a:extLst>
          </p:cNvPr>
          <p:cNvSpPr txBox="1"/>
          <p:nvPr/>
        </p:nvSpPr>
        <p:spPr>
          <a:xfrm>
            <a:off x="8368200" y="1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Lanjutan</a:t>
            </a:r>
            <a:endParaRPr lang="en-ID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2030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FB37B-EA82-409D-8829-C239B9C18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2"/>
          <a:stretch/>
        </p:blipFill>
        <p:spPr>
          <a:xfrm>
            <a:off x="968554" y="325498"/>
            <a:ext cx="7872004" cy="2391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E0E9B4-EC3A-ECD6-A0C9-769379A6A3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733"/>
          <a:stretch/>
        </p:blipFill>
        <p:spPr>
          <a:xfrm>
            <a:off x="1532809" y="2688535"/>
            <a:ext cx="6525492" cy="41694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F645C9-F119-D44C-3CA2-8654B062B5D5}"/>
              </a:ext>
            </a:extLst>
          </p:cNvPr>
          <p:cNvSpPr txBox="1"/>
          <p:nvPr/>
        </p:nvSpPr>
        <p:spPr>
          <a:xfrm>
            <a:off x="7855227" y="1"/>
            <a:ext cx="16380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Lanjutan</a:t>
            </a:r>
            <a:endParaRPr lang="en-ID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154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1C6B05E3-17D1-494D-B3F4-13D5D664C524}"/>
              </a:ext>
            </a:extLst>
          </p:cNvPr>
          <p:cNvGrpSpPr/>
          <p:nvPr/>
        </p:nvGrpSpPr>
        <p:grpSpPr>
          <a:xfrm>
            <a:off x="931344" y="5690120"/>
            <a:ext cx="8135166" cy="886633"/>
            <a:chOff x="215204" y="5832364"/>
            <a:chExt cx="8813097" cy="96051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46E9285-369F-4076-811B-4DA843CEB9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87838" y="5992783"/>
              <a:ext cx="2283069" cy="80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FE7BE26E-407D-4534-A0C0-48AB6DA403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9051" y="6309734"/>
              <a:ext cx="465753" cy="355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534" dirty="0"/>
                <a:t>CK</a:t>
              </a:r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CE43A9E5-68B6-4D7E-A779-65A6EF5E60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0978" y="6253957"/>
              <a:ext cx="2033890" cy="355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534" dirty="0" err="1">
                  <a:latin typeface="Arial" charset="0"/>
                </a:rPr>
                <a:t>Pekerja</a:t>
              </a:r>
              <a:r>
                <a:rPr lang="en-US" sz="1534" dirty="0">
                  <a:latin typeface="Arial" charset="0"/>
                </a:rPr>
                <a:t> ………. 1,5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7DB13ED-C0CC-4DCE-BF05-932880053D9F}"/>
                </a:ext>
              </a:extLst>
            </p:cNvPr>
            <p:cNvCxnSpPr/>
            <p:nvPr/>
          </p:nvCxnSpPr>
          <p:spPr>
            <a:xfrm>
              <a:off x="422031" y="5899893"/>
              <a:ext cx="8606270" cy="1298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64D17DC-D625-4EFE-A816-51F729F1724C}"/>
                </a:ext>
              </a:extLst>
            </p:cNvPr>
            <p:cNvCxnSpPr/>
            <p:nvPr/>
          </p:nvCxnSpPr>
          <p:spPr>
            <a:xfrm>
              <a:off x="603035" y="5999629"/>
              <a:ext cx="2208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6C0D5DA-B529-49DC-A4DE-EC89D32CF434}"/>
                </a:ext>
              </a:extLst>
            </p:cNvPr>
            <p:cNvCxnSpPr/>
            <p:nvPr/>
          </p:nvCxnSpPr>
          <p:spPr>
            <a:xfrm>
              <a:off x="603035" y="6705782"/>
              <a:ext cx="2208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DC091B5-15B4-4F6D-AD96-DC961781B9D5}"/>
                </a:ext>
              </a:extLst>
            </p:cNvPr>
            <p:cNvCxnSpPr/>
            <p:nvPr/>
          </p:nvCxnSpPr>
          <p:spPr>
            <a:xfrm>
              <a:off x="708923" y="5832364"/>
              <a:ext cx="0" cy="9605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C0110DF-FC9A-4C3A-937A-B605823425AE}"/>
                </a:ext>
              </a:extLst>
            </p:cNvPr>
            <p:cNvSpPr/>
            <p:nvPr/>
          </p:nvSpPr>
          <p:spPr>
            <a:xfrm>
              <a:off x="215204" y="6126659"/>
              <a:ext cx="491801" cy="3557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1534" dirty="0">
                  <a:latin typeface="Arial Narrow" panose="020B0606020202030204" pitchFamily="34" charset="0"/>
                </a:rPr>
                <a:t>1 m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F1DE7F2-B706-41A8-BCC6-B80CD0E3C7F0}"/>
              </a:ext>
            </a:extLst>
          </p:cNvPr>
          <p:cNvGrpSpPr/>
          <p:nvPr/>
        </p:nvGrpSpPr>
        <p:grpSpPr>
          <a:xfrm>
            <a:off x="892504" y="1746135"/>
            <a:ext cx="7400716" cy="3558469"/>
            <a:chOff x="173128" y="1513475"/>
            <a:chExt cx="8017442" cy="4262938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38E56066-8B7A-4D36-B786-2B7B37CCFF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4982" y="2172118"/>
              <a:ext cx="2655588" cy="393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>
              <a:spAutoFit/>
            </a:bodyPr>
            <a:lstStyle/>
            <a:p>
              <a:r>
                <a:rPr lang="id-ID" sz="1534" dirty="0"/>
                <a:t>P</a:t>
              </a:r>
              <a:r>
                <a:rPr lang="en-US" sz="1534" dirty="0" err="1"/>
                <a:t>asangan</a:t>
              </a:r>
              <a:r>
                <a:rPr lang="en-US" sz="1534" dirty="0"/>
                <a:t> Batu 1pc : 4 pp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99375A-53D3-4F80-AA04-C2944D523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9658" y="2316192"/>
              <a:ext cx="3915508" cy="2791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F7EE757A-C92A-4A6D-AC5D-2DDC975FA0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9051" y="3548095"/>
              <a:ext cx="571685" cy="393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534" dirty="0"/>
                <a:t>SDA</a:t>
              </a:r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80B6C707-D6C5-493B-BF11-E2C50BDA08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1452" y="2724054"/>
              <a:ext cx="2270065" cy="1964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d-ID" sz="1534" dirty="0">
                  <a:solidFill>
                    <a:srgbClr val="FF0000"/>
                  </a:solidFill>
                  <a:latin typeface="Arial" charset="0"/>
                </a:rPr>
                <a:t>Semi-mekanis</a:t>
              </a:r>
            </a:p>
            <a:p>
              <a:r>
                <a:rPr lang="id-ID" sz="1534" dirty="0">
                  <a:latin typeface="Arial" charset="0"/>
                </a:rPr>
                <a:t>*</a:t>
              </a:r>
              <a:r>
                <a:rPr lang="en-US" sz="1534" dirty="0" err="1">
                  <a:latin typeface="Arial" charset="0"/>
                </a:rPr>
                <a:t>Pekerja</a:t>
              </a:r>
              <a:r>
                <a:rPr lang="en-US" sz="1534" dirty="0">
                  <a:latin typeface="Arial" charset="0"/>
                </a:rPr>
                <a:t> ………. 1,80</a:t>
              </a:r>
            </a:p>
            <a:p>
              <a:r>
                <a:rPr lang="en-US" sz="1534" dirty="0" err="1">
                  <a:latin typeface="Arial" charset="0"/>
                </a:rPr>
                <a:t>Mollen</a:t>
              </a:r>
              <a:r>
                <a:rPr lang="en-US" sz="1534" dirty="0">
                  <a:latin typeface="Arial" charset="0"/>
                </a:rPr>
                <a:t>………… 0,07</a:t>
              </a:r>
              <a:r>
                <a:rPr lang="id-ID" sz="1534" dirty="0">
                  <a:latin typeface="Arial" charset="0"/>
                </a:rPr>
                <a:t>6</a:t>
              </a:r>
            </a:p>
            <a:p>
              <a:endParaRPr lang="id-ID" sz="2386" dirty="0">
                <a:solidFill>
                  <a:srgbClr val="FF0000"/>
                </a:solidFill>
                <a:latin typeface="Arial" charset="0"/>
              </a:endParaRPr>
            </a:p>
            <a:p>
              <a:r>
                <a:rPr lang="id-ID" sz="1534" dirty="0">
                  <a:solidFill>
                    <a:srgbClr val="FF0000"/>
                  </a:solidFill>
                  <a:latin typeface="Arial" charset="0"/>
                </a:rPr>
                <a:t>Manual</a:t>
              </a:r>
            </a:p>
            <a:p>
              <a:r>
                <a:rPr lang="id-ID" sz="1534" dirty="0">
                  <a:latin typeface="Arial" charset="0"/>
                </a:rPr>
                <a:t>*</a:t>
              </a:r>
              <a:r>
                <a:rPr lang="en-US" sz="1534" dirty="0" err="1">
                  <a:latin typeface="Arial" charset="0"/>
                </a:rPr>
                <a:t>Pekerja</a:t>
              </a:r>
              <a:r>
                <a:rPr lang="en-US" sz="1534" dirty="0">
                  <a:latin typeface="Arial" charset="0"/>
                </a:rPr>
                <a:t> …….. </a:t>
              </a:r>
              <a:r>
                <a:rPr lang="id-ID" sz="1534" dirty="0">
                  <a:latin typeface="Arial" charset="0"/>
                </a:rPr>
                <a:t>2</a:t>
              </a:r>
              <a:r>
                <a:rPr lang="en-US" sz="1534" dirty="0">
                  <a:latin typeface="Arial" charset="0"/>
                </a:rPr>
                <a:t>,</a:t>
              </a:r>
              <a:r>
                <a:rPr lang="id-ID" sz="1534" dirty="0">
                  <a:latin typeface="Arial" charset="0"/>
                </a:rPr>
                <a:t>7</a:t>
              </a:r>
              <a:r>
                <a:rPr lang="en-US" sz="1534" dirty="0">
                  <a:latin typeface="Arial" charset="0"/>
                </a:rPr>
                <a:t>0 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E735AD-A74E-4EE5-806E-A0EABDFD2ED0}"/>
                </a:ext>
              </a:extLst>
            </p:cNvPr>
            <p:cNvCxnSpPr/>
            <p:nvPr/>
          </p:nvCxnSpPr>
          <p:spPr>
            <a:xfrm>
              <a:off x="2555807" y="3305328"/>
              <a:ext cx="233319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02C2E78-A253-40FB-AEA0-78648896E812}"/>
                </a:ext>
              </a:extLst>
            </p:cNvPr>
            <p:cNvCxnSpPr/>
            <p:nvPr/>
          </p:nvCxnSpPr>
          <p:spPr>
            <a:xfrm>
              <a:off x="4147122" y="3548093"/>
              <a:ext cx="1429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35BC2B-03EF-4532-8DFC-7FBAAD2A380B}"/>
                </a:ext>
              </a:extLst>
            </p:cNvPr>
            <p:cNvGrpSpPr/>
            <p:nvPr/>
          </p:nvGrpSpPr>
          <p:grpSpPr>
            <a:xfrm>
              <a:off x="3900242" y="3354090"/>
              <a:ext cx="493759" cy="149666"/>
              <a:chOff x="4443494" y="3504398"/>
              <a:chExt cx="534906" cy="162138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3D159F4-ABA3-4520-96A7-56431B82084F}"/>
                  </a:ext>
                </a:extLst>
              </p:cNvPr>
              <p:cNvCxnSpPr/>
              <p:nvPr/>
            </p:nvCxnSpPr>
            <p:spPr>
              <a:xfrm>
                <a:off x="4443494" y="3504398"/>
                <a:ext cx="53490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357B608-0F95-4F35-B644-EC581E79850B}"/>
                  </a:ext>
                </a:extLst>
              </p:cNvPr>
              <p:cNvCxnSpPr/>
              <p:nvPr/>
            </p:nvCxnSpPr>
            <p:spPr>
              <a:xfrm>
                <a:off x="4589936" y="3530190"/>
                <a:ext cx="26745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C7E7613-6921-4DF9-B34A-8586C4CC063F}"/>
                  </a:ext>
                </a:extLst>
              </p:cNvPr>
              <p:cNvCxnSpPr/>
              <p:nvPr/>
            </p:nvCxnSpPr>
            <p:spPr>
              <a:xfrm flipH="1">
                <a:off x="4679226" y="3530190"/>
                <a:ext cx="131054" cy="2614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4D2F56B-C53A-4960-BF9A-2206C33AEE27}"/>
                  </a:ext>
                </a:extLst>
              </p:cNvPr>
              <p:cNvCxnSpPr/>
              <p:nvPr/>
            </p:nvCxnSpPr>
            <p:spPr>
              <a:xfrm>
                <a:off x="4679226" y="3556331"/>
                <a:ext cx="59570" cy="2382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83ABE11-5E53-4487-BC71-EB93D947584A}"/>
                  </a:ext>
                </a:extLst>
              </p:cNvPr>
              <p:cNvCxnSpPr/>
              <p:nvPr/>
            </p:nvCxnSpPr>
            <p:spPr>
              <a:xfrm>
                <a:off x="4744753" y="3580159"/>
                <a:ext cx="0" cy="8637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88A7BD-411F-4D5F-857D-4824732E74A5}"/>
                </a:ext>
              </a:extLst>
            </p:cNvPr>
            <p:cNvSpPr txBox="1"/>
            <p:nvPr/>
          </p:nvSpPr>
          <p:spPr>
            <a:xfrm>
              <a:off x="3778998" y="5100142"/>
              <a:ext cx="3784908" cy="676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270" indent="-158270"/>
              <a:r>
                <a:rPr lang="id-ID" sz="1534" dirty="0">
                  <a:latin typeface="Arial Narrow" panose="020B0606020202030204" pitchFamily="34" charset="0"/>
                </a:rPr>
                <a:t>* Termasuk tenaga kerja memasang esteger dan sulitnya mengangkat bahan/material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ED2CE69-C8D7-4B9C-A67E-5C33C3264421}"/>
                </a:ext>
              </a:extLst>
            </p:cNvPr>
            <p:cNvCxnSpPr/>
            <p:nvPr/>
          </p:nvCxnSpPr>
          <p:spPr>
            <a:xfrm>
              <a:off x="708923" y="1513475"/>
              <a:ext cx="0" cy="3655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5DB7BB-5395-4D03-B6FB-08225441E424}"/>
                </a:ext>
              </a:extLst>
            </p:cNvPr>
            <p:cNvCxnSpPr/>
            <p:nvPr/>
          </p:nvCxnSpPr>
          <p:spPr>
            <a:xfrm>
              <a:off x="584308" y="2718090"/>
              <a:ext cx="2208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164A850-6401-4EAD-B180-7C0226781D1E}"/>
                </a:ext>
              </a:extLst>
            </p:cNvPr>
            <p:cNvCxnSpPr/>
            <p:nvPr/>
          </p:nvCxnSpPr>
          <p:spPr>
            <a:xfrm>
              <a:off x="584308" y="4670398"/>
              <a:ext cx="2208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C15F9BF-4D24-4607-915E-0FBE5944B57E}"/>
                </a:ext>
              </a:extLst>
            </p:cNvPr>
            <p:cNvCxnSpPr/>
            <p:nvPr/>
          </p:nvCxnSpPr>
          <p:spPr>
            <a:xfrm>
              <a:off x="584308" y="5085782"/>
              <a:ext cx="2208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C0759C2-C994-4C3C-AB06-050FA1EA7CDE}"/>
                </a:ext>
              </a:extLst>
            </p:cNvPr>
            <p:cNvSpPr txBox="1"/>
            <p:nvPr/>
          </p:nvSpPr>
          <p:spPr>
            <a:xfrm>
              <a:off x="173128" y="1630335"/>
              <a:ext cx="2218839" cy="3669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534" dirty="0">
                  <a:latin typeface="Arial Narrow" panose="020B0606020202030204" pitchFamily="34" charset="0"/>
                </a:rPr>
                <a:t>Ditambah</a:t>
              </a:r>
              <a:r>
                <a:rPr lang="en-US" sz="1534" dirty="0">
                  <a:latin typeface="Arial Narrow" panose="020B0606020202030204" pitchFamily="34" charset="0"/>
                </a:rPr>
                <a:t> </a:t>
              </a:r>
              <a:r>
                <a:rPr lang="id-ID" sz="1534" dirty="0">
                  <a:latin typeface="Arial Narrow" panose="020B0606020202030204" pitchFamily="34" charset="0"/>
                </a:rPr>
                <a:t>Angkutan vertikal</a:t>
              </a:r>
            </a:p>
            <a:p>
              <a:endParaRPr lang="id-ID" sz="1534" dirty="0">
                <a:latin typeface="Arial Narrow" panose="020B0606020202030204" pitchFamily="34" charset="0"/>
              </a:endParaRPr>
            </a:p>
            <a:p>
              <a:endParaRPr lang="id-ID" sz="1534" dirty="0">
                <a:latin typeface="Arial Narrow" panose="020B0606020202030204" pitchFamily="34" charset="0"/>
              </a:endParaRPr>
            </a:p>
            <a:p>
              <a:endParaRPr lang="en-US" sz="1534" dirty="0">
                <a:latin typeface="Arial Narrow" panose="020B0606020202030204" pitchFamily="34" charset="0"/>
              </a:endParaRPr>
            </a:p>
            <a:p>
              <a:endParaRPr lang="id-ID" sz="1662" dirty="0">
                <a:latin typeface="Arial Narrow" panose="020B0606020202030204" pitchFamily="34" charset="0"/>
              </a:endParaRPr>
            </a:p>
            <a:p>
              <a:r>
                <a:rPr lang="id-ID" sz="1534" dirty="0">
                  <a:latin typeface="Arial Narrow" panose="020B0606020202030204" pitchFamily="34" charset="0"/>
                </a:rPr>
                <a:t>4 m</a:t>
              </a:r>
            </a:p>
            <a:p>
              <a:endParaRPr lang="id-ID" sz="1534" dirty="0">
                <a:latin typeface="Arial Narrow" panose="020B0606020202030204" pitchFamily="34" charset="0"/>
              </a:endParaRPr>
            </a:p>
            <a:p>
              <a:endParaRPr lang="id-ID" sz="1193" dirty="0">
                <a:latin typeface="Arial Narrow" panose="020B0606020202030204" pitchFamily="34" charset="0"/>
              </a:endParaRPr>
            </a:p>
            <a:p>
              <a:endParaRPr lang="en-US" sz="1534" dirty="0">
                <a:latin typeface="Arial Narrow" panose="020B0606020202030204" pitchFamily="34" charset="0"/>
              </a:endParaRPr>
            </a:p>
            <a:p>
              <a:endParaRPr lang="en-US" sz="1534" dirty="0">
                <a:latin typeface="Arial Narrow" panose="020B0606020202030204" pitchFamily="34" charset="0"/>
              </a:endParaRPr>
            </a:p>
            <a:p>
              <a:endParaRPr lang="id-ID" sz="1108" dirty="0">
                <a:latin typeface="Arial Narrow" panose="020B0606020202030204" pitchFamily="34" charset="0"/>
              </a:endParaRPr>
            </a:p>
            <a:p>
              <a:r>
                <a:rPr lang="id-ID" sz="1534" dirty="0">
                  <a:latin typeface="Arial Narrow" panose="020B0606020202030204" pitchFamily="34" charset="0"/>
                </a:rPr>
                <a:t>1 m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1A6D5DA-7276-4F79-B048-A5B52EC2871D}"/>
                </a:ext>
              </a:extLst>
            </p:cNvPr>
            <p:cNvCxnSpPr/>
            <p:nvPr/>
          </p:nvCxnSpPr>
          <p:spPr>
            <a:xfrm>
              <a:off x="584308" y="1533795"/>
              <a:ext cx="2208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39CB3BB-05DD-48F2-8BB5-18D3FCC8C87C}"/>
              </a:ext>
            </a:extLst>
          </p:cNvPr>
          <p:cNvSpPr txBox="1"/>
          <p:nvPr/>
        </p:nvSpPr>
        <p:spPr>
          <a:xfrm>
            <a:off x="5802846" y="1297329"/>
            <a:ext cx="3238387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2" dirty="0" err="1">
                <a:solidFill>
                  <a:srgbClr val="FF0000"/>
                </a:solidFill>
              </a:rPr>
              <a:t>Sering</a:t>
            </a:r>
            <a:r>
              <a:rPr lang="en-US" sz="1662" dirty="0">
                <a:solidFill>
                  <a:srgbClr val="FF0000"/>
                </a:solidFill>
              </a:rPr>
              <a:t> </a:t>
            </a:r>
            <a:r>
              <a:rPr lang="en-US" sz="1662" dirty="0" err="1">
                <a:solidFill>
                  <a:srgbClr val="FF0000"/>
                </a:solidFill>
              </a:rPr>
              <a:t>terjadi</a:t>
            </a:r>
            <a:r>
              <a:rPr lang="en-US" sz="1662" dirty="0">
                <a:solidFill>
                  <a:srgbClr val="FF0000"/>
                </a:solidFill>
              </a:rPr>
              <a:t> </a:t>
            </a:r>
            <a:r>
              <a:rPr lang="en-US" sz="1662" dirty="0" err="1">
                <a:solidFill>
                  <a:srgbClr val="FF0000"/>
                </a:solidFill>
              </a:rPr>
              <a:t>temuan</a:t>
            </a:r>
            <a:r>
              <a:rPr lang="en-US" sz="1662" dirty="0">
                <a:solidFill>
                  <a:srgbClr val="FF0000"/>
                </a:solidFill>
              </a:rPr>
              <a:t> </a:t>
            </a:r>
            <a:r>
              <a:rPr lang="en-US" sz="1662" dirty="0" err="1">
                <a:solidFill>
                  <a:srgbClr val="FF0000"/>
                </a:solidFill>
              </a:rPr>
              <a:t>saat</a:t>
            </a:r>
            <a:r>
              <a:rPr lang="en-US" sz="1662" dirty="0">
                <a:solidFill>
                  <a:srgbClr val="FF0000"/>
                </a:solidFill>
              </a:rPr>
              <a:t> audit</a:t>
            </a:r>
            <a:endParaRPr lang="en-ID" sz="1662" dirty="0">
              <a:solidFill>
                <a:srgbClr val="FF0000"/>
              </a:solidFill>
            </a:endParaRPr>
          </a:p>
        </p:txBody>
      </p:sp>
      <p:sp>
        <p:nvSpPr>
          <p:cNvPr id="35" name="TextBox 2">
            <a:extLst>
              <a:ext uri="{FF2B5EF4-FFF2-40B4-BE49-F238E27FC236}">
                <a16:creationId xmlns:a16="http://schemas.microsoft.com/office/drawing/2014/main" id="{5962D269-B151-4670-BFD8-D14BB0CFC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306" y="1234121"/>
            <a:ext cx="50802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a).  </a:t>
            </a:r>
            <a:r>
              <a:rPr lang="id-ID" sz="2000" b="1" dirty="0">
                <a:solidFill>
                  <a:srgbClr val="00B0F0"/>
                </a:solidFill>
              </a:rPr>
              <a:t>P</a:t>
            </a:r>
            <a:r>
              <a:rPr lang="en-US" sz="2000" b="1" dirty="0" err="1">
                <a:solidFill>
                  <a:srgbClr val="00B0F0"/>
                </a:solidFill>
              </a:rPr>
              <a:t>asangan</a:t>
            </a:r>
            <a:r>
              <a:rPr lang="en-US" sz="2000" b="1" dirty="0">
                <a:solidFill>
                  <a:srgbClr val="00B0F0"/>
                </a:solidFill>
              </a:rPr>
              <a:t> Batu 1pc : 4 pp </a:t>
            </a:r>
            <a:r>
              <a:rPr lang="en-US" sz="2000" b="1" dirty="0" err="1">
                <a:solidFill>
                  <a:srgbClr val="00B0F0"/>
                </a:solidFill>
              </a:rPr>
              <a:t>atau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lainnya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6EEA08-66A4-1645-EDF7-6E3C70B84778}"/>
              </a:ext>
            </a:extLst>
          </p:cNvPr>
          <p:cNvSpPr txBox="1"/>
          <p:nvPr/>
        </p:nvSpPr>
        <p:spPr>
          <a:xfrm>
            <a:off x="8086449" y="5117404"/>
            <a:ext cx="1606749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2" dirty="0" err="1"/>
              <a:t>Perlu</a:t>
            </a:r>
            <a:r>
              <a:rPr lang="en-US" sz="1662" dirty="0"/>
              <a:t> </a:t>
            </a:r>
            <a:r>
              <a:rPr lang="en-US" sz="1662" dirty="0" err="1"/>
              <a:t>diharmonisasi</a:t>
            </a:r>
            <a:endParaRPr lang="en-ID" sz="1662" dirty="0"/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id="{FB1BED88-BEAF-A9AD-78FC-10AAD82FCBAB}"/>
              </a:ext>
            </a:extLst>
          </p:cNvPr>
          <p:cNvSpPr/>
          <p:nvPr/>
        </p:nvSpPr>
        <p:spPr>
          <a:xfrm>
            <a:off x="7852095" y="4478217"/>
            <a:ext cx="471290" cy="192239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D" sz="1662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7E260F-6CD8-18F5-E31A-D644CCA88243}"/>
              </a:ext>
            </a:extLst>
          </p:cNvPr>
          <p:cNvSpPr/>
          <p:nvPr/>
        </p:nvSpPr>
        <p:spPr>
          <a:xfrm>
            <a:off x="125710" y="219340"/>
            <a:ext cx="7746252" cy="539842"/>
          </a:xfrm>
          <a:prstGeom prst="rect">
            <a:avLst/>
          </a:prstGeom>
          <a:noFill/>
        </p:spPr>
        <p:txBody>
          <a:bodyPr wrap="none" lIns="84406" tIns="42203" rIns="84406" bIns="42203">
            <a:spAutoFit/>
          </a:bodyPr>
          <a:lstStyle/>
          <a:p>
            <a:pPr algn="ctr"/>
            <a:r>
              <a:rPr lang="en-US" sz="2954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4.3  </a:t>
            </a:r>
            <a:r>
              <a:rPr lang="en-US" sz="2954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Harmonisasi</a:t>
            </a:r>
            <a:r>
              <a:rPr lang="en-US" sz="2954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2954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untuk</a:t>
            </a:r>
            <a:r>
              <a:rPr lang="en-US" sz="2954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Integrasi A, B dan C </a:t>
            </a:r>
          </a:p>
        </p:txBody>
      </p:sp>
      <p:sp>
        <p:nvSpPr>
          <p:cNvPr id="30" name="Multiplication Sign 29">
            <a:extLst>
              <a:ext uri="{FF2B5EF4-FFF2-40B4-BE49-F238E27FC236}">
                <a16:creationId xmlns:a16="http://schemas.microsoft.com/office/drawing/2014/main" id="{FF48195B-B0C1-B661-79F6-E08BD314CAE5}"/>
              </a:ext>
            </a:extLst>
          </p:cNvPr>
          <p:cNvSpPr/>
          <p:nvPr/>
        </p:nvSpPr>
        <p:spPr>
          <a:xfrm>
            <a:off x="2865031" y="1304616"/>
            <a:ext cx="1577340" cy="28003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6457B6-B69D-8F8C-1F79-B2150819D5DC}"/>
              </a:ext>
            </a:extLst>
          </p:cNvPr>
          <p:cNvSpPr txBox="1"/>
          <p:nvPr/>
        </p:nvSpPr>
        <p:spPr>
          <a:xfrm>
            <a:off x="2541270" y="914401"/>
            <a:ext cx="2484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Tipe</a:t>
            </a:r>
            <a:r>
              <a:rPr lang="en-US" b="1" dirty="0"/>
              <a:t> N (5,2 MPa)</a:t>
            </a:r>
            <a:endParaRPr lang="en-ID" b="1" dirty="0"/>
          </a:p>
        </p:txBody>
      </p:sp>
      <p:sp>
        <p:nvSpPr>
          <p:cNvPr id="38" name="Multiplication Sign 37">
            <a:extLst>
              <a:ext uri="{FF2B5EF4-FFF2-40B4-BE49-F238E27FC236}">
                <a16:creationId xmlns:a16="http://schemas.microsoft.com/office/drawing/2014/main" id="{57013E8E-7DC8-407B-B263-7DA2F21225A9}"/>
              </a:ext>
            </a:extLst>
          </p:cNvPr>
          <p:cNvSpPr/>
          <p:nvPr/>
        </p:nvSpPr>
        <p:spPr>
          <a:xfrm>
            <a:off x="6924622" y="2344322"/>
            <a:ext cx="1577340" cy="28003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2F5577-0C6D-45CF-B1A4-E96367AC1FAC}"/>
              </a:ext>
            </a:extLst>
          </p:cNvPr>
          <p:cNvSpPr txBox="1"/>
          <p:nvPr/>
        </p:nvSpPr>
        <p:spPr>
          <a:xfrm>
            <a:off x="6760146" y="2012151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chemeClr val="accent5"/>
                </a:solidFill>
              </a:rPr>
              <a:t>Tipe</a:t>
            </a:r>
            <a:r>
              <a:rPr lang="en-US" sz="1800" b="1" dirty="0">
                <a:solidFill>
                  <a:schemeClr val="accent5"/>
                </a:solidFill>
              </a:rPr>
              <a:t> N (5,2 MPa)</a:t>
            </a:r>
            <a:endParaRPr lang="en-ID" sz="1800" b="1" dirty="0">
              <a:solidFill>
                <a:schemeClr val="accent5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0113FF9-CEA3-4AB8-B8BA-07F2AA0E8DCF}"/>
              </a:ext>
            </a:extLst>
          </p:cNvPr>
          <p:cNvSpPr/>
          <p:nvPr/>
        </p:nvSpPr>
        <p:spPr>
          <a:xfrm>
            <a:off x="9693198" y="6692348"/>
            <a:ext cx="212802" cy="16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211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/>
      <p:bldP spid="38" grpId="0" animBg="1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6488E7-CE18-4CB0-AE1C-B8AED7BC8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13"/>
          <a:stretch/>
        </p:blipFill>
        <p:spPr>
          <a:xfrm>
            <a:off x="0" y="-18445"/>
            <a:ext cx="9906000" cy="68764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833447-D8A9-47E2-9E8C-0ABC001E9442}"/>
              </a:ext>
            </a:extLst>
          </p:cNvPr>
          <p:cNvSpPr txBox="1"/>
          <p:nvPr/>
        </p:nvSpPr>
        <p:spPr>
          <a:xfrm>
            <a:off x="1699585" y="744331"/>
            <a:ext cx="8003030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spcAft>
                <a:spcPts val="600"/>
              </a:spcAft>
              <a:buSzPct val="100000"/>
              <a:buFont typeface="+mj-lt"/>
              <a:buAutoNum type="arabicPeriod"/>
              <a:tabLst>
                <a:tab pos="2628900" algn="l"/>
                <a:tab pos="2743200" algn="l"/>
              </a:tabLst>
            </a:pP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Undang-undang No.2 Tahun 2017 Tentang Jasa Konstruksi</a:t>
            </a:r>
          </a:p>
          <a:p>
            <a:pPr marL="457200" indent="-457200" algn="just">
              <a:spcAft>
                <a:spcPts val="600"/>
              </a:spcAft>
              <a:buSzPct val="100000"/>
              <a:buFont typeface="+mj-lt"/>
              <a:buAutoNum type="arabicPeriod"/>
              <a:tabLst>
                <a:tab pos="2628900" algn="l"/>
                <a:tab pos="2743200" algn="l"/>
              </a:tabLst>
            </a:pP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Perpress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No. 12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Tahun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2021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Tentang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Perubahan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Atas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Peraturan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Presiden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Nomor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16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Tahun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2018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Tentang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Pengadaan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Barang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/Jasa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Pemerintah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spcAft>
                <a:spcPts val="600"/>
              </a:spcAft>
              <a:buSzPct val="100000"/>
              <a:buFont typeface="+mj-lt"/>
              <a:buAutoNum type="arabicPeriod"/>
              <a:tabLst>
                <a:tab pos="2628900" algn="l"/>
                <a:tab pos="2743200" algn="l"/>
              </a:tabLs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PP No. 14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Tahun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2021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Peraturan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pelaksanaan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Undang-undang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No.2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Tahun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2017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Tentang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Jasa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Konstruksi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spcAft>
                <a:spcPts val="600"/>
              </a:spcAft>
              <a:buSzPct val="100000"/>
              <a:buFont typeface="+mj-lt"/>
              <a:buAutoNum type="arabicPeriod"/>
              <a:tabLst>
                <a:tab pos="2628900" algn="l"/>
                <a:tab pos="2743200" algn="l"/>
              </a:tabLst>
            </a:pP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PerMen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PUPR No. 10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Tahun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2021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tentang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Pedoman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SMKK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spcAft>
                <a:spcPts val="600"/>
              </a:spcAft>
              <a:buSzPct val="100000"/>
              <a:buFont typeface="+mj-lt"/>
              <a:buAutoNum type="arabicPeriod"/>
              <a:tabLst>
                <a:tab pos="2628900" algn="l"/>
                <a:tab pos="2743200" algn="l"/>
              </a:tabLst>
            </a:pP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PerMen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PUPR No.8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Tahun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2023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tentang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Pedoman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Penyusunan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Perkiraan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Biaya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Konstruksi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Bidang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PUPR.</a:t>
            </a:r>
          </a:p>
          <a:p>
            <a:pPr marL="457200" lvl="0" indent="-457200" algn="just">
              <a:spcAft>
                <a:spcPts val="600"/>
              </a:spcAft>
              <a:buSzPct val="100000"/>
              <a:buFont typeface="+mj-lt"/>
              <a:buAutoNum type="arabicPeriod"/>
              <a:tabLst>
                <a:tab pos="2628900" algn="l"/>
                <a:tab pos="2743200" algn="l"/>
              </a:tabLst>
            </a:pPr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Peraturan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Menteri PU No.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09/PRT/M/2014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tentang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Jenis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Tata Cara </a:t>
            </a:r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Penggunaan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Peralatan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Konstruksi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Kementerian </a:t>
            </a:r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Pekerjaan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Umum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ID" sz="24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spcAft>
                <a:spcPts val="600"/>
              </a:spcAft>
              <a:buSzPct val="100000"/>
              <a:buFont typeface="+mj-lt"/>
              <a:buAutoNum type="arabicPeriod"/>
              <a:tabLst>
                <a:tab pos="2628900" algn="l"/>
                <a:tab pos="2743200" algn="l"/>
              </a:tabLst>
            </a:pP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Peraturan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LKPP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Nomor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Tahun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2021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Tentang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Pedoman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Pelaksanaan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Pengadaan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Barang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/Jasa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Pemerintah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Melalui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Penyedia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EFD649-29AC-49E4-AB29-37278C431CEC}"/>
              </a:ext>
            </a:extLst>
          </p:cNvPr>
          <p:cNvSpPr/>
          <p:nvPr/>
        </p:nvSpPr>
        <p:spPr>
          <a:xfrm>
            <a:off x="779855" y="39778"/>
            <a:ext cx="446800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1.1 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Acuan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Normatif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357467FF-5371-4E7A-B9E0-6A0552FEA8F1}"/>
              </a:ext>
            </a:extLst>
          </p:cNvPr>
          <p:cNvSpPr/>
          <p:nvPr/>
        </p:nvSpPr>
        <p:spPr>
          <a:xfrm>
            <a:off x="700342" y="128900"/>
            <a:ext cx="533035" cy="44525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itannic Bold" panose="020B0903060703020204" pitchFamily="34" charset="0"/>
              </a:rPr>
              <a:t>1</a:t>
            </a:r>
            <a:endParaRPr lang="en-ID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330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3BC471F6-C8E2-2FF6-D59F-B4FD39A81CEE}"/>
              </a:ext>
            </a:extLst>
          </p:cNvPr>
          <p:cNvSpPr/>
          <p:nvPr/>
        </p:nvSpPr>
        <p:spPr>
          <a:xfrm>
            <a:off x="361707" y="3533906"/>
            <a:ext cx="3598114" cy="3067561"/>
          </a:xfrm>
          <a:custGeom>
            <a:avLst/>
            <a:gdLst>
              <a:gd name="connsiteX0" fmla="*/ 2675274 w 3897957"/>
              <a:gd name="connsiteY0" fmla="*/ 2858153 h 3323191"/>
              <a:gd name="connsiteX1" fmla="*/ 3892732 w 3897957"/>
              <a:gd name="connsiteY1" fmla="*/ 3119410 h 3323191"/>
              <a:gd name="connsiteX2" fmla="*/ 3897957 w 3897957"/>
              <a:gd name="connsiteY2" fmla="*/ 3323191 h 3323191"/>
              <a:gd name="connsiteX3" fmla="*/ 0 w 3897957"/>
              <a:gd name="connsiteY3" fmla="*/ 3281390 h 3323191"/>
              <a:gd name="connsiteX4" fmla="*/ 0 w 3897957"/>
              <a:gd name="connsiteY4" fmla="*/ 3213463 h 3323191"/>
              <a:gd name="connsiteX5" fmla="*/ 31351 w 3897957"/>
              <a:gd name="connsiteY5" fmla="*/ 0 h 3323191"/>
              <a:gd name="connsiteX6" fmla="*/ 376211 w 3897957"/>
              <a:gd name="connsiteY6" fmla="*/ 1039803 h 3323191"/>
              <a:gd name="connsiteX7" fmla="*/ 1207008 w 3897957"/>
              <a:gd name="connsiteY7" fmla="*/ 1060704 h 3323191"/>
              <a:gd name="connsiteX8" fmla="*/ 1515292 w 3897957"/>
              <a:gd name="connsiteY8" fmla="*/ 2053481 h 3323191"/>
              <a:gd name="connsiteX9" fmla="*/ 2497619 w 3897957"/>
              <a:gd name="connsiteY9" fmla="*/ 2053481 h 3323191"/>
              <a:gd name="connsiteX10" fmla="*/ 2675274 w 3897957"/>
              <a:gd name="connsiteY10" fmla="*/ 2858153 h 3323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97957" h="3323191">
                <a:moveTo>
                  <a:pt x="2675274" y="2858153"/>
                </a:moveTo>
                <a:lnTo>
                  <a:pt x="3892732" y="3119410"/>
                </a:lnTo>
                <a:lnTo>
                  <a:pt x="3897957" y="3323191"/>
                </a:lnTo>
                <a:lnTo>
                  <a:pt x="0" y="3281390"/>
                </a:lnTo>
                <a:lnTo>
                  <a:pt x="0" y="3213463"/>
                </a:lnTo>
                <a:lnTo>
                  <a:pt x="31351" y="0"/>
                </a:lnTo>
                <a:lnTo>
                  <a:pt x="376211" y="1039803"/>
                </a:lnTo>
                <a:lnTo>
                  <a:pt x="1207008" y="1060704"/>
                </a:lnTo>
                <a:lnTo>
                  <a:pt x="1515292" y="2053481"/>
                </a:lnTo>
                <a:lnTo>
                  <a:pt x="2497619" y="2053481"/>
                </a:lnTo>
                <a:lnTo>
                  <a:pt x="2675274" y="28581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62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60D85A-7D7B-44D3-96B6-7B5B3AFFF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93" y="486190"/>
            <a:ext cx="5103511" cy="2679895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4DD36B0C-F82F-4815-9626-B134FE721A26}"/>
              </a:ext>
            </a:extLst>
          </p:cNvPr>
          <p:cNvSpPr/>
          <p:nvPr/>
        </p:nvSpPr>
        <p:spPr>
          <a:xfrm>
            <a:off x="6076211" y="429598"/>
            <a:ext cx="1568762" cy="465096"/>
          </a:xfrm>
          <a:prstGeom prst="wedgeRectCallout">
            <a:avLst>
              <a:gd name="adj1" fmla="val -82991"/>
              <a:gd name="adj2" fmla="val 97309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9" dirty="0" err="1">
                <a:solidFill>
                  <a:schemeClr val="tx1"/>
                </a:solidFill>
              </a:rPr>
              <a:t>Koefisien</a:t>
            </a:r>
            <a:r>
              <a:rPr lang="en-US" sz="969" dirty="0">
                <a:solidFill>
                  <a:schemeClr val="tx1"/>
                </a:solidFill>
              </a:rPr>
              <a:t> </a:t>
            </a:r>
            <a:r>
              <a:rPr lang="en-US" sz="969" dirty="0" err="1">
                <a:solidFill>
                  <a:schemeClr val="tx1"/>
                </a:solidFill>
              </a:rPr>
              <a:t>Pekerja</a:t>
            </a:r>
            <a:r>
              <a:rPr lang="en-US" sz="969" dirty="0">
                <a:solidFill>
                  <a:schemeClr val="tx1"/>
                </a:solidFill>
              </a:rPr>
              <a:t> </a:t>
            </a:r>
            <a:r>
              <a:rPr lang="en-US" sz="969" dirty="0" err="1">
                <a:solidFill>
                  <a:schemeClr val="tx1"/>
                </a:solidFill>
              </a:rPr>
              <a:t>Langsiran</a:t>
            </a:r>
            <a:r>
              <a:rPr lang="en-US" sz="969" dirty="0">
                <a:solidFill>
                  <a:schemeClr val="tx1"/>
                </a:solidFill>
              </a:rPr>
              <a:t> </a:t>
            </a:r>
            <a:r>
              <a:rPr lang="en-US" sz="969" dirty="0" err="1">
                <a:solidFill>
                  <a:schemeClr val="tx1"/>
                </a:solidFill>
              </a:rPr>
              <a:t>vertikal</a:t>
            </a:r>
            <a:r>
              <a:rPr lang="en-US" sz="969" dirty="0">
                <a:solidFill>
                  <a:schemeClr val="tx1"/>
                </a:solidFill>
              </a:rPr>
              <a:t> 1 m3 </a:t>
            </a:r>
            <a:r>
              <a:rPr lang="en-US" sz="969" dirty="0" err="1">
                <a:solidFill>
                  <a:schemeClr val="tx1"/>
                </a:solidFill>
              </a:rPr>
              <a:t>tanah</a:t>
            </a:r>
            <a:r>
              <a:rPr lang="en-US" sz="969" dirty="0">
                <a:solidFill>
                  <a:schemeClr val="tx1"/>
                </a:solidFill>
              </a:rPr>
              <a:t> </a:t>
            </a:r>
            <a:r>
              <a:rPr lang="en-US" sz="969" dirty="0" err="1">
                <a:solidFill>
                  <a:schemeClr val="tx1"/>
                </a:solidFill>
              </a:rPr>
              <a:t>lepas</a:t>
            </a:r>
            <a:endParaRPr lang="en-ID" sz="969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FB13A73-EE5D-492C-BD9B-8D90185B3FF0}"/>
              </a:ext>
            </a:extLst>
          </p:cNvPr>
          <p:cNvSpPr/>
          <p:nvPr/>
        </p:nvSpPr>
        <p:spPr>
          <a:xfrm>
            <a:off x="4859228" y="852061"/>
            <a:ext cx="1017477" cy="2287065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62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9ABF9A-E185-48F7-A20F-3682F3E94FC3}"/>
              </a:ext>
            </a:extLst>
          </p:cNvPr>
          <p:cNvSpPr/>
          <p:nvPr/>
        </p:nvSpPr>
        <p:spPr>
          <a:xfrm>
            <a:off x="2548504" y="852061"/>
            <a:ext cx="844052" cy="2287066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62" dirty="0"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170A192B-F907-4213-B23B-B573A6D5F9A5}"/>
              </a:ext>
            </a:extLst>
          </p:cNvPr>
          <p:cNvSpPr/>
          <p:nvPr/>
        </p:nvSpPr>
        <p:spPr>
          <a:xfrm>
            <a:off x="2456717" y="3442460"/>
            <a:ext cx="1568762" cy="462510"/>
          </a:xfrm>
          <a:prstGeom prst="wedgeRectCallout">
            <a:avLst>
              <a:gd name="adj1" fmla="val -43464"/>
              <a:gd name="adj2" fmla="val -14819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9" dirty="0" err="1">
                <a:solidFill>
                  <a:schemeClr val="tx1"/>
                </a:solidFill>
              </a:rPr>
              <a:t>Koefisien</a:t>
            </a:r>
            <a:r>
              <a:rPr lang="en-US" sz="969" dirty="0">
                <a:solidFill>
                  <a:schemeClr val="tx1"/>
                </a:solidFill>
              </a:rPr>
              <a:t> </a:t>
            </a:r>
            <a:r>
              <a:rPr lang="en-US" sz="969" dirty="0" err="1">
                <a:solidFill>
                  <a:schemeClr val="tx1"/>
                </a:solidFill>
              </a:rPr>
              <a:t>Pekerja</a:t>
            </a:r>
            <a:r>
              <a:rPr lang="en-US" sz="969" dirty="0">
                <a:solidFill>
                  <a:schemeClr val="tx1"/>
                </a:solidFill>
              </a:rPr>
              <a:t> </a:t>
            </a:r>
            <a:r>
              <a:rPr lang="en-US" sz="969" dirty="0" err="1">
                <a:solidFill>
                  <a:schemeClr val="tx1"/>
                </a:solidFill>
              </a:rPr>
              <a:t>setiap</a:t>
            </a:r>
            <a:r>
              <a:rPr lang="en-US" sz="969" dirty="0">
                <a:solidFill>
                  <a:schemeClr val="tx1"/>
                </a:solidFill>
              </a:rPr>
              <a:t> 1 m3 TPT pas. Batu </a:t>
            </a:r>
            <a:r>
              <a:rPr lang="en-US" sz="969" dirty="0" err="1">
                <a:solidFill>
                  <a:schemeClr val="tx1"/>
                </a:solidFill>
              </a:rPr>
              <a:t>belah</a:t>
            </a:r>
            <a:r>
              <a:rPr lang="en-US" sz="969" dirty="0">
                <a:solidFill>
                  <a:schemeClr val="tx1"/>
                </a:solidFill>
              </a:rPr>
              <a:t> </a:t>
            </a:r>
            <a:r>
              <a:rPr lang="en-US" sz="969" dirty="0" err="1">
                <a:solidFill>
                  <a:schemeClr val="tx1"/>
                </a:solidFill>
              </a:rPr>
              <a:t>utk</a:t>
            </a:r>
            <a:r>
              <a:rPr lang="en-US" sz="969" dirty="0">
                <a:solidFill>
                  <a:schemeClr val="tx1"/>
                </a:solidFill>
              </a:rPr>
              <a:t> </a:t>
            </a:r>
            <a:r>
              <a:rPr lang="en-US" sz="969" dirty="0" err="1">
                <a:solidFill>
                  <a:schemeClr val="tx1"/>
                </a:solidFill>
              </a:rPr>
              <a:t>berbagai</a:t>
            </a:r>
            <a:r>
              <a:rPr lang="en-US" sz="969" dirty="0">
                <a:solidFill>
                  <a:schemeClr val="tx1"/>
                </a:solidFill>
              </a:rPr>
              <a:t> </a:t>
            </a:r>
            <a:r>
              <a:rPr lang="en-US" sz="969" dirty="0" err="1">
                <a:solidFill>
                  <a:schemeClr val="tx1"/>
                </a:solidFill>
              </a:rPr>
              <a:t>tinggi</a:t>
            </a:r>
            <a:r>
              <a:rPr lang="en-US" sz="969" dirty="0">
                <a:solidFill>
                  <a:schemeClr val="tx1"/>
                </a:solidFill>
              </a:rPr>
              <a:t> TPT-</a:t>
            </a:r>
            <a:r>
              <a:rPr lang="en-US" sz="969" dirty="0" err="1">
                <a:solidFill>
                  <a:schemeClr val="tx1"/>
                </a:solidFill>
              </a:rPr>
              <a:t>nya</a:t>
            </a:r>
            <a:endParaRPr lang="en-ID" sz="969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82D7BA-532C-4419-BBDD-F9F64F9B5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50"/>
          <a:stretch/>
        </p:blipFill>
        <p:spPr bwMode="auto">
          <a:xfrm>
            <a:off x="5975363" y="2304962"/>
            <a:ext cx="3333396" cy="135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18DAA1-9FC3-44E6-B4B5-5365327EFED4}"/>
              </a:ext>
            </a:extLst>
          </p:cNvPr>
          <p:cNvSpPr txBox="1"/>
          <p:nvPr/>
        </p:nvSpPr>
        <p:spPr>
          <a:xfrm>
            <a:off x="5919981" y="994772"/>
            <a:ext cx="1370888" cy="490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92" dirty="0"/>
              <a:t>A0 = 1,5000   P</a:t>
            </a:r>
          </a:p>
          <a:p>
            <a:r>
              <a:rPr lang="en-US" sz="1292" dirty="0"/>
              <a:t>B5 = 0,5981   P</a:t>
            </a:r>
            <a:endParaRPr lang="en-ID" sz="1292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A8BDB3-7929-4A9F-BF46-5EB9C871B8B8}"/>
              </a:ext>
            </a:extLst>
          </p:cNvPr>
          <p:cNvSpPr txBox="1"/>
          <p:nvPr/>
        </p:nvSpPr>
        <p:spPr>
          <a:xfrm>
            <a:off x="7168026" y="1012364"/>
            <a:ext cx="2313454" cy="1163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92" dirty="0"/>
              <a:t>A5 = A0 + B5 x (2000/1100)</a:t>
            </a:r>
          </a:p>
          <a:p>
            <a:pPr>
              <a:spcAft>
                <a:spcPts val="554"/>
              </a:spcAft>
            </a:pPr>
            <a:r>
              <a:rPr lang="en-US" sz="1292" dirty="0"/>
              <a:t>      = 2,5874  P</a:t>
            </a:r>
          </a:p>
          <a:p>
            <a:r>
              <a:rPr lang="en-US" sz="1292" dirty="0"/>
              <a:t>A6 = A0 + B6 x (2000/1100)</a:t>
            </a:r>
          </a:p>
          <a:p>
            <a:r>
              <a:rPr lang="en-US" sz="1292" dirty="0"/>
              <a:t>A7 = A0 + B7 x (2000/1100)</a:t>
            </a:r>
          </a:p>
          <a:p>
            <a:r>
              <a:rPr lang="en-US" sz="1292" dirty="0" err="1"/>
              <a:t>dst</a:t>
            </a:r>
            <a:r>
              <a:rPr lang="en-US" sz="1292" dirty="0"/>
              <a:t>….</a:t>
            </a:r>
            <a:endParaRPr lang="en-ID" sz="1292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03EE99C-EF0E-E479-5B38-FEC3588F4C6C}"/>
              </a:ext>
            </a:extLst>
          </p:cNvPr>
          <p:cNvSpPr>
            <a:spLocks/>
          </p:cNvSpPr>
          <p:nvPr/>
        </p:nvSpPr>
        <p:spPr bwMode="auto">
          <a:xfrm>
            <a:off x="2272032" y="5408737"/>
            <a:ext cx="901356" cy="1141535"/>
          </a:xfrm>
          <a:custGeom>
            <a:avLst/>
            <a:gdLst>
              <a:gd name="T0" fmla="*/ 68 w 254"/>
              <a:gd name="T1" fmla="*/ 0 h 354"/>
              <a:gd name="T2" fmla="*/ 124 w 254"/>
              <a:gd name="T3" fmla="*/ 2 h 354"/>
              <a:gd name="T4" fmla="*/ 202 w 254"/>
              <a:gd name="T5" fmla="*/ 295 h 354"/>
              <a:gd name="T6" fmla="*/ 254 w 254"/>
              <a:gd name="T7" fmla="*/ 298 h 354"/>
              <a:gd name="T8" fmla="*/ 251 w 254"/>
              <a:gd name="T9" fmla="*/ 354 h 354"/>
              <a:gd name="T10" fmla="*/ 0 w 254"/>
              <a:gd name="T11" fmla="*/ 354 h 354"/>
              <a:gd name="T12" fmla="*/ 2 w 254"/>
              <a:gd name="T13" fmla="*/ 298 h 354"/>
              <a:gd name="T14" fmla="*/ 57 w 254"/>
              <a:gd name="T15" fmla="*/ 295 h 354"/>
              <a:gd name="T16" fmla="*/ 68 w 254"/>
              <a:gd name="T17" fmla="*/ 0 h 354"/>
              <a:gd name="connsiteX0" fmla="*/ 2738 w 10061"/>
              <a:gd name="connsiteY0" fmla="*/ 0 h 10000"/>
              <a:gd name="connsiteX1" fmla="*/ 4943 w 10061"/>
              <a:gd name="connsiteY1" fmla="*/ 56 h 10000"/>
              <a:gd name="connsiteX2" fmla="*/ 8014 w 10061"/>
              <a:gd name="connsiteY2" fmla="*/ 8333 h 10000"/>
              <a:gd name="connsiteX3" fmla="*/ 10061 w 10061"/>
              <a:gd name="connsiteY3" fmla="*/ 8418 h 10000"/>
              <a:gd name="connsiteX4" fmla="*/ 9943 w 10061"/>
              <a:gd name="connsiteY4" fmla="*/ 10000 h 10000"/>
              <a:gd name="connsiteX5" fmla="*/ 61 w 10061"/>
              <a:gd name="connsiteY5" fmla="*/ 10000 h 10000"/>
              <a:gd name="connsiteX6" fmla="*/ 0 w 10061"/>
              <a:gd name="connsiteY6" fmla="*/ 8418 h 10000"/>
              <a:gd name="connsiteX7" fmla="*/ 2305 w 10061"/>
              <a:gd name="connsiteY7" fmla="*/ 8333 h 10000"/>
              <a:gd name="connsiteX8" fmla="*/ 2738 w 10061"/>
              <a:gd name="connsiteY8" fmla="*/ 0 h 10000"/>
              <a:gd name="connsiteX0" fmla="*/ 2738 w 10061"/>
              <a:gd name="connsiteY0" fmla="*/ 0 h 10000"/>
              <a:gd name="connsiteX1" fmla="*/ 4943 w 10061"/>
              <a:gd name="connsiteY1" fmla="*/ 56 h 10000"/>
              <a:gd name="connsiteX2" fmla="*/ 8014 w 10061"/>
              <a:gd name="connsiteY2" fmla="*/ 8333 h 10000"/>
              <a:gd name="connsiteX3" fmla="*/ 10061 w 10061"/>
              <a:gd name="connsiteY3" fmla="*/ 8418 h 10000"/>
              <a:gd name="connsiteX4" fmla="*/ 9943 w 10061"/>
              <a:gd name="connsiteY4" fmla="*/ 10000 h 10000"/>
              <a:gd name="connsiteX5" fmla="*/ 61 w 10061"/>
              <a:gd name="connsiteY5" fmla="*/ 10000 h 10000"/>
              <a:gd name="connsiteX6" fmla="*/ 0 w 10061"/>
              <a:gd name="connsiteY6" fmla="*/ 8418 h 10000"/>
              <a:gd name="connsiteX7" fmla="*/ 2343 w 10061"/>
              <a:gd name="connsiteY7" fmla="*/ 8404 h 10000"/>
              <a:gd name="connsiteX8" fmla="*/ 2738 w 10061"/>
              <a:gd name="connsiteY8" fmla="*/ 0 h 10000"/>
              <a:gd name="connsiteX0" fmla="*/ 2738 w 9972"/>
              <a:gd name="connsiteY0" fmla="*/ 0 h 10000"/>
              <a:gd name="connsiteX1" fmla="*/ 4943 w 9972"/>
              <a:gd name="connsiteY1" fmla="*/ 56 h 10000"/>
              <a:gd name="connsiteX2" fmla="*/ 8014 w 9972"/>
              <a:gd name="connsiteY2" fmla="*/ 8333 h 10000"/>
              <a:gd name="connsiteX3" fmla="*/ 9972 w 9972"/>
              <a:gd name="connsiteY3" fmla="*/ 8368 h 10000"/>
              <a:gd name="connsiteX4" fmla="*/ 9943 w 9972"/>
              <a:gd name="connsiteY4" fmla="*/ 10000 h 10000"/>
              <a:gd name="connsiteX5" fmla="*/ 61 w 9972"/>
              <a:gd name="connsiteY5" fmla="*/ 10000 h 10000"/>
              <a:gd name="connsiteX6" fmla="*/ 0 w 9972"/>
              <a:gd name="connsiteY6" fmla="*/ 8418 h 10000"/>
              <a:gd name="connsiteX7" fmla="*/ 2343 w 9972"/>
              <a:gd name="connsiteY7" fmla="*/ 8404 h 10000"/>
              <a:gd name="connsiteX8" fmla="*/ 2738 w 9972"/>
              <a:gd name="connsiteY8" fmla="*/ 0 h 10000"/>
              <a:gd name="connsiteX0" fmla="*/ 2746 w 9981"/>
              <a:gd name="connsiteY0" fmla="*/ 0 h 10000"/>
              <a:gd name="connsiteX1" fmla="*/ 4957 w 9981"/>
              <a:gd name="connsiteY1" fmla="*/ 56 h 10000"/>
              <a:gd name="connsiteX2" fmla="*/ 8037 w 9981"/>
              <a:gd name="connsiteY2" fmla="*/ 8333 h 10000"/>
              <a:gd name="connsiteX3" fmla="*/ 9962 w 9981"/>
              <a:gd name="connsiteY3" fmla="*/ 8297 h 10000"/>
              <a:gd name="connsiteX4" fmla="*/ 9971 w 9981"/>
              <a:gd name="connsiteY4" fmla="*/ 10000 h 10000"/>
              <a:gd name="connsiteX5" fmla="*/ 61 w 9981"/>
              <a:gd name="connsiteY5" fmla="*/ 10000 h 10000"/>
              <a:gd name="connsiteX6" fmla="*/ 0 w 9981"/>
              <a:gd name="connsiteY6" fmla="*/ 8418 h 10000"/>
              <a:gd name="connsiteX7" fmla="*/ 2350 w 9981"/>
              <a:gd name="connsiteY7" fmla="*/ 8404 h 10000"/>
              <a:gd name="connsiteX8" fmla="*/ 2746 w 9981"/>
              <a:gd name="connsiteY8" fmla="*/ 0 h 10000"/>
              <a:gd name="connsiteX0" fmla="*/ 2751 w 10000"/>
              <a:gd name="connsiteY0" fmla="*/ 0 h 10000"/>
              <a:gd name="connsiteX1" fmla="*/ 4966 w 10000"/>
              <a:gd name="connsiteY1" fmla="*/ 56 h 10000"/>
              <a:gd name="connsiteX2" fmla="*/ 8052 w 10000"/>
              <a:gd name="connsiteY2" fmla="*/ 8333 h 10000"/>
              <a:gd name="connsiteX3" fmla="*/ 9981 w 10000"/>
              <a:gd name="connsiteY3" fmla="*/ 8398 h 10000"/>
              <a:gd name="connsiteX4" fmla="*/ 9990 w 10000"/>
              <a:gd name="connsiteY4" fmla="*/ 10000 h 10000"/>
              <a:gd name="connsiteX5" fmla="*/ 61 w 10000"/>
              <a:gd name="connsiteY5" fmla="*/ 10000 h 10000"/>
              <a:gd name="connsiteX6" fmla="*/ 0 w 10000"/>
              <a:gd name="connsiteY6" fmla="*/ 8418 h 10000"/>
              <a:gd name="connsiteX7" fmla="*/ 2354 w 10000"/>
              <a:gd name="connsiteY7" fmla="*/ 8404 h 10000"/>
              <a:gd name="connsiteX8" fmla="*/ 2751 w 10000"/>
              <a:gd name="connsiteY8" fmla="*/ 0 h 10000"/>
              <a:gd name="connsiteX0" fmla="*/ 2751 w 10000"/>
              <a:gd name="connsiteY0" fmla="*/ 0 h 10000"/>
              <a:gd name="connsiteX1" fmla="*/ 4966 w 10000"/>
              <a:gd name="connsiteY1" fmla="*/ 56 h 10000"/>
              <a:gd name="connsiteX2" fmla="*/ 8052 w 10000"/>
              <a:gd name="connsiteY2" fmla="*/ 8333 h 10000"/>
              <a:gd name="connsiteX3" fmla="*/ 9981 w 10000"/>
              <a:gd name="connsiteY3" fmla="*/ 8358 h 10000"/>
              <a:gd name="connsiteX4" fmla="*/ 9990 w 10000"/>
              <a:gd name="connsiteY4" fmla="*/ 10000 h 10000"/>
              <a:gd name="connsiteX5" fmla="*/ 61 w 10000"/>
              <a:gd name="connsiteY5" fmla="*/ 10000 h 10000"/>
              <a:gd name="connsiteX6" fmla="*/ 0 w 10000"/>
              <a:gd name="connsiteY6" fmla="*/ 8418 h 10000"/>
              <a:gd name="connsiteX7" fmla="*/ 2354 w 10000"/>
              <a:gd name="connsiteY7" fmla="*/ 8404 h 10000"/>
              <a:gd name="connsiteX8" fmla="*/ 2751 w 10000"/>
              <a:gd name="connsiteY8" fmla="*/ 0 h 10000"/>
              <a:gd name="connsiteX0" fmla="*/ 2751 w 10000"/>
              <a:gd name="connsiteY0" fmla="*/ 75 h 10075"/>
              <a:gd name="connsiteX1" fmla="*/ 4953 w 10000"/>
              <a:gd name="connsiteY1" fmla="*/ 0 h 10075"/>
              <a:gd name="connsiteX2" fmla="*/ 8052 w 10000"/>
              <a:gd name="connsiteY2" fmla="*/ 8408 h 10075"/>
              <a:gd name="connsiteX3" fmla="*/ 9981 w 10000"/>
              <a:gd name="connsiteY3" fmla="*/ 8433 h 10075"/>
              <a:gd name="connsiteX4" fmla="*/ 9990 w 10000"/>
              <a:gd name="connsiteY4" fmla="*/ 10075 h 10075"/>
              <a:gd name="connsiteX5" fmla="*/ 61 w 10000"/>
              <a:gd name="connsiteY5" fmla="*/ 10075 h 10075"/>
              <a:gd name="connsiteX6" fmla="*/ 0 w 10000"/>
              <a:gd name="connsiteY6" fmla="*/ 8493 h 10075"/>
              <a:gd name="connsiteX7" fmla="*/ 2354 w 10000"/>
              <a:gd name="connsiteY7" fmla="*/ 8479 h 10075"/>
              <a:gd name="connsiteX8" fmla="*/ 2751 w 10000"/>
              <a:gd name="connsiteY8" fmla="*/ 75 h 10075"/>
              <a:gd name="connsiteX0" fmla="*/ 2751 w 10000"/>
              <a:gd name="connsiteY0" fmla="*/ 0 h 10000"/>
              <a:gd name="connsiteX1" fmla="*/ 4813 w 10000"/>
              <a:gd name="connsiteY1" fmla="*/ 16 h 10000"/>
              <a:gd name="connsiteX2" fmla="*/ 8052 w 10000"/>
              <a:gd name="connsiteY2" fmla="*/ 8333 h 10000"/>
              <a:gd name="connsiteX3" fmla="*/ 9981 w 10000"/>
              <a:gd name="connsiteY3" fmla="*/ 8358 h 10000"/>
              <a:gd name="connsiteX4" fmla="*/ 9990 w 10000"/>
              <a:gd name="connsiteY4" fmla="*/ 10000 h 10000"/>
              <a:gd name="connsiteX5" fmla="*/ 61 w 10000"/>
              <a:gd name="connsiteY5" fmla="*/ 10000 h 10000"/>
              <a:gd name="connsiteX6" fmla="*/ 0 w 10000"/>
              <a:gd name="connsiteY6" fmla="*/ 8418 h 10000"/>
              <a:gd name="connsiteX7" fmla="*/ 2354 w 10000"/>
              <a:gd name="connsiteY7" fmla="*/ 8404 h 10000"/>
              <a:gd name="connsiteX8" fmla="*/ 2751 w 10000"/>
              <a:gd name="connsiteY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0" h="10000">
                <a:moveTo>
                  <a:pt x="2751" y="0"/>
                </a:moveTo>
                <a:lnTo>
                  <a:pt x="4813" y="16"/>
                </a:lnTo>
                <a:lnTo>
                  <a:pt x="8052" y="8333"/>
                </a:lnTo>
                <a:lnTo>
                  <a:pt x="9981" y="8358"/>
                </a:lnTo>
                <a:cubicBezTo>
                  <a:pt x="9942" y="8885"/>
                  <a:pt x="10029" y="9473"/>
                  <a:pt x="9990" y="10000"/>
                </a:cubicBezTo>
                <a:lnTo>
                  <a:pt x="61" y="10000"/>
                </a:lnTo>
                <a:cubicBezTo>
                  <a:pt x="41" y="9473"/>
                  <a:pt x="20" y="8945"/>
                  <a:pt x="0" y="8418"/>
                </a:cubicBezTo>
                <a:lnTo>
                  <a:pt x="2354" y="8404"/>
                </a:lnTo>
                <a:cubicBezTo>
                  <a:pt x="2499" y="5626"/>
                  <a:pt x="2606" y="2778"/>
                  <a:pt x="2751" y="0"/>
                </a:cubicBezTo>
                <a:close/>
              </a:path>
            </a:pathLst>
          </a:custGeom>
          <a:solidFill>
            <a:schemeClr val="bg1"/>
          </a:solidFill>
          <a:ln w="3175" cap="flat">
            <a:solidFill>
              <a:srgbClr val="24211D"/>
            </a:solidFill>
            <a:prstDash val="solid"/>
            <a:miter lim="800000"/>
            <a:headEnd/>
            <a:tailEnd/>
          </a:ln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ID" sz="1662"/>
          </a:p>
        </p:txBody>
      </p:sp>
      <p:sp>
        <p:nvSpPr>
          <p:cNvPr id="18" name="Oval 8">
            <a:extLst>
              <a:ext uri="{FF2B5EF4-FFF2-40B4-BE49-F238E27FC236}">
                <a16:creationId xmlns:a16="http://schemas.microsoft.com/office/drawing/2014/main" id="{E70746E9-F6B5-F5AE-4A9F-E6514E21A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7613" y="5650525"/>
            <a:ext cx="111369" cy="112835"/>
          </a:xfrm>
          <a:prstGeom prst="ellipse">
            <a:avLst/>
          </a:prstGeom>
          <a:noFill/>
          <a:ln w="3175" cap="flat">
            <a:solidFill>
              <a:srgbClr val="24211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ID" sz="1662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07F704DC-0C39-A8BB-905A-7FD875428E6A}"/>
              </a:ext>
            </a:extLst>
          </p:cNvPr>
          <p:cNvSpPr>
            <a:spLocks/>
          </p:cNvSpPr>
          <p:nvPr/>
        </p:nvSpPr>
        <p:spPr bwMode="auto">
          <a:xfrm>
            <a:off x="2491314" y="6400802"/>
            <a:ext cx="127488" cy="126023"/>
          </a:xfrm>
          <a:custGeom>
            <a:avLst/>
            <a:gdLst>
              <a:gd name="T0" fmla="*/ 13 w 36"/>
              <a:gd name="T1" fmla="*/ 36 h 39"/>
              <a:gd name="T2" fmla="*/ 3 w 36"/>
              <a:gd name="T3" fmla="*/ 14 h 39"/>
              <a:gd name="T4" fmla="*/ 24 w 36"/>
              <a:gd name="T5" fmla="*/ 3 h 39"/>
              <a:gd name="T6" fmla="*/ 33 w 36"/>
              <a:gd name="T7" fmla="*/ 25 h 39"/>
              <a:gd name="T8" fmla="*/ 13 w 36"/>
              <a:gd name="T9" fmla="*/ 36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9">
                <a:moveTo>
                  <a:pt x="13" y="36"/>
                </a:moveTo>
                <a:cubicBezTo>
                  <a:pt x="4" y="33"/>
                  <a:pt x="0" y="23"/>
                  <a:pt x="3" y="14"/>
                </a:cubicBezTo>
                <a:cubicBezTo>
                  <a:pt x="7" y="5"/>
                  <a:pt x="16" y="0"/>
                  <a:pt x="24" y="3"/>
                </a:cubicBezTo>
                <a:cubicBezTo>
                  <a:pt x="32" y="6"/>
                  <a:pt x="36" y="15"/>
                  <a:pt x="33" y="25"/>
                </a:cubicBezTo>
                <a:cubicBezTo>
                  <a:pt x="30" y="34"/>
                  <a:pt x="21" y="39"/>
                  <a:pt x="13" y="36"/>
                </a:cubicBezTo>
                <a:close/>
              </a:path>
            </a:pathLst>
          </a:custGeom>
          <a:noFill/>
          <a:ln w="3175" cap="flat">
            <a:solidFill>
              <a:srgbClr val="24211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ID" sz="1662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1427F632-B3FF-9EFD-D79D-BC1F07E024AF}"/>
              </a:ext>
            </a:extLst>
          </p:cNvPr>
          <p:cNvSpPr>
            <a:spLocks/>
          </p:cNvSpPr>
          <p:nvPr/>
        </p:nvSpPr>
        <p:spPr bwMode="auto">
          <a:xfrm>
            <a:off x="2817935" y="6115051"/>
            <a:ext cx="127488" cy="124558"/>
          </a:xfrm>
          <a:custGeom>
            <a:avLst/>
            <a:gdLst>
              <a:gd name="T0" fmla="*/ 13 w 36"/>
              <a:gd name="T1" fmla="*/ 36 h 39"/>
              <a:gd name="T2" fmla="*/ 3 w 36"/>
              <a:gd name="T3" fmla="*/ 14 h 39"/>
              <a:gd name="T4" fmla="*/ 24 w 36"/>
              <a:gd name="T5" fmla="*/ 3 h 39"/>
              <a:gd name="T6" fmla="*/ 33 w 36"/>
              <a:gd name="T7" fmla="*/ 25 h 39"/>
              <a:gd name="T8" fmla="*/ 13 w 36"/>
              <a:gd name="T9" fmla="*/ 36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9">
                <a:moveTo>
                  <a:pt x="13" y="36"/>
                </a:moveTo>
                <a:cubicBezTo>
                  <a:pt x="4" y="33"/>
                  <a:pt x="0" y="23"/>
                  <a:pt x="3" y="14"/>
                </a:cubicBezTo>
                <a:cubicBezTo>
                  <a:pt x="7" y="5"/>
                  <a:pt x="16" y="0"/>
                  <a:pt x="24" y="3"/>
                </a:cubicBezTo>
                <a:cubicBezTo>
                  <a:pt x="32" y="6"/>
                  <a:pt x="36" y="15"/>
                  <a:pt x="33" y="25"/>
                </a:cubicBezTo>
                <a:cubicBezTo>
                  <a:pt x="30" y="34"/>
                  <a:pt x="21" y="39"/>
                  <a:pt x="13" y="36"/>
                </a:cubicBezTo>
                <a:close/>
              </a:path>
            </a:pathLst>
          </a:custGeom>
          <a:noFill/>
          <a:ln w="3175" cap="flat">
            <a:solidFill>
              <a:srgbClr val="24211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ID" sz="1662"/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0BAC684C-6FAF-178B-689F-5DB3C045307C}"/>
              </a:ext>
            </a:extLst>
          </p:cNvPr>
          <p:cNvSpPr>
            <a:spLocks/>
          </p:cNvSpPr>
          <p:nvPr/>
        </p:nvSpPr>
        <p:spPr bwMode="auto">
          <a:xfrm>
            <a:off x="3056792" y="6427179"/>
            <a:ext cx="127488" cy="126023"/>
          </a:xfrm>
          <a:custGeom>
            <a:avLst/>
            <a:gdLst>
              <a:gd name="T0" fmla="*/ 12 w 36"/>
              <a:gd name="T1" fmla="*/ 36 h 39"/>
              <a:gd name="T2" fmla="*/ 3 w 36"/>
              <a:gd name="T3" fmla="*/ 15 h 39"/>
              <a:gd name="T4" fmla="*/ 23 w 36"/>
              <a:gd name="T5" fmla="*/ 3 h 39"/>
              <a:gd name="T6" fmla="*/ 33 w 36"/>
              <a:gd name="T7" fmla="*/ 25 h 39"/>
              <a:gd name="T8" fmla="*/ 12 w 36"/>
              <a:gd name="T9" fmla="*/ 36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9">
                <a:moveTo>
                  <a:pt x="12" y="36"/>
                </a:moveTo>
                <a:cubicBezTo>
                  <a:pt x="4" y="33"/>
                  <a:pt x="0" y="24"/>
                  <a:pt x="3" y="15"/>
                </a:cubicBezTo>
                <a:cubicBezTo>
                  <a:pt x="6" y="6"/>
                  <a:pt x="15" y="0"/>
                  <a:pt x="23" y="3"/>
                </a:cubicBezTo>
                <a:cubicBezTo>
                  <a:pt x="32" y="6"/>
                  <a:pt x="36" y="16"/>
                  <a:pt x="33" y="25"/>
                </a:cubicBezTo>
                <a:cubicBezTo>
                  <a:pt x="29" y="34"/>
                  <a:pt x="20" y="39"/>
                  <a:pt x="12" y="36"/>
                </a:cubicBezTo>
                <a:close/>
              </a:path>
            </a:pathLst>
          </a:custGeom>
          <a:noFill/>
          <a:ln w="3175" cap="flat">
            <a:solidFill>
              <a:srgbClr val="24211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ID" sz="1662"/>
          </a:p>
        </p:txBody>
      </p:sp>
      <p:sp>
        <p:nvSpPr>
          <p:cNvPr id="22" name="Oval 12">
            <a:extLst>
              <a:ext uri="{FF2B5EF4-FFF2-40B4-BE49-F238E27FC236}">
                <a16:creationId xmlns:a16="http://schemas.microsoft.com/office/drawing/2014/main" id="{955EA917-C0F3-769F-10D8-FE5FE1819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5734050"/>
            <a:ext cx="79131" cy="77666"/>
          </a:xfrm>
          <a:prstGeom prst="ellipse">
            <a:avLst/>
          </a:prstGeom>
          <a:noFill/>
          <a:ln w="3175" cap="flat">
            <a:solidFill>
              <a:srgbClr val="24211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ID" sz="1662"/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6C078641-50CB-5991-7327-65A5A08FB8AD}"/>
              </a:ext>
            </a:extLst>
          </p:cNvPr>
          <p:cNvSpPr>
            <a:spLocks/>
          </p:cNvSpPr>
          <p:nvPr/>
        </p:nvSpPr>
        <p:spPr bwMode="auto">
          <a:xfrm>
            <a:off x="2470639" y="6336325"/>
            <a:ext cx="93785" cy="87923"/>
          </a:xfrm>
          <a:custGeom>
            <a:avLst/>
            <a:gdLst>
              <a:gd name="T0" fmla="*/ 9 w 26"/>
              <a:gd name="T1" fmla="*/ 25 h 27"/>
              <a:gd name="T2" fmla="*/ 3 w 26"/>
              <a:gd name="T3" fmla="*/ 10 h 27"/>
              <a:gd name="T4" fmla="*/ 17 w 26"/>
              <a:gd name="T5" fmla="*/ 2 h 27"/>
              <a:gd name="T6" fmla="*/ 23 w 26"/>
              <a:gd name="T7" fmla="*/ 17 h 27"/>
              <a:gd name="T8" fmla="*/ 9 w 26"/>
              <a:gd name="T9" fmla="*/ 25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7">
                <a:moveTo>
                  <a:pt x="9" y="25"/>
                </a:moveTo>
                <a:cubicBezTo>
                  <a:pt x="3" y="23"/>
                  <a:pt x="0" y="16"/>
                  <a:pt x="3" y="10"/>
                </a:cubicBezTo>
                <a:cubicBezTo>
                  <a:pt x="5" y="3"/>
                  <a:pt x="11" y="0"/>
                  <a:pt x="17" y="2"/>
                </a:cubicBezTo>
                <a:cubicBezTo>
                  <a:pt x="23" y="4"/>
                  <a:pt x="26" y="11"/>
                  <a:pt x="23" y="17"/>
                </a:cubicBezTo>
                <a:cubicBezTo>
                  <a:pt x="21" y="23"/>
                  <a:pt x="15" y="27"/>
                  <a:pt x="9" y="25"/>
                </a:cubicBezTo>
                <a:close/>
              </a:path>
            </a:pathLst>
          </a:custGeom>
          <a:noFill/>
          <a:ln w="3175" cap="flat">
            <a:solidFill>
              <a:srgbClr val="24211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ID" sz="1662"/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F60F83D8-582C-70AE-F250-D037BC477CE7}"/>
              </a:ext>
            </a:extLst>
          </p:cNvPr>
          <p:cNvSpPr>
            <a:spLocks/>
          </p:cNvSpPr>
          <p:nvPr/>
        </p:nvSpPr>
        <p:spPr bwMode="auto">
          <a:xfrm>
            <a:off x="2788628" y="6050574"/>
            <a:ext cx="92319" cy="86458"/>
          </a:xfrm>
          <a:custGeom>
            <a:avLst/>
            <a:gdLst>
              <a:gd name="T0" fmla="*/ 9 w 26"/>
              <a:gd name="T1" fmla="*/ 25 h 27"/>
              <a:gd name="T2" fmla="*/ 3 w 26"/>
              <a:gd name="T3" fmla="*/ 10 h 27"/>
              <a:gd name="T4" fmla="*/ 17 w 26"/>
              <a:gd name="T5" fmla="*/ 2 h 27"/>
              <a:gd name="T6" fmla="*/ 24 w 26"/>
              <a:gd name="T7" fmla="*/ 17 h 27"/>
              <a:gd name="T8" fmla="*/ 9 w 26"/>
              <a:gd name="T9" fmla="*/ 25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7">
                <a:moveTo>
                  <a:pt x="9" y="25"/>
                </a:moveTo>
                <a:cubicBezTo>
                  <a:pt x="3" y="23"/>
                  <a:pt x="0" y="16"/>
                  <a:pt x="3" y="10"/>
                </a:cubicBezTo>
                <a:cubicBezTo>
                  <a:pt x="5" y="3"/>
                  <a:pt x="11" y="0"/>
                  <a:pt x="17" y="2"/>
                </a:cubicBezTo>
                <a:cubicBezTo>
                  <a:pt x="23" y="4"/>
                  <a:pt x="26" y="11"/>
                  <a:pt x="24" y="17"/>
                </a:cubicBezTo>
                <a:cubicBezTo>
                  <a:pt x="21" y="23"/>
                  <a:pt x="15" y="27"/>
                  <a:pt x="9" y="25"/>
                </a:cubicBezTo>
                <a:close/>
              </a:path>
            </a:pathLst>
          </a:custGeom>
          <a:noFill/>
          <a:ln w="3175" cap="flat">
            <a:solidFill>
              <a:srgbClr val="24211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ID" sz="1662" dirty="0"/>
          </a:p>
        </p:txBody>
      </p:sp>
      <p:sp>
        <p:nvSpPr>
          <p:cNvPr id="25" name="Freeform 15">
            <a:extLst>
              <a:ext uri="{FF2B5EF4-FFF2-40B4-BE49-F238E27FC236}">
                <a16:creationId xmlns:a16="http://schemas.microsoft.com/office/drawing/2014/main" id="{53DBEA95-8A36-A3F3-413D-E6CB48484F37}"/>
              </a:ext>
            </a:extLst>
          </p:cNvPr>
          <p:cNvSpPr>
            <a:spLocks/>
          </p:cNvSpPr>
          <p:nvPr/>
        </p:nvSpPr>
        <p:spPr bwMode="auto">
          <a:xfrm>
            <a:off x="3027485" y="6362701"/>
            <a:ext cx="89388" cy="86458"/>
          </a:xfrm>
          <a:custGeom>
            <a:avLst/>
            <a:gdLst>
              <a:gd name="T0" fmla="*/ 8 w 25"/>
              <a:gd name="T1" fmla="*/ 25 h 27"/>
              <a:gd name="T2" fmla="*/ 2 w 25"/>
              <a:gd name="T3" fmla="*/ 10 h 27"/>
              <a:gd name="T4" fmla="*/ 16 w 25"/>
              <a:gd name="T5" fmla="*/ 2 h 27"/>
              <a:gd name="T6" fmla="*/ 23 w 25"/>
              <a:gd name="T7" fmla="*/ 17 h 27"/>
              <a:gd name="T8" fmla="*/ 8 w 25"/>
              <a:gd name="T9" fmla="*/ 25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7">
                <a:moveTo>
                  <a:pt x="8" y="25"/>
                </a:moveTo>
                <a:cubicBezTo>
                  <a:pt x="3" y="23"/>
                  <a:pt x="0" y="17"/>
                  <a:pt x="2" y="10"/>
                </a:cubicBezTo>
                <a:cubicBezTo>
                  <a:pt x="4" y="4"/>
                  <a:pt x="11" y="0"/>
                  <a:pt x="16" y="2"/>
                </a:cubicBezTo>
                <a:cubicBezTo>
                  <a:pt x="22" y="4"/>
                  <a:pt x="25" y="11"/>
                  <a:pt x="23" y="17"/>
                </a:cubicBezTo>
                <a:cubicBezTo>
                  <a:pt x="21" y="24"/>
                  <a:pt x="14" y="27"/>
                  <a:pt x="8" y="25"/>
                </a:cubicBezTo>
                <a:close/>
              </a:path>
            </a:pathLst>
          </a:custGeom>
          <a:noFill/>
          <a:ln w="3175" cap="flat">
            <a:solidFill>
              <a:srgbClr val="24211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ID" sz="1662"/>
          </a:p>
        </p:txBody>
      </p:sp>
      <p:sp>
        <p:nvSpPr>
          <p:cNvPr id="26" name="Oval 16">
            <a:extLst>
              <a:ext uri="{FF2B5EF4-FFF2-40B4-BE49-F238E27FC236}">
                <a16:creationId xmlns:a16="http://schemas.microsoft.com/office/drawing/2014/main" id="{C8096BE9-8F36-EDB4-DB71-10981B312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724" y="5621217"/>
            <a:ext cx="109903" cy="112835"/>
          </a:xfrm>
          <a:prstGeom prst="ellipse">
            <a:avLst/>
          </a:prstGeom>
          <a:noFill/>
          <a:ln w="3175" cap="flat">
            <a:solidFill>
              <a:srgbClr val="24211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ID" sz="1662"/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C1BD1F0E-E11D-5C05-8570-7F91D6E8417F}"/>
              </a:ext>
            </a:extLst>
          </p:cNvPr>
          <p:cNvSpPr>
            <a:spLocks/>
          </p:cNvSpPr>
          <p:nvPr/>
        </p:nvSpPr>
        <p:spPr bwMode="auto">
          <a:xfrm>
            <a:off x="2392974" y="6400801"/>
            <a:ext cx="127488" cy="123092"/>
          </a:xfrm>
          <a:custGeom>
            <a:avLst/>
            <a:gdLst>
              <a:gd name="T0" fmla="*/ 13 w 36"/>
              <a:gd name="T1" fmla="*/ 35 h 38"/>
              <a:gd name="T2" fmla="*/ 4 w 36"/>
              <a:gd name="T3" fmla="*/ 14 h 38"/>
              <a:gd name="T4" fmla="*/ 24 w 36"/>
              <a:gd name="T5" fmla="*/ 2 h 38"/>
              <a:gd name="T6" fmla="*/ 33 w 36"/>
              <a:gd name="T7" fmla="*/ 24 h 38"/>
              <a:gd name="T8" fmla="*/ 13 w 36"/>
              <a:gd name="T9" fmla="*/ 35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8">
                <a:moveTo>
                  <a:pt x="13" y="35"/>
                </a:moveTo>
                <a:cubicBezTo>
                  <a:pt x="4" y="32"/>
                  <a:pt x="0" y="23"/>
                  <a:pt x="4" y="14"/>
                </a:cubicBezTo>
                <a:cubicBezTo>
                  <a:pt x="7" y="5"/>
                  <a:pt x="16" y="0"/>
                  <a:pt x="24" y="2"/>
                </a:cubicBezTo>
                <a:cubicBezTo>
                  <a:pt x="32" y="5"/>
                  <a:pt x="36" y="15"/>
                  <a:pt x="33" y="24"/>
                </a:cubicBezTo>
                <a:cubicBezTo>
                  <a:pt x="30" y="33"/>
                  <a:pt x="21" y="38"/>
                  <a:pt x="13" y="35"/>
                </a:cubicBezTo>
                <a:close/>
              </a:path>
            </a:pathLst>
          </a:custGeom>
          <a:noFill/>
          <a:ln w="3175" cap="flat">
            <a:solidFill>
              <a:srgbClr val="24211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ID" sz="1662"/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A9288F74-A3CE-ECB3-6F61-DA018305371A}"/>
              </a:ext>
            </a:extLst>
          </p:cNvPr>
          <p:cNvSpPr>
            <a:spLocks/>
          </p:cNvSpPr>
          <p:nvPr/>
        </p:nvSpPr>
        <p:spPr bwMode="auto">
          <a:xfrm>
            <a:off x="2709497" y="6115052"/>
            <a:ext cx="128954" cy="121627"/>
          </a:xfrm>
          <a:custGeom>
            <a:avLst/>
            <a:gdLst>
              <a:gd name="T0" fmla="*/ 13 w 36"/>
              <a:gd name="T1" fmla="*/ 35 h 38"/>
              <a:gd name="T2" fmla="*/ 4 w 36"/>
              <a:gd name="T3" fmla="*/ 14 h 38"/>
              <a:gd name="T4" fmla="*/ 24 w 36"/>
              <a:gd name="T5" fmla="*/ 2 h 38"/>
              <a:gd name="T6" fmla="*/ 33 w 36"/>
              <a:gd name="T7" fmla="*/ 24 h 38"/>
              <a:gd name="T8" fmla="*/ 13 w 36"/>
              <a:gd name="T9" fmla="*/ 35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8">
                <a:moveTo>
                  <a:pt x="13" y="35"/>
                </a:moveTo>
                <a:cubicBezTo>
                  <a:pt x="5" y="33"/>
                  <a:pt x="0" y="23"/>
                  <a:pt x="4" y="14"/>
                </a:cubicBezTo>
                <a:cubicBezTo>
                  <a:pt x="7" y="5"/>
                  <a:pt x="16" y="0"/>
                  <a:pt x="24" y="2"/>
                </a:cubicBezTo>
                <a:cubicBezTo>
                  <a:pt x="32" y="5"/>
                  <a:pt x="36" y="15"/>
                  <a:pt x="33" y="24"/>
                </a:cubicBezTo>
                <a:cubicBezTo>
                  <a:pt x="30" y="33"/>
                  <a:pt x="21" y="38"/>
                  <a:pt x="13" y="35"/>
                </a:cubicBezTo>
                <a:close/>
              </a:path>
            </a:pathLst>
          </a:custGeom>
          <a:noFill/>
          <a:ln w="3175" cap="flat">
            <a:solidFill>
              <a:srgbClr val="24211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ID" sz="1662"/>
          </a:p>
        </p:txBody>
      </p:sp>
      <p:sp>
        <p:nvSpPr>
          <p:cNvPr id="29" name="Freeform 19">
            <a:extLst>
              <a:ext uri="{FF2B5EF4-FFF2-40B4-BE49-F238E27FC236}">
                <a16:creationId xmlns:a16="http://schemas.microsoft.com/office/drawing/2014/main" id="{7A723E50-5CAF-2BD7-2E02-56505110C622}"/>
              </a:ext>
            </a:extLst>
          </p:cNvPr>
          <p:cNvSpPr>
            <a:spLocks/>
          </p:cNvSpPr>
          <p:nvPr/>
        </p:nvSpPr>
        <p:spPr bwMode="auto">
          <a:xfrm>
            <a:off x="2949820" y="6427178"/>
            <a:ext cx="127488" cy="123092"/>
          </a:xfrm>
          <a:custGeom>
            <a:avLst/>
            <a:gdLst>
              <a:gd name="T0" fmla="*/ 12 w 36"/>
              <a:gd name="T1" fmla="*/ 36 h 38"/>
              <a:gd name="T2" fmla="*/ 3 w 36"/>
              <a:gd name="T3" fmla="*/ 14 h 38"/>
              <a:gd name="T4" fmla="*/ 23 w 36"/>
              <a:gd name="T5" fmla="*/ 3 h 38"/>
              <a:gd name="T6" fmla="*/ 33 w 36"/>
              <a:gd name="T7" fmla="*/ 24 h 38"/>
              <a:gd name="T8" fmla="*/ 12 w 36"/>
              <a:gd name="T9" fmla="*/ 36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8">
                <a:moveTo>
                  <a:pt x="12" y="36"/>
                </a:moveTo>
                <a:cubicBezTo>
                  <a:pt x="4" y="33"/>
                  <a:pt x="0" y="23"/>
                  <a:pt x="3" y="14"/>
                </a:cubicBezTo>
                <a:cubicBezTo>
                  <a:pt x="6" y="5"/>
                  <a:pt x="15" y="0"/>
                  <a:pt x="23" y="3"/>
                </a:cubicBezTo>
                <a:cubicBezTo>
                  <a:pt x="32" y="5"/>
                  <a:pt x="36" y="15"/>
                  <a:pt x="33" y="24"/>
                </a:cubicBezTo>
                <a:cubicBezTo>
                  <a:pt x="29" y="33"/>
                  <a:pt x="20" y="38"/>
                  <a:pt x="12" y="36"/>
                </a:cubicBezTo>
                <a:close/>
              </a:path>
            </a:pathLst>
          </a:custGeom>
          <a:noFill/>
          <a:ln w="3175" cap="flat">
            <a:solidFill>
              <a:srgbClr val="24211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/>
          <a:p>
            <a:endParaRPr lang="en-ID" sz="1662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6787B12-26AC-97CE-54FE-4413E4E7CDAE}"/>
              </a:ext>
            </a:extLst>
          </p:cNvPr>
          <p:cNvCxnSpPr>
            <a:cxnSpLocks/>
          </p:cNvCxnSpPr>
          <p:nvPr/>
        </p:nvCxnSpPr>
        <p:spPr>
          <a:xfrm>
            <a:off x="1859374" y="5437790"/>
            <a:ext cx="6608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4DC20C7-5657-750D-1935-65CDFAB1382C}"/>
              </a:ext>
            </a:extLst>
          </p:cNvPr>
          <p:cNvGrpSpPr/>
          <p:nvPr/>
        </p:nvGrpSpPr>
        <p:grpSpPr>
          <a:xfrm>
            <a:off x="1373642" y="4485477"/>
            <a:ext cx="499806" cy="1223265"/>
            <a:chOff x="1075361" y="4573516"/>
            <a:chExt cx="541457" cy="1325204"/>
          </a:xfrm>
          <a:solidFill>
            <a:schemeClr val="bg1"/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587ADB6A-CDCB-819C-7211-E59552D46604}"/>
                </a:ext>
              </a:extLst>
            </p:cNvPr>
            <p:cNvSpPr/>
            <p:nvPr/>
          </p:nvSpPr>
          <p:spPr>
            <a:xfrm>
              <a:off x="1075361" y="4573516"/>
              <a:ext cx="541457" cy="1325204"/>
            </a:xfrm>
            <a:custGeom>
              <a:avLst/>
              <a:gdLst>
                <a:gd name="connsiteX0" fmla="*/ 0 w 541457"/>
                <a:gd name="connsiteY0" fmla="*/ 0 h 1323255"/>
                <a:gd name="connsiteX1" fmla="*/ 221003 w 541457"/>
                <a:gd name="connsiteY1" fmla="*/ 2762 h 1323255"/>
                <a:gd name="connsiteX2" fmla="*/ 535932 w 541457"/>
                <a:gd name="connsiteY2" fmla="*/ 1047002 h 1323255"/>
                <a:gd name="connsiteX3" fmla="*/ 541457 w 541457"/>
                <a:gd name="connsiteY3" fmla="*/ 1323255 h 1323255"/>
                <a:gd name="connsiteX4" fmla="*/ 121552 w 541457"/>
                <a:gd name="connsiteY4" fmla="*/ 1317730 h 1323255"/>
                <a:gd name="connsiteX5" fmla="*/ 124314 w 541457"/>
                <a:gd name="connsiteY5" fmla="*/ 1016614 h 1323255"/>
                <a:gd name="connsiteX6" fmla="*/ 0 w 541457"/>
                <a:gd name="connsiteY6" fmla="*/ 0 h 1323255"/>
                <a:gd name="connsiteX0" fmla="*/ 0 w 541457"/>
                <a:gd name="connsiteY0" fmla="*/ 0 h 1325204"/>
                <a:gd name="connsiteX1" fmla="*/ 221003 w 541457"/>
                <a:gd name="connsiteY1" fmla="*/ 2762 h 1325204"/>
                <a:gd name="connsiteX2" fmla="*/ 535932 w 541457"/>
                <a:gd name="connsiteY2" fmla="*/ 1047002 h 1325204"/>
                <a:gd name="connsiteX3" fmla="*/ 541457 w 541457"/>
                <a:gd name="connsiteY3" fmla="*/ 1323255 h 1325204"/>
                <a:gd name="connsiteX4" fmla="*/ 121552 w 541457"/>
                <a:gd name="connsiteY4" fmla="*/ 1325204 h 1325204"/>
                <a:gd name="connsiteX5" fmla="*/ 124314 w 541457"/>
                <a:gd name="connsiteY5" fmla="*/ 1016614 h 1325204"/>
                <a:gd name="connsiteX6" fmla="*/ 0 w 541457"/>
                <a:gd name="connsiteY6" fmla="*/ 0 h 1325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1457" h="1325204">
                  <a:moveTo>
                    <a:pt x="0" y="0"/>
                  </a:moveTo>
                  <a:lnTo>
                    <a:pt x="221003" y="2762"/>
                  </a:lnTo>
                  <a:lnTo>
                    <a:pt x="535932" y="1047002"/>
                  </a:lnTo>
                  <a:lnTo>
                    <a:pt x="541457" y="1323255"/>
                  </a:lnTo>
                  <a:lnTo>
                    <a:pt x="121552" y="1325204"/>
                  </a:lnTo>
                  <a:cubicBezTo>
                    <a:pt x="122473" y="1224832"/>
                    <a:pt x="123393" y="1116986"/>
                    <a:pt x="124314" y="1016614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62"/>
            </a:p>
          </p:txBody>
        </p:sp>
        <p:sp>
          <p:nvSpPr>
            <p:cNvPr id="33" name="Oval 16">
              <a:extLst>
                <a:ext uri="{FF2B5EF4-FFF2-40B4-BE49-F238E27FC236}">
                  <a16:creationId xmlns:a16="http://schemas.microsoft.com/office/drawing/2014/main" id="{1A3DE07E-C44C-D7B7-A886-9352F00A8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8114" y="5769921"/>
              <a:ext cx="119062" cy="122238"/>
            </a:xfrm>
            <a:prstGeom prst="ellipse">
              <a:avLst/>
            </a:prstGeom>
            <a:grpFill/>
            <a:ln w="3175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ID" sz="1662"/>
            </a:p>
          </p:txBody>
        </p:sp>
        <p:sp>
          <p:nvSpPr>
            <p:cNvPr id="34" name="Oval 8">
              <a:extLst>
                <a:ext uri="{FF2B5EF4-FFF2-40B4-BE49-F238E27FC236}">
                  <a16:creationId xmlns:a16="http://schemas.microsoft.com/office/drawing/2014/main" id="{8F8BC13B-0B49-98FA-309A-59E425501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6168" y="5691572"/>
              <a:ext cx="120650" cy="122238"/>
            </a:xfrm>
            <a:prstGeom prst="ellipse">
              <a:avLst/>
            </a:prstGeom>
            <a:grpFill/>
            <a:ln w="3175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ID" sz="1662"/>
            </a:p>
          </p:txBody>
        </p:sp>
        <p:sp>
          <p:nvSpPr>
            <p:cNvPr id="35" name="Oval 12">
              <a:extLst>
                <a:ext uri="{FF2B5EF4-FFF2-40B4-BE49-F238E27FC236}">
                  <a16:creationId xmlns:a16="http://schemas.microsoft.com/office/drawing/2014/main" id="{C3A6CA48-9869-9372-D585-DDF233B64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4197" y="5685783"/>
              <a:ext cx="85725" cy="84138"/>
            </a:xfrm>
            <a:prstGeom prst="ellipse">
              <a:avLst/>
            </a:prstGeom>
            <a:grpFill/>
            <a:ln w="3175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ID" sz="1662"/>
            </a:p>
          </p:txBody>
        </p:sp>
        <p:sp>
          <p:nvSpPr>
            <p:cNvPr id="45" name="Oval 16">
              <a:extLst>
                <a:ext uri="{FF2B5EF4-FFF2-40B4-BE49-F238E27FC236}">
                  <a16:creationId xmlns:a16="http://schemas.microsoft.com/office/drawing/2014/main" id="{EA7796BB-5AFF-E30D-517C-5FCFB61E84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11625">
              <a:off x="1339481" y="5063691"/>
              <a:ext cx="119062" cy="122238"/>
            </a:xfrm>
            <a:prstGeom prst="ellipse">
              <a:avLst/>
            </a:prstGeom>
            <a:grpFill/>
            <a:ln w="3175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ID" sz="1662"/>
            </a:p>
          </p:txBody>
        </p:sp>
        <p:sp>
          <p:nvSpPr>
            <p:cNvPr id="46" name="Oval 8">
              <a:extLst>
                <a:ext uri="{FF2B5EF4-FFF2-40B4-BE49-F238E27FC236}">
                  <a16:creationId xmlns:a16="http://schemas.microsoft.com/office/drawing/2014/main" id="{CB6FA1E5-639A-53C2-1034-FB5A5C0D88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11625">
              <a:off x="1299802" y="4950560"/>
              <a:ext cx="120650" cy="122238"/>
            </a:xfrm>
            <a:prstGeom prst="ellipse">
              <a:avLst/>
            </a:prstGeom>
            <a:grpFill/>
            <a:ln w="3175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ID" sz="1662"/>
            </a:p>
          </p:txBody>
        </p:sp>
        <p:sp>
          <p:nvSpPr>
            <p:cNvPr id="47" name="Oval 12">
              <a:extLst>
                <a:ext uri="{FF2B5EF4-FFF2-40B4-BE49-F238E27FC236}">
                  <a16:creationId xmlns:a16="http://schemas.microsoft.com/office/drawing/2014/main" id="{749C1FCE-B78B-7DB0-976F-1ED9F1C936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11625">
              <a:off x="1264285" y="5050007"/>
              <a:ext cx="85725" cy="84138"/>
            </a:xfrm>
            <a:prstGeom prst="ellipse">
              <a:avLst/>
            </a:prstGeom>
            <a:grpFill/>
            <a:ln w="3175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ID" sz="1662"/>
            </a:p>
          </p:txBody>
        </p:sp>
        <p:sp>
          <p:nvSpPr>
            <p:cNvPr id="48" name="Oval 8">
              <a:extLst>
                <a:ext uri="{FF2B5EF4-FFF2-40B4-BE49-F238E27FC236}">
                  <a16:creationId xmlns:a16="http://schemas.microsoft.com/office/drawing/2014/main" id="{F0AF940E-6595-E8ED-64CB-0F4FE06AB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183" y="4610498"/>
              <a:ext cx="120650" cy="122238"/>
            </a:xfrm>
            <a:prstGeom prst="ellipse">
              <a:avLst/>
            </a:prstGeom>
            <a:grpFill/>
            <a:ln w="3175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ID" sz="1662"/>
            </a:p>
          </p:txBody>
        </p:sp>
        <p:sp>
          <p:nvSpPr>
            <p:cNvPr id="49" name="Oval 12">
              <a:extLst>
                <a:ext uri="{FF2B5EF4-FFF2-40B4-BE49-F238E27FC236}">
                  <a16:creationId xmlns:a16="http://schemas.microsoft.com/office/drawing/2014/main" id="{5AB96CA3-7C7D-414A-D43E-B61B9CD58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020" y="4700985"/>
              <a:ext cx="85725" cy="84138"/>
            </a:xfrm>
            <a:prstGeom prst="ellipse">
              <a:avLst/>
            </a:prstGeom>
            <a:grpFill/>
            <a:ln w="3175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ID" sz="1662"/>
            </a:p>
          </p:txBody>
        </p:sp>
        <p:sp>
          <p:nvSpPr>
            <p:cNvPr id="50" name="Oval 16">
              <a:extLst>
                <a:ext uri="{FF2B5EF4-FFF2-40B4-BE49-F238E27FC236}">
                  <a16:creationId xmlns:a16="http://schemas.microsoft.com/office/drawing/2014/main" id="{5B91EBB7-C908-D326-A49C-31A284B5C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0720" y="4578748"/>
              <a:ext cx="119062" cy="122238"/>
            </a:xfrm>
            <a:prstGeom prst="ellipse">
              <a:avLst/>
            </a:prstGeom>
            <a:grpFill/>
            <a:ln w="3175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ID" sz="1662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031B696-7F90-0FDE-CD41-58EF79C63122}"/>
              </a:ext>
            </a:extLst>
          </p:cNvPr>
          <p:cNvGrpSpPr/>
          <p:nvPr/>
        </p:nvGrpSpPr>
        <p:grpSpPr>
          <a:xfrm>
            <a:off x="381001" y="3539863"/>
            <a:ext cx="499806" cy="1223265"/>
            <a:chOff x="1075361" y="4573516"/>
            <a:chExt cx="541457" cy="1325204"/>
          </a:xfrm>
          <a:solidFill>
            <a:schemeClr val="bg1"/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25AC988-3B6F-03FF-AE11-8E6F15EDB5AF}"/>
                </a:ext>
              </a:extLst>
            </p:cNvPr>
            <p:cNvSpPr/>
            <p:nvPr/>
          </p:nvSpPr>
          <p:spPr>
            <a:xfrm>
              <a:off x="1075361" y="4573516"/>
              <a:ext cx="541457" cy="1325204"/>
            </a:xfrm>
            <a:custGeom>
              <a:avLst/>
              <a:gdLst>
                <a:gd name="connsiteX0" fmla="*/ 0 w 541457"/>
                <a:gd name="connsiteY0" fmla="*/ 0 h 1323255"/>
                <a:gd name="connsiteX1" fmla="*/ 221003 w 541457"/>
                <a:gd name="connsiteY1" fmla="*/ 2762 h 1323255"/>
                <a:gd name="connsiteX2" fmla="*/ 535932 w 541457"/>
                <a:gd name="connsiteY2" fmla="*/ 1047002 h 1323255"/>
                <a:gd name="connsiteX3" fmla="*/ 541457 w 541457"/>
                <a:gd name="connsiteY3" fmla="*/ 1323255 h 1323255"/>
                <a:gd name="connsiteX4" fmla="*/ 121552 w 541457"/>
                <a:gd name="connsiteY4" fmla="*/ 1317730 h 1323255"/>
                <a:gd name="connsiteX5" fmla="*/ 124314 w 541457"/>
                <a:gd name="connsiteY5" fmla="*/ 1016614 h 1323255"/>
                <a:gd name="connsiteX6" fmla="*/ 0 w 541457"/>
                <a:gd name="connsiteY6" fmla="*/ 0 h 1323255"/>
                <a:gd name="connsiteX0" fmla="*/ 0 w 541457"/>
                <a:gd name="connsiteY0" fmla="*/ 0 h 1325204"/>
                <a:gd name="connsiteX1" fmla="*/ 221003 w 541457"/>
                <a:gd name="connsiteY1" fmla="*/ 2762 h 1325204"/>
                <a:gd name="connsiteX2" fmla="*/ 535932 w 541457"/>
                <a:gd name="connsiteY2" fmla="*/ 1047002 h 1325204"/>
                <a:gd name="connsiteX3" fmla="*/ 541457 w 541457"/>
                <a:gd name="connsiteY3" fmla="*/ 1323255 h 1325204"/>
                <a:gd name="connsiteX4" fmla="*/ 121552 w 541457"/>
                <a:gd name="connsiteY4" fmla="*/ 1325204 h 1325204"/>
                <a:gd name="connsiteX5" fmla="*/ 124314 w 541457"/>
                <a:gd name="connsiteY5" fmla="*/ 1016614 h 1325204"/>
                <a:gd name="connsiteX6" fmla="*/ 0 w 541457"/>
                <a:gd name="connsiteY6" fmla="*/ 0 h 1325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1457" h="1325204">
                  <a:moveTo>
                    <a:pt x="0" y="0"/>
                  </a:moveTo>
                  <a:lnTo>
                    <a:pt x="221003" y="2762"/>
                  </a:lnTo>
                  <a:lnTo>
                    <a:pt x="535932" y="1047002"/>
                  </a:lnTo>
                  <a:lnTo>
                    <a:pt x="541457" y="1323255"/>
                  </a:lnTo>
                  <a:lnTo>
                    <a:pt x="121552" y="1325204"/>
                  </a:lnTo>
                  <a:cubicBezTo>
                    <a:pt x="122473" y="1224832"/>
                    <a:pt x="123393" y="1116986"/>
                    <a:pt x="124314" y="1016614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62"/>
            </a:p>
          </p:txBody>
        </p:sp>
        <p:sp>
          <p:nvSpPr>
            <p:cNvPr id="54" name="Oval 16">
              <a:extLst>
                <a:ext uri="{FF2B5EF4-FFF2-40B4-BE49-F238E27FC236}">
                  <a16:creationId xmlns:a16="http://schemas.microsoft.com/office/drawing/2014/main" id="{3BD4E1B0-2EE8-3B43-0720-C9001DDF9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8114" y="5769921"/>
              <a:ext cx="119062" cy="122238"/>
            </a:xfrm>
            <a:prstGeom prst="ellipse">
              <a:avLst/>
            </a:prstGeom>
            <a:grpFill/>
            <a:ln w="3175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ID" sz="1662"/>
            </a:p>
          </p:txBody>
        </p:sp>
        <p:sp>
          <p:nvSpPr>
            <p:cNvPr id="55" name="Oval 8">
              <a:extLst>
                <a:ext uri="{FF2B5EF4-FFF2-40B4-BE49-F238E27FC236}">
                  <a16:creationId xmlns:a16="http://schemas.microsoft.com/office/drawing/2014/main" id="{6956CADD-0341-11F5-3917-C34A0E786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6168" y="5691572"/>
              <a:ext cx="120650" cy="122238"/>
            </a:xfrm>
            <a:prstGeom prst="ellipse">
              <a:avLst/>
            </a:prstGeom>
            <a:grpFill/>
            <a:ln w="3175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ID" sz="1662"/>
            </a:p>
          </p:txBody>
        </p:sp>
        <p:sp>
          <p:nvSpPr>
            <p:cNvPr id="56" name="Oval 12">
              <a:extLst>
                <a:ext uri="{FF2B5EF4-FFF2-40B4-BE49-F238E27FC236}">
                  <a16:creationId xmlns:a16="http://schemas.microsoft.com/office/drawing/2014/main" id="{7B0F3536-3020-B384-3362-B55366F5F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4197" y="5685783"/>
              <a:ext cx="85725" cy="84138"/>
            </a:xfrm>
            <a:prstGeom prst="ellipse">
              <a:avLst/>
            </a:prstGeom>
            <a:grpFill/>
            <a:ln w="3175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ID" sz="1662"/>
            </a:p>
          </p:txBody>
        </p:sp>
        <p:sp>
          <p:nvSpPr>
            <p:cNvPr id="57" name="Oval 16">
              <a:extLst>
                <a:ext uri="{FF2B5EF4-FFF2-40B4-BE49-F238E27FC236}">
                  <a16:creationId xmlns:a16="http://schemas.microsoft.com/office/drawing/2014/main" id="{496F386C-53AF-CBD7-B435-367EB8153E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11625">
              <a:off x="1339481" y="5063691"/>
              <a:ext cx="119062" cy="122238"/>
            </a:xfrm>
            <a:prstGeom prst="ellipse">
              <a:avLst/>
            </a:prstGeom>
            <a:grpFill/>
            <a:ln w="3175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ID" sz="1662"/>
            </a:p>
          </p:txBody>
        </p:sp>
        <p:sp>
          <p:nvSpPr>
            <p:cNvPr id="58" name="Oval 8">
              <a:extLst>
                <a:ext uri="{FF2B5EF4-FFF2-40B4-BE49-F238E27FC236}">
                  <a16:creationId xmlns:a16="http://schemas.microsoft.com/office/drawing/2014/main" id="{06A882F9-54C0-0011-68F1-E78B3603AB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11625">
              <a:off x="1299802" y="4950560"/>
              <a:ext cx="120650" cy="122238"/>
            </a:xfrm>
            <a:prstGeom prst="ellipse">
              <a:avLst/>
            </a:prstGeom>
            <a:grpFill/>
            <a:ln w="3175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ID" sz="1662"/>
            </a:p>
          </p:txBody>
        </p:sp>
        <p:sp>
          <p:nvSpPr>
            <p:cNvPr id="59" name="Oval 12">
              <a:extLst>
                <a:ext uri="{FF2B5EF4-FFF2-40B4-BE49-F238E27FC236}">
                  <a16:creationId xmlns:a16="http://schemas.microsoft.com/office/drawing/2014/main" id="{2D061E07-EC9F-EC5D-6D0B-69D7B0B4B7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11625">
              <a:off x="1264285" y="5050007"/>
              <a:ext cx="85725" cy="84138"/>
            </a:xfrm>
            <a:prstGeom prst="ellipse">
              <a:avLst/>
            </a:prstGeom>
            <a:grpFill/>
            <a:ln w="3175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ID" sz="1662"/>
            </a:p>
          </p:txBody>
        </p:sp>
        <p:sp>
          <p:nvSpPr>
            <p:cNvPr id="60" name="Oval 8">
              <a:extLst>
                <a:ext uri="{FF2B5EF4-FFF2-40B4-BE49-F238E27FC236}">
                  <a16:creationId xmlns:a16="http://schemas.microsoft.com/office/drawing/2014/main" id="{D21D0F30-1A3E-CA00-F9B2-691BE6F87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183" y="4610498"/>
              <a:ext cx="120650" cy="122238"/>
            </a:xfrm>
            <a:prstGeom prst="ellipse">
              <a:avLst/>
            </a:prstGeom>
            <a:grpFill/>
            <a:ln w="3175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ID" sz="1662"/>
            </a:p>
          </p:txBody>
        </p:sp>
        <p:sp>
          <p:nvSpPr>
            <p:cNvPr id="61" name="Oval 12">
              <a:extLst>
                <a:ext uri="{FF2B5EF4-FFF2-40B4-BE49-F238E27FC236}">
                  <a16:creationId xmlns:a16="http://schemas.microsoft.com/office/drawing/2014/main" id="{D6000AF9-A679-771F-245D-936B56018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020" y="4700985"/>
              <a:ext cx="85725" cy="84138"/>
            </a:xfrm>
            <a:prstGeom prst="ellipse">
              <a:avLst/>
            </a:prstGeom>
            <a:grpFill/>
            <a:ln w="3175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ID" sz="1662"/>
            </a:p>
          </p:txBody>
        </p:sp>
        <p:sp>
          <p:nvSpPr>
            <p:cNvPr id="62" name="Oval 16">
              <a:extLst>
                <a:ext uri="{FF2B5EF4-FFF2-40B4-BE49-F238E27FC236}">
                  <a16:creationId xmlns:a16="http://schemas.microsoft.com/office/drawing/2014/main" id="{0DC78958-D6AB-4E23-F799-1F924CBA9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0720" y="4578748"/>
              <a:ext cx="119062" cy="122238"/>
            </a:xfrm>
            <a:prstGeom prst="ellipse">
              <a:avLst/>
            </a:prstGeom>
            <a:grpFill/>
            <a:ln w="3175" cap="flat">
              <a:solidFill>
                <a:srgbClr val="242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ID" sz="1662"/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12AFE0D-1E55-5E98-0A0E-6F78078D95C0}"/>
              </a:ext>
            </a:extLst>
          </p:cNvPr>
          <p:cNvCxnSpPr>
            <a:cxnSpLocks/>
            <a:stCxn id="53" idx="2"/>
          </p:cNvCxnSpPr>
          <p:nvPr/>
        </p:nvCxnSpPr>
        <p:spPr>
          <a:xfrm>
            <a:off x="875707" y="4506325"/>
            <a:ext cx="497934" cy="64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A732272-D3DD-4A1E-962B-4C0B2B1F0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312" y="3904971"/>
            <a:ext cx="5176583" cy="258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5145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24BC24-1312-470F-9D5B-8E9445CAF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94" y="383878"/>
            <a:ext cx="5103511" cy="2679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7EE64F-CFE7-4940-9211-44B851DC9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94" y="3263821"/>
            <a:ext cx="8255177" cy="3253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DEB923-74E4-4495-AE2D-324411AA558D}"/>
              </a:ext>
            </a:extLst>
          </p:cNvPr>
          <p:cNvSpPr txBox="1"/>
          <p:nvPr/>
        </p:nvSpPr>
        <p:spPr>
          <a:xfrm>
            <a:off x="6372986" y="1498486"/>
            <a:ext cx="3050835" cy="1371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2" dirty="0" err="1"/>
              <a:t>Bahan</a:t>
            </a:r>
            <a:r>
              <a:rPr lang="en-US" sz="1662" dirty="0"/>
              <a:t>/Material</a:t>
            </a:r>
          </a:p>
          <a:p>
            <a:r>
              <a:rPr lang="en-US" sz="1662" dirty="0"/>
              <a:t>Batu </a:t>
            </a:r>
            <a:r>
              <a:rPr lang="en-US" sz="1662" dirty="0" err="1"/>
              <a:t>Belah</a:t>
            </a:r>
            <a:r>
              <a:rPr lang="en-US" sz="1662" dirty="0"/>
              <a:t> ……….. 1,2 m3</a:t>
            </a:r>
          </a:p>
          <a:p>
            <a:endParaRPr lang="en-US" sz="1662" dirty="0"/>
          </a:p>
          <a:p>
            <a:r>
              <a:rPr lang="en-US" sz="1662" dirty="0" err="1"/>
              <a:t>Pasir</a:t>
            </a:r>
            <a:r>
              <a:rPr lang="en-US" sz="1662" dirty="0"/>
              <a:t> Pasang………  0,440 m3</a:t>
            </a:r>
          </a:p>
          <a:p>
            <a:r>
              <a:rPr lang="en-US" sz="1662" dirty="0"/>
              <a:t>Portland Cement..    252 kg</a:t>
            </a:r>
            <a:endParaRPr lang="en-ID" sz="1662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38BAC9-230B-4264-A8C0-9AF5DD05F72C}"/>
              </a:ext>
            </a:extLst>
          </p:cNvPr>
          <p:cNvCxnSpPr/>
          <p:nvPr/>
        </p:nvCxnSpPr>
        <p:spPr>
          <a:xfrm>
            <a:off x="3290456" y="2292929"/>
            <a:ext cx="2463978" cy="1867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8FF8749-167F-4E10-A4FA-B6DCAA891BBB}"/>
              </a:ext>
            </a:extLst>
          </p:cNvPr>
          <p:cNvCxnSpPr>
            <a:cxnSpLocks/>
          </p:cNvCxnSpPr>
          <p:nvPr/>
        </p:nvCxnSpPr>
        <p:spPr>
          <a:xfrm>
            <a:off x="4040736" y="2275877"/>
            <a:ext cx="1713699" cy="2080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892C4D9-081F-4372-9838-B60269D87786}"/>
              </a:ext>
            </a:extLst>
          </p:cNvPr>
          <p:cNvCxnSpPr>
            <a:cxnSpLocks/>
          </p:cNvCxnSpPr>
          <p:nvPr/>
        </p:nvCxnSpPr>
        <p:spPr>
          <a:xfrm>
            <a:off x="4756906" y="2275878"/>
            <a:ext cx="997527" cy="22764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BE765E7-C9F9-46E4-9B52-715D5F676C75}"/>
              </a:ext>
            </a:extLst>
          </p:cNvPr>
          <p:cNvSpPr txBox="1"/>
          <p:nvPr/>
        </p:nvSpPr>
        <p:spPr>
          <a:xfrm>
            <a:off x="6372986" y="340502"/>
            <a:ext cx="2689487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77" dirty="0"/>
              <a:t>Menyusun AHSP </a:t>
            </a:r>
            <a:r>
              <a:rPr lang="en-US" sz="1477" dirty="0" err="1"/>
              <a:t>utk</a:t>
            </a:r>
            <a:r>
              <a:rPr lang="en-US" sz="1477" dirty="0"/>
              <a:t> </a:t>
            </a:r>
            <a:r>
              <a:rPr lang="en-US" sz="1477" dirty="0" err="1"/>
              <a:t>berbagai</a:t>
            </a:r>
            <a:r>
              <a:rPr lang="en-US" sz="1477" dirty="0"/>
              <a:t> </a:t>
            </a:r>
            <a:r>
              <a:rPr lang="en-US" sz="1477" dirty="0" err="1"/>
              <a:t>beda</a:t>
            </a:r>
            <a:r>
              <a:rPr lang="en-US" sz="1477" dirty="0"/>
              <a:t> </a:t>
            </a:r>
            <a:r>
              <a:rPr lang="en-US" sz="1477" dirty="0" err="1"/>
              <a:t>tinggi</a:t>
            </a:r>
            <a:endParaRPr lang="en-ID" sz="1477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0C277C-2109-479C-9598-7306111C945A}"/>
              </a:ext>
            </a:extLst>
          </p:cNvPr>
          <p:cNvCxnSpPr>
            <a:cxnSpLocks/>
          </p:cNvCxnSpPr>
          <p:nvPr/>
        </p:nvCxnSpPr>
        <p:spPr>
          <a:xfrm flipH="1">
            <a:off x="6300088" y="2458720"/>
            <a:ext cx="1846630" cy="2788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1334C3A-93BA-43A9-8318-321E54990234}"/>
              </a:ext>
            </a:extLst>
          </p:cNvPr>
          <p:cNvCxnSpPr>
            <a:cxnSpLocks/>
          </p:cNvCxnSpPr>
          <p:nvPr/>
        </p:nvCxnSpPr>
        <p:spPr>
          <a:xfrm flipH="1">
            <a:off x="6300088" y="2795955"/>
            <a:ext cx="2012106" cy="2651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B06A273-2191-4054-A891-52B38D14079C}"/>
              </a:ext>
            </a:extLst>
          </p:cNvPr>
          <p:cNvSpPr txBox="1"/>
          <p:nvPr/>
        </p:nvSpPr>
        <p:spPr>
          <a:xfrm>
            <a:off x="6372986" y="1062129"/>
            <a:ext cx="2869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P.01.a Mortar </a:t>
            </a:r>
            <a:r>
              <a:rPr lang="en-US" sz="18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tipe</a:t>
            </a:r>
            <a:r>
              <a:rPr lang="en-US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 M (17,2 MPa)</a:t>
            </a:r>
            <a:endParaRPr lang="en-ID" sz="18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6352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49564A2-B864-451F-A8C0-EE80D7A85CC7}"/>
              </a:ext>
            </a:extLst>
          </p:cNvPr>
          <p:cNvGrpSpPr/>
          <p:nvPr/>
        </p:nvGrpSpPr>
        <p:grpSpPr>
          <a:xfrm>
            <a:off x="859320" y="302258"/>
            <a:ext cx="8730275" cy="6024763"/>
            <a:chOff x="859320" y="302258"/>
            <a:chExt cx="8730275" cy="6024763"/>
          </a:xfrm>
        </p:grpSpPr>
        <p:sp>
          <p:nvSpPr>
            <p:cNvPr id="5" name="TextBox 4"/>
            <p:cNvSpPr txBox="1"/>
            <p:nvPr/>
          </p:nvSpPr>
          <p:spPr>
            <a:xfrm>
              <a:off x="859320" y="302258"/>
              <a:ext cx="87302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B0F0"/>
                  </a:solidFill>
                </a:rPr>
                <a:t>b). </a:t>
              </a:r>
              <a:r>
                <a:rPr lang="en-US" sz="2000" b="1" dirty="0" err="1">
                  <a:solidFill>
                    <a:srgbClr val="00B0F0"/>
                  </a:solidFill>
                </a:rPr>
                <a:t>Contoh</a:t>
              </a:r>
              <a:r>
                <a:rPr lang="en-US" sz="2000" b="1" dirty="0">
                  <a:solidFill>
                    <a:srgbClr val="00B0F0"/>
                  </a:solidFill>
                </a:rPr>
                <a:t> </a:t>
              </a:r>
              <a:r>
                <a:rPr lang="en-US" sz="2000" b="1" dirty="0" err="1">
                  <a:solidFill>
                    <a:srgbClr val="00B0F0"/>
                  </a:solidFill>
                </a:rPr>
                <a:t>Penggunaan</a:t>
              </a:r>
              <a:r>
                <a:rPr lang="en-US" sz="2000" b="1" dirty="0">
                  <a:solidFill>
                    <a:srgbClr val="00B0F0"/>
                  </a:solidFill>
                </a:rPr>
                <a:t> </a:t>
              </a:r>
              <a:r>
                <a:rPr lang="en-US" sz="2000" b="1" dirty="0" err="1">
                  <a:solidFill>
                    <a:srgbClr val="00B0F0"/>
                  </a:solidFill>
                </a:rPr>
                <a:t>Koefisien</a:t>
              </a:r>
              <a:r>
                <a:rPr lang="en-US" sz="2000" b="1" dirty="0">
                  <a:solidFill>
                    <a:srgbClr val="00B0F0"/>
                  </a:solidFill>
                </a:rPr>
                <a:t> </a:t>
              </a:r>
              <a:r>
                <a:rPr lang="en-US" sz="2000" b="1" dirty="0" err="1">
                  <a:solidFill>
                    <a:srgbClr val="00B0F0"/>
                  </a:solidFill>
                </a:rPr>
                <a:t>Beton</a:t>
              </a:r>
              <a:r>
                <a:rPr lang="en-US" sz="2000" b="1" dirty="0">
                  <a:solidFill>
                    <a:srgbClr val="00B0F0"/>
                  </a:solidFill>
                </a:rPr>
                <a:t> </a:t>
              </a:r>
              <a:r>
                <a:rPr lang="en-US" sz="2000" b="1" dirty="0" err="1">
                  <a:solidFill>
                    <a:srgbClr val="00B0F0"/>
                  </a:solidFill>
                </a:rPr>
                <a:t>Molen</a:t>
              </a:r>
              <a:r>
                <a:rPr lang="en-US" sz="2000" b="1" dirty="0">
                  <a:solidFill>
                    <a:srgbClr val="00B0F0"/>
                  </a:solidFill>
                </a:rPr>
                <a:t> (Concrete Mixer) model lain</a:t>
              </a:r>
              <a:endParaRPr lang="id-ID" sz="2000" b="1" dirty="0">
                <a:solidFill>
                  <a:srgbClr val="00B0F0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53DF4B0-BF38-23F8-3631-641A24AF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2210" y="2750643"/>
              <a:ext cx="7631130" cy="15148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BE67624-D19A-101C-9BFA-B1C910AD4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1221" b="3120"/>
            <a:stretch/>
          </p:blipFill>
          <p:spPr>
            <a:xfrm>
              <a:off x="1601394" y="4371711"/>
              <a:ext cx="7725505" cy="19553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83ED420-89C1-647E-DEBE-9F76B673D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3084"/>
            <a:stretch/>
          </p:blipFill>
          <p:spPr>
            <a:xfrm>
              <a:off x="1272210" y="705476"/>
              <a:ext cx="7889460" cy="2024250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C6F1C33-D325-DC3D-E3E8-E30081C3FEFB}"/>
                </a:ext>
              </a:extLst>
            </p:cNvPr>
            <p:cNvGrpSpPr/>
            <p:nvPr/>
          </p:nvGrpSpPr>
          <p:grpSpPr>
            <a:xfrm>
              <a:off x="1726851" y="4971174"/>
              <a:ext cx="2284343" cy="1336589"/>
              <a:chOff x="1345850" y="4971173"/>
              <a:chExt cx="2284343" cy="1336589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FF7D9DE-548A-05C0-4215-8EF008A14610}"/>
                  </a:ext>
                </a:extLst>
              </p:cNvPr>
              <p:cNvSpPr txBox="1"/>
              <p:nvPr/>
            </p:nvSpPr>
            <p:spPr>
              <a:xfrm>
                <a:off x="1356823" y="5276711"/>
                <a:ext cx="2249655" cy="10310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358775" algn="l"/>
                    <a:tab pos="808038" algn="l"/>
                    <a:tab pos="1076325" algn="l"/>
                    <a:tab pos="1614488" algn="l"/>
                  </a:tabLst>
                </a:pPr>
                <a:r>
                  <a:rPr lang="en-US" sz="1400" dirty="0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1.	</a:t>
                </a:r>
                <a:r>
                  <a:rPr lang="en-US" sz="1400" dirty="0" err="1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Tipe</a:t>
                </a:r>
                <a:r>
                  <a:rPr lang="en-US" sz="1400" dirty="0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	M	(17,2	MPa)</a:t>
                </a:r>
              </a:p>
              <a:p>
                <a:pPr marL="342900" indent="-342900">
                  <a:spcAft>
                    <a:spcPts val="200"/>
                  </a:spcAft>
                  <a:buAutoNum type="arabicPeriod"/>
                  <a:tabLst>
                    <a:tab pos="358775" algn="l"/>
                    <a:tab pos="808038" algn="l"/>
                    <a:tab pos="1076325" algn="l"/>
                    <a:tab pos="1614488" algn="l"/>
                  </a:tabLst>
                </a:pPr>
                <a:r>
                  <a:rPr lang="en-US" sz="1400" dirty="0" err="1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Tipe</a:t>
                </a:r>
                <a:r>
                  <a:rPr lang="en-US" sz="1400" dirty="0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 	S	(12,5 	MPa)</a:t>
                </a:r>
              </a:p>
              <a:p>
                <a:pPr marL="342900" indent="-342900">
                  <a:spcAft>
                    <a:spcPts val="200"/>
                  </a:spcAft>
                  <a:buAutoNum type="arabicPeriod"/>
                  <a:tabLst>
                    <a:tab pos="358775" algn="l"/>
                    <a:tab pos="808038" algn="l"/>
                    <a:tab pos="1076325" algn="l"/>
                    <a:tab pos="1614488" algn="l"/>
                  </a:tabLst>
                </a:pPr>
                <a:r>
                  <a:rPr lang="en-US" sz="1400" dirty="0" err="1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Tipe</a:t>
                </a:r>
                <a:r>
                  <a:rPr lang="en-US" sz="1400" dirty="0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 	N  	(  5,2 	MPa)</a:t>
                </a:r>
              </a:p>
              <a:p>
                <a:pPr marL="342900" indent="-342900">
                  <a:spcAft>
                    <a:spcPts val="200"/>
                  </a:spcAft>
                  <a:buAutoNum type="arabicPeriod"/>
                  <a:tabLst>
                    <a:tab pos="358775" algn="l"/>
                    <a:tab pos="808038" algn="l"/>
                    <a:tab pos="1076325" algn="l"/>
                    <a:tab pos="1614488" algn="l"/>
                  </a:tabLst>
                </a:pPr>
                <a:r>
                  <a:rPr lang="en-US" sz="1400" dirty="0" err="1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Tipe</a:t>
                </a:r>
                <a:r>
                  <a:rPr lang="en-US" sz="1400" dirty="0">
                    <a:latin typeface="Bookman Old Style" panose="02050604050505020204" pitchFamily="18" charset="0"/>
                    <a:cs typeface="Times New Roman" panose="02020603050405020304" pitchFamily="18" charset="0"/>
                  </a:rPr>
                  <a:t> 	O 	(  2,4 	MPa)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BA3C0375-C302-DE47-0BE7-3405BECAFD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5405" y="5349365"/>
                <a:ext cx="2274788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B2DFA58-7429-DB80-6F29-6F9811C3F1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2220" y="5584659"/>
                <a:ext cx="2274788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5BD39F3-3EB9-FCCE-9F14-0742E3CFEA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9035" y="5819953"/>
                <a:ext cx="2274788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1037EB5-3F97-FBFB-57F9-70635920E4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5850" y="6055247"/>
                <a:ext cx="2274788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AE11C99-AD54-0893-529E-D41C95FA54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5850" y="6245212"/>
                <a:ext cx="2271603" cy="1089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9638739-859E-A1FE-C4E1-700833E024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4427" y="4971173"/>
                <a:ext cx="0" cy="127948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518552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59784" y="1021286"/>
            <a:ext cx="1713723" cy="1335943"/>
            <a:chOff x="-395864" y="3704472"/>
            <a:chExt cx="3741214" cy="2874528"/>
          </a:xfrm>
        </p:grpSpPr>
        <p:sp>
          <p:nvSpPr>
            <p:cNvPr id="3" name="Rectangle 2"/>
            <p:cNvSpPr/>
            <p:nvPr/>
          </p:nvSpPr>
          <p:spPr>
            <a:xfrm>
              <a:off x="1443000" y="6219000"/>
              <a:ext cx="945000" cy="36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34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400350" y="6219000"/>
              <a:ext cx="945000" cy="36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34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160650" y="5859000"/>
              <a:ext cx="1902350" cy="360000"/>
              <a:chOff x="958150" y="5859000"/>
              <a:chExt cx="1902350" cy="360000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958150" y="5859000"/>
                <a:ext cx="945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534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915500" y="5859000"/>
                <a:ext cx="945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534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858000" y="5497632"/>
              <a:ext cx="1902350" cy="360000"/>
              <a:chOff x="550763" y="5497632"/>
              <a:chExt cx="1902350" cy="36000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550763" y="5497632"/>
                <a:ext cx="945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534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508113" y="5497632"/>
                <a:ext cx="945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534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43000" y="5139000"/>
              <a:ext cx="1902350" cy="360000"/>
              <a:chOff x="550763" y="5497632"/>
              <a:chExt cx="1902350" cy="360000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550763" y="5497632"/>
                <a:ext cx="945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534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508113" y="5497632"/>
                <a:ext cx="945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534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28000" y="4780368"/>
              <a:ext cx="1902350" cy="360000"/>
              <a:chOff x="550763" y="5497632"/>
              <a:chExt cx="1902350" cy="36000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550763" y="5497632"/>
                <a:ext cx="945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534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508113" y="5497632"/>
                <a:ext cx="945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534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-87000" y="4421736"/>
              <a:ext cx="1902350" cy="360000"/>
              <a:chOff x="550763" y="5497632"/>
              <a:chExt cx="1902350" cy="36000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550763" y="5497632"/>
                <a:ext cx="945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534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508113" y="5497632"/>
                <a:ext cx="945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534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-257330" y="4063104"/>
              <a:ext cx="1757680" cy="360000"/>
              <a:chOff x="695433" y="5497632"/>
              <a:chExt cx="1757680" cy="36000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695433" y="5497632"/>
                <a:ext cx="800330" cy="35589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534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508113" y="5497632"/>
                <a:ext cx="945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534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-395864" y="3704472"/>
              <a:ext cx="1581214" cy="360000"/>
              <a:chOff x="871899" y="5497632"/>
              <a:chExt cx="1581214" cy="36000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871899" y="5497634"/>
                <a:ext cx="623864" cy="3572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534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508113" y="5497632"/>
                <a:ext cx="945000" cy="360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534"/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497999" y="6219001"/>
              <a:ext cx="945000" cy="3599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34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9396" y="5859000"/>
              <a:ext cx="843603" cy="3599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34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15649" y="5499000"/>
              <a:ext cx="642348" cy="3599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34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1229" y="5139001"/>
              <a:ext cx="431771" cy="3666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34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94" y="4801698"/>
              <a:ext cx="222906" cy="33200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34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364481" y="902977"/>
            <a:ext cx="3795923" cy="1350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363" dirty="0">
                <a:latin typeface="Arial" panose="020B0604020202020204" pitchFamily="34" charset="0"/>
                <a:cs typeface="Arial" panose="020B0604020202020204" pitchFamily="34" charset="0"/>
              </a:rPr>
              <a:t>Untuk Bronjong kawat, koefisien yang ada hanya utk pondasi atau ketinggian sampai 1 m’ di atas muka tanah. </a:t>
            </a:r>
          </a:p>
          <a:p>
            <a:endParaRPr lang="id-ID" sz="136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d-ID" sz="1363" dirty="0">
                <a:latin typeface="Arial" panose="020B0604020202020204" pitchFamily="34" charset="0"/>
                <a:cs typeface="Arial" panose="020B0604020202020204" pitchFamily="34" charset="0"/>
              </a:rPr>
              <a:t>Penambahan koef. Merupakan langsiran vertikal yang berdasarkan AHSP </a:t>
            </a:r>
            <a:r>
              <a:rPr lang="en-US" sz="1363" dirty="0">
                <a:latin typeface="Arial" panose="020B0604020202020204" pitchFamily="34" charset="0"/>
                <a:cs typeface="Arial" panose="020B0604020202020204" pitchFamily="34" charset="0"/>
              </a:rPr>
              <a:t>U.3.6.c.1</a:t>
            </a:r>
            <a:endParaRPr lang="id-ID" sz="136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430576" y="2818299"/>
            <a:ext cx="7283663" cy="3320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363" dirty="0">
                <a:latin typeface="Arial" panose="020B0604020202020204" pitchFamily="34" charset="0"/>
                <a:cs typeface="Arial" panose="020B0604020202020204" pitchFamily="34" charset="0"/>
              </a:rPr>
              <a:t>Disini diberikan contoh untuk AHSP P.06.a.1.a yaitu Bronjong uk. 2 x 1 x 1 m3 adalah:</a:t>
            </a:r>
          </a:p>
          <a:p>
            <a:endParaRPr lang="id-ID" sz="136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d-ID" sz="136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6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6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d-ID" sz="147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d-ID" sz="1363" dirty="0">
                <a:latin typeface="Arial" panose="020B0604020202020204" pitchFamily="34" charset="0"/>
                <a:cs typeface="Arial" panose="020B0604020202020204" pitchFamily="34" charset="0"/>
              </a:rPr>
              <a:t>hitungan untuk berbagai ketinggian hanya untuk Pekerja dan Tukang pengisian batu saja.</a:t>
            </a:r>
          </a:p>
          <a:p>
            <a:r>
              <a:rPr lang="id-ID" sz="1363" dirty="0">
                <a:latin typeface="Arial" panose="020B0604020202020204" pitchFamily="34" charset="0"/>
                <a:cs typeface="Arial" panose="020B0604020202020204" pitchFamily="34" charset="0"/>
              </a:rPr>
              <a:t>Koef. Pengisi Batu utk tinggi s.d. 1 m’ adalah 1,500 Pekerja</a:t>
            </a:r>
          </a:p>
          <a:p>
            <a:r>
              <a:rPr lang="id-ID" sz="1363" dirty="0">
                <a:latin typeface="Arial" panose="020B0604020202020204" pitchFamily="34" charset="0"/>
                <a:cs typeface="Arial" panose="020B0604020202020204" pitchFamily="34" charset="0"/>
              </a:rPr>
              <a:t>Penambahan koefisien untukmasing-masing ketinggian:</a:t>
            </a:r>
          </a:p>
          <a:p>
            <a:r>
              <a:rPr lang="id-ID" sz="1363" dirty="0">
                <a:latin typeface="Arial" panose="020B0604020202020204" pitchFamily="34" charset="0"/>
                <a:cs typeface="Arial" panose="020B0604020202020204" pitchFamily="34" charset="0"/>
              </a:rPr>
              <a:t>Tinggi s.d. </a:t>
            </a:r>
            <a:r>
              <a:rPr lang="en-US" sz="1363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d-ID" sz="1363" dirty="0">
                <a:latin typeface="Arial" panose="020B0604020202020204" pitchFamily="34" charset="0"/>
                <a:cs typeface="Arial" panose="020B0604020202020204" pitchFamily="34" charset="0"/>
              </a:rPr>
              <a:t>2 m’, Pekerja = 1,5000 + 965/1100*0,</a:t>
            </a:r>
            <a:r>
              <a:rPr lang="en-US" sz="1363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d-ID" sz="1363" dirty="0">
                <a:latin typeface="Arial" panose="020B0604020202020204" pitchFamily="34" charset="0"/>
                <a:cs typeface="Arial" panose="020B0604020202020204" pitchFamily="34" charset="0"/>
              </a:rPr>
              <a:t>000 = 1,</a:t>
            </a:r>
            <a:r>
              <a:rPr lang="en-US" sz="1363" dirty="0">
                <a:latin typeface="Arial" panose="020B0604020202020204" pitchFamily="34" charset="0"/>
                <a:cs typeface="Arial" panose="020B0604020202020204" pitchFamily="34" charset="0"/>
              </a:rPr>
              <a:t>6754</a:t>
            </a:r>
            <a:endParaRPr lang="id-ID" sz="136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d-ID" sz="1363" dirty="0">
                <a:latin typeface="Arial" panose="020B0604020202020204" pitchFamily="34" charset="0"/>
                <a:cs typeface="Arial" panose="020B0604020202020204" pitchFamily="34" charset="0"/>
              </a:rPr>
              <a:t>	3 m’, Pekerja = 1,5000 + 965/1100*0,</a:t>
            </a:r>
            <a:r>
              <a:rPr lang="en-US" sz="1363" dirty="0">
                <a:latin typeface="Arial" panose="020B0604020202020204" pitchFamily="34" charset="0"/>
                <a:cs typeface="Arial" panose="020B0604020202020204" pitchFamily="34" charset="0"/>
              </a:rPr>
              <a:t>2926</a:t>
            </a:r>
            <a:r>
              <a:rPr lang="id-ID" sz="1363" dirty="0">
                <a:latin typeface="Arial" panose="020B0604020202020204" pitchFamily="34" charset="0"/>
                <a:cs typeface="Arial" panose="020B0604020202020204" pitchFamily="34" charset="0"/>
              </a:rPr>
              <a:t> = 1,</a:t>
            </a:r>
            <a:r>
              <a:rPr lang="en-US" sz="1363" dirty="0">
                <a:latin typeface="Arial" panose="020B0604020202020204" pitchFamily="34" charset="0"/>
                <a:cs typeface="Arial" panose="020B0604020202020204" pitchFamily="34" charset="0"/>
              </a:rPr>
              <a:t>7567</a:t>
            </a:r>
            <a:endParaRPr lang="id-ID" sz="136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511"/>
              </a:spcAft>
            </a:pPr>
            <a:r>
              <a:rPr lang="id-ID" sz="1363" dirty="0">
                <a:latin typeface="Arial" panose="020B0604020202020204" pitchFamily="34" charset="0"/>
                <a:cs typeface="Arial" panose="020B0604020202020204" pitchFamily="34" charset="0"/>
              </a:rPr>
              <a:t>	4 m’, Pekerja = 1,5000 + 965/1100*0,</a:t>
            </a:r>
            <a:r>
              <a:rPr lang="en-US" sz="1363" dirty="0">
                <a:latin typeface="Arial" panose="020B0604020202020204" pitchFamily="34" charset="0"/>
                <a:cs typeface="Arial" panose="020B0604020202020204" pitchFamily="34" charset="0"/>
              </a:rPr>
              <a:t>3896</a:t>
            </a:r>
            <a:r>
              <a:rPr lang="id-ID" sz="1363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363" dirty="0">
                <a:latin typeface="Arial" panose="020B0604020202020204" pitchFamily="34" charset="0"/>
                <a:cs typeface="Arial" panose="020B0604020202020204" pitchFamily="34" charset="0"/>
              </a:rPr>
              <a:t>1,8418</a:t>
            </a:r>
            <a:endParaRPr lang="id-ID" sz="136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d-ID" sz="1363" dirty="0">
                <a:latin typeface="Arial" panose="020B0604020202020204" pitchFamily="34" charset="0"/>
                <a:cs typeface="Arial" panose="020B0604020202020204" pitchFamily="34" charset="0"/>
              </a:rPr>
              <a:t>Contoh untuk tinggi s.d. 2 m’, maka Pekerja yg tadinya 1,500 diganti 1,</a:t>
            </a:r>
            <a:r>
              <a:rPr lang="en-US" sz="1363" dirty="0">
                <a:latin typeface="Arial" panose="020B0604020202020204" pitchFamily="34" charset="0"/>
                <a:cs typeface="Arial" panose="020B0604020202020204" pitchFamily="34" charset="0"/>
              </a:rPr>
              <a:t>6754</a:t>
            </a:r>
            <a:r>
              <a:rPr lang="id-ID" sz="1363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id-ID" sz="1363" dirty="0">
                <a:latin typeface="Arial" panose="020B0604020202020204" pitchFamily="34" charset="0"/>
                <a:cs typeface="Arial" panose="020B0604020202020204" pitchFamily="34" charset="0"/>
              </a:rPr>
              <a:t>selanjutnya Tukang =(1,380+1,</a:t>
            </a:r>
            <a:r>
              <a:rPr lang="en-US" sz="1363" dirty="0">
                <a:latin typeface="Arial" panose="020B0604020202020204" pitchFamily="34" charset="0"/>
                <a:cs typeface="Arial" panose="020B0604020202020204" pitchFamily="34" charset="0"/>
              </a:rPr>
              <a:t>6754</a:t>
            </a:r>
            <a:r>
              <a:rPr lang="id-ID" sz="1363" dirty="0">
                <a:latin typeface="Arial" panose="020B0604020202020204" pitchFamily="34" charset="0"/>
                <a:cs typeface="Arial" panose="020B0604020202020204" pitchFamily="34" charset="0"/>
              </a:rPr>
              <a:t>)/3= 1,0</a:t>
            </a:r>
            <a:r>
              <a:rPr lang="en-US" sz="1363" dirty="0">
                <a:latin typeface="Arial" panose="020B0604020202020204" pitchFamily="34" charset="0"/>
                <a:cs typeface="Arial" panose="020B0604020202020204" pitchFamily="34" charset="0"/>
              </a:rPr>
              <a:t>185</a:t>
            </a:r>
            <a:r>
              <a:rPr lang="id-ID" sz="1363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</a:p>
          <a:p>
            <a:r>
              <a:rPr lang="id-ID" sz="1363" dirty="0">
                <a:latin typeface="Arial" panose="020B0604020202020204" pitchFamily="34" charset="0"/>
                <a:cs typeface="Arial" panose="020B0604020202020204" pitchFamily="34" charset="0"/>
              </a:rPr>
              <a:t>Mandor = (1,380+1,</a:t>
            </a:r>
            <a:r>
              <a:rPr lang="en-US" sz="1363" dirty="0">
                <a:latin typeface="Arial" panose="020B0604020202020204" pitchFamily="34" charset="0"/>
                <a:cs typeface="Arial" panose="020B0604020202020204" pitchFamily="34" charset="0"/>
              </a:rPr>
              <a:t>6754</a:t>
            </a:r>
            <a:r>
              <a:rPr lang="id-ID" sz="1363" dirty="0">
                <a:latin typeface="Arial" panose="020B0604020202020204" pitchFamily="34" charset="0"/>
                <a:cs typeface="Arial" panose="020B0604020202020204" pitchFamily="34" charset="0"/>
              </a:rPr>
              <a:t>)/10 = 0,3</a:t>
            </a:r>
            <a:r>
              <a:rPr lang="en-US" sz="1363" dirty="0">
                <a:latin typeface="Arial" panose="020B0604020202020204" pitchFamily="34" charset="0"/>
                <a:cs typeface="Arial" panose="020B0604020202020204" pitchFamily="34" charset="0"/>
              </a:rPr>
              <a:t>055</a:t>
            </a:r>
            <a:r>
              <a:rPr lang="id-ID" sz="1363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66369" y="442898"/>
            <a:ext cx="8124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c). </a:t>
            </a:r>
            <a:r>
              <a:rPr lang="en-US" b="1" dirty="0" err="1">
                <a:solidFill>
                  <a:srgbClr val="00B0F0"/>
                </a:solidFill>
              </a:rPr>
              <a:t>Contoh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id-ID" b="1" dirty="0">
                <a:solidFill>
                  <a:srgbClr val="00B0F0"/>
                </a:solidFill>
              </a:rPr>
              <a:t>AHSP Pas. Bronjong, AHSP untuk tenaga kerja 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482" y="3150459"/>
            <a:ext cx="5259069" cy="840288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93991CD-E34A-A632-0995-009BC9EF7727}"/>
              </a:ext>
            </a:extLst>
          </p:cNvPr>
          <p:cNvCxnSpPr>
            <a:cxnSpLocks/>
          </p:cNvCxnSpPr>
          <p:nvPr/>
        </p:nvCxnSpPr>
        <p:spPr>
          <a:xfrm>
            <a:off x="1823622" y="973105"/>
            <a:ext cx="463855" cy="143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C3BF077-D5BA-FEF0-BD35-E2376C02FB9B}"/>
              </a:ext>
            </a:extLst>
          </p:cNvPr>
          <p:cNvCxnSpPr>
            <a:cxnSpLocks/>
          </p:cNvCxnSpPr>
          <p:nvPr/>
        </p:nvCxnSpPr>
        <p:spPr>
          <a:xfrm>
            <a:off x="2522656" y="958233"/>
            <a:ext cx="1147623" cy="13821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BFA7F79-6D94-0678-564A-E2792484FE11}"/>
              </a:ext>
            </a:extLst>
          </p:cNvPr>
          <p:cNvCxnSpPr/>
          <p:nvPr/>
        </p:nvCxnSpPr>
        <p:spPr>
          <a:xfrm>
            <a:off x="1625404" y="890955"/>
            <a:ext cx="0" cy="15826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B5642CA-37BF-0A01-5DA0-5537AA41A149}"/>
              </a:ext>
            </a:extLst>
          </p:cNvPr>
          <p:cNvCxnSpPr/>
          <p:nvPr/>
        </p:nvCxnSpPr>
        <p:spPr>
          <a:xfrm>
            <a:off x="1537482" y="2357228"/>
            <a:ext cx="1909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5F692B1-BF20-8ECC-6CE8-E44521F41C20}"/>
              </a:ext>
            </a:extLst>
          </p:cNvPr>
          <p:cNvCxnSpPr/>
          <p:nvPr/>
        </p:nvCxnSpPr>
        <p:spPr>
          <a:xfrm>
            <a:off x="1529927" y="1021285"/>
            <a:ext cx="1909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C452E17-81D0-AE98-1125-4E339183881F}"/>
              </a:ext>
            </a:extLst>
          </p:cNvPr>
          <p:cNvCxnSpPr>
            <a:cxnSpLocks/>
          </p:cNvCxnSpPr>
          <p:nvPr/>
        </p:nvCxnSpPr>
        <p:spPr>
          <a:xfrm flipV="1">
            <a:off x="2187803" y="2472390"/>
            <a:ext cx="1423982" cy="11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ACB9991-4640-4786-7072-4CA4CC2A3124}"/>
              </a:ext>
            </a:extLst>
          </p:cNvPr>
          <p:cNvCxnSpPr>
            <a:cxnSpLocks/>
          </p:cNvCxnSpPr>
          <p:nvPr/>
        </p:nvCxnSpPr>
        <p:spPr>
          <a:xfrm>
            <a:off x="2265428" y="2409336"/>
            <a:ext cx="0" cy="149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3CB5E39-4156-6B4F-E2EE-F78A2D0E66DF}"/>
              </a:ext>
            </a:extLst>
          </p:cNvPr>
          <p:cNvCxnSpPr>
            <a:cxnSpLocks/>
          </p:cNvCxnSpPr>
          <p:nvPr/>
        </p:nvCxnSpPr>
        <p:spPr>
          <a:xfrm>
            <a:off x="3573505" y="2404562"/>
            <a:ext cx="0" cy="118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71DFC015-96B0-E20D-669F-4267B771C1C7}"/>
              </a:ext>
            </a:extLst>
          </p:cNvPr>
          <p:cNvSpPr txBox="1"/>
          <p:nvPr/>
        </p:nvSpPr>
        <p:spPr>
          <a:xfrm>
            <a:off x="1405709" y="1526154"/>
            <a:ext cx="293670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92" dirty="0"/>
              <a:t>H</a:t>
            </a:r>
            <a:endParaRPr lang="en-ID" sz="1292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229EFE0-4D77-06F7-3CBA-FF10F814EAF8}"/>
              </a:ext>
            </a:extLst>
          </p:cNvPr>
          <p:cNvSpPr txBox="1"/>
          <p:nvPr/>
        </p:nvSpPr>
        <p:spPr>
          <a:xfrm>
            <a:off x="2771454" y="2351397"/>
            <a:ext cx="288862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92" dirty="0"/>
              <a:t>B</a:t>
            </a:r>
            <a:endParaRPr lang="en-ID" sz="1292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1974E37-F1BE-DDCA-5C71-4C48B3666046}"/>
              </a:ext>
            </a:extLst>
          </p:cNvPr>
          <p:cNvSpPr txBox="1"/>
          <p:nvPr/>
        </p:nvSpPr>
        <p:spPr>
          <a:xfrm>
            <a:off x="3357071" y="1201992"/>
            <a:ext cx="2527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69988" algn="l"/>
              </a:tabLst>
            </a:pPr>
            <a:r>
              <a:rPr lang="en-US" sz="900" dirty="0" err="1"/>
              <a:t>Dimensi</a:t>
            </a:r>
            <a:r>
              <a:rPr lang="en-US" sz="900" dirty="0"/>
              <a:t> </a:t>
            </a:r>
            <a:r>
              <a:rPr lang="en-US" sz="900" dirty="0" err="1"/>
              <a:t>Struktur</a:t>
            </a:r>
            <a:r>
              <a:rPr lang="en-US" sz="900" dirty="0"/>
              <a:t> </a:t>
            </a:r>
            <a:r>
              <a:rPr lang="en-US" sz="900" dirty="0" err="1"/>
              <a:t>untuk</a:t>
            </a:r>
            <a:r>
              <a:rPr lang="en-US" sz="900" dirty="0"/>
              <a:t> H &lt; 5 m’</a:t>
            </a:r>
          </a:p>
          <a:p>
            <a:pPr>
              <a:tabLst>
                <a:tab pos="1169988" algn="l"/>
              </a:tabLst>
            </a:pPr>
            <a:r>
              <a:rPr lang="en-US" sz="900" dirty="0"/>
              <a:t>-Gravity…………………. 	B = 0,5-0,7 H    </a:t>
            </a:r>
          </a:p>
          <a:p>
            <a:pPr>
              <a:tabLst>
                <a:tab pos="1169988" algn="l"/>
              </a:tabLst>
            </a:pPr>
            <a:r>
              <a:rPr lang="en-US" sz="900" dirty="0"/>
              <a:t>-</a:t>
            </a:r>
            <a:r>
              <a:rPr lang="en-US" sz="900" dirty="0" err="1"/>
              <a:t>Rivetmen+Pancang</a:t>
            </a:r>
            <a:r>
              <a:rPr lang="en-US" sz="900" dirty="0"/>
              <a:t>…	B = 0,4-0,5 H</a:t>
            </a:r>
          </a:p>
          <a:p>
            <a:pPr>
              <a:tabLst>
                <a:tab pos="1169988" algn="l"/>
              </a:tabLst>
            </a:pPr>
            <a:r>
              <a:rPr lang="en-US" sz="900" dirty="0"/>
              <a:t>-</a:t>
            </a:r>
            <a:r>
              <a:rPr lang="en-US" sz="900" dirty="0" err="1"/>
              <a:t>Rivetmen</a:t>
            </a:r>
            <a:r>
              <a:rPr lang="en-US" sz="900" dirty="0"/>
              <a:t>……………… 	B = 2–3 m’</a:t>
            </a:r>
            <a:endParaRPr lang="en-ID" sz="900" dirty="0"/>
          </a:p>
        </p:txBody>
      </p:sp>
    </p:spTree>
    <p:extLst>
      <p:ext uri="{BB962C8B-B14F-4D97-AF65-F5344CB8AC3E}">
        <p14:creationId xmlns:p14="http://schemas.microsoft.com/office/powerpoint/2010/main" val="154552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588EFE-09F1-4938-8749-ADD56E3F1EE1}"/>
              </a:ext>
            </a:extLst>
          </p:cNvPr>
          <p:cNvGrpSpPr/>
          <p:nvPr/>
        </p:nvGrpSpPr>
        <p:grpSpPr>
          <a:xfrm>
            <a:off x="42690" y="7325"/>
            <a:ext cx="9901948" cy="6850675"/>
            <a:chOff x="65561" y="-12031"/>
            <a:chExt cx="9901948" cy="68506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94CE297-C05F-418A-8D3C-3C75131C3C05}"/>
                </a:ext>
              </a:extLst>
            </p:cNvPr>
            <p:cNvSpPr/>
            <p:nvPr/>
          </p:nvSpPr>
          <p:spPr>
            <a:xfrm>
              <a:off x="65561" y="-12031"/>
              <a:ext cx="9901948" cy="685067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C449A6E-3066-4F81-8731-815D05E23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806"/>
            <a:stretch/>
          </p:blipFill>
          <p:spPr>
            <a:xfrm>
              <a:off x="6294086" y="31822"/>
              <a:ext cx="3607862" cy="51955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CD6341-1F69-4780-B2E7-C4B9C798BA5A}"/>
                </a:ext>
              </a:extLst>
            </p:cNvPr>
            <p:cNvSpPr txBox="1"/>
            <p:nvPr/>
          </p:nvSpPr>
          <p:spPr>
            <a:xfrm>
              <a:off x="492526" y="1487830"/>
              <a:ext cx="6069563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57188" indent="-357188"/>
              <a:r>
                <a:rPr lang="en-US" sz="2200" dirty="0">
                  <a:latin typeface="Arial MT"/>
                </a:rPr>
                <a:t>1. </a:t>
              </a:r>
              <a:r>
                <a:rPr lang="en-US" sz="2200" dirty="0" err="1">
                  <a:latin typeface="Arial MT"/>
                </a:rPr>
                <a:t>Struktur</a:t>
              </a:r>
              <a:r>
                <a:rPr lang="en-US" sz="2200" dirty="0">
                  <a:latin typeface="Arial MT"/>
                </a:rPr>
                <a:t> </a:t>
              </a:r>
              <a:r>
                <a:rPr lang="en-US" sz="2200" dirty="0" err="1">
                  <a:latin typeface="Arial MT"/>
                </a:rPr>
                <a:t>Fondasi</a:t>
              </a:r>
              <a:r>
                <a:rPr lang="en-US" sz="2200" dirty="0">
                  <a:latin typeface="Arial MT"/>
                </a:rPr>
                <a:t> </a:t>
              </a:r>
              <a:r>
                <a:rPr lang="en-US" sz="2200" dirty="0" err="1">
                  <a:latin typeface="Arial MT"/>
                </a:rPr>
                <a:t>dari</a:t>
              </a:r>
              <a:r>
                <a:rPr lang="en-US" sz="2200" dirty="0">
                  <a:latin typeface="Arial MT"/>
                </a:rPr>
                <a:t> </a:t>
              </a:r>
              <a:r>
                <a:rPr lang="en-US" sz="2200" dirty="0" err="1">
                  <a:latin typeface="Arial MT"/>
                </a:rPr>
                <a:t>konstruksi</a:t>
              </a:r>
              <a:r>
                <a:rPr lang="en-US" sz="2200" dirty="0">
                  <a:latin typeface="Arial MT"/>
                </a:rPr>
                <a:t> </a:t>
              </a:r>
              <a:r>
                <a:rPr lang="en-US" sz="2200" dirty="0" err="1">
                  <a:latin typeface="Arial MT"/>
                </a:rPr>
                <a:t>sebaiknya</a:t>
              </a:r>
              <a:r>
                <a:rPr lang="en-US" sz="2200" dirty="0">
                  <a:latin typeface="Arial MT"/>
                </a:rPr>
                <a:t> </a:t>
              </a:r>
              <a:r>
                <a:rPr lang="en-US" sz="2200" dirty="0" err="1">
                  <a:latin typeface="Arial MT"/>
                </a:rPr>
                <a:t>kriterianya</a:t>
              </a:r>
              <a:r>
                <a:rPr lang="en-US" sz="2200" dirty="0">
                  <a:latin typeface="Arial MT"/>
                </a:rPr>
                <a:t> gravity. </a:t>
              </a:r>
            </a:p>
            <a:p>
              <a:pPr marL="357188" indent="-357188"/>
              <a:r>
                <a:rPr lang="en-US" sz="2200" dirty="0">
                  <a:latin typeface="Arial MT"/>
                </a:rPr>
                <a:t>2.	</a:t>
              </a:r>
              <a:r>
                <a:rPr lang="en-US" sz="2200" dirty="0" err="1">
                  <a:latin typeface="Arial MT"/>
                </a:rPr>
                <a:t>Faktor</a:t>
              </a:r>
              <a:r>
                <a:rPr lang="en-US" sz="2200" dirty="0">
                  <a:latin typeface="Arial MT"/>
                </a:rPr>
                <a:t> </a:t>
              </a:r>
              <a:r>
                <a:rPr lang="en-US" sz="2200" dirty="0" err="1">
                  <a:latin typeface="Arial MT"/>
                </a:rPr>
                <a:t>kelandaian</a:t>
              </a:r>
              <a:r>
                <a:rPr lang="en-US" sz="2200" dirty="0">
                  <a:latin typeface="Arial MT"/>
                </a:rPr>
                <a:t> </a:t>
              </a:r>
              <a:r>
                <a:rPr lang="en-US" sz="2200" dirty="0" err="1">
                  <a:latin typeface="Arial MT"/>
                </a:rPr>
                <a:t>atau</a:t>
              </a:r>
              <a:r>
                <a:rPr lang="en-US" sz="2200" dirty="0">
                  <a:latin typeface="Arial MT"/>
                </a:rPr>
                <a:t> </a:t>
              </a:r>
              <a:r>
                <a:rPr lang="en-US" sz="2200" dirty="0" err="1">
                  <a:latin typeface="Arial MT"/>
                </a:rPr>
                <a:t>kemiringan</a:t>
              </a:r>
              <a:r>
                <a:rPr lang="en-US" sz="2200" dirty="0">
                  <a:latin typeface="Arial MT"/>
                </a:rPr>
                <a:t> </a:t>
              </a:r>
              <a:r>
                <a:rPr lang="en-US" sz="2200" dirty="0" err="1">
                  <a:latin typeface="Arial MT"/>
                </a:rPr>
                <a:t>bentuk</a:t>
              </a:r>
              <a:r>
                <a:rPr lang="en-US" sz="2200" dirty="0">
                  <a:latin typeface="Arial MT"/>
                </a:rPr>
                <a:t> </a:t>
              </a:r>
              <a:r>
                <a:rPr lang="en-US" sz="2200" dirty="0" err="1">
                  <a:latin typeface="Arial MT"/>
                </a:rPr>
                <a:t>konstruksi</a:t>
              </a:r>
              <a:r>
                <a:rPr lang="en-US" sz="2200" dirty="0">
                  <a:latin typeface="Arial MT"/>
                </a:rPr>
                <a:t> </a:t>
              </a:r>
              <a:r>
                <a:rPr lang="en-US" sz="2200" dirty="0" err="1">
                  <a:latin typeface="Arial MT"/>
                </a:rPr>
                <a:t>akan</a:t>
              </a:r>
              <a:r>
                <a:rPr lang="en-US" sz="2200" dirty="0">
                  <a:latin typeface="Arial MT"/>
                </a:rPr>
                <a:t> </a:t>
              </a:r>
              <a:r>
                <a:rPr lang="en-US" sz="2200" dirty="0" err="1">
                  <a:latin typeface="Arial MT"/>
                </a:rPr>
                <a:t>mempengaruhi</a:t>
              </a:r>
              <a:r>
                <a:rPr lang="en-US" sz="2200" dirty="0">
                  <a:latin typeface="Arial MT"/>
                </a:rPr>
                <a:t> </a:t>
              </a:r>
              <a:r>
                <a:rPr lang="en-US" sz="2200" dirty="0" err="1">
                  <a:latin typeface="Arial MT"/>
                </a:rPr>
                <a:t>stabilitas</a:t>
              </a:r>
              <a:r>
                <a:rPr lang="en-US" sz="2200" dirty="0">
                  <a:latin typeface="Arial MT"/>
                </a:rPr>
                <a:t> </a:t>
              </a:r>
              <a:r>
                <a:rPr lang="en-US" sz="2200" dirty="0" err="1">
                  <a:latin typeface="Arial MT"/>
                </a:rPr>
                <a:t>konstruksinya</a:t>
              </a:r>
              <a:r>
                <a:rPr lang="en-US" sz="2200" dirty="0">
                  <a:latin typeface="Arial MT"/>
                </a:rPr>
                <a:t>.</a:t>
              </a:r>
            </a:p>
            <a:p>
              <a:pPr>
                <a:tabLst>
                  <a:tab pos="357188" algn="l"/>
                </a:tabLst>
              </a:pPr>
              <a:r>
                <a:rPr lang="en-US" sz="2200" dirty="0">
                  <a:latin typeface="Arial MT"/>
                </a:rPr>
                <a:t>	</a:t>
              </a:r>
              <a:r>
                <a:rPr lang="en-US" sz="2200" dirty="0" err="1">
                  <a:latin typeface="Arial MT"/>
                </a:rPr>
                <a:t>Misal</a:t>
              </a:r>
              <a:r>
                <a:rPr lang="en-US" sz="2200" dirty="0">
                  <a:latin typeface="Arial MT"/>
                </a:rPr>
                <a:t> </a:t>
              </a:r>
              <a:r>
                <a:rPr lang="en-US" sz="2200" dirty="0" err="1">
                  <a:latin typeface="Arial MT"/>
                </a:rPr>
                <a:t>untuk</a:t>
              </a:r>
              <a:r>
                <a:rPr lang="en-US" sz="2200" dirty="0">
                  <a:latin typeface="Arial MT"/>
                </a:rPr>
                <a:t> </a:t>
              </a:r>
              <a:r>
                <a:rPr lang="en-US" sz="2200" dirty="0" err="1">
                  <a:latin typeface="Arial MT"/>
                </a:rPr>
                <a:t>kemiringan</a:t>
              </a:r>
              <a:r>
                <a:rPr lang="en-US" sz="2200" dirty="0">
                  <a:latin typeface="Arial MT"/>
                </a:rPr>
                <a:t>:</a:t>
              </a:r>
            </a:p>
            <a:p>
              <a:pPr>
                <a:tabLst>
                  <a:tab pos="357188" algn="l"/>
                  <a:tab pos="4660900" algn="l"/>
                </a:tabLst>
              </a:pPr>
              <a:r>
                <a:rPr lang="en-US" sz="2200" dirty="0">
                  <a:latin typeface="Arial MT"/>
                </a:rPr>
                <a:t>	a. 1h:5v  </a:t>
              </a:r>
              <a:r>
                <a:rPr lang="en-US" sz="2200" dirty="0" err="1">
                  <a:latin typeface="Arial MT"/>
                </a:rPr>
                <a:t>ruas</a:t>
              </a:r>
              <a:r>
                <a:rPr lang="en-US" sz="2200" dirty="0">
                  <a:latin typeface="Arial MT"/>
                </a:rPr>
                <a:t> gravity </a:t>
              </a:r>
              <a:r>
                <a:rPr lang="en-US" sz="2200" dirty="0" err="1">
                  <a:latin typeface="Arial MT"/>
                </a:rPr>
                <a:t>cukuplah</a:t>
              </a:r>
              <a:r>
                <a:rPr lang="en-US" sz="2200" dirty="0">
                  <a:latin typeface="Arial MT"/>
                </a:rPr>
                <a:t>	10%H</a:t>
              </a:r>
            </a:p>
            <a:p>
              <a:pPr>
                <a:tabLst>
                  <a:tab pos="357188" algn="l"/>
                  <a:tab pos="4660900" algn="l"/>
                </a:tabLst>
              </a:pPr>
              <a:r>
                <a:rPr lang="en-US" sz="2200" dirty="0">
                  <a:latin typeface="Arial MT"/>
                </a:rPr>
                <a:t>	b. 1h:1v  </a:t>
              </a:r>
              <a:r>
                <a:rPr lang="en-US" sz="2200" dirty="0" err="1">
                  <a:latin typeface="Arial MT"/>
                </a:rPr>
                <a:t>ruas</a:t>
              </a:r>
              <a:r>
                <a:rPr lang="en-US" sz="2200" dirty="0">
                  <a:latin typeface="Arial MT"/>
                </a:rPr>
                <a:t> gravity </a:t>
              </a:r>
              <a:r>
                <a:rPr lang="en-US" sz="2200" dirty="0" err="1">
                  <a:latin typeface="Arial MT"/>
                </a:rPr>
                <a:t>masih</a:t>
              </a:r>
              <a:r>
                <a:rPr lang="en-US" sz="2200" dirty="0">
                  <a:latin typeface="Arial MT"/>
                </a:rPr>
                <a:t> </a:t>
              </a:r>
              <a:r>
                <a:rPr lang="en-US" sz="2200" dirty="0" err="1">
                  <a:latin typeface="Arial MT"/>
                </a:rPr>
                <a:t>aman</a:t>
              </a:r>
              <a:r>
                <a:rPr lang="en-US" sz="2200" dirty="0">
                  <a:latin typeface="Arial MT"/>
                </a:rPr>
                <a:t> 	40%H</a:t>
              </a:r>
            </a:p>
            <a:p>
              <a:pPr>
                <a:tabLst>
                  <a:tab pos="357188" algn="l"/>
                  <a:tab pos="4660900" algn="l"/>
                </a:tabLst>
              </a:pPr>
              <a:r>
                <a:rPr lang="en-US" sz="2200" dirty="0">
                  <a:latin typeface="Arial MT"/>
                </a:rPr>
                <a:t>	3. 1h:0,5v  </a:t>
              </a:r>
              <a:r>
                <a:rPr lang="en-US" sz="2200" dirty="0" err="1">
                  <a:latin typeface="Arial MT"/>
                </a:rPr>
                <a:t>ruas</a:t>
              </a:r>
              <a:r>
                <a:rPr lang="en-US" sz="2200" dirty="0">
                  <a:latin typeface="Arial MT"/>
                </a:rPr>
                <a:t> gravity minimum 	60%H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65BE27-4955-4FE7-B4A4-01F69E1D7ABE}"/>
                </a:ext>
              </a:extLst>
            </p:cNvPr>
            <p:cNvSpPr/>
            <p:nvPr/>
          </p:nvSpPr>
          <p:spPr>
            <a:xfrm>
              <a:off x="235350" y="27899"/>
              <a:ext cx="5617466" cy="539842"/>
            </a:xfrm>
            <a:prstGeom prst="rect">
              <a:avLst/>
            </a:prstGeom>
            <a:noFill/>
          </p:spPr>
          <p:txBody>
            <a:bodyPr wrap="none" lIns="84406" tIns="42203" rIns="84406" bIns="42203">
              <a:spAutoFit/>
            </a:bodyPr>
            <a:lstStyle/>
            <a:p>
              <a:pPr algn="ctr"/>
              <a:r>
                <a:rPr lang="en-US" sz="2954" b="1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4.4   </a:t>
              </a:r>
              <a:r>
                <a:rPr lang="en-US" sz="2954" b="1" dirty="0" err="1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Kondisi</a:t>
              </a:r>
              <a:r>
                <a:rPr lang="en-US" sz="2954" b="1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2954" b="1" dirty="0" err="1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Umum</a:t>
              </a:r>
              <a:r>
                <a:rPr lang="en-US" sz="2954" b="1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 dan </a:t>
              </a:r>
              <a:r>
                <a:rPr lang="en-US" sz="2954" b="1" dirty="0" err="1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Khusus</a:t>
              </a:r>
              <a:endParaRPr lang="en-US" sz="2954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863C9B8-C8E7-4318-9311-5506CDBE0C27}"/>
              </a:ext>
            </a:extLst>
          </p:cNvPr>
          <p:cNvSpPr txBox="1"/>
          <p:nvPr/>
        </p:nvSpPr>
        <p:spPr>
          <a:xfrm>
            <a:off x="443078" y="905703"/>
            <a:ext cx="2169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Kondisi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Umum</a:t>
            </a:r>
            <a:endParaRPr lang="en-ID" dirty="0">
              <a:solidFill>
                <a:schemeClr val="accent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1C0B61-D021-4E89-A9D7-48A131166784}"/>
              </a:ext>
            </a:extLst>
          </p:cNvPr>
          <p:cNvGrpSpPr/>
          <p:nvPr/>
        </p:nvGrpSpPr>
        <p:grpSpPr>
          <a:xfrm>
            <a:off x="8966099" y="2171779"/>
            <a:ext cx="874340" cy="1511857"/>
            <a:chOff x="3340622" y="4835080"/>
            <a:chExt cx="874340" cy="151185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776EE96-4744-42D3-B959-7F6513A4DBDE}"/>
                </a:ext>
              </a:extLst>
            </p:cNvPr>
            <p:cNvSpPr/>
            <p:nvPr/>
          </p:nvSpPr>
          <p:spPr>
            <a:xfrm>
              <a:off x="3469895" y="5144675"/>
              <a:ext cx="395844" cy="1202262"/>
            </a:xfrm>
            <a:custGeom>
              <a:avLst/>
              <a:gdLst>
                <a:gd name="connsiteX0" fmla="*/ 0 w 517712"/>
                <a:gd name="connsiteY0" fmla="*/ 6723 h 833717"/>
                <a:gd name="connsiteX1" fmla="*/ 510988 w 517712"/>
                <a:gd name="connsiteY1" fmla="*/ 0 h 833717"/>
                <a:gd name="connsiteX2" fmla="*/ 504265 w 517712"/>
                <a:gd name="connsiteY2" fmla="*/ 833717 h 833717"/>
                <a:gd name="connsiteX3" fmla="*/ 517712 w 517712"/>
                <a:gd name="connsiteY3" fmla="*/ 813547 h 833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712" h="833717">
                  <a:moveTo>
                    <a:pt x="0" y="6723"/>
                  </a:moveTo>
                  <a:lnTo>
                    <a:pt x="510988" y="0"/>
                  </a:lnTo>
                  <a:lnTo>
                    <a:pt x="504265" y="833717"/>
                  </a:lnTo>
                  <a:lnTo>
                    <a:pt x="517712" y="813547"/>
                  </a:lnTo>
                </a:path>
              </a:pathLst>
            </a:cu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F44F754-E62C-4819-B356-EAEC120B9054}"/>
                </a:ext>
              </a:extLst>
            </p:cNvPr>
            <p:cNvGrpSpPr/>
            <p:nvPr/>
          </p:nvGrpSpPr>
          <p:grpSpPr>
            <a:xfrm>
              <a:off x="3340622" y="4835080"/>
              <a:ext cx="874340" cy="1511152"/>
              <a:chOff x="1782312" y="4834375"/>
              <a:chExt cx="874340" cy="1511152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A4CBA1A-1089-446E-951C-6E4B5478FA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03698" y="5143265"/>
                <a:ext cx="385562" cy="12022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EB218B-3F23-44ED-801E-70A994136D05}"/>
                  </a:ext>
                </a:extLst>
              </p:cNvPr>
              <p:cNvSpPr txBox="1"/>
              <p:nvPr/>
            </p:nvSpPr>
            <p:spPr>
              <a:xfrm>
                <a:off x="1782312" y="4834375"/>
                <a:ext cx="87434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 1h</a:t>
                </a:r>
              </a:p>
              <a:p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5v</a:t>
                </a:r>
                <a:endParaRPr lang="en-ID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FED600-2CFD-47E1-BF64-C8BABDC9100F}"/>
              </a:ext>
            </a:extLst>
          </p:cNvPr>
          <p:cNvGrpSpPr/>
          <p:nvPr/>
        </p:nvGrpSpPr>
        <p:grpSpPr>
          <a:xfrm>
            <a:off x="2496095" y="4786325"/>
            <a:ext cx="874340" cy="1511857"/>
            <a:chOff x="3340622" y="4835080"/>
            <a:chExt cx="874340" cy="15118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5B17FA6-E652-45EE-80BF-1E48C98E00CF}"/>
                </a:ext>
              </a:extLst>
            </p:cNvPr>
            <p:cNvSpPr/>
            <p:nvPr/>
          </p:nvSpPr>
          <p:spPr>
            <a:xfrm>
              <a:off x="3469895" y="5144675"/>
              <a:ext cx="395844" cy="1202262"/>
            </a:xfrm>
            <a:custGeom>
              <a:avLst/>
              <a:gdLst>
                <a:gd name="connsiteX0" fmla="*/ 0 w 517712"/>
                <a:gd name="connsiteY0" fmla="*/ 6723 h 833717"/>
                <a:gd name="connsiteX1" fmla="*/ 510988 w 517712"/>
                <a:gd name="connsiteY1" fmla="*/ 0 h 833717"/>
                <a:gd name="connsiteX2" fmla="*/ 504265 w 517712"/>
                <a:gd name="connsiteY2" fmla="*/ 833717 h 833717"/>
                <a:gd name="connsiteX3" fmla="*/ 517712 w 517712"/>
                <a:gd name="connsiteY3" fmla="*/ 813547 h 833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712" h="833717">
                  <a:moveTo>
                    <a:pt x="0" y="6723"/>
                  </a:moveTo>
                  <a:lnTo>
                    <a:pt x="510988" y="0"/>
                  </a:lnTo>
                  <a:lnTo>
                    <a:pt x="504265" y="833717"/>
                  </a:lnTo>
                  <a:lnTo>
                    <a:pt x="517712" y="813547"/>
                  </a:lnTo>
                </a:path>
              </a:pathLst>
            </a:cu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BF0D24E-77BC-4563-B68A-DFE13C2AAC40}"/>
                </a:ext>
              </a:extLst>
            </p:cNvPr>
            <p:cNvGrpSpPr/>
            <p:nvPr/>
          </p:nvGrpSpPr>
          <p:grpSpPr>
            <a:xfrm>
              <a:off x="3340622" y="4835080"/>
              <a:ext cx="874340" cy="1511152"/>
              <a:chOff x="1782312" y="4834375"/>
              <a:chExt cx="874340" cy="1511152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4B7624F-C27C-47DF-87DF-005379729D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03698" y="5143265"/>
                <a:ext cx="385562" cy="12022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C63CB0D-6A83-4C02-BBE9-CAFF18BAE011}"/>
                  </a:ext>
                </a:extLst>
              </p:cNvPr>
              <p:cNvSpPr txBox="1"/>
              <p:nvPr/>
            </p:nvSpPr>
            <p:spPr>
              <a:xfrm>
                <a:off x="1782312" y="4834375"/>
                <a:ext cx="87434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 1h</a:t>
                </a:r>
              </a:p>
              <a:p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5v</a:t>
                </a:r>
                <a:endParaRPr lang="en-ID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C929995-C591-495F-A9E2-3367AAD40E00}"/>
              </a:ext>
            </a:extLst>
          </p:cNvPr>
          <p:cNvSpPr txBox="1"/>
          <p:nvPr/>
        </p:nvSpPr>
        <p:spPr>
          <a:xfrm>
            <a:off x="1770630" y="5419347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Kemiringan</a:t>
            </a:r>
            <a:endParaRPr lang="en-ID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F2CB12-D4CA-4735-A437-F2109DA3E4C0}"/>
              </a:ext>
            </a:extLst>
          </p:cNvPr>
          <p:cNvSpPr txBox="1"/>
          <p:nvPr/>
        </p:nvSpPr>
        <p:spPr>
          <a:xfrm>
            <a:off x="6471084" y="5274152"/>
            <a:ext cx="2995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Gambar-1.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Dinding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Penahan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Tanah</a:t>
            </a:r>
            <a:endParaRPr lang="en-ID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683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4520410" y="-78364"/>
            <a:ext cx="42571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43260" indent="-243260">
              <a:buAutoNum type="alphaLcParenR"/>
            </a:pPr>
            <a:r>
              <a:rPr lang="id-ID" sz="2000" dirty="0">
                <a:latin typeface="Arial Narrow" panose="020B0606020202030204" pitchFamily="34" charset="0"/>
              </a:rPr>
              <a:t>Tinggi bronjong &gt; 2 m’</a:t>
            </a:r>
          </a:p>
          <a:p>
            <a:pPr marL="243260" indent="-243260">
              <a:buAutoNum type="alphaLcParenR"/>
            </a:pPr>
            <a:r>
              <a:rPr lang="id-ID" sz="2000" dirty="0">
                <a:latin typeface="Arial Narrow" panose="020B0606020202030204" pitchFamily="34" charset="0"/>
              </a:rPr>
              <a:t>Tinggi timbunan &gt; 4 m’</a:t>
            </a:r>
          </a:p>
          <a:p>
            <a:pPr marL="243260" indent="-243260">
              <a:buAutoNum type="alphaLcParenR"/>
            </a:pPr>
            <a:r>
              <a:rPr lang="id-ID" sz="2000" dirty="0">
                <a:latin typeface="Arial Narrow" panose="020B0606020202030204" pitchFamily="34" charset="0"/>
              </a:rPr>
              <a:t>Tambahan jarak Pengecoran </a:t>
            </a:r>
          </a:p>
          <a:p>
            <a:pPr marL="243260"/>
            <a:r>
              <a:rPr lang="id-ID" sz="2000" dirty="0">
                <a:latin typeface="Arial Narrow" panose="020B0606020202030204" pitchFamily="34" charset="0"/>
              </a:rPr>
              <a:t>Tinggi &gt; 4m’ dan/atau  Horizontal &gt; 25 m’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24801" y="1228761"/>
            <a:ext cx="7752122" cy="859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2980" indent="-572980">
              <a:lnSpc>
                <a:spcPct val="85000"/>
              </a:lnSpc>
              <a:spcBef>
                <a:spcPts val="600"/>
              </a:spcBef>
            </a:pPr>
            <a:r>
              <a:rPr lang="id-ID" sz="3323" dirty="0">
                <a:solidFill>
                  <a:srgbClr val="0070C0"/>
                </a:solidFill>
              </a:rPr>
              <a:t>	</a:t>
            </a:r>
            <a:r>
              <a:rPr lang="en-US" sz="3000" dirty="0" err="1"/>
              <a:t>Pengangkutan</a:t>
            </a:r>
            <a:r>
              <a:rPr lang="en-US" sz="3000" dirty="0"/>
              <a:t> Material </a:t>
            </a:r>
            <a:r>
              <a:rPr lang="en-US" sz="3000" dirty="0" err="1"/>
              <a:t>Pengisi</a:t>
            </a:r>
            <a:r>
              <a:rPr lang="en-US" sz="3000" dirty="0"/>
              <a:t> </a:t>
            </a:r>
            <a:r>
              <a:rPr lang="en-US" sz="3000" dirty="0" err="1"/>
              <a:t>Bronjong</a:t>
            </a:r>
            <a:endParaRPr lang="en-US" sz="3000" dirty="0"/>
          </a:p>
          <a:p>
            <a:pPr marL="572980" indent="-572980">
              <a:lnSpc>
                <a:spcPct val="50000"/>
              </a:lnSpc>
            </a:pPr>
            <a:r>
              <a:rPr lang="en-US" sz="1600" dirty="0"/>
              <a:t>	</a:t>
            </a:r>
          </a:p>
          <a:p>
            <a:pPr marL="572980" indent="-572980">
              <a:lnSpc>
                <a:spcPct val="50000"/>
              </a:lnSpc>
            </a:pP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Langsiran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vertikal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secara</a:t>
            </a:r>
            <a:r>
              <a:rPr lang="en-US" dirty="0">
                <a:solidFill>
                  <a:srgbClr val="FF0000"/>
                </a:solidFill>
              </a:rPr>
              <a:t> Manual)</a:t>
            </a:r>
            <a:endParaRPr lang="en-US" sz="3000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0E4627-98DD-4579-BC54-EB576B393379}"/>
              </a:ext>
            </a:extLst>
          </p:cNvPr>
          <p:cNvCxnSpPr/>
          <p:nvPr/>
        </p:nvCxnSpPr>
        <p:spPr>
          <a:xfrm flipH="1" flipV="1">
            <a:off x="1665263" y="1779068"/>
            <a:ext cx="4027384" cy="5292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4BB0D70E-63CE-4148-89DA-CB6F13FAC1BE}"/>
              </a:ext>
            </a:extLst>
          </p:cNvPr>
          <p:cNvGrpSpPr/>
          <p:nvPr/>
        </p:nvGrpSpPr>
        <p:grpSpPr>
          <a:xfrm>
            <a:off x="236326" y="1990182"/>
            <a:ext cx="9869569" cy="5079041"/>
            <a:chOff x="236326" y="1990182"/>
            <a:chExt cx="9869569" cy="5206751"/>
          </a:xfrm>
        </p:grpSpPr>
        <p:sp>
          <p:nvSpPr>
            <p:cNvPr id="43" name="Freeform 42"/>
            <p:cNvSpPr/>
            <p:nvPr/>
          </p:nvSpPr>
          <p:spPr>
            <a:xfrm>
              <a:off x="390048" y="1990182"/>
              <a:ext cx="9715847" cy="5045862"/>
            </a:xfrm>
            <a:custGeom>
              <a:avLst/>
              <a:gdLst>
                <a:gd name="connsiteX0" fmla="*/ 0 w 9916510"/>
                <a:gd name="connsiteY0" fmla="*/ 0 h 5785945"/>
                <a:gd name="connsiteX1" fmla="*/ 441434 w 9916510"/>
                <a:gd name="connsiteY1" fmla="*/ 204952 h 5785945"/>
                <a:gd name="connsiteX2" fmla="*/ 851338 w 9916510"/>
                <a:gd name="connsiteY2" fmla="*/ 409904 h 5785945"/>
                <a:gd name="connsiteX3" fmla="*/ 1166648 w 9916510"/>
                <a:gd name="connsiteY3" fmla="*/ 520262 h 5785945"/>
                <a:gd name="connsiteX4" fmla="*/ 1671145 w 9916510"/>
                <a:gd name="connsiteY4" fmla="*/ 867104 h 5785945"/>
                <a:gd name="connsiteX5" fmla="*/ 3358055 w 9916510"/>
                <a:gd name="connsiteY5" fmla="*/ 2885090 h 5785945"/>
                <a:gd name="connsiteX6" fmla="*/ 4650828 w 9916510"/>
                <a:gd name="connsiteY6" fmla="*/ 4114800 h 5785945"/>
                <a:gd name="connsiteX7" fmla="*/ 5486400 w 9916510"/>
                <a:gd name="connsiteY7" fmla="*/ 4351283 h 5785945"/>
                <a:gd name="connsiteX8" fmla="*/ 7078717 w 9916510"/>
                <a:gd name="connsiteY8" fmla="*/ 4619297 h 5785945"/>
                <a:gd name="connsiteX9" fmla="*/ 8024648 w 9916510"/>
                <a:gd name="connsiteY9" fmla="*/ 4650828 h 5785945"/>
                <a:gd name="connsiteX10" fmla="*/ 9049407 w 9916510"/>
                <a:gd name="connsiteY10" fmla="*/ 4713890 h 5785945"/>
                <a:gd name="connsiteX11" fmla="*/ 9916510 w 9916510"/>
                <a:gd name="connsiteY11" fmla="*/ 4745421 h 5785945"/>
                <a:gd name="connsiteX12" fmla="*/ 9900745 w 9916510"/>
                <a:gd name="connsiteY12" fmla="*/ 5738648 h 5785945"/>
                <a:gd name="connsiteX13" fmla="*/ 0 w 9916510"/>
                <a:gd name="connsiteY13" fmla="*/ 5785945 h 5785945"/>
                <a:gd name="connsiteX14" fmla="*/ 0 w 9916510"/>
                <a:gd name="connsiteY14" fmla="*/ 0 h 5785945"/>
                <a:gd name="connsiteX0" fmla="*/ 0 w 9916510"/>
                <a:gd name="connsiteY0" fmla="*/ 0 h 5785945"/>
                <a:gd name="connsiteX1" fmla="*/ 441434 w 9916510"/>
                <a:gd name="connsiteY1" fmla="*/ 204952 h 5785945"/>
                <a:gd name="connsiteX2" fmla="*/ 851338 w 9916510"/>
                <a:gd name="connsiteY2" fmla="*/ 409904 h 5785945"/>
                <a:gd name="connsiteX3" fmla="*/ 1166648 w 9916510"/>
                <a:gd name="connsiteY3" fmla="*/ 520262 h 5785945"/>
                <a:gd name="connsiteX4" fmla="*/ 1914526 w 9916510"/>
                <a:gd name="connsiteY4" fmla="*/ 754393 h 5785945"/>
                <a:gd name="connsiteX5" fmla="*/ 3358055 w 9916510"/>
                <a:gd name="connsiteY5" fmla="*/ 2885090 h 5785945"/>
                <a:gd name="connsiteX6" fmla="*/ 4650828 w 9916510"/>
                <a:gd name="connsiteY6" fmla="*/ 4114800 h 5785945"/>
                <a:gd name="connsiteX7" fmla="*/ 5486400 w 9916510"/>
                <a:gd name="connsiteY7" fmla="*/ 4351283 h 5785945"/>
                <a:gd name="connsiteX8" fmla="*/ 7078717 w 9916510"/>
                <a:gd name="connsiteY8" fmla="*/ 4619297 h 5785945"/>
                <a:gd name="connsiteX9" fmla="*/ 8024648 w 9916510"/>
                <a:gd name="connsiteY9" fmla="*/ 4650828 h 5785945"/>
                <a:gd name="connsiteX10" fmla="*/ 9049407 w 9916510"/>
                <a:gd name="connsiteY10" fmla="*/ 4713890 h 5785945"/>
                <a:gd name="connsiteX11" fmla="*/ 9916510 w 9916510"/>
                <a:gd name="connsiteY11" fmla="*/ 4745421 h 5785945"/>
                <a:gd name="connsiteX12" fmla="*/ 9900745 w 9916510"/>
                <a:gd name="connsiteY12" fmla="*/ 5738648 h 5785945"/>
                <a:gd name="connsiteX13" fmla="*/ 0 w 9916510"/>
                <a:gd name="connsiteY13" fmla="*/ 5785945 h 5785945"/>
                <a:gd name="connsiteX14" fmla="*/ 0 w 9916510"/>
                <a:gd name="connsiteY14" fmla="*/ 0 h 5785945"/>
                <a:gd name="connsiteX0" fmla="*/ 0 w 9916510"/>
                <a:gd name="connsiteY0" fmla="*/ 0 h 5785945"/>
                <a:gd name="connsiteX1" fmla="*/ 441434 w 9916510"/>
                <a:gd name="connsiteY1" fmla="*/ 204952 h 5785945"/>
                <a:gd name="connsiteX2" fmla="*/ 1175846 w 9916510"/>
                <a:gd name="connsiteY2" fmla="*/ 405208 h 5785945"/>
                <a:gd name="connsiteX3" fmla="*/ 1166648 w 9916510"/>
                <a:gd name="connsiteY3" fmla="*/ 520262 h 5785945"/>
                <a:gd name="connsiteX4" fmla="*/ 1914526 w 9916510"/>
                <a:gd name="connsiteY4" fmla="*/ 754393 h 5785945"/>
                <a:gd name="connsiteX5" fmla="*/ 3358055 w 9916510"/>
                <a:gd name="connsiteY5" fmla="*/ 2885090 h 5785945"/>
                <a:gd name="connsiteX6" fmla="*/ 4650828 w 9916510"/>
                <a:gd name="connsiteY6" fmla="*/ 4114800 h 5785945"/>
                <a:gd name="connsiteX7" fmla="*/ 5486400 w 9916510"/>
                <a:gd name="connsiteY7" fmla="*/ 4351283 h 5785945"/>
                <a:gd name="connsiteX8" fmla="*/ 7078717 w 9916510"/>
                <a:gd name="connsiteY8" fmla="*/ 4619297 h 5785945"/>
                <a:gd name="connsiteX9" fmla="*/ 8024648 w 9916510"/>
                <a:gd name="connsiteY9" fmla="*/ 4650828 h 5785945"/>
                <a:gd name="connsiteX10" fmla="*/ 9049407 w 9916510"/>
                <a:gd name="connsiteY10" fmla="*/ 4713890 h 5785945"/>
                <a:gd name="connsiteX11" fmla="*/ 9916510 w 9916510"/>
                <a:gd name="connsiteY11" fmla="*/ 4745421 h 5785945"/>
                <a:gd name="connsiteX12" fmla="*/ 9900745 w 9916510"/>
                <a:gd name="connsiteY12" fmla="*/ 5738648 h 5785945"/>
                <a:gd name="connsiteX13" fmla="*/ 0 w 9916510"/>
                <a:gd name="connsiteY13" fmla="*/ 5785945 h 5785945"/>
                <a:gd name="connsiteX14" fmla="*/ 0 w 9916510"/>
                <a:gd name="connsiteY14" fmla="*/ 0 h 5785945"/>
                <a:gd name="connsiteX0" fmla="*/ 0 w 9916510"/>
                <a:gd name="connsiteY0" fmla="*/ 0 h 5785945"/>
                <a:gd name="connsiteX1" fmla="*/ 441434 w 9916510"/>
                <a:gd name="connsiteY1" fmla="*/ 204952 h 5785945"/>
                <a:gd name="connsiteX2" fmla="*/ 1175846 w 9916510"/>
                <a:gd name="connsiteY2" fmla="*/ 405208 h 5785945"/>
                <a:gd name="connsiteX3" fmla="*/ 1640599 w 9916510"/>
                <a:gd name="connsiteY3" fmla="*/ 473300 h 5785945"/>
                <a:gd name="connsiteX4" fmla="*/ 1914526 w 9916510"/>
                <a:gd name="connsiteY4" fmla="*/ 754393 h 5785945"/>
                <a:gd name="connsiteX5" fmla="*/ 3358055 w 9916510"/>
                <a:gd name="connsiteY5" fmla="*/ 2885090 h 5785945"/>
                <a:gd name="connsiteX6" fmla="*/ 4650828 w 9916510"/>
                <a:gd name="connsiteY6" fmla="*/ 4114800 h 5785945"/>
                <a:gd name="connsiteX7" fmla="*/ 5486400 w 9916510"/>
                <a:gd name="connsiteY7" fmla="*/ 4351283 h 5785945"/>
                <a:gd name="connsiteX8" fmla="*/ 7078717 w 9916510"/>
                <a:gd name="connsiteY8" fmla="*/ 4619297 h 5785945"/>
                <a:gd name="connsiteX9" fmla="*/ 8024648 w 9916510"/>
                <a:gd name="connsiteY9" fmla="*/ 4650828 h 5785945"/>
                <a:gd name="connsiteX10" fmla="*/ 9049407 w 9916510"/>
                <a:gd name="connsiteY10" fmla="*/ 4713890 h 5785945"/>
                <a:gd name="connsiteX11" fmla="*/ 9916510 w 9916510"/>
                <a:gd name="connsiteY11" fmla="*/ 4745421 h 5785945"/>
                <a:gd name="connsiteX12" fmla="*/ 9900745 w 9916510"/>
                <a:gd name="connsiteY12" fmla="*/ 5738648 h 5785945"/>
                <a:gd name="connsiteX13" fmla="*/ 0 w 9916510"/>
                <a:gd name="connsiteY13" fmla="*/ 5785945 h 5785945"/>
                <a:gd name="connsiteX14" fmla="*/ 0 w 9916510"/>
                <a:gd name="connsiteY14" fmla="*/ 0 h 578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16510" h="5785945">
                  <a:moveTo>
                    <a:pt x="0" y="0"/>
                  </a:moveTo>
                  <a:lnTo>
                    <a:pt x="441434" y="204952"/>
                  </a:lnTo>
                  <a:lnTo>
                    <a:pt x="1175846" y="405208"/>
                  </a:lnTo>
                  <a:lnTo>
                    <a:pt x="1640599" y="473300"/>
                  </a:lnTo>
                  <a:lnTo>
                    <a:pt x="1914526" y="754393"/>
                  </a:lnTo>
                  <a:lnTo>
                    <a:pt x="3358055" y="2885090"/>
                  </a:lnTo>
                  <a:lnTo>
                    <a:pt x="4650828" y="4114800"/>
                  </a:lnTo>
                  <a:lnTo>
                    <a:pt x="5486400" y="4351283"/>
                  </a:lnTo>
                  <a:lnTo>
                    <a:pt x="7078717" y="4619297"/>
                  </a:lnTo>
                  <a:lnTo>
                    <a:pt x="8024648" y="4650828"/>
                  </a:lnTo>
                  <a:lnTo>
                    <a:pt x="9049407" y="4713890"/>
                  </a:lnTo>
                  <a:lnTo>
                    <a:pt x="9916510" y="4745421"/>
                  </a:lnTo>
                  <a:lnTo>
                    <a:pt x="9900745" y="5738648"/>
                  </a:lnTo>
                  <a:lnTo>
                    <a:pt x="0" y="578594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dirty="0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8777601" y="2175002"/>
              <a:ext cx="9750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cxnSpLocks/>
            </p:cNvCxnSpPr>
            <p:nvPr/>
          </p:nvCxnSpPr>
          <p:spPr>
            <a:xfrm>
              <a:off x="9317554" y="2074461"/>
              <a:ext cx="0" cy="47016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5647654" y="2716218"/>
              <a:ext cx="3460425" cy="859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2" dirty="0" err="1">
                  <a:latin typeface="Arial" panose="020B0604020202020204" pitchFamily="34" charset="0"/>
                  <a:cs typeface="Arial" panose="020B0604020202020204" pitchFamily="34" charset="0"/>
                </a:rPr>
                <a:t>Sudah</a:t>
              </a:r>
              <a:r>
                <a:rPr lang="en-US" sz="166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62" dirty="0" err="1">
                  <a:latin typeface="Arial" panose="020B0604020202020204" pitchFamily="34" charset="0"/>
                  <a:cs typeface="Arial" panose="020B0604020202020204" pitchFamily="34" charset="0"/>
                </a:rPr>
                <a:t>dibuatkan</a:t>
              </a:r>
              <a:r>
                <a:rPr lang="en-US" sz="166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62" dirty="0" err="1">
                  <a:latin typeface="Arial" panose="020B0604020202020204" pitchFamily="34" charset="0"/>
                  <a:cs typeface="Arial" panose="020B0604020202020204" pitchFamily="34" charset="0"/>
                </a:rPr>
                <a:t>Koefisien</a:t>
              </a:r>
              <a:r>
                <a:rPr lang="en-US" sz="1662" dirty="0">
                  <a:latin typeface="Arial" panose="020B0604020202020204" pitchFamily="34" charset="0"/>
                  <a:cs typeface="Arial" panose="020B0604020202020204" pitchFamily="34" charset="0"/>
                </a:rPr>
                <a:t> Tenaga </a:t>
              </a:r>
              <a:r>
                <a:rPr lang="en-US" sz="1662" dirty="0" err="1">
                  <a:latin typeface="Arial" panose="020B0604020202020204" pitchFamily="34" charset="0"/>
                  <a:cs typeface="Arial" panose="020B0604020202020204" pitchFamily="34" charset="0"/>
                </a:rPr>
                <a:t>Kerja</a:t>
              </a:r>
              <a:r>
                <a:rPr lang="en-US" sz="166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62" dirty="0" err="1">
                  <a:latin typeface="Arial" panose="020B0604020202020204" pitchFamily="34" charset="0"/>
                  <a:cs typeface="Arial" panose="020B0604020202020204" pitchFamily="34" charset="0"/>
                </a:rPr>
                <a:t>angkutan</a:t>
              </a:r>
              <a:r>
                <a:rPr lang="en-US" sz="166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62" dirty="0" err="1">
                  <a:latin typeface="Arial" panose="020B0604020202020204" pitchFamily="34" charset="0"/>
                  <a:cs typeface="Arial" panose="020B0604020202020204" pitchFamily="34" charset="0"/>
                </a:rPr>
                <a:t>vertikal</a:t>
              </a:r>
              <a:r>
                <a:rPr lang="en-US" sz="1662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662" dirty="0" err="1">
                  <a:latin typeface="Arial" panose="020B0604020202020204" pitchFamily="34" charset="0"/>
                  <a:cs typeface="Arial" panose="020B0604020202020204" pitchFamily="34" charset="0"/>
                </a:rPr>
                <a:t>untuk</a:t>
              </a:r>
              <a:r>
                <a:rPr lang="en-US" sz="166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62" dirty="0" err="1">
                  <a:latin typeface="Arial" panose="020B0604020202020204" pitchFamily="34" charset="0"/>
                  <a:cs typeface="Arial" panose="020B0604020202020204" pitchFamily="34" charset="0"/>
                </a:rPr>
                <a:t>setiap</a:t>
              </a:r>
              <a:r>
                <a:rPr lang="en-US" sz="166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62" dirty="0" err="1">
                  <a:latin typeface="Arial" panose="020B0604020202020204" pitchFamily="34" charset="0"/>
                  <a:cs typeface="Arial" panose="020B0604020202020204" pitchFamily="34" charset="0"/>
                </a:rPr>
                <a:t>beda</a:t>
              </a:r>
              <a:r>
                <a:rPr lang="en-US" sz="166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62" dirty="0" err="1">
                  <a:latin typeface="Arial" panose="020B0604020202020204" pitchFamily="34" charset="0"/>
                  <a:cs typeface="Arial" panose="020B0604020202020204" pitchFamily="34" charset="0"/>
                </a:rPr>
                <a:t>tinggi</a:t>
              </a:r>
              <a:r>
                <a:rPr lang="en-US" sz="1662" dirty="0">
                  <a:latin typeface="Arial" panose="020B0604020202020204" pitchFamily="34" charset="0"/>
                  <a:cs typeface="Arial" panose="020B0604020202020204" pitchFamily="34" charset="0"/>
                </a:rPr>
                <a:t> 1 m’</a:t>
              </a:r>
              <a:r>
                <a:rPr lang="en-US" sz="1662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459845" y="2519564"/>
              <a:ext cx="790376" cy="3396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/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E24628A-0E6F-80FF-C546-3299BCBB408E}"/>
                </a:ext>
              </a:extLst>
            </p:cNvPr>
            <p:cNvCxnSpPr>
              <a:cxnSpLocks/>
            </p:cNvCxnSpPr>
            <p:nvPr/>
          </p:nvCxnSpPr>
          <p:spPr>
            <a:xfrm>
              <a:off x="2887059" y="2120202"/>
              <a:ext cx="4078496" cy="42762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876E7563-CD14-DD17-FF12-E28EDD86CFA7}"/>
                </a:ext>
              </a:extLst>
            </p:cNvPr>
            <p:cNvGrpSpPr/>
            <p:nvPr/>
          </p:nvGrpSpPr>
          <p:grpSpPr>
            <a:xfrm>
              <a:off x="1504212" y="2179206"/>
              <a:ext cx="5475575" cy="4543905"/>
              <a:chOff x="757451" y="2179205"/>
              <a:chExt cx="5475575" cy="4543905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C3B7F3D-3D15-5705-F937-C1DEAA7D1CA8}"/>
                  </a:ext>
                </a:extLst>
              </p:cNvPr>
              <p:cNvSpPr/>
              <p:nvPr/>
            </p:nvSpPr>
            <p:spPr>
              <a:xfrm>
                <a:off x="757451" y="2179205"/>
                <a:ext cx="1428145" cy="33078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40B2729-C2C0-CC00-3E43-DB3124DFEBB1}"/>
                  </a:ext>
                </a:extLst>
              </p:cNvPr>
              <p:cNvSpPr/>
              <p:nvPr/>
            </p:nvSpPr>
            <p:spPr>
              <a:xfrm>
                <a:off x="1918883" y="2859205"/>
                <a:ext cx="909403" cy="33078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1A3FF66-9A30-6EAA-A891-179895D4F73A}"/>
                  </a:ext>
                </a:extLst>
              </p:cNvPr>
              <p:cNvSpPr/>
              <p:nvPr/>
            </p:nvSpPr>
            <p:spPr>
              <a:xfrm>
                <a:off x="2135771" y="3189261"/>
                <a:ext cx="996449" cy="28009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1F931DB-46D7-1ED4-7939-32D1FF936257}"/>
                  </a:ext>
                </a:extLst>
              </p:cNvPr>
              <p:cNvSpPr/>
              <p:nvPr/>
            </p:nvSpPr>
            <p:spPr>
              <a:xfrm>
                <a:off x="2432567" y="3467103"/>
                <a:ext cx="1008168" cy="35776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44DA2C41-3614-F129-8726-02F4DD4D2F93}"/>
                  </a:ext>
                </a:extLst>
              </p:cNvPr>
              <p:cNvSpPr/>
              <p:nvPr/>
            </p:nvSpPr>
            <p:spPr>
              <a:xfrm>
                <a:off x="2649454" y="3820319"/>
                <a:ext cx="1106293" cy="3241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A466787F-D052-6079-40E3-F8FB45109833}"/>
                  </a:ext>
                </a:extLst>
              </p:cNvPr>
              <p:cNvSpPr/>
              <p:nvPr/>
            </p:nvSpPr>
            <p:spPr>
              <a:xfrm>
                <a:off x="3465231" y="4784327"/>
                <a:ext cx="1214933" cy="34704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735FBC0-F964-CA8D-89C8-9BC6C204678A}"/>
                  </a:ext>
                </a:extLst>
              </p:cNvPr>
              <p:cNvSpPr/>
              <p:nvPr/>
            </p:nvSpPr>
            <p:spPr>
              <a:xfrm>
                <a:off x="3712192" y="5132721"/>
                <a:ext cx="1306274" cy="33078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49BBF18B-CCDD-20F7-21E3-BA99E55F549B}"/>
                  </a:ext>
                </a:extLst>
              </p:cNvPr>
              <p:cNvGrpSpPr/>
              <p:nvPr/>
            </p:nvGrpSpPr>
            <p:grpSpPr>
              <a:xfrm>
                <a:off x="3712880" y="5462775"/>
                <a:ext cx="1623891" cy="330782"/>
                <a:chOff x="876620" y="2492269"/>
                <a:chExt cx="1757465" cy="330782"/>
              </a:xfrm>
            </p:grpSpPr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0D58A9B9-59A5-78AA-4F2E-939730C11F0F}"/>
                    </a:ext>
                  </a:extLst>
                </p:cNvPr>
                <p:cNvSpPr/>
                <p:nvPr/>
              </p:nvSpPr>
              <p:spPr>
                <a:xfrm>
                  <a:off x="1609344" y="2492269"/>
                  <a:ext cx="1024741" cy="33078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62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B9D78FF7-1D9F-3FB8-FC8F-0B4FE883BA78}"/>
                    </a:ext>
                  </a:extLst>
                </p:cNvPr>
                <p:cNvSpPr/>
                <p:nvPr/>
              </p:nvSpPr>
              <p:spPr>
                <a:xfrm>
                  <a:off x="876620" y="2492269"/>
                  <a:ext cx="730598" cy="33078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62"/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A9CFE8BC-7B67-F2FA-8428-0B94B36693E5}"/>
                  </a:ext>
                </a:extLst>
              </p:cNvPr>
              <p:cNvGrpSpPr/>
              <p:nvPr/>
            </p:nvGrpSpPr>
            <p:grpSpPr>
              <a:xfrm>
                <a:off x="3712192" y="5799344"/>
                <a:ext cx="1927439" cy="319041"/>
                <a:chOff x="558697" y="2504009"/>
                <a:chExt cx="2075388" cy="319041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08D64152-0A81-120D-28E3-4C9B5E995505}"/>
                    </a:ext>
                  </a:extLst>
                </p:cNvPr>
                <p:cNvSpPr/>
                <p:nvPr/>
              </p:nvSpPr>
              <p:spPr>
                <a:xfrm>
                  <a:off x="1609344" y="2504009"/>
                  <a:ext cx="1024741" cy="31904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62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E3380D4C-6533-B85B-602C-8244522E067C}"/>
                    </a:ext>
                  </a:extLst>
                </p:cNvPr>
                <p:cNvSpPr/>
                <p:nvPr/>
              </p:nvSpPr>
              <p:spPr>
                <a:xfrm>
                  <a:off x="558697" y="2504009"/>
                  <a:ext cx="1057355" cy="31904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62"/>
                </a:p>
              </p:txBody>
            </p:sp>
          </p:grp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BC3A389D-4298-6895-19D2-88EC9F5068AA}"/>
                  </a:ext>
                </a:extLst>
              </p:cNvPr>
              <p:cNvSpPr/>
              <p:nvPr/>
            </p:nvSpPr>
            <p:spPr>
              <a:xfrm>
                <a:off x="4863402" y="6111504"/>
                <a:ext cx="1369624" cy="6112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073F45B9-48F7-DE5A-E8AE-BC04E89D4F89}"/>
                  </a:ext>
                </a:extLst>
              </p:cNvPr>
              <p:cNvSpPr/>
              <p:nvPr/>
            </p:nvSpPr>
            <p:spPr>
              <a:xfrm>
                <a:off x="3456632" y="6111850"/>
                <a:ext cx="1426867" cy="6112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8FC7BAC-957C-4A18-96C9-6EC41EED838A}"/>
                  </a:ext>
                </a:extLst>
              </p:cNvPr>
              <p:cNvSpPr/>
              <p:nvPr/>
            </p:nvSpPr>
            <p:spPr>
              <a:xfrm>
                <a:off x="2897824" y="4144420"/>
                <a:ext cx="1170691" cy="3132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0B0BC50-247E-44B8-9A24-D52D27D8533E}"/>
                  </a:ext>
                </a:extLst>
              </p:cNvPr>
              <p:cNvSpPr/>
              <p:nvPr/>
            </p:nvSpPr>
            <p:spPr>
              <a:xfrm>
                <a:off x="3159578" y="4457661"/>
                <a:ext cx="1202871" cy="32174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9108080" y="4046542"/>
              <a:ext cx="553357" cy="3481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62" dirty="0"/>
                <a:t>6 m</a:t>
              </a:r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33A3CCDA-3E2B-A7DA-0126-AB862D358D46}"/>
                </a:ext>
              </a:extLst>
            </p:cNvPr>
            <p:cNvCxnSpPr/>
            <p:nvPr/>
          </p:nvCxnSpPr>
          <p:spPr>
            <a:xfrm>
              <a:off x="8670695" y="6257961"/>
              <a:ext cx="9750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4C06F118-B4D1-C7C0-72F9-924FB703D6D8}"/>
                </a:ext>
              </a:extLst>
            </p:cNvPr>
            <p:cNvCxnSpPr>
              <a:cxnSpLocks/>
            </p:cNvCxnSpPr>
            <p:nvPr/>
          </p:nvCxnSpPr>
          <p:spPr>
            <a:xfrm>
              <a:off x="8894475" y="6155141"/>
              <a:ext cx="85980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91F6C077-C1DB-A444-4E35-A606749E0659}"/>
                </a:ext>
              </a:extLst>
            </p:cNvPr>
            <p:cNvCxnSpPr>
              <a:cxnSpLocks/>
            </p:cNvCxnSpPr>
            <p:nvPr/>
          </p:nvCxnSpPr>
          <p:spPr>
            <a:xfrm>
              <a:off x="8896750" y="6696501"/>
              <a:ext cx="85980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ED01C7CA-4FC2-04FF-55BA-497E75AD4C8C}"/>
                </a:ext>
              </a:extLst>
            </p:cNvPr>
            <p:cNvSpPr txBox="1"/>
            <p:nvPr/>
          </p:nvSpPr>
          <p:spPr>
            <a:xfrm>
              <a:off x="9096707" y="6246108"/>
              <a:ext cx="553357" cy="3481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62" dirty="0"/>
                <a:t>1 m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17F047E-0812-45E2-AEC6-86CD0BBCD65F}"/>
                </a:ext>
              </a:extLst>
            </p:cNvPr>
            <p:cNvGrpSpPr/>
            <p:nvPr/>
          </p:nvGrpSpPr>
          <p:grpSpPr>
            <a:xfrm>
              <a:off x="2158635" y="2515214"/>
              <a:ext cx="1757294" cy="4547514"/>
              <a:chOff x="1792875" y="2515214"/>
              <a:chExt cx="1757294" cy="4547514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1792875" y="2515214"/>
                <a:ext cx="293341" cy="452082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 dirty="0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537587" y="3456625"/>
                <a:ext cx="289739" cy="358899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3297108" y="4441876"/>
                <a:ext cx="253061" cy="262085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2BB0552-BF35-43DF-9953-8067C8A0CCB5}"/>
                </a:ext>
              </a:extLst>
            </p:cNvPr>
            <p:cNvGrpSpPr/>
            <p:nvPr/>
          </p:nvGrpSpPr>
          <p:grpSpPr>
            <a:xfrm>
              <a:off x="3421294" y="4324127"/>
              <a:ext cx="3988276" cy="2872806"/>
              <a:chOff x="10492654" y="4334287"/>
              <a:chExt cx="3988276" cy="2964390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9E06BF50-0C66-4AC3-8B21-AC09D6BDAF39}"/>
                  </a:ext>
                </a:extLst>
              </p:cNvPr>
              <p:cNvSpPr txBox="1"/>
              <p:nvPr/>
            </p:nvSpPr>
            <p:spPr>
              <a:xfrm>
                <a:off x="10492654" y="4524787"/>
                <a:ext cx="3635932" cy="2773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</a:t>
                </a: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H</a:t>
                </a: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</a:t>
                </a:r>
              </a:p>
              <a:p>
                <a:pPr>
                  <a:lnSpc>
                    <a:spcPct val="85000"/>
                  </a:lnSpc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(0,5 – 0,7) H</a:t>
                </a:r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64EB0D08-0B2D-4E9D-AFC7-A0801E3AE0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835785" y="7008820"/>
                <a:ext cx="3645145" cy="184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A301E24-A31D-4242-AA06-168EDDFF2142}"/>
                  </a:ext>
                </a:extLst>
              </p:cNvPr>
              <p:cNvCxnSpPr/>
              <p:nvPr/>
            </p:nvCxnSpPr>
            <p:spPr>
              <a:xfrm>
                <a:off x="13766549" y="6722765"/>
                <a:ext cx="26303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0816487D-86A4-441F-A7C8-33E99EB1132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0892739" y="6941105"/>
                <a:ext cx="26303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83FF10E2-EB75-4D2F-88B2-A74AAE2691A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4183462" y="6948436"/>
                <a:ext cx="26303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5FBD9DE8-3787-4E48-9FFF-4F5103B3A281}"/>
                  </a:ext>
                </a:extLst>
              </p:cNvPr>
              <p:cNvCxnSpPr/>
              <p:nvPr/>
            </p:nvCxnSpPr>
            <p:spPr>
              <a:xfrm>
                <a:off x="13760691" y="4457268"/>
                <a:ext cx="26303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68BFA833-A16D-475B-8406-F82680349AF7}"/>
                  </a:ext>
                </a:extLst>
              </p:cNvPr>
              <p:cNvCxnSpPr/>
              <p:nvPr/>
            </p:nvCxnSpPr>
            <p:spPr>
              <a:xfrm>
                <a:off x="13896003" y="4334287"/>
                <a:ext cx="0" cy="252193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E565A48-0A05-44E5-A5EF-10AFD68113A2}"/>
                </a:ext>
              </a:extLst>
            </p:cNvPr>
            <p:cNvGrpSpPr/>
            <p:nvPr/>
          </p:nvGrpSpPr>
          <p:grpSpPr>
            <a:xfrm>
              <a:off x="7109000" y="4635158"/>
              <a:ext cx="2423269" cy="1497736"/>
              <a:chOff x="6743240" y="4635158"/>
              <a:chExt cx="2423269" cy="1497736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743240" y="4635158"/>
                <a:ext cx="2423269" cy="603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62" dirty="0">
                    <a:solidFill>
                      <a:srgbClr val="FF0000"/>
                    </a:solidFill>
                  </a:rPr>
                  <a:t>1 m’ </a:t>
                </a:r>
                <a:r>
                  <a:rPr lang="en-US" sz="1662" dirty="0" err="1">
                    <a:solidFill>
                      <a:srgbClr val="FF0000"/>
                    </a:solidFill>
                  </a:rPr>
                  <a:t>diatas</a:t>
                </a:r>
                <a:r>
                  <a:rPr lang="en-US" sz="1662" dirty="0">
                    <a:solidFill>
                      <a:srgbClr val="FF0000"/>
                    </a:solidFill>
                  </a:rPr>
                  <a:t> </a:t>
                </a:r>
                <a:r>
                  <a:rPr lang="en-US" sz="1662" dirty="0" err="1">
                    <a:solidFill>
                      <a:srgbClr val="FF0000"/>
                    </a:solidFill>
                  </a:rPr>
                  <a:t>elevasi</a:t>
                </a:r>
                <a:r>
                  <a:rPr lang="en-US" sz="1662" dirty="0">
                    <a:solidFill>
                      <a:srgbClr val="FF0000"/>
                    </a:solidFill>
                  </a:rPr>
                  <a:t> </a:t>
                </a:r>
                <a:r>
                  <a:rPr lang="en-US" sz="1662" dirty="0" err="1">
                    <a:solidFill>
                      <a:srgbClr val="FF0000"/>
                    </a:solidFill>
                  </a:rPr>
                  <a:t>ini</a:t>
                </a:r>
                <a:endParaRPr lang="en-US" sz="1662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sz="1662" dirty="0" err="1">
                    <a:solidFill>
                      <a:srgbClr val="FF0000"/>
                    </a:solidFill>
                  </a:rPr>
                  <a:t>Koef</a:t>
                </a:r>
                <a:r>
                  <a:rPr lang="en-US" sz="1662" dirty="0">
                    <a:solidFill>
                      <a:srgbClr val="FF0000"/>
                    </a:solidFill>
                  </a:rPr>
                  <a:t>. SDA=CKP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DFE294D5-B430-4DE1-9C5E-0AF87DAABFE8}"/>
                  </a:ext>
                </a:extLst>
              </p:cNvPr>
              <p:cNvCxnSpPr>
                <a:stCxn id="38" idx="2"/>
              </p:cNvCxnSpPr>
              <p:nvPr/>
            </p:nvCxnSpPr>
            <p:spPr>
              <a:xfrm>
                <a:off x="7954875" y="5239041"/>
                <a:ext cx="764337" cy="8938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E2BFD8DD-7098-3A94-53EB-4764BDC71509}"/>
                </a:ext>
              </a:extLst>
            </p:cNvPr>
            <p:cNvCxnSpPr/>
            <p:nvPr/>
          </p:nvCxnSpPr>
          <p:spPr>
            <a:xfrm>
              <a:off x="6067256" y="5451676"/>
              <a:ext cx="902826" cy="9414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4A306B6-FE40-4D3F-AC7E-CE86365174B4}"/>
                </a:ext>
              </a:extLst>
            </p:cNvPr>
            <p:cNvGrpSpPr/>
            <p:nvPr/>
          </p:nvGrpSpPr>
          <p:grpSpPr>
            <a:xfrm>
              <a:off x="3911436" y="4454379"/>
              <a:ext cx="3329729" cy="2284750"/>
              <a:chOff x="3545676" y="4454379"/>
              <a:chExt cx="3329729" cy="2284750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0CDA2A5-BDBC-482D-AF9F-6B64F5B3D029}"/>
                  </a:ext>
                </a:extLst>
              </p:cNvPr>
              <p:cNvSpPr/>
              <p:nvPr/>
            </p:nvSpPr>
            <p:spPr>
              <a:xfrm>
                <a:off x="3545676" y="4454379"/>
                <a:ext cx="3329729" cy="2284750"/>
              </a:xfrm>
              <a:custGeom>
                <a:avLst/>
                <a:gdLst>
                  <a:gd name="connsiteX0" fmla="*/ 2969444 w 3327662"/>
                  <a:gd name="connsiteY0" fmla="*/ 2309567 h 2912883"/>
                  <a:gd name="connsiteX1" fmla="*/ 3327662 w 3327662"/>
                  <a:gd name="connsiteY1" fmla="*/ 2309567 h 2912883"/>
                  <a:gd name="connsiteX2" fmla="*/ 3318235 w 3327662"/>
                  <a:gd name="connsiteY2" fmla="*/ 2912883 h 2912883"/>
                  <a:gd name="connsiteX3" fmla="*/ 0 w 3327662"/>
                  <a:gd name="connsiteY3" fmla="*/ 2894029 h 2912883"/>
                  <a:gd name="connsiteX4" fmla="*/ 0 w 3327662"/>
                  <a:gd name="connsiteY4" fmla="*/ 2300140 h 2912883"/>
                  <a:gd name="connsiteX5" fmla="*/ 763571 w 3327662"/>
                  <a:gd name="connsiteY5" fmla="*/ 2290713 h 2912883"/>
                  <a:gd name="connsiteX6" fmla="*/ 18854 w 3327662"/>
                  <a:gd name="connsiteY6" fmla="*/ 339365 h 2912883"/>
                  <a:gd name="connsiteX7" fmla="*/ 377072 w 3327662"/>
                  <a:gd name="connsiteY7" fmla="*/ 329938 h 2912883"/>
                  <a:gd name="connsiteX8" fmla="*/ 395926 w 3327662"/>
                  <a:gd name="connsiteY8" fmla="*/ 0 h 2912883"/>
                  <a:gd name="connsiteX9" fmla="*/ 867266 w 3327662"/>
                  <a:gd name="connsiteY9" fmla="*/ 28280 h 2912883"/>
                  <a:gd name="connsiteX10" fmla="*/ 2969444 w 3327662"/>
                  <a:gd name="connsiteY10" fmla="*/ 2309567 h 2912883"/>
                  <a:gd name="connsiteX0" fmla="*/ 2969444 w 3327662"/>
                  <a:gd name="connsiteY0" fmla="*/ 2309567 h 2912883"/>
                  <a:gd name="connsiteX1" fmla="*/ 3327662 w 3327662"/>
                  <a:gd name="connsiteY1" fmla="*/ 2309567 h 2912883"/>
                  <a:gd name="connsiteX2" fmla="*/ 3318235 w 3327662"/>
                  <a:gd name="connsiteY2" fmla="*/ 2912883 h 2912883"/>
                  <a:gd name="connsiteX3" fmla="*/ 0 w 3327662"/>
                  <a:gd name="connsiteY3" fmla="*/ 2894029 h 2912883"/>
                  <a:gd name="connsiteX4" fmla="*/ 0 w 3327662"/>
                  <a:gd name="connsiteY4" fmla="*/ 2300140 h 2912883"/>
                  <a:gd name="connsiteX5" fmla="*/ 510183 w 3327662"/>
                  <a:gd name="connsiteY5" fmla="*/ 2290713 h 2912883"/>
                  <a:gd name="connsiteX6" fmla="*/ 18854 w 3327662"/>
                  <a:gd name="connsiteY6" fmla="*/ 339365 h 2912883"/>
                  <a:gd name="connsiteX7" fmla="*/ 377072 w 3327662"/>
                  <a:gd name="connsiteY7" fmla="*/ 329938 h 2912883"/>
                  <a:gd name="connsiteX8" fmla="*/ 395926 w 3327662"/>
                  <a:gd name="connsiteY8" fmla="*/ 0 h 2912883"/>
                  <a:gd name="connsiteX9" fmla="*/ 867266 w 3327662"/>
                  <a:gd name="connsiteY9" fmla="*/ 28280 h 2912883"/>
                  <a:gd name="connsiteX10" fmla="*/ 2969444 w 3327662"/>
                  <a:gd name="connsiteY10" fmla="*/ 2309567 h 2912883"/>
                  <a:gd name="connsiteX0" fmla="*/ 2969444 w 3327662"/>
                  <a:gd name="connsiteY0" fmla="*/ 2309567 h 2912883"/>
                  <a:gd name="connsiteX1" fmla="*/ 3327662 w 3327662"/>
                  <a:gd name="connsiteY1" fmla="*/ 2309567 h 2912883"/>
                  <a:gd name="connsiteX2" fmla="*/ 3318235 w 3327662"/>
                  <a:gd name="connsiteY2" fmla="*/ 2912883 h 2912883"/>
                  <a:gd name="connsiteX3" fmla="*/ 0 w 3327662"/>
                  <a:gd name="connsiteY3" fmla="*/ 2894029 h 2912883"/>
                  <a:gd name="connsiteX4" fmla="*/ 0 w 3327662"/>
                  <a:gd name="connsiteY4" fmla="*/ 2300140 h 2912883"/>
                  <a:gd name="connsiteX5" fmla="*/ 510183 w 3327662"/>
                  <a:gd name="connsiteY5" fmla="*/ 2290713 h 2912883"/>
                  <a:gd name="connsiteX6" fmla="*/ 18854 w 3327662"/>
                  <a:gd name="connsiteY6" fmla="*/ 339365 h 2912883"/>
                  <a:gd name="connsiteX7" fmla="*/ 388590 w 3327662"/>
                  <a:gd name="connsiteY7" fmla="*/ 356792 h 2912883"/>
                  <a:gd name="connsiteX8" fmla="*/ 395926 w 3327662"/>
                  <a:gd name="connsiteY8" fmla="*/ 0 h 2912883"/>
                  <a:gd name="connsiteX9" fmla="*/ 867266 w 3327662"/>
                  <a:gd name="connsiteY9" fmla="*/ 28280 h 2912883"/>
                  <a:gd name="connsiteX10" fmla="*/ 2969444 w 3327662"/>
                  <a:gd name="connsiteY10" fmla="*/ 2309567 h 2912883"/>
                  <a:gd name="connsiteX0" fmla="*/ 2969444 w 3327662"/>
                  <a:gd name="connsiteY0" fmla="*/ 2309567 h 2912883"/>
                  <a:gd name="connsiteX1" fmla="*/ 3327662 w 3327662"/>
                  <a:gd name="connsiteY1" fmla="*/ 2309567 h 2912883"/>
                  <a:gd name="connsiteX2" fmla="*/ 3318235 w 3327662"/>
                  <a:gd name="connsiteY2" fmla="*/ 2912883 h 2912883"/>
                  <a:gd name="connsiteX3" fmla="*/ 0 w 3327662"/>
                  <a:gd name="connsiteY3" fmla="*/ 2894029 h 2912883"/>
                  <a:gd name="connsiteX4" fmla="*/ 0 w 3327662"/>
                  <a:gd name="connsiteY4" fmla="*/ 2300140 h 2912883"/>
                  <a:gd name="connsiteX5" fmla="*/ 510183 w 3327662"/>
                  <a:gd name="connsiteY5" fmla="*/ 2290713 h 2912883"/>
                  <a:gd name="connsiteX6" fmla="*/ 18854 w 3327662"/>
                  <a:gd name="connsiteY6" fmla="*/ 339365 h 2912883"/>
                  <a:gd name="connsiteX7" fmla="*/ 384750 w 3327662"/>
                  <a:gd name="connsiteY7" fmla="*/ 338891 h 2912883"/>
                  <a:gd name="connsiteX8" fmla="*/ 395926 w 3327662"/>
                  <a:gd name="connsiteY8" fmla="*/ 0 h 2912883"/>
                  <a:gd name="connsiteX9" fmla="*/ 867266 w 3327662"/>
                  <a:gd name="connsiteY9" fmla="*/ 28280 h 2912883"/>
                  <a:gd name="connsiteX10" fmla="*/ 2969444 w 3327662"/>
                  <a:gd name="connsiteY10" fmla="*/ 2309567 h 2912883"/>
                  <a:gd name="connsiteX0" fmla="*/ 2969444 w 3327662"/>
                  <a:gd name="connsiteY0" fmla="*/ 2317091 h 2920407"/>
                  <a:gd name="connsiteX1" fmla="*/ 3327662 w 3327662"/>
                  <a:gd name="connsiteY1" fmla="*/ 2317091 h 2920407"/>
                  <a:gd name="connsiteX2" fmla="*/ 3318235 w 3327662"/>
                  <a:gd name="connsiteY2" fmla="*/ 2920407 h 2920407"/>
                  <a:gd name="connsiteX3" fmla="*/ 0 w 3327662"/>
                  <a:gd name="connsiteY3" fmla="*/ 2901553 h 2920407"/>
                  <a:gd name="connsiteX4" fmla="*/ 0 w 3327662"/>
                  <a:gd name="connsiteY4" fmla="*/ 2307664 h 2920407"/>
                  <a:gd name="connsiteX5" fmla="*/ 510183 w 3327662"/>
                  <a:gd name="connsiteY5" fmla="*/ 2298237 h 2920407"/>
                  <a:gd name="connsiteX6" fmla="*/ 18854 w 3327662"/>
                  <a:gd name="connsiteY6" fmla="*/ 346889 h 2920407"/>
                  <a:gd name="connsiteX7" fmla="*/ 384750 w 3327662"/>
                  <a:gd name="connsiteY7" fmla="*/ 346415 h 2920407"/>
                  <a:gd name="connsiteX8" fmla="*/ 395926 w 3327662"/>
                  <a:gd name="connsiteY8" fmla="*/ 7524 h 2920407"/>
                  <a:gd name="connsiteX9" fmla="*/ 828874 w 3327662"/>
                  <a:gd name="connsiteY9" fmla="*/ 0 h 2920407"/>
                  <a:gd name="connsiteX10" fmla="*/ 2969444 w 3327662"/>
                  <a:gd name="connsiteY10" fmla="*/ 2317091 h 2920407"/>
                  <a:gd name="connsiteX0" fmla="*/ 2969444 w 3327662"/>
                  <a:gd name="connsiteY0" fmla="*/ 2309567 h 2912883"/>
                  <a:gd name="connsiteX1" fmla="*/ 3327662 w 3327662"/>
                  <a:gd name="connsiteY1" fmla="*/ 2309567 h 2912883"/>
                  <a:gd name="connsiteX2" fmla="*/ 3318235 w 3327662"/>
                  <a:gd name="connsiteY2" fmla="*/ 2912883 h 2912883"/>
                  <a:gd name="connsiteX3" fmla="*/ 0 w 3327662"/>
                  <a:gd name="connsiteY3" fmla="*/ 2894029 h 2912883"/>
                  <a:gd name="connsiteX4" fmla="*/ 0 w 3327662"/>
                  <a:gd name="connsiteY4" fmla="*/ 2300140 h 2912883"/>
                  <a:gd name="connsiteX5" fmla="*/ 510183 w 3327662"/>
                  <a:gd name="connsiteY5" fmla="*/ 2290713 h 2912883"/>
                  <a:gd name="connsiteX6" fmla="*/ 18854 w 3327662"/>
                  <a:gd name="connsiteY6" fmla="*/ 339365 h 2912883"/>
                  <a:gd name="connsiteX7" fmla="*/ 384750 w 3327662"/>
                  <a:gd name="connsiteY7" fmla="*/ 338891 h 2912883"/>
                  <a:gd name="connsiteX8" fmla="*/ 395926 w 3327662"/>
                  <a:gd name="connsiteY8" fmla="*/ 0 h 2912883"/>
                  <a:gd name="connsiteX9" fmla="*/ 832713 w 3327662"/>
                  <a:gd name="connsiteY9" fmla="*/ 5903 h 2912883"/>
                  <a:gd name="connsiteX10" fmla="*/ 2969444 w 3327662"/>
                  <a:gd name="connsiteY10" fmla="*/ 2309567 h 2912883"/>
                  <a:gd name="connsiteX0" fmla="*/ 2969444 w 3327662"/>
                  <a:gd name="connsiteY0" fmla="*/ 2309567 h 2912883"/>
                  <a:gd name="connsiteX1" fmla="*/ 3327662 w 3327662"/>
                  <a:gd name="connsiteY1" fmla="*/ 2309567 h 2912883"/>
                  <a:gd name="connsiteX2" fmla="*/ 3318235 w 3327662"/>
                  <a:gd name="connsiteY2" fmla="*/ 2912883 h 2912883"/>
                  <a:gd name="connsiteX3" fmla="*/ 0 w 3327662"/>
                  <a:gd name="connsiteY3" fmla="*/ 2894029 h 2912883"/>
                  <a:gd name="connsiteX4" fmla="*/ 0 w 3327662"/>
                  <a:gd name="connsiteY4" fmla="*/ 2300140 h 2912883"/>
                  <a:gd name="connsiteX5" fmla="*/ 510183 w 3327662"/>
                  <a:gd name="connsiteY5" fmla="*/ 2290713 h 2912883"/>
                  <a:gd name="connsiteX6" fmla="*/ 18854 w 3327662"/>
                  <a:gd name="connsiteY6" fmla="*/ 339365 h 2912883"/>
                  <a:gd name="connsiteX7" fmla="*/ 400108 w 3327662"/>
                  <a:gd name="connsiteY7" fmla="*/ 343365 h 2912883"/>
                  <a:gd name="connsiteX8" fmla="*/ 395926 w 3327662"/>
                  <a:gd name="connsiteY8" fmla="*/ 0 h 2912883"/>
                  <a:gd name="connsiteX9" fmla="*/ 832713 w 3327662"/>
                  <a:gd name="connsiteY9" fmla="*/ 5903 h 2912883"/>
                  <a:gd name="connsiteX10" fmla="*/ 2969444 w 3327662"/>
                  <a:gd name="connsiteY10" fmla="*/ 2309567 h 2912883"/>
                  <a:gd name="connsiteX0" fmla="*/ 2969444 w 3318235"/>
                  <a:gd name="connsiteY0" fmla="*/ 2309567 h 2912883"/>
                  <a:gd name="connsiteX1" fmla="*/ 3304486 w 3318235"/>
                  <a:gd name="connsiteY1" fmla="*/ 2011456 h 2912883"/>
                  <a:gd name="connsiteX2" fmla="*/ 3318235 w 3318235"/>
                  <a:gd name="connsiteY2" fmla="*/ 2912883 h 2912883"/>
                  <a:gd name="connsiteX3" fmla="*/ 0 w 3318235"/>
                  <a:gd name="connsiteY3" fmla="*/ 2894029 h 2912883"/>
                  <a:gd name="connsiteX4" fmla="*/ 0 w 3318235"/>
                  <a:gd name="connsiteY4" fmla="*/ 2300140 h 2912883"/>
                  <a:gd name="connsiteX5" fmla="*/ 510183 w 3318235"/>
                  <a:gd name="connsiteY5" fmla="*/ 2290713 h 2912883"/>
                  <a:gd name="connsiteX6" fmla="*/ 18854 w 3318235"/>
                  <a:gd name="connsiteY6" fmla="*/ 339365 h 2912883"/>
                  <a:gd name="connsiteX7" fmla="*/ 400108 w 3318235"/>
                  <a:gd name="connsiteY7" fmla="*/ 343365 h 2912883"/>
                  <a:gd name="connsiteX8" fmla="*/ 395926 w 3318235"/>
                  <a:gd name="connsiteY8" fmla="*/ 0 h 2912883"/>
                  <a:gd name="connsiteX9" fmla="*/ 832713 w 3318235"/>
                  <a:gd name="connsiteY9" fmla="*/ 5903 h 2912883"/>
                  <a:gd name="connsiteX10" fmla="*/ 2969444 w 3318235"/>
                  <a:gd name="connsiteY10" fmla="*/ 2309567 h 2912883"/>
                  <a:gd name="connsiteX0" fmla="*/ 2714505 w 3318235"/>
                  <a:gd name="connsiteY0" fmla="*/ 2023382 h 2912883"/>
                  <a:gd name="connsiteX1" fmla="*/ 3304486 w 3318235"/>
                  <a:gd name="connsiteY1" fmla="*/ 2011456 h 2912883"/>
                  <a:gd name="connsiteX2" fmla="*/ 3318235 w 3318235"/>
                  <a:gd name="connsiteY2" fmla="*/ 2912883 h 2912883"/>
                  <a:gd name="connsiteX3" fmla="*/ 0 w 3318235"/>
                  <a:gd name="connsiteY3" fmla="*/ 2894029 h 2912883"/>
                  <a:gd name="connsiteX4" fmla="*/ 0 w 3318235"/>
                  <a:gd name="connsiteY4" fmla="*/ 2300140 h 2912883"/>
                  <a:gd name="connsiteX5" fmla="*/ 510183 w 3318235"/>
                  <a:gd name="connsiteY5" fmla="*/ 2290713 h 2912883"/>
                  <a:gd name="connsiteX6" fmla="*/ 18854 w 3318235"/>
                  <a:gd name="connsiteY6" fmla="*/ 339365 h 2912883"/>
                  <a:gd name="connsiteX7" fmla="*/ 400108 w 3318235"/>
                  <a:gd name="connsiteY7" fmla="*/ 343365 h 2912883"/>
                  <a:gd name="connsiteX8" fmla="*/ 395926 w 3318235"/>
                  <a:gd name="connsiteY8" fmla="*/ 0 h 2912883"/>
                  <a:gd name="connsiteX9" fmla="*/ 832713 w 3318235"/>
                  <a:gd name="connsiteY9" fmla="*/ 5903 h 2912883"/>
                  <a:gd name="connsiteX10" fmla="*/ 2714505 w 3318235"/>
                  <a:gd name="connsiteY10" fmla="*/ 2023382 h 2912883"/>
                  <a:gd name="connsiteX0" fmla="*/ 2714505 w 3318235"/>
                  <a:gd name="connsiteY0" fmla="*/ 2554079 h 3443580"/>
                  <a:gd name="connsiteX1" fmla="*/ 3304486 w 3318235"/>
                  <a:gd name="connsiteY1" fmla="*/ 2542153 h 3443580"/>
                  <a:gd name="connsiteX2" fmla="*/ 3318235 w 3318235"/>
                  <a:gd name="connsiteY2" fmla="*/ 3443580 h 3443580"/>
                  <a:gd name="connsiteX3" fmla="*/ 0 w 3318235"/>
                  <a:gd name="connsiteY3" fmla="*/ 3424726 h 3443580"/>
                  <a:gd name="connsiteX4" fmla="*/ 0 w 3318235"/>
                  <a:gd name="connsiteY4" fmla="*/ 2830837 h 3443580"/>
                  <a:gd name="connsiteX5" fmla="*/ 510183 w 3318235"/>
                  <a:gd name="connsiteY5" fmla="*/ 2821410 h 3443580"/>
                  <a:gd name="connsiteX6" fmla="*/ 18854 w 3318235"/>
                  <a:gd name="connsiteY6" fmla="*/ 870062 h 3443580"/>
                  <a:gd name="connsiteX7" fmla="*/ 400108 w 3318235"/>
                  <a:gd name="connsiteY7" fmla="*/ 874062 h 3443580"/>
                  <a:gd name="connsiteX8" fmla="*/ 395926 w 3318235"/>
                  <a:gd name="connsiteY8" fmla="*/ 530697 h 3443580"/>
                  <a:gd name="connsiteX9" fmla="*/ 1195808 w 3318235"/>
                  <a:gd name="connsiteY9" fmla="*/ 0 h 3443580"/>
                  <a:gd name="connsiteX10" fmla="*/ 2714505 w 3318235"/>
                  <a:gd name="connsiteY10" fmla="*/ 2554079 h 3443580"/>
                  <a:gd name="connsiteX0" fmla="*/ 2714505 w 3318235"/>
                  <a:gd name="connsiteY0" fmla="*/ 2554079 h 3443580"/>
                  <a:gd name="connsiteX1" fmla="*/ 3304486 w 3318235"/>
                  <a:gd name="connsiteY1" fmla="*/ 2542153 h 3443580"/>
                  <a:gd name="connsiteX2" fmla="*/ 3318235 w 3318235"/>
                  <a:gd name="connsiteY2" fmla="*/ 3443580 h 3443580"/>
                  <a:gd name="connsiteX3" fmla="*/ 0 w 3318235"/>
                  <a:gd name="connsiteY3" fmla="*/ 3424726 h 3443580"/>
                  <a:gd name="connsiteX4" fmla="*/ 0 w 3318235"/>
                  <a:gd name="connsiteY4" fmla="*/ 2830837 h 3443580"/>
                  <a:gd name="connsiteX5" fmla="*/ 510183 w 3318235"/>
                  <a:gd name="connsiteY5" fmla="*/ 2821410 h 3443580"/>
                  <a:gd name="connsiteX6" fmla="*/ 250617 w 3318235"/>
                  <a:gd name="connsiteY6" fmla="*/ 893910 h 3443580"/>
                  <a:gd name="connsiteX7" fmla="*/ 400108 w 3318235"/>
                  <a:gd name="connsiteY7" fmla="*/ 874062 h 3443580"/>
                  <a:gd name="connsiteX8" fmla="*/ 395926 w 3318235"/>
                  <a:gd name="connsiteY8" fmla="*/ 530697 h 3443580"/>
                  <a:gd name="connsiteX9" fmla="*/ 1195808 w 3318235"/>
                  <a:gd name="connsiteY9" fmla="*/ 0 h 3443580"/>
                  <a:gd name="connsiteX10" fmla="*/ 2714505 w 3318235"/>
                  <a:gd name="connsiteY10" fmla="*/ 2554079 h 3443580"/>
                  <a:gd name="connsiteX0" fmla="*/ 2714505 w 3318235"/>
                  <a:gd name="connsiteY0" fmla="*/ 2554079 h 3443580"/>
                  <a:gd name="connsiteX1" fmla="*/ 3304486 w 3318235"/>
                  <a:gd name="connsiteY1" fmla="*/ 2542153 h 3443580"/>
                  <a:gd name="connsiteX2" fmla="*/ 3318235 w 3318235"/>
                  <a:gd name="connsiteY2" fmla="*/ 3443580 h 3443580"/>
                  <a:gd name="connsiteX3" fmla="*/ 0 w 3318235"/>
                  <a:gd name="connsiteY3" fmla="*/ 3424726 h 3443580"/>
                  <a:gd name="connsiteX4" fmla="*/ 0 w 3318235"/>
                  <a:gd name="connsiteY4" fmla="*/ 2830837 h 3443580"/>
                  <a:gd name="connsiteX5" fmla="*/ 510183 w 3318235"/>
                  <a:gd name="connsiteY5" fmla="*/ 2821410 h 3443580"/>
                  <a:gd name="connsiteX6" fmla="*/ 250617 w 3318235"/>
                  <a:gd name="connsiteY6" fmla="*/ 893910 h 3443580"/>
                  <a:gd name="connsiteX7" fmla="*/ 763204 w 3318235"/>
                  <a:gd name="connsiteY7" fmla="*/ 885987 h 3443580"/>
                  <a:gd name="connsiteX8" fmla="*/ 395926 w 3318235"/>
                  <a:gd name="connsiteY8" fmla="*/ 530697 h 3443580"/>
                  <a:gd name="connsiteX9" fmla="*/ 1195808 w 3318235"/>
                  <a:gd name="connsiteY9" fmla="*/ 0 h 3443580"/>
                  <a:gd name="connsiteX10" fmla="*/ 2714505 w 3318235"/>
                  <a:gd name="connsiteY10" fmla="*/ 2554079 h 3443580"/>
                  <a:gd name="connsiteX0" fmla="*/ 2714505 w 3318235"/>
                  <a:gd name="connsiteY0" fmla="*/ 2554079 h 3443580"/>
                  <a:gd name="connsiteX1" fmla="*/ 3304486 w 3318235"/>
                  <a:gd name="connsiteY1" fmla="*/ 2542153 h 3443580"/>
                  <a:gd name="connsiteX2" fmla="*/ 3318235 w 3318235"/>
                  <a:gd name="connsiteY2" fmla="*/ 3443580 h 3443580"/>
                  <a:gd name="connsiteX3" fmla="*/ 0 w 3318235"/>
                  <a:gd name="connsiteY3" fmla="*/ 3424726 h 3443580"/>
                  <a:gd name="connsiteX4" fmla="*/ 0 w 3318235"/>
                  <a:gd name="connsiteY4" fmla="*/ 2830837 h 3443580"/>
                  <a:gd name="connsiteX5" fmla="*/ 510183 w 3318235"/>
                  <a:gd name="connsiteY5" fmla="*/ 2821410 h 3443580"/>
                  <a:gd name="connsiteX6" fmla="*/ 250617 w 3318235"/>
                  <a:gd name="connsiteY6" fmla="*/ 893910 h 3443580"/>
                  <a:gd name="connsiteX7" fmla="*/ 763204 w 3318235"/>
                  <a:gd name="connsiteY7" fmla="*/ 885987 h 3443580"/>
                  <a:gd name="connsiteX8" fmla="*/ 766746 w 3318235"/>
                  <a:gd name="connsiteY8" fmla="*/ 41794 h 3443580"/>
                  <a:gd name="connsiteX9" fmla="*/ 1195808 w 3318235"/>
                  <a:gd name="connsiteY9" fmla="*/ 0 h 3443580"/>
                  <a:gd name="connsiteX10" fmla="*/ 2714505 w 3318235"/>
                  <a:gd name="connsiteY10" fmla="*/ 2554079 h 3443580"/>
                  <a:gd name="connsiteX0" fmla="*/ 2714505 w 3318235"/>
                  <a:gd name="connsiteY0" fmla="*/ 2554079 h 3443580"/>
                  <a:gd name="connsiteX1" fmla="*/ 3304486 w 3318235"/>
                  <a:gd name="connsiteY1" fmla="*/ 2542153 h 3443580"/>
                  <a:gd name="connsiteX2" fmla="*/ 3318235 w 3318235"/>
                  <a:gd name="connsiteY2" fmla="*/ 3443580 h 3443580"/>
                  <a:gd name="connsiteX3" fmla="*/ 0 w 3318235"/>
                  <a:gd name="connsiteY3" fmla="*/ 3424726 h 3443580"/>
                  <a:gd name="connsiteX4" fmla="*/ 0 w 3318235"/>
                  <a:gd name="connsiteY4" fmla="*/ 2830837 h 3443580"/>
                  <a:gd name="connsiteX5" fmla="*/ 510183 w 3318235"/>
                  <a:gd name="connsiteY5" fmla="*/ 2821410 h 3443580"/>
                  <a:gd name="connsiteX6" fmla="*/ 250617 w 3318235"/>
                  <a:gd name="connsiteY6" fmla="*/ 893910 h 3443580"/>
                  <a:gd name="connsiteX7" fmla="*/ 770929 w 3318235"/>
                  <a:gd name="connsiteY7" fmla="*/ 528255 h 3443580"/>
                  <a:gd name="connsiteX8" fmla="*/ 766746 w 3318235"/>
                  <a:gd name="connsiteY8" fmla="*/ 41794 h 3443580"/>
                  <a:gd name="connsiteX9" fmla="*/ 1195808 w 3318235"/>
                  <a:gd name="connsiteY9" fmla="*/ 0 h 3443580"/>
                  <a:gd name="connsiteX10" fmla="*/ 2714505 w 3318235"/>
                  <a:gd name="connsiteY10" fmla="*/ 2554079 h 3443580"/>
                  <a:gd name="connsiteX0" fmla="*/ 2714505 w 3318235"/>
                  <a:gd name="connsiteY0" fmla="*/ 2554079 h 3443580"/>
                  <a:gd name="connsiteX1" fmla="*/ 3304486 w 3318235"/>
                  <a:gd name="connsiteY1" fmla="*/ 2542153 h 3443580"/>
                  <a:gd name="connsiteX2" fmla="*/ 3318235 w 3318235"/>
                  <a:gd name="connsiteY2" fmla="*/ 3443580 h 3443580"/>
                  <a:gd name="connsiteX3" fmla="*/ 0 w 3318235"/>
                  <a:gd name="connsiteY3" fmla="*/ 3424726 h 3443580"/>
                  <a:gd name="connsiteX4" fmla="*/ 0 w 3318235"/>
                  <a:gd name="connsiteY4" fmla="*/ 2830837 h 3443580"/>
                  <a:gd name="connsiteX5" fmla="*/ 510183 w 3318235"/>
                  <a:gd name="connsiteY5" fmla="*/ 2821410 h 3443580"/>
                  <a:gd name="connsiteX6" fmla="*/ 343322 w 3318235"/>
                  <a:gd name="connsiteY6" fmla="*/ 512330 h 3443580"/>
                  <a:gd name="connsiteX7" fmla="*/ 770929 w 3318235"/>
                  <a:gd name="connsiteY7" fmla="*/ 528255 h 3443580"/>
                  <a:gd name="connsiteX8" fmla="*/ 766746 w 3318235"/>
                  <a:gd name="connsiteY8" fmla="*/ 41794 h 3443580"/>
                  <a:gd name="connsiteX9" fmla="*/ 1195808 w 3318235"/>
                  <a:gd name="connsiteY9" fmla="*/ 0 h 3443580"/>
                  <a:gd name="connsiteX10" fmla="*/ 2714505 w 3318235"/>
                  <a:gd name="connsiteY10" fmla="*/ 2554079 h 3443580"/>
                  <a:gd name="connsiteX0" fmla="*/ 2714505 w 3318235"/>
                  <a:gd name="connsiteY0" fmla="*/ 2554079 h 3443580"/>
                  <a:gd name="connsiteX1" fmla="*/ 3304486 w 3318235"/>
                  <a:gd name="connsiteY1" fmla="*/ 2542153 h 3443580"/>
                  <a:gd name="connsiteX2" fmla="*/ 3318235 w 3318235"/>
                  <a:gd name="connsiteY2" fmla="*/ 3443580 h 3443580"/>
                  <a:gd name="connsiteX3" fmla="*/ 0 w 3318235"/>
                  <a:gd name="connsiteY3" fmla="*/ 3424726 h 3443580"/>
                  <a:gd name="connsiteX4" fmla="*/ 0 w 3318235"/>
                  <a:gd name="connsiteY4" fmla="*/ 2830837 h 3443580"/>
                  <a:gd name="connsiteX5" fmla="*/ 494732 w 3318235"/>
                  <a:gd name="connsiteY5" fmla="*/ 2547149 h 3443580"/>
                  <a:gd name="connsiteX6" fmla="*/ 343322 w 3318235"/>
                  <a:gd name="connsiteY6" fmla="*/ 512330 h 3443580"/>
                  <a:gd name="connsiteX7" fmla="*/ 770929 w 3318235"/>
                  <a:gd name="connsiteY7" fmla="*/ 528255 h 3443580"/>
                  <a:gd name="connsiteX8" fmla="*/ 766746 w 3318235"/>
                  <a:gd name="connsiteY8" fmla="*/ 41794 h 3443580"/>
                  <a:gd name="connsiteX9" fmla="*/ 1195808 w 3318235"/>
                  <a:gd name="connsiteY9" fmla="*/ 0 h 3443580"/>
                  <a:gd name="connsiteX10" fmla="*/ 2714505 w 3318235"/>
                  <a:gd name="connsiteY10" fmla="*/ 2554079 h 3443580"/>
                  <a:gd name="connsiteX0" fmla="*/ 2714505 w 3318235"/>
                  <a:gd name="connsiteY0" fmla="*/ 2554079 h 3443580"/>
                  <a:gd name="connsiteX1" fmla="*/ 3304486 w 3318235"/>
                  <a:gd name="connsiteY1" fmla="*/ 2542153 h 3443580"/>
                  <a:gd name="connsiteX2" fmla="*/ 3318235 w 3318235"/>
                  <a:gd name="connsiteY2" fmla="*/ 3443580 h 3443580"/>
                  <a:gd name="connsiteX3" fmla="*/ 0 w 3318235"/>
                  <a:gd name="connsiteY3" fmla="*/ 3424726 h 3443580"/>
                  <a:gd name="connsiteX4" fmla="*/ 7726 w 3318235"/>
                  <a:gd name="connsiteY4" fmla="*/ 2496954 h 3443580"/>
                  <a:gd name="connsiteX5" fmla="*/ 494732 w 3318235"/>
                  <a:gd name="connsiteY5" fmla="*/ 2547149 h 3443580"/>
                  <a:gd name="connsiteX6" fmla="*/ 343322 w 3318235"/>
                  <a:gd name="connsiteY6" fmla="*/ 512330 h 3443580"/>
                  <a:gd name="connsiteX7" fmla="*/ 770929 w 3318235"/>
                  <a:gd name="connsiteY7" fmla="*/ 528255 h 3443580"/>
                  <a:gd name="connsiteX8" fmla="*/ 766746 w 3318235"/>
                  <a:gd name="connsiteY8" fmla="*/ 41794 h 3443580"/>
                  <a:gd name="connsiteX9" fmla="*/ 1195808 w 3318235"/>
                  <a:gd name="connsiteY9" fmla="*/ 0 h 3443580"/>
                  <a:gd name="connsiteX10" fmla="*/ 2714505 w 3318235"/>
                  <a:gd name="connsiteY10" fmla="*/ 2554079 h 3443580"/>
                  <a:gd name="connsiteX0" fmla="*/ 2714505 w 3318235"/>
                  <a:gd name="connsiteY0" fmla="*/ 2554079 h 3443580"/>
                  <a:gd name="connsiteX1" fmla="*/ 3304486 w 3318235"/>
                  <a:gd name="connsiteY1" fmla="*/ 2542153 h 3443580"/>
                  <a:gd name="connsiteX2" fmla="*/ 3318235 w 3318235"/>
                  <a:gd name="connsiteY2" fmla="*/ 3443580 h 3443580"/>
                  <a:gd name="connsiteX3" fmla="*/ 0 w 3318235"/>
                  <a:gd name="connsiteY3" fmla="*/ 3424726 h 3443580"/>
                  <a:gd name="connsiteX4" fmla="*/ 7726 w 3318235"/>
                  <a:gd name="connsiteY4" fmla="*/ 2496954 h 3443580"/>
                  <a:gd name="connsiteX5" fmla="*/ 502457 w 3318235"/>
                  <a:gd name="connsiteY5" fmla="*/ 2499451 h 3443580"/>
                  <a:gd name="connsiteX6" fmla="*/ 343322 w 3318235"/>
                  <a:gd name="connsiteY6" fmla="*/ 512330 h 3443580"/>
                  <a:gd name="connsiteX7" fmla="*/ 770929 w 3318235"/>
                  <a:gd name="connsiteY7" fmla="*/ 528255 h 3443580"/>
                  <a:gd name="connsiteX8" fmla="*/ 766746 w 3318235"/>
                  <a:gd name="connsiteY8" fmla="*/ 41794 h 3443580"/>
                  <a:gd name="connsiteX9" fmla="*/ 1195808 w 3318235"/>
                  <a:gd name="connsiteY9" fmla="*/ 0 h 3443580"/>
                  <a:gd name="connsiteX10" fmla="*/ 2714505 w 3318235"/>
                  <a:gd name="connsiteY10" fmla="*/ 2554079 h 3443580"/>
                  <a:gd name="connsiteX0" fmla="*/ 2714505 w 3318235"/>
                  <a:gd name="connsiteY0" fmla="*/ 2554079 h 3443580"/>
                  <a:gd name="connsiteX1" fmla="*/ 3304486 w 3318235"/>
                  <a:gd name="connsiteY1" fmla="*/ 2542153 h 3443580"/>
                  <a:gd name="connsiteX2" fmla="*/ 3318235 w 3318235"/>
                  <a:gd name="connsiteY2" fmla="*/ 3443580 h 3443580"/>
                  <a:gd name="connsiteX3" fmla="*/ 0 w 3318235"/>
                  <a:gd name="connsiteY3" fmla="*/ 3424726 h 3443580"/>
                  <a:gd name="connsiteX4" fmla="*/ 30903 w 3318235"/>
                  <a:gd name="connsiteY4" fmla="*/ 2508878 h 3443580"/>
                  <a:gd name="connsiteX5" fmla="*/ 502457 w 3318235"/>
                  <a:gd name="connsiteY5" fmla="*/ 2499451 h 3443580"/>
                  <a:gd name="connsiteX6" fmla="*/ 343322 w 3318235"/>
                  <a:gd name="connsiteY6" fmla="*/ 512330 h 3443580"/>
                  <a:gd name="connsiteX7" fmla="*/ 770929 w 3318235"/>
                  <a:gd name="connsiteY7" fmla="*/ 528255 h 3443580"/>
                  <a:gd name="connsiteX8" fmla="*/ 766746 w 3318235"/>
                  <a:gd name="connsiteY8" fmla="*/ 41794 h 3443580"/>
                  <a:gd name="connsiteX9" fmla="*/ 1195808 w 3318235"/>
                  <a:gd name="connsiteY9" fmla="*/ 0 h 3443580"/>
                  <a:gd name="connsiteX10" fmla="*/ 2714505 w 3318235"/>
                  <a:gd name="connsiteY10" fmla="*/ 2554079 h 3443580"/>
                  <a:gd name="connsiteX0" fmla="*/ 2715798 w 3319528"/>
                  <a:gd name="connsiteY0" fmla="*/ 2554079 h 3443580"/>
                  <a:gd name="connsiteX1" fmla="*/ 3305779 w 3319528"/>
                  <a:gd name="connsiteY1" fmla="*/ 2542153 h 3443580"/>
                  <a:gd name="connsiteX2" fmla="*/ 3319528 w 3319528"/>
                  <a:gd name="connsiteY2" fmla="*/ 3443580 h 3443580"/>
                  <a:gd name="connsiteX3" fmla="*/ 1293 w 3319528"/>
                  <a:gd name="connsiteY3" fmla="*/ 3424726 h 3443580"/>
                  <a:gd name="connsiteX4" fmla="*/ 678 w 3319528"/>
                  <a:gd name="connsiteY4" fmla="*/ 2512620 h 3443580"/>
                  <a:gd name="connsiteX5" fmla="*/ 503750 w 3319528"/>
                  <a:gd name="connsiteY5" fmla="*/ 2499451 h 3443580"/>
                  <a:gd name="connsiteX6" fmla="*/ 344615 w 3319528"/>
                  <a:gd name="connsiteY6" fmla="*/ 512330 h 3443580"/>
                  <a:gd name="connsiteX7" fmla="*/ 772222 w 3319528"/>
                  <a:gd name="connsiteY7" fmla="*/ 528255 h 3443580"/>
                  <a:gd name="connsiteX8" fmla="*/ 768039 w 3319528"/>
                  <a:gd name="connsiteY8" fmla="*/ 41794 h 3443580"/>
                  <a:gd name="connsiteX9" fmla="*/ 1197101 w 3319528"/>
                  <a:gd name="connsiteY9" fmla="*/ 0 h 3443580"/>
                  <a:gd name="connsiteX10" fmla="*/ 2715798 w 3319528"/>
                  <a:gd name="connsiteY10" fmla="*/ 2554079 h 3443580"/>
                  <a:gd name="connsiteX0" fmla="*/ 2715798 w 3319528"/>
                  <a:gd name="connsiteY0" fmla="*/ 2554079 h 3443580"/>
                  <a:gd name="connsiteX1" fmla="*/ 3317901 w 3319528"/>
                  <a:gd name="connsiteY1" fmla="*/ 2508472 h 3443580"/>
                  <a:gd name="connsiteX2" fmla="*/ 3319528 w 3319528"/>
                  <a:gd name="connsiteY2" fmla="*/ 3443580 h 3443580"/>
                  <a:gd name="connsiteX3" fmla="*/ 1293 w 3319528"/>
                  <a:gd name="connsiteY3" fmla="*/ 3424726 h 3443580"/>
                  <a:gd name="connsiteX4" fmla="*/ 678 w 3319528"/>
                  <a:gd name="connsiteY4" fmla="*/ 2512620 h 3443580"/>
                  <a:gd name="connsiteX5" fmla="*/ 503750 w 3319528"/>
                  <a:gd name="connsiteY5" fmla="*/ 2499451 h 3443580"/>
                  <a:gd name="connsiteX6" fmla="*/ 344615 w 3319528"/>
                  <a:gd name="connsiteY6" fmla="*/ 512330 h 3443580"/>
                  <a:gd name="connsiteX7" fmla="*/ 772222 w 3319528"/>
                  <a:gd name="connsiteY7" fmla="*/ 528255 h 3443580"/>
                  <a:gd name="connsiteX8" fmla="*/ 768039 w 3319528"/>
                  <a:gd name="connsiteY8" fmla="*/ 41794 h 3443580"/>
                  <a:gd name="connsiteX9" fmla="*/ 1197101 w 3319528"/>
                  <a:gd name="connsiteY9" fmla="*/ 0 h 3443580"/>
                  <a:gd name="connsiteX10" fmla="*/ 2715798 w 3319528"/>
                  <a:gd name="connsiteY10" fmla="*/ 2554079 h 3443580"/>
                  <a:gd name="connsiteX0" fmla="*/ 2703677 w 3319528"/>
                  <a:gd name="connsiteY0" fmla="*/ 2501687 h 3443580"/>
                  <a:gd name="connsiteX1" fmla="*/ 3317901 w 3319528"/>
                  <a:gd name="connsiteY1" fmla="*/ 2508472 h 3443580"/>
                  <a:gd name="connsiteX2" fmla="*/ 3319528 w 3319528"/>
                  <a:gd name="connsiteY2" fmla="*/ 3443580 h 3443580"/>
                  <a:gd name="connsiteX3" fmla="*/ 1293 w 3319528"/>
                  <a:gd name="connsiteY3" fmla="*/ 3424726 h 3443580"/>
                  <a:gd name="connsiteX4" fmla="*/ 678 w 3319528"/>
                  <a:gd name="connsiteY4" fmla="*/ 2512620 h 3443580"/>
                  <a:gd name="connsiteX5" fmla="*/ 503750 w 3319528"/>
                  <a:gd name="connsiteY5" fmla="*/ 2499451 h 3443580"/>
                  <a:gd name="connsiteX6" fmla="*/ 344615 w 3319528"/>
                  <a:gd name="connsiteY6" fmla="*/ 512330 h 3443580"/>
                  <a:gd name="connsiteX7" fmla="*/ 772222 w 3319528"/>
                  <a:gd name="connsiteY7" fmla="*/ 528255 h 3443580"/>
                  <a:gd name="connsiteX8" fmla="*/ 768039 w 3319528"/>
                  <a:gd name="connsiteY8" fmla="*/ 41794 h 3443580"/>
                  <a:gd name="connsiteX9" fmla="*/ 1197101 w 3319528"/>
                  <a:gd name="connsiteY9" fmla="*/ 0 h 3443580"/>
                  <a:gd name="connsiteX10" fmla="*/ 2703677 w 3319528"/>
                  <a:gd name="connsiteY10" fmla="*/ 2501687 h 3443580"/>
                  <a:gd name="connsiteX0" fmla="*/ 2703677 w 3319528"/>
                  <a:gd name="connsiteY0" fmla="*/ 2501687 h 3443580"/>
                  <a:gd name="connsiteX1" fmla="*/ 3317901 w 3319528"/>
                  <a:gd name="connsiteY1" fmla="*/ 2508472 h 3443580"/>
                  <a:gd name="connsiteX2" fmla="*/ 3319528 w 3319528"/>
                  <a:gd name="connsiteY2" fmla="*/ 3443580 h 3443580"/>
                  <a:gd name="connsiteX3" fmla="*/ 1293 w 3319528"/>
                  <a:gd name="connsiteY3" fmla="*/ 3424726 h 3443580"/>
                  <a:gd name="connsiteX4" fmla="*/ 678 w 3319528"/>
                  <a:gd name="connsiteY4" fmla="*/ 2512620 h 3443580"/>
                  <a:gd name="connsiteX5" fmla="*/ 503750 w 3319528"/>
                  <a:gd name="connsiteY5" fmla="*/ 2499451 h 3443580"/>
                  <a:gd name="connsiteX6" fmla="*/ 344615 w 3319528"/>
                  <a:gd name="connsiteY6" fmla="*/ 512330 h 3443580"/>
                  <a:gd name="connsiteX7" fmla="*/ 772222 w 3319528"/>
                  <a:gd name="connsiteY7" fmla="*/ 528255 h 3443580"/>
                  <a:gd name="connsiteX8" fmla="*/ 765614 w 3319528"/>
                  <a:gd name="connsiteY8" fmla="*/ 26824 h 3443580"/>
                  <a:gd name="connsiteX9" fmla="*/ 1197101 w 3319528"/>
                  <a:gd name="connsiteY9" fmla="*/ 0 h 3443580"/>
                  <a:gd name="connsiteX10" fmla="*/ 2703677 w 3319528"/>
                  <a:gd name="connsiteY10" fmla="*/ 2501687 h 3443580"/>
                  <a:gd name="connsiteX0" fmla="*/ 2703677 w 3319528"/>
                  <a:gd name="connsiteY0" fmla="*/ 2501687 h 3443580"/>
                  <a:gd name="connsiteX1" fmla="*/ 3317901 w 3319528"/>
                  <a:gd name="connsiteY1" fmla="*/ 2508472 h 3443580"/>
                  <a:gd name="connsiteX2" fmla="*/ 3319528 w 3319528"/>
                  <a:gd name="connsiteY2" fmla="*/ 3443580 h 3443580"/>
                  <a:gd name="connsiteX3" fmla="*/ 1293 w 3319528"/>
                  <a:gd name="connsiteY3" fmla="*/ 3424726 h 3443580"/>
                  <a:gd name="connsiteX4" fmla="*/ 678 w 3319528"/>
                  <a:gd name="connsiteY4" fmla="*/ 2512620 h 3443580"/>
                  <a:gd name="connsiteX5" fmla="*/ 503750 w 3319528"/>
                  <a:gd name="connsiteY5" fmla="*/ 2499451 h 3443580"/>
                  <a:gd name="connsiteX6" fmla="*/ 344615 w 3319528"/>
                  <a:gd name="connsiteY6" fmla="*/ 512330 h 3443580"/>
                  <a:gd name="connsiteX7" fmla="*/ 772222 w 3319528"/>
                  <a:gd name="connsiteY7" fmla="*/ 528255 h 3443580"/>
                  <a:gd name="connsiteX8" fmla="*/ 770463 w 3319528"/>
                  <a:gd name="connsiteY8" fmla="*/ 15597 h 3443580"/>
                  <a:gd name="connsiteX9" fmla="*/ 1197101 w 3319528"/>
                  <a:gd name="connsiteY9" fmla="*/ 0 h 3443580"/>
                  <a:gd name="connsiteX10" fmla="*/ 2703677 w 3319528"/>
                  <a:gd name="connsiteY10" fmla="*/ 2501687 h 3443580"/>
                  <a:gd name="connsiteX0" fmla="*/ 2703677 w 3319528"/>
                  <a:gd name="connsiteY0" fmla="*/ 2501687 h 3443580"/>
                  <a:gd name="connsiteX1" fmla="*/ 3317901 w 3319528"/>
                  <a:gd name="connsiteY1" fmla="*/ 2508472 h 3443580"/>
                  <a:gd name="connsiteX2" fmla="*/ 3319528 w 3319528"/>
                  <a:gd name="connsiteY2" fmla="*/ 3443580 h 3443580"/>
                  <a:gd name="connsiteX3" fmla="*/ 1293 w 3319528"/>
                  <a:gd name="connsiteY3" fmla="*/ 3424726 h 3443580"/>
                  <a:gd name="connsiteX4" fmla="*/ 678 w 3319528"/>
                  <a:gd name="connsiteY4" fmla="*/ 2512620 h 3443580"/>
                  <a:gd name="connsiteX5" fmla="*/ 503750 w 3319528"/>
                  <a:gd name="connsiteY5" fmla="*/ 2499451 h 3443580"/>
                  <a:gd name="connsiteX6" fmla="*/ 344615 w 3319528"/>
                  <a:gd name="connsiteY6" fmla="*/ 512330 h 3443580"/>
                  <a:gd name="connsiteX7" fmla="*/ 767373 w 3319528"/>
                  <a:gd name="connsiteY7" fmla="*/ 494575 h 3443580"/>
                  <a:gd name="connsiteX8" fmla="*/ 770463 w 3319528"/>
                  <a:gd name="connsiteY8" fmla="*/ 15597 h 3443580"/>
                  <a:gd name="connsiteX9" fmla="*/ 1197101 w 3319528"/>
                  <a:gd name="connsiteY9" fmla="*/ 0 h 3443580"/>
                  <a:gd name="connsiteX10" fmla="*/ 2703677 w 3319528"/>
                  <a:gd name="connsiteY10" fmla="*/ 2501687 h 3443580"/>
                  <a:gd name="connsiteX0" fmla="*/ 2703677 w 3319528"/>
                  <a:gd name="connsiteY0" fmla="*/ 2501687 h 3443580"/>
                  <a:gd name="connsiteX1" fmla="*/ 3317901 w 3319528"/>
                  <a:gd name="connsiteY1" fmla="*/ 2508472 h 3443580"/>
                  <a:gd name="connsiteX2" fmla="*/ 3319528 w 3319528"/>
                  <a:gd name="connsiteY2" fmla="*/ 3443580 h 3443580"/>
                  <a:gd name="connsiteX3" fmla="*/ 1293 w 3319528"/>
                  <a:gd name="connsiteY3" fmla="*/ 3424726 h 3443580"/>
                  <a:gd name="connsiteX4" fmla="*/ 678 w 3319528"/>
                  <a:gd name="connsiteY4" fmla="*/ 2512620 h 3443580"/>
                  <a:gd name="connsiteX5" fmla="*/ 503750 w 3319528"/>
                  <a:gd name="connsiteY5" fmla="*/ 2499451 h 3443580"/>
                  <a:gd name="connsiteX6" fmla="*/ 344615 w 3319528"/>
                  <a:gd name="connsiteY6" fmla="*/ 512330 h 3443580"/>
                  <a:gd name="connsiteX7" fmla="*/ 772222 w 3319528"/>
                  <a:gd name="connsiteY7" fmla="*/ 502060 h 3443580"/>
                  <a:gd name="connsiteX8" fmla="*/ 770463 w 3319528"/>
                  <a:gd name="connsiteY8" fmla="*/ 15597 h 3443580"/>
                  <a:gd name="connsiteX9" fmla="*/ 1197101 w 3319528"/>
                  <a:gd name="connsiteY9" fmla="*/ 0 h 3443580"/>
                  <a:gd name="connsiteX10" fmla="*/ 2703677 w 3319528"/>
                  <a:gd name="connsiteY10" fmla="*/ 2501687 h 3443580"/>
                  <a:gd name="connsiteX0" fmla="*/ 2703677 w 3319528"/>
                  <a:gd name="connsiteY0" fmla="*/ 2501687 h 3443580"/>
                  <a:gd name="connsiteX1" fmla="*/ 3317901 w 3319528"/>
                  <a:gd name="connsiteY1" fmla="*/ 2508472 h 3443580"/>
                  <a:gd name="connsiteX2" fmla="*/ 3319528 w 3319528"/>
                  <a:gd name="connsiteY2" fmla="*/ 3443580 h 3443580"/>
                  <a:gd name="connsiteX3" fmla="*/ 1293 w 3319528"/>
                  <a:gd name="connsiteY3" fmla="*/ 3424726 h 3443580"/>
                  <a:gd name="connsiteX4" fmla="*/ 678 w 3319528"/>
                  <a:gd name="connsiteY4" fmla="*/ 2512620 h 3443580"/>
                  <a:gd name="connsiteX5" fmla="*/ 503750 w 3319528"/>
                  <a:gd name="connsiteY5" fmla="*/ 2499451 h 3443580"/>
                  <a:gd name="connsiteX6" fmla="*/ 344615 w 3319528"/>
                  <a:gd name="connsiteY6" fmla="*/ 512330 h 3443580"/>
                  <a:gd name="connsiteX7" fmla="*/ 772222 w 3319528"/>
                  <a:gd name="connsiteY7" fmla="*/ 502060 h 3443580"/>
                  <a:gd name="connsiteX8" fmla="*/ 770463 w 3319528"/>
                  <a:gd name="connsiteY8" fmla="*/ 19276 h 3443580"/>
                  <a:gd name="connsiteX9" fmla="*/ 1197101 w 3319528"/>
                  <a:gd name="connsiteY9" fmla="*/ 0 h 3443580"/>
                  <a:gd name="connsiteX10" fmla="*/ 2703677 w 3319528"/>
                  <a:gd name="connsiteY10" fmla="*/ 2501687 h 3443580"/>
                  <a:gd name="connsiteX0" fmla="*/ 2703677 w 3319528"/>
                  <a:gd name="connsiteY0" fmla="*/ 2483290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2703677 w 3319528"/>
                  <a:gd name="connsiteY10" fmla="*/ 2483290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2773986 w 3319528"/>
                  <a:gd name="connsiteY10" fmla="*/ 2494329 h 3425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19528" h="3425183">
                    <a:moveTo>
                      <a:pt x="2773986" y="2494329"/>
                    </a:moveTo>
                    <a:lnTo>
                      <a:pt x="3317901" y="2490075"/>
                    </a:lnTo>
                    <a:cubicBezTo>
                      <a:pt x="3318443" y="2801778"/>
                      <a:pt x="3318986" y="3113480"/>
                      <a:pt x="3319528" y="3425183"/>
                    </a:cubicBezTo>
                    <a:lnTo>
                      <a:pt x="1293" y="3406329"/>
                    </a:lnTo>
                    <a:cubicBezTo>
                      <a:pt x="3868" y="3097072"/>
                      <a:pt x="-1897" y="2803480"/>
                      <a:pt x="678" y="2494223"/>
                    </a:cubicBezTo>
                    <a:lnTo>
                      <a:pt x="503750" y="2481054"/>
                    </a:lnTo>
                    <a:lnTo>
                      <a:pt x="344615" y="493933"/>
                    </a:lnTo>
                    <a:lnTo>
                      <a:pt x="772222" y="483663"/>
                    </a:lnTo>
                    <a:cubicBezTo>
                      <a:pt x="773403" y="202265"/>
                      <a:pt x="769282" y="282277"/>
                      <a:pt x="770463" y="879"/>
                    </a:cubicBezTo>
                    <a:lnTo>
                      <a:pt x="1214072" y="0"/>
                    </a:lnTo>
                    <a:lnTo>
                      <a:pt x="2773986" y="2494329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4C85665-C9E9-4B2E-9F77-F98D418A70DC}"/>
                  </a:ext>
                </a:extLst>
              </p:cNvPr>
              <p:cNvSpPr txBox="1"/>
              <p:nvPr/>
            </p:nvSpPr>
            <p:spPr>
              <a:xfrm>
                <a:off x="4234904" y="5500643"/>
                <a:ext cx="158889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>
                    <a:solidFill>
                      <a:srgbClr val="FF0000"/>
                    </a:solidFill>
                    <a:latin typeface="Arial MT"/>
                  </a:rPr>
                  <a:t>Harusnya</a:t>
                </a:r>
                <a:endParaRPr lang="en-US" b="1" dirty="0">
                  <a:solidFill>
                    <a:srgbClr val="FF0000"/>
                  </a:solidFill>
                  <a:latin typeface="Arial MT"/>
                </a:endParaRPr>
              </a:p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Arial MT"/>
                  </a:rPr>
                  <a:t>gravity</a:t>
                </a:r>
                <a:endParaRPr lang="en-ID" b="1" dirty="0">
                  <a:solidFill>
                    <a:srgbClr val="FF0000"/>
                  </a:solidFill>
                  <a:latin typeface="Arial MT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91A5586-C0EA-4884-AB03-6E4C69D8E1D4}"/>
                </a:ext>
              </a:extLst>
            </p:cNvPr>
            <p:cNvSpPr txBox="1"/>
            <p:nvPr/>
          </p:nvSpPr>
          <p:spPr>
            <a:xfrm>
              <a:off x="236326" y="3941834"/>
              <a:ext cx="2083585" cy="1667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2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Penambahan</a:t>
              </a:r>
              <a:r>
                <a:rPr lang="en-US" sz="1662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62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Tiang</a:t>
              </a:r>
              <a:r>
                <a:rPr lang="en-US" sz="1662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62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Pancang</a:t>
              </a:r>
              <a:r>
                <a:rPr lang="en-US" sz="1662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62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sesusai</a:t>
              </a:r>
              <a:r>
                <a:rPr lang="en-US" sz="1662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62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kebutuhan</a:t>
              </a:r>
              <a:r>
                <a:rPr lang="en-US" sz="1662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662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maka</a:t>
              </a:r>
              <a:r>
                <a:rPr lang="en-US" sz="1662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62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HSP </a:t>
              </a:r>
              <a:r>
                <a:rPr lang="en-US" sz="1662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dihitung</a:t>
              </a:r>
              <a:r>
                <a:rPr lang="en-US" sz="1662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62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terpisah</a:t>
              </a:r>
              <a:r>
                <a:rPr lang="en-US" sz="1662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62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karena</a:t>
              </a:r>
              <a:r>
                <a:rPr lang="en-US" sz="1662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662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beda</a:t>
              </a:r>
              <a:r>
                <a:rPr lang="en-US" sz="1662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62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fungsinya</a:t>
              </a:r>
              <a:endParaRPr lang="en-US" sz="166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193BFA5-3C59-42A6-9180-EE7DFBB287E2}"/>
                </a:ext>
              </a:extLst>
            </p:cNvPr>
            <p:cNvGrpSpPr/>
            <p:nvPr/>
          </p:nvGrpSpPr>
          <p:grpSpPr>
            <a:xfrm>
              <a:off x="3911019" y="4445583"/>
              <a:ext cx="3329729" cy="2284750"/>
              <a:chOff x="3537078" y="4457245"/>
              <a:chExt cx="3329729" cy="2284750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4524943-7E40-459C-9C85-56704C380D30}"/>
                  </a:ext>
                </a:extLst>
              </p:cNvPr>
              <p:cNvSpPr/>
              <p:nvPr/>
            </p:nvSpPr>
            <p:spPr>
              <a:xfrm>
                <a:off x="3537078" y="4457245"/>
                <a:ext cx="3329729" cy="2284750"/>
              </a:xfrm>
              <a:custGeom>
                <a:avLst/>
                <a:gdLst>
                  <a:gd name="connsiteX0" fmla="*/ 2969444 w 3327662"/>
                  <a:gd name="connsiteY0" fmla="*/ 2309567 h 2912883"/>
                  <a:gd name="connsiteX1" fmla="*/ 3327662 w 3327662"/>
                  <a:gd name="connsiteY1" fmla="*/ 2309567 h 2912883"/>
                  <a:gd name="connsiteX2" fmla="*/ 3318235 w 3327662"/>
                  <a:gd name="connsiteY2" fmla="*/ 2912883 h 2912883"/>
                  <a:gd name="connsiteX3" fmla="*/ 0 w 3327662"/>
                  <a:gd name="connsiteY3" fmla="*/ 2894029 h 2912883"/>
                  <a:gd name="connsiteX4" fmla="*/ 0 w 3327662"/>
                  <a:gd name="connsiteY4" fmla="*/ 2300140 h 2912883"/>
                  <a:gd name="connsiteX5" fmla="*/ 763571 w 3327662"/>
                  <a:gd name="connsiteY5" fmla="*/ 2290713 h 2912883"/>
                  <a:gd name="connsiteX6" fmla="*/ 18854 w 3327662"/>
                  <a:gd name="connsiteY6" fmla="*/ 339365 h 2912883"/>
                  <a:gd name="connsiteX7" fmla="*/ 377072 w 3327662"/>
                  <a:gd name="connsiteY7" fmla="*/ 329938 h 2912883"/>
                  <a:gd name="connsiteX8" fmla="*/ 395926 w 3327662"/>
                  <a:gd name="connsiteY8" fmla="*/ 0 h 2912883"/>
                  <a:gd name="connsiteX9" fmla="*/ 867266 w 3327662"/>
                  <a:gd name="connsiteY9" fmla="*/ 28280 h 2912883"/>
                  <a:gd name="connsiteX10" fmla="*/ 2969444 w 3327662"/>
                  <a:gd name="connsiteY10" fmla="*/ 2309567 h 2912883"/>
                  <a:gd name="connsiteX0" fmla="*/ 2969444 w 3327662"/>
                  <a:gd name="connsiteY0" fmla="*/ 2309567 h 2912883"/>
                  <a:gd name="connsiteX1" fmla="*/ 3327662 w 3327662"/>
                  <a:gd name="connsiteY1" fmla="*/ 2309567 h 2912883"/>
                  <a:gd name="connsiteX2" fmla="*/ 3318235 w 3327662"/>
                  <a:gd name="connsiteY2" fmla="*/ 2912883 h 2912883"/>
                  <a:gd name="connsiteX3" fmla="*/ 0 w 3327662"/>
                  <a:gd name="connsiteY3" fmla="*/ 2894029 h 2912883"/>
                  <a:gd name="connsiteX4" fmla="*/ 0 w 3327662"/>
                  <a:gd name="connsiteY4" fmla="*/ 2300140 h 2912883"/>
                  <a:gd name="connsiteX5" fmla="*/ 510183 w 3327662"/>
                  <a:gd name="connsiteY5" fmla="*/ 2290713 h 2912883"/>
                  <a:gd name="connsiteX6" fmla="*/ 18854 w 3327662"/>
                  <a:gd name="connsiteY6" fmla="*/ 339365 h 2912883"/>
                  <a:gd name="connsiteX7" fmla="*/ 377072 w 3327662"/>
                  <a:gd name="connsiteY7" fmla="*/ 329938 h 2912883"/>
                  <a:gd name="connsiteX8" fmla="*/ 395926 w 3327662"/>
                  <a:gd name="connsiteY8" fmla="*/ 0 h 2912883"/>
                  <a:gd name="connsiteX9" fmla="*/ 867266 w 3327662"/>
                  <a:gd name="connsiteY9" fmla="*/ 28280 h 2912883"/>
                  <a:gd name="connsiteX10" fmla="*/ 2969444 w 3327662"/>
                  <a:gd name="connsiteY10" fmla="*/ 2309567 h 2912883"/>
                  <a:gd name="connsiteX0" fmla="*/ 2969444 w 3327662"/>
                  <a:gd name="connsiteY0" fmla="*/ 2309567 h 2912883"/>
                  <a:gd name="connsiteX1" fmla="*/ 3327662 w 3327662"/>
                  <a:gd name="connsiteY1" fmla="*/ 2309567 h 2912883"/>
                  <a:gd name="connsiteX2" fmla="*/ 3318235 w 3327662"/>
                  <a:gd name="connsiteY2" fmla="*/ 2912883 h 2912883"/>
                  <a:gd name="connsiteX3" fmla="*/ 0 w 3327662"/>
                  <a:gd name="connsiteY3" fmla="*/ 2894029 h 2912883"/>
                  <a:gd name="connsiteX4" fmla="*/ 0 w 3327662"/>
                  <a:gd name="connsiteY4" fmla="*/ 2300140 h 2912883"/>
                  <a:gd name="connsiteX5" fmla="*/ 510183 w 3327662"/>
                  <a:gd name="connsiteY5" fmla="*/ 2290713 h 2912883"/>
                  <a:gd name="connsiteX6" fmla="*/ 18854 w 3327662"/>
                  <a:gd name="connsiteY6" fmla="*/ 339365 h 2912883"/>
                  <a:gd name="connsiteX7" fmla="*/ 388590 w 3327662"/>
                  <a:gd name="connsiteY7" fmla="*/ 356792 h 2912883"/>
                  <a:gd name="connsiteX8" fmla="*/ 395926 w 3327662"/>
                  <a:gd name="connsiteY8" fmla="*/ 0 h 2912883"/>
                  <a:gd name="connsiteX9" fmla="*/ 867266 w 3327662"/>
                  <a:gd name="connsiteY9" fmla="*/ 28280 h 2912883"/>
                  <a:gd name="connsiteX10" fmla="*/ 2969444 w 3327662"/>
                  <a:gd name="connsiteY10" fmla="*/ 2309567 h 2912883"/>
                  <a:gd name="connsiteX0" fmla="*/ 2969444 w 3327662"/>
                  <a:gd name="connsiteY0" fmla="*/ 2309567 h 2912883"/>
                  <a:gd name="connsiteX1" fmla="*/ 3327662 w 3327662"/>
                  <a:gd name="connsiteY1" fmla="*/ 2309567 h 2912883"/>
                  <a:gd name="connsiteX2" fmla="*/ 3318235 w 3327662"/>
                  <a:gd name="connsiteY2" fmla="*/ 2912883 h 2912883"/>
                  <a:gd name="connsiteX3" fmla="*/ 0 w 3327662"/>
                  <a:gd name="connsiteY3" fmla="*/ 2894029 h 2912883"/>
                  <a:gd name="connsiteX4" fmla="*/ 0 w 3327662"/>
                  <a:gd name="connsiteY4" fmla="*/ 2300140 h 2912883"/>
                  <a:gd name="connsiteX5" fmla="*/ 510183 w 3327662"/>
                  <a:gd name="connsiteY5" fmla="*/ 2290713 h 2912883"/>
                  <a:gd name="connsiteX6" fmla="*/ 18854 w 3327662"/>
                  <a:gd name="connsiteY6" fmla="*/ 339365 h 2912883"/>
                  <a:gd name="connsiteX7" fmla="*/ 384750 w 3327662"/>
                  <a:gd name="connsiteY7" fmla="*/ 338891 h 2912883"/>
                  <a:gd name="connsiteX8" fmla="*/ 395926 w 3327662"/>
                  <a:gd name="connsiteY8" fmla="*/ 0 h 2912883"/>
                  <a:gd name="connsiteX9" fmla="*/ 867266 w 3327662"/>
                  <a:gd name="connsiteY9" fmla="*/ 28280 h 2912883"/>
                  <a:gd name="connsiteX10" fmla="*/ 2969444 w 3327662"/>
                  <a:gd name="connsiteY10" fmla="*/ 2309567 h 2912883"/>
                  <a:gd name="connsiteX0" fmla="*/ 2969444 w 3327662"/>
                  <a:gd name="connsiteY0" fmla="*/ 2317091 h 2920407"/>
                  <a:gd name="connsiteX1" fmla="*/ 3327662 w 3327662"/>
                  <a:gd name="connsiteY1" fmla="*/ 2317091 h 2920407"/>
                  <a:gd name="connsiteX2" fmla="*/ 3318235 w 3327662"/>
                  <a:gd name="connsiteY2" fmla="*/ 2920407 h 2920407"/>
                  <a:gd name="connsiteX3" fmla="*/ 0 w 3327662"/>
                  <a:gd name="connsiteY3" fmla="*/ 2901553 h 2920407"/>
                  <a:gd name="connsiteX4" fmla="*/ 0 w 3327662"/>
                  <a:gd name="connsiteY4" fmla="*/ 2307664 h 2920407"/>
                  <a:gd name="connsiteX5" fmla="*/ 510183 w 3327662"/>
                  <a:gd name="connsiteY5" fmla="*/ 2298237 h 2920407"/>
                  <a:gd name="connsiteX6" fmla="*/ 18854 w 3327662"/>
                  <a:gd name="connsiteY6" fmla="*/ 346889 h 2920407"/>
                  <a:gd name="connsiteX7" fmla="*/ 384750 w 3327662"/>
                  <a:gd name="connsiteY7" fmla="*/ 346415 h 2920407"/>
                  <a:gd name="connsiteX8" fmla="*/ 395926 w 3327662"/>
                  <a:gd name="connsiteY8" fmla="*/ 7524 h 2920407"/>
                  <a:gd name="connsiteX9" fmla="*/ 828874 w 3327662"/>
                  <a:gd name="connsiteY9" fmla="*/ 0 h 2920407"/>
                  <a:gd name="connsiteX10" fmla="*/ 2969444 w 3327662"/>
                  <a:gd name="connsiteY10" fmla="*/ 2317091 h 2920407"/>
                  <a:gd name="connsiteX0" fmla="*/ 2969444 w 3327662"/>
                  <a:gd name="connsiteY0" fmla="*/ 2309567 h 2912883"/>
                  <a:gd name="connsiteX1" fmla="*/ 3327662 w 3327662"/>
                  <a:gd name="connsiteY1" fmla="*/ 2309567 h 2912883"/>
                  <a:gd name="connsiteX2" fmla="*/ 3318235 w 3327662"/>
                  <a:gd name="connsiteY2" fmla="*/ 2912883 h 2912883"/>
                  <a:gd name="connsiteX3" fmla="*/ 0 w 3327662"/>
                  <a:gd name="connsiteY3" fmla="*/ 2894029 h 2912883"/>
                  <a:gd name="connsiteX4" fmla="*/ 0 w 3327662"/>
                  <a:gd name="connsiteY4" fmla="*/ 2300140 h 2912883"/>
                  <a:gd name="connsiteX5" fmla="*/ 510183 w 3327662"/>
                  <a:gd name="connsiteY5" fmla="*/ 2290713 h 2912883"/>
                  <a:gd name="connsiteX6" fmla="*/ 18854 w 3327662"/>
                  <a:gd name="connsiteY6" fmla="*/ 339365 h 2912883"/>
                  <a:gd name="connsiteX7" fmla="*/ 384750 w 3327662"/>
                  <a:gd name="connsiteY7" fmla="*/ 338891 h 2912883"/>
                  <a:gd name="connsiteX8" fmla="*/ 395926 w 3327662"/>
                  <a:gd name="connsiteY8" fmla="*/ 0 h 2912883"/>
                  <a:gd name="connsiteX9" fmla="*/ 832713 w 3327662"/>
                  <a:gd name="connsiteY9" fmla="*/ 5903 h 2912883"/>
                  <a:gd name="connsiteX10" fmla="*/ 2969444 w 3327662"/>
                  <a:gd name="connsiteY10" fmla="*/ 2309567 h 2912883"/>
                  <a:gd name="connsiteX0" fmla="*/ 2969444 w 3327662"/>
                  <a:gd name="connsiteY0" fmla="*/ 2309567 h 2912883"/>
                  <a:gd name="connsiteX1" fmla="*/ 3327662 w 3327662"/>
                  <a:gd name="connsiteY1" fmla="*/ 2309567 h 2912883"/>
                  <a:gd name="connsiteX2" fmla="*/ 3318235 w 3327662"/>
                  <a:gd name="connsiteY2" fmla="*/ 2912883 h 2912883"/>
                  <a:gd name="connsiteX3" fmla="*/ 0 w 3327662"/>
                  <a:gd name="connsiteY3" fmla="*/ 2894029 h 2912883"/>
                  <a:gd name="connsiteX4" fmla="*/ 0 w 3327662"/>
                  <a:gd name="connsiteY4" fmla="*/ 2300140 h 2912883"/>
                  <a:gd name="connsiteX5" fmla="*/ 510183 w 3327662"/>
                  <a:gd name="connsiteY5" fmla="*/ 2290713 h 2912883"/>
                  <a:gd name="connsiteX6" fmla="*/ 18854 w 3327662"/>
                  <a:gd name="connsiteY6" fmla="*/ 339365 h 2912883"/>
                  <a:gd name="connsiteX7" fmla="*/ 400108 w 3327662"/>
                  <a:gd name="connsiteY7" fmla="*/ 343365 h 2912883"/>
                  <a:gd name="connsiteX8" fmla="*/ 395926 w 3327662"/>
                  <a:gd name="connsiteY8" fmla="*/ 0 h 2912883"/>
                  <a:gd name="connsiteX9" fmla="*/ 832713 w 3327662"/>
                  <a:gd name="connsiteY9" fmla="*/ 5903 h 2912883"/>
                  <a:gd name="connsiteX10" fmla="*/ 2969444 w 3327662"/>
                  <a:gd name="connsiteY10" fmla="*/ 2309567 h 2912883"/>
                  <a:gd name="connsiteX0" fmla="*/ 2969444 w 3318235"/>
                  <a:gd name="connsiteY0" fmla="*/ 2309567 h 2912883"/>
                  <a:gd name="connsiteX1" fmla="*/ 3304486 w 3318235"/>
                  <a:gd name="connsiteY1" fmla="*/ 2011456 h 2912883"/>
                  <a:gd name="connsiteX2" fmla="*/ 3318235 w 3318235"/>
                  <a:gd name="connsiteY2" fmla="*/ 2912883 h 2912883"/>
                  <a:gd name="connsiteX3" fmla="*/ 0 w 3318235"/>
                  <a:gd name="connsiteY3" fmla="*/ 2894029 h 2912883"/>
                  <a:gd name="connsiteX4" fmla="*/ 0 w 3318235"/>
                  <a:gd name="connsiteY4" fmla="*/ 2300140 h 2912883"/>
                  <a:gd name="connsiteX5" fmla="*/ 510183 w 3318235"/>
                  <a:gd name="connsiteY5" fmla="*/ 2290713 h 2912883"/>
                  <a:gd name="connsiteX6" fmla="*/ 18854 w 3318235"/>
                  <a:gd name="connsiteY6" fmla="*/ 339365 h 2912883"/>
                  <a:gd name="connsiteX7" fmla="*/ 400108 w 3318235"/>
                  <a:gd name="connsiteY7" fmla="*/ 343365 h 2912883"/>
                  <a:gd name="connsiteX8" fmla="*/ 395926 w 3318235"/>
                  <a:gd name="connsiteY8" fmla="*/ 0 h 2912883"/>
                  <a:gd name="connsiteX9" fmla="*/ 832713 w 3318235"/>
                  <a:gd name="connsiteY9" fmla="*/ 5903 h 2912883"/>
                  <a:gd name="connsiteX10" fmla="*/ 2969444 w 3318235"/>
                  <a:gd name="connsiteY10" fmla="*/ 2309567 h 2912883"/>
                  <a:gd name="connsiteX0" fmla="*/ 2714505 w 3318235"/>
                  <a:gd name="connsiteY0" fmla="*/ 2023382 h 2912883"/>
                  <a:gd name="connsiteX1" fmla="*/ 3304486 w 3318235"/>
                  <a:gd name="connsiteY1" fmla="*/ 2011456 h 2912883"/>
                  <a:gd name="connsiteX2" fmla="*/ 3318235 w 3318235"/>
                  <a:gd name="connsiteY2" fmla="*/ 2912883 h 2912883"/>
                  <a:gd name="connsiteX3" fmla="*/ 0 w 3318235"/>
                  <a:gd name="connsiteY3" fmla="*/ 2894029 h 2912883"/>
                  <a:gd name="connsiteX4" fmla="*/ 0 w 3318235"/>
                  <a:gd name="connsiteY4" fmla="*/ 2300140 h 2912883"/>
                  <a:gd name="connsiteX5" fmla="*/ 510183 w 3318235"/>
                  <a:gd name="connsiteY5" fmla="*/ 2290713 h 2912883"/>
                  <a:gd name="connsiteX6" fmla="*/ 18854 w 3318235"/>
                  <a:gd name="connsiteY6" fmla="*/ 339365 h 2912883"/>
                  <a:gd name="connsiteX7" fmla="*/ 400108 w 3318235"/>
                  <a:gd name="connsiteY7" fmla="*/ 343365 h 2912883"/>
                  <a:gd name="connsiteX8" fmla="*/ 395926 w 3318235"/>
                  <a:gd name="connsiteY8" fmla="*/ 0 h 2912883"/>
                  <a:gd name="connsiteX9" fmla="*/ 832713 w 3318235"/>
                  <a:gd name="connsiteY9" fmla="*/ 5903 h 2912883"/>
                  <a:gd name="connsiteX10" fmla="*/ 2714505 w 3318235"/>
                  <a:gd name="connsiteY10" fmla="*/ 2023382 h 2912883"/>
                  <a:gd name="connsiteX0" fmla="*/ 2714505 w 3318235"/>
                  <a:gd name="connsiteY0" fmla="*/ 2554079 h 3443580"/>
                  <a:gd name="connsiteX1" fmla="*/ 3304486 w 3318235"/>
                  <a:gd name="connsiteY1" fmla="*/ 2542153 h 3443580"/>
                  <a:gd name="connsiteX2" fmla="*/ 3318235 w 3318235"/>
                  <a:gd name="connsiteY2" fmla="*/ 3443580 h 3443580"/>
                  <a:gd name="connsiteX3" fmla="*/ 0 w 3318235"/>
                  <a:gd name="connsiteY3" fmla="*/ 3424726 h 3443580"/>
                  <a:gd name="connsiteX4" fmla="*/ 0 w 3318235"/>
                  <a:gd name="connsiteY4" fmla="*/ 2830837 h 3443580"/>
                  <a:gd name="connsiteX5" fmla="*/ 510183 w 3318235"/>
                  <a:gd name="connsiteY5" fmla="*/ 2821410 h 3443580"/>
                  <a:gd name="connsiteX6" fmla="*/ 18854 w 3318235"/>
                  <a:gd name="connsiteY6" fmla="*/ 870062 h 3443580"/>
                  <a:gd name="connsiteX7" fmla="*/ 400108 w 3318235"/>
                  <a:gd name="connsiteY7" fmla="*/ 874062 h 3443580"/>
                  <a:gd name="connsiteX8" fmla="*/ 395926 w 3318235"/>
                  <a:gd name="connsiteY8" fmla="*/ 530697 h 3443580"/>
                  <a:gd name="connsiteX9" fmla="*/ 1195808 w 3318235"/>
                  <a:gd name="connsiteY9" fmla="*/ 0 h 3443580"/>
                  <a:gd name="connsiteX10" fmla="*/ 2714505 w 3318235"/>
                  <a:gd name="connsiteY10" fmla="*/ 2554079 h 3443580"/>
                  <a:gd name="connsiteX0" fmla="*/ 2714505 w 3318235"/>
                  <a:gd name="connsiteY0" fmla="*/ 2554079 h 3443580"/>
                  <a:gd name="connsiteX1" fmla="*/ 3304486 w 3318235"/>
                  <a:gd name="connsiteY1" fmla="*/ 2542153 h 3443580"/>
                  <a:gd name="connsiteX2" fmla="*/ 3318235 w 3318235"/>
                  <a:gd name="connsiteY2" fmla="*/ 3443580 h 3443580"/>
                  <a:gd name="connsiteX3" fmla="*/ 0 w 3318235"/>
                  <a:gd name="connsiteY3" fmla="*/ 3424726 h 3443580"/>
                  <a:gd name="connsiteX4" fmla="*/ 0 w 3318235"/>
                  <a:gd name="connsiteY4" fmla="*/ 2830837 h 3443580"/>
                  <a:gd name="connsiteX5" fmla="*/ 510183 w 3318235"/>
                  <a:gd name="connsiteY5" fmla="*/ 2821410 h 3443580"/>
                  <a:gd name="connsiteX6" fmla="*/ 250617 w 3318235"/>
                  <a:gd name="connsiteY6" fmla="*/ 893910 h 3443580"/>
                  <a:gd name="connsiteX7" fmla="*/ 400108 w 3318235"/>
                  <a:gd name="connsiteY7" fmla="*/ 874062 h 3443580"/>
                  <a:gd name="connsiteX8" fmla="*/ 395926 w 3318235"/>
                  <a:gd name="connsiteY8" fmla="*/ 530697 h 3443580"/>
                  <a:gd name="connsiteX9" fmla="*/ 1195808 w 3318235"/>
                  <a:gd name="connsiteY9" fmla="*/ 0 h 3443580"/>
                  <a:gd name="connsiteX10" fmla="*/ 2714505 w 3318235"/>
                  <a:gd name="connsiteY10" fmla="*/ 2554079 h 3443580"/>
                  <a:gd name="connsiteX0" fmla="*/ 2714505 w 3318235"/>
                  <a:gd name="connsiteY0" fmla="*/ 2554079 h 3443580"/>
                  <a:gd name="connsiteX1" fmla="*/ 3304486 w 3318235"/>
                  <a:gd name="connsiteY1" fmla="*/ 2542153 h 3443580"/>
                  <a:gd name="connsiteX2" fmla="*/ 3318235 w 3318235"/>
                  <a:gd name="connsiteY2" fmla="*/ 3443580 h 3443580"/>
                  <a:gd name="connsiteX3" fmla="*/ 0 w 3318235"/>
                  <a:gd name="connsiteY3" fmla="*/ 3424726 h 3443580"/>
                  <a:gd name="connsiteX4" fmla="*/ 0 w 3318235"/>
                  <a:gd name="connsiteY4" fmla="*/ 2830837 h 3443580"/>
                  <a:gd name="connsiteX5" fmla="*/ 510183 w 3318235"/>
                  <a:gd name="connsiteY5" fmla="*/ 2821410 h 3443580"/>
                  <a:gd name="connsiteX6" fmla="*/ 250617 w 3318235"/>
                  <a:gd name="connsiteY6" fmla="*/ 893910 h 3443580"/>
                  <a:gd name="connsiteX7" fmla="*/ 763204 w 3318235"/>
                  <a:gd name="connsiteY7" fmla="*/ 885987 h 3443580"/>
                  <a:gd name="connsiteX8" fmla="*/ 395926 w 3318235"/>
                  <a:gd name="connsiteY8" fmla="*/ 530697 h 3443580"/>
                  <a:gd name="connsiteX9" fmla="*/ 1195808 w 3318235"/>
                  <a:gd name="connsiteY9" fmla="*/ 0 h 3443580"/>
                  <a:gd name="connsiteX10" fmla="*/ 2714505 w 3318235"/>
                  <a:gd name="connsiteY10" fmla="*/ 2554079 h 3443580"/>
                  <a:gd name="connsiteX0" fmla="*/ 2714505 w 3318235"/>
                  <a:gd name="connsiteY0" fmla="*/ 2554079 h 3443580"/>
                  <a:gd name="connsiteX1" fmla="*/ 3304486 w 3318235"/>
                  <a:gd name="connsiteY1" fmla="*/ 2542153 h 3443580"/>
                  <a:gd name="connsiteX2" fmla="*/ 3318235 w 3318235"/>
                  <a:gd name="connsiteY2" fmla="*/ 3443580 h 3443580"/>
                  <a:gd name="connsiteX3" fmla="*/ 0 w 3318235"/>
                  <a:gd name="connsiteY3" fmla="*/ 3424726 h 3443580"/>
                  <a:gd name="connsiteX4" fmla="*/ 0 w 3318235"/>
                  <a:gd name="connsiteY4" fmla="*/ 2830837 h 3443580"/>
                  <a:gd name="connsiteX5" fmla="*/ 510183 w 3318235"/>
                  <a:gd name="connsiteY5" fmla="*/ 2821410 h 3443580"/>
                  <a:gd name="connsiteX6" fmla="*/ 250617 w 3318235"/>
                  <a:gd name="connsiteY6" fmla="*/ 893910 h 3443580"/>
                  <a:gd name="connsiteX7" fmla="*/ 763204 w 3318235"/>
                  <a:gd name="connsiteY7" fmla="*/ 885987 h 3443580"/>
                  <a:gd name="connsiteX8" fmla="*/ 766746 w 3318235"/>
                  <a:gd name="connsiteY8" fmla="*/ 41794 h 3443580"/>
                  <a:gd name="connsiteX9" fmla="*/ 1195808 w 3318235"/>
                  <a:gd name="connsiteY9" fmla="*/ 0 h 3443580"/>
                  <a:gd name="connsiteX10" fmla="*/ 2714505 w 3318235"/>
                  <a:gd name="connsiteY10" fmla="*/ 2554079 h 3443580"/>
                  <a:gd name="connsiteX0" fmla="*/ 2714505 w 3318235"/>
                  <a:gd name="connsiteY0" fmla="*/ 2554079 h 3443580"/>
                  <a:gd name="connsiteX1" fmla="*/ 3304486 w 3318235"/>
                  <a:gd name="connsiteY1" fmla="*/ 2542153 h 3443580"/>
                  <a:gd name="connsiteX2" fmla="*/ 3318235 w 3318235"/>
                  <a:gd name="connsiteY2" fmla="*/ 3443580 h 3443580"/>
                  <a:gd name="connsiteX3" fmla="*/ 0 w 3318235"/>
                  <a:gd name="connsiteY3" fmla="*/ 3424726 h 3443580"/>
                  <a:gd name="connsiteX4" fmla="*/ 0 w 3318235"/>
                  <a:gd name="connsiteY4" fmla="*/ 2830837 h 3443580"/>
                  <a:gd name="connsiteX5" fmla="*/ 510183 w 3318235"/>
                  <a:gd name="connsiteY5" fmla="*/ 2821410 h 3443580"/>
                  <a:gd name="connsiteX6" fmla="*/ 250617 w 3318235"/>
                  <a:gd name="connsiteY6" fmla="*/ 893910 h 3443580"/>
                  <a:gd name="connsiteX7" fmla="*/ 770929 w 3318235"/>
                  <a:gd name="connsiteY7" fmla="*/ 528255 h 3443580"/>
                  <a:gd name="connsiteX8" fmla="*/ 766746 w 3318235"/>
                  <a:gd name="connsiteY8" fmla="*/ 41794 h 3443580"/>
                  <a:gd name="connsiteX9" fmla="*/ 1195808 w 3318235"/>
                  <a:gd name="connsiteY9" fmla="*/ 0 h 3443580"/>
                  <a:gd name="connsiteX10" fmla="*/ 2714505 w 3318235"/>
                  <a:gd name="connsiteY10" fmla="*/ 2554079 h 3443580"/>
                  <a:gd name="connsiteX0" fmla="*/ 2714505 w 3318235"/>
                  <a:gd name="connsiteY0" fmla="*/ 2554079 h 3443580"/>
                  <a:gd name="connsiteX1" fmla="*/ 3304486 w 3318235"/>
                  <a:gd name="connsiteY1" fmla="*/ 2542153 h 3443580"/>
                  <a:gd name="connsiteX2" fmla="*/ 3318235 w 3318235"/>
                  <a:gd name="connsiteY2" fmla="*/ 3443580 h 3443580"/>
                  <a:gd name="connsiteX3" fmla="*/ 0 w 3318235"/>
                  <a:gd name="connsiteY3" fmla="*/ 3424726 h 3443580"/>
                  <a:gd name="connsiteX4" fmla="*/ 0 w 3318235"/>
                  <a:gd name="connsiteY4" fmla="*/ 2830837 h 3443580"/>
                  <a:gd name="connsiteX5" fmla="*/ 510183 w 3318235"/>
                  <a:gd name="connsiteY5" fmla="*/ 2821410 h 3443580"/>
                  <a:gd name="connsiteX6" fmla="*/ 343322 w 3318235"/>
                  <a:gd name="connsiteY6" fmla="*/ 512330 h 3443580"/>
                  <a:gd name="connsiteX7" fmla="*/ 770929 w 3318235"/>
                  <a:gd name="connsiteY7" fmla="*/ 528255 h 3443580"/>
                  <a:gd name="connsiteX8" fmla="*/ 766746 w 3318235"/>
                  <a:gd name="connsiteY8" fmla="*/ 41794 h 3443580"/>
                  <a:gd name="connsiteX9" fmla="*/ 1195808 w 3318235"/>
                  <a:gd name="connsiteY9" fmla="*/ 0 h 3443580"/>
                  <a:gd name="connsiteX10" fmla="*/ 2714505 w 3318235"/>
                  <a:gd name="connsiteY10" fmla="*/ 2554079 h 3443580"/>
                  <a:gd name="connsiteX0" fmla="*/ 2714505 w 3318235"/>
                  <a:gd name="connsiteY0" fmla="*/ 2554079 h 3443580"/>
                  <a:gd name="connsiteX1" fmla="*/ 3304486 w 3318235"/>
                  <a:gd name="connsiteY1" fmla="*/ 2542153 h 3443580"/>
                  <a:gd name="connsiteX2" fmla="*/ 3318235 w 3318235"/>
                  <a:gd name="connsiteY2" fmla="*/ 3443580 h 3443580"/>
                  <a:gd name="connsiteX3" fmla="*/ 0 w 3318235"/>
                  <a:gd name="connsiteY3" fmla="*/ 3424726 h 3443580"/>
                  <a:gd name="connsiteX4" fmla="*/ 0 w 3318235"/>
                  <a:gd name="connsiteY4" fmla="*/ 2830837 h 3443580"/>
                  <a:gd name="connsiteX5" fmla="*/ 494732 w 3318235"/>
                  <a:gd name="connsiteY5" fmla="*/ 2547149 h 3443580"/>
                  <a:gd name="connsiteX6" fmla="*/ 343322 w 3318235"/>
                  <a:gd name="connsiteY6" fmla="*/ 512330 h 3443580"/>
                  <a:gd name="connsiteX7" fmla="*/ 770929 w 3318235"/>
                  <a:gd name="connsiteY7" fmla="*/ 528255 h 3443580"/>
                  <a:gd name="connsiteX8" fmla="*/ 766746 w 3318235"/>
                  <a:gd name="connsiteY8" fmla="*/ 41794 h 3443580"/>
                  <a:gd name="connsiteX9" fmla="*/ 1195808 w 3318235"/>
                  <a:gd name="connsiteY9" fmla="*/ 0 h 3443580"/>
                  <a:gd name="connsiteX10" fmla="*/ 2714505 w 3318235"/>
                  <a:gd name="connsiteY10" fmla="*/ 2554079 h 3443580"/>
                  <a:gd name="connsiteX0" fmla="*/ 2714505 w 3318235"/>
                  <a:gd name="connsiteY0" fmla="*/ 2554079 h 3443580"/>
                  <a:gd name="connsiteX1" fmla="*/ 3304486 w 3318235"/>
                  <a:gd name="connsiteY1" fmla="*/ 2542153 h 3443580"/>
                  <a:gd name="connsiteX2" fmla="*/ 3318235 w 3318235"/>
                  <a:gd name="connsiteY2" fmla="*/ 3443580 h 3443580"/>
                  <a:gd name="connsiteX3" fmla="*/ 0 w 3318235"/>
                  <a:gd name="connsiteY3" fmla="*/ 3424726 h 3443580"/>
                  <a:gd name="connsiteX4" fmla="*/ 7726 w 3318235"/>
                  <a:gd name="connsiteY4" fmla="*/ 2496954 h 3443580"/>
                  <a:gd name="connsiteX5" fmla="*/ 494732 w 3318235"/>
                  <a:gd name="connsiteY5" fmla="*/ 2547149 h 3443580"/>
                  <a:gd name="connsiteX6" fmla="*/ 343322 w 3318235"/>
                  <a:gd name="connsiteY6" fmla="*/ 512330 h 3443580"/>
                  <a:gd name="connsiteX7" fmla="*/ 770929 w 3318235"/>
                  <a:gd name="connsiteY7" fmla="*/ 528255 h 3443580"/>
                  <a:gd name="connsiteX8" fmla="*/ 766746 w 3318235"/>
                  <a:gd name="connsiteY8" fmla="*/ 41794 h 3443580"/>
                  <a:gd name="connsiteX9" fmla="*/ 1195808 w 3318235"/>
                  <a:gd name="connsiteY9" fmla="*/ 0 h 3443580"/>
                  <a:gd name="connsiteX10" fmla="*/ 2714505 w 3318235"/>
                  <a:gd name="connsiteY10" fmla="*/ 2554079 h 3443580"/>
                  <a:gd name="connsiteX0" fmla="*/ 2714505 w 3318235"/>
                  <a:gd name="connsiteY0" fmla="*/ 2554079 h 3443580"/>
                  <a:gd name="connsiteX1" fmla="*/ 3304486 w 3318235"/>
                  <a:gd name="connsiteY1" fmla="*/ 2542153 h 3443580"/>
                  <a:gd name="connsiteX2" fmla="*/ 3318235 w 3318235"/>
                  <a:gd name="connsiteY2" fmla="*/ 3443580 h 3443580"/>
                  <a:gd name="connsiteX3" fmla="*/ 0 w 3318235"/>
                  <a:gd name="connsiteY3" fmla="*/ 3424726 h 3443580"/>
                  <a:gd name="connsiteX4" fmla="*/ 7726 w 3318235"/>
                  <a:gd name="connsiteY4" fmla="*/ 2496954 h 3443580"/>
                  <a:gd name="connsiteX5" fmla="*/ 502457 w 3318235"/>
                  <a:gd name="connsiteY5" fmla="*/ 2499451 h 3443580"/>
                  <a:gd name="connsiteX6" fmla="*/ 343322 w 3318235"/>
                  <a:gd name="connsiteY6" fmla="*/ 512330 h 3443580"/>
                  <a:gd name="connsiteX7" fmla="*/ 770929 w 3318235"/>
                  <a:gd name="connsiteY7" fmla="*/ 528255 h 3443580"/>
                  <a:gd name="connsiteX8" fmla="*/ 766746 w 3318235"/>
                  <a:gd name="connsiteY8" fmla="*/ 41794 h 3443580"/>
                  <a:gd name="connsiteX9" fmla="*/ 1195808 w 3318235"/>
                  <a:gd name="connsiteY9" fmla="*/ 0 h 3443580"/>
                  <a:gd name="connsiteX10" fmla="*/ 2714505 w 3318235"/>
                  <a:gd name="connsiteY10" fmla="*/ 2554079 h 3443580"/>
                  <a:gd name="connsiteX0" fmla="*/ 2714505 w 3318235"/>
                  <a:gd name="connsiteY0" fmla="*/ 2554079 h 3443580"/>
                  <a:gd name="connsiteX1" fmla="*/ 3304486 w 3318235"/>
                  <a:gd name="connsiteY1" fmla="*/ 2542153 h 3443580"/>
                  <a:gd name="connsiteX2" fmla="*/ 3318235 w 3318235"/>
                  <a:gd name="connsiteY2" fmla="*/ 3443580 h 3443580"/>
                  <a:gd name="connsiteX3" fmla="*/ 0 w 3318235"/>
                  <a:gd name="connsiteY3" fmla="*/ 3424726 h 3443580"/>
                  <a:gd name="connsiteX4" fmla="*/ 30903 w 3318235"/>
                  <a:gd name="connsiteY4" fmla="*/ 2508878 h 3443580"/>
                  <a:gd name="connsiteX5" fmla="*/ 502457 w 3318235"/>
                  <a:gd name="connsiteY5" fmla="*/ 2499451 h 3443580"/>
                  <a:gd name="connsiteX6" fmla="*/ 343322 w 3318235"/>
                  <a:gd name="connsiteY6" fmla="*/ 512330 h 3443580"/>
                  <a:gd name="connsiteX7" fmla="*/ 770929 w 3318235"/>
                  <a:gd name="connsiteY7" fmla="*/ 528255 h 3443580"/>
                  <a:gd name="connsiteX8" fmla="*/ 766746 w 3318235"/>
                  <a:gd name="connsiteY8" fmla="*/ 41794 h 3443580"/>
                  <a:gd name="connsiteX9" fmla="*/ 1195808 w 3318235"/>
                  <a:gd name="connsiteY9" fmla="*/ 0 h 3443580"/>
                  <a:gd name="connsiteX10" fmla="*/ 2714505 w 3318235"/>
                  <a:gd name="connsiteY10" fmla="*/ 2554079 h 3443580"/>
                  <a:gd name="connsiteX0" fmla="*/ 2715798 w 3319528"/>
                  <a:gd name="connsiteY0" fmla="*/ 2554079 h 3443580"/>
                  <a:gd name="connsiteX1" fmla="*/ 3305779 w 3319528"/>
                  <a:gd name="connsiteY1" fmla="*/ 2542153 h 3443580"/>
                  <a:gd name="connsiteX2" fmla="*/ 3319528 w 3319528"/>
                  <a:gd name="connsiteY2" fmla="*/ 3443580 h 3443580"/>
                  <a:gd name="connsiteX3" fmla="*/ 1293 w 3319528"/>
                  <a:gd name="connsiteY3" fmla="*/ 3424726 h 3443580"/>
                  <a:gd name="connsiteX4" fmla="*/ 678 w 3319528"/>
                  <a:gd name="connsiteY4" fmla="*/ 2512620 h 3443580"/>
                  <a:gd name="connsiteX5" fmla="*/ 503750 w 3319528"/>
                  <a:gd name="connsiteY5" fmla="*/ 2499451 h 3443580"/>
                  <a:gd name="connsiteX6" fmla="*/ 344615 w 3319528"/>
                  <a:gd name="connsiteY6" fmla="*/ 512330 h 3443580"/>
                  <a:gd name="connsiteX7" fmla="*/ 772222 w 3319528"/>
                  <a:gd name="connsiteY7" fmla="*/ 528255 h 3443580"/>
                  <a:gd name="connsiteX8" fmla="*/ 768039 w 3319528"/>
                  <a:gd name="connsiteY8" fmla="*/ 41794 h 3443580"/>
                  <a:gd name="connsiteX9" fmla="*/ 1197101 w 3319528"/>
                  <a:gd name="connsiteY9" fmla="*/ 0 h 3443580"/>
                  <a:gd name="connsiteX10" fmla="*/ 2715798 w 3319528"/>
                  <a:gd name="connsiteY10" fmla="*/ 2554079 h 3443580"/>
                  <a:gd name="connsiteX0" fmla="*/ 2715798 w 3319528"/>
                  <a:gd name="connsiteY0" fmla="*/ 2554079 h 3443580"/>
                  <a:gd name="connsiteX1" fmla="*/ 3317901 w 3319528"/>
                  <a:gd name="connsiteY1" fmla="*/ 2508472 h 3443580"/>
                  <a:gd name="connsiteX2" fmla="*/ 3319528 w 3319528"/>
                  <a:gd name="connsiteY2" fmla="*/ 3443580 h 3443580"/>
                  <a:gd name="connsiteX3" fmla="*/ 1293 w 3319528"/>
                  <a:gd name="connsiteY3" fmla="*/ 3424726 h 3443580"/>
                  <a:gd name="connsiteX4" fmla="*/ 678 w 3319528"/>
                  <a:gd name="connsiteY4" fmla="*/ 2512620 h 3443580"/>
                  <a:gd name="connsiteX5" fmla="*/ 503750 w 3319528"/>
                  <a:gd name="connsiteY5" fmla="*/ 2499451 h 3443580"/>
                  <a:gd name="connsiteX6" fmla="*/ 344615 w 3319528"/>
                  <a:gd name="connsiteY6" fmla="*/ 512330 h 3443580"/>
                  <a:gd name="connsiteX7" fmla="*/ 772222 w 3319528"/>
                  <a:gd name="connsiteY7" fmla="*/ 528255 h 3443580"/>
                  <a:gd name="connsiteX8" fmla="*/ 768039 w 3319528"/>
                  <a:gd name="connsiteY8" fmla="*/ 41794 h 3443580"/>
                  <a:gd name="connsiteX9" fmla="*/ 1197101 w 3319528"/>
                  <a:gd name="connsiteY9" fmla="*/ 0 h 3443580"/>
                  <a:gd name="connsiteX10" fmla="*/ 2715798 w 3319528"/>
                  <a:gd name="connsiteY10" fmla="*/ 2554079 h 3443580"/>
                  <a:gd name="connsiteX0" fmla="*/ 2703677 w 3319528"/>
                  <a:gd name="connsiteY0" fmla="*/ 2501687 h 3443580"/>
                  <a:gd name="connsiteX1" fmla="*/ 3317901 w 3319528"/>
                  <a:gd name="connsiteY1" fmla="*/ 2508472 h 3443580"/>
                  <a:gd name="connsiteX2" fmla="*/ 3319528 w 3319528"/>
                  <a:gd name="connsiteY2" fmla="*/ 3443580 h 3443580"/>
                  <a:gd name="connsiteX3" fmla="*/ 1293 w 3319528"/>
                  <a:gd name="connsiteY3" fmla="*/ 3424726 h 3443580"/>
                  <a:gd name="connsiteX4" fmla="*/ 678 w 3319528"/>
                  <a:gd name="connsiteY4" fmla="*/ 2512620 h 3443580"/>
                  <a:gd name="connsiteX5" fmla="*/ 503750 w 3319528"/>
                  <a:gd name="connsiteY5" fmla="*/ 2499451 h 3443580"/>
                  <a:gd name="connsiteX6" fmla="*/ 344615 w 3319528"/>
                  <a:gd name="connsiteY6" fmla="*/ 512330 h 3443580"/>
                  <a:gd name="connsiteX7" fmla="*/ 772222 w 3319528"/>
                  <a:gd name="connsiteY7" fmla="*/ 528255 h 3443580"/>
                  <a:gd name="connsiteX8" fmla="*/ 768039 w 3319528"/>
                  <a:gd name="connsiteY8" fmla="*/ 41794 h 3443580"/>
                  <a:gd name="connsiteX9" fmla="*/ 1197101 w 3319528"/>
                  <a:gd name="connsiteY9" fmla="*/ 0 h 3443580"/>
                  <a:gd name="connsiteX10" fmla="*/ 2703677 w 3319528"/>
                  <a:gd name="connsiteY10" fmla="*/ 2501687 h 3443580"/>
                  <a:gd name="connsiteX0" fmla="*/ 2703677 w 3319528"/>
                  <a:gd name="connsiteY0" fmla="*/ 2501687 h 3443580"/>
                  <a:gd name="connsiteX1" fmla="*/ 3317901 w 3319528"/>
                  <a:gd name="connsiteY1" fmla="*/ 2508472 h 3443580"/>
                  <a:gd name="connsiteX2" fmla="*/ 3319528 w 3319528"/>
                  <a:gd name="connsiteY2" fmla="*/ 3443580 h 3443580"/>
                  <a:gd name="connsiteX3" fmla="*/ 1293 w 3319528"/>
                  <a:gd name="connsiteY3" fmla="*/ 3424726 h 3443580"/>
                  <a:gd name="connsiteX4" fmla="*/ 678 w 3319528"/>
                  <a:gd name="connsiteY4" fmla="*/ 2512620 h 3443580"/>
                  <a:gd name="connsiteX5" fmla="*/ 503750 w 3319528"/>
                  <a:gd name="connsiteY5" fmla="*/ 2499451 h 3443580"/>
                  <a:gd name="connsiteX6" fmla="*/ 344615 w 3319528"/>
                  <a:gd name="connsiteY6" fmla="*/ 512330 h 3443580"/>
                  <a:gd name="connsiteX7" fmla="*/ 772222 w 3319528"/>
                  <a:gd name="connsiteY7" fmla="*/ 528255 h 3443580"/>
                  <a:gd name="connsiteX8" fmla="*/ 765614 w 3319528"/>
                  <a:gd name="connsiteY8" fmla="*/ 26824 h 3443580"/>
                  <a:gd name="connsiteX9" fmla="*/ 1197101 w 3319528"/>
                  <a:gd name="connsiteY9" fmla="*/ 0 h 3443580"/>
                  <a:gd name="connsiteX10" fmla="*/ 2703677 w 3319528"/>
                  <a:gd name="connsiteY10" fmla="*/ 2501687 h 3443580"/>
                  <a:gd name="connsiteX0" fmla="*/ 2703677 w 3319528"/>
                  <a:gd name="connsiteY0" fmla="*/ 2501687 h 3443580"/>
                  <a:gd name="connsiteX1" fmla="*/ 3317901 w 3319528"/>
                  <a:gd name="connsiteY1" fmla="*/ 2508472 h 3443580"/>
                  <a:gd name="connsiteX2" fmla="*/ 3319528 w 3319528"/>
                  <a:gd name="connsiteY2" fmla="*/ 3443580 h 3443580"/>
                  <a:gd name="connsiteX3" fmla="*/ 1293 w 3319528"/>
                  <a:gd name="connsiteY3" fmla="*/ 3424726 h 3443580"/>
                  <a:gd name="connsiteX4" fmla="*/ 678 w 3319528"/>
                  <a:gd name="connsiteY4" fmla="*/ 2512620 h 3443580"/>
                  <a:gd name="connsiteX5" fmla="*/ 503750 w 3319528"/>
                  <a:gd name="connsiteY5" fmla="*/ 2499451 h 3443580"/>
                  <a:gd name="connsiteX6" fmla="*/ 344615 w 3319528"/>
                  <a:gd name="connsiteY6" fmla="*/ 512330 h 3443580"/>
                  <a:gd name="connsiteX7" fmla="*/ 772222 w 3319528"/>
                  <a:gd name="connsiteY7" fmla="*/ 528255 h 3443580"/>
                  <a:gd name="connsiteX8" fmla="*/ 770463 w 3319528"/>
                  <a:gd name="connsiteY8" fmla="*/ 15597 h 3443580"/>
                  <a:gd name="connsiteX9" fmla="*/ 1197101 w 3319528"/>
                  <a:gd name="connsiteY9" fmla="*/ 0 h 3443580"/>
                  <a:gd name="connsiteX10" fmla="*/ 2703677 w 3319528"/>
                  <a:gd name="connsiteY10" fmla="*/ 2501687 h 3443580"/>
                  <a:gd name="connsiteX0" fmla="*/ 2703677 w 3319528"/>
                  <a:gd name="connsiteY0" fmla="*/ 2501687 h 3443580"/>
                  <a:gd name="connsiteX1" fmla="*/ 3317901 w 3319528"/>
                  <a:gd name="connsiteY1" fmla="*/ 2508472 h 3443580"/>
                  <a:gd name="connsiteX2" fmla="*/ 3319528 w 3319528"/>
                  <a:gd name="connsiteY2" fmla="*/ 3443580 h 3443580"/>
                  <a:gd name="connsiteX3" fmla="*/ 1293 w 3319528"/>
                  <a:gd name="connsiteY3" fmla="*/ 3424726 h 3443580"/>
                  <a:gd name="connsiteX4" fmla="*/ 678 w 3319528"/>
                  <a:gd name="connsiteY4" fmla="*/ 2512620 h 3443580"/>
                  <a:gd name="connsiteX5" fmla="*/ 503750 w 3319528"/>
                  <a:gd name="connsiteY5" fmla="*/ 2499451 h 3443580"/>
                  <a:gd name="connsiteX6" fmla="*/ 344615 w 3319528"/>
                  <a:gd name="connsiteY6" fmla="*/ 512330 h 3443580"/>
                  <a:gd name="connsiteX7" fmla="*/ 767373 w 3319528"/>
                  <a:gd name="connsiteY7" fmla="*/ 494575 h 3443580"/>
                  <a:gd name="connsiteX8" fmla="*/ 770463 w 3319528"/>
                  <a:gd name="connsiteY8" fmla="*/ 15597 h 3443580"/>
                  <a:gd name="connsiteX9" fmla="*/ 1197101 w 3319528"/>
                  <a:gd name="connsiteY9" fmla="*/ 0 h 3443580"/>
                  <a:gd name="connsiteX10" fmla="*/ 2703677 w 3319528"/>
                  <a:gd name="connsiteY10" fmla="*/ 2501687 h 3443580"/>
                  <a:gd name="connsiteX0" fmla="*/ 2703677 w 3319528"/>
                  <a:gd name="connsiteY0" fmla="*/ 2501687 h 3443580"/>
                  <a:gd name="connsiteX1" fmla="*/ 3317901 w 3319528"/>
                  <a:gd name="connsiteY1" fmla="*/ 2508472 h 3443580"/>
                  <a:gd name="connsiteX2" fmla="*/ 3319528 w 3319528"/>
                  <a:gd name="connsiteY2" fmla="*/ 3443580 h 3443580"/>
                  <a:gd name="connsiteX3" fmla="*/ 1293 w 3319528"/>
                  <a:gd name="connsiteY3" fmla="*/ 3424726 h 3443580"/>
                  <a:gd name="connsiteX4" fmla="*/ 678 w 3319528"/>
                  <a:gd name="connsiteY4" fmla="*/ 2512620 h 3443580"/>
                  <a:gd name="connsiteX5" fmla="*/ 503750 w 3319528"/>
                  <a:gd name="connsiteY5" fmla="*/ 2499451 h 3443580"/>
                  <a:gd name="connsiteX6" fmla="*/ 344615 w 3319528"/>
                  <a:gd name="connsiteY6" fmla="*/ 512330 h 3443580"/>
                  <a:gd name="connsiteX7" fmla="*/ 772222 w 3319528"/>
                  <a:gd name="connsiteY7" fmla="*/ 502060 h 3443580"/>
                  <a:gd name="connsiteX8" fmla="*/ 770463 w 3319528"/>
                  <a:gd name="connsiteY8" fmla="*/ 15597 h 3443580"/>
                  <a:gd name="connsiteX9" fmla="*/ 1197101 w 3319528"/>
                  <a:gd name="connsiteY9" fmla="*/ 0 h 3443580"/>
                  <a:gd name="connsiteX10" fmla="*/ 2703677 w 3319528"/>
                  <a:gd name="connsiteY10" fmla="*/ 2501687 h 3443580"/>
                  <a:gd name="connsiteX0" fmla="*/ 2703677 w 3319528"/>
                  <a:gd name="connsiteY0" fmla="*/ 2501687 h 3443580"/>
                  <a:gd name="connsiteX1" fmla="*/ 3317901 w 3319528"/>
                  <a:gd name="connsiteY1" fmla="*/ 2508472 h 3443580"/>
                  <a:gd name="connsiteX2" fmla="*/ 3319528 w 3319528"/>
                  <a:gd name="connsiteY2" fmla="*/ 3443580 h 3443580"/>
                  <a:gd name="connsiteX3" fmla="*/ 1293 w 3319528"/>
                  <a:gd name="connsiteY3" fmla="*/ 3424726 h 3443580"/>
                  <a:gd name="connsiteX4" fmla="*/ 678 w 3319528"/>
                  <a:gd name="connsiteY4" fmla="*/ 2512620 h 3443580"/>
                  <a:gd name="connsiteX5" fmla="*/ 503750 w 3319528"/>
                  <a:gd name="connsiteY5" fmla="*/ 2499451 h 3443580"/>
                  <a:gd name="connsiteX6" fmla="*/ 344615 w 3319528"/>
                  <a:gd name="connsiteY6" fmla="*/ 512330 h 3443580"/>
                  <a:gd name="connsiteX7" fmla="*/ 772222 w 3319528"/>
                  <a:gd name="connsiteY7" fmla="*/ 502060 h 3443580"/>
                  <a:gd name="connsiteX8" fmla="*/ 770463 w 3319528"/>
                  <a:gd name="connsiteY8" fmla="*/ 19276 h 3443580"/>
                  <a:gd name="connsiteX9" fmla="*/ 1197101 w 3319528"/>
                  <a:gd name="connsiteY9" fmla="*/ 0 h 3443580"/>
                  <a:gd name="connsiteX10" fmla="*/ 2703677 w 3319528"/>
                  <a:gd name="connsiteY10" fmla="*/ 2501687 h 3443580"/>
                  <a:gd name="connsiteX0" fmla="*/ 2703677 w 3319528"/>
                  <a:gd name="connsiteY0" fmla="*/ 2483290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2703677 w 3319528"/>
                  <a:gd name="connsiteY10" fmla="*/ 2483290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2773986 w 3319528"/>
                  <a:gd name="connsiteY10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455857 w 3319528"/>
                  <a:gd name="connsiteY10" fmla="*/ 379966 h 3425183"/>
                  <a:gd name="connsiteX11" fmla="*/ 2773986 w 3319528"/>
                  <a:gd name="connsiteY11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455857 w 3319528"/>
                  <a:gd name="connsiteY10" fmla="*/ 379966 h 3425183"/>
                  <a:gd name="connsiteX11" fmla="*/ 1445949 w 3319528"/>
                  <a:gd name="connsiteY11" fmla="*/ 350165 h 3425183"/>
                  <a:gd name="connsiteX12" fmla="*/ 2773986 w 3319528"/>
                  <a:gd name="connsiteY12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455857 w 3319528"/>
                  <a:gd name="connsiteY10" fmla="*/ 379966 h 3425183"/>
                  <a:gd name="connsiteX11" fmla="*/ 1445949 w 3319528"/>
                  <a:gd name="connsiteY11" fmla="*/ 350165 h 3425183"/>
                  <a:gd name="connsiteX12" fmla="*/ 2773986 w 3319528"/>
                  <a:gd name="connsiteY12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455857 w 3319528"/>
                  <a:gd name="connsiteY10" fmla="*/ 379966 h 3425183"/>
                  <a:gd name="connsiteX11" fmla="*/ 1475676 w 3319528"/>
                  <a:gd name="connsiteY11" fmla="*/ 1065378 h 3425183"/>
                  <a:gd name="connsiteX12" fmla="*/ 2773986 w 3319528"/>
                  <a:gd name="connsiteY12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198232 w 3319528"/>
                  <a:gd name="connsiteY10" fmla="*/ 439566 h 3425183"/>
                  <a:gd name="connsiteX11" fmla="*/ 1475676 w 3319528"/>
                  <a:gd name="connsiteY11" fmla="*/ 1065378 h 3425183"/>
                  <a:gd name="connsiteX12" fmla="*/ 2773986 w 3319528"/>
                  <a:gd name="connsiteY12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198232 w 3319528"/>
                  <a:gd name="connsiteY10" fmla="*/ 439566 h 3425183"/>
                  <a:gd name="connsiteX11" fmla="*/ 1505402 w 3319528"/>
                  <a:gd name="connsiteY11" fmla="*/ 484269 h 3425183"/>
                  <a:gd name="connsiteX12" fmla="*/ 2773986 w 3319528"/>
                  <a:gd name="connsiteY12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198232 w 3319528"/>
                  <a:gd name="connsiteY10" fmla="*/ 439566 h 3425183"/>
                  <a:gd name="connsiteX11" fmla="*/ 1505402 w 3319528"/>
                  <a:gd name="connsiteY11" fmla="*/ 484269 h 3425183"/>
                  <a:gd name="connsiteX12" fmla="*/ 2773986 w 3319528"/>
                  <a:gd name="connsiteY12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198232 w 3319528"/>
                  <a:gd name="connsiteY10" fmla="*/ 439566 h 3425183"/>
                  <a:gd name="connsiteX11" fmla="*/ 1505402 w 3319528"/>
                  <a:gd name="connsiteY11" fmla="*/ 484269 h 3425183"/>
                  <a:gd name="connsiteX12" fmla="*/ 1485583 w 3319528"/>
                  <a:gd name="connsiteY12" fmla="*/ 499167 h 3425183"/>
                  <a:gd name="connsiteX13" fmla="*/ 2773986 w 3319528"/>
                  <a:gd name="connsiteY13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198232 w 3319528"/>
                  <a:gd name="connsiteY10" fmla="*/ 439566 h 3425183"/>
                  <a:gd name="connsiteX11" fmla="*/ 1505402 w 3319528"/>
                  <a:gd name="connsiteY11" fmla="*/ 484269 h 3425183"/>
                  <a:gd name="connsiteX12" fmla="*/ 1535127 w 3319528"/>
                  <a:gd name="connsiteY12" fmla="*/ 1154779 h 3425183"/>
                  <a:gd name="connsiteX13" fmla="*/ 2773986 w 3319528"/>
                  <a:gd name="connsiteY13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198232 w 3319528"/>
                  <a:gd name="connsiteY10" fmla="*/ 439566 h 3425183"/>
                  <a:gd name="connsiteX11" fmla="*/ 1505402 w 3319528"/>
                  <a:gd name="connsiteY11" fmla="*/ 484269 h 3425183"/>
                  <a:gd name="connsiteX12" fmla="*/ 1535127 w 3319528"/>
                  <a:gd name="connsiteY12" fmla="*/ 1154779 h 3425183"/>
                  <a:gd name="connsiteX13" fmla="*/ 1515309 w 3319528"/>
                  <a:gd name="connsiteY13" fmla="*/ 1169679 h 3425183"/>
                  <a:gd name="connsiteX14" fmla="*/ 2773986 w 3319528"/>
                  <a:gd name="connsiteY14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198232 w 3319528"/>
                  <a:gd name="connsiteY10" fmla="*/ 439566 h 3425183"/>
                  <a:gd name="connsiteX11" fmla="*/ 1505402 w 3319528"/>
                  <a:gd name="connsiteY11" fmla="*/ 484269 h 3425183"/>
                  <a:gd name="connsiteX12" fmla="*/ 1535127 w 3319528"/>
                  <a:gd name="connsiteY12" fmla="*/ 1154779 h 3425183"/>
                  <a:gd name="connsiteX13" fmla="*/ 1941383 w 3319528"/>
                  <a:gd name="connsiteY13" fmla="*/ 1154779 h 3425183"/>
                  <a:gd name="connsiteX14" fmla="*/ 2773986 w 3319528"/>
                  <a:gd name="connsiteY14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198232 w 3319528"/>
                  <a:gd name="connsiteY10" fmla="*/ 439566 h 3425183"/>
                  <a:gd name="connsiteX11" fmla="*/ 1505402 w 3319528"/>
                  <a:gd name="connsiteY11" fmla="*/ 484269 h 3425183"/>
                  <a:gd name="connsiteX12" fmla="*/ 1535127 w 3319528"/>
                  <a:gd name="connsiteY12" fmla="*/ 1154779 h 3425183"/>
                  <a:gd name="connsiteX13" fmla="*/ 1941383 w 3319528"/>
                  <a:gd name="connsiteY13" fmla="*/ 1154779 h 3425183"/>
                  <a:gd name="connsiteX14" fmla="*/ 1941382 w 3319528"/>
                  <a:gd name="connsiteY14" fmla="*/ 1154779 h 3425183"/>
                  <a:gd name="connsiteX15" fmla="*/ 2773986 w 3319528"/>
                  <a:gd name="connsiteY15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198232 w 3319528"/>
                  <a:gd name="connsiteY10" fmla="*/ 439566 h 3425183"/>
                  <a:gd name="connsiteX11" fmla="*/ 1505402 w 3319528"/>
                  <a:gd name="connsiteY11" fmla="*/ 484269 h 3425183"/>
                  <a:gd name="connsiteX12" fmla="*/ 1535127 w 3319528"/>
                  <a:gd name="connsiteY12" fmla="*/ 1154779 h 3425183"/>
                  <a:gd name="connsiteX13" fmla="*/ 1941383 w 3319528"/>
                  <a:gd name="connsiteY13" fmla="*/ 1154779 h 3425183"/>
                  <a:gd name="connsiteX14" fmla="*/ 1931474 w 3319528"/>
                  <a:gd name="connsiteY14" fmla="*/ 1706087 h 3425183"/>
                  <a:gd name="connsiteX15" fmla="*/ 2773986 w 3319528"/>
                  <a:gd name="connsiteY15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198232 w 3319528"/>
                  <a:gd name="connsiteY10" fmla="*/ 439566 h 3425183"/>
                  <a:gd name="connsiteX11" fmla="*/ 1505402 w 3319528"/>
                  <a:gd name="connsiteY11" fmla="*/ 484269 h 3425183"/>
                  <a:gd name="connsiteX12" fmla="*/ 1535127 w 3319528"/>
                  <a:gd name="connsiteY12" fmla="*/ 1154779 h 3425183"/>
                  <a:gd name="connsiteX13" fmla="*/ 1941383 w 3319528"/>
                  <a:gd name="connsiteY13" fmla="*/ 1154779 h 3425183"/>
                  <a:gd name="connsiteX14" fmla="*/ 1931475 w 3319528"/>
                  <a:gd name="connsiteY14" fmla="*/ 1706087 h 3425183"/>
                  <a:gd name="connsiteX15" fmla="*/ 2773986 w 3319528"/>
                  <a:gd name="connsiteY15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198232 w 3319528"/>
                  <a:gd name="connsiteY10" fmla="*/ 439566 h 3425183"/>
                  <a:gd name="connsiteX11" fmla="*/ 1505402 w 3319528"/>
                  <a:gd name="connsiteY11" fmla="*/ 484269 h 3425183"/>
                  <a:gd name="connsiteX12" fmla="*/ 1535127 w 3319528"/>
                  <a:gd name="connsiteY12" fmla="*/ 1154779 h 3425183"/>
                  <a:gd name="connsiteX13" fmla="*/ 1941383 w 3319528"/>
                  <a:gd name="connsiteY13" fmla="*/ 1154779 h 3425183"/>
                  <a:gd name="connsiteX14" fmla="*/ 1931475 w 3319528"/>
                  <a:gd name="connsiteY14" fmla="*/ 1706087 h 3425183"/>
                  <a:gd name="connsiteX15" fmla="*/ 1931474 w 3319528"/>
                  <a:gd name="connsiteY15" fmla="*/ 1661387 h 3425183"/>
                  <a:gd name="connsiteX16" fmla="*/ 2773986 w 3319528"/>
                  <a:gd name="connsiteY16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198232 w 3319528"/>
                  <a:gd name="connsiteY10" fmla="*/ 439566 h 3425183"/>
                  <a:gd name="connsiteX11" fmla="*/ 1505402 w 3319528"/>
                  <a:gd name="connsiteY11" fmla="*/ 484269 h 3425183"/>
                  <a:gd name="connsiteX12" fmla="*/ 1535127 w 3319528"/>
                  <a:gd name="connsiteY12" fmla="*/ 1154779 h 3425183"/>
                  <a:gd name="connsiteX13" fmla="*/ 1941383 w 3319528"/>
                  <a:gd name="connsiteY13" fmla="*/ 1154779 h 3425183"/>
                  <a:gd name="connsiteX14" fmla="*/ 1931475 w 3319528"/>
                  <a:gd name="connsiteY14" fmla="*/ 1706087 h 3425183"/>
                  <a:gd name="connsiteX15" fmla="*/ 2268370 w 3319528"/>
                  <a:gd name="connsiteY15" fmla="*/ 1720987 h 3425183"/>
                  <a:gd name="connsiteX16" fmla="*/ 2773986 w 3319528"/>
                  <a:gd name="connsiteY16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198232 w 3319528"/>
                  <a:gd name="connsiteY10" fmla="*/ 439566 h 3425183"/>
                  <a:gd name="connsiteX11" fmla="*/ 1505402 w 3319528"/>
                  <a:gd name="connsiteY11" fmla="*/ 484269 h 3425183"/>
                  <a:gd name="connsiteX12" fmla="*/ 1535127 w 3319528"/>
                  <a:gd name="connsiteY12" fmla="*/ 1154779 h 3425183"/>
                  <a:gd name="connsiteX13" fmla="*/ 1941383 w 3319528"/>
                  <a:gd name="connsiteY13" fmla="*/ 1154779 h 3425183"/>
                  <a:gd name="connsiteX14" fmla="*/ 1931475 w 3319528"/>
                  <a:gd name="connsiteY14" fmla="*/ 1706087 h 3425183"/>
                  <a:gd name="connsiteX15" fmla="*/ 2268370 w 3319528"/>
                  <a:gd name="connsiteY15" fmla="*/ 1720987 h 3425183"/>
                  <a:gd name="connsiteX16" fmla="*/ 2248551 w 3319528"/>
                  <a:gd name="connsiteY16" fmla="*/ 1691187 h 3425183"/>
                  <a:gd name="connsiteX17" fmla="*/ 2773986 w 3319528"/>
                  <a:gd name="connsiteY17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198232 w 3319528"/>
                  <a:gd name="connsiteY10" fmla="*/ 439566 h 3425183"/>
                  <a:gd name="connsiteX11" fmla="*/ 1505402 w 3319528"/>
                  <a:gd name="connsiteY11" fmla="*/ 484269 h 3425183"/>
                  <a:gd name="connsiteX12" fmla="*/ 1535127 w 3319528"/>
                  <a:gd name="connsiteY12" fmla="*/ 1154779 h 3425183"/>
                  <a:gd name="connsiteX13" fmla="*/ 1941383 w 3319528"/>
                  <a:gd name="connsiteY13" fmla="*/ 1154779 h 3425183"/>
                  <a:gd name="connsiteX14" fmla="*/ 1931475 w 3319528"/>
                  <a:gd name="connsiteY14" fmla="*/ 1706087 h 3425183"/>
                  <a:gd name="connsiteX15" fmla="*/ 2268370 w 3319528"/>
                  <a:gd name="connsiteY15" fmla="*/ 1720987 h 3425183"/>
                  <a:gd name="connsiteX16" fmla="*/ 2298095 w 3319528"/>
                  <a:gd name="connsiteY16" fmla="*/ 2391500 h 3425183"/>
                  <a:gd name="connsiteX17" fmla="*/ 2773986 w 3319528"/>
                  <a:gd name="connsiteY17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219531 w 3319528"/>
                  <a:gd name="connsiteY10" fmla="*/ 468391 h 3425183"/>
                  <a:gd name="connsiteX11" fmla="*/ 1505402 w 3319528"/>
                  <a:gd name="connsiteY11" fmla="*/ 484269 h 3425183"/>
                  <a:gd name="connsiteX12" fmla="*/ 1535127 w 3319528"/>
                  <a:gd name="connsiteY12" fmla="*/ 1154779 h 3425183"/>
                  <a:gd name="connsiteX13" fmla="*/ 1941383 w 3319528"/>
                  <a:gd name="connsiteY13" fmla="*/ 1154779 h 3425183"/>
                  <a:gd name="connsiteX14" fmla="*/ 1931475 w 3319528"/>
                  <a:gd name="connsiteY14" fmla="*/ 1706087 h 3425183"/>
                  <a:gd name="connsiteX15" fmla="*/ 2268370 w 3319528"/>
                  <a:gd name="connsiteY15" fmla="*/ 1720987 h 3425183"/>
                  <a:gd name="connsiteX16" fmla="*/ 2298095 w 3319528"/>
                  <a:gd name="connsiteY16" fmla="*/ 2391500 h 3425183"/>
                  <a:gd name="connsiteX17" fmla="*/ 2773986 w 3319528"/>
                  <a:gd name="connsiteY17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219531 w 3319528"/>
                  <a:gd name="connsiteY10" fmla="*/ 468391 h 3425183"/>
                  <a:gd name="connsiteX11" fmla="*/ 1505402 w 3319528"/>
                  <a:gd name="connsiteY11" fmla="*/ 461849 h 3425183"/>
                  <a:gd name="connsiteX12" fmla="*/ 1535127 w 3319528"/>
                  <a:gd name="connsiteY12" fmla="*/ 1154779 h 3425183"/>
                  <a:gd name="connsiteX13" fmla="*/ 1941383 w 3319528"/>
                  <a:gd name="connsiteY13" fmla="*/ 1154779 h 3425183"/>
                  <a:gd name="connsiteX14" fmla="*/ 1931475 w 3319528"/>
                  <a:gd name="connsiteY14" fmla="*/ 1706087 h 3425183"/>
                  <a:gd name="connsiteX15" fmla="*/ 2268370 w 3319528"/>
                  <a:gd name="connsiteY15" fmla="*/ 1720987 h 3425183"/>
                  <a:gd name="connsiteX16" fmla="*/ 2298095 w 3319528"/>
                  <a:gd name="connsiteY16" fmla="*/ 2391500 h 3425183"/>
                  <a:gd name="connsiteX17" fmla="*/ 2773986 w 3319528"/>
                  <a:gd name="connsiteY17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219531 w 3319528"/>
                  <a:gd name="connsiteY10" fmla="*/ 468391 h 3425183"/>
                  <a:gd name="connsiteX11" fmla="*/ 1505402 w 3319528"/>
                  <a:gd name="connsiteY11" fmla="*/ 461849 h 3425183"/>
                  <a:gd name="connsiteX12" fmla="*/ 1509568 w 3319528"/>
                  <a:gd name="connsiteY12" fmla="*/ 933782 h 3425183"/>
                  <a:gd name="connsiteX13" fmla="*/ 1941383 w 3319528"/>
                  <a:gd name="connsiteY13" fmla="*/ 1154779 h 3425183"/>
                  <a:gd name="connsiteX14" fmla="*/ 1931475 w 3319528"/>
                  <a:gd name="connsiteY14" fmla="*/ 1706087 h 3425183"/>
                  <a:gd name="connsiteX15" fmla="*/ 2268370 w 3319528"/>
                  <a:gd name="connsiteY15" fmla="*/ 1720987 h 3425183"/>
                  <a:gd name="connsiteX16" fmla="*/ 2298095 w 3319528"/>
                  <a:gd name="connsiteY16" fmla="*/ 2391500 h 3425183"/>
                  <a:gd name="connsiteX17" fmla="*/ 2773986 w 3319528"/>
                  <a:gd name="connsiteY17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219531 w 3319528"/>
                  <a:gd name="connsiteY10" fmla="*/ 468391 h 3425183"/>
                  <a:gd name="connsiteX11" fmla="*/ 1505402 w 3319528"/>
                  <a:gd name="connsiteY11" fmla="*/ 461849 h 3425183"/>
                  <a:gd name="connsiteX12" fmla="*/ 1509568 w 3319528"/>
                  <a:gd name="connsiteY12" fmla="*/ 933782 h 3425183"/>
                  <a:gd name="connsiteX13" fmla="*/ 1802940 w 3319528"/>
                  <a:gd name="connsiteY13" fmla="*/ 940187 h 3425183"/>
                  <a:gd name="connsiteX14" fmla="*/ 1931475 w 3319528"/>
                  <a:gd name="connsiteY14" fmla="*/ 1706087 h 3425183"/>
                  <a:gd name="connsiteX15" fmla="*/ 2268370 w 3319528"/>
                  <a:gd name="connsiteY15" fmla="*/ 1720987 h 3425183"/>
                  <a:gd name="connsiteX16" fmla="*/ 2298095 w 3319528"/>
                  <a:gd name="connsiteY16" fmla="*/ 2391500 h 3425183"/>
                  <a:gd name="connsiteX17" fmla="*/ 2773986 w 3319528"/>
                  <a:gd name="connsiteY17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219531 w 3319528"/>
                  <a:gd name="connsiteY10" fmla="*/ 468391 h 3425183"/>
                  <a:gd name="connsiteX11" fmla="*/ 1505402 w 3319528"/>
                  <a:gd name="connsiteY11" fmla="*/ 461849 h 3425183"/>
                  <a:gd name="connsiteX12" fmla="*/ 1509568 w 3319528"/>
                  <a:gd name="connsiteY12" fmla="*/ 933782 h 3425183"/>
                  <a:gd name="connsiteX13" fmla="*/ 1802940 w 3319528"/>
                  <a:gd name="connsiteY13" fmla="*/ 940187 h 3425183"/>
                  <a:gd name="connsiteX14" fmla="*/ 1803681 w 3319528"/>
                  <a:gd name="connsiteY14" fmla="*/ 1392207 h 3425183"/>
                  <a:gd name="connsiteX15" fmla="*/ 2268370 w 3319528"/>
                  <a:gd name="connsiteY15" fmla="*/ 1720987 h 3425183"/>
                  <a:gd name="connsiteX16" fmla="*/ 2298095 w 3319528"/>
                  <a:gd name="connsiteY16" fmla="*/ 2391500 h 3425183"/>
                  <a:gd name="connsiteX17" fmla="*/ 2773986 w 3319528"/>
                  <a:gd name="connsiteY17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219531 w 3319528"/>
                  <a:gd name="connsiteY10" fmla="*/ 468391 h 3425183"/>
                  <a:gd name="connsiteX11" fmla="*/ 1505402 w 3319528"/>
                  <a:gd name="connsiteY11" fmla="*/ 461849 h 3425183"/>
                  <a:gd name="connsiteX12" fmla="*/ 1509568 w 3319528"/>
                  <a:gd name="connsiteY12" fmla="*/ 933782 h 3425183"/>
                  <a:gd name="connsiteX13" fmla="*/ 1802940 w 3319528"/>
                  <a:gd name="connsiteY13" fmla="*/ 940187 h 3425183"/>
                  <a:gd name="connsiteX14" fmla="*/ 1803681 w 3319528"/>
                  <a:gd name="connsiteY14" fmla="*/ 1392207 h 3425183"/>
                  <a:gd name="connsiteX15" fmla="*/ 2087329 w 3319528"/>
                  <a:gd name="connsiteY15" fmla="*/ 1397497 h 3425183"/>
                  <a:gd name="connsiteX16" fmla="*/ 2298095 w 3319528"/>
                  <a:gd name="connsiteY16" fmla="*/ 2391500 h 3425183"/>
                  <a:gd name="connsiteX17" fmla="*/ 2773986 w 3319528"/>
                  <a:gd name="connsiteY17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219531 w 3319528"/>
                  <a:gd name="connsiteY10" fmla="*/ 468391 h 3425183"/>
                  <a:gd name="connsiteX11" fmla="*/ 1505402 w 3319528"/>
                  <a:gd name="connsiteY11" fmla="*/ 461849 h 3425183"/>
                  <a:gd name="connsiteX12" fmla="*/ 1509568 w 3319528"/>
                  <a:gd name="connsiteY12" fmla="*/ 933782 h 3425183"/>
                  <a:gd name="connsiteX13" fmla="*/ 1802940 w 3319528"/>
                  <a:gd name="connsiteY13" fmla="*/ 940187 h 3425183"/>
                  <a:gd name="connsiteX14" fmla="*/ 1803681 w 3319528"/>
                  <a:gd name="connsiteY14" fmla="*/ 1392207 h 3425183"/>
                  <a:gd name="connsiteX15" fmla="*/ 2087329 w 3319528"/>
                  <a:gd name="connsiteY15" fmla="*/ 1397497 h 3425183"/>
                  <a:gd name="connsiteX16" fmla="*/ 2086957 w 3319528"/>
                  <a:gd name="connsiteY16" fmla="*/ 1401259 h 3425183"/>
                  <a:gd name="connsiteX17" fmla="*/ 2298095 w 3319528"/>
                  <a:gd name="connsiteY17" fmla="*/ 2391500 h 3425183"/>
                  <a:gd name="connsiteX18" fmla="*/ 2773986 w 3319528"/>
                  <a:gd name="connsiteY18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219531 w 3319528"/>
                  <a:gd name="connsiteY10" fmla="*/ 468391 h 3425183"/>
                  <a:gd name="connsiteX11" fmla="*/ 1505402 w 3319528"/>
                  <a:gd name="connsiteY11" fmla="*/ 461849 h 3425183"/>
                  <a:gd name="connsiteX12" fmla="*/ 1509568 w 3319528"/>
                  <a:gd name="connsiteY12" fmla="*/ 933782 h 3425183"/>
                  <a:gd name="connsiteX13" fmla="*/ 1802940 w 3319528"/>
                  <a:gd name="connsiteY13" fmla="*/ 940187 h 3425183"/>
                  <a:gd name="connsiteX14" fmla="*/ 1803681 w 3319528"/>
                  <a:gd name="connsiteY14" fmla="*/ 1392207 h 3425183"/>
                  <a:gd name="connsiteX15" fmla="*/ 2087329 w 3319528"/>
                  <a:gd name="connsiteY15" fmla="*/ 1397497 h 3425183"/>
                  <a:gd name="connsiteX16" fmla="*/ 2086957 w 3319528"/>
                  <a:gd name="connsiteY16" fmla="*/ 1401259 h 3425183"/>
                  <a:gd name="connsiteX17" fmla="*/ 2121313 w 3319528"/>
                  <a:gd name="connsiteY17" fmla="*/ 1853420 h 3425183"/>
                  <a:gd name="connsiteX18" fmla="*/ 2773986 w 3319528"/>
                  <a:gd name="connsiteY18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219531 w 3319528"/>
                  <a:gd name="connsiteY10" fmla="*/ 468391 h 3425183"/>
                  <a:gd name="connsiteX11" fmla="*/ 1505402 w 3319528"/>
                  <a:gd name="connsiteY11" fmla="*/ 461849 h 3425183"/>
                  <a:gd name="connsiteX12" fmla="*/ 1509568 w 3319528"/>
                  <a:gd name="connsiteY12" fmla="*/ 933782 h 3425183"/>
                  <a:gd name="connsiteX13" fmla="*/ 1802940 w 3319528"/>
                  <a:gd name="connsiteY13" fmla="*/ 940187 h 3425183"/>
                  <a:gd name="connsiteX14" fmla="*/ 1803681 w 3319528"/>
                  <a:gd name="connsiteY14" fmla="*/ 1392207 h 3425183"/>
                  <a:gd name="connsiteX15" fmla="*/ 2087329 w 3319528"/>
                  <a:gd name="connsiteY15" fmla="*/ 1397497 h 3425183"/>
                  <a:gd name="connsiteX16" fmla="*/ 2086957 w 3319528"/>
                  <a:gd name="connsiteY16" fmla="*/ 1401259 h 3425183"/>
                  <a:gd name="connsiteX17" fmla="*/ 2110663 w 3319528"/>
                  <a:gd name="connsiteY17" fmla="*/ 1866232 h 3425183"/>
                  <a:gd name="connsiteX18" fmla="*/ 2773986 w 3319528"/>
                  <a:gd name="connsiteY18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219531 w 3319528"/>
                  <a:gd name="connsiteY10" fmla="*/ 468391 h 3425183"/>
                  <a:gd name="connsiteX11" fmla="*/ 1505402 w 3319528"/>
                  <a:gd name="connsiteY11" fmla="*/ 461849 h 3425183"/>
                  <a:gd name="connsiteX12" fmla="*/ 1509568 w 3319528"/>
                  <a:gd name="connsiteY12" fmla="*/ 933782 h 3425183"/>
                  <a:gd name="connsiteX13" fmla="*/ 1802940 w 3319528"/>
                  <a:gd name="connsiteY13" fmla="*/ 940187 h 3425183"/>
                  <a:gd name="connsiteX14" fmla="*/ 1803681 w 3319528"/>
                  <a:gd name="connsiteY14" fmla="*/ 1392207 h 3425183"/>
                  <a:gd name="connsiteX15" fmla="*/ 2087329 w 3319528"/>
                  <a:gd name="connsiteY15" fmla="*/ 1397497 h 3425183"/>
                  <a:gd name="connsiteX16" fmla="*/ 2086957 w 3319528"/>
                  <a:gd name="connsiteY16" fmla="*/ 1401259 h 3425183"/>
                  <a:gd name="connsiteX17" fmla="*/ 2112792 w 3319528"/>
                  <a:gd name="connsiteY17" fmla="*/ 1863028 h 3425183"/>
                  <a:gd name="connsiteX18" fmla="*/ 2773986 w 3319528"/>
                  <a:gd name="connsiteY18" fmla="*/ 2494329 h 3425183"/>
                  <a:gd name="connsiteX0" fmla="*/ 2773986 w 3319528"/>
                  <a:gd name="connsiteY0" fmla="*/ 2494329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219531 w 3319528"/>
                  <a:gd name="connsiteY10" fmla="*/ 468391 h 3425183"/>
                  <a:gd name="connsiteX11" fmla="*/ 1505402 w 3319528"/>
                  <a:gd name="connsiteY11" fmla="*/ 461849 h 3425183"/>
                  <a:gd name="connsiteX12" fmla="*/ 1509568 w 3319528"/>
                  <a:gd name="connsiteY12" fmla="*/ 933782 h 3425183"/>
                  <a:gd name="connsiteX13" fmla="*/ 1802940 w 3319528"/>
                  <a:gd name="connsiteY13" fmla="*/ 940187 h 3425183"/>
                  <a:gd name="connsiteX14" fmla="*/ 1803681 w 3319528"/>
                  <a:gd name="connsiteY14" fmla="*/ 1392207 h 3425183"/>
                  <a:gd name="connsiteX15" fmla="*/ 2087329 w 3319528"/>
                  <a:gd name="connsiteY15" fmla="*/ 1397497 h 3425183"/>
                  <a:gd name="connsiteX16" fmla="*/ 2086957 w 3319528"/>
                  <a:gd name="connsiteY16" fmla="*/ 1401259 h 3425183"/>
                  <a:gd name="connsiteX17" fmla="*/ 2112792 w 3319528"/>
                  <a:gd name="connsiteY17" fmla="*/ 1863028 h 3425183"/>
                  <a:gd name="connsiteX18" fmla="*/ 2112515 w 3319528"/>
                  <a:gd name="connsiteY18" fmla="*/ 1859267 h 3425183"/>
                  <a:gd name="connsiteX19" fmla="*/ 2773986 w 3319528"/>
                  <a:gd name="connsiteY19" fmla="*/ 2494329 h 3425183"/>
                  <a:gd name="connsiteX0" fmla="*/ 2365045 w 3319528"/>
                  <a:gd name="connsiteY0" fmla="*/ 1847352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219531 w 3319528"/>
                  <a:gd name="connsiteY10" fmla="*/ 468391 h 3425183"/>
                  <a:gd name="connsiteX11" fmla="*/ 1505402 w 3319528"/>
                  <a:gd name="connsiteY11" fmla="*/ 461849 h 3425183"/>
                  <a:gd name="connsiteX12" fmla="*/ 1509568 w 3319528"/>
                  <a:gd name="connsiteY12" fmla="*/ 933782 h 3425183"/>
                  <a:gd name="connsiteX13" fmla="*/ 1802940 w 3319528"/>
                  <a:gd name="connsiteY13" fmla="*/ 940187 h 3425183"/>
                  <a:gd name="connsiteX14" fmla="*/ 1803681 w 3319528"/>
                  <a:gd name="connsiteY14" fmla="*/ 1392207 h 3425183"/>
                  <a:gd name="connsiteX15" fmla="*/ 2087329 w 3319528"/>
                  <a:gd name="connsiteY15" fmla="*/ 1397497 h 3425183"/>
                  <a:gd name="connsiteX16" fmla="*/ 2086957 w 3319528"/>
                  <a:gd name="connsiteY16" fmla="*/ 1401259 h 3425183"/>
                  <a:gd name="connsiteX17" fmla="*/ 2112792 w 3319528"/>
                  <a:gd name="connsiteY17" fmla="*/ 1863028 h 3425183"/>
                  <a:gd name="connsiteX18" fmla="*/ 2112515 w 3319528"/>
                  <a:gd name="connsiteY18" fmla="*/ 1859267 h 3425183"/>
                  <a:gd name="connsiteX19" fmla="*/ 2365045 w 3319528"/>
                  <a:gd name="connsiteY19" fmla="*/ 1847352 h 3425183"/>
                  <a:gd name="connsiteX0" fmla="*/ 2365045 w 3319528"/>
                  <a:gd name="connsiteY0" fmla="*/ 1847352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219531 w 3319528"/>
                  <a:gd name="connsiteY10" fmla="*/ 468391 h 3425183"/>
                  <a:gd name="connsiteX11" fmla="*/ 1505402 w 3319528"/>
                  <a:gd name="connsiteY11" fmla="*/ 461849 h 3425183"/>
                  <a:gd name="connsiteX12" fmla="*/ 1509568 w 3319528"/>
                  <a:gd name="connsiteY12" fmla="*/ 933782 h 3425183"/>
                  <a:gd name="connsiteX13" fmla="*/ 1802940 w 3319528"/>
                  <a:gd name="connsiteY13" fmla="*/ 940187 h 3425183"/>
                  <a:gd name="connsiteX14" fmla="*/ 1803681 w 3319528"/>
                  <a:gd name="connsiteY14" fmla="*/ 1392207 h 3425183"/>
                  <a:gd name="connsiteX15" fmla="*/ 2087329 w 3319528"/>
                  <a:gd name="connsiteY15" fmla="*/ 1397497 h 3425183"/>
                  <a:gd name="connsiteX16" fmla="*/ 2086957 w 3319528"/>
                  <a:gd name="connsiteY16" fmla="*/ 1401259 h 3425183"/>
                  <a:gd name="connsiteX17" fmla="*/ 2112792 w 3319528"/>
                  <a:gd name="connsiteY17" fmla="*/ 1863028 h 3425183"/>
                  <a:gd name="connsiteX18" fmla="*/ 2112515 w 3319528"/>
                  <a:gd name="connsiteY18" fmla="*/ 1859267 h 3425183"/>
                  <a:gd name="connsiteX19" fmla="*/ 2365045 w 3319528"/>
                  <a:gd name="connsiteY19" fmla="*/ 1847352 h 3425183"/>
                  <a:gd name="connsiteX0" fmla="*/ 2365045 w 3319528"/>
                  <a:gd name="connsiteY0" fmla="*/ 1847352 h 3425183"/>
                  <a:gd name="connsiteX1" fmla="*/ 2368104 w 3319528"/>
                  <a:gd name="connsiteY1" fmla="*/ 1846457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112792 w 3319528"/>
                  <a:gd name="connsiteY18" fmla="*/ 1863028 h 3425183"/>
                  <a:gd name="connsiteX19" fmla="*/ 2112515 w 3319528"/>
                  <a:gd name="connsiteY19" fmla="*/ 1859267 h 3425183"/>
                  <a:gd name="connsiteX20" fmla="*/ 2365045 w 3319528"/>
                  <a:gd name="connsiteY20" fmla="*/ 1847352 h 3425183"/>
                  <a:gd name="connsiteX0" fmla="*/ 2362915 w 3319528"/>
                  <a:gd name="connsiteY0" fmla="*/ 2260520 h 3425183"/>
                  <a:gd name="connsiteX1" fmla="*/ 2368104 w 3319528"/>
                  <a:gd name="connsiteY1" fmla="*/ 1846457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112792 w 3319528"/>
                  <a:gd name="connsiteY18" fmla="*/ 1863028 h 3425183"/>
                  <a:gd name="connsiteX19" fmla="*/ 2112515 w 3319528"/>
                  <a:gd name="connsiteY19" fmla="*/ 1859267 h 3425183"/>
                  <a:gd name="connsiteX20" fmla="*/ 2362915 w 3319528"/>
                  <a:gd name="connsiteY20" fmla="*/ 2260520 h 3425183"/>
                  <a:gd name="connsiteX0" fmla="*/ 2362915 w 3319528"/>
                  <a:gd name="connsiteY0" fmla="*/ 2260520 h 3425183"/>
                  <a:gd name="connsiteX1" fmla="*/ 2593873 w 3319528"/>
                  <a:gd name="connsiteY1" fmla="*/ 2093077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112792 w 3319528"/>
                  <a:gd name="connsiteY18" fmla="*/ 1863028 h 3425183"/>
                  <a:gd name="connsiteX19" fmla="*/ 2112515 w 3319528"/>
                  <a:gd name="connsiteY19" fmla="*/ 1859267 h 3425183"/>
                  <a:gd name="connsiteX20" fmla="*/ 2362915 w 3319528"/>
                  <a:gd name="connsiteY20" fmla="*/ 2260520 h 3425183"/>
                  <a:gd name="connsiteX0" fmla="*/ 2362915 w 3319528"/>
                  <a:gd name="connsiteY0" fmla="*/ 2260520 h 3425183"/>
                  <a:gd name="connsiteX1" fmla="*/ 2593873 w 3319528"/>
                  <a:gd name="connsiteY1" fmla="*/ 2093077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112792 w 3319528"/>
                  <a:gd name="connsiteY18" fmla="*/ 1863028 h 3425183"/>
                  <a:gd name="connsiteX19" fmla="*/ 2112515 w 3319528"/>
                  <a:gd name="connsiteY19" fmla="*/ 1859267 h 3425183"/>
                  <a:gd name="connsiteX20" fmla="*/ 2362915 w 3319528"/>
                  <a:gd name="connsiteY20" fmla="*/ 2260520 h 3425183"/>
                  <a:gd name="connsiteX0" fmla="*/ 2362915 w 3319528"/>
                  <a:gd name="connsiteY0" fmla="*/ 2260520 h 3425183"/>
                  <a:gd name="connsiteX1" fmla="*/ 2593873 w 3319528"/>
                  <a:gd name="connsiteY1" fmla="*/ 2093077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112792 w 3319528"/>
                  <a:gd name="connsiteY18" fmla="*/ 1863028 h 3425183"/>
                  <a:gd name="connsiteX19" fmla="*/ 2112515 w 3319528"/>
                  <a:gd name="connsiteY19" fmla="*/ 1859267 h 3425183"/>
                  <a:gd name="connsiteX20" fmla="*/ 2362915 w 3319528"/>
                  <a:gd name="connsiteY20" fmla="*/ 2260520 h 3425183"/>
                  <a:gd name="connsiteX0" fmla="*/ 2362915 w 3319528"/>
                  <a:gd name="connsiteY0" fmla="*/ 2260520 h 3425183"/>
                  <a:gd name="connsiteX1" fmla="*/ 2593873 w 3319528"/>
                  <a:gd name="connsiteY1" fmla="*/ 2093077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112792 w 3319528"/>
                  <a:gd name="connsiteY18" fmla="*/ 1863028 h 3425183"/>
                  <a:gd name="connsiteX19" fmla="*/ 2112515 w 3319528"/>
                  <a:gd name="connsiteY19" fmla="*/ 1859267 h 3425183"/>
                  <a:gd name="connsiteX20" fmla="*/ 2362915 w 3319528"/>
                  <a:gd name="connsiteY20" fmla="*/ 2260520 h 3425183"/>
                  <a:gd name="connsiteX0" fmla="*/ 2362915 w 3319528"/>
                  <a:gd name="connsiteY0" fmla="*/ 2260520 h 3425183"/>
                  <a:gd name="connsiteX1" fmla="*/ 2593873 w 3319528"/>
                  <a:gd name="connsiteY1" fmla="*/ 2093077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112792 w 3319528"/>
                  <a:gd name="connsiteY18" fmla="*/ 1863028 h 3425183"/>
                  <a:gd name="connsiteX19" fmla="*/ 2112515 w 3319528"/>
                  <a:gd name="connsiteY19" fmla="*/ 1859267 h 3425183"/>
                  <a:gd name="connsiteX20" fmla="*/ 2362915 w 3319528"/>
                  <a:gd name="connsiteY20" fmla="*/ 2260520 h 3425183"/>
                  <a:gd name="connsiteX0" fmla="*/ 2362915 w 3319528"/>
                  <a:gd name="connsiteY0" fmla="*/ 2260520 h 3425183"/>
                  <a:gd name="connsiteX1" fmla="*/ 2593873 w 3319528"/>
                  <a:gd name="connsiteY1" fmla="*/ 2093077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112792 w 3319528"/>
                  <a:gd name="connsiteY18" fmla="*/ 1863028 h 3425183"/>
                  <a:gd name="connsiteX19" fmla="*/ 2112515 w 3319528"/>
                  <a:gd name="connsiteY19" fmla="*/ 1859267 h 3425183"/>
                  <a:gd name="connsiteX20" fmla="*/ 2362915 w 3319528"/>
                  <a:gd name="connsiteY20" fmla="*/ 2260520 h 3425183"/>
                  <a:gd name="connsiteX0" fmla="*/ 2362915 w 3319528"/>
                  <a:gd name="connsiteY0" fmla="*/ 2260520 h 3425183"/>
                  <a:gd name="connsiteX1" fmla="*/ 2593873 w 3319528"/>
                  <a:gd name="connsiteY1" fmla="*/ 2093077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112792 w 3319528"/>
                  <a:gd name="connsiteY18" fmla="*/ 1863028 h 3425183"/>
                  <a:gd name="connsiteX19" fmla="*/ 2112515 w 3319528"/>
                  <a:gd name="connsiteY19" fmla="*/ 1859267 h 3425183"/>
                  <a:gd name="connsiteX20" fmla="*/ 2362915 w 3319528"/>
                  <a:gd name="connsiteY20" fmla="*/ 2260520 h 3425183"/>
                  <a:gd name="connsiteX0" fmla="*/ 2373564 w 3319528"/>
                  <a:gd name="connsiteY0" fmla="*/ 1856960 h 3425183"/>
                  <a:gd name="connsiteX1" fmla="*/ 2593873 w 3319528"/>
                  <a:gd name="connsiteY1" fmla="*/ 2093077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112792 w 3319528"/>
                  <a:gd name="connsiteY18" fmla="*/ 1863028 h 3425183"/>
                  <a:gd name="connsiteX19" fmla="*/ 2112515 w 3319528"/>
                  <a:gd name="connsiteY19" fmla="*/ 1859267 h 3425183"/>
                  <a:gd name="connsiteX20" fmla="*/ 2373564 w 3319528"/>
                  <a:gd name="connsiteY20" fmla="*/ 1856960 h 3425183"/>
                  <a:gd name="connsiteX0" fmla="*/ 2373564 w 3319528"/>
                  <a:gd name="connsiteY0" fmla="*/ 1856960 h 3425183"/>
                  <a:gd name="connsiteX1" fmla="*/ 2593873 w 3319528"/>
                  <a:gd name="connsiteY1" fmla="*/ 2093077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112792 w 3319528"/>
                  <a:gd name="connsiteY18" fmla="*/ 1863028 h 3425183"/>
                  <a:gd name="connsiteX19" fmla="*/ 2103995 w 3319528"/>
                  <a:gd name="connsiteY19" fmla="*/ 1859267 h 3425183"/>
                  <a:gd name="connsiteX20" fmla="*/ 2373564 w 3319528"/>
                  <a:gd name="connsiteY20" fmla="*/ 1856960 h 3425183"/>
                  <a:gd name="connsiteX0" fmla="*/ 2373564 w 3319528"/>
                  <a:gd name="connsiteY0" fmla="*/ 1856960 h 3425183"/>
                  <a:gd name="connsiteX1" fmla="*/ 2593873 w 3319528"/>
                  <a:gd name="connsiteY1" fmla="*/ 2093077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112792 w 3319528"/>
                  <a:gd name="connsiteY18" fmla="*/ 1863028 h 3425183"/>
                  <a:gd name="connsiteX19" fmla="*/ 1914434 w 3319528"/>
                  <a:gd name="connsiteY19" fmla="*/ 2246812 h 3425183"/>
                  <a:gd name="connsiteX20" fmla="*/ 2373564 w 3319528"/>
                  <a:gd name="connsiteY20" fmla="*/ 1856960 h 3425183"/>
                  <a:gd name="connsiteX0" fmla="*/ 2373564 w 3319528"/>
                  <a:gd name="connsiteY0" fmla="*/ 1856960 h 3425183"/>
                  <a:gd name="connsiteX1" fmla="*/ 2593873 w 3319528"/>
                  <a:gd name="connsiteY1" fmla="*/ 2093077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095753 w 3319528"/>
                  <a:gd name="connsiteY18" fmla="*/ 1847013 h 3425183"/>
                  <a:gd name="connsiteX19" fmla="*/ 1914434 w 3319528"/>
                  <a:gd name="connsiteY19" fmla="*/ 2246812 h 3425183"/>
                  <a:gd name="connsiteX20" fmla="*/ 2373564 w 3319528"/>
                  <a:gd name="connsiteY20" fmla="*/ 1856960 h 3425183"/>
                  <a:gd name="connsiteX0" fmla="*/ 2373564 w 3319528"/>
                  <a:gd name="connsiteY0" fmla="*/ 1856960 h 3425183"/>
                  <a:gd name="connsiteX1" fmla="*/ 2593873 w 3319528"/>
                  <a:gd name="connsiteY1" fmla="*/ 2093077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095753 w 3319528"/>
                  <a:gd name="connsiteY18" fmla="*/ 1847013 h 3425183"/>
                  <a:gd name="connsiteX19" fmla="*/ 2357453 w 3319528"/>
                  <a:gd name="connsiteY19" fmla="*/ 1833643 h 3425183"/>
                  <a:gd name="connsiteX20" fmla="*/ 2373564 w 3319528"/>
                  <a:gd name="connsiteY20" fmla="*/ 1856960 h 3425183"/>
                  <a:gd name="connsiteX0" fmla="*/ 2343746 w 3319528"/>
                  <a:gd name="connsiteY0" fmla="*/ 2266926 h 3425183"/>
                  <a:gd name="connsiteX1" fmla="*/ 2593873 w 3319528"/>
                  <a:gd name="connsiteY1" fmla="*/ 2093077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095753 w 3319528"/>
                  <a:gd name="connsiteY18" fmla="*/ 1847013 h 3425183"/>
                  <a:gd name="connsiteX19" fmla="*/ 2357453 w 3319528"/>
                  <a:gd name="connsiteY19" fmla="*/ 1833643 h 3425183"/>
                  <a:gd name="connsiteX20" fmla="*/ 2343746 w 3319528"/>
                  <a:gd name="connsiteY20" fmla="*/ 2266926 h 3425183"/>
                  <a:gd name="connsiteX0" fmla="*/ 2343746 w 3319528"/>
                  <a:gd name="connsiteY0" fmla="*/ 2266926 h 3425183"/>
                  <a:gd name="connsiteX1" fmla="*/ 2593873 w 3319528"/>
                  <a:gd name="connsiteY1" fmla="*/ 2093077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095753 w 3319528"/>
                  <a:gd name="connsiteY18" fmla="*/ 1847013 h 3425183"/>
                  <a:gd name="connsiteX19" fmla="*/ 2363843 w 3319528"/>
                  <a:gd name="connsiteY19" fmla="*/ 1846455 h 3425183"/>
                  <a:gd name="connsiteX20" fmla="*/ 2343746 w 3319528"/>
                  <a:gd name="connsiteY20" fmla="*/ 2266926 h 3425183"/>
                  <a:gd name="connsiteX0" fmla="*/ 2354396 w 3319528"/>
                  <a:gd name="connsiteY0" fmla="*/ 2260520 h 3425183"/>
                  <a:gd name="connsiteX1" fmla="*/ 2593873 w 3319528"/>
                  <a:gd name="connsiteY1" fmla="*/ 2093077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095753 w 3319528"/>
                  <a:gd name="connsiteY18" fmla="*/ 1847013 h 3425183"/>
                  <a:gd name="connsiteX19" fmla="*/ 2363843 w 3319528"/>
                  <a:gd name="connsiteY19" fmla="*/ 1846455 h 3425183"/>
                  <a:gd name="connsiteX20" fmla="*/ 2354396 w 3319528"/>
                  <a:gd name="connsiteY20" fmla="*/ 2260520 h 3425183"/>
                  <a:gd name="connsiteX0" fmla="*/ 2354396 w 3319528"/>
                  <a:gd name="connsiteY0" fmla="*/ 2260520 h 3425183"/>
                  <a:gd name="connsiteX1" fmla="*/ 2610912 w 3319528"/>
                  <a:gd name="connsiteY1" fmla="*/ 2201974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095753 w 3319528"/>
                  <a:gd name="connsiteY18" fmla="*/ 1847013 h 3425183"/>
                  <a:gd name="connsiteX19" fmla="*/ 2363843 w 3319528"/>
                  <a:gd name="connsiteY19" fmla="*/ 1846455 h 3425183"/>
                  <a:gd name="connsiteX20" fmla="*/ 2354396 w 3319528"/>
                  <a:gd name="connsiteY20" fmla="*/ 2260520 h 3425183"/>
                  <a:gd name="connsiteX0" fmla="*/ 2354396 w 3319528"/>
                  <a:gd name="connsiteY0" fmla="*/ 2260520 h 3425183"/>
                  <a:gd name="connsiteX1" fmla="*/ 2621562 w 3319528"/>
                  <a:gd name="connsiteY1" fmla="*/ 2243611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095753 w 3319528"/>
                  <a:gd name="connsiteY18" fmla="*/ 1847013 h 3425183"/>
                  <a:gd name="connsiteX19" fmla="*/ 2363843 w 3319528"/>
                  <a:gd name="connsiteY19" fmla="*/ 1846455 h 3425183"/>
                  <a:gd name="connsiteX20" fmla="*/ 2354396 w 3319528"/>
                  <a:gd name="connsiteY20" fmla="*/ 2260520 h 3425183"/>
                  <a:gd name="connsiteX0" fmla="*/ 2354396 w 3319528"/>
                  <a:gd name="connsiteY0" fmla="*/ 2260520 h 3425183"/>
                  <a:gd name="connsiteX1" fmla="*/ 2640731 w 3319528"/>
                  <a:gd name="connsiteY1" fmla="*/ 2262828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095753 w 3319528"/>
                  <a:gd name="connsiteY18" fmla="*/ 1847013 h 3425183"/>
                  <a:gd name="connsiteX19" fmla="*/ 2363843 w 3319528"/>
                  <a:gd name="connsiteY19" fmla="*/ 1846455 h 3425183"/>
                  <a:gd name="connsiteX20" fmla="*/ 2354396 w 3319528"/>
                  <a:gd name="connsiteY20" fmla="*/ 2260520 h 3425183"/>
                  <a:gd name="connsiteX0" fmla="*/ 2354396 w 3319528"/>
                  <a:gd name="connsiteY0" fmla="*/ 2260520 h 3425183"/>
                  <a:gd name="connsiteX1" fmla="*/ 2640731 w 3319528"/>
                  <a:gd name="connsiteY1" fmla="*/ 2259624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095753 w 3319528"/>
                  <a:gd name="connsiteY18" fmla="*/ 1847013 h 3425183"/>
                  <a:gd name="connsiteX19" fmla="*/ 2363843 w 3319528"/>
                  <a:gd name="connsiteY19" fmla="*/ 1846455 h 3425183"/>
                  <a:gd name="connsiteX20" fmla="*/ 2354396 w 3319528"/>
                  <a:gd name="connsiteY20" fmla="*/ 2260520 h 3425183"/>
                  <a:gd name="connsiteX0" fmla="*/ 2354396 w 3319528"/>
                  <a:gd name="connsiteY0" fmla="*/ 2260520 h 3425183"/>
                  <a:gd name="connsiteX1" fmla="*/ 2640731 w 3319528"/>
                  <a:gd name="connsiteY1" fmla="*/ 2259624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093623 w 3319528"/>
                  <a:gd name="connsiteY18" fmla="*/ 1859823 h 3425183"/>
                  <a:gd name="connsiteX19" fmla="*/ 2363843 w 3319528"/>
                  <a:gd name="connsiteY19" fmla="*/ 1846455 h 3425183"/>
                  <a:gd name="connsiteX20" fmla="*/ 2354396 w 3319528"/>
                  <a:gd name="connsiteY20" fmla="*/ 2260520 h 3425183"/>
                  <a:gd name="connsiteX0" fmla="*/ 2354396 w 3319528"/>
                  <a:gd name="connsiteY0" fmla="*/ 2260520 h 3425183"/>
                  <a:gd name="connsiteX1" fmla="*/ 2640731 w 3319528"/>
                  <a:gd name="connsiteY1" fmla="*/ 2259624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093623 w 3319528"/>
                  <a:gd name="connsiteY18" fmla="*/ 1859823 h 3425183"/>
                  <a:gd name="connsiteX19" fmla="*/ 2372363 w 3319528"/>
                  <a:gd name="connsiteY19" fmla="*/ 1865671 h 3425183"/>
                  <a:gd name="connsiteX20" fmla="*/ 2354396 w 3319528"/>
                  <a:gd name="connsiteY20" fmla="*/ 2260520 h 3425183"/>
                  <a:gd name="connsiteX0" fmla="*/ 2369305 w 3319528"/>
                  <a:gd name="connsiteY0" fmla="*/ 2395041 h 3425183"/>
                  <a:gd name="connsiteX1" fmla="*/ 2640731 w 3319528"/>
                  <a:gd name="connsiteY1" fmla="*/ 2259624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093623 w 3319528"/>
                  <a:gd name="connsiteY18" fmla="*/ 1859823 h 3425183"/>
                  <a:gd name="connsiteX19" fmla="*/ 2372363 w 3319528"/>
                  <a:gd name="connsiteY19" fmla="*/ 1865671 h 3425183"/>
                  <a:gd name="connsiteX20" fmla="*/ 2369305 w 3319528"/>
                  <a:gd name="connsiteY20" fmla="*/ 2395041 h 3425183"/>
                  <a:gd name="connsiteX0" fmla="*/ 2369305 w 3319528"/>
                  <a:gd name="connsiteY0" fmla="*/ 2395041 h 3425183"/>
                  <a:gd name="connsiteX1" fmla="*/ 2655640 w 3319528"/>
                  <a:gd name="connsiteY1" fmla="*/ 2381332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093623 w 3319528"/>
                  <a:gd name="connsiteY18" fmla="*/ 1859823 h 3425183"/>
                  <a:gd name="connsiteX19" fmla="*/ 2372363 w 3319528"/>
                  <a:gd name="connsiteY19" fmla="*/ 1865671 h 3425183"/>
                  <a:gd name="connsiteX20" fmla="*/ 2369305 w 3319528"/>
                  <a:gd name="connsiteY20" fmla="*/ 2395041 h 3425183"/>
                  <a:gd name="connsiteX0" fmla="*/ 2369305 w 3319528"/>
                  <a:gd name="connsiteY0" fmla="*/ 2395041 h 3425183"/>
                  <a:gd name="connsiteX1" fmla="*/ 2655640 w 3319528"/>
                  <a:gd name="connsiteY1" fmla="*/ 2381332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093623 w 3319528"/>
                  <a:gd name="connsiteY18" fmla="*/ 1859823 h 3425183"/>
                  <a:gd name="connsiteX19" fmla="*/ 2372363 w 3319528"/>
                  <a:gd name="connsiteY19" fmla="*/ 1865671 h 3425183"/>
                  <a:gd name="connsiteX20" fmla="*/ 2369305 w 3319528"/>
                  <a:gd name="connsiteY20" fmla="*/ 2395041 h 3425183"/>
                  <a:gd name="connsiteX0" fmla="*/ 2369305 w 3319528"/>
                  <a:gd name="connsiteY0" fmla="*/ 2395041 h 3425183"/>
                  <a:gd name="connsiteX1" fmla="*/ 2715278 w 3319528"/>
                  <a:gd name="connsiteY1" fmla="*/ 2397346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3378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093623 w 3319528"/>
                  <a:gd name="connsiteY18" fmla="*/ 1859823 h 3425183"/>
                  <a:gd name="connsiteX19" fmla="*/ 2372363 w 3319528"/>
                  <a:gd name="connsiteY19" fmla="*/ 1865671 h 3425183"/>
                  <a:gd name="connsiteX20" fmla="*/ 2369305 w 3319528"/>
                  <a:gd name="connsiteY20" fmla="*/ 2395041 h 3425183"/>
                  <a:gd name="connsiteX0" fmla="*/ 2369305 w 3319528"/>
                  <a:gd name="connsiteY0" fmla="*/ 2395041 h 3425183"/>
                  <a:gd name="connsiteX1" fmla="*/ 2715278 w 3319528"/>
                  <a:gd name="connsiteY1" fmla="*/ 2397346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4820 w 3319528"/>
                  <a:gd name="connsiteY13" fmla="*/ 955201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093623 w 3319528"/>
                  <a:gd name="connsiteY18" fmla="*/ 1859823 h 3425183"/>
                  <a:gd name="connsiteX19" fmla="*/ 2372363 w 3319528"/>
                  <a:gd name="connsiteY19" fmla="*/ 1865671 h 3425183"/>
                  <a:gd name="connsiteX20" fmla="*/ 2369305 w 3319528"/>
                  <a:gd name="connsiteY20" fmla="*/ 2395041 h 3425183"/>
                  <a:gd name="connsiteX0" fmla="*/ 2369305 w 3319528"/>
                  <a:gd name="connsiteY0" fmla="*/ 2395041 h 3425183"/>
                  <a:gd name="connsiteX1" fmla="*/ 2715278 w 3319528"/>
                  <a:gd name="connsiteY1" fmla="*/ 2397346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40922 h 3425183"/>
                  <a:gd name="connsiteX14" fmla="*/ 1802940 w 3319528"/>
                  <a:gd name="connsiteY14" fmla="*/ 940187 h 3425183"/>
                  <a:gd name="connsiteX15" fmla="*/ 1803681 w 3319528"/>
                  <a:gd name="connsiteY15" fmla="*/ 1392207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093623 w 3319528"/>
                  <a:gd name="connsiteY18" fmla="*/ 1859823 h 3425183"/>
                  <a:gd name="connsiteX19" fmla="*/ 2372363 w 3319528"/>
                  <a:gd name="connsiteY19" fmla="*/ 1865671 h 3425183"/>
                  <a:gd name="connsiteX20" fmla="*/ 2369305 w 3319528"/>
                  <a:gd name="connsiteY20" fmla="*/ 2395041 h 3425183"/>
                  <a:gd name="connsiteX0" fmla="*/ 2369305 w 3319528"/>
                  <a:gd name="connsiteY0" fmla="*/ 2395041 h 3425183"/>
                  <a:gd name="connsiteX1" fmla="*/ 2715278 w 3319528"/>
                  <a:gd name="connsiteY1" fmla="*/ 2397346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40922 h 3425183"/>
                  <a:gd name="connsiteX14" fmla="*/ 1802940 w 3319528"/>
                  <a:gd name="connsiteY14" fmla="*/ 940187 h 3425183"/>
                  <a:gd name="connsiteX15" fmla="*/ 1808430 w 3319528"/>
                  <a:gd name="connsiteY15" fmla="*/ 1435045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093623 w 3319528"/>
                  <a:gd name="connsiteY18" fmla="*/ 1859823 h 3425183"/>
                  <a:gd name="connsiteX19" fmla="*/ 2372363 w 3319528"/>
                  <a:gd name="connsiteY19" fmla="*/ 1865671 h 3425183"/>
                  <a:gd name="connsiteX20" fmla="*/ 2369305 w 3319528"/>
                  <a:gd name="connsiteY20" fmla="*/ 2395041 h 3425183"/>
                  <a:gd name="connsiteX0" fmla="*/ 2369305 w 3319528"/>
                  <a:gd name="connsiteY0" fmla="*/ 2395041 h 3425183"/>
                  <a:gd name="connsiteX1" fmla="*/ 2715278 w 3319528"/>
                  <a:gd name="connsiteY1" fmla="*/ 2397346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40922 h 3425183"/>
                  <a:gd name="connsiteX14" fmla="*/ 1802940 w 3319528"/>
                  <a:gd name="connsiteY14" fmla="*/ 940187 h 3425183"/>
                  <a:gd name="connsiteX15" fmla="*/ 1808430 w 3319528"/>
                  <a:gd name="connsiteY15" fmla="*/ 1413625 h 3425183"/>
                  <a:gd name="connsiteX16" fmla="*/ 2087329 w 3319528"/>
                  <a:gd name="connsiteY16" fmla="*/ 1397497 h 3425183"/>
                  <a:gd name="connsiteX17" fmla="*/ 2086957 w 3319528"/>
                  <a:gd name="connsiteY17" fmla="*/ 1401259 h 3425183"/>
                  <a:gd name="connsiteX18" fmla="*/ 2093623 w 3319528"/>
                  <a:gd name="connsiteY18" fmla="*/ 1859823 h 3425183"/>
                  <a:gd name="connsiteX19" fmla="*/ 2372363 w 3319528"/>
                  <a:gd name="connsiteY19" fmla="*/ 1865671 h 3425183"/>
                  <a:gd name="connsiteX20" fmla="*/ 2369305 w 3319528"/>
                  <a:gd name="connsiteY20" fmla="*/ 2395041 h 3425183"/>
                  <a:gd name="connsiteX0" fmla="*/ 2369305 w 3319528"/>
                  <a:gd name="connsiteY0" fmla="*/ 2395041 h 3425183"/>
                  <a:gd name="connsiteX1" fmla="*/ 2715278 w 3319528"/>
                  <a:gd name="connsiteY1" fmla="*/ 2397346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40922 h 3425183"/>
                  <a:gd name="connsiteX14" fmla="*/ 1802940 w 3319528"/>
                  <a:gd name="connsiteY14" fmla="*/ 940187 h 3425183"/>
                  <a:gd name="connsiteX15" fmla="*/ 1808430 w 3319528"/>
                  <a:gd name="connsiteY15" fmla="*/ 1413625 h 3425183"/>
                  <a:gd name="connsiteX16" fmla="*/ 2087329 w 3319528"/>
                  <a:gd name="connsiteY16" fmla="*/ 1397497 h 3425183"/>
                  <a:gd name="connsiteX17" fmla="*/ 2096453 w 3319528"/>
                  <a:gd name="connsiteY17" fmla="*/ 1422678 h 3425183"/>
                  <a:gd name="connsiteX18" fmla="*/ 2093623 w 3319528"/>
                  <a:gd name="connsiteY18" fmla="*/ 1859823 h 3425183"/>
                  <a:gd name="connsiteX19" fmla="*/ 2372363 w 3319528"/>
                  <a:gd name="connsiteY19" fmla="*/ 1865671 h 3425183"/>
                  <a:gd name="connsiteX20" fmla="*/ 2369305 w 3319528"/>
                  <a:gd name="connsiteY20" fmla="*/ 2395041 h 3425183"/>
                  <a:gd name="connsiteX0" fmla="*/ 2374052 w 3319528"/>
                  <a:gd name="connsiteY0" fmla="*/ 2395041 h 3425183"/>
                  <a:gd name="connsiteX1" fmla="*/ 2715278 w 3319528"/>
                  <a:gd name="connsiteY1" fmla="*/ 2397346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40922 h 3425183"/>
                  <a:gd name="connsiteX14" fmla="*/ 1802940 w 3319528"/>
                  <a:gd name="connsiteY14" fmla="*/ 940187 h 3425183"/>
                  <a:gd name="connsiteX15" fmla="*/ 1808430 w 3319528"/>
                  <a:gd name="connsiteY15" fmla="*/ 1413625 h 3425183"/>
                  <a:gd name="connsiteX16" fmla="*/ 2087329 w 3319528"/>
                  <a:gd name="connsiteY16" fmla="*/ 1397497 h 3425183"/>
                  <a:gd name="connsiteX17" fmla="*/ 2096453 w 3319528"/>
                  <a:gd name="connsiteY17" fmla="*/ 1422678 h 3425183"/>
                  <a:gd name="connsiteX18" fmla="*/ 2093623 w 3319528"/>
                  <a:gd name="connsiteY18" fmla="*/ 1859823 h 3425183"/>
                  <a:gd name="connsiteX19" fmla="*/ 2372363 w 3319528"/>
                  <a:gd name="connsiteY19" fmla="*/ 1865671 h 3425183"/>
                  <a:gd name="connsiteX20" fmla="*/ 2374052 w 3319528"/>
                  <a:gd name="connsiteY20" fmla="*/ 2395041 h 3425183"/>
                  <a:gd name="connsiteX0" fmla="*/ 2374052 w 3319528"/>
                  <a:gd name="connsiteY0" fmla="*/ 2395041 h 3425183"/>
                  <a:gd name="connsiteX1" fmla="*/ 2715278 w 3319528"/>
                  <a:gd name="connsiteY1" fmla="*/ 2397346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40922 h 3425183"/>
                  <a:gd name="connsiteX14" fmla="*/ 1802940 w 3319528"/>
                  <a:gd name="connsiteY14" fmla="*/ 940187 h 3425183"/>
                  <a:gd name="connsiteX15" fmla="*/ 1808430 w 3319528"/>
                  <a:gd name="connsiteY15" fmla="*/ 1413625 h 3425183"/>
                  <a:gd name="connsiteX16" fmla="*/ 2087329 w 3319528"/>
                  <a:gd name="connsiteY16" fmla="*/ 1397497 h 3425183"/>
                  <a:gd name="connsiteX17" fmla="*/ 2096453 w 3319528"/>
                  <a:gd name="connsiteY17" fmla="*/ 1422678 h 3425183"/>
                  <a:gd name="connsiteX18" fmla="*/ 2088876 w 3319528"/>
                  <a:gd name="connsiteY18" fmla="*/ 1909802 h 3425183"/>
                  <a:gd name="connsiteX19" fmla="*/ 2372363 w 3319528"/>
                  <a:gd name="connsiteY19" fmla="*/ 1865671 h 3425183"/>
                  <a:gd name="connsiteX20" fmla="*/ 2374052 w 3319528"/>
                  <a:gd name="connsiteY20" fmla="*/ 2395041 h 3425183"/>
                  <a:gd name="connsiteX0" fmla="*/ 2374052 w 3319528"/>
                  <a:gd name="connsiteY0" fmla="*/ 2395041 h 3425183"/>
                  <a:gd name="connsiteX1" fmla="*/ 2715278 w 3319528"/>
                  <a:gd name="connsiteY1" fmla="*/ 2397346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40922 h 3425183"/>
                  <a:gd name="connsiteX14" fmla="*/ 1802940 w 3319528"/>
                  <a:gd name="connsiteY14" fmla="*/ 940187 h 3425183"/>
                  <a:gd name="connsiteX15" fmla="*/ 1808430 w 3319528"/>
                  <a:gd name="connsiteY15" fmla="*/ 1413625 h 3425183"/>
                  <a:gd name="connsiteX16" fmla="*/ 2087329 w 3319528"/>
                  <a:gd name="connsiteY16" fmla="*/ 1397497 h 3425183"/>
                  <a:gd name="connsiteX17" fmla="*/ 2096453 w 3319528"/>
                  <a:gd name="connsiteY17" fmla="*/ 1422678 h 3425183"/>
                  <a:gd name="connsiteX18" fmla="*/ 2088876 w 3319528"/>
                  <a:gd name="connsiteY18" fmla="*/ 1909802 h 3425183"/>
                  <a:gd name="connsiteX19" fmla="*/ 2405599 w 3319528"/>
                  <a:gd name="connsiteY19" fmla="*/ 1915648 h 3425183"/>
                  <a:gd name="connsiteX20" fmla="*/ 2374052 w 3319528"/>
                  <a:gd name="connsiteY20" fmla="*/ 2395041 h 3425183"/>
                  <a:gd name="connsiteX0" fmla="*/ 2412036 w 3319528"/>
                  <a:gd name="connsiteY0" fmla="*/ 2487857 h 3425183"/>
                  <a:gd name="connsiteX1" fmla="*/ 2715278 w 3319528"/>
                  <a:gd name="connsiteY1" fmla="*/ 2397346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40922 h 3425183"/>
                  <a:gd name="connsiteX14" fmla="*/ 1802940 w 3319528"/>
                  <a:gd name="connsiteY14" fmla="*/ 940187 h 3425183"/>
                  <a:gd name="connsiteX15" fmla="*/ 1808430 w 3319528"/>
                  <a:gd name="connsiteY15" fmla="*/ 1413625 h 3425183"/>
                  <a:gd name="connsiteX16" fmla="*/ 2087329 w 3319528"/>
                  <a:gd name="connsiteY16" fmla="*/ 1397497 h 3425183"/>
                  <a:gd name="connsiteX17" fmla="*/ 2096453 w 3319528"/>
                  <a:gd name="connsiteY17" fmla="*/ 1422678 h 3425183"/>
                  <a:gd name="connsiteX18" fmla="*/ 2088876 w 3319528"/>
                  <a:gd name="connsiteY18" fmla="*/ 1909802 h 3425183"/>
                  <a:gd name="connsiteX19" fmla="*/ 2405599 w 3319528"/>
                  <a:gd name="connsiteY19" fmla="*/ 1915648 h 3425183"/>
                  <a:gd name="connsiteX20" fmla="*/ 2412036 w 3319528"/>
                  <a:gd name="connsiteY20" fmla="*/ 2487857 h 3425183"/>
                  <a:gd name="connsiteX0" fmla="*/ 2412036 w 3319528"/>
                  <a:gd name="connsiteY0" fmla="*/ 2487857 h 3425183"/>
                  <a:gd name="connsiteX1" fmla="*/ 2739017 w 3319528"/>
                  <a:gd name="connsiteY1" fmla="*/ 2483023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40922 h 3425183"/>
                  <a:gd name="connsiteX14" fmla="*/ 1802940 w 3319528"/>
                  <a:gd name="connsiteY14" fmla="*/ 940187 h 3425183"/>
                  <a:gd name="connsiteX15" fmla="*/ 1808430 w 3319528"/>
                  <a:gd name="connsiteY15" fmla="*/ 1413625 h 3425183"/>
                  <a:gd name="connsiteX16" fmla="*/ 2087329 w 3319528"/>
                  <a:gd name="connsiteY16" fmla="*/ 1397497 h 3425183"/>
                  <a:gd name="connsiteX17" fmla="*/ 2096453 w 3319528"/>
                  <a:gd name="connsiteY17" fmla="*/ 1422678 h 3425183"/>
                  <a:gd name="connsiteX18" fmla="*/ 2088876 w 3319528"/>
                  <a:gd name="connsiteY18" fmla="*/ 1909802 h 3425183"/>
                  <a:gd name="connsiteX19" fmla="*/ 2405599 w 3319528"/>
                  <a:gd name="connsiteY19" fmla="*/ 1915648 h 3425183"/>
                  <a:gd name="connsiteX20" fmla="*/ 2412036 w 3319528"/>
                  <a:gd name="connsiteY20" fmla="*/ 2487857 h 3425183"/>
                  <a:gd name="connsiteX0" fmla="*/ 2412036 w 3319528"/>
                  <a:gd name="connsiteY0" fmla="*/ 2487857 h 3425183"/>
                  <a:gd name="connsiteX1" fmla="*/ 2739017 w 3319528"/>
                  <a:gd name="connsiteY1" fmla="*/ 2483023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40922 h 3425183"/>
                  <a:gd name="connsiteX14" fmla="*/ 1802940 w 3319528"/>
                  <a:gd name="connsiteY14" fmla="*/ 940187 h 3425183"/>
                  <a:gd name="connsiteX15" fmla="*/ 1808430 w 3319528"/>
                  <a:gd name="connsiteY15" fmla="*/ 1413625 h 3425183"/>
                  <a:gd name="connsiteX16" fmla="*/ 2087329 w 3319528"/>
                  <a:gd name="connsiteY16" fmla="*/ 1397497 h 3425183"/>
                  <a:gd name="connsiteX17" fmla="*/ 2096453 w 3319528"/>
                  <a:gd name="connsiteY17" fmla="*/ 1422678 h 3425183"/>
                  <a:gd name="connsiteX18" fmla="*/ 2088876 w 3319528"/>
                  <a:gd name="connsiteY18" fmla="*/ 1909802 h 3425183"/>
                  <a:gd name="connsiteX19" fmla="*/ 2405599 w 3319528"/>
                  <a:gd name="connsiteY19" fmla="*/ 1915648 h 3425183"/>
                  <a:gd name="connsiteX20" fmla="*/ 2412036 w 3319528"/>
                  <a:gd name="connsiteY20" fmla="*/ 2487857 h 3425183"/>
                  <a:gd name="connsiteX0" fmla="*/ 2412036 w 3319528"/>
                  <a:gd name="connsiteY0" fmla="*/ 2487857 h 3425183"/>
                  <a:gd name="connsiteX1" fmla="*/ 2729521 w 3319528"/>
                  <a:gd name="connsiteY1" fmla="*/ 2504441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40922 h 3425183"/>
                  <a:gd name="connsiteX14" fmla="*/ 1802940 w 3319528"/>
                  <a:gd name="connsiteY14" fmla="*/ 940187 h 3425183"/>
                  <a:gd name="connsiteX15" fmla="*/ 1808430 w 3319528"/>
                  <a:gd name="connsiteY15" fmla="*/ 1413625 h 3425183"/>
                  <a:gd name="connsiteX16" fmla="*/ 2087329 w 3319528"/>
                  <a:gd name="connsiteY16" fmla="*/ 1397497 h 3425183"/>
                  <a:gd name="connsiteX17" fmla="*/ 2096453 w 3319528"/>
                  <a:gd name="connsiteY17" fmla="*/ 1422678 h 3425183"/>
                  <a:gd name="connsiteX18" fmla="*/ 2088876 w 3319528"/>
                  <a:gd name="connsiteY18" fmla="*/ 1909802 h 3425183"/>
                  <a:gd name="connsiteX19" fmla="*/ 2405599 w 3319528"/>
                  <a:gd name="connsiteY19" fmla="*/ 1915648 h 3425183"/>
                  <a:gd name="connsiteX20" fmla="*/ 2412036 w 3319528"/>
                  <a:gd name="connsiteY20" fmla="*/ 2487857 h 3425183"/>
                  <a:gd name="connsiteX0" fmla="*/ 2412036 w 3319528"/>
                  <a:gd name="connsiteY0" fmla="*/ 2487857 h 3425183"/>
                  <a:gd name="connsiteX1" fmla="*/ 2720025 w 3319528"/>
                  <a:gd name="connsiteY1" fmla="*/ 2504441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40922 h 3425183"/>
                  <a:gd name="connsiteX14" fmla="*/ 1802940 w 3319528"/>
                  <a:gd name="connsiteY14" fmla="*/ 940187 h 3425183"/>
                  <a:gd name="connsiteX15" fmla="*/ 1808430 w 3319528"/>
                  <a:gd name="connsiteY15" fmla="*/ 1413625 h 3425183"/>
                  <a:gd name="connsiteX16" fmla="*/ 2087329 w 3319528"/>
                  <a:gd name="connsiteY16" fmla="*/ 1397497 h 3425183"/>
                  <a:gd name="connsiteX17" fmla="*/ 2096453 w 3319528"/>
                  <a:gd name="connsiteY17" fmla="*/ 1422678 h 3425183"/>
                  <a:gd name="connsiteX18" fmla="*/ 2088876 w 3319528"/>
                  <a:gd name="connsiteY18" fmla="*/ 1909802 h 3425183"/>
                  <a:gd name="connsiteX19" fmla="*/ 2405599 w 3319528"/>
                  <a:gd name="connsiteY19" fmla="*/ 1915648 h 3425183"/>
                  <a:gd name="connsiteX20" fmla="*/ 2412036 w 3319528"/>
                  <a:gd name="connsiteY20" fmla="*/ 2487857 h 3425183"/>
                  <a:gd name="connsiteX0" fmla="*/ 2412036 w 3319528"/>
                  <a:gd name="connsiteY0" fmla="*/ 2487857 h 3425183"/>
                  <a:gd name="connsiteX1" fmla="*/ 2720025 w 3319528"/>
                  <a:gd name="connsiteY1" fmla="*/ 2504441 h 3425183"/>
                  <a:gd name="connsiteX2" fmla="*/ 3317901 w 3319528"/>
                  <a:gd name="connsiteY2" fmla="*/ 2490075 h 3425183"/>
                  <a:gd name="connsiteX3" fmla="*/ 3319528 w 3319528"/>
                  <a:gd name="connsiteY3" fmla="*/ 3425183 h 3425183"/>
                  <a:gd name="connsiteX4" fmla="*/ 1293 w 3319528"/>
                  <a:gd name="connsiteY4" fmla="*/ 3406329 h 3425183"/>
                  <a:gd name="connsiteX5" fmla="*/ 678 w 3319528"/>
                  <a:gd name="connsiteY5" fmla="*/ 2494223 h 3425183"/>
                  <a:gd name="connsiteX6" fmla="*/ 503750 w 3319528"/>
                  <a:gd name="connsiteY6" fmla="*/ 2481054 h 3425183"/>
                  <a:gd name="connsiteX7" fmla="*/ 344615 w 3319528"/>
                  <a:gd name="connsiteY7" fmla="*/ 493933 h 3425183"/>
                  <a:gd name="connsiteX8" fmla="*/ 772222 w 3319528"/>
                  <a:gd name="connsiteY8" fmla="*/ 483663 h 3425183"/>
                  <a:gd name="connsiteX9" fmla="*/ 770463 w 3319528"/>
                  <a:gd name="connsiteY9" fmla="*/ 879 h 3425183"/>
                  <a:gd name="connsiteX10" fmla="*/ 1214072 w 3319528"/>
                  <a:gd name="connsiteY10" fmla="*/ 0 h 3425183"/>
                  <a:gd name="connsiteX11" fmla="*/ 1219531 w 3319528"/>
                  <a:gd name="connsiteY11" fmla="*/ 468391 h 3425183"/>
                  <a:gd name="connsiteX12" fmla="*/ 1505402 w 3319528"/>
                  <a:gd name="connsiteY12" fmla="*/ 461849 h 3425183"/>
                  <a:gd name="connsiteX13" fmla="*/ 1509568 w 3319528"/>
                  <a:gd name="connsiteY13" fmla="*/ 940922 h 3425183"/>
                  <a:gd name="connsiteX14" fmla="*/ 1802940 w 3319528"/>
                  <a:gd name="connsiteY14" fmla="*/ 940187 h 3425183"/>
                  <a:gd name="connsiteX15" fmla="*/ 1808430 w 3319528"/>
                  <a:gd name="connsiteY15" fmla="*/ 1413625 h 3425183"/>
                  <a:gd name="connsiteX16" fmla="*/ 2087329 w 3319528"/>
                  <a:gd name="connsiteY16" fmla="*/ 1397497 h 3425183"/>
                  <a:gd name="connsiteX17" fmla="*/ 2096453 w 3319528"/>
                  <a:gd name="connsiteY17" fmla="*/ 1422678 h 3425183"/>
                  <a:gd name="connsiteX18" fmla="*/ 2088876 w 3319528"/>
                  <a:gd name="connsiteY18" fmla="*/ 1909802 h 3425183"/>
                  <a:gd name="connsiteX19" fmla="*/ 2405599 w 3319528"/>
                  <a:gd name="connsiteY19" fmla="*/ 1915648 h 3425183"/>
                  <a:gd name="connsiteX20" fmla="*/ 2412036 w 3319528"/>
                  <a:gd name="connsiteY20" fmla="*/ 2487857 h 3425183"/>
                  <a:gd name="connsiteX0" fmla="*/ 2412036 w 3319528"/>
                  <a:gd name="connsiteY0" fmla="*/ 2487857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219531 w 3319528"/>
                  <a:gd name="connsiteY10" fmla="*/ 468391 h 3425183"/>
                  <a:gd name="connsiteX11" fmla="*/ 1505402 w 3319528"/>
                  <a:gd name="connsiteY11" fmla="*/ 461849 h 3425183"/>
                  <a:gd name="connsiteX12" fmla="*/ 1509568 w 3319528"/>
                  <a:gd name="connsiteY12" fmla="*/ 940922 h 3425183"/>
                  <a:gd name="connsiteX13" fmla="*/ 1802940 w 3319528"/>
                  <a:gd name="connsiteY13" fmla="*/ 940187 h 3425183"/>
                  <a:gd name="connsiteX14" fmla="*/ 1808430 w 3319528"/>
                  <a:gd name="connsiteY14" fmla="*/ 1413625 h 3425183"/>
                  <a:gd name="connsiteX15" fmla="*/ 2087329 w 3319528"/>
                  <a:gd name="connsiteY15" fmla="*/ 1397497 h 3425183"/>
                  <a:gd name="connsiteX16" fmla="*/ 2096453 w 3319528"/>
                  <a:gd name="connsiteY16" fmla="*/ 1422678 h 3425183"/>
                  <a:gd name="connsiteX17" fmla="*/ 2088876 w 3319528"/>
                  <a:gd name="connsiteY17" fmla="*/ 1909802 h 3425183"/>
                  <a:gd name="connsiteX18" fmla="*/ 2405599 w 3319528"/>
                  <a:gd name="connsiteY18" fmla="*/ 1915648 h 3425183"/>
                  <a:gd name="connsiteX19" fmla="*/ 2412036 w 3319528"/>
                  <a:gd name="connsiteY19" fmla="*/ 2487857 h 3425183"/>
                  <a:gd name="connsiteX0" fmla="*/ 2412036 w 3319528"/>
                  <a:gd name="connsiteY0" fmla="*/ 2487857 h 3425183"/>
                  <a:gd name="connsiteX1" fmla="*/ 3317901 w 3319528"/>
                  <a:gd name="connsiteY1" fmla="*/ 2490075 h 3425183"/>
                  <a:gd name="connsiteX2" fmla="*/ 3319528 w 3319528"/>
                  <a:gd name="connsiteY2" fmla="*/ 3425183 h 3425183"/>
                  <a:gd name="connsiteX3" fmla="*/ 1293 w 3319528"/>
                  <a:gd name="connsiteY3" fmla="*/ 3406329 h 3425183"/>
                  <a:gd name="connsiteX4" fmla="*/ 678 w 3319528"/>
                  <a:gd name="connsiteY4" fmla="*/ 2494223 h 3425183"/>
                  <a:gd name="connsiteX5" fmla="*/ 503750 w 3319528"/>
                  <a:gd name="connsiteY5" fmla="*/ 2481054 h 3425183"/>
                  <a:gd name="connsiteX6" fmla="*/ 344615 w 3319528"/>
                  <a:gd name="connsiteY6" fmla="*/ 493933 h 3425183"/>
                  <a:gd name="connsiteX7" fmla="*/ 772222 w 3319528"/>
                  <a:gd name="connsiteY7" fmla="*/ 483663 h 3425183"/>
                  <a:gd name="connsiteX8" fmla="*/ 770463 w 3319528"/>
                  <a:gd name="connsiteY8" fmla="*/ 879 h 3425183"/>
                  <a:gd name="connsiteX9" fmla="*/ 1214072 w 3319528"/>
                  <a:gd name="connsiteY9" fmla="*/ 0 h 3425183"/>
                  <a:gd name="connsiteX10" fmla="*/ 1219531 w 3319528"/>
                  <a:gd name="connsiteY10" fmla="*/ 468391 h 3425183"/>
                  <a:gd name="connsiteX11" fmla="*/ 1505402 w 3319528"/>
                  <a:gd name="connsiteY11" fmla="*/ 461849 h 3425183"/>
                  <a:gd name="connsiteX12" fmla="*/ 1509568 w 3319528"/>
                  <a:gd name="connsiteY12" fmla="*/ 940922 h 3425183"/>
                  <a:gd name="connsiteX13" fmla="*/ 1802940 w 3319528"/>
                  <a:gd name="connsiteY13" fmla="*/ 940187 h 3425183"/>
                  <a:gd name="connsiteX14" fmla="*/ 1808430 w 3319528"/>
                  <a:gd name="connsiteY14" fmla="*/ 1413625 h 3425183"/>
                  <a:gd name="connsiteX15" fmla="*/ 2087329 w 3319528"/>
                  <a:gd name="connsiteY15" fmla="*/ 1397497 h 3425183"/>
                  <a:gd name="connsiteX16" fmla="*/ 2088876 w 3319528"/>
                  <a:gd name="connsiteY16" fmla="*/ 1909802 h 3425183"/>
                  <a:gd name="connsiteX17" fmla="*/ 2405599 w 3319528"/>
                  <a:gd name="connsiteY17" fmla="*/ 1915648 h 3425183"/>
                  <a:gd name="connsiteX18" fmla="*/ 2412036 w 3319528"/>
                  <a:gd name="connsiteY18" fmla="*/ 2487857 h 3425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319528" h="3425183">
                    <a:moveTo>
                      <a:pt x="2412036" y="2487857"/>
                    </a:moveTo>
                    <a:lnTo>
                      <a:pt x="3317901" y="2490075"/>
                    </a:lnTo>
                    <a:cubicBezTo>
                      <a:pt x="3318443" y="2801778"/>
                      <a:pt x="3318986" y="3113480"/>
                      <a:pt x="3319528" y="3425183"/>
                    </a:cubicBezTo>
                    <a:lnTo>
                      <a:pt x="1293" y="3406329"/>
                    </a:lnTo>
                    <a:cubicBezTo>
                      <a:pt x="3868" y="3097072"/>
                      <a:pt x="-1897" y="2803480"/>
                      <a:pt x="678" y="2494223"/>
                    </a:cubicBezTo>
                    <a:lnTo>
                      <a:pt x="503750" y="2481054"/>
                    </a:lnTo>
                    <a:lnTo>
                      <a:pt x="344615" y="493933"/>
                    </a:lnTo>
                    <a:lnTo>
                      <a:pt x="772222" y="483663"/>
                    </a:lnTo>
                    <a:cubicBezTo>
                      <a:pt x="773403" y="202265"/>
                      <a:pt x="769282" y="282277"/>
                      <a:pt x="770463" y="879"/>
                    </a:cubicBezTo>
                    <a:lnTo>
                      <a:pt x="1214072" y="0"/>
                    </a:lnTo>
                    <a:cubicBezTo>
                      <a:pt x="1215892" y="156130"/>
                      <a:pt x="1217711" y="312261"/>
                      <a:pt x="1219531" y="468391"/>
                    </a:cubicBezTo>
                    <a:lnTo>
                      <a:pt x="1505402" y="461849"/>
                    </a:lnTo>
                    <a:cubicBezTo>
                      <a:pt x="1506791" y="619160"/>
                      <a:pt x="1508179" y="783611"/>
                      <a:pt x="1509568" y="940922"/>
                    </a:cubicBezTo>
                    <a:lnTo>
                      <a:pt x="1802940" y="940187"/>
                    </a:lnTo>
                    <a:lnTo>
                      <a:pt x="1808430" y="1413625"/>
                    </a:lnTo>
                    <a:cubicBezTo>
                      <a:pt x="1808430" y="1398725"/>
                      <a:pt x="2087329" y="1412397"/>
                      <a:pt x="2087329" y="1397497"/>
                    </a:cubicBezTo>
                    <a:cubicBezTo>
                      <a:pt x="2087845" y="1568265"/>
                      <a:pt x="2088360" y="1739034"/>
                      <a:pt x="2088876" y="1909802"/>
                    </a:cubicBezTo>
                    <a:cubicBezTo>
                      <a:pt x="2088784" y="1908548"/>
                      <a:pt x="2405691" y="1916902"/>
                      <a:pt x="2405599" y="1915648"/>
                    </a:cubicBezTo>
                    <a:cubicBezTo>
                      <a:pt x="2404580" y="2092105"/>
                      <a:pt x="2413055" y="2311400"/>
                      <a:pt x="2412036" y="248785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dirty="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0C3ECB6-BD8E-4D1F-A9E1-3AA8BDA3C772}"/>
                  </a:ext>
                </a:extLst>
              </p:cNvPr>
              <p:cNvSpPr txBox="1"/>
              <p:nvPr/>
            </p:nvSpPr>
            <p:spPr>
              <a:xfrm>
                <a:off x="4234904" y="5500643"/>
                <a:ext cx="158889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>
                    <a:solidFill>
                      <a:srgbClr val="FF0000"/>
                    </a:solidFill>
                    <a:latin typeface="Arial MT"/>
                  </a:rPr>
                  <a:t>Harusnya</a:t>
                </a:r>
                <a:endParaRPr lang="en-US" b="1" dirty="0">
                  <a:solidFill>
                    <a:srgbClr val="FF0000"/>
                  </a:solidFill>
                  <a:latin typeface="Arial MT"/>
                </a:endParaRPr>
              </a:p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Arial MT"/>
                  </a:rPr>
                  <a:t>gravity</a:t>
                </a:r>
                <a:endParaRPr lang="en-ID" b="1" dirty="0">
                  <a:solidFill>
                    <a:srgbClr val="FF0000"/>
                  </a:solidFill>
                  <a:latin typeface="Arial MT"/>
                </a:endParaRPr>
              </a:p>
            </p:txBody>
          </p: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8DE0CA15-2770-41C1-A529-EB1BEB1BF0A1}"/>
              </a:ext>
            </a:extLst>
          </p:cNvPr>
          <p:cNvSpPr txBox="1"/>
          <p:nvPr/>
        </p:nvSpPr>
        <p:spPr>
          <a:xfrm>
            <a:off x="699438" y="252684"/>
            <a:ext cx="2316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Kondisi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Khusus</a:t>
            </a:r>
            <a:endParaRPr lang="en-ID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731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791478" y="431776"/>
            <a:ext cx="8560556" cy="3863393"/>
          </a:xfrm>
          <a:prstGeom prst="rect">
            <a:avLst/>
          </a:prstGeom>
        </p:spPr>
        <p:txBody>
          <a:bodyPr vert="horz" lIns="84406" tIns="42203" rIns="84406" bIns="4220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554"/>
              </a:spcAft>
              <a:buNone/>
            </a:pPr>
            <a:r>
              <a:rPr lang="en-US" altLang="en-US" sz="1400" b="1" dirty="0" err="1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Pedoman</a:t>
            </a:r>
            <a:r>
              <a:rPr lang="en-US" altLang="en-US" sz="1400" b="1" dirty="0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AHSP </a:t>
            </a:r>
            <a:r>
              <a:rPr lang="en-US" altLang="en-US" sz="1400" b="1" dirty="0" err="1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sebagai</a:t>
            </a:r>
            <a:r>
              <a:rPr lang="en-US" altLang="en-US" sz="1400" b="1" dirty="0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Lampiran </a:t>
            </a:r>
            <a:r>
              <a:rPr lang="en-US" altLang="en-US" sz="1400" b="1" dirty="0" err="1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PerMen</a:t>
            </a:r>
            <a:r>
              <a:rPr lang="en-US" altLang="en-US" sz="1400" b="1" dirty="0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PUPR </a:t>
            </a:r>
            <a:r>
              <a:rPr lang="en-US" altLang="en-US" sz="1400" b="1" dirty="0" err="1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Nomor</a:t>
            </a:r>
            <a:r>
              <a:rPr lang="en-US" altLang="en-US" sz="1400" b="1" dirty="0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08 </a:t>
            </a:r>
            <a:r>
              <a:rPr lang="en-US" altLang="en-US" sz="1400" b="1" dirty="0" err="1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Tahun</a:t>
            </a:r>
            <a:r>
              <a:rPr lang="en-US" altLang="en-US" sz="1400" b="1" dirty="0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2023, pada </a:t>
            </a:r>
            <a:r>
              <a:rPr lang="en-US" altLang="en-US" sz="1400" b="1" dirty="0" err="1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butir</a:t>
            </a:r>
            <a:r>
              <a:rPr lang="en-US" altLang="en-US" sz="1400" b="1" dirty="0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5.3.4 </a:t>
            </a:r>
          </a:p>
          <a:p>
            <a:pPr marL="249122" indent="-249122">
              <a:spcBef>
                <a:spcPts val="0"/>
              </a:spcBef>
              <a:spcAft>
                <a:spcPts val="185"/>
              </a:spcAft>
              <a:buFont typeface="+mj-lt"/>
              <a:buAutoNum type="alphaLcParenR"/>
            </a:pPr>
            <a:r>
              <a:rPr lang="en-US" altLang="en-US" sz="1400" dirty="0" err="1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Biaya</a:t>
            </a:r>
            <a:r>
              <a:rPr lang="en-US" altLang="en-US" sz="1400" dirty="0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kantor</a:t>
            </a:r>
            <a:r>
              <a:rPr lang="en-US" altLang="en-US" sz="1400" dirty="0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pusat</a:t>
            </a:r>
            <a:r>
              <a:rPr lang="en-US" altLang="en-US" sz="1400" dirty="0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altLang="en-US" sz="1400" dirty="0" err="1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bukan</a:t>
            </a:r>
            <a:r>
              <a:rPr lang="en-US" altLang="en-US" sz="1400" dirty="0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lang="en-US" altLang="en-US" sz="1400" dirty="0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biaya</a:t>
            </a:r>
            <a:r>
              <a:rPr lang="en-US" altLang="en-US" sz="1400" dirty="0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pengadaan</a:t>
            </a:r>
            <a:r>
              <a:rPr lang="en-US" altLang="en-US" sz="1400" dirty="0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US" altLang="en-US" sz="1400" dirty="0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setiap</a:t>
            </a:r>
            <a:r>
              <a:rPr lang="en-US" altLang="en-US" sz="1400" dirty="0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mata</a:t>
            </a:r>
            <a:r>
              <a:rPr lang="en-US" altLang="en-US" sz="1400" dirty="0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pembayaran</a:t>
            </a:r>
            <a:endParaRPr lang="en-US" altLang="en-US" sz="1400" dirty="0">
              <a:solidFill>
                <a:srgbClr val="0070C0"/>
              </a:solidFill>
              <a:latin typeface="Bookman Old Style" panose="02050604050505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49122" indent="-249122">
              <a:spcBef>
                <a:spcPts val="0"/>
              </a:spcBef>
              <a:spcAft>
                <a:spcPts val="185"/>
              </a:spcAft>
              <a:buFont typeface="+mj-lt"/>
              <a:buAutoNum type="alphaLcParenR"/>
            </a:pPr>
            <a:r>
              <a:rPr lang="en-US" altLang="en-US" sz="1400" dirty="0" err="1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Biaya</a:t>
            </a:r>
            <a:r>
              <a:rPr lang="en-US" altLang="en-US" sz="1400" dirty="0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upah</a:t>
            </a:r>
            <a:r>
              <a:rPr lang="en-US" altLang="en-US" sz="1400" dirty="0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pegawai</a:t>
            </a:r>
            <a:r>
              <a:rPr lang="en-US" altLang="en-US" sz="1400" dirty="0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kantor</a:t>
            </a:r>
            <a:r>
              <a:rPr lang="en-US" altLang="en-US" sz="1400" dirty="0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rgbClr val="0070C0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lapangan</a:t>
            </a:r>
            <a:endParaRPr lang="en-US" altLang="en-US" sz="1400" dirty="0">
              <a:solidFill>
                <a:srgbClr val="0070C0"/>
              </a:solidFill>
              <a:latin typeface="Bookman Old Style" panose="02050604050505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49122" indent="-249122">
              <a:spcBef>
                <a:spcPts val="0"/>
              </a:spcBef>
              <a:spcAft>
                <a:spcPts val="185"/>
              </a:spcAft>
              <a:buFont typeface="+mj-lt"/>
              <a:buAutoNum type="alphaLcParenR"/>
            </a:pP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Biaya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manajemen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bunga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bank, </a:t>
            </a: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jaminan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bank)</a:t>
            </a:r>
          </a:p>
          <a:p>
            <a:pPr marL="249122" indent="-249122">
              <a:spcBef>
                <a:spcPts val="0"/>
              </a:spcBef>
              <a:spcAft>
                <a:spcPts val="185"/>
              </a:spcAft>
              <a:buFont typeface="+mj-lt"/>
              <a:buAutoNum type="alphaLcParenR"/>
            </a:pP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Biaya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pelatihan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(training) di </a:t>
            </a: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luar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SMKK</a:t>
            </a:r>
          </a:p>
          <a:p>
            <a:pPr marL="249122" indent="-249122">
              <a:spcBef>
                <a:spcPts val="0"/>
              </a:spcBef>
              <a:spcAft>
                <a:spcPts val="185"/>
              </a:spcAft>
              <a:buFont typeface="+mj-lt"/>
              <a:buAutoNum type="alphaLcParenR"/>
            </a:pP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Biaya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akuntansi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dan auditing</a:t>
            </a:r>
          </a:p>
          <a:p>
            <a:pPr marL="249122" indent="-249122">
              <a:spcBef>
                <a:spcPts val="0"/>
              </a:spcBef>
              <a:spcAft>
                <a:spcPts val="185"/>
              </a:spcAft>
              <a:buFont typeface="+mj-lt"/>
              <a:buAutoNum type="alphaLcParenR"/>
            </a:pP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Biaya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registrasi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perizinan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lainnya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luar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SMKK</a:t>
            </a:r>
          </a:p>
          <a:p>
            <a:pPr marL="249122" indent="-249122">
              <a:spcBef>
                <a:spcPts val="0"/>
              </a:spcBef>
              <a:spcAft>
                <a:spcPts val="185"/>
              </a:spcAft>
              <a:buFont typeface="+mj-lt"/>
              <a:buAutoNum type="alphaLcParenR"/>
            </a:pP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Biaya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periklanan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humas dan </a:t>
            </a: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promosi</a:t>
            </a:r>
            <a:endParaRPr lang="en-US" altLang="en-US" sz="1400" dirty="0">
              <a:solidFill>
                <a:schemeClr val="accent1"/>
              </a:solidFill>
              <a:latin typeface="Bookman Old Style" panose="02050604050505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49122" indent="-249122">
              <a:spcBef>
                <a:spcPts val="0"/>
              </a:spcBef>
              <a:spcAft>
                <a:spcPts val="185"/>
              </a:spcAft>
              <a:buFont typeface="+mj-lt"/>
              <a:buAutoNum type="alphaLcParenR"/>
            </a:pP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Biaya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pengobatan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pegawai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pusat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lapangan</a:t>
            </a:r>
            <a:endParaRPr lang="en-US" altLang="en-US" sz="1400" dirty="0">
              <a:solidFill>
                <a:schemeClr val="accent1"/>
              </a:solidFill>
              <a:latin typeface="Bookman Old Style" panose="02050604050505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49122" indent="-249122">
              <a:spcBef>
                <a:spcPts val="0"/>
              </a:spcBef>
              <a:spcAft>
                <a:spcPts val="185"/>
              </a:spcAft>
              <a:buFont typeface="+mj-lt"/>
              <a:buAutoNum type="alphaLcParenR"/>
            </a:pP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Biaya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traveling dan </a:t>
            </a: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rapat</a:t>
            </a:r>
            <a:endParaRPr lang="en-US" altLang="en-US" sz="1400" dirty="0">
              <a:solidFill>
                <a:schemeClr val="accent1"/>
              </a:solidFill>
              <a:latin typeface="Bookman Old Style" panose="02050604050505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49122" indent="-249122">
              <a:spcBef>
                <a:spcPts val="0"/>
              </a:spcBef>
              <a:spcAft>
                <a:spcPts val="185"/>
              </a:spcAft>
              <a:buFont typeface="+mj-lt"/>
              <a:buAutoNum type="alphaLcParenR"/>
            </a:pP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Biaya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asuransi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luar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SMKK</a:t>
            </a:r>
          </a:p>
          <a:p>
            <a:pPr marL="249122" indent="-249122">
              <a:spcBef>
                <a:spcPts val="0"/>
              </a:spcBef>
              <a:spcAft>
                <a:spcPts val="185"/>
              </a:spcAft>
              <a:buFont typeface="+mj-lt"/>
              <a:buAutoNum type="alphaLcParenR"/>
            </a:pPr>
            <a:r>
              <a:rPr lang="en-US" altLang="en-US" sz="1400" dirty="0" err="1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Biaya</a:t>
            </a:r>
            <a:r>
              <a:rPr lang="en-US" altLang="en-US" sz="1400" dirty="0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penyusutan</a:t>
            </a:r>
            <a:r>
              <a:rPr lang="en-US" altLang="en-US" sz="1400" dirty="0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peralatan</a:t>
            </a:r>
            <a:r>
              <a:rPr lang="en-US" altLang="en-US" sz="1400" dirty="0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penunjang</a:t>
            </a:r>
            <a:endParaRPr lang="en-US" altLang="en-US" sz="1400" dirty="0">
              <a:solidFill>
                <a:schemeClr val="accent1"/>
              </a:solidFill>
              <a:highlight>
                <a:srgbClr val="FFFF00"/>
              </a:highlight>
              <a:latin typeface="Bookman Old Style" panose="02050604050505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49122" indent="-249122">
              <a:spcBef>
                <a:spcPts val="0"/>
              </a:spcBef>
              <a:spcAft>
                <a:spcPts val="185"/>
              </a:spcAft>
              <a:buFont typeface="+mj-lt"/>
              <a:buAutoNum type="alphaLcParenR"/>
            </a:pP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Biaya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kantor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listrik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dan </a:t>
            </a:r>
            <a:r>
              <a:rPr lang="en-US" altLang="en-US" sz="1400" dirty="0" err="1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komunikasi</a:t>
            </a:r>
            <a:r>
              <a:rPr lang="en-US" altLang="en-US" sz="1400" dirty="0">
                <a:solidFill>
                  <a:schemeClr val="accent1"/>
                </a:solidFill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249122" indent="-249122">
              <a:spcBef>
                <a:spcPts val="0"/>
              </a:spcBef>
              <a:spcAft>
                <a:spcPts val="185"/>
              </a:spcAft>
              <a:buFont typeface="+mj-lt"/>
              <a:buAutoNum type="alphaLcParenR"/>
            </a:pPr>
            <a:r>
              <a:rPr lang="en-US" altLang="en-US" sz="1400" dirty="0" err="1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Biaya</a:t>
            </a:r>
            <a:r>
              <a:rPr lang="en-US" altLang="en-US" sz="1400" dirty="0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percetakan</a:t>
            </a:r>
            <a:r>
              <a:rPr lang="en-US" altLang="en-US" sz="1400" dirty="0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(Shop drawing, </a:t>
            </a:r>
            <a:r>
              <a:rPr lang="en-US" altLang="en-US" sz="1400" dirty="0" err="1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Asbuilt</a:t>
            </a:r>
            <a:r>
              <a:rPr lang="en-US" altLang="en-US" sz="1400" dirty="0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drawing, </a:t>
            </a:r>
            <a:r>
              <a:rPr lang="en-US" altLang="en-US" sz="1400" dirty="0" err="1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Dokumentasi</a:t>
            </a:r>
            <a:r>
              <a:rPr lang="en-US" altLang="en-US" sz="1400" dirty="0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diluar</a:t>
            </a:r>
            <a:r>
              <a:rPr lang="en-US" altLang="en-US" sz="1400" dirty="0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SMKK)</a:t>
            </a:r>
          </a:p>
          <a:p>
            <a:pPr marL="249122" indent="-249122">
              <a:spcBef>
                <a:spcPts val="0"/>
              </a:spcBef>
              <a:spcAft>
                <a:spcPts val="185"/>
              </a:spcAft>
              <a:buFont typeface="+mj-lt"/>
              <a:buAutoNum type="alphaLcParenR"/>
            </a:pPr>
            <a:r>
              <a:rPr lang="en-US" altLang="en-US" sz="1400" dirty="0" err="1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Biaya</a:t>
            </a:r>
            <a:r>
              <a:rPr lang="en-US" altLang="en-US" sz="1400" dirty="0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pengujian</a:t>
            </a:r>
            <a:r>
              <a:rPr lang="en-US" altLang="en-US" sz="1400" dirty="0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mutu</a:t>
            </a:r>
            <a:r>
              <a:rPr lang="en-US" altLang="en-US" sz="1400" dirty="0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; dan/</a:t>
            </a:r>
            <a:r>
              <a:rPr lang="en-US" altLang="en-US" sz="1400" dirty="0" err="1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atau</a:t>
            </a:r>
            <a:endParaRPr lang="en-US" altLang="en-US" sz="1400" dirty="0">
              <a:solidFill>
                <a:schemeClr val="accent1"/>
              </a:solidFill>
              <a:highlight>
                <a:srgbClr val="FFFF00"/>
              </a:highlight>
              <a:latin typeface="Bookman Old Style" panose="02050604050505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49122" indent="-249122">
              <a:spcBef>
                <a:spcPts val="0"/>
              </a:spcBef>
              <a:spcAft>
                <a:spcPts val="185"/>
              </a:spcAft>
              <a:buFont typeface="+mj-lt"/>
              <a:buAutoNum type="alphaLcParenR"/>
            </a:pPr>
            <a:r>
              <a:rPr lang="en-US" altLang="en-US" sz="1400" dirty="0" err="1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Biaya</a:t>
            </a:r>
            <a:r>
              <a:rPr lang="en-US" altLang="en-US" sz="1400" dirty="0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perbaikan</a:t>
            </a:r>
            <a:r>
              <a:rPr lang="en-US" altLang="en-US" sz="1400" dirty="0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altLang="en-US" sz="1400" dirty="0" err="1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penanganan</a:t>
            </a:r>
            <a:r>
              <a:rPr lang="en-US" altLang="en-US" sz="1400" dirty="0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dampak</a:t>
            </a:r>
            <a:r>
              <a:rPr lang="en-US" altLang="en-US" sz="1400" dirty="0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kecelakaan</a:t>
            </a:r>
            <a:r>
              <a:rPr lang="en-US" altLang="en-US" sz="1400" dirty="0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altLang="en-US" sz="1400" dirty="0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altLang="en-US" sz="1400" dirty="0" err="1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US" altLang="en-US" sz="1400" dirty="0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pekerjaan</a:t>
            </a:r>
            <a:r>
              <a:rPr lang="en-US" altLang="en-US" sz="1400" dirty="0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altLang="en-US" sz="1400" dirty="0" err="1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tidak</a:t>
            </a:r>
            <a:r>
              <a:rPr lang="en-US" altLang="en-US" sz="1400" dirty="0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dirty="0" err="1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menggunakan</a:t>
            </a:r>
            <a:r>
              <a:rPr lang="en-US" altLang="en-US" sz="1400" dirty="0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400" i="1" dirty="0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Construction All Risk</a:t>
            </a:r>
            <a:r>
              <a:rPr lang="en-US" altLang="en-US" sz="1400" dirty="0">
                <a:solidFill>
                  <a:schemeClr val="accent1"/>
                </a:solidFill>
                <a:highlight>
                  <a:srgbClr val="FFFF00"/>
                </a:highlight>
                <a:latin typeface="Bookman Old Style" panose="02050604050505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(CAR).</a:t>
            </a:r>
          </a:p>
          <a:p>
            <a:pPr marL="0" indent="0">
              <a:spcBef>
                <a:spcPts val="600"/>
              </a:spcBef>
              <a:buNone/>
            </a:pPr>
            <a:endParaRPr lang="en-ID" sz="1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Dalam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hal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terjadi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Kecelakaan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Konstruksi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,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maka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biaya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perbaikan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dan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penanganan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dampak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dari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Kecelakaan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Konstruksi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menjadi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bagian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dari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Biaya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Umum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Biaya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umum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/</a:t>
            </a:r>
            <a:r>
              <a:rPr lang="en-ID" sz="1400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overhead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dihitung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berdasarkan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persentase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dari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biaya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langsung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yang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besarnya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tergantung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dari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lama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waktu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pelaksanaan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pekerjaan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,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besarnya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tingkat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bunga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yang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berlaku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dan lain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sebagainya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sesuai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dengan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ketentuan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termasuk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biaya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risiko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pekerjaan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selama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pelaksanaan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dan masa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pemeliharaan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dalam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kontrak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pekerjaan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Besarnya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biaya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umum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dan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keuntungan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ditentukan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dengan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mempertimbangkan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antara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lain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tingkat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suku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bunga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pinjaman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bank yang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berlaku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,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tingkat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inflasi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, </a:t>
            </a:r>
            <a:r>
              <a:rPr lang="en-ID" sz="1400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overhead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kantor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pusat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dan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lapangan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, dan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resiko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investasi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HPS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disusun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dengan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memperhitungkan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keuntungan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dan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biaya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overhead 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yang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dianggap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wajar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sesuai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Peraturan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 yang </a:t>
            </a:r>
            <a:r>
              <a:rPr lang="en-ID" sz="1400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berlaku</a:t>
            </a:r>
            <a:r>
              <a:rPr lang="en-ID" sz="1400" dirty="0">
                <a:solidFill>
                  <a:srgbClr val="000000"/>
                </a:solidFill>
                <a:latin typeface="Bookman Old Style" panose="02050604050505020204" pitchFamily="18" charset="0"/>
              </a:rPr>
              <a:t>. </a:t>
            </a:r>
            <a:endParaRPr lang="id-ID" altLang="en-US" sz="1400" dirty="0">
              <a:solidFill>
                <a:schemeClr val="accent1"/>
              </a:solidFill>
              <a:latin typeface="Bookman Old Style" panose="02050604050505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3BFA62-30D5-F733-D19C-EA1B244B6743}"/>
              </a:ext>
            </a:extLst>
          </p:cNvPr>
          <p:cNvSpPr/>
          <p:nvPr/>
        </p:nvSpPr>
        <p:spPr>
          <a:xfrm>
            <a:off x="0" y="-108066"/>
            <a:ext cx="6517756" cy="539842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n-US" sz="2954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4.5  </a:t>
            </a:r>
            <a:r>
              <a:rPr lang="en-US" sz="2954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Biaya</a:t>
            </a:r>
            <a:r>
              <a:rPr lang="en-US" sz="2954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2954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Umum</a:t>
            </a:r>
            <a:r>
              <a:rPr lang="en-US" sz="2954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dan </a:t>
            </a:r>
            <a:r>
              <a:rPr lang="en-US" sz="2954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Keuntungan</a:t>
            </a:r>
            <a:endParaRPr lang="en-US" sz="2954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95802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2388A8-C69F-AC1E-4D23-C619BE9F5EF2}"/>
              </a:ext>
            </a:extLst>
          </p:cNvPr>
          <p:cNvSpPr txBox="1"/>
          <p:nvPr/>
        </p:nvSpPr>
        <p:spPr>
          <a:xfrm>
            <a:off x="659274" y="177065"/>
            <a:ext cx="8783018" cy="6625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46" b="1" dirty="0">
              <a:solidFill>
                <a:srgbClr val="0070C0"/>
              </a:solidFill>
            </a:endParaRPr>
          </a:p>
          <a:p>
            <a:endParaRPr lang="en-US" sz="1846" dirty="0"/>
          </a:p>
          <a:p>
            <a:pPr marL="246191" indent="-246191"/>
            <a:r>
              <a:rPr lang="en-US" sz="1846" b="1" dirty="0"/>
              <a:t>1)	Alat Bantu </a:t>
            </a:r>
            <a:r>
              <a:rPr lang="en-US" sz="1846" b="1" dirty="0" err="1"/>
              <a:t>atau</a:t>
            </a:r>
            <a:r>
              <a:rPr lang="en-US" sz="1846" b="1" dirty="0"/>
              <a:t> </a:t>
            </a:r>
            <a:r>
              <a:rPr lang="en-US" sz="1846" b="1" dirty="0" err="1"/>
              <a:t>Penunjang</a:t>
            </a:r>
            <a:endParaRPr lang="en-US" sz="1846" b="1" dirty="0"/>
          </a:p>
          <a:p>
            <a:pPr marL="246191"/>
            <a:r>
              <a:rPr lang="en-US" sz="1846" dirty="0"/>
              <a:t>Ada </a:t>
            </a:r>
            <a:r>
              <a:rPr lang="en-US" sz="1846" dirty="0" err="1"/>
              <a:t>biaya</a:t>
            </a:r>
            <a:r>
              <a:rPr lang="en-US" sz="1846" dirty="0"/>
              <a:t> </a:t>
            </a:r>
            <a:r>
              <a:rPr lang="en-US" sz="1846" dirty="0" err="1"/>
              <a:t>umum</a:t>
            </a:r>
            <a:r>
              <a:rPr lang="en-US" sz="1846" dirty="0"/>
              <a:t> (</a:t>
            </a:r>
            <a:r>
              <a:rPr lang="en-US" sz="1846" i="1" dirty="0"/>
              <a:t>overhead</a:t>
            </a:r>
            <a:r>
              <a:rPr lang="en-US" sz="1846" dirty="0"/>
              <a:t>) yang </a:t>
            </a:r>
            <a:r>
              <a:rPr lang="en-US" sz="1846" dirty="0" err="1"/>
              <a:t>dapat</a:t>
            </a:r>
            <a:r>
              <a:rPr lang="en-US" sz="1846" dirty="0"/>
              <a:t> </a:t>
            </a:r>
            <a:r>
              <a:rPr lang="en-US" sz="1846" dirty="0" err="1"/>
              <a:t>kita</a:t>
            </a:r>
            <a:r>
              <a:rPr lang="en-US" sz="1846" dirty="0"/>
              <a:t> </a:t>
            </a:r>
            <a:r>
              <a:rPr lang="en-US" sz="1846" dirty="0" err="1"/>
              <a:t>ambil</a:t>
            </a:r>
            <a:r>
              <a:rPr lang="en-US" sz="1846" dirty="0"/>
              <a:t> </a:t>
            </a:r>
            <a:r>
              <a:rPr lang="en-US" sz="1846" dirty="0" err="1"/>
              <a:t>yaitu</a:t>
            </a:r>
            <a:r>
              <a:rPr lang="en-US" sz="1846" dirty="0"/>
              <a:t> </a:t>
            </a:r>
            <a:r>
              <a:rPr lang="en-US" sz="1846" dirty="0" err="1"/>
              <a:t>termasuk</a:t>
            </a:r>
            <a:r>
              <a:rPr lang="en-US" sz="1846" dirty="0"/>
              <a:t> </a:t>
            </a:r>
            <a:r>
              <a:rPr lang="en-US" sz="1846" dirty="0" err="1"/>
              <a:t>biaya</a:t>
            </a:r>
            <a:r>
              <a:rPr lang="en-US" sz="1846" dirty="0"/>
              <a:t> </a:t>
            </a:r>
            <a:r>
              <a:rPr lang="en-US" sz="1846" dirty="0" err="1"/>
              <a:t>penyusutan</a:t>
            </a:r>
            <a:r>
              <a:rPr lang="en-US" sz="1846" dirty="0"/>
              <a:t> </a:t>
            </a:r>
            <a:r>
              <a:rPr lang="en-US" sz="1846" dirty="0" err="1"/>
              <a:t>alat</a:t>
            </a:r>
            <a:r>
              <a:rPr lang="en-US" sz="1846" dirty="0"/>
              <a:t> </a:t>
            </a:r>
            <a:r>
              <a:rPr lang="en-US" sz="1846" dirty="0" err="1"/>
              <a:t>bantu</a:t>
            </a:r>
            <a:endParaRPr lang="en-US" sz="1846" dirty="0"/>
          </a:p>
          <a:p>
            <a:pPr marL="562722" indent="-316531">
              <a:buAutoNum type="alphaLcPeriod"/>
            </a:pPr>
            <a:r>
              <a:rPr lang="en-ID" sz="1846" dirty="0"/>
              <a:t>Yang </a:t>
            </a:r>
            <a:r>
              <a:rPr lang="en-ID" sz="1846" dirty="0" err="1"/>
              <a:t>melekat</a:t>
            </a:r>
            <a:r>
              <a:rPr lang="en-ID" sz="1846" dirty="0"/>
              <a:t> pada Tenaga </a:t>
            </a:r>
            <a:r>
              <a:rPr lang="en-ID" sz="1846" dirty="0" err="1"/>
              <a:t>kerja</a:t>
            </a:r>
            <a:r>
              <a:rPr lang="en-ID" sz="1846" dirty="0"/>
              <a:t>, </a:t>
            </a:r>
            <a:r>
              <a:rPr lang="en-ID" sz="1846" dirty="0" err="1"/>
              <a:t>misalnya</a:t>
            </a:r>
            <a:r>
              <a:rPr lang="en-ID" sz="1846" dirty="0"/>
              <a:t>: </a:t>
            </a:r>
            <a:r>
              <a:rPr lang="en-ID" sz="1846" dirty="0" err="1"/>
              <a:t>Meteran</a:t>
            </a:r>
            <a:r>
              <a:rPr lang="en-ID" sz="1846" dirty="0"/>
              <a:t>, </a:t>
            </a:r>
            <a:r>
              <a:rPr lang="en-ID" sz="1846" dirty="0" err="1"/>
              <a:t>Sendok</a:t>
            </a:r>
            <a:r>
              <a:rPr lang="en-ID" sz="1846" dirty="0"/>
              <a:t> </a:t>
            </a:r>
            <a:r>
              <a:rPr lang="en-ID" sz="1846" dirty="0" err="1"/>
              <a:t>Tembok</a:t>
            </a:r>
            <a:r>
              <a:rPr lang="en-ID" sz="1846" dirty="0"/>
              <a:t>, </a:t>
            </a:r>
            <a:r>
              <a:rPr lang="en-ID" sz="1846" dirty="0" err="1"/>
              <a:t>waterpas</a:t>
            </a:r>
            <a:r>
              <a:rPr lang="en-ID" sz="1846" dirty="0"/>
              <a:t> (</a:t>
            </a:r>
            <a:r>
              <a:rPr lang="en-ID" sz="1846" dirty="0" err="1"/>
              <a:t>Nivo</a:t>
            </a:r>
            <a:r>
              <a:rPr lang="en-ID" sz="1846" dirty="0"/>
              <a:t>) portable, </a:t>
            </a:r>
            <a:r>
              <a:rPr lang="en-ID" sz="1846" dirty="0" err="1"/>
              <a:t>peralatan</a:t>
            </a:r>
            <a:r>
              <a:rPr lang="en-ID" sz="1846" dirty="0"/>
              <a:t> yang </a:t>
            </a:r>
            <a:r>
              <a:rPr lang="en-ID" sz="1846" dirty="0" err="1"/>
              <a:t>umum</a:t>
            </a:r>
            <a:r>
              <a:rPr lang="en-ID" sz="1846" dirty="0"/>
              <a:t> </a:t>
            </a:r>
            <a:r>
              <a:rPr lang="en-ID" sz="1846" dirty="0" err="1"/>
              <a:t>seperti</a:t>
            </a:r>
            <a:r>
              <a:rPr lang="en-ID" sz="1846" dirty="0"/>
              <a:t> </a:t>
            </a:r>
            <a:r>
              <a:rPr lang="en-ID" sz="1846" dirty="0" err="1"/>
              <a:t>pahat</a:t>
            </a:r>
            <a:r>
              <a:rPr lang="en-ID" sz="1846" dirty="0"/>
              <a:t>, </a:t>
            </a:r>
            <a:r>
              <a:rPr lang="en-ID" sz="1846" dirty="0" err="1"/>
              <a:t>palu</a:t>
            </a:r>
            <a:r>
              <a:rPr lang="en-ID" sz="1846" dirty="0"/>
              <a:t>, </a:t>
            </a:r>
            <a:r>
              <a:rPr lang="en-ID" sz="1846" dirty="0" err="1"/>
              <a:t>linggis</a:t>
            </a:r>
            <a:r>
              <a:rPr lang="en-ID" sz="1846" dirty="0"/>
              <a:t>, </a:t>
            </a:r>
            <a:r>
              <a:rPr lang="en-ID" sz="1846" dirty="0" err="1"/>
              <a:t>cangkul</a:t>
            </a:r>
            <a:r>
              <a:rPr lang="en-ID" sz="1846" dirty="0"/>
              <a:t>..</a:t>
            </a:r>
            <a:r>
              <a:rPr lang="en-ID" sz="1846" dirty="0" err="1"/>
              <a:t>dll</a:t>
            </a:r>
            <a:r>
              <a:rPr lang="en-ID" sz="1846" dirty="0"/>
              <a:t>.</a:t>
            </a:r>
          </a:p>
          <a:p>
            <a:pPr marL="562722" indent="-316531">
              <a:buAutoNum type="alphaLcPeriod"/>
            </a:pPr>
            <a:r>
              <a:rPr lang="en-ID" sz="1846" dirty="0"/>
              <a:t>Yang </a:t>
            </a:r>
            <a:r>
              <a:rPr lang="en-ID" sz="1846" dirty="0" err="1"/>
              <a:t>melekat</a:t>
            </a:r>
            <a:r>
              <a:rPr lang="en-ID" sz="1846" dirty="0"/>
              <a:t> pada </a:t>
            </a:r>
            <a:r>
              <a:rPr lang="en-ID" sz="1846" dirty="0" err="1"/>
              <a:t>Penyedia</a:t>
            </a:r>
            <a:r>
              <a:rPr lang="en-ID" sz="1846" dirty="0"/>
              <a:t>, </a:t>
            </a:r>
            <a:r>
              <a:rPr lang="en-ID" sz="1846" dirty="0" err="1"/>
              <a:t>misalnya</a:t>
            </a:r>
            <a:r>
              <a:rPr lang="en-ID" sz="1846" dirty="0"/>
              <a:t>: </a:t>
            </a:r>
            <a:r>
              <a:rPr lang="en-ID" sz="1846" dirty="0" err="1"/>
              <a:t>Kereta</a:t>
            </a:r>
            <a:r>
              <a:rPr lang="en-ID" sz="1846" dirty="0"/>
              <a:t> </a:t>
            </a:r>
            <a:r>
              <a:rPr lang="en-ID" sz="1846" dirty="0" err="1"/>
              <a:t>dorong</a:t>
            </a:r>
            <a:r>
              <a:rPr lang="en-ID" sz="1846" dirty="0"/>
              <a:t>, </a:t>
            </a:r>
            <a:r>
              <a:rPr lang="en-ID" sz="1846" dirty="0" err="1"/>
              <a:t>Dolak</a:t>
            </a:r>
            <a:r>
              <a:rPr lang="en-ID" sz="1846" dirty="0"/>
              <a:t>, </a:t>
            </a:r>
            <a:r>
              <a:rPr lang="en-ID" sz="1846" dirty="0" err="1"/>
              <a:t>dll</a:t>
            </a:r>
            <a:r>
              <a:rPr lang="en-ID" sz="1846" dirty="0"/>
              <a:t>.</a:t>
            </a:r>
          </a:p>
          <a:p>
            <a:endParaRPr lang="en-US" sz="1846" dirty="0"/>
          </a:p>
          <a:p>
            <a:endParaRPr lang="en-US" sz="1846" dirty="0"/>
          </a:p>
          <a:p>
            <a:endParaRPr lang="en-US" sz="1846" dirty="0"/>
          </a:p>
          <a:p>
            <a:endParaRPr lang="en-US" sz="1846" dirty="0"/>
          </a:p>
          <a:p>
            <a:endParaRPr lang="en-US" sz="1846" dirty="0"/>
          </a:p>
          <a:p>
            <a:endParaRPr lang="en-US" sz="1846" dirty="0"/>
          </a:p>
          <a:p>
            <a:endParaRPr lang="en-US" sz="1846" dirty="0"/>
          </a:p>
          <a:p>
            <a:endParaRPr lang="en-US" sz="1846" dirty="0"/>
          </a:p>
          <a:p>
            <a:endParaRPr lang="en-US" sz="1846" dirty="0"/>
          </a:p>
          <a:p>
            <a:endParaRPr lang="en-US" sz="1846" dirty="0"/>
          </a:p>
          <a:p>
            <a:endParaRPr lang="en-US" sz="1846" dirty="0"/>
          </a:p>
          <a:p>
            <a:pPr marL="246191" indent="-246191">
              <a:buFont typeface="+mj-lt"/>
              <a:buAutoNum type="arabicParenR" startAt="2"/>
            </a:pPr>
            <a:r>
              <a:rPr lang="en-US" sz="1846" b="1" dirty="0" err="1"/>
              <a:t>Satuan</a:t>
            </a:r>
            <a:r>
              <a:rPr lang="en-US" sz="1846" b="1" dirty="0"/>
              <a:t> </a:t>
            </a:r>
            <a:r>
              <a:rPr lang="en-US" sz="1846" b="1" dirty="0" err="1"/>
              <a:t>Biaya</a:t>
            </a:r>
            <a:r>
              <a:rPr lang="en-US" sz="1846" b="1" dirty="0"/>
              <a:t> LS</a:t>
            </a:r>
          </a:p>
          <a:p>
            <a:pPr marL="246191"/>
            <a:r>
              <a:rPr lang="en-US" sz="1846" dirty="0" err="1"/>
              <a:t>Biaya</a:t>
            </a:r>
            <a:r>
              <a:rPr lang="en-US" sz="1846" dirty="0"/>
              <a:t> yang </a:t>
            </a:r>
            <a:r>
              <a:rPr lang="en-US" sz="1846" dirty="0" err="1"/>
              <a:t>mempunyai</a:t>
            </a:r>
            <a:r>
              <a:rPr lang="en-US" sz="1846" dirty="0"/>
              <a:t> </a:t>
            </a:r>
            <a:r>
              <a:rPr lang="en-US" sz="1846" dirty="0" err="1"/>
              <a:t>satuan</a:t>
            </a:r>
            <a:r>
              <a:rPr lang="en-US" sz="1846" dirty="0"/>
              <a:t> lump sum (</a:t>
            </a:r>
            <a:r>
              <a:rPr lang="en-US" sz="1846" dirty="0" err="1"/>
              <a:t>baca</a:t>
            </a:r>
            <a:r>
              <a:rPr lang="en-US" sz="1846" dirty="0"/>
              <a:t> </a:t>
            </a:r>
            <a:r>
              <a:rPr lang="en-US" sz="1846" dirty="0" err="1"/>
              <a:t>lumsum</a:t>
            </a:r>
            <a:r>
              <a:rPr lang="en-US" sz="1846" dirty="0"/>
              <a:t>) </a:t>
            </a:r>
            <a:r>
              <a:rPr lang="en-US" sz="1846" dirty="0" err="1"/>
              <a:t>tidak</a:t>
            </a:r>
            <a:r>
              <a:rPr lang="en-US" sz="1846" dirty="0"/>
              <a:t> </a:t>
            </a:r>
            <a:r>
              <a:rPr lang="en-US" sz="1846" dirty="0" err="1"/>
              <a:t>boleh</a:t>
            </a:r>
            <a:r>
              <a:rPr lang="en-US" sz="1846" dirty="0"/>
              <a:t> </a:t>
            </a:r>
            <a:r>
              <a:rPr lang="en-US" sz="1846" dirty="0" err="1"/>
              <a:t>ditambah</a:t>
            </a:r>
            <a:r>
              <a:rPr lang="en-US" sz="1846" dirty="0"/>
              <a:t> </a:t>
            </a:r>
            <a:r>
              <a:rPr lang="en-US" sz="1846" dirty="0" err="1"/>
              <a:t>biaya</a:t>
            </a:r>
            <a:r>
              <a:rPr lang="en-US" sz="1846" dirty="0"/>
              <a:t> </a:t>
            </a:r>
            <a:r>
              <a:rPr lang="en-US" sz="1846" dirty="0" err="1"/>
              <a:t>tidak</a:t>
            </a:r>
            <a:r>
              <a:rPr lang="en-US" sz="1846" dirty="0"/>
              <a:t> </a:t>
            </a:r>
            <a:r>
              <a:rPr lang="en-US" sz="1846" dirty="0" err="1"/>
              <a:t>langsung</a:t>
            </a:r>
            <a:r>
              <a:rPr lang="en-US" sz="1846" dirty="0"/>
              <a:t> </a:t>
            </a:r>
            <a:r>
              <a:rPr lang="en-US" sz="1846" dirty="0" err="1"/>
              <a:t>yg</a:t>
            </a:r>
            <a:r>
              <a:rPr lang="en-US" sz="1846" dirty="0"/>
              <a:t> 10%-15% x </a:t>
            </a:r>
            <a:r>
              <a:rPr lang="en-US" sz="1846" dirty="0" err="1"/>
              <a:t>biaya</a:t>
            </a:r>
            <a:r>
              <a:rPr lang="en-US" sz="1846" dirty="0"/>
              <a:t> </a:t>
            </a:r>
            <a:r>
              <a:rPr lang="en-US" sz="1846" dirty="0" err="1"/>
              <a:t>langsung</a:t>
            </a:r>
            <a:endParaRPr lang="en-US" sz="1846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803447-3F6F-5F70-7F57-9B54C815E734}"/>
              </a:ext>
            </a:extLst>
          </p:cNvPr>
          <p:cNvGrpSpPr/>
          <p:nvPr/>
        </p:nvGrpSpPr>
        <p:grpSpPr>
          <a:xfrm>
            <a:off x="1203279" y="2720572"/>
            <a:ext cx="8954890" cy="2680859"/>
            <a:chOff x="630076" y="3880820"/>
            <a:chExt cx="8954890" cy="268085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92CAD6B-EC23-5B55-BB85-29F4124F8228}"/>
                </a:ext>
              </a:extLst>
            </p:cNvPr>
            <p:cNvGrpSpPr/>
            <p:nvPr/>
          </p:nvGrpSpPr>
          <p:grpSpPr>
            <a:xfrm>
              <a:off x="921476" y="3880820"/>
              <a:ext cx="3279503" cy="2341076"/>
              <a:chOff x="-75201" y="1544828"/>
              <a:chExt cx="9974284" cy="5313172"/>
            </a:xfrm>
          </p:grpSpPr>
          <p:pic>
            <p:nvPicPr>
              <p:cNvPr id="5" name="Picture 8" descr="IMG_0001">
                <a:extLst>
                  <a:ext uri="{FF2B5EF4-FFF2-40B4-BE49-F238E27FC236}">
                    <a16:creationId xmlns:a16="http://schemas.microsoft.com/office/drawing/2014/main" id="{552D8E66-8DC4-9691-3098-D2081BEB72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967" r="51256" b="23179"/>
              <a:stretch/>
            </p:blipFill>
            <p:spPr bwMode="auto">
              <a:xfrm>
                <a:off x="-63586" y="2892534"/>
                <a:ext cx="2770923" cy="2337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FB4BED9-61D3-D696-215E-BE1BE67753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75201" y="5471552"/>
                <a:ext cx="1757081" cy="138644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EDE10E4-BCFA-A372-1085-A8DE0CE80E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38519">
                <a:off x="1787944" y="4769525"/>
                <a:ext cx="2331946" cy="153183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3BD22F1-C60D-5284-F02E-E5EF69C95A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4153" y="4931923"/>
                <a:ext cx="2428875" cy="188595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A946911-34BC-42E6-B1C7-E6DAEE68AA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70" t="6743" r="8060" b="5728"/>
              <a:stretch/>
            </p:blipFill>
            <p:spPr>
              <a:xfrm>
                <a:off x="7087012" y="4007145"/>
                <a:ext cx="2812071" cy="278215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9F26D1F-034D-C4B2-6A1A-6475EE00C2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44" t="7720" r="21742" b="9708"/>
              <a:stretch/>
            </p:blipFill>
            <p:spPr>
              <a:xfrm>
                <a:off x="5058142" y="1544828"/>
                <a:ext cx="3499505" cy="316301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B46A422-223E-2EC6-5430-45F97F0E7D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90" t="23988" r="12667" b="22900"/>
              <a:stretch/>
            </p:blipFill>
            <p:spPr>
              <a:xfrm>
                <a:off x="3243027" y="2934534"/>
                <a:ext cx="2248246" cy="1591225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CBC253D-0A05-2FFF-95C5-16690681801E}"/>
                </a:ext>
              </a:extLst>
            </p:cNvPr>
            <p:cNvSpPr txBox="1"/>
            <p:nvPr/>
          </p:nvSpPr>
          <p:spPr>
            <a:xfrm>
              <a:off x="630076" y="6213570"/>
              <a:ext cx="4601260" cy="348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a. Alat-</a:t>
              </a:r>
              <a:r>
                <a:rPr lang="en-U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alat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yang </a:t>
              </a:r>
              <a:r>
                <a:rPr lang="en-U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melekat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pada Tenaga </a:t>
              </a:r>
              <a:r>
                <a:rPr lang="en-U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Kerja</a:t>
              </a:r>
              <a:endParaRPr lang="en-ID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4EB503-5E53-4C96-9730-25139B6D5CAA}"/>
                </a:ext>
              </a:extLst>
            </p:cNvPr>
            <p:cNvSpPr txBox="1"/>
            <p:nvPr/>
          </p:nvSpPr>
          <p:spPr>
            <a:xfrm>
              <a:off x="4967868" y="6212892"/>
              <a:ext cx="4617098" cy="348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b. Alat-</a:t>
              </a:r>
              <a:r>
                <a:rPr lang="en-U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alat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yang </a:t>
              </a:r>
              <a:r>
                <a:rPr lang="en-U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harus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disediakan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Penyedia</a:t>
              </a:r>
              <a:endParaRPr lang="en-ID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96AB20D-7384-3D9D-44D1-253B48344A5F}"/>
              </a:ext>
            </a:extLst>
          </p:cNvPr>
          <p:cNvSpPr/>
          <p:nvPr/>
        </p:nvSpPr>
        <p:spPr>
          <a:xfrm>
            <a:off x="160378" y="85060"/>
            <a:ext cx="8909194" cy="539842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n-US" sz="2954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4.6   </a:t>
            </a:r>
            <a:r>
              <a:rPr lang="en-US" sz="2954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Beberapa</a:t>
            </a:r>
            <a:r>
              <a:rPr lang="en-US" sz="2954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2954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Ketentuan</a:t>
            </a:r>
            <a:r>
              <a:rPr lang="en-US" sz="2954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yang </a:t>
            </a:r>
            <a:r>
              <a:rPr lang="en-US" sz="2954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perlu</a:t>
            </a:r>
            <a:r>
              <a:rPr lang="en-US" sz="2954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2954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diperhatikan</a:t>
            </a:r>
            <a:endParaRPr lang="en-US" sz="2954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C4DD36-BB7C-402D-8D3D-634CC10B46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1071" y="2802901"/>
            <a:ext cx="3558687" cy="234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571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0B068D-72B6-CF6F-54F9-F8C2AB3FF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" y="851729"/>
            <a:ext cx="8476629" cy="578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76A9C9-99B5-64CE-026F-32381BE285D6}"/>
              </a:ext>
            </a:extLst>
          </p:cNvPr>
          <p:cNvSpPr/>
          <p:nvPr/>
        </p:nvSpPr>
        <p:spPr>
          <a:xfrm>
            <a:off x="192276" y="106325"/>
            <a:ext cx="8909194" cy="539842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n-US" sz="2954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4.7   </a:t>
            </a:r>
            <a:r>
              <a:rPr lang="en-US" sz="2954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Penambahan</a:t>
            </a:r>
            <a:r>
              <a:rPr lang="en-US" sz="2954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Mata AHSP yang </a:t>
            </a:r>
            <a:r>
              <a:rPr lang="en-US" sz="2954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belum</a:t>
            </a:r>
            <a:r>
              <a:rPr lang="en-US" sz="2954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2954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ada</a:t>
            </a:r>
            <a:endParaRPr lang="en-US" sz="2954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48132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00F105-22D5-07A3-F2BD-43497B081A3B}"/>
              </a:ext>
            </a:extLst>
          </p:cNvPr>
          <p:cNvSpPr/>
          <p:nvPr/>
        </p:nvSpPr>
        <p:spPr>
          <a:xfrm>
            <a:off x="126354" y="0"/>
            <a:ext cx="4403115" cy="539842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r>
              <a:rPr lang="en-US" sz="2954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4.8   Mata AHSP Baru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FDECDF-91F6-5EBA-363C-B0D78E64A751}"/>
              </a:ext>
            </a:extLst>
          </p:cNvPr>
          <p:cNvSpPr txBox="1"/>
          <p:nvPr/>
        </p:nvSpPr>
        <p:spPr>
          <a:xfrm>
            <a:off x="803023" y="529209"/>
            <a:ext cx="88743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Bookman Old Style" panose="02050604050505020204" pitchFamily="18" charset="0"/>
              </a:rPr>
              <a:t>Setelah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restrukturisasi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rumpun</a:t>
            </a:r>
            <a:r>
              <a:rPr lang="en-US" sz="2000" dirty="0">
                <a:latin typeface="Bookman Old Style" panose="02050604050505020204" pitchFamily="18" charset="0"/>
              </a:rPr>
              <a:t>/</a:t>
            </a:r>
            <a:r>
              <a:rPr lang="en-US" sz="2000" dirty="0" err="1">
                <a:latin typeface="Bookman Old Style" panose="02050604050505020204" pitchFamily="18" charset="0"/>
              </a:rPr>
              <a:t>kelompok</a:t>
            </a:r>
            <a:r>
              <a:rPr lang="en-US" sz="2000" dirty="0">
                <a:latin typeface="Bookman Old Style" panose="02050604050505020204" pitchFamily="18" charset="0"/>
              </a:rPr>
              <a:t> AHSP di </a:t>
            </a:r>
            <a:r>
              <a:rPr lang="en-US" sz="2000" dirty="0" err="1">
                <a:latin typeface="Bookman Old Style" panose="02050604050505020204" pitchFamily="18" charset="0"/>
              </a:rPr>
              <a:t>Bidang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Umum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ataupun</a:t>
            </a:r>
            <a:r>
              <a:rPr lang="en-US" sz="2000" dirty="0">
                <a:latin typeface="Bookman Old Style" panose="02050604050505020204" pitchFamily="18" charset="0"/>
              </a:rPr>
              <a:t> di </a:t>
            </a:r>
            <a:r>
              <a:rPr lang="en-US" sz="2000" dirty="0" err="1">
                <a:latin typeface="Bookman Old Style" panose="02050604050505020204" pitchFamily="18" charset="0"/>
              </a:rPr>
              <a:t>sektornya</a:t>
            </a:r>
            <a:r>
              <a:rPr lang="en-US" sz="2000" dirty="0">
                <a:latin typeface="Bookman Old Style" panose="02050604050505020204" pitchFamily="18" charset="0"/>
              </a:rPr>
              <a:t> masing-masing, </a:t>
            </a:r>
            <a:r>
              <a:rPr lang="en-US" sz="2000" dirty="0" err="1">
                <a:latin typeface="Bookman Old Style" panose="02050604050505020204" pitchFamily="18" charset="0"/>
              </a:rPr>
              <a:t>banyak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mata</a:t>
            </a:r>
            <a:r>
              <a:rPr lang="en-US" sz="2000" dirty="0">
                <a:latin typeface="Bookman Old Style" panose="02050604050505020204" pitchFamily="18" charset="0"/>
              </a:rPr>
              <a:t> AHSP </a:t>
            </a:r>
            <a:r>
              <a:rPr lang="en-US" sz="2000" dirty="0" err="1">
                <a:latin typeface="Bookman Old Style" panose="02050604050505020204" pitchFamily="18" charset="0"/>
              </a:rPr>
              <a:t>baru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dari</a:t>
            </a:r>
            <a:r>
              <a:rPr lang="en-US" sz="2000" dirty="0">
                <a:latin typeface="Bookman Old Style" panose="02050604050505020204" pitchFamily="18" charset="0"/>
              </a:rPr>
              <a:t> masing-masing </a:t>
            </a:r>
            <a:r>
              <a:rPr lang="en-US" sz="2000" dirty="0" err="1">
                <a:latin typeface="Bookman Old Style" panose="02050604050505020204" pitchFamily="18" charset="0"/>
              </a:rPr>
              <a:t>sektor</a:t>
            </a:r>
            <a:r>
              <a:rPr lang="en-US" sz="2000" dirty="0">
                <a:latin typeface="Bookman Old Style" panose="02050604050505020204" pitchFamily="18" charset="0"/>
              </a:rPr>
              <a:t> yang </a:t>
            </a:r>
            <a:r>
              <a:rPr lang="en-US" sz="2000" dirty="0" err="1">
                <a:latin typeface="Bookman Old Style" panose="02050604050505020204" pitchFamily="18" charset="0"/>
              </a:rPr>
              <a:t>ditambahkan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maupun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disesuaikan</a:t>
            </a:r>
            <a:r>
              <a:rPr lang="en-US" sz="2000" dirty="0">
                <a:latin typeface="Bookman Old Style" panose="02050604050505020204" pitchFamily="18" charset="0"/>
              </a:rPr>
              <a:t>. Adapun </a:t>
            </a:r>
            <a:r>
              <a:rPr lang="en-US" sz="2000" dirty="0" err="1">
                <a:latin typeface="Bookman Old Style" panose="02050604050505020204" pitchFamily="18" charset="0"/>
              </a:rPr>
              <a:t>hasil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restrukturisasi</a:t>
            </a:r>
            <a:r>
              <a:rPr lang="en-US" sz="2000" dirty="0">
                <a:latin typeface="Bookman Old Style" panose="02050604050505020204" pitchFamily="18" charset="0"/>
              </a:rPr>
              <a:t> dan </a:t>
            </a:r>
            <a:r>
              <a:rPr lang="en-US" sz="2000" dirty="0" err="1">
                <a:latin typeface="Bookman Old Style" panose="02050604050505020204" pitchFamily="18" charset="0"/>
              </a:rPr>
              <a:t>penambahan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mata</a:t>
            </a:r>
            <a:r>
              <a:rPr lang="en-US" sz="2000" dirty="0">
                <a:latin typeface="Bookman Old Style" panose="02050604050505020204" pitchFamily="18" charset="0"/>
              </a:rPr>
              <a:t> AHSP yang </a:t>
            </a:r>
            <a:r>
              <a:rPr lang="en-US" sz="2000" dirty="0" err="1">
                <a:latin typeface="Bookman Old Style" panose="02050604050505020204" pitchFamily="18" charset="0"/>
              </a:rPr>
              <a:t>baru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sebagai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berikut</a:t>
            </a:r>
            <a:r>
              <a:rPr lang="en-US" sz="2000" dirty="0">
                <a:latin typeface="Bookman Old Style" panose="02050604050505020204" pitchFamily="18" charset="0"/>
              </a:rPr>
              <a:t>:</a:t>
            </a:r>
          </a:p>
          <a:p>
            <a:pPr marL="457200" indent="-457200">
              <a:buAutoNum type="alphaLcParenR"/>
            </a:pPr>
            <a:r>
              <a:rPr lang="en-US" sz="2000" dirty="0">
                <a:latin typeface="Bookman Old Style" panose="02050604050505020204" pitchFamily="18" charset="0"/>
              </a:rPr>
              <a:t>Di </a:t>
            </a:r>
            <a:r>
              <a:rPr lang="en-US" sz="2000" dirty="0" err="1">
                <a:latin typeface="Bookman Old Style" panose="02050604050505020204" pitchFamily="18" charset="0"/>
              </a:rPr>
              <a:t>Bidang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Umum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banyak</a:t>
            </a:r>
            <a:r>
              <a:rPr lang="en-US" sz="2000" dirty="0">
                <a:latin typeface="Bookman Old Style" panose="02050604050505020204" pitchFamily="18" charset="0"/>
              </a:rPr>
              <a:t> yang </a:t>
            </a:r>
            <a:r>
              <a:rPr lang="en-US" sz="2000" dirty="0" err="1">
                <a:latin typeface="Bookman Old Style" panose="02050604050505020204" pitchFamily="18" charset="0"/>
              </a:rPr>
              <a:t>ditarik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ke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sektor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asalnya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karena</a:t>
            </a:r>
            <a:r>
              <a:rPr lang="en-US" sz="2000" dirty="0">
                <a:latin typeface="Bookman Old Style" panose="02050604050505020204" pitchFamily="18" charset="0"/>
              </a:rPr>
              <a:t> sangat </a:t>
            </a:r>
            <a:r>
              <a:rPr lang="en-US" sz="2000" dirty="0" err="1">
                <a:latin typeface="Bookman Old Style" panose="02050604050505020204" pitchFamily="18" charset="0"/>
              </a:rPr>
              <a:t>spesifik</a:t>
            </a:r>
            <a:r>
              <a:rPr lang="en-US" sz="2000" dirty="0">
                <a:latin typeface="Bookman Old Style" panose="02050604050505020204" pitchFamily="18" charset="0"/>
              </a:rPr>
              <a:t>, </a:t>
            </a:r>
            <a:r>
              <a:rPr lang="en-US" sz="2000" dirty="0" err="1">
                <a:latin typeface="Bookman Old Style" panose="02050604050505020204" pitchFamily="18" charset="0"/>
              </a:rPr>
              <a:t>sehingga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cocok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berada</a:t>
            </a:r>
            <a:r>
              <a:rPr lang="en-US" sz="2000" dirty="0">
                <a:latin typeface="Bookman Old Style" panose="02050604050505020204" pitchFamily="18" charset="0"/>
              </a:rPr>
              <a:t> pada </a:t>
            </a:r>
            <a:r>
              <a:rPr lang="en-US" sz="2000" dirty="0" err="1">
                <a:latin typeface="Bookman Old Style" panose="02050604050505020204" pitchFamily="18" charset="0"/>
              </a:rPr>
              <a:t>sektornya</a:t>
            </a:r>
            <a:r>
              <a:rPr lang="en-US" sz="2000" dirty="0">
                <a:latin typeface="Bookman Old Style" panose="02050604050505020204" pitchFamily="18" charset="0"/>
              </a:rPr>
              <a:t>. </a:t>
            </a:r>
          </a:p>
          <a:p>
            <a:pPr marL="457200" indent="-457200">
              <a:buAutoNum type="alphaLcParenR"/>
            </a:pPr>
            <a:r>
              <a:rPr lang="en-US" sz="2000" dirty="0" err="1">
                <a:latin typeface="Bookman Old Style" panose="02050604050505020204" pitchFamily="18" charset="0"/>
              </a:rPr>
              <a:t>Penambahan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mata</a:t>
            </a:r>
            <a:r>
              <a:rPr lang="en-US" sz="2000" dirty="0">
                <a:latin typeface="Bookman Old Style" panose="02050604050505020204" pitchFamily="18" charset="0"/>
              </a:rPr>
              <a:t> AHSP yang </a:t>
            </a:r>
            <a:r>
              <a:rPr lang="en-US" sz="2000" dirty="0" err="1">
                <a:latin typeface="Bookman Old Style" panose="02050604050505020204" pitchFamily="18" charset="0"/>
              </a:rPr>
              <a:t>baru</a:t>
            </a:r>
            <a:r>
              <a:rPr lang="en-US" sz="2000" dirty="0">
                <a:latin typeface="Bookman Old Style" panose="02050604050505020204" pitchFamily="18" charset="0"/>
              </a:rPr>
              <a:t> (</a:t>
            </a:r>
            <a:r>
              <a:rPr lang="en-US" sz="2000" dirty="0" err="1">
                <a:latin typeface="Bookman Old Style" panose="02050604050505020204" pitchFamily="18" charset="0"/>
              </a:rPr>
              <a:t>sebelumnya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belum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ada</a:t>
            </a:r>
            <a:r>
              <a:rPr lang="en-US" sz="2000" dirty="0">
                <a:latin typeface="Bookman Old Style" panose="02050604050505020204" pitchFamily="18" charset="0"/>
              </a:rPr>
              <a:t>) </a:t>
            </a:r>
            <a:r>
              <a:rPr lang="en-US" sz="2000" dirty="0" err="1">
                <a:latin typeface="Bookman Old Style" panose="02050604050505020204" pitchFamily="18" charset="0"/>
              </a:rPr>
              <a:t>khususnya</a:t>
            </a:r>
            <a:r>
              <a:rPr lang="en-US" sz="2000" dirty="0">
                <a:latin typeface="Bookman Old Style" panose="02050604050505020204" pitchFamily="18" charset="0"/>
              </a:rPr>
              <a:t> di </a:t>
            </a:r>
            <a:r>
              <a:rPr lang="en-US" sz="2000" dirty="0" err="1">
                <a:latin typeface="Bookman Old Style" panose="02050604050505020204" pitchFamily="18" charset="0"/>
              </a:rPr>
              <a:t>bidang</a:t>
            </a:r>
            <a:r>
              <a:rPr lang="en-US" sz="2000" dirty="0">
                <a:latin typeface="Bookman Old Style" panose="02050604050505020204" pitchFamily="18" charset="0"/>
              </a:rPr>
              <a:t> SDA </a:t>
            </a:r>
            <a:r>
              <a:rPr lang="en-US" sz="2000" dirty="0" err="1">
                <a:latin typeface="Bookman Old Style" panose="02050604050505020204" pitchFamily="18" charset="0"/>
              </a:rPr>
              <a:t>baik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untuk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pekerjaan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konstruksi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ataupun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untuk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pekerjaan</a:t>
            </a:r>
            <a:r>
              <a:rPr lang="en-US" sz="2000" dirty="0">
                <a:latin typeface="Bookman Old Style" panose="02050604050505020204" pitchFamily="18" charset="0"/>
              </a:rPr>
              <a:t> O &amp; P </a:t>
            </a:r>
            <a:r>
              <a:rPr lang="en-US" sz="2000" dirty="0" err="1">
                <a:latin typeface="Bookman Old Style" panose="02050604050505020204" pitchFamily="18" charset="0"/>
              </a:rPr>
              <a:t>menjadi</a:t>
            </a:r>
            <a:r>
              <a:rPr lang="en-US" sz="2000" dirty="0">
                <a:latin typeface="Bookman Old Style" panose="02050604050505020204" pitchFamily="18" charset="0"/>
              </a:rPr>
              <a:t> &gt; 1.600 </a:t>
            </a:r>
            <a:r>
              <a:rPr lang="en-US" sz="2000" dirty="0" err="1">
                <a:latin typeface="Bookman Old Style" panose="02050604050505020204" pitchFamily="18" charset="0"/>
              </a:rPr>
              <a:t>halaman</a:t>
            </a:r>
            <a:r>
              <a:rPr lang="en-US" sz="2000" dirty="0">
                <a:latin typeface="Bookman Old Style" panose="02050604050505020204" pitchFamily="18" charset="0"/>
              </a:rPr>
              <a:t>: </a:t>
            </a:r>
          </a:p>
          <a:p>
            <a:pPr marL="903287" indent="-457200">
              <a:buAutoNum type="arabicParenR"/>
            </a:pPr>
            <a:r>
              <a:rPr lang="en-US" sz="2000" dirty="0" err="1">
                <a:latin typeface="Bookman Old Style" panose="02050604050505020204" pitchFamily="18" charset="0"/>
              </a:rPr>
              <a:t>Pasangan</a:t>
            </a:r>
            <a:r>
              <a:rPr lang="en-US" sz="2000" dirty="0">
                <a:latin typeface="Bookman Old Style" panose="02050604050505020204" pitchFamily="18" charset="0"/>
              </a:rPr>
              <a:t> U-Ditch, Box Culvert, </a:t>
            </a:r>
            <a:r>
              <a:rPr lang="en-US" sz="2000" dirty="0" err="1">
                <a:latin typeface="Bookman Old Style" panose="02050604050505020204" pitchFamily="18" charset="0"/>
              </a:rPr>
              <a:t>Gorong-gorong</a:t>
            </a:r>
            <a:r>
              <a:rPr lang="en-US" sz="2000" dirty="0">
                <a:latin typeface="Bookman Old Style" panose="02050604050505020204" pitchFamily="18" charset="0"/>
              </a:rPr>
              <a:t> dan </a:t>
            </a:r>
            <a:r>
              <a:rPr lang="en-US" sz="2000" dirty="0" err="1">
                <a:latin typeface="Bookman Old Style" panose="02050604050505020204" pitchFamily="18" charset="0"/>
              </a:rPr>
              <a:t>Grevel</a:t>
            </a:r>
            <a:r>
              <a:rPr lang="en-US" sz="2000" dirty="0">
                <a:latin typeface="Bookman Old Style" panose="02050604050505020204" pitchFamily="18" charset="0"/>
              </a:rPr>
              <a:t>;</a:t>
            </a:r>
          </a:p>
          <a:p>
            <a:pPr marL="903287" indent="-457200">
              <a:buAutoNum type="arabicParenR"/>
            </a:pPr>
            <a:r>
              <a:rPr lang="en-US" sz="2000" dirty="0" err="1">
                <a:latin typeface="Bookman Old Style" panose="02050604050505020204" pitchFamily="18" charset="0"/>
              </a:rPr>
              <a:t>Pondasi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Tiang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Bor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berbagai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ukuran</a:t>
            </a:r>
            <a:r>
              <a:rPr lang="en-US" sz="2000" dirty="0">
                <a:latin typeface="Bookman Old Style" panose="02050604050505020204" pitchFamily="18" charset="0"/>
              </a:rPr>
              <a:t>;</a:t>
            </a:r>
          </a:p>
          <a:p>
            <a:pPr marL="903287" indent="-457200">
              <a:buAutoNum type="arabicParenR"/>
            </a:pPr>
            <a:r>
              <a:rPr lang="en-US" sz="2000" dirty="0" err="1">
                <a:latin typeface="Bookman Old Style" panose="02050604050505020204" pitchFamily="18" charset="0"/>
              </a:rPr>
              <a:t>Pemancangan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dengan</a:t>
            </a:r>
            <a:r>
              <a:rPr lang="en-US" sz="2000" dirty="0">
                <a:latin typeface="Bookman Old Style" panose="02050604050505020204" pitchFamily="18" charset="0"/>
              </a:rPr>
              <a:t> Vibratory Pile Driver;</a:t>
            </a:r>
          </a:p>
          <a:p>
            <a:pPr marL="903287" indent="-457200">
              <a:buAutoNum type="arabicParenR"/>
            </a:pPr>
            <a:r>
              <a:rPr lang="en-US" sz="2000" dirty="0" err="1">
                <a:latin typeface="Bookman Old Style" panose="02050604050505020204" pitchFamily="18" charset="0"/>
              </a:rPr>
              <a:t>Terobos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sumbatan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untuk</a:t>
            </a:r>
            <a:r>
              <a:rPr lang="en-US" sz="2000" dirty="0">
                <a:latin typeface="Bookman Old Style" panose="02050604050505020204" pitchFamily="18" charset="0"/>
              </a:rPr>
              <a:t> Syphon dan </a:t>
            </a:r>
            <a:r>
              <a:rPr lang="en-US" sz="2000" dirty="0" err="1">
                <a:latin typeface="Bookman Old Style" panose="02050604050505020204" pitchFamily="18" charset="0"/>
              </a:rPr>
              <a:t>Talang</a:t>
            </a:r>
            <a:r>
              <a:rPr lang="en-US" sz="2000" dirty="0">
                <a:latin typeface="Bookman Old Style" panose="02050604050505020204" pitchFamily="18" charset="0"/>
              </a:rPr>
              <a:t>; </a:t>
            </a:r>
          </a:p>
          <a:p>
            <a:pPr marL="903287" indent="-457200">
              <a:buAutoNum type="arabicParenR"/>
            </a:pPr>
            <a:r>
              <a:rPr lang="en-US" sz="2000" dirty="0" err="1">
                <a:latin typeface="Bookman Old Style" panose="02050604050505020204" pitchFamily="18" charset="0"/>
              </a:rPr>
              <a:t>Mesin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pemadat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ukuran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kecil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sebagai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penunjang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pekerjaan</a:t>
            </a:r>
            <a:r>
              <a:rPr lang="en-US" sz="2000" dirty="0">
                <a:latin typeface="Bookman Old Style" panose="02050604050505020204" pitchFamily="18" charset="0"/>
              </a:rPr>
              <a:t> semi-</a:t>
            </a:r>
            <a:r>
              <a:rPr lang="en-US" sz="2000" dirty="0" err="1">
                <a:latin typeface="Bookman Old Style" panose="02050604050505020204" pitchFamily="18" charset="0"/>
              </a:rPr>
              <a:t>mekanis</a:t>
            </a:r>
            <a:r>
              <a:rPr lang="en-US" sz="2000" dirty="0">
                <a:latin typeface="Bookman Old Style" panose="02050604050505020204" pitchFamily="18" charset="0"/>
              </a:rPr>
              <a:t>; dan</a:t>
            </a:r>
          </a:p>
          <a:p>
            <a:pPr marL="903287" indent="-457200">
              <a:buAutoNum type="arabicParenR"/>
            </a:pPr>
            <a:r>
              <a:rPr lang="en-US" sz="2000" dirty="0">
                <a:latin typeface="Bookman Old Style" panose="02050604050505020204" pitchFamily="18" charset="0"/>
              </a:rPr>
              <a:t>Mata AHSP </a:t>
            </a:r>
            <a:r>
              <a:rPr lang="en-US" sz="2000" dirty="0" err="1">
                <a:latin typeface="Bookman Old Style" panose="02050604050505020204" pitchFamily="18" charset="0"/>
              </a:rPr>
              <a:t>untuk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pekerjaan</a:t>
            </a:r>
            <a:r>
              <a:rPr lang="en-US" sz="2000" dirty="0">
                <a:latin typeface="Bookman Old Style" panose="02050604050505020204" pitchFamily="18" charset="0"/>
              </a:rPr>
              <a:t> Pantai, </a:t>
            </a:r>
            <a:r>
              <a:rPr lang="en-US" sz="2000" dirty="0" err="1">
                <a:latin typeface="Bookman Old Style" panose="02050604050505020204" pitchFamily="18" charset="0"/>
              </a:rPr>
              <a:t>pemotongan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pohon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beserta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pencabutan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tunggul</a:t>
            </a:r>
            <a:r>
              <a:rPr lang="en-US" sz="2000" dirty="0">
                <a:latin typeface="Bookman Old Style" panose="02050604050505020204" pitchFamily="18" charset="0"/>
              </a:rPr>
              <a:t> dan </a:t>
            </a:r>
            <a:r>
              <a:rPr lang="en-US" sz="2000" dirty="0" err="1">
                <a:latin typeface="Bookman Old Style" panose="02050604050505020204" pitchFamily="18" charset="0"/>
              </a:rPr>
              <a:t>akar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pohonnya</a:t>
            </a:r>
            <a:r>
              <a:rPr lang="en-US" sz="2000" dirty="0">
                <a:latin typeface="Bookman Old Style" panose="02050604050505020204" pitchFamily="18" charset="0"/>
              </a:rPr>
              <a:t>.</a:t>
            </a:r>
            <a:endParaRPr lang="en-ID" sz="2000" dirty="0">
              <a:latin typeface="Bookman Old Style" panose="02050604050505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035A5D-C7D1-4040-B399-6FC4D121105E}"/>
              </a:ext>
            </a:extLst>
          </p:cNvPr>
          <p:cNvSpPr txBox="1"/>
          <p:nvPr/>
        </p:nvSpPr>
        <p:spPr>
          <a:xfrm>
            <a:off x="803023" y="6004109"/>
            <a:ext cx="6600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2438" indent="-452438"/>
            <a:r>
              <a:rPr lang="en-US" sz="2000" dirty="0">
                <a:latin typeface="Bookman Old Style" panose="02050604050505020204" pitchFamily="18" charset="0"/>
              </a:rPr>
              <a:t>c) 	Di Bina </a:t>
            </a:r>
            <a:r>
              <a:rPr lang="en-US" sz="2000" dirty="0" err="1">
                <a:latin typeface="Bookman Old Style" panose="02050604050505020204" pitchFamily="18" charset="0"/>
              </a:rPr>
              <a:t>Marga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tercatat</a:t>
            </a:r>
            <a:r>
              <a:rPr lang="en-US" sz="2000" dirty="0">
                <a:latin typeface="Bookman Old Style" panose="02050604050505020204" pitchFamily="18" charset="0"/>
              </a:rPr>
              <a:t>  &gt; 2.000 </a:t>
            </a:r>
            <a:r>
              <a:rPr lang="en-US" sz="2000" dirty="0" err="1">
                <a:latin typeface="Bookman Old Style" panose="02050604050505020204" pitchFamily="18" charset="0"/>
              </a:rPr>
              <a:t>halaman</a:t>
            </a:r>
            <a:r>
              <a:rPr lang="en-US" sz="2000" dirty="0">
                <a:latin typeface="Bookman Old Style" panose="02050604050505020204" pitchFamily="18" charset="0"/>
              </a:rPr>
              <a:t> AHSP</a:t>
            </a:r>
          </a:p>
          <a:p>
            <a:pPr marL="452438" indent="-452438"/>
            <a:r>
              <a:rPr lang="en-US" sz="2000" dirty="0">
                <a:latin typeface="Bookman Old Style" panose="02050604050505020204" pitchFamily="18" charset="0"/>
              </a:rPr>
              <a:t>d) 	Di CK </a:t>
            </a:r>
            <a:r>
              <a:rPr lang="en-US" sz="2000" dirty="0" err="1">
                <a:latin typeface="Bookman Old Style" panose="02050604050505020204" pitchFamily="18" charset="0"/>
              </a:rPr>
              <a:t>tercatat</a:t>
            </a:r>
            <a:r>
              <a:rPr lang="en-US" sz="2000" dirty="0">
                <a:latin typeface="Bookman Old Style" panose="02050604050505020204" pitchFamily="18" charset="0"/>
              </a:rPr>
              <a:t>   &gt; 1.400 </a:t>
            </a:r>
            <a:r>
              <a:rPr lang="en-US" sz="2000" dirty="0" err="1">
                <a:latin typeface="Bookman Old Style" panose="02050604050505020204" pitchFamily="18" charset="0"/>
              </a:rPr>
              <a:t>halaman</a:t>
            </a:r>
            <a:r>
              <a:rPr lang="en-US" sz="2000" dirty="0">
                <a:latin typeface="Bookman Old Style" panose="02050604050505020204" pitchFamily="18" charset="0"/>
              </a:rPr>
              <a:t> AHSP</a:t>
            </a:r>
            <a:endParaRPr lang="en-ID" sz="2000" dirty="0">
              <a:latin typeface="Bookman Old Style" panose="02050604050505020204" pitchFamily="18" charset="0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50606F1A-4D7B-1EB3-69B2-E18D4E367044}"/>
              </a:ext>
            </a:extLst>
          </p:cNvPr>
          <p:cNvSpPr/>
          <p:nvPr/>
        </p:nvSpPr>
        <p:spPr>
          <a:xfrm>
            <a:off x="9143999" y="3646967"/>
            <a:ext cx="425303" cy="244548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52371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898581-AC30-48A2-8D40-044ABA89A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93756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936D48-45BE-455E-B10D-40C8B5F4D526}"/>
              </a:ext>
            </a:extLst>
          </p:cNvPr>
          <p:cNvSpPr/>
          <p:nvPr/>
        </p:nvSpPr>
        <p:spPr>
          <a:xfrm>
            <a:off x="0" y="-1"/>
            <a:ext cx="9937559" cy="6857999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93C5D5-ED6F-4070-8B6B-774C268992B8}"/>
              </a:ext>
            </a:extLst>
          </p:cNvPr>
          <p:cNvSpPr txBox="1"/>
          <p:nvPr/>
        </p:nvSpPr>
        <p:spPr>
          <a:xfrm>
            <a:off x="560443" y="1139797"/>
            <a:ext cx="5412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dirty="0"/>
              <a:t>-</a:t>
            </a:r>
            <a:r>
              <a:rPr lang="en-US" sz="2800" dirty="0"/>
              <a:t> </a:t>
            </a:r>
            <a:r>
              <a:rPr lang="id-ID" sz="2800" dirty="0"/>
              <a:t>Metode atau Cara</a:t>
            </a:r>
            <a:r>
              <a:rPr lang="en-US" sz="2800" dirty="0"/>
              <a:t> </a:t>
            </a:r>
            <a:r>
              <a:rPr lang="en-US" sz="2800" dirty="0" err="1"/>
              <a:t>hitung</a:t>
            </a:r>
            <a:r>
              <a:rPr lang="id-ID" sz="2800" dirty="0"/>
              <a:t> apa</a:t>
            </a:r>
            <a:r>
              <a:rPr lang="en-US" sz="2800" dirty="0"/>
              <a:t>  ?</a:t>
            </a:r>
            <a:endParaRPr lang="id-ID" sz="2800" dirty="0">
              <a:solidFill>
                <a:srgbClr val="FF0000"/>
              </a:solidFill>
            </a:endParaRPr>
          </a:p>
          <a:p>
            <a:r>
              <a:rPr lang="id-ID" sz="2800" dirty="0"/>
              <a:t>-</a:t>
            </a:r>
            <a:r>
              <a:rPr lang="en-US" sz="2800" dirty="0"/>
              <a:t> </a:t>
            </a:r>
            <a:r>
              <a:rPr lang="id-ID" sz="2800" dirty="0"/>
              <a:t>Status legalnya</a:t>
            </a:r>
            <a:r>
              <a:rPr lang="en-US" sz="2800" dirty="0"/>
              <a:t>   ?</a:t>
            </a:r>
            <a:endParaRPr lang="id-ID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4AE982-93F3-4277-95EA-90D26E5D53C4}"/>
              </a:ext>
            </a:extLst>
          </p:cNvPr>
          <p:cNvSpPr txBox="1"/>
          <p:nvPr/>
        </p:nvSpPr>
        <p:spPr>
          <a:xfrm>
            <a:off x="943892" y="2156891"/>
            <a:ext cx="7108356" cy="1952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65000"/>
              </a:lnSpc>
            </a:pPr>
            <a:r>
              <a:rPr lang="id-ID" sz="3200" dirty="0"/>
              <a:t>1).  </a:t>
            </a:r>
            <a:r>
              <a:rPr lang="id-ID" sz="3200" dirty="0">
                <a:solidFill>
                  <a:srgbClr val="0070C0"/>
                </a:solidFill>
              </a:rPr>
              <a:t>Analisa BOW </a:t>
            </a:r>
            <a:r>
              <a:rPr lang="id-ID" dirty="0">
                <a:solidFill>
                  <a:srgbClr val="0070C0"/>
                </a:solidFill>
              </a:rPr>
              <a:t> </a:t>
            </a:r>
            <a:r>
              <a:rPr lang="id-ID" dirty="0"/>
              <a:t>(</a:t>
            </a:r>
            <a:r>
              <a:rPr lang="id-ID" sz="2000" dirty="0"/>
              <a:t>Tahun 1921-2013)</a:t>
            </a:r>
          </a:p>
          <a:p>
            <a:pPr>
              <a:lnSpc>
                <a:spcPct val="65000"/>
              </a:lnSpc>
            </a:pPr>
            <a:endParaRPr lang="id-ID" sz="500" dirty="0"/>
          </a:p>
          <a:p>
            <a:pPr marL="900113" indent="-177800">
              <a:lnSpc>
                <a:spcPct val="65000"/>
              </a:lnSpc>
            </a:pPr>
            <a:r>
              <a:rPr lang="id-ID" sz="2000" dirty="0"/>
              <a:t>Ini sesuai dengan kondisi di masa penjajahan Belanda</a:t>
            </a:r>
          </a:p>
          <a:p>
            <a:pPr marL="900113" indent="-177800">
              <a:lnSpc>
                <a:spcPct val="85000"/>
              </a:lnSpc>
            </a:pPr>
            <a:endParaRPr lang="id-ID" sz="2800" dirty="0"/>
          </a:p>
          <a:p>
            <a:pPr marL="900113" indent="-177800">
              <a:buFontTx/>
              <a:buChar char="-"/>
            </a:pPr>
            <a:r>
              <a:rPr lang="id-ID" sz="2000" dirty="0"/>
              <a:t>Bidang Cipta Karya</a:t>
            </a:r>
          </a:p>
          <a:p>
            <a:pPr marL="900113" indent="-177800">
              <a:buFontTx/>
              <a:buChar char="-"/>
            </a:pPr>
            <a:r>
              <a:rPr lang="id-ID" sz="2000" dirty="0"/>
              <a:t>Bidang SDA</a:t>
            </a:r>
          </a:p>
          <a:p>
            <a:pPr marL="900113" indent="-177800">
              <a:buFontTx/>
              <a:buChar char="-"/>
            </a:pPr>
            <a:r>
              <a:rPr lang="id-ID" sz="2000" dirty="0"/>
              <a:t>Bidang Bina Marga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C8DABD-985E-4507-B27F-CEBA5FD9D51A}"/>
              </a:ext>
            </a:extLst>
          </p:cNvPr>
          <p:cNvSpPr txBox="1"/>
          <p:nvPr/>
        </p:nvSpPr>
        <p:spPr>
          <a:xfrm>
            <a:off x="943892" y="4315372"/>
            <a:ext cx="89621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dirty="0"/>
              <a:t>2).  </a:t>
            </a:r>
            <a:r>
              <a:rPr lang="id-ID" sz="3200" dirty="0">
                <a:solidFill>
                  <a:srgbClr val="0070C0"/>
                </a:solidFill>
              </a:rPr>
              <a:t>Analisa K </a:t>
            </a:r>
            <a:r>
              <a:rPr lang="id-ID" dirty="0"/>
              <a:t>(kinerja)</a:t>
            </a:r>
          </a:p>
          <a:p>
            <a:pPr marL="722313"/>
            <a:r>
              <a:rPr lang="id-ID" dirty="0"/>
              <a:t>Pada tahun 1980-an dibuat analisa tambahan sesuai tuntutan kebutuhan saat itu baik di SDA, BM dan 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F987D-A9B8-4B87-A8D7-9B71F1E996FF}"/>
              </a:ext>
            </a:extLst>
          </p:cNvPr>
          <p:cNvSpPr txBox="1"/>
          <p:nvPr/>
        </p:nvSpPr>
        <p:spPr>
          <a:xfrm>
            <a:off x="934064" y="5638811"/>
            <a:ext cx="8962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dirty="0"/>
              <a:t>3).  </a:t>
            </a:r>
            <a:r>
              <a:rPr lang="id-ID" sz="3200" dirty="0">
                <a:solidFill>
                  <a:srgbClr val="0070C0"/>
                </a:solidFill>
              </a:rPr>
              <a:t>SNI – ABK </a:t>
            </a:r>
            <a:r>
              <a:rPr lang="id-ID" dirty="0"/>
              <a:t>(Analisa Biaya Konstruksi)</a:t>
            </a:r>
          </a:p>
          <a:p>
            <a:pPr marL="722313"/>
            <a:r>
              <a:rPr lang="id-ID" dirty="0"/>
              <a:t>Ditetapkan pada tahun 2008 untuk kegiatan CK-manual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D34205-0945-44F2-A43D-868A3C3D5D37}"/>
              </a:ext>
            </a:extLst>
          </p:cNvPr>
          <p:cNvSpPr/>
          <p:nvPr/>
        </p:nvSpPr>
        <p:spPr>
          <a:xfrm>
            <a:off x="166937" y="0"/>
            <a:ext cx="84401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1.2 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Apa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yang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diketahui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tentang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AHSP  ?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A0F157-9ADA-4FC9-901A-06AE8AEE6C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31" t="25787" r="24653" b="34694"/>
          <a:stretch/>
        </p:blipFill>
        <p:spPr>
          <a:xfrm>
            <a:off x="7937216" y="636102"/>
            <a:ext cx="1990677" cy="13860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7D33BF-FE73-4405-BE65-8DAA0113ADD2}"/>
              </a:ext>
            </a:extLst>
          </p:cNvPr>
          <p:cNvSpPr txBox="1"/>
          <p:nvPr/>
        </p:nvSpPr>
        <p:spPr>
          <a:xfrm>
            <a:off x="4133227" y="2804100"/>
            <a:ext cx="577277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d-ID" sz="2000" dirty="0">
                <a:solidFill>
                  <a:schemeClr val="bg1">
                    <a:lumMod val="85000"/>
                  </a:schemeClr>
                </a:solidFill>
              </a:rPr>
              <a:t>Sudah ada analisa untuk:</a:t>
            </a:r>
          </a:p>
          <a:p>
            <a:r>
              <a:rPr lang="id-ID" sz="2000" dirty="0">
                <a:solidFill>
                  <a:schemeClr val="bg1">
                    <a:lumMod val="85000"/>
                  </a:schemeClr>
                </a:solidFill>
              </a:rPr>
              <a:t>- Pembuatan rumah sederhana yg Cukup lengkap</a:t>
            </a:r>
          </a:p>
          <a:p>
            <a:r>
              <a:rPr lang="id-ID" sz="2000" dirty="0">
                <a:solidFill>
                  <a:schemeClr val="bg1">
                    <a:lumMod val="85000"/>
                  </a:schemeClr>
                </a:solidFill>
              </a:rPr>
              <a:t>- Pembuatan saluran drainase</a:t>
            </a:r>
          </a:p>
          <a:p>
            <a:r>
              <a:rPr lang="id-ID" sz="2000" dirty="0">
                <a:solidFill>
                  <a:schemeClr val="bg1">
                    <a:lumMod val="85000"/>
                  </a:schemeClr>
                </a:solidFill>
              </a:rPr>
              <a:t>- Pembuatan jalan Pasir Waled dan Telford 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E6126917-A84D-4588-808E-C0C8510D2EB0}"/>
              </a:ext>
            </a:extLst>
          </p:cNvPr>
          <p:cNvSpPr/>
          <p:nvPr/>
        </p:nvSpPr>
        <p:spPr>
          <a:xfrm>
            <a:off x="86724" y="92804"/>
            <a:ext cx="533035" cy="445258"/>
          </a:xfrm>
          <a:prstGeom prst="hexag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ritannic Bold" panose="020B0903060703020204" pitchFamily="34" charset="0"/>
              </a:rPr>
              <a:t>1</a:t>
            </a:r>
            <a:endParaRPr lang="en-ID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72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0F08A2-C68A-4556-A6BA-25829A8673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04" r="1361"/>
          <a:stretch/>
        </p:blipFill>
        <p:spPr>
          <a:xfrm>
            <a:off x="15762" y="-155198"/>
            <a:ext cx="9906000" cy="70131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019D97-68E6-4018-807E-52BF34F1CC51}"/>
              </a:ext>
            </a:extLst>
          </p:cNvPr>
          <p:cNvSpPr txBox="1"/>
          <p:nvPr/>
        </p:nvSpPr>
        <p:spPr>
          <a:xfrm>
            <a:off x="1275902" y="1550544"/>
            <a:ext cx="56170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PENYUSUNAN DKH/</a:t>
            </a:r>
            <a:r>
              <a:rPr lang="en-US" sz="40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BoQ</a:t>
            </a:r>
            <a:endParaRPr lang="en-US" sz="40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F685A5-26DC-4BD6-87DF-37049B8C9B1C}"/>
              </a:ext>
            </a:extLst>
          </p:cNvPr>
          <p:cNvSpPr txBox="1"/>
          <p:nvPr/>
        </p:nvSpPr>
        <p:spPr>
          <a:xfrm>
            <a:off x="1477929" y="2657113"/>
            <a:ext cx="7704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</a:t>
            </a:r>
            <a:r>
              <a:rPr lang="en-US" sz="3600" i="1" dirty="0"/>
              <a:t> Work Breakdown Structure (WBS)</a:t>
            </a:r>
          </a:p>
          <a:p>
            <a:r>
              <a:rPr lang="en-US" sz="3600" dirty="0"/>
              <a:t>- </a:t>
            </a:r>
            <a:r>
              <a:rPr lang="en-US" sz="3600" dirty="0" err="1"/>
              <a:t>Menghitung</a:t>
            </a:r>
            <a:r>
              <a:rPr lang="en-US" sz="3600" dirty="0"/>
              <a:t> </a:t>
            </a:r>
            <a:r>
              <a:rPr lang="en-US" sz="3600" dirty="0" err="1"/>
              <a:t>Kuantitas</a:t>
            </a:r>
            <a:r>
              <a:rPr lang="en-US" sz="3600" dirty="0"/>
              <a:t> </a:t>
            </a:r>
            <a:r>
              <a:rPr lang="en-US" sz="3600" dirty="0" err="1"/>
              <a:t>Pekerjaan</a:t>
            </a:r>
            <a:endParaRPr lang="en-ID" sz="3600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F60B1A0E-6E8A-48E3-B739-5E50FD5DA2C0}"/>
              </a:ext>
            </a:extLst>
          </p:cNvPr>
          <p:cNvSpPr/>
          <p:nvPr/>
        </p:nvSpPr>
        <p:spPr>
          <a:xfrm>
            <a:off x="731616" y="1670444"/>
            <a:ext cx="544286" cy="468086"/>
          </a:xfrm>
          <a:prstGeom prst="hexago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5</a:t>
            </a:r>
            <a:endParaRPr lang="en-ID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7185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7DB3EC-7AB7-1C42-BFCB-6D5D0B4674F6}"/>
              </a:ext>
            </a:extLst>
          </p:cNvPr>
          <p:cNvSpPr txBox="1"/>
          <p:nvPr/>
        </p:nvSpPr>
        <p:spPr>
          <a:xfrm>
            <a:off x="397401" y="432273"/>
            <a:ext cx="8103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Penyusunan</a:t>
            </a:r>
            <a:r>
              <a:rPr lang="en-US" dirty="0">
                <a:solidFill>
                  <a:schemeClr val="accent1"/>
                </a:solidFill>
              </a:rPr>
              <a:t> Daftar </a:t>
            </a:r>
            <a:r>
              <a:rPr lang="en-US" dirty="0" err="1">
                <a:solidFill>
                  <a:schemeClr val="accent1"/>
                </a:solidFill>
              </a:rPr>
              <a:t>Kuantitas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Pekerjaan</a:t>
            </a:r>
            <a:r>
              <a:rPr lang="en-US" dirty="0">
                <a:solidFill>
                  <a:schemeClr val="accent1"/>
                </a:solidFill>
              </a:rPr>
              <a:t> dan Harga (DKH)</a:t>
            </a:r>
            <a:endParaRPr lang="en-ID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670B5B-5CC8-9B8A-8D7B-D65E70D6D7D6}"/>
              </a:ext>
            </a:extLst>
          </p:cNvPr>
          <p:cNvSpPr txBox="1"/>
          <p:nvPr/>
        </p:nvSpPr>
        <p:spPr>
          <a:xfrm>
            <a:off x="469382" y="1312127"/>
            <a:ext cx="168668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Perancangan</a:t>
            </a:r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 err="1"/>
              <a:t>Konstruksi</a:t>
            </a:r>
            <a:endParaRPr lang="en-US" sz="2000" b="1" dirty="0"/>
          </a:p>
          <a:p>
            <a:endParaRPr lang="en-US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62C3F8-797C-5FC8-D794-6CC745985172}"/>
              </a:ext>
            </a:extLst>
          </p:cNvPr>
          <p:cNvSpPr txBox="1"/>
          <p:nvPr/>
        </p:nvSpPr>
        <p:spPr>
          <a:xfrm>
            <a:off x="2216679" y="994627"/>
            <a:ext cx="71705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-Gambar </a:t>
            </a:r>
            <a:r>
              <a:rPr lang="en-US" sz="2000" dirty="0" err="1"/>
              <a:t>Perancangan</a:t>
            </a:r>
            <a:endParaRPr lang="en-US" sz="2000" dirty="0"/>
          </a:p>
          <a:p>
            <a:r>
              <a:rPr lang="en-ID" sz="2000" dirty="0"/>
              <a:t>-</a:t>
            </a:r>
            <a:r>
              <a:rPr lang="en-ID" sz="2000" dirty="0" err="1"/>
              <a:t>Spesifikasi</a:t>
            </a:r>
            <a:r>
              <a:rPr lang="en-ID" sz="2000" dirty="0"/>
              <a:t> Teknis yang </a:t>
            </a:r>
            <a:r>
              <a:rPr lang="en-ID" sz="2000" dirty="0" err="1"/>
              <a:t>mengacu</a:t>
            </a:r>
            <a:r>
              <a:rPr lang="en-ID" sz="2000" dirty="0"/>
              <a:t> database </a:t>
            </a:r>
            <a:r>
              <a:rPr lang="en-ID" sz="2000" dirty="0" err="1"/>
              <a:t>spesifikasi</a:t>
            </a:r>
            <a:r>
              <a:rPr lang="en-ID" sz="2000" dirty="0"/>
              <a:t> </a:t>
            </a:r>
            <a:r>
              <a:rPr lang="en-ID" sz="2000" dirty="0" err="1"/>
              <a:t>Umum</a:t>
            </a:r>
            <a:endParaRPr lang="en-ID" sz="2000" dirty="0"/>
          </a:p>
          <a:p>
            <a:r>
              <a:rPr lang="en-ID" sz="2000" dirty="0"/>
              <a:t>-</a:t>
            </a:r>
            <a:r>
              <a:rPr lang="en-ID" sz="2000" dirty="0">
                <a:solidFill>
                  <a:srgbClr val="FF0000"/>
                </a:solidFill>
              </a:rPr>
              <a:t>Daftar </a:t>
            </a:r>
            <a:r>
              <a:rPr lang="en-ID" sz="2000" dirty="0" err="1">
                <a:solidFill>
                  <a:srgbClr val="FF0000"/>
                </a:solidFill>
              </a:rPr>
              <a:t>Kuantitas</a:t>
            </a:r>
            <a:r>
              <a:rPr lang="en-ID" sz="2000" dirty="0">
                <a:solidFill>
                  <a:srgbClr val="FF0000"/>
                </a:solidFill>
              </a:rPr>
              <a:t> </a:t>
            </a:r>
            <a:r>
              <a:rPr lang="en-ID" sz="2000" dirty="0" err="1">
                <a:solidFill>
                  <a:srgbClr val="FF0000"/>
                </a:solidFill>
              </a:rPr>
              <a:t>Pekerjaan</a:t>
            </a:r>
            <a:r>
              <a:rPr lang="en-ID" sz="2000" dirty="0">
                <a:solidFill>
                  <a:srgbClr val="FF0000"/>
                </a:solidFill>
              </a:rPr>
              <a:t> dan Harga (DKH)</a:t>
            </a:r>
          </a:p>
          <a:p>
            <a:r>
              <a:rPr lang="en-ID" sz="2000" dirty="0"/>
              <a:t>-RAB/HPP </a:t>
            </a:r>
            <a:r>
              <a:rPr lang="en-ID" sz="2000" dirty="0" err="1"/>
              <a:t>dengan</a:t>
            </a:r>
            <a:r>
              <a:rPr lang="en-ID" sz="2000" dirty="0"/>
              <a:t> error </a:t>
            </a:r>
            <a:r>
              <a:rPr lang="en-ID" sz="2000" dirty="0" err="1"/>
              <a:t>maks</a:t>
            </a:r>
            <a:r>
              <a:rPr lang="en-ID" sz="2000" dirty="0"/>
              <a:t>. 10%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91976-3188-86A2-5944-BB029147A3F3}"/>
              </a:ext>
            </a:extLst>
          </p:cNvPr>
          <p:cNvSpPr txBox="1"/>
          <p:nvPr/>
        </p:nvSpPr>
        <p:spPr>
          <a:xfrm>
            <a:off x="2216679" y="2385277"/>
            <a:ext cx="67810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-Gambar Shop  </a:t>
            </a:r>
            <a:r>
              <a:rPr lang="en-US" sz="2000" dirty="0" err="1"/>
              <a:t>menjadi</a:t>
            </a:r>
            <a:r>
              <a:rPr lang="en-US" sz="2000" dirty="0"/>
              <a:t> Gambar </a:t>
            </a:r>
            <a:r>
              <a:rPr lang="en-US" sz="2000" dirty="0" err="1"/>
              <a:t>Kerja</a:t>
            </a:r>
            <a:endParaRPr lang="en-US" sz="2000" dirty="0"/>
          </a:p>
          <a:p>
            <a:r>
              <a:rPr lang="en-ID" sz="2000" dirty="0"/>
              <a:t>-</a:t>
            </a:r>
            <a:r>
              <a:rPr lang="en-ID" sz="2000" dirty="0" err="1"/>
              <a:t>Spesifikasi</a:t>
            </a:r>
            <a:r>
              <a:rPr lang="en-ID" sz="2000" dirty="0"/>
              <a:t> Teknis yang </a:t>
            </a:r>
            <a:r>
              <a:rPr lang="en-ID" sz="2000" dirty="0" err="1"/>
              <a:t>diupdate</a:t>
            </a:r>
            <a:r>
              <a:rPr lang="en-ID" sz="2000" dirty="0"/>
              <a:t> </a:t>
            </a:r>
            <a:r>
              <a:rPr lang="en-ID" sz="2000" dirty="0" err="1"/>
              <a:t>saat</a:t>
            </a:r>
            <a:r>
              <a:rPr lang="en-ID" sz="2000" dirty="0"/>
              <a:t> Shop drawing</a:t>
            </a:r>
          </a:p>
          <a:p>
            <a:r>
              <a:rPr lang="en-ID" sz="2000" dirty="0"/>
              <a:t>-</a:t>
            </a:r>
            <a:r>
              <a:rPr lang="en-ID" sz="2000" dirty="0">
                <a:solidFill>
                  <a:srgbClr val="FF0000"/>
                </a:solidFill>
              </a:rPr>
              <a:t>Daftar </a:t>
            </a:r>
            <a:r>
              <a:rPr lang="en-ID" sz="2000" dirty="0" err="1">
                <a:solidFill>
                  <a:srgbClr val="FF0000"/>
                </a:solidFill>
              </a:rPr>
              <a:t>Kuantitas</a:t>
            </a:r>
            <a:r>
              <a:rPr lang="en-ID" sz="2000" dirty="0">
                <a:solidFill>
                  <a:srgbClr val="FF0000"/>
                </a:solidFill>
              </a:rPr>
              <a:t> </a:t>
            </a:r>
            <a:r>
              <a:rPr lang="en-ID" sz="2000" dirty="0" err="1">
                <a:solidFill>
                  <a:srgbClr val="FF0000"/>
                </a:solidFill>
              </a:rPr>
              <a:t>Pekerjaan</a:t>
            </a:r>
            <a:r>
              <a:rPr lang="en-ID" sz="2000" dirty="0">
                <a:solidFill>
                  <a:srgbClr val="FF0000"/>
                </a:solidFill>
              </a:rPr>
              <a:t> dan Harga (DKH)</a:t>
            </a:r>
            <a:r>
              <a:rPr lang="en-ID" sz="2000" dirty="0"/>
              <a:t> </a:t>
            </a:r>
            <a:r>
              <a:rPr lang="en-ID" sz="2000" dirty="0" err="1"/>
              <a:t>yg</a:t>
            </a:r>
            <a:r>
              <a:rPr lang="en-ID" sz="2000" dirty="0"/>
              <a:t> </a:t>
            </a:r>
            <a:r>
              <a:rPr lang="en-ID" sz="2000" dirty="0" err="1"/>
              <a:t>diupdate</a:t>
            </a:r>
            <a:endParaRPr lang="en-ID" sz="2000" dirty="0"/>
          </a:p>
          <a:p>
            <a:r>
              <a:rPr lang="en-ID" sz="2000" dirty="0"/>
              <a:t>-RAB/HPS </a:t>
            </a:r>
            <a:r>
              <a:rPr lang="en-ID" sz="2000" dirty="0" err="1"/>
              <a:t>yg</a:t>
            </a:r>
            <a:r>
              <a:rPr lang="en-ID" sz="2000" dirty="0"/>
              <a:t> </a:t>
            </a:r>
            <a:r>
              <a:rPr lang="en-ID" sz="2000" dirty="0" err="1"/>
              <a:t>diupdate</a:t>
            </a:r>
            <a:r>
              <a:rPr lang="en-ID" sz="2000" dirty="0"/>
              <a:t>, error </a:t>
            </a:r>
            <a:r>
              <a:rPr lang="en-ID" sz="2000" dirty="0" err="1"/>
              <a:t>maks</a:t>
            </a:r>
            <a:r>
              <a:rPr lang="en-ID" sz="2000" dirty="0"/>
              <a:t>. 5%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4EA2B4-BFF9-B632-30DF-C8E7FDEBD267}"/>
              </a:ext>
            </a:extLst>
          </p:cNvPr>
          <p:cNvSpPr txBox="1"/>
          <p:nvPr/>
        </p:nvSpPr>
        <p:spPr>
          <a:xfrm>
            <a:off x="628718" y="3817174"/>
            <a:ext cx="7600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7030A0"/>
                </a:solidFill>
              </a:rPr>
              <a:t>Penyusunan</a:t>
            </a:r>
            <a:r>
              <a:rPr lang="en-US" sz="2000" dirty="0">
                <a:solidFill>
                  <a:srgbClr val="7030A0"/>
                </a:solidFill>
              </a:rPr>
              <a:t> Daftar </a:t>
            </a:r>
            <a:r>
              <a:rPr lang="en-US" sz="2000" dirty="0" err="1">
                <a:solidFill>
                  <a:srgbClr val="7030A0"/>
                </a:solidFill>
              </a:rPr>
              <a:t>Kuantitas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Pekerjaan</a:t>
            </a:r>
            <a:r>
              <a:rPr lang="en-US" sz="2000" dirty="0">
                <a:solidFill>
                  <a:srgbClr val="7030A0"/>
                </a:solidFill>
              </a:rPr>
              <a:t> dan Harga (DKH) </a:t>
            </a:r>
          </a:p>
          <a:p>
            <a:pPr algn="ctr"/>
            <a:r>
              <a:rPr lang="en-US" sz="2000" dirty="0" err="1"/>
              <a:t>dianjurkan</a:t>
            </a:r>
            <a:r>
              <a:rPr lang="en-US" sz="2000" dirty="0"/>
              <a:t> </a:t>
            </a:r>
            <a:r>
              <a:rPr lang="en-US" sz="2000" dirty="0" err="1"/>
              <a:t>mengikuti</a:t>
            </a:r>
            <a:r>
              <a:rPr lang="en-US" sz="2000" dirty="0"/>
              <a:t> </a:t>
            </a:r>
            <a:r>
              <a:rPr lang="en-US" sz="2000" i="1" dirty="0"/>
              <a:t>work breakdown structure</a:t>
            </a:r>
            <a:r>
              <a:rPr lang="en-US" sz="2000" dirty="0"/>
              <a:t> (WBS)-</a:t>
            </a:r>
            <a:r>
              <a:rPr lang="en-US" sz="2000" dirty="0" err="1"/>
              <a:t>nya</a:t>
            </a:r>
            <a:r>
              <a:rPr lang="en-US" sz="20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362D4D-AEFF-8248-2594-6B1A6F4D00AC}"/>
              </a:ext>
            </a:extLst>
          </p:cNvPr>
          <p:cNvSpPr txBox="1"/>
          <p:nvPr/>
        </p:nvSpPr>
        <p:spPr>
          <a:xfrm>
            <a:off x="550336" y="4759789"/>
            <a:ext cx="83792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Work breakdown structure</a:t>
            </a:r>
            <a:r>
              <a:rPr lang="en-US" sz="2000" b="1" dirty="0"/>
              <a:t> (WBS) </a:t>
            </a:r>
            <a:r>
              <a:rPr lang="en-US" sz="2000" b="1" dirty="0" err="1"/>
              <a:t>berbagai</a:t>
            </a:r>
            <a:r>
              <a:rPr lang="en-US" sz="2000" b="1" dirty="0"/>
              <a:t> </a:t>
            </a:r>
            <a:r>
              <a:rPr lang="en-US" sz="2000" b="1" dirty="0" err="1"/>
              <a:t>Infrastruktur</a:t>
            </a:r>
            <a:r>
              <a:rPr lang="en-US" sz="2000" b="1" dirty="0"/>
              <a:t> SDA (</a:t>
            </a:r>
            <a:r>
              <a:rPr lang="en-US" sz="2000" b="1" dirty="0" err="1"/>
              <a:t>lihat</a:t>
            </a:r>
            <a:r>
              <a:rPr lang="en-US" sz="2000" b="1" dirty="0"/>
              <a:t> A.6).</a:t>
            </a:r>
          </a:p>
          <a:p>
            <a:pPr marL="342900" indent="-342900">
              <a:buAutoNum type="arabicPeriod"/>
            </a:pPr>
            <a:r>
              <a:rPr lang="en-US" sz="2000" dirty="0" err="1"/>
              <a:t>Bendung</a:t>
            </a:r>
            <a:endParaRPr lang="en-US" sz="2000" dirty="0"/>
          </a:p>
          <a:p>
            <a:pPr marL="342900" indent="-342900">
              <a:buAutoNum type="arabicPeriod"/>
            </a:pPr>
            <a:r>
              <a:rPr lang="en-ID" sz="2000" dirty="0" err="1"/>
              <a:t>Jaringan</a:t>
            </a:r>
            <a:r>
              <a:rPr lang="en-ID" sz="2000" dirty="0"/>
              <a:t> </a:t>
            </a:r>
            <a:r>
              <a:rPr lang="en-ID" sz="2000" dirty="0" err="1"/>
              <a:t>Irigasi</a:t>
            </a:r>
            <a:endParaRPr lang="en-ID" sz="2000" dirty="0"/>
          </a:p>
          <a:p>
            <a:pPr marL="342900" indent="-342900">
              <a:buAutoNum type="arabicPeriod"/>
            </a:pPr>
            <a:r>
              <a:rPr lang="en-ID" sz="2000" dirty="0" err="1"/>
              <a:t>Pengaman</a:t>
            </a:r>
            <a:r>
              <a:rPr lang="en-ID" sz="2000" dirty="0"/>
              <a:t> Sungai</a:t>
            </a:r>
          </a:p>
          <a:p>
            <a:pPr marL="342900" indent="-342900">
              <a:buAutoNum type="arabicPeriod"/>
            </a:pPr>
            <a:r>
              <a:rPr lang="en-ID" sz="2000" dirty="0" err="1"/>
              <a:t>Bendungan</a:t>
            </a:r>
            <a:r>
              <a:rPr lang="en-ID" sz="2000" dirty="0"/>
              <a:t> dan </a:t>
            </a:r>
            <a:r>
              <a:rPr lang="en-ID" sz="2000" dirty="0" err="1"/>
              <a:t>Embung</a:t>
            </a:r>
            <a:endParaRPr lang="en-ID" sz="2000" dirty="0"/>
          </a:p>
          <a:p>
            <a:pPr marL="342900" indent="-342900">
              <a:buFontTx/>
              <a:buAutoNum type="arabicPeriod"/>
            </a:pPr>
            <a:r>
              <a:rPr lang="en-ID" sz="2000" dirty="0" err="1"/>
              <a:t>Pengaman</a:t>
            </a:r>
            <a:r>
              <a:rPr lang="en-ID" sz="2000" dirty="0"/>
              <a:t> Pantai dan Muara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A4797C-DC33-3D58-2D5A-39F0D074B787}"/>
              </a:ext>
            </a:extLst>
          </p:cNvPr>
          <p:cNvSpPr txBox="1"/>
          <p:nvPr/>
        </p:nvSpPr>
        <p:spPr>
          <a:xfrm>
            <a:off x="4078516" y="5071909"/>
            <a:ext cx="5041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ID" sz="2000" dirty="0" err="1"/>
              <a:t>Infrastruktur</a:t>
            </a:r>
            <a:r>
              <a:rPr lang="en-ID" sz="2000" dirty="0"/>
              <a:t> </a:t>
            </a:r>
            <a:r>
              <a:rPr lang="en-ID" sz="2000" dirty="0" err="1"/>
              <a:t>Rawa</a:t>
            </a:r>
            <a:endParaRPr lang="en-ID" sz="2000" dirty="0"/>
          </a:p>
          <a:p>
            <a:pPr marL="342900" indent="-342900">
              <a:buAutoNum type="arabicPeriod" startAt="6"/>
            </a:pPr>
            <a:r>
              <a:rPr lang="en-ID" sz="2000" dirty="0" err="1"/>
              <a:t>Infrastruktur</a:t>
            </a:r>
            <a:r>
              <a:rPr lang="en-ID" sz="2000" dirty="0"/>
              <a:t> Air Tanah dan Air Baku</a:t>
            </a:r>
          </a:p>
          <a:p>
            <a:pPr marL="342900" indent="-342900">
              <a:buAutoNum type="arabicPeriod" startAt="6"/>
            </a:pPr>
            <a:r>
              <a:rPr lang="en-ID" sz="2000" dirty="0" err="1"/>
              <a:t>Pintu</a:t>
            </a:r>
            <a:r>
              <a:rPr lang="en-ID" sz="2000" dirty="0"/>
              <a:t> </a:t>
            </a:r>
            <a:r>
              <a:rPr lang="en-ID" sz="2000" dirty="0" err="1"/>
              <a:t>Air+Peralatan</a:t>
            </a:r>
            <a:r>
              <a:rPr lang="en-ID" sz="2000" dirty="0"/>
              <a:t> </a:t>
            </a:r>
            <a:r>
              <a:rPr lang="en-ID" sz="2000" dirty="0" err="1"/>
              <a:t>Hidro-Mek</a:t>
            </a:r>
            <a:r>
              <a:rPr lang="en-ID" sz="2000" dirty="0"/>
              <a:t>.-</a:t>
            </a:r>
            <a:r>
              <a:rPr lang="en-ID" sz="2000" dirty="0" err="1"/>
              <a:t>Elektrik</a:t>
            </a:r>
            <a:endParaRPr lang="en-ID" sz="2000" dirty="0"/>
          </a:p>
          <a:p>
            <a:pPr marL="358775" indent="-358775"/>
            <a:r>
              <a:rPr lang="en-ID" sz="2000" dirty="0"/>
              <a:t>9. 	Lain-lain</a:t>
            </a:r>
          </a:p>
        </p:txBody>
      </p:sp>
    </p:spTree>
    <p:extLst>
      <p:ext uri="{BB962C8B-B14F-4D97-AF65-F5344CB8AC3E}">
        <p14:creationId xmlns:p14="http://schemas.microsoft.com/office/powerpoint/2010/main" val="339435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6398FF-FEC8-14F7-185C-5B3F6E23DAE5}"/>
              </a:ext>
            </a:extLst>
          </p:cNvPr>
          <p:cNvSpPr txBox="1"/>
          <p:nvPr/>
        </p:nvSpPr>
        <p:spPr>
          <a:xfrm>
            <a:off x="234937" y="2910170"/>
            <a:ext cx="1516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Bendung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Tetap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E6E7AD-C9D3-6A79-5761-19AE21D9C45C}"/>
              </a:ext>
            </a:extLst>
          </p:cNvPr>
          <p:cNvSpPr txBox="1"/>
          <p:nvPr/>
        </p:nvSpPr>
        <p:spPr>
          <a:xfrm>
            <a:off x="1720158" y="1128539"/>
            <a:ext cx="1358065" cy="5463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Tubuh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Bendung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D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Udik</a:t>
            </a:r>
            <a:endParaRPr lang="en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D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Bendung</a:t>
            </a:r>
            <a:endParaRPr lang="en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D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D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D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Hilir</a:t>
            </a:r>
            <a:endParaRPr lang="en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D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Bendung</a:t>
            </a:r>
            <a:endParaRPr lang="en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D" sz="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D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D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Perlengkapan</a:t>
            </a:r>
            <a:endParaRPr lang="en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D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Bendung</a:t>
            </a:r>
            <a:endParaRPr lang="en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D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D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Bangunan</a:t>
            </a:r>
            <a:endParaRPr lang="en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D" sz="1400" b="1" dirty="0">
                <a:latin typeface="Arial" panose="020B0604020202020204" pitchFamily="34" charset="0"/>
                <a:cs typeface="Arial" panose="020B0604020202020204" pitchFamily="34" charset="0"/>
              </a:rPr>
              <a:t>Intake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2BB823-3684-9C67-9E2D-532811C5BFB4}"/>
              </a:ext>
            </a:extLst>
          </p:cNvPr>
          <p:cNvSpPr txBox="1"/>
          <p:nvPr/>
        </p:nvSpPr>
        <p:spPr>
          <a:xfrm>
            <a:off x="3286760" y="789353"/>
            <a:ext cx="1580882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-</a:t>
            </a:r>
            <a:r>
              <a:rPr lang="en-US" sz="1300" dirty="0" err="1"/>
              <a:t>Ambang</a:t>
            </a:r>
            <a:r>
              <a:rPr lang="en-US" sz="1300" dirty="0"/>
              <a:t> </a:t>
            </a:r>
            <a:r>
              <a:rPr lang="en-US" sz="1300" dirty="0" err="1"/>
              <a:t>Bendung</a:t>
            </a:r>
            <a:endParaRPr lang="en-US" sz="1300" dirty="0"/>
          </a:p>
          <a:p>
            <a:r>
              <a:rPr lang="en-US" sz="1300" dirty="0"/>
              <a:t>-</a:t>
            </a:r>
            <a:r>
              <a:rPr lang="en-US" sz="1300" dirty="0" err="1"/>
              <a:t>Mercu</a:t>
            </a:r>
            <a:r>
              <a:rPr lang="en-US" sz="1300" dirty="0"/>
              <a:t> </a:t>
            </a:r>
            <a:r>
              <a:rPr lang="en-US" sz="1300" dirty="0" err="1"/>
              <a:t>bendung</a:t>
            </a:r>
            <a:endParaRPr lang="en-US" sz="1300" dirty="0"/>
          </a:p>
          <a:p>
            <a:r>
              <a:rPr lang="en-US" sz="1300" dirty="0"/>
              <a:t>-</a:t>
            </a:r>
            <a:r>
              <a:rPr lang="en-US" sz="1300" dirty="0" err="1"/>
              <a:t>Lapisan</a:t>
            </a:r>
            <a:r>
              <a:rPr lang="en-US" sz="1300" dirty="0"/>
              <a:t> </a:t>
            </a:r>
            <a:r>
              <a:rPr lang="en-US" sz="1300" dirty="0" err="1"/>
              <a:t>tahan</a:t>
            </a:r>
            <a:r>
              <a:rPr lang="en-US" sz="1300" dirty="0"/>
              <a:t> </a:t>
            </a:r>
            <a:r>
              <a:rPr lang="en-US" sz="1300" dirty="0" err="1"/>
              <a:t>aus</a:t>
            </a:r>
            <a:endParaRPr lang="en-US" sz="1300" dirty="0"/>
          </a:p>
          <a:p>
            <a:r>
              <a:rPr lang="en-US" sz="1300" dirty="0"/>
              <a:t>-</a:t>
            </a:r>
            <a:r>
              <a:rPr lang="en-US" sz="1300" dirty="0" err="1"/>
              <a:t>Tembok</a:t>
            </a:r>
            <a:r>
              <a:rPr lang="en-US" sz="1300" dirty="0"/>
              <a:t> </a:t>
            </a:r>
            <a:r>
              <a:rPr lang="en-US" sz="1300" dirty="0" err="1"/>
              <a:t>Pangkal</a:t>
            </a:r>
            <a:endParaRPr lang="en-US" sz="1300" dirty="0"/>
          </a:p>
          <a:p>
            <a:r>
              <a:rPr lang="en-US" sz="1300" dirty="0"/>
              <a:t>-</a:t>
            </a:r>
            <a:r>
              <a:rPr lang="en-US" sz="1300" dirty="0" err="1"/>
              <a:t>Pembilas</a:t>
            </a:r>
            <a:endParaRPr lang="en-ID" sz="13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3CE3A8-DB9A-C001-B230-F7B9B2CDE1BF}"/>
              </a:ext>
            </a:extLst>
          </p:cNvPr>
          <p:cNvSpPr txBox="1"/>
          <p:nvPr/>
        </p:nvSpPr>
        <p:spPr>
          <a:xfrm>
            <a:off x="3286761" y="1956059"/>
            <a:ext cx="193193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-</a:t>
            </a:r>
            <a:r>
              <a:rPr lang="en-US" sz="1300" dirty="0" err="1"/>
              <a:t>Tembok</a:t>
            </a:r>
            <a:r>
              <a:rPr lang="en-US" sz="1300" dirty="0"/>
              <a:t> </a:t>
            </a:r>
            <a:r>
              <a:rPr lang="en-US" sz="1300" dirty="0" err="1"/>
              <a:t>sayap</a:t>
            </a:r>
            <a:r>
              <a:rPr lang="en-US" sz="1300" dirty="0"/>
              <a:t> Hulu</a:t>
            </a:r>
          </a:p>
          <a:p>
            <a:r>
              <a:rPr lang="en-US" sz="1300" dirty="0"/>
              <a:t>-</a:t>
            </a:r>
            <a:r>
              <a:rPr lang="en-US" sz="1300" dirty="0" err="1"/>
              <a:t>Tembok</a:t>
            </a:r>
            <a:r>
              <a:rPr lang="en-US" sz="1300" dirty="0"/>
              <a:t> </a:t>
            </a:r>
            <a:r>
              <a:rPr lang="en-US" sz="1300" dirty="0" err="1"/>
              <a:t>pengarah</a:t>
            </a:r>
            <a:r>
              <a:rPr lang="en-US" sz="1300" dirty="0"/>
              <a:t> </a:t>
            </a:r>
            <a:r>
              <a:rPr lang="en-US" sz="1300" dirty="0" err="1"/>
              <a:t>arus</a:t>
            </a:r>
            <a:endParaRPr lang="en-US" sz="1300" dirty="0"/>
          </a:p>
          <a:p>
            <a:r>
              <a:rPr lang="en-US" sz="1300" dirty="0"/>
              <a:t>-</a:t>
            </a:r>
            <a:r>
              <a:rPr lang="en-US" sz="1300" dirty="0" err="1"/>
              <a:t>Lantai</a:t>
            </a:r>
            <a:r>
              <a:rPr lang="en-US" sz="1300" dirty="0"/>
              <a:t> </a:t>
            </a:r>
            <a:r>
              <a:rPr lang="en-US" sz="1300" dirty="0" err="1"/>
              <a:t>udik</a:t>
            </a:r>
            <a:endParaRPr lang="en-US" sz="13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D8A18E-1FBD-0825-E2C5-11C202106F60}"/>
              </a:ext>
            </a:extLst>
          </p:cNvPr>
          <p:cNvSpPr txBox="1"/>
          <p:nvPr/>
        </p:nvSpPr>
        <p:spPr>
          <a:xfrm>
            <a:off x="3286760" y="2811974"/>
            <a:ext cx="164179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-</a:t>
            </a:r>
            <a:r>
              <a:rPr lang="en-US" sz="1300" dirty="0" err="1"/>
              <a:t>Tembok</a:t>
            </a:r>
            <a:r>
              <a:rPr lang="en-US" sz="1300" dirty="0"/>
              <a:t> </a:t>
            </a:r>
            <a:r>
              <a:rPr lang="en-US" sz="1300" dirty="0" err="1"/>
              <a:t>sayap</a:t>
            </a:r>
            <a:r>
              <a:rPr lang="en-US" sz="1300" dirty="0"/>
              <a:t> </a:t>
            </a:r>
            <a:r>
              <a:rPr lang="en-US" sz="1300" dirty="0" err="1"/>
              <a:t>Hilir</a:t>
            </a:r>
            <a:endParaRPr lang="en-US" sz="1300" dirty="0"/>
          </a:p>
          <a:p>
            <a:r>
              <a:rPr lang="en-US" sz="1300" dirty="0"/>
              <a:t>-</a:t>
            </a:r>
            <a:r>
              <a:rPr lang="en-US" sz="1300" dirty="0" err="1"/>
              <a:t>Peredam</a:t>
            </a:r>
            <a:r>
              <a:rPr lang="en-US" sz="1300" dirty="0"/>
              <a:t> </a:t>
            </a:r>
            <a:r>
              <a:rPr lang="en-US" sz="1300" dirty="0" err="1"/>
              <a:t>Energi</a:t>
            </a:r>
            <a:endParaRPr lang="en-US" sz="1300" dirty="0"/>
          </a:p>
          <a:p>
            <a:r>
              <a:rPr lang="en-US" sz="1300" dirty="0"/>
              <a:t>-</a:t>
            </a:r>
            <a:r>
              <a:rPr lang="en-US" sz="1300" dirty="0" err="1"/>
              <a:t>Pondasi</a:t>
            </a:r>
            <a:endParaRPr lang="en-US" sz="1300" dirty="0"/>
          </a:p>
          <a:p>
            <a:r>
              <a:rPr lang="en-US" sz="1300" dirty="0"/>
              <a:t>-Rip-rap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45E89C-8DF1-704A-16D5-0AC506A0DE53}"/>
              </a:ext>
            </a:extLst>
          </p:cNvPr>
          <p:cNvSpPr txBox="1"/>
          <p:nvPr/>
        </p:nvSpPr>
        <p:spPr>
          <a:xfrm>
            <a:off x="3286761" y="3761413"/>
            <a:ext cx="197522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-</a:t>
            </a:r>
            <a:r>
              <a:rPr lang="en-US" sz="1300" dirty="0" err="1"/>
              <a:t>Dinding</a:t>
            </a:r>
            <a:r>
              <a:rPr lang="en-US" sz="1300" dirty="0"/>
              <a:t> </a:t>
            </a:r>
            <a:r>
              <a:rPr lang="en-US" sz="1300" dirty="0" err="1"/>
              <a:t>Tirai</a:t>
            </a:r>
            <a:endParaRPr lang="en-US" sz="1300" dirty="0"/>
          </a:p>
          <a:p>
            <a:r>
              <a:rPr lang="en-US" sz="1300" dirty="0"/>
              <a:t>-</a:t>
            </a:r>
            <a:r>
              <a:rPr lang="en-US" sz="1300" dirty="0" err="1"/>
              <a:t>Tanggul</a:t>
            </a:r>
            <a:r>
              <a:rPr lang="en-US" sz="1300" dirty="0"/>
              <a:t> </a:t>
            </a:r>
            <a:r>
              <a:rPr lang="en-US" sz="1300" dirty="0" err="1"/>
              <a:t>banjir</a:t>
            </a:r>
            <a:r>
              <a:rPr lang="en-US" sz="1300" dirty="0"/>
              <a:t>/</a:t>
            </a:r>
            <a:r>
              <a:rPr lang="en-US" sz="1300" dirty="0" err="1"/>
              <a:t>penutup</a:t>
            </a:r>
            <a:endParaRPr lang="en-US" sz="1300" dirty="0"/>
          </a:p>
          <a:p>
            <a:r>
              <a:rPr lang="en-US" sz="1300" dirty="0"/>
              <a:t>-</a:t>
            </a:r>
            <a:r>
              <a:rPr lang="en-US" sz="1300" dirty="0" err="1"/>
              <a:t>Saluran</a:t>
            </a:r>
            <a:r>
              <a:rPr lang="en-US" sz="1300" dirty="0"/>
              <a:t> </a:t>
            </a:r>
            <a:r>
              <a:rPr lang="en-US" sz="1300" dirty="0" err="1"/>
              <a:t>Pengelak</a:t>
            </a:r>
            <a:endParaRPr lang="en-US" sz="1300" dirty="0"/>
          </a:p>
          <a:p>
            <a:r>
              <a:rPr lang="en-US" sz="1300" dirty="0"/>
              <a:t>-</a:t>
            </a:r>
            <a:r>
              <a:rPr lang="en-US" sz="1300" dirty="0" err="1"/>
              <a:t>Rumah</a:t>
            </a:r>
            <a:r>
              <a:rPr lang="en-US" sz="1300" dirty="0"/>
              <a:t> jaga</a:t>
            </a:r>
          </a:p>
          <a:p>
            <a:r>
              <a:rPr lang="en-US" sz="1300" dirty="0"/>
              <a:t>-</a:t>
            </a:r>
            <a:r>
              <a:rPr lang="en-US" sz="1300" dirty="0" err="1"/>
              <a:t>Penduga</a:t>
            </a:r>
            <a:r>
              <a:rPr lang="en-US" sz="1300" dirty="0"/>
              <a:t> </a:t>
            </a:r>
            <a:r>
              <a:rPr lang="en-US" sz="1300" dirty="0" err="1"/>
              <a:t>muka</a:t>
            </a:r>
            <a:r>
              <a:rPr lang="en-US" sz="1300" dirty="0"/>
              <a:t> air</a:t>
            </a:r>
          </a:p>
          <a:p>
            <a:r>
              <a:rPr lang="en-US" sz="1300" dirty="0"/>
              <a:t>-</a:t>
            </a:r>
            <a:r>
              <a:rPr lang="en-US" sz="1300" dirty="0" err="1"/>
              <a:t>Tangga</a:t>
            </a:r>
            <a:r>
              <a:rPr lang="en-US" sz="1300" dirty="0"/>
              <a:t> </a:t>
            </a:r>
            <a:r>
              <a:rPr lang="en-US" sz="1300" dirty="0" err="1"/>
              <a:t>operasi</a:t>
            </a:r>
            <a:endParaRPr lang="en-US" sz="13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291EE9-0B2E-EA93-8A2A-351FCC7EA613}"/>
              </a:ext>
            </a:extLst>
          </p:cNvPr>
          <p:cNvSpPr txBox="1"/>
          <p:nvPr/>
        </p:nvSpPr>
        <p:spPr>
          <a:xfrm>
            <a:off x="3286760" y="5173140"/>
            <a:ext cx="173797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-</a:t>
            </a:r>
            <a:r>
              <a:rPr lang="en-US" sz="1300" dirty="0" err="1"/>
              <a:t>Pintu-pintu</a:t>
            </a:r>
            <a:endParaRPr lang="en-US" sz="1300" dirty="0"/>
          </a:p>
          <a:p>
            <a:r>
              <a:rPr lang="en-US" sz="1300" dirty="0"/>
              <a:t>-Pilar </a:t>
            </a:r>
            <a:r>
              <a:rPr lang="en-US" sz="1300" dirty="0" err="1"/>
              <a:t>pintu</a:t>
            </a:r>
            <a:endParaRPr lang="en-US" sz="1300" dirty="0"/>
          </a:p>
          <a:p>
            <a:r>
              <a:rPr lang="en-US" sz="1300" dirty="0"/>
              <a:t>-</a:t>
            </a:r>
            <a:r>
              <a:rPr lang="en-US" sz="1300" dirty="0" err="1"/>
              <a:t>Dinding</a:t>
            </a:r>
            <a:r>
              <a:rPr lang="en-US" sz="1300" dirty="0"/>
              <a:t> </a:t>
            </a:r>
            <a:r>
              <a:rPr lang="en-US" sz="1300" dirty="0" err="1"/>
              <a:t>banjir</a:t>
            </a:r>
            <a:endParaRPr lang="en-US" sz="1300" dirty="0"/>
          </a:p>
          <a:p>
            <a:r>
              <a:rPr lang="en-US" sz="1300" dirty="0"/>
              <a:t>-</a:t>
            </a:r>
            <a:r>
              <a:rPr lang="en-US" sz="1300" dirty="0" err="1"/>
              <a:t>Jembatan</a:t>
            </a:r>
            <a:r>
              <a:rPr lang="en-US" sz="1300" dirty="0"/>
              <a:t> </a:t>
            </a:r>
            <a:r>
              <a:rPr lang="en-US" sz="1300" dirty="0" err="1"/>
              <a:t>pelayanan</a:t>
            </a:r>
            <a:endParaRPr lang="en-US" sz="1300" dirty="0"/>
          </a:p>
          <a:p>
            <a:r>
              <a:rPr lang="en-US" sz="1300" dirty="0"/>
              <a:t>-</a:t>
            </a:r>
            <a:r>
              <a:rPr lang="en-US" sz="1300" dirty="0" err="1"/>
              <a:t>Tembok</a:t>
            </a:r>
            <a:r>
              <a:rPr lang="en-US" sz="1300" dirty="0"/>
              <a:t> </a:t>
            </a:r>
            <a:r>
              <a:rPr lang="en-US" sz="1300" dirty="0" err="1"/>
              <a:t>pangkal</a:t>
            </a:r>
            <a:endParaRPr lang="en-US" sz="1300" dirty="0"/>
          </a:p>
          <a:p>
            <a:r>
              <a:rPr lang="en-US" sz="1300" dirty="0"/>
              <a:t>-</a:t>
            </a:r>
            <a:r>
              <a:rPr lang="en-US" sz="1300" dirty="0" err="1"/>
              <a:t>Lantai</a:t>
            </a:r>
            <a:r>
              <a:rPr lang="en-US" sz="1300" dirty="0"/>
              <a:t> +</a:t>
            </a:r>
            <a:r>
              <a:rPr lang="en-US" sz="1300" dirty="0" err="1"/>
              <a:t>skiming</a:t>
            </a:r>
            <a:r>
              <a:rPr lang="en-US" sz="1300" dirty="0"/>
              <a:t> wall</a:t>
            </a:r>
          </a:p>
          <a:p>
            <a:r>
              <a:rPr lang="en-US" sz="1300" dirty="0"/>
              <a:t>-</a:t>
            </a:r>
            <a:r>
              <a:rPr lang="en-US" sz="1300" dirty="0" err="1"/>
              <a:t>Saringan</a:t>
            </a:r>
            <a:r>
              <a:rPr lang="en-US" sz="1300" dirty="0"/>
              <a:t> </a:t>
            </a:r>
            <a:r>
              <a:rPr lang="en-US" sz="1300" dirty="0" err="1"/>
              <a:t>sampah</a:t>
            </a:r>
            <a:endParaRPr lang="en-US" sz="1300" dirty="0"/>
          </a:p>
          <a:p>
            <a:r>
              <a:rPr lang="en-US" sz="1300" dirty="0"/>
              <a:t>-</a:t>
            </a:r>
            <a:r>
              <a:rPr lang="en-US" sz="1300" dirty="0" err="1"/>
              <a:t>Rumah</a:t>
            </a:r>
            <a:r>
              <a:rPr lang="en-US" sz="1300" dirty="0"/>
              <a:t> </a:t>
            </a:r>
            <a:r>
              <a:rPr lang="en-US" sz="1300" dirty="0" err="1"/>
              <a:t>pintu</a:t>
            </a:r>
            <a:endParaRPr lang="en-US" sz="13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3E9B6C-E9C7-1FC3-2DE5-4742BDE4B58A}"/>
              </a:ext>
            </a:extLst>
          </p:cNvPr>
          <p:cNvSpPr/>
          <p:nvPr/>
        </p:nvSpPr>
        <p:spPr>
          <a:xfrm>
            <a:off x="1992790" y="1159019"/>
            <a:ext cx="812800" cy="50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EFA31C-1D1F-4CC3-C6C1-EC0F54E76F00}"/>
              </a:ext>
            </a:extLst>
          </p:cNvPr>
          <p:cNvSpPr/>
          <p:nvPr/>
        </p:nvSpPr>
        <p:spPr>
          <a:xfrm>
            <a:off x="1992790" y="2073419"/>
            <a:ext cx="812800" cy="50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51E843-A4FA-7B1A-4E45-A25F1D0C73D1}"/>
              </a:ext>
            </a:extLst>
          </p:cNvPr>
          <p:cNvSpPr/>
          <p:nvPr/>
        </p:nvSpPr>
        <p:spPr>
          <a:xfrm>
            <a:off x="1992790" y="2977659"/>
            <a:ext cx="812800" cy="50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99A6EF-BE3D-C098-E18C-B6F55DB28C95}"/>
              </a:ext>
            </a:extLst>
          </p:cNvPr>
          <p:cNvSpPr/>
          <p:nvPr/>
        </p:nvSpPr>
        <p:spPr>
          <a:xfrm>
            <a:off x="1825150" y="4267979"/>
            <a:ext cx="1148080" cy="50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463104-410D-27D2-2D26-57273805BEB7}"/>
              </a:ext>
            </a:extLst>
          </p:cNvPr>
          <p:cNvSpPr/>
          <p:nvPr/>
        </p:nvSpPr>
        <p:spPr>
          <a:xfrm>
            <a:off x="1992790" y="5934219"/>
            <a:ext cx="812800" cy="50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904AEB-022A-42A9-756A-FFD9B2EB7829}"/>
              </a:ext>
            </a:extLst>
          </p:cNvPr>
          <p:cNvSpPr/>
          <p:nvPr/>
        </p:nvSpPr>
        <p:spPr>
          <a:xfrm>
            <a:off x="489110" y="2900009"/>
            <a:ext cx="1019650" cy="6807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4806AC88-1D6B-0961-4E6E-1BBC1CEB582D}"/>
              </a:ext>
            </a:extLst>
          </p:cNvPr>
          <p:cNvCxnSpPr>
            <a:stCxn id="13" idx="1"/>
            <a:endCxn id="17" idx="1"/>
          </p:cNvCxnSpPr>
          <p:nvPr/>
        </p:nvCxnSpPr>
        <p:spPr>
          <a:xfrm rot="10800000" flipV="1">
            <a:off x="1992790" y="1413019"/>
            <a:ext cx="12700" cy="4775200"/>
          </a:xfrm>
          <a:prstGeom prst="bentConnector3">
            <a:avLst>
              <a:gd name="adj1" fmla="val 2440000"/>
            </a:avLst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7CA2DAD3-7A14-7239-8C24-18C46FA18961}"/>
              </a:ext>
            </a:extLst>
          </p:cNvPr>
          <p:cNvSpPr/>
          <p:nvPr/>
        </p:nvSpPr>
        <p:spPr>
          <a:xfrm>
            <a:off x="3286760" y="822955"/>
            <a:ext cx="1513840" cy="103632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0C3AF3C-C6BE-A8E6-6580-D1A156974FF5}"/>
              </a:ext>
            </a:extLst>
          </p:cNvPr>
          <p:cNvSpPr/>
          <p:nvPr/>
        </p:nvSpPr>
        <p:spPr>
          <a:xfrm>
            <a:off x="3286760" y="1992139"/>
            <a:ext cx="1828800" cy="61038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745358-8B88-F6A2-B3C9-1F7BECC24D38}"/>
              </a:ext>
            </a:extLst>
          </p:cNvPr>
          <p:cNvSpPr/>
          <p:nvPr/>
        </p:nvSpPr>
        <p:spPr>
          <a:xfrm>
            <a:off x="3296920" y="2835419"/>
            <a:ext cx="1574800" cy="8323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E5F325B-142E-FD43-6644-FF261CE79D7A}"/>
              </a:ext>
            </a:extLst>
          </p:cNvPr>
          <p:cNvSpPr/>
          <p:nvPr/>
        </p:nvSpPr>
        <p:spPr>
          <a:xfrm>
            <a:off x="3286760" y="3769361"/>
            <a:ext cx="1849120" cy="127156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D194DC3-8277-5447-D2BB-885F2C0E0C63}"/>
              </a:ext>
            </a:extLst>
          </p:cNvPr>
          <p:cNvSpPr/>
          <p:nvPr/>
        </p:nvSpPr>
        <p:spPr>
          <a:xfrm>
            <a:off x="3286760" y="5191761"/>
            <a:ext cx="1706880" cy="166624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069004F-0FE8-DE70-A3E3-09169691B118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1697576" y="2327419"/>
            <a:ext cx="295214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69FB3FF-9627-A00D-DBB2-73F48865E021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1508761" y="3240369"/>
            <a:ext cx="482719" cy="13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0302B29-2AD2-2817-DC9C-ABE79A0AC99E}"/>
              </a:ext>
            </a:extLst>
          </p:cNvPr>
          <p:cNvCxnSpPr>
            <a:cxnSpLocks/>
          </p:cNvCxnSpPr>
          <p:nvPr/>
        </p:nvCxnSpPr>
        <p:spPr>
          <a:xfrm>
            <a:off x="1696656" y="4524081"/>
            <a:ext cx="12797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E062CC7-FB61-7215-609D-1DA84A76D1DC}"/>
              </a:ext>
            </a:extLst>
          </p:cNvPr>
          <p:cNvCxnSpPr>
            <a:cxnSpLocks/>
          </p:cNvCxnSpPr>
          <p:nvPr/>
        </p:nvCxnSpPr>
        <p:spPr>
          <a:xfrm>
            <a:off x="2763164" y="1379022"/>
            <a:ext cx="488426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C8BAB28-A6AB-B119-48C3-45F89445DA57}"/>
              </a:ext>
            </a:extLst>
          </p:cNvPr>
          <p:cNvCxnSpPr>
            <a:cxnSpLocks/>
          </p:cNvCxnSpPr>
          <p:nvPr/>
        </p:nvCxnSpPr>
        <p:spPr>
          <a:xfrm>
            <a:off x="2808538" y="2329427"/>
            <a:ext cx="488426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2DFC757-3B00-483E-C857-9AA4C1A69A90}"/>
              </a:ext>
            </a:extLst>
          </p:cNvPr>
          <p:cNvCxnSpPr>
            <a:cxnSpLocks/>
          </p:cNvCxnSpPr>
          <p:nvPr/>
        </p:nvCxnSpPr>
        <p:spPr>
          <a:xfrm>
            <a:off x="2818742" y="3291555"/>
            <a:ext cx="488426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5C4C7B4-4B3D-819B-9F42-37B9293C3DF6}"/>
              </a:ext>
            </a:extLst>
          </p:cNvPr>
          <p:cNvCxnSpPr>
            <a:cxnSpLocks/>
          </p:cNvCxnSpPr>
          <p:nvPr/>
        </p:nvCxnSpPr>
        <p:spPr>
          <a:xfrm>
            <a:off x="2982005" y="4521979"/>
            <a:ext cx="29821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680EC8E-4F7D-54AF-8EDF-53B5E742AD41}"/>
              </a:ext>
            </a:extLst>
          </p:cNvPr>
          <p:cNvCxnSpPr>
            <a:cxnSpLocks/>
          </p:cNvCxnSpPr>
          <p:nvPr/>
        </p:nvCxnSpPr>
        <p:spPr>
          <a:xfrm>
            <a:off x="2821140" y="6188219"/>
            <a:ext cx="449362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0A6060B1-8B5C-C700-6E44-BC12E81CA582}"/>
              </a:ext>
            </a:extLst>
          </p:cNvPr>
          <p:cNvSpPr txBox="1"/>
          <p:nvPr/>
        </p:nvSpPr>
        <p:spPr>
          <a:xfrm>
            <a:off x="5075273" y="648676"/>
            <a:ext cx="647934" cy="6184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Tanah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 V</a:t>
            </a:r>
          </a:p>
          <a:p>
            <a:pPr algn="ctr">
              <a:lnSpc>
                <a:spcPct val="90000"/>
              </a:lnSpc>
            </a:pPr>
            <a:endParaRPr lang="en-US" sz="1600" dirty="0"/>
          </a:p>
          <a:p>
            <a:pPr algn="ctr">
              <a:lnSpc>
                <a:spcPct val="90000"/>
              </a:lnSpc>
            </a:pPr>
            <a:r>
              <a:rPr lang="en-US" sz="1200" dirty="0"/>
              <a:t> 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 V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V</a:t>
            </a:r>
          </a:p>
          <a:p>
            <a:pPr algn="ctr">
              <a:lnSpc>
                <a:spcPct val="90000"/>
              </a:lnSpc>
            </a:pPr>
            <a:endParaRPr lang="en-US" sz="2000" dirty="0"/>
          </a:p>
          <a:p>
            <a:pPr algn="ctr">
              <a:lnSpc>
                <a:spcPct val="90000"/>
              </a:lnSpc>
            </a:pPr>
            <a:r>
              <a:rPr lang="en-US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V</a:t>
            </a:r>
          </a:p>
          <a:p>
            <a:pPr algn="ctr">
              <a:lnSpc>
                <a:spcPct val="90000"/>
              </a:lnSpc>
            </a:pPr>
            <a:endParaRPr lang="en-US" sz="1400" dirty="0"/>
          </a:p>
          <a:p>
            <a:pPr algn="ctr">
              <a:lnSpc>
                <a:spcPct val="90000"/>
              </a:lnSpc>
            </a:pPr>
            <a:endParaRPr lang="en-US" sz="1050" dirty="0"/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endParaRPr lang="en-ID" sz="2800" dirty="0"/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20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endParaRPr lang="en-ID" sz="1400" dirty="0"/>
          </a:p>
          <a:p>
            <a:pPr algn="ctr">
              <a:lnSpc>
                <a:spcPct val="90000"/>
              </a:lnSpc>
            </a:pPr>
            <a:endParaRPr lang="en-ID" sz="1600" dirty="0"/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D1C1E51-7161-CD87-7440-1BCAFB957D81}"/>
              </a:ext>
            </a:extLst>
          </p:cNvPr>
          <p:cNvSpPr txBox="1"/>
          <p:nvPr/>
        </p:nvSpPr>
        <p:spPr>
          <a:xfrm>
            <a:off x="5565682" y="648676"/>
            <a:ext cx="896400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</a:t>
            </a:r>
            <a:r>
              <a:rPr lang="en-US" sz="1200" dirty="0" err="1"/>
              <a:t>Pasangan</a:t>
            </a:r>
            <a:endParaRPr lang="en-US" sz="1200" dirty="0"/>
          </a:p>
          <a:p>
            <a:pPr algn="ctr">
              <a:lnSpc>
                <a:spcPct val="90000"/>
              </a:lnSpc>
            </a:pPr>
            <a:r>
              <a:rPr lang="en-US" sz="1200" dirty="0"/>
              <a:t> V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 V</a:t>
            </a:r>
          </a:p>
          <a:p>
            <a:pPr algn="ctr">
              <a:lnSpc>
                <a:spcPct val="90000"/>
              </a:lnSpc>
            </a:pPr>
            <a:endParaRPr lang="en-US" sz="1600" dirty="0"/>
          </a:p>
          <a:p>
            <a:pPr algn="ctr">
              <a:lnSpc>
                <a:spcPct val="90000"/>
              </a:lnSpc>
            </a:pPr>
            <a:r>
              <a:rPr lang="en-US" sz="1200" dirty="0"/>
              <a:t> V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V</a:t>
            </a:r>
          </a:p>
          <a:p>
            <a:pPr algn="ctr">
              <a:lnSpc>
                <a:spcPct val="90000"/>
              </a:lnSpc>
            </a:pPr>
            <a:endParaRPr lang="en-US" dirty="0"/>
          </a:p>
          <a:p>
            <a:pPr algn="ctr">
              <a:lnSpc>
                <a:spcPct val="90000"/>
              </a:lnSpc>
            </a:pPr>
            <a:r>
              <a:rPr lang="en-US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V</a:t>
            </a:r>
          </a:p>
          <a:p>
            <a:pPr algn="ctr">
              <a:lnSpc>
                <a:spcPct val="90000"/>
              </a:lnSpc>
            </a:pPr>
            <a:endParaRPr lang="en-US" sz="1200" dirty="0"/>
          </a:p>
          <a:p>
            <a:pPr algn="ctr">
              <a:lnSpc>
                <a:spcPct val="90000"/>
              </a:lnSpc>
            </a:pPr>
            <a:endParaRPr lang="en-US" sz="1600" dirty="0"/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2800" dirty="0"/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endParaRPr lang="en-ID" sz="800" dirty="0"/>
          </a:p>
          <a:p>
            <a:pPr algn="ctr">
              <a:lnSpc>
                <a:spcPct val="90000"/>
              </a:lnSpc>
            </a:pPr>
            <a:r>
              <a:rPr lang="en-ID" sz="1400" dirty="0"/>
              <a:t>v</a:t>
            </a:r>
          </a:p>
          <a:p>
            <a:pPr algn="ctr">
              <a:lnSpc>
                <a:spcPct val="90000"/>
              </a:lnSpc>
            </a:pPr>
            <a:endParaRPr lang="en-ID" sz="1000" dirty="0"/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0060E28-2488-418E-1F2F-BB475A6C1419}"/>
              </a:ext>
            </a:extLst>
          </p:cNvPr>
          <p:cNvSpPr txBox="1"/>
          <p:nvPr/>
        </p:nvSpPr>
        <p:spPr>
          <a:xfrm>
            <a:off x="6401111" y="648676"/>
            <a:ext cx="577402" cy="6184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Beton</a:t>
            </a:r>
            <a:endParaRPr lang="en-US" sz="1200" dirty="0"/>
          </a:p>
          <a:p>
            <a:pPr algn="ctr">
              <a:lnSpc>
                <a:spcPct val="90000"/>
              </a:lnSpc>
            </a:pPr>
            <a:r>
              <a:rPr lang="en-US" sz="1200" dirty="0"/>
              <a:t> V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 V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 V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 V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 V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 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 V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 V</a:t>
            </a:r>
          </a:p>
          <a:p>
            <a:pPr algn="ctr">
              <a:lnSpc>
                <a:spcPct val="90000"/>
              </a:lnSpc>
            </a:pPr>
            <a:endParaRPr lang="en-US" sz="1400" dirty="0"/>
          </a:p>
          <a:p>
            <a:pPr algn="ctr">
              <a:lnSpc>
                <a:spcPct val="90000"/>
              </a:lnSpc>
            </a:pPr>
            <a:endParaRPr lang="en-US" sz="1050" dirty="0"/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endParaRPr lang="en-ID" sz="2800" dirty="0"/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20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endParaRPr lang="en-ID" sz="1400" dirty="0"/>
          </a:p>
          <a:p>
            <a:pPr algn="ctr">
              <a:lnSpc>
                <a:spcPct val="90000"/>
              </a:lnSpc>
            </a:pPr>
            <a:endParaRPr lang="en-ID" sz="1600" dirty="0"/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CBB06D8-7880-D9D3-DADB-2D888D2E0B56}"/>
              </a:ext>
            </a:extLst>
          </p:cNvPr>
          <p:cNvSpPr txBox="1"/>
          <p:nvPr/>
        </p:nvSpPr>
        <p:spPr>
          <a:xfrm>
            <a:off x="6909153" y="648676"/>
            <a:ext cx="769763" cy="5941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Pancang</a:t>
            </a:r>
            <a:endParaRPr lang="en-US" sz="1200" dirty="0"/>
          </a:p>
          <a:p>
            <a:pPr algn="ctr">
              <a:lnSpc>
                <a:spcPct val="90000"/>
              </a:lnSpc>
            </a:pPr>
            <a:r>
              <a:rPr lang="en-US" sz="1200" dirty="0"/>
              <a:t> 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 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 </a:t>
            </a:r>
          </a:p>
          <a:p>
            <a:pPr algn="ctr">
              <a:lnSpc>
                <a:spcPct val="90000"/>
              </a:lnSpc>
            </a:pPr>
            <a:endParaRPr lang="en-US" sz="1200" dirty="0"/>
          </a:p>
          <a:p>
            <a:pPr algn="ctr">
              <a:lnSpc>
                <a:spcPct val="90000"/>
              </a:lnSpc>
            </a:pPr>
            <a:r>
              <a:rPr lang="en-US" sz="1200" dirty="0"/>
              <a:t>V</a:t>
            </a:r>
          </a:p>
          <a:p>
            <a:pPr algn="ctr">
              <a:lnSpc>
                <a:spcPct val="90000"/>
              </a:lnSpc>
            </a:pPr>
            <a:endParaRPr lang="en-US" sz="1600" dirty="0"/>
          </a:p>
          <a:p>
            <a:pPr algn="ctr">
              <a:lnSpc>
                <a:spcPct val="90000"/>
              </a:lnSpc>
            </a:pPr>
            <a:endParaRPr lang="en-US" sz="1200" dirty="0"/>
          </a:p>
          <a:p>
            <a:pPr algn="ctr">
              <a:lnSpc>
                <a:spcPct val="90000"/>
              </a:lnSpc>
            </a:pPr>
            <a:endParaRPr lang="en-US" sz="1200" dirty="0"/>
          </a:p>
          <a:p>
            <a:pPr algn="ctr">
              <a:lnSpc>
                <a:spcPct val="90000"/>
              </a:lnSpc>
            </a:pPr>
            <a:r>
              <a:rPr lang="en-US" sz="1200" dirty="0"/>
              <a:t>V</a:t>
            </a:r>
          </a:p>
          <a:p>
            <a:pPr algn="ctr">
              <a:lnSpc>
                <a:spcPct val="90000"/>
              </a:lnSpc>
            </a:pPr>
            <a:endParaRPr lang="en-US" sz="1200" dirty="0"/>
          </a:p>
          <a:p>
            <a:pPr algn="ctr">
              <a:lnSpc>
                <a:spcPct val="90000"/>
              </a:lnSpc>
            </a:pPr>
            <a:endParaRPr lang="en-US" sz="1050" dirty="0"/>
          </a:p>
          <a:p>
            <a:pPr algn="ctr">
              <a:lnSpc>
                <a:spcPct val="90000"/>
              </a:lnSpc>
            </a:pPr>
            <a:endParaRPr lang="en-US" sz="1050" dirty="0"/>
          </a:p>
          <a:p>
            <a:pPr algn="ctr">
              <a:lnSpc>
                <a:spcPct val="90000"/>
              </a:lnSpc>
            </a:pPr>
            <a:endParaRPr lang="en-US" sz="1050" dirty="0"/>
          </a:p>
          <a:p>
            <a:pPr algn="ctr">
              <a:lnSpc>
                <a:spcPct val="90000"/>
              </a:lnSpc>
            </a:pPr>
            <a:endParaRPr lang="en-US" sz="1050" dirty="0"/>
          </a:p>
          <a:p>
            <a:pPr algn="ctr">
              <a:lnSpc>
                <a:spcPct val="90000"/>
              </a:lnSpc>
            </a:pPr>
            <a:endParaRPr lang="en-US" sz="1050" dirty="0"/>
          </a:p>
          <a:p>
            <a:pPr algn="ctr">
              <a:lnSpc>
                <a:spcPct val="90000"/>
              </a:lnSpc>
            </a:pPr>
            <a:endParaRPr lang="en-US" sz="1050" dirty="0"/>
          </a:p>
          <a:p>
            <a:pPr algn="ctr">
              <a:lnSpc>
                <a:spcPct val="90000"/>
              </a:lnSpc>
            </a:pPr>
            <a:endParaRPr lang="en-US" sz="1050" dirty="0"/>
          </a:p>
          <a:p>
            <a:pPr algn="ctr">
              <a:lnSpc>
                <a:spcPct val="90000"/>
              </a:lnSpc>
            </a:pPr>
            <a:endParaRPr lang="en-US" sz="1050" dirty="0"/>
          </a:p>
          <a:p>
            <a:pPr algn="ctr">
              <a:lnSpc>
                <a:spcPct val="90000"/>
              </a:lnSpc>
            </a:pPr>
            <a:endParaRPr lang="en-US" sz="1050" dirty="0"/>
          </a:p>
          <a:p>
            <a:pPr algn="ctr">
              <a:lnSpc>
                <a:spcPct val="90000"/>
              </a:lnSpc>
            </a:pPr>
            <a:endParaRPr lang="en-US" sz="1050" dirty="0"/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3600" dirty="0"/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endParaRPr lang="en-ID" sz="12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73D7D8C-92C9-F099-9997-0CBE742861C9}"/>
              </a:ext>
            </a:extLst>
          </p:cNvPr>
          <p:cNvSpPr txBox="1"/>
          <p:nvPr/>
        </p:nvSpPr>
        <p:spPr>
          <a:xfrm>
            <a:off x="7600952" y="648675"/>
            <a:ext cx="617348" cy="5934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PA-HM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 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 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 </a:t>
            </a:r>
          </a:p>
          <a:p>
            <a:pPr algn="ctr">
              <a:lnSpc>
                <a:spcPct val="90000"/>
              </a:lnSpc>
            </a:pPr>
            <a:endParaRPr lang="en-US" sz="1200" dirty="0"/>
          </a:p>
          <a:p>
            <a:pPr algn="ctr">
              <a:lnSpc>
                <a:spcPct val="90000"/>
              </a:lnSpc>
            </a:pPr>
            <a:endParaRPr lang="en-US" sz="1200" dirty="0"/>
          </a:p>
          <a:p>
            <a:pPr algn="ctr">
              <a:lnSpc>
                <a:spcPct val="90000"/>
              </a:lnSpc>
            </a:pPr>
            <a:endParaRPr lang="en-US" sz="1200" dirty="0"/>
          </a:p>
          <a:p>
            <a:pPr algn="ctr">
              <a:lnSpc>
                <a:spcPct val="90000"/>
              </a:lnSpc>
            </a:pPr>
            <a:endParaRPr lang="en-US" sz="1200" dirty="0"/>
          </a:p>
          <a:p>
            <a:pPr algn="ctr">
              <a:lnSpc>
                <a:spcPct val="90000"/>
              </a:lnSpc>
            </a:pPr>
            <a:endParaRPr lang="en-US" sz="1200" dirty="0"/>
          </a:p>
          <a:p>
            <a:pPr algn="ctr">
              <a:lnSpc>
                <a:spcPct val="90000"/>
              </a:lnSpc>
            </a:pPr>
            <a:endParaRPr lang="en-US" sz="1200" dirty="0"/>
          </a:p>
          <a:p>
            <a:pPr algn="ctr">
              <a:lnSpc>
                <a:spcPct val="90000"/>
              </a:lnSpc>
            </a:pPr>
            <a:endParaRPr lang="en-US" sz="105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4800" dirty="0"/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endParaRPr lang="en-ID" sz="14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968AB6D-E396-041C-3B8F-F105CA3D0F82}"/>
              </a:ext>
            </a:extLst>
          </p:cNvPr>
          <p:cNvSpPr txBox="1"/>
          <p:nvPr/>
        </p:nvSpPr>
        <p:spPr>
          <a:xfrm>
            <a:off x="8173926" y="648675"/>
            <a:ext cx="737702" cy="6177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Dewater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 </a:t>
            </a:r>
          </a:p>
          <a:p>
            <a:pPr algn="ctr">
              <a:lnSpc>
                <a:spcPct val="90000"/>
              </a:lnSpc>
            </a:pPr>
            <a:endParaRPr lang="en-US" sz="1200" dirty="0"/>
          </a:p>
          <a:p>
            <a:pPr algn="ctr">
              <a:lnSpc>
                <a:spcPct val="90000"/>
              </a:lnSpc>
            </a:pPr>
            <a:r>
              <a:rPr lang="en-US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 V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V</a:t>
            </a:r>
          </a:p>
          <a:p>
            <a:pPr algn="ctr">
              <a:lnSpc>
                <a:spcPct val="90000"/>
              </a:lnSpc>
            </a:pPr>
            <a:endParaRPr lang="en-US" sz="2000" dirty="0"/>
          </a:p>
          <a:p>
            <a:pPr algn="ctr">
              <a:lnSpc>
                <a:spcPct val="90000"/>
              </a:lnSpc>
            </a:pPr>
            <a:r>
              <a:rPr lang="en-US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V</a:t>
            </a:r>
          </a:p>
          <a:p>
            <a:pPr algn="ctr">
              <a:lnSpc>
                <a:spcPct val="90000"/>
              </a:lnSpc>
            </a:pPr>
            <a:endParaRPr lang="en-US" sz="1200" dirty="0"/>
          </a:p>
          <a:p>
            <a:pPr algn="ctr">
              <a:lnSpc>
                <a:spcPct val="90000"/>
              </a:lnSpc>
            </a:pPr>
            <a:endParaRPr lang="en-US" sz="1600" dirty="0"/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endParaRPr lang="en-ID" sz="2800" dirty="0"/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endParaRPr lang="en-ID" sz="14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5D64039-3213-777A-D9C5-C2E91FFD29A0}"/>
              </a:ext>
            </a:extLst>
          </p:cNvPr>
          <p:cNvSpPr txBox="1"/>
          <p:nvPr/>
        </p:nvSpPr>
        <p:spPr>
          <a:xfrm>
            <a:off x="8784423" y="648676"/>
            <a:ext cx="740578" cy="630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Lain-lain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 V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v 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 V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V</a:t>
            </a:r>
          </a:p>
          <a:p>
            <a:pPr algn="ctr">
              <a:lnSpc>
                <a:spcPct val="90000"/>
              </a:lnSpc>
            </a:pPr>
            <a:endParaRPr lang="en-US" sz="3200" dirty="0"/>
          </a:p>
          <a:p>
            <a:pPr algn="ctr">
              <a:lnSpc>
                <a:spcPct val="90000"/>
              </a:lnSpc>
            </a:pPr>
            <a:r>
              <a:rPr lang="en-US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v</a:t>
            </a:r>
          </a:p>
          <a:p>
            <a:pPr algn="ctr">
              <a:lnSpc>
                <a:spcPct val="90000"/>
              </a:lnSpc>
            </a:pPr>
            <a:endParaRPr lang="en-US" sz="1050" dirty="0"/>
          </a:p>
          <a:p>
            <a:pPr algn="ctr">
              <a:lnSpc>
                <a:spcPct val="90000"/>
              </a:lnSpc>
            </a:pPr>
            <a:endParaRPr lang="en-ID" dirty="0"/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2800" dirty="0"/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endParaRPr lang="en-ID" sz="1200" dirty="0"/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4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6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  <a:p>
            <a:pPr algn="ctr">
              <a:lnSpc>
                <a:spcPct val="90000"/>
              </a:lnSpc>
            </a:pPr>
            <a:r>
              <a:rPr lang="en-ID" sz="1200" dirty="0"/>
              <a:t>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31788B-C72F-7CDA-A60F-F96D7167D1D1}"/>
              </a:ext>
            </a:extLst>
          </p:cNvPr>
          <p:cNvSpPr txBox="1"/>
          <p:nvPr/>
        </p:nvSpPr>
        <p:spPr>
          <a:xfrm>
            <a:off x="202729" y="374832"/>
            <a:ext cx="852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Level-1     Level-2       Level-3                Level-4</a:t>
            </a:r>
            <a:r>
              <a:rPr lang="en-US" sz="1400" dirty="0">
                <a:solidFill>
                  <a:srgbClr val="FF0000"/>
                </a:solidFill>
              </a:rPr>
              <a:t> (</a:t>
            </a:r>
            <a:r>
              <a:rPr lang="en-US" sz="1400" dirty="0" err="1">
                <a:solidFill>
                  <a:srgbClr val="FF0000"/>
                </a:solidFill>
              </a:rPr>
              <a:t>Komponen</a:t>
            </a:r>
            <a:r>
              <a:rPr lang="en-US" sz="1400" dirty="0">
                <a:solidFill>
                  <a:srgbClr val="FF0000"/>
                </a:solidFill>
              </a:rPr>
              <a:t> Dasar)</a:t>
            </a:r>
            <a:endParaRPr lang="en-ID" sz="1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5A0065-64F9-891F-BFC0-563F8A521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55" y="5974004"/>
            <a:ext cx="1481456" cy="8839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C430EFA-F899-470B-850E-4AED20B0B207}"/>
              </a:ext>
            </a:extLst>
          </p:cNvPr>
          <p:cNvSpPr txBox="1"/>
          <p:nvPr/>
        </p:nvSpPr>
        <p:spPr>
          <a:xfrm>
            <a:off x="202729" y="20385"/>
            <a:ext cx="808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</a:rPr>
              <a:t>5.1  </a:t>
            </a:r>
            <a:r>
              <a:rPr lang="en-US" b="1" dirty="0" err="1">
                <a:solidFill>
                  <a:schemeClr val="accent5"/>
                </a:solidFill>
              </a:rPr>
              <a:t>Contoh</a:t>
            </a:r>
            <a:r>
              <a:rPr lang="en-US" b="1" dirty="0">
                <a:solidFill>
                  <a:schemeClr val="accent5"/>
                </a:solidFill>
              </a:rPr>
              <a:t> WBS </a:t>
            </a:r>
            <a:r>
              <a:rPr lang="en-US" b="1" dirty="0" err="1">
                <a:solidFill>
                  <a:schemeClr val="accent5"/>
                </a:solidFill>
              </a:rPr>
              <a:t>Bendung</a:t>
            </a:r>
            <a:r>
              <a:rPr lang="en-US" b="1" dirty="0">
                <a:solidFill>
                  <a:schemeClr val="accent5"/>
                </a:solidFill>
              </a:rPr>
              <a:t> (4- level)</a:t>
            </a:r>
            <a:endParaRPr lang="en-ID" b="1" dirty="0">
              <a:solidFill>
                <a:schemeClr val="accent5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8A47660-9071-41D3-A838-28B9AF663B1D}"/>
              </a:ext>
            </a:extLst>
          </p:cNvPr>
          <p:cNvSpPr txBox="1"/>
          <p:nvPr/>
        </p:nvSpPr>
        <p:spPr>
          <a:xfrm>
            <a:off x="6352795" y="62028"/>
            <a:ext cx="2863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Lihat</a:t>
            </a:r>
            <a:r>
              <a:rPr lang="en-US" dirty="0"/>
              <a:t> di </a:t>
            </a:r>
            <a:r>
              <a:rPr lang="en-US" dirty="0" err="1"/>
              <a:t>Tabel</a:t>
            </a:r>
            <a:r>
              <a:rPr lang="en-US" dirty="0"/>
              <a:t> A.6.1</a:t>
            </a:r>
            <a:endParaRPr lang="en-ID" dirty="0"/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1483981C-E316-4ED5-881E-153D9D109AF1}"/>
              </a:ext>
            </a:extLst>
          </p:cNvPr>
          <p:cNvSpPr/>
          <p:nvPr/>
        </p:nvSpPr>
        <p:spPr>
          <a:xfrm>
            <a:off x="6284366" y="20386"/>
            <a:ext cx="2863829" cy="498254"/>
          </a:xfrm>
          <a:prstGeom prst="wedgeRoundRectCallout">
            <a:avLst>
              <a:gd name="adj1" fmla="val -82550"/>
              <a:gd name="adj2" fmla="val -7331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144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E7AFF7-9DB0-4A24-8791-6F571A6A5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448" y="983370"/>
            <a:ext cx="7640978" cy="5641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F6E259-446B-4628-3B58-351D2022EB53}"/>
              </a:ext>
            </a:extLst>
          </p:cNvPr>
          <p:cNvSpPr txBox="1"/>
          <p:nvPr/>
        </p:nvSpPr>
        <p:spPr>
          <a:xfrm>
            <a:off x="506678" y="216494"/>
            <a:ext cx="803617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Contoh</a:t>
            </a:r>
            <a:r>
              <a:rPr lang="en-US" dirty="0">
                <a:solidFill>
                  <a:srgbClr val="7030A0"/>
                </a:solidFill>
              </a:rPr>
              <a:t> Menyusun dan </a:t>
            </a:r>
            <a:r>
              <a:rPr lang="en-US" dirty="0" err="1">
                <a:solidFill>
                  <a:srgbClr val="7030A0"/>
                </a:solidFill>
              </a:rPr>
              <a:t>Menghitung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Kuantitas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Pekerjaan</a:t>
            </a:r>
            <a:endParaRPr lang="en-ID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563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75747B-9704-4053-8BB4-0F3130F51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62" y="462171"/>
            <a:ext cx="8321303" cy="55338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46F632-BA86-E5FE-C154-2860C0BB65C9}"/>
              </a:ext>
            </a:extLst>
          </p:cNvPr>
          <p:cNvSpPr txBox="1"/>
          <p:nvPr/>
        </p:nvSpPr>
        <p:spPr>
          <a:xfrm>
            <a:off x="2011018" y="6042992"/>
            <a:ext cx="789498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Selanjutnya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menghitung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kuantitas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yg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memperhitungkan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juga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faktor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kembang-susut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volume material (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Fk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ataupun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faktor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kehilangan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Fh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lihat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DKH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Saluran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Irigasi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Cara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Mekanis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Irigasi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Pracetak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Modular.</a:t>
            </a:r>
            <a:endParaRPr lang="en-ID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7878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2326969-B3D0-8E8C-FF75-BEDFA4BD3B97}"/>
              </a:ext>
            </a:extLst>
          </p:cNvPr>
          <p:cNvGrpSpPr/>
          <p:nvPr/>
        </p:nvGrpSpPr>
        <p:grpSpPr>
          <a:xfrm>
            <a:off x="3773413" y="469424"/>
            <a:ext cx="5602917" cy="6388576"/>
            <a:chOff x="1054335" y="469424"/>
            <a:chExt cx="5602917" cy="63885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78E4FB-B7B4-DA36-5AAF-3A72BE39E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621" t="3150"/>
            <a:stretch/>
          </p:blipFill>
          <p:spPr>
            <a:xfrm>
              <a:off x="3308913" y="670662"/>
              <a:ext cx="3348339" cy="618733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5BBB2DD-BC6F-4C92-5D43-0D3966858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2856"/>
            <a:stretch/>
          </p:blipFill>
          <p:spPr>
            <a:xfrm>
              <a:off x="1054335" y="469424"/>
              <a:ext cx="2329985" cy="638857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25ADAF0-D082-0C21-46FD-7BFDF18CA582}"/>
              </a:ext>
            </a:extLst>
          </p:cNvPr>
          <p:cNvSpPr txBox="1"/>
          <p:nvPr/>
        </p:nvSpPr>
        <p:spPr>
          <a:xfrm flipH="1">
            <a:off x="5067154" y="-40435"/>
            <a:ext cx="36429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7030A0"/>
                </a:solidFill>
              </a:rPr>
              <a:t>Contoh</a:t>
            </a:r>
            <a:r>
              <a:rPr lang="en-US" sz="2000" dirty="0">
                <a:solidFill>
                  <a:srgbClr val="7030A0"/>
                </a:solidFill>
              </a:rPr>
              <a:t> DKH </a:t>
            </a:r>
            <a:r>
              <a:rPr lang="en-US" sz="2000" dirty="0" err="1">
                <a:solidFill>
                  <a:srgbClr val="7030A0"/>
                </a:solidFill>
              </a:rPr>
              <a:t>Bendung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Tetap</a:t>
            </a:r>
            <a:endParaRPr lang="en-US" sz="2000" dirty="0">
              <a:solidFill>
                <a:srgbClr val="7030A0"/>
              </a:solidFill>
            </a:endParaRPr>
          </a:p>
          <a:p>
            <a:pPr algn="ctr"/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(Manual dan </a:t>
            </a:r>
            <a:r>
              <a:rPr lang="en-US" sz="1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Mekanis</a:t>
            </a:r>
            <a:r>
              <a:rPr lang="en-US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D" sz="1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9A66C6-8CF1-A93C-B7DC-84AFEC0170AE}"/>
              </a:ext>
            </a:extLst>
          </p:cNvPr>
          <p:cNvSpPr txBox="1"/>
          <p:nvPr/>
        </p:nvSpPr>
        <p:spPr>
          <a:xfrm>
            <a:off x="574040" y="833377"/>
            <a:ext cx="3300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I. </a:t>
            </a:r>
            <a:r>
              <a:rPr lang="en-US" dirty="0" err="1">
                <a:solidFill>
                  <a:schemeClr val="accent6"/>
                </a:solidFill>
              </a:rPr>
              <a:t>Pekerjaan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Persiapan</a:t>
            </a:r>
            <a:endParaRPr lang="en-ID" dirty="0">
              <a:solidFill>
                <a:schemeClr val="accent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8CDD1-C68F-5E5A-CFFF-35E04FFA86A8}"/>
              </a:ext>
            </a:extLst>
          </p:cNvPr>
          <p:cNvSpPr txBox="1"/>
          <p:nvPr/>
        </p:nvSpPr>
        <p:spPr>
          <a:xfrm>
            <a:off x="529670" y="1500851"/>
            <a:ext cx="2904962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dirty="0">
                <a:solidFill>
                  <a:schemeClr val="accent6"/>
                </a:solidFill>
              </a:rPr>
              <a:t>II. </a:t>
            </a:r>
            <a:r>
              <a:rPr lang="en-US" dirty="0" err="1">
                <a:solidFill>
                  <a:schemeClr val="accent6"/>
                </a:solidFill>
              </a:rPr>
              <a:t>Pekerjaan</a:t>
            </a:r>
            <a:r>
              <a:rPr lang="en-US" dirty="0">
                <a:solidFill>
                  <a:schemeClr val="accent6"/>
                </a:solidFill>
              </a:rPr>
              <a:t> </a:t>
            </a:r>
          </a:p>
          <a:p>
            <a:pPr>
              <a:lnSpc>
                <a:spcPct val="85000"/>
              </a:lnSpc>
            </a:pPr>
            <a:r>
              <a:rPr lang="en-US" dirty="0">
                <a:solidFill>
                  <a:schemeClr val="accent6"/>
                </a:solidFill>
              </a:rPr>
              <a:t>    </a:t>
            </a:r>
            <a:r>
              <a:rPr lang="en-US" dirty="0" err="1">
                <a:solidFill>
                  <a:schemeClr val="accent6"/>
                </a:solidFill>
              </a:rPr>
              <a:t>Penerapan</a:t>
            </a:r>
            <a:r>
              <a:rPr lang="en-US" dirty="0">
                <a:solidFill>
                  <a:schemeClr val="accent6"/>
                </a:solidFill>
              </a:rPr>
              <a:t> SMKK</a:t>
            </a:r>
            <a:endParaRPr lang="en-ID" dirty="0">
              <a:solidFill>
                <a:schemeClr val="accent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4EA546-7286-8063-F424-3F8DC0B2ED2E}"/>
              </a:ext>
            </a:extLst>
          </p:cNvPr>
          <p:cNvSpPr txBox="1"/>
          <p:nvPr/>
        </p:nvSpPr>
        <p:spPr>
          <a:xfrm>
            <a:off x="601047" y="3561144"/>
            <a:ext cx="3047629" cy="1649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III. </a:t>
            </a:r>
            <a:r>
              <a:rPr lang="en-US" dirty="0" err="1">
                <a:solidFill>
                  <a:schemeClr val="accent6"/>
                </a:solidFill>
              </a:rPr>
              <a:t>s.d.</a:t>
            </a:r>
            <a:r>
              <a:rPr lang="en-US" dirty="0">
                <a:solidFill>
                  <a:schemeClr val="accent6"/>
                </a:solidFill>
              </a:rPr>
              <a:t>  </a:t>
            </a:r>
            <a:r>
              <a:rPr lang="en-US" dirty="0" err="1">
                <a:solidFill>
                  <a:schemeClr val="accent6"/>
                </a:solidFill>
              </a:rPr>
              <a:t>ahir</a:t>
            </a:r>
            <a:endParaRPr lang="en-US" dirty="0">
              <a:solidFill>
                <a:schemeClr val="accent6"/>
              </a:solidFill>
            </a:endParaRPr>
          </a:p>
          <a:p>
            <a:endParaRPr lang="en-US" sz="1000" dirty="0">
              <a:solidFill>
                <a:schemeClr val="accent6"/>
              </a:solidFill>
            </a:endParaRPr>
          </a:p>
          <a:p>
            <a:r>
              <a:rPr lang="en-US" dirty="0" err="1">
                <a:solidFill>
                  <a:schemeClr val="accent6"/>
                </a:solidFill>
              </a:rPr>
              <a:t>Ikuti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pengelompokan</a:t>
            </a:r>
            <a:endParaRPr lang="en-US" dirty="0">
              <a:solidFill>
                <a:schemeClr val="accent6"/>
              </a:solidFill>
            </a:endParaRPr>
          </a:p>
          <a:p>
            <a:r>
              <a:rPr lang="en-US" i="1" dirty="0">
                <a:solidFill>
                  <a:schemeClr val="accent6"/>
                </a:solidFill>
              </a:rPr>
              <a:t>Work Breakdown </a:t>
            </a:r>
          </a:p>
          <a:p>
            <a:pPr>
              <a:lnSpc>
                <a:spcPct val="80000"/>
              </a:lnSpc>
            </a:pPr>
            <a:r>
              <a:rPr lang="en-US" i="1" dirty="0">
                <a:solidFill>
                  <a:schemeClr val="accent6"/>
                </a:solidFill>
              </a:rPr>
              <a:t>Structure</a:t>
            </a:r>
            <a:endParaRPr lang="en-ID" i="1" dirty="0">
              <a:solidFill>
                <a:schemeClr val="accent6"/>
              </a:solidFill>
            </a:endParaRP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A912A3F3-94AD-3AD9-6758-A0C82A22C19A}"/>
              </a:ext>
            </a:extLst>
          </p:cNvPr>
          <p:cNvSpPr/>
          <p:nvPr/>
        </p:nvSpPr>
        <p:spPr>
          <a:xfrm>
            <a:off x="3888506" y="2267885"/>
            <a:ext cx="2200149" cy="4067380"/>
          </a:xfrm>
          <a:prstGeom prst="wedgeRectCallout">
            <a:avLst>
              <a:gd name="adj1" fmla="val -115782"/>
              <a:gd name="adj2" fmla="val -230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AFB2B764-02DF-A305-5B89-E7B2C50A3AD3}"/>
              </a:ext>
            </a:extLst>
          </p:cNvPr>
          <p:cNvSpPr/>
          <p:nvPr/>
        </p:nvSpPr>
        <p:spPr>
          <a:xfrm>
            <a:off x="3891529" y="1338826"/>
            <a:ext cx="2201981" cy="884296"/>
          </a:xfrm>
          <a:prstGeom prst="wedgeRectCallout">
            <a:avLst>
              <a:gd name="adj1" fmla="val -107751"/>
              <a:gd name="adj2" fmla="val -131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C8665728-860E-4B2F-CF94-C72818924E74}"/>
              </a:ext>
            </a:extLst>
          </p:cNvPr>
          <p:cNvSpPr/>
          <p:nvPr/>
        </p:nvSpPr>
        <p:spPr>
          <a:xfrm>
            <a:off x="3893660" y="939978"/>
            <a:ext cx="2201981" cy="385323"/>
          </a:xfrm>
          <a:prstGeom prst="wedgeRectCallout">
            <a:avLst>
              <a:gd name="adj1" fmla="val -82683"/>
              <a:gd name="adj2" fmla="val -878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BA43F7-2877-4057-8F09-BB258E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118" b="31159"/>
          <a:stretch/>
        </p:blipFill>
        <p:spPr>
          <a:xfrm>
            <a:off x="6169186" y="1030679"/>
            <a:ext cx="360445" cy="8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EB8618-77DD-48E3-B151-4A30365CD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027" y="1409415"/>
            <a:ext cx="360445" cy="8722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595100-4197-43CA-9972-28C9E771BAF3}"/>
              </a:ext>
            </a:extLst>
          </p:cNvPr>
          <p:cNvCxnSpPr>
            <a:cxnSpLocks/>
          </p:cNvCxnSpPr>
          <p:nvPr/>
        </p:nvCxnSpPr>
        <p:spPr>
          <a:xfrm flipH="1" flipV="1">
            <a:off x="3896139" y="667910"/>
            <a:ext cx="5406887" cy="2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D6B94C-0E6E-408E-9EFA-12C256C88BE6}"/>
              </a:ext>
            </a:extLst>
          </p:cNvPr>
          <p:cNvCxnSpPr>
            <a:cxnSpLocks/>
          </p:cNvCxnSpPr>
          <p:nvPr/>
        </p:nvCxnSpPr>
        <p:spPr>
          <a:xfrm flipH="1" flipV="1">
            <a:off x="3888119" y="6769499"/>
            <a:ext cx="5406887" cy="2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CD96F37-F791-452A-9872-8329FA107EDF}"/>
              </a:ext>
            </a:extLst>
          </p:cNvPr>
          <p:cNvSpPr/>
          <p:nvPr/>
        </p:nvSpPr>
        <p:spPr>
          <a:xfrm>
            <a:off x="9753600" y="6769499"/>
            <a:ext cx="152400" cy="88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23578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6398FF-FEC8-14F7-185C-5B3F6E23DAE5}"/>
              </a:ext>
            </a:extLst>
          </p:cNvPr>
          <p:cNvSpPr txBox="1"/>
          <p:nvPr/>
        </p:nvSpPr>
        <p:spPr>
          <a:xfrm>
            <a:off x="259784" y="3421384"/>
            <a:ext cx="14670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Jaringan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Irigasi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E6E7AD-C9D3-6A79-5761-19AE21D9C45C}"/>
              </a:ext>
            </a:extLst>
          </p:cNvPr>
          <p:cNvSpPr txBox="1"/>
          <p:nvPr/>
        </p:nvSpPr>
        <p:spPr>
          <a:xfrm>
            <a:off x="1845192" y="1345114"/>
            <a:ext cx="1107997" cy="4693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600" b="1" dirty="0"/>
          </a:p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Saluran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D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D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Bangunan</a:t>
            </a:r>
            <a:endParaRPr lang="en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D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Ukur</a:t>
            </a:r>
            <a:endParaRPr lang="en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D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D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D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Bangunan</a:t>
            </a:r>
            <a:r>
              <a:rPr lang="en-ID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ID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Pengatur</a:t>
            </a:r>
            <a:endParaRPr lang="en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D" sz="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D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D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D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Bangunan</a:t>
            </a:r>
            <a:endParaRPr lang="en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ID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Pelengkap</a:t>
            </a:r>
            <a:endParaRPr lang="en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2BB823-3684-9C67-9E2D-532811C5BFB4}"/>
              </a:ext>
            </a:extLst>
          </p:cNvPr>
          <p:cNvSpPr txBox="1"/>
          <p:nvPr/>
        </p:nvSpPr>
        <p:spPr>
          <a:xfrm>
            <a:off x="3286761" y="1005927"/>
            <a:ext cx="1713931" cy="9387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Saluran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Primer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Saluran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Sekunder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Saluran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Tertier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Saluran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Pembuang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3CE3A8-DB9A-C001-B230-F7B9B2CDE1BF}"/>
              </a:ext>
            </a:extLst>
          </p:cNvPr>
          <p:cNvSpPr txBox="1"/>
          <p:nvPr/>
        </p:nvSpPr>
        <p:spPr>
          <a:xfrm>
            <a:off x="3286760" y="2548552"/>
            <a:ext cx="157511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-V-Notch Thomson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Romijn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Ambang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Lebar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300" i="1" dirty="0">
                <a:latin typeface="Arial" panose="020B0604020202020204" pitchFamily="34" charset="0"/>
                <a:cs typeface="Arial" panose="020B0604020202020204" pitchFamily="34" charset="0"/>
              </a:rPr>
              <a:t>Crump de </a:t>
            </a:r>
            <a:r>
              <a:rPr lang="en-US" sz="1300" i="1" dirty="0" err="1">
                <a:latin typeface="Arial" panose="020B0604020202020204" pitchFamily="34" charset="0"/>
                <a:cs typeface="Arial" panose="020B0604020202020204" pitchFamily="34" charset="0"/>
              </a:rPr>
              <a:t>gruiter</a:t>
            </a:r>
            <a:endParaRPr lang="en-US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D8A18E-1FBD-0825-E2C5-11C202106F60}"/>
              </a:ext>
            </a:extLst>
          </p:cNvPr>
          <p:cNvSpPr txBox="1"/>
          <p:nvPr/>
        </p:nvSpPr>
        <p:spPr>
          <a:xfrm>
            <a:off x="3286760" y="3983589"/>
            <a:ext cx="111280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Sadap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Bagi-Sadap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291EE9-0B2E-EA93-8A2A-351FCC7EA613}"/>
              </a:ext>
            </a:extLst>
          </p:cNvPr>
          <p:cNvSpPr txBox="1"/>
          <p:nvPr/>
        </p:nvSpPr>
        <p:spPr>
          <a:xfrm>
            <a:off x="3286760" y="5386242"/>
            <a:ext cx="1502334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Bangunan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Terjun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-Got Miring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Talang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-Syphon</a:t>
            </a: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-Lain-lain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3E9B6C-E9C7-1FC3-2DE5-4742BDE4B58A}"/>
              </a:ext>
            </a:extLst>
          </p:cNvPr>
          <p:cNvSpPr/>
          <p:nvPr/>
        </p:nvSpPr>
        <p:spPr>
          <a:xfrm>
            <a:off x="1992790" y="1375593"/>
            <a:ext cx="812800" cy="50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EFA31C-1D1F-4CC3-C6C1-EC0F54E76F00}"/>
              </a:ext>
            </a:extLst>
          </p:cNvPr>
          <p:cNvSpPr/>
          <p:nvPr/>
        </p:nvSpPr>
        <p:spPr>
          <a:xfrm>
            <a:off x="1992790" y="2753966"/>
            <a:ext cx="812800" cy="50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51E843-A4FA-7B1A-4E45-A25F1D0C73D1}"/>
              </a:ext>
            </a:extLst>
          </p:cNvPr>
          <p:cNvSpPr/>
          <p:nvPr/>
        </p:nvSpPr>
        <p:spPr>
          <a:xfrm>
            <a:off x="1992790" y="4086430"/>
            <a:ext cx="812800" cy="50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463104-410D-27D2-2D26-57273805BEB7}"/>
              </a:ext>
            </a:extLst>
          </p:cNvPr>
          <p:cNvSpPr/>
          <p:nvPr/>
        </p:nvSpPr>
        <p:spPr>
          <a:xfrm>
            <a:off x="1992790" y="5571673"/>
            <a:ext cx="812800" cy="50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904AEB-022A-42A9-756A-FFD9B2EB7829}"/>
              </a:ext>
            </a:extLst>
          </p:cNvPr>
          <p:cNvSpPr/>
          <p:nvPr/>
        </p:nvSpPr>
        <p:spPr>
          <a:xfrm>
            <a:off x="489110" y="3421383"/>
            <a:ext cx="1019650" cy="68072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4806AC88-1D6B-0961-4E6E-1BBC1CEB582D}"/>
              </a:ext>
            </a:extLst>
          </p:cNvPr>
          <p:cNvCxnSpPr>
            <a:stCxn id="13" idx="1"/>
            <a:endCxn id="17" idx="1"/>
          </p:cNvCxnSpPr>
          <p:nvPr/>
        </p:nvCxnSpPr>
        <p:spPr>
          <a:xfrm rot="10800000" flipV="1">
            <a:off x="1992790" y="1629593"/>
            <a:ext cx="12700" cy="4196080"/>
          </a:xfrm>
          <a:prstGeom prst="bentConnector3">
            <a:avLst>
              <a:gd name="adj1" fmla="val 1800000"/>
            </a:avLst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7CA2DAD3-7A14-7239-8C24-18C46FA18961}"/>
              </a:ext>
            </a:extLst>
          </p:cNvPr>
          <p:cNvSpPr/>
          <p:nvPr/>
        </p:nvSpPr>
        <p:spPr>
          <a:xfrm>
            <a:off x="3286760" y="1039530"/>
            <a:ext cx="1513840" cy="89408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0C3AF3C-C6BE-A8E6-6580-D1A156974FF5}"/>
              </a:ext>
            </a:extLst>
          </p:cNvPr>
          <p:cNvSpPr/>
          <p:nvPr/>
        </p:nvSpPr>
        <p:spPr>
          <a:xfrm>
            <a:off x="3286760" y="2533834"/>
            <a:ext cx="1524000" cy="85266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745358-8B88-F6A2-B3C9-1F7BECC24D38}"/>
              </a:ext>
            </a:extLst>
          </p:cNvPr>
          <p:cNvSpPr/>
          <p:nvPr/>
        </p:nvSpPr>
        <p:spPr>
          <a:xfrm>
            <a:off x="3296920" y="3986714"/>
            <a:ext cx="1574800" cy="6799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E5F325B-142E-FD43-6644-FF261CE79D7A}"/>
              </a:ext>
            </a:extLst>
          </p:cNvPr>
          <p:cNvSpPr/>
          <p:nvPr/>
        </p:nvSpPr>
        <p:spPr>
          <a:xfrm>
            <a:off x="3286760" y="5375162"/>
            <a:ext cx="1584960" cy="10863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E062CC7-FB61-7215-609D-1DA84A76D1DC}"/>
              </a:ext>
            </a:extLst>
          </p:cNvPr>
          <p:cNvCxnSpPr>
            <a:cxnSpLocks/>
          </p:cNvCxnSpPr>
          <p:nvPr/>
        </p:nvCxnSpPr>
        <p:spPr>
          <a:xfrm>
            <a:off x="2763164" y="1595596"/>
            <a:ext cx="488426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2DFC757-3B00-483E-C857-9AA4C1A69A90}"/>
              </a:ext>
            </a:extLst>
          </p:cNvPr>
          <p:cNvCxnSpPr>
            <a:cxnSpLocks/>
          </p:cNvCxnSpPr>
          <p:nvPr/>
        </p:nvCxnSpPr>
        <p:spPr>
          <a:xfrm>
            <a:off x="2803690" y="2989969"/>
            <a:ext cx="488426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0A6060B1-8B5C-C700-6E44-BC12E81CA582}"/>
              </a:ext>
            </a:extLst>
          </p:cNvPr>
          <p:cNvSpPr txBox="1"/>
          <p:nvPr/>
        </p:nvSpPr>
        <p:spPr>
          <a:xfrm>
            <a:off x="4894027" y="817125"/>
            <a:ext cx="647934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Tanah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 V</a:t>
            </a:r>
          </a:p>
          <a:p>
            <a:pPr algn="ctr"/>
            <a:r>
              <a:rPr lang="en-US" sz="1200" dirty="0"/>
              <a:t> </a:t>
            </a:r>
          </a:p>
          <a:p>
            <a:pPr algn="ctr"/>
            <a:endParaRPr lang="en-US" sz="1200" dirty="0"/>
          </a:p>
          <a:p>
            <a:pPr algn="ctr"/>
            <a:endParaRPr lang="en-US" sz="2800" dirty="0"/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endParaRPr lang="en-ID" sz="1200" dirty="0"/>
          </a:p>
          <a:p>
            <a:pPr algn="ctr"/>
            <a:endParaRPr lang="en-ID" sz="1200" dirty="0"/>
          </a:p>
          <a:p>
            <a:pPr algn="ctr"/>
            <a:endParaRPr lang="en-ID" dirty="0"/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D1C1E51-7161-CD87-7440-1BCAFB957D81}"/>
              </a:ext>
            </a:extLst>
          </p:cNvPr>
          <p:cNvSpPr txBox="1"/>
          <p:nvPr/>
        </p:nvSpPr>
        <p:spPr>
          <a:xfrm>
            <a:off x="5361138" y="817125"/>
            <a:ext cx="896400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</a:t>
            </a:r>
            <a:r>
              <a:rPr lang="en-US" sz="1200" dirty="0" err="1"/>
              <a:t>Pasangan</a:t>
            </a:r>
            <a:endParaRPr lang="en-US" sz="1200" dirty="0"/>
          </a:p>
          <a:p>
            <a:pPr algn="ctr"/>
            <a:r>
              <a:rPr lang="en-US" sz="1200" dirty="0"/>
              <a:t> V</a:t>
            </a:r>
          </a:p>
          <a:p>
            <a:pPr algn="ctr"/>
            <a:r>
              <a:rPr lang="en-US" sz="1200" dirty="0"/>
              <a:t> 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 V</a:t>
            </a:r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600" dirty="0"/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endParaRPr lang="en-US" sz="1200" dirty="0"/>
          </a:p>
          <a:p>
            <a:pPr algn="ctr"/>
            <a:endParaRPr lang="en-ID" sz="1200" dirty="0"/>
          </a:p>
          <a:p>
            <a:pPr algn="ctr"/>
            <a:endParaRPr lang="en-ID" sz="1200" dirty="0"/>
          </a:p>
          <a:p>
            <a:pPr algn="ctr"/>
            <a:endParaRPr lang="en-ID" sz="1200" dirty="0"/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endParaRPr lang="en-ID" sz="1200" dirty="0"/>
          </a:p>
          <a:p>
            <a:pPr algn="ctr"/>
            <a:endParaRPr lang="en-ID" sz="1200" dirty="0"/>
          </a:p>
          <a:p>
            <a:pPr algn="ctr"/>
            <a:endParaRPr lang="en-ID" sz="1200" dirty="0"/>
          </a:p>
          <a:p>
            <a:pPr algn="ctr"/>
            <a:endParaRPr lang="en-ID" sz="1200" dirty="0"/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endParaRPr lang="en-ID" sz="1200" dirty="0"/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0060E28-2488-418E-1F2F-BB475A6C1419}"/>
              </a:ext>
            </a:extLst>
          </p:cNvPr>
          <p:cNvSpPr txBox="1"/>
          <p:nvPr/>
        </p:nvSpPr>
        <p:spPr>
          <a:xfrm>
            <a:off x="6196567" y="817125"/>
            <a:ext cx="577402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Beton</a:t>
            </a:r>
            <a:endParaRPr lang="en-US" sz="1200" dirty="0"/>
          </a:p>
          <a:p>
            <a:pPr algn="ctr"/>
            <a:r>
              <a:rPr lang="en-US" sz="1200" dirty="0"/>
              <a:t> 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 V</a:t>
            </a:r>
          </a:p>
          <a:p>
            <a:pPr algn="ctr"/>
            <a:r>
              <a:rPr lang="en-US" sz="1200" dirty="0"/>
              <a:t> </a:t>
            </a:r>
          </a:p>
          <a:p>
            <a:pPr algn="ctr"/>
            <a:endParaRPr lang="en-US" sz="1200" dirty="0"/>
          </a:p>
          <a:p>
            <a:pPr algn="ctr"/>
            <a:endParaRPr lang="en-US" sz="2800" dirty="0"/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endParaRPr lang="en-ID" sz="1200" dirty="0"/>
          </a:p>
          <a:p>
            <a:pPr algn="ctr"/>
            <a:endParaRPr lang="en-ID" sz="1200" dirty="0"/>
          </a:p>
          <a:p>
            <a:pPr algn="ctr"/>
            <a:endParaRPr lang="en-ID" dirty="0"/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CBB06D8-7880-D9D3-DADB-2D888D2E0B56}"/>
              </a:ext>
            </a:extLst>
          </p:cNvPr>
          <p:cNvSpPr txBox="1"/>
          <p:nvPr/>
        </p:nvSpPr>
        <p:spPr>
          <a:xfrm>
            <a:off x="6704609" y="817125"/>
            <a:ext cx="769763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Pancang</a:t>
            </a:r>
            <a:endParaRPr lang="en-US" sz="1200" dirty="0"/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 V</a:t>
            </a:r>
          </a:p>
          <a:p>
            <a:pPr algn="ctr"/>
            <a:r>
              <a:rPr lang="en-US" sz="1200" dirty="0"/>
              <a:t> </a:t>
            </a:r>
          </a:p>
          <a:p>
            <a:pPr algn="ctr"/>
            <a:endParaRPr lang="en-US" sz="1200" dirty="0"/>
          </a:p>
          <a:p>
            <a:pPr algn="ctr"/>
            <a:endParaRPr lang="en-US" sz="2800" dirty="0"/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endParaRPr lang="en-ID" sz="1200" dirty="0"/>
          </a:p>
          <a:p>
            <a:pPr algn="ctr"/>
            <a:endParaRPr lang="en-ID" sz="1200" dirty="0"/>
          </a:p>
          <a:p>
            <a:pPr algn="ctr"/>
            <a:endParaRPr lang="en-ID" dirty="0"/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73D7D8C-92C9-F099-9997-0CBE742861C9}"/>
              </a:ext>
            </a:extLst>
          </p:cNvPr>
          <p:cNvSpPr txBox="1"/>
          <p:nvPr/>
        </p:nvSpPr>
        <p:spPr>
          <a:xfrm>
            <a:off x="7396408" y="817125"/>
            <a:ext cx="617348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PA-HM</a:t>
            </a:r>
          </a:p>
          <a:p>
            <a:pPr algn="ctr"/>
            <a:r>
              <a:rPr lang="en-US" sz="1200" dirty="0"/>
              <a:t> </a:t>
            </a:r>
          </a:p>
          <a:p>
            <a:pPr algn="ctr"/>
            <a:r>
              <a:rPr lang="en-US" sz="1200" dirty="0"/>
              <a:t> </a:t>
            </a:r>
          </a:p>
          <a:p>
            <a:pPr algn="ctr"/>
            <a:r>
              <a:rPr lang="en-US" sz="1200" dirty="0"/>
              <a:t> </a:t>
            </a:r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600" dirty="0"/>
          </a:p>
          <a:p>
            <a:pPr algn="ctr"/>
            <a:endParaRPr lang="en-US" sz="1200" dirty="0"/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endParaRPr lang="en-ID" sz="1200" dirty="0"/>
          </a:p>
          <a:p>
            <a:pPr algn="ctr"/>
            <a:endParaRPr lang="en-ID" sz="1200" dirty="0"/>
          </a:p>
          <a:p>
            <a:pPr algn="ctr"/>
            <a:endParaRPr lang="en-ID" sz="1200" dirty="0"/>
          </a:p>
          <a:p>
            <a:pPr algn="ctr"/>
            <a:endParaRPr lang="en-ID" sz="1200" dirty="0"/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endParaRPr lang="en-ID" sz="1200" dirty="0"/>
          </a:p>
          <a:p>
            <a:pPr algn="ctr"/>
            <a:endParaRPr lang="en-ID" sz="1200" dirty="0"/>
          </a:p>
          <a:p>
            <a:pPr algn="ctr"/>
            <a:endParaRPr lang="en-ID" sz="1200" dirty="0"/>
          </a:p>
          <a:p>
            <a:pPr algn="ctr"/>
            <a:endParaRPr lang="en-ID" sz="1200" dirty="0"/>
          </a:p>
          <a:p>
            <a:pPr algn="ctr"/>
            <a:endParaRPr lang="en-ID" sz="1200" dirty="0"/>
          </a:p>
          <a:p>
            <a:pPr algn="ctr"/>
            <a:endParaRPr lang="en-ID" sz="1200" dirty="0"/>
          </a:p>
          <a:p>
            <a:pPr algn="ctr"/>
            <a:endParaRPr lang="en-ID" sz="1200" dirty="0"/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968AB6D-E396-041C-3B8F-F105CA3D0F82}"/>
              </a:ext>
            </a:extLst>
          </p:cNvPr>
          <p:cNvSpPr txBox="1"/>
          <p:nvPr/>
        </p:nvSpPr>
        <p:spPr>
          <a:xfrm>
            <a:off x="7969382" y="817125"/>
            <a:ext cx="737702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Dewater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 V</a:t>
            </a:r>
          </a:p>
          <a:p>
            <a:pPr algn="ctr"/>
            <a:r>
              <a:rPr lang="en-US" sz="1200" dirty="0"/>
              <a:t> </a:t>
            </a:r>
          </a:p>
          <a:p>
            <a:pPr algn="ctr"/>
            <a:endParaRPr lang="en-US" sz="1200" dirty="0"/>
          </a:p>
          <a:p>
            <a:pPr algn="ctr"/>
            <a:endParaRPr lang="en-US" sz="2800" dirty="0"/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endParaRPr lang="en-ID" sz="1200" dirty="0"/>
          </a:p>
          <a:p>
            <a:pPr algn="ctr"/>
            <a:endParaRPr lang="en-ID" sz="1200" dirty="0"/>
          </a:p>
          <a:p>
            <a:pPr algn="ctr"/>
            <a:endParaRPr lang="en-ID" dirty="0"/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5D64039-3213-777A-D9C5-C2E91FFD29A0}"/>
              </a:ext>
            </a:extLst>
          </p:cNvPr>
          <p:cNvSpPr txBox="1"/>
          <p:nvPr/>
        </p:nvSpPr>
        <p:spPr>
          <a:xfrm>
            <a:off x="8579879" y="817125"/>
            <a:ext cx="740578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Lain-lain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 V</a:t>
            </a:r>
          </a:p>
          <a:p>
            <a:pPr algn="ctr"/>
            <a:r>
              <a:rPr lang="en-US" sz="1200" dirty="0"/>
              <a:t> </a:t>
            </a:r>
          </a:p>
          <a:p>
            <a:pPr algn="ctr"/>
            <a:endParaRPr lang="en-US" sz="1200" dirty="0"/>
          </a:p>
          <a:p>
            <a:pPr algn="ctr"/>
            <a:endParaRPr lang="en-US" sz="2800" dirty="0"/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r>
              <a:rPr lang="en-US" sz="1200" dirty="0"/>
              <a:t>V</a:t>
            </a:r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endParaRPr lang="en-ID" sz="1200" dirty="0"/>
          </a:p>
          <a:p>
            <a:pPr algn="ctr"/>
            <a:endParaRPr lang="en-ID" sz="1200" dirty="0"/>
          </a:p>
          <a:p>
            <a:pPr algn="ctr"/>
            <a:endParaRPr lang="en-ID" dirty="0"/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</a:p>
          <a:p>
            <a:pPr algn="ctr"/>
            <a:r>
              <a:rPr lang="en-ID" sz="1200" dirty="0"/>
              <a:t>V</a:t>
            </a:r>
            <a:r>
              <a:rPr lang="en-US" sz="1200" dirty="0"/>
              <a:t> </a:t>
            </a:r>
            <a:endParaRPr lang="en-ID" sz="12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ED3CB93-0C12-3030-A181-2859B7AFC057}"/>
              </a:ext>
            </a:extLst>
          </p:cNvPr>
          <p:cNvSpPr txBox="1"/>
          <p:nvPr/>
        </p:nvSpPr>
        <p:spPr>
          <a:xfrm>
            <a:off x="381000" y="1"/>
            <a:ext cx="5945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5.2  </a:t>
            </a:r>
            <a:r>
              <a:rPr lang="en-US" dirty="0" err="1">
                <a:solidFill>
                  <a:srgbClr val="0070C0"/>
                </a:solidFill>
              </a:rPr>
              <a:t>Contoh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WBS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Jaringan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Irigasi</a:t>
            </a:r>
            <a:r>
              <a:rPr lang="en-US" dirty="0">
                <a:solidFill>
                  <a:srgbClr val="0070C0"/>
                </a:solidFill>
              </a:rPr>
              <a:t> (level-4)</a:t>
            </a:r>
            <a:endParaRPr lang="en-ID" dirty="0">
              <a:solidFill>
                <a:srgbClr val="0070C0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1F595C9-8C18-B5D5-8B7D-E8F387877122}"/>
              </a:ext>
            </a:extLst>
          </p:cNvPr>
          <p:cNvSpPr txBox="1"/>
          <p:nvPr/>
        </p:nvSpPr>
        <p:spPr>
          <a:xfrm>
            <a:off x="7087137" y="-63797"/>
            <a:ext cx="2866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Lihat</a:t>
            </a:r>
            <a:r>
              <a:rPr lang="en-US" dirty="0"/>
              <a:t> di </a:t>
            </a:r>
            <a:r>
              <a:rPr lang="en-US" dirty="0" err="1"/>
              <a:t>Tabel</a:t>
            </a:r>
            <a:r>
              <a:rPr lang="en-US" dirty="0"/>
              <a:t> A.6.2</a:t>
            </a:r>
            <a:endParaRPr lang="en-ID" dirty="0"/>
          </a:p>
        </p:txBody>
      </p:sp>
      <p:sp>
        <p:nvSpPr>
          <p:cNvPr id="84" name="Speech Bubble: Rectangle with Corners Rounded 83">
            <a:extLst>
              <a:ext uri="{FF2B5EF4-FFF2-40B4-BE49-F238E27FC236}">
                <a16:creationId xmlns:a16="http://schemas.microsoft.com/office/drawing/2014/main" id="{D4428B2F-645F-127C-9196-81C27B67EAED}"/>
              </a:ext>
            </a:extLst>
          </p:cNvPr>
          <p:cNvSpPr/>
          <p:nvPr/>
        </p:nvSpPr>
        <p:spPr>
          <a:xfrm>
            <a:off x="7113181" y="-11722"/>
            <a:ext cx="2771401" cy="398584"/>
          </a:xfrm>
          <a:prstGeom prst="wedgeRoundRectCallout">
            <a:avLst>
              <a:gd name="adj1" fmla="val -91878"/>
              <a:gd name="adj2" fmla="val 32057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noFill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31788B-C72F-7CDA-A60F-F96D7167D1D1}"/>
              </a:ext>
            </a:extLst>
          </p:cNvPr>
          <p:cNvSpPr txBox="1"/>
          <p:nvPr/>
        </p:nvSpPr>
        <p:spPr>
          <a:xfrm>
            <a:off x="266674" y="536192"/>
            <a:ext cx="8151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Level-1    Level-2         Level-3           Level-4</a:t>
            </a:r>
            <a:r>
              <a:rPr lang="en-US" sz="1400" dirty="0">
                <a:solidFill>
                  <a:srgbClr val="FF0000"/>
                </a:solidFill>
              </a:rPr>
              <a:t> (</a:t>
            </a:r>
            <a:r>
              <a:rPr lang="en-US" sz="1400" dirty="0" err="1">
                <a:solidFill>
                  <a:srgbClr val="FF0000"/>
                </a:solidFill>
              </a:rPr>
              <a:t>Komponen</a:t>
            </a:r>
            <a:r>
              <a:rPr lang="en-US" sz="1400" dirty="0">
                <a:solidFill>
                  <a:srgbClr val="FF0000"/>
                </a:solidFill>
              </a:rPr>
              <a:t> Dasar)</a:t>
            </a:r>
            <a:endParaRPr lang="en-ID" sz="1400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2F97D3-ED4B-00F4-B8D8-8931B67D27CB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1508760" y="3761743"/>
            <a:ext cx="264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C746999-0982-F93C-84F8-4E22CCF281EC}"/>
              </a:ext>
            </a:extLst>
          </p:cNvPr>
          <p:cNvCxnSpPr>
            <a:cxnSpLocks/>
          </p:cNvCxnSpPr>
          <p:nvPr/>
        </p:nvCxnSpPr>
        <p:spPr>
          <a:xfrm>
            <a:off x="2798044" y="4339003"/>
            <a:ext cx="488426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3F68FA6-8485-5B3F-7E86-354196217121}"/>
              </a:ext>
            </a:extLst>
          </p:cNvPr>
          <p:cNvCxnSpPr>
            <a:cxnSpLocks/>
          </p:cNvCxnSpPr>
          <p:nvPr/>
        </p:nvCxnSpPr>
        <p:spPr>
          <a:xfrm>
            <a:off x="2799924" y="5827268"/>
            <a:ext cx="488426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6FA3A77-62ED-4156-C39E-28524B3FE3BD}"/>
              </a:ext>
            </a:extLst>
          </p:cNvPr>
          <p:cNvCxnSpPr>
            <a:cxnSpLocks/>
          </p:cNvCxnSpPr>
          <p:nvPr/>
        </p:nvCxnSpPr>
        <p:spPr>
          <a:xfrm>
            <a:off x="1780164" y="4329596"/>
            <a:ext cx="203859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74750D1-A6BB-6149-2979-BCC471481C8D}"/>
              </a:ext>
            </a:extLst>
          </p:cNvPr>
          <p:cNvCxnSpPr>
            <a:cxnSpLocks/>
          </p:cNvCxnSpPr>
          <p:nvPr/>
        </p:nvCxnSpPr>
        <p:spPr>
          <a:xfrm>
            <a:off x="1781137" y="3020123"/>
            <a:ext cx="203859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23F80B-66B8-E14E-25FE-B3CE4D495498}"/>
              </a:ext>
            </a:extLst>
          </p:cNvPr>
          <p:cNvGrpSpPr/>
          <p:nvPr/>
        </p:nvGrpSpPr>
        <p:grpSpPr>
          <a:xfrm>
            <a:off x="452121" y="6014722"/>
            <a:ext cx="1688159" cy="894358"/>
            <a:chOff x="71120" y="6014720"/>
            <a:chExt cx="1466735" cy="103105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0DB4D5E-8B5D-D10F-E3C9-C3E079626A79}"/>
                </a:ext>
              </a:extLst>
            </p:cNvPr>
            <p:cNvSpPr txBox="1"/>
            <p:nvPr/>
          </p:nvSpPr>
          <p:spPr>
            <a:xfrm>
              <a:off x="71120" y="6014720"/>
              <a:ext cx="1466735" cy="1031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/>
                <a:t>Keterangan</a:t>
              </a:r>
              <a:r>
                <a:rPr lang="en-US" sz="1400" b="1" dirty="0"/>
                <a:t>:</a:t>
              </a:r>
            </a:p>
            <a:p>
              <a:pPr>
                <a:spcAft>
                  <a:spcPts val="600"/>
                </a:spcAft>
              </a:pPr>
              <a:r>
                <a:rPr lang="en-US" sz="1400" dirty="0"/>
                <a:t>       </a:t>
              </a:r>
              <a:r>
                <a:rPr lang="en-US" sz="1400" dirty="0" err="1"/>
                <a:t>tidak</a:t>
              </a:r>
              <a:r>
                <a:rPr lang="en-US" sz="1400" dirty="0"/>
                <a:t> </a:t>
              </a:r>
              <a:r>
                <a:rPr lang="en-US" sz="1400" dirty="0" err="1"/>
                <a:t>ada</a:t>
              </a:r>
              <a:endParaRPr lang="en-US" sz="1400" dirty="0"/>
            </a:p>
            <a:p>
              <a:r>
                <a:rPr lang="en-US" sz="1400" dirty="0"/>
                <a:t>       </a:t>
              </a:r>
              <a:r>
                <a:rPr lang="en-US" sz="1400" dirty="0" err="1"/>
                <a:t>mungkin</a:t>
              </a:r>
              <a:r>
                <a:rPr lang="en-US" sz="1400" dirty="0"/>
                <a:t> </a:t>
              </a:r>
              <a:r>
                <a:rPr lang="en-US" sz="1400" dirty="0" err="1"/>
                <a:t>ada</a:t>
              </a:r>
              <a:endParaRPr lang="en-ID" sz="14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B9F4FB-AC38-ED71-B9F9-7C92DF7411C7}"/>
                </a:ext>
              </a:extLst>
            </p:cNvPr>
            <p:cNvSpPr/>
            <p:nvPr/>
          </p:nvSpPr>
          <p:spPr>
            <a:xfrm>
              <a:off x="85828" y="6300566"/>
              <a:ext cx="284944" cy="1989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E49A132-6916-C6F3-7373-507007F7DB38}"/>
                </a:ext>
              </a:extLst>
            </p:cNvPr>
            <p:cNvSpPr/>
            <p:nvPr/>
          </p:nvSpPr>
          <p:spPr>
            <a:xfrm>
              <a:off x="96655" y="6572899"/>
              <a:ext cx="270164" cy="20781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0943F10-BBD9-B8A4-B76B-AB540083B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027" t="25734" r="29597" b="36628"/>
            <a:stretch/>
          </p:blipFill>
          <p:spPr>
            <a:xfrm>
              <a:off x="135345" y="6582361"/>
              <a:ext cx="178258" cy="188160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0429A9-47FE-4B54-89AE-D9E18BCEBDB3}"/>
              </a:ext>
            </a:extLst>
          </p:cNvPr>
          <p:cNvSpPr/>
          <p:nvPr/>
        </p:nvSpPr>
        <p:spPr>
          <a:xfrm>
            <a:off x="1630657" y="905524"/>
            <a:ext cx="3357007" cy="566737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974E61A-6B9D-44E9-9E82-E1BD94B99305}"/>
              </a:ext>
            </a:extLst>
          </p:cNvPr>
          <p:cNvSpPr/>
          <p:nvPr/>
        </p:nvSpPr>
        <p:spPr>
          <a:xfrm>
            <a:off x="4789094" y="1278790"/>
            <a:ext cx="4224669" cy="2010810"/>
          </a:xfrm>
          <a:custGeom>
            <a:avLst/>
            <a:gdLst>
              <a:gd name="connsiteX0" fmla="*/ 3314143 w 3465799"/>
              <a:gd name="connsiteY0" fmla="*/ 1137424 h 1833260"/>
              <a:gd name="connsiteX1" fmla="*/ 3389971 w 3465799"/>
              <a:gd name="connsiteY1" fmla="*/ 1150805 h 1833260"/>
              <a:gd name="connsiteX2" fmla="*/ 3430115 w 3465799"/>
              <a:gd name="connsiteY2" fmla="*/ 1182029 h 1833260"/>
              <a:gd name="connsiteX3" fmla="*/ 3465799 w 3465799"/>
              <a:gd name="connsiteY3" fmla="*/ 1240015 h 1833260"/>
              <a:gd name="connsiteX4" fmla="*/ 3465799 w 3465799"/>
              <a:gd name="connsiteY4" fmla="*/ 1744050 h 1833260"/>
              <a:gd name="connsiteX5" fmla="*/ 3443497 w 3465799"/>
              <a:gd name="connsiteY5" fmla="*/ 1779734 h 1833260"/>
              <a:gd name="connsiteX6" fmla="*/ 3407813 w 3465799"/>
              <a:gd name="connsiteY6" fmla="*/ 1802037 h 1833260"/>
              <a:gd name="connsiteX7" fmla="*/ 3372129 w 3465799"/>
              <a:gd name="connsiteY7" fmla="*/ 1815418 h 1833260"/>
              <a:gd name="connsiteX8" fmla="*/ 0 w 3465799"/>
              <a:gd name="connsiteY8" fmla="*/ 1833260 h 1833260"/>
              <a:gd name="connsiteX9" fmla="*/ 8921 w 3465799"/>
              <a:gd name="connsiteY9" fmla="*/ 1141885 h 1833260"/>
              <a:gd name="connsiteX10" fmla="*/ 459430 w 3465799"/>
              <a:gd name="connsiteY10" fmla="*/ 1141885 h 1833260"/>
              <a:gd name="connsiteX11" fmla="*/ 13382 w 3465799"/>
              <a:gd name="connsiteY11" fmla="*/ 0 h 1833260"/>
              <a:gd name="connsiteX12" fmla="*/ 1070517 w 3465799"/>
              <a:gd name="connsiteY12" fmla="*/ 1141885 h 1833260"/>
              <a:gd name="connsiteX13" fmla="*/ 3314143 w 3465799"/>
              <a:gd name="connsiteY13" fmla="*/ 1137424 h 1833260"/>
              <a:gd name="connsiteX0" fmla="*/ 3816210 w 3967866"/>
              <a:gd name="connsiteY0" fmla="*/ 1137424 h 1833260"/>
              <a:gd name="connsiteX1" fmla="*/ 3892038 w 3967866"/>
              <a:gd name="connsiteY1" fmla="*/ 1150805 h 1833260"/>
              <a:gd name="connsiteX2" fmla="*/ 3932182 w 3967866"/>
              <a:gd name="connsiteY2" fmla="*/ 1182029 h 1833260"/>
              <a:gd name="connsiteX3" fmla="*/ 3967866 w 3967866"/>
              <a:gd name="connsiteY3" fmla="*/ 1240015 h 1833260"/>
              <a:gd name="connsiteX4" fmla="*/ 3967866 w 3967866"/>
              <a:gd name="connsiteY4" fmla="*/ 1744050 h 1833260"/>
              <a:gd name="connsiteX5" fmla="*/ 3945564 w 3967866"/>
              <a:gd name="connsiteY5" fmla="*/ 1779734 h 1833260"/>
              <a:gd name="connsiteX6" fmla="*/ 3909880 w 3967866"/>
              <a:gd name="connsiteY6" fmla="*/ 1802037 h 1833260"/>
              <a:gd name="connsiteX7" fmla="*/ 3874196 w 3967866"/>
              <a:gd name="connsiteY7" fmla="*/ 1815418 h 1833260"/>
              <a:gd name="connsiteX8" fmla="*/ 502067 w 3967866"/>
              <a:gd name="connsiteY8" fmla="*/ 1833260 h 1833260"/>
              <a:gd name="connsiteX9" fmla="*/ 0 w 3967866"/>
              <a:gd name="connsiteY9" fmla="*/ 1148609 h 1833260"/>
              <a:gd name="connsiteX10" fmla="*/ 961497 w 3967866"/>
              <a:gd name="connsiteY10" fmla="*/ 1141885 h 1833260"/>
              <a:gd name="connsiteX11" fmla="*/ 515449 w 3967866"/>
              <a:gd name="connsiteY11" fmla="*/ 0 h 1833260"/>
              <a:gd name="connsiteX12" fmla="*/ 1572584 w 3967866"/>
              <a:gd name="connsiteY12" fmla="*/ 1141885 h 1833260"/>
              <a:gd name="connsiteX13" fmla="*/ 3816210 w 3967866"/>
              <a:gd name="connsiteY13" fmla="*/ 1137424 h 1833260"/>
              <a:gd name="connsiteX0" fmla="*/ 3816210 w 3967866"/>
              <a:gd name="connsiteY0" fmla="*/ 1137424 h 1833260"/>
              <a:gd name="connsiteX1" fmla="*/ 3892038 w 3967866"/>
              <a:gd name="connsiteY1" fmla="*/ 1150805 h 1833260"/>
              <a:gd name="connsiteX2" fmla="*/ 3932182 w 3967866"/>
              <a:gd name="connsiteY2" fmla="*/ 1182029 h 1833260"/>
              <a:gd name="connsiteX3" fmla="*/ 3967866 w 3967866"/>
              <a:gd name="connsiteY3" fmla="*/ 1240015 h 1833260"/>
              <a:gd name="connsiteX4" fmla="*/ 3967866 w 3967866"/>
              <a:gd name="connsiteY4" fmla="*/ 1744050 h 1833260"/>
              <a:gd name="connsiteX5" fmla="*/ 3945564 w 3967866"/>
              <a:gd name="connsiteY5" fmla="*/ 1779734 h 1833260"/>
              <a:gd name="connsiteX6" fmla="*/ 3909880 w 3967866"/>
              <a:gd name="connsiteY6" fmla="*/ 1802037 h 1833260"/>
              <a:gd name="connsiteX7" fmla="*/ 3874196 w 3967866"/>
              <a:gd name="connsiteY7" fmla="*/ 1815418 h 1833260"/>
              <a:gd name="connsiteX8" fmla="*/ 502067 w 3967866"/>
              <a:gd name="connsiteY8" fmla="*/ 1833260 h 1833260"/>
              <a:gd name="connsiteX9" fmla="*/ 38734 w 3967866"/>
              <a:gd name="connsiteY9" fmla="*/ 1214925 h 1833260"/>
              <a:gd name="connsiteX10" fmla="*/ 0 w 3967866"/>
              <a:gd name="connsiteY10" fmla="*/ 1148609 h 1833260"/>
              <a:gd name="connsiteX11" fmla="*/ 961497 w 3967866"/>
              <a:gd name="connsiteY11" fmla="*/ 1141885 h 1833260"/>
              <a:gd name="connsiteX12" fmla="*/ 515449 w 3967866"/>
              <a:gd name="connsiteY12" fmla="*/ 0 h 1833260"/>
              <a:gd name="connsiteX13" fmla="*/ 1572584 w 3967866"/>
              <a:gd name="connsiteY13" fmla="*/ 1141885 h 1833260"/>
              <a:gd name="connsiteX14" fmla="*/ 3816210 w 3967866"/>
              <a:gd name="connsiteY14" fmla="*/ 1137424 h 1833260"/>
              <a:gd name="connsiteX0" fmla="*/ 3816210 w 3967866"/>
              <a:gd name="connsiteY0" fmla="*/ 1137424 h 1833260"/>
              <a:gd name="connsiteX1" fmla="*/ 3892038 w 3967866"/>
              <a:gd name="connsiteY1" fmla="*/ 1150805 h 1833260"/>
              <a:gd name="connsiteX2" fmla="*/ 3932182 w 3967866"/>
              <a:gd name="connsiteY2" fmla="*/ 1182029 h 1833260"/>
              <a:gd name="connsiteX3" fmla="*/ 3967866 w 3967866"/>
              <a:gd name="connsiteY3" fmla="*/ 1240015 h 1833260"/>
              <a:gd name="connsiteX4" fmla="*/ 3967866 w 3967866"/>
              <a:gd name="connsiteY4" fmla="*/ 1744050 h 1833260"/>
              <a:gd name="connsiteX5" fmla="*/ 3945564 w 3967866"/>
              <a:gd name="connsiteY5" fmla="*/ 1779734 h 1833260"/>
              <a:gd name="connsiteX6" fmla="*/ 3909880 w 3967866"/>
              <a:gd name="connsiteY6" fmla="*/ 1802037 h 1833260"/>
              <a:gd name="connsiteX7" fmla="*/ 3874196 w 3967866"/>
              <a:gd name="connsiteY7" fmla="*/ 1815418 h 1833260"/>
              <a:gd name="connsiteX8" fmla="*/ 502067 w 3967866"/>
              <a:gd name="connsiteY8" fmla="*/ 1833260 h 1833260"/>
              <a:gd name="connsiteX9" fmla="*/ 99246 w 3967866"/>
              <a:gd name="connsiteY9" fmla="*/ 1295607 h 1833260"/>
              <a:gd name="connsiteX10" fmla="*/ 38734 w 3967866"/>
              <a:gd name="connsiteY10" fmla="*/ 1214925 h 1833260"/>
              <a:gd name="connsiteX11" fmla="*/ 0 w 3967866"/>
              <a:gd name="connsiteY11" fmla="*/ 1148609 h 1833260"/>
              <a:gd name="connsiteX12" fmla="*/ 961497 w 3967866"/>
              <a:gd name="connsiteY12" fmla="*/ 1141885 h 1833260"/>
              <a:gd name="connsiteX13" fmla="*/ 515449 w 3967866"/>
              <a:gd name="connsiteY13" fmla="*/ 0 h 1833260"/>
              <a:gd name="connsiteX14" fmla="*/ 1572584 w 3967866"/>
              <a:gd name="connsiteY14" fmla="*/ 1141885 h 1833260"/>
              <a:gd name="connsiteX15" fmla="*/ 3816210 w 3967866"/>
              <a:gd name="connsiteY15" fmla="*/ 1137424 h 1833260"/>
              <a:gd name="connsiteX0" fmla="*/ 3816210 w 3967866"/>
              <a:gd name="connsiteY0" fmla="*/ 1137424 h 1833260"/>
              <a:gd name="connsiteX1" fmla="*/ 3892038 w 3967866"/>
              <a:gd name="connsiteY1" fmla="*/ 1150805 h 1833260"/>
              <a:gd name="connsiteX2" fmla="*/ 3932182 w 3967866"/>
              <a:gd name="connsiteY2" fmla="*/ 1182029 h 1833260"/>
              <a:gd name="connsiteX3" fmla="*/ 3967866 w 3967866"/>
              <a:gd name="connsiteY3" fmla="*/ 1240015 h 1833260"/>
              <a:gd name="connsiteX4" fmla="*/ 3967866 w 3967866"/>
              <a:gd name="connsiteY4" fmla="*/ 1744050 h 1833260"/>
              <a:gd name="connsiteX5" fmla="*/ 3945564 w 3967866"/>
              <a:gd name="connsiteY5" fmla="*/ 1779734 h 1833260"/>
              <a:gd name="connsiteX6" fmla="*/ 3909880 w 3967866"/>
              <a:gd name="connsiteY6" fmla="*/ 1802037 h 1833260"/>
              <a:gd name="connsiteX7" fmla="*/ 3874196 w 3967866"/>
              <a:gd name="connsiteY7" fmla="*/ 1815418 h 1833260"/>
              <a:gd name="connsiteX8" fmla="*/ 502067 w 3967866"/>
              <a:gd name="connsiteY8" fmla="*/ 1833260 h 1833260"/>
              <a:gd name="connsiteX9" fmla="*/ 153034 w 3967866"/>
              <a:gd name="connsiteY9" fmla="*/ 1383013 h 1833260"/>
              <a:gd name="connsiteX10" fmla="*/ 99246 w 3967866"/>
              <a:gd name="connsiteY10" fmla="*/ 1295607 h 1833260"/>
              <a:gd name="connsiteX11" fmla="*/ 38734 w 3967866"/>
              <a:gd name="connsiteY11" fmla="*/ 1214925 h 1833260"/>
              <a:gd name="connsiteX12" fmla="*/ 0 w 3967866"/>
              <a:gd name="connsiteY12" fmla="*/ 1148609 h 1833260"/>
              <a:gd name="connsiteX13" fmla="*/ 961497 w 3967866"/>
              <a:gd name="connsiteY13" fmla="*/ 1141885 h 1833260"/>
              <a:gd name="connsiteX14" fmla="*/ 515449 w 3967866"/>
              <a:gd name="connsiteY14" fmla="*/ 0 h 1833260"/>
              <a:gd name="connsiteX15" fmla="*/ 1572584 w 3967866"/>
              <a:gd name="connsiteY15" fmla="*/ 1141885 h 1833260"/>
              <a:gd name="connsiteX16" fmla="*/ 3816210 w 3967866"/>
              <a:gd name="connsiteY16" fmla="*/ 1137424 h 1833260"/>
              <a:gd name="connsiteX0" fmla="*/ 3816210 w 3967866"/>
              <a:gd name="connsiteY0" fmla="*/ 1137424 h 1833260"/>
              <a:gd name="connsiteX1" fmla="*/ 3892038 w 3967866"/>
              <a:gd name="connsiteY1" fmla="*/ 1150805 h 1833260"/>
              <a:gd name="connsiteX2" fmla="*/ 3932182 w 3967866"/>
              <a:gd name="connsiteY2" fmla="*/ 1182029 h 1833260"/>
              <a:gd name="connsiteX3" fmla="*/ 3967866 w 3967866"/>
              <a:gd name="connsiteY3" fmla="*/ 1240015 h 1833260"/>
              <a:gd name="connsiteX4" fmla="*/ 3967866 w 3967866"/>
              <a:gd name="connsiteY4" fmla="*/ 1744050 h 1833260"/>
              <a:gd name="connsiteX5" fmla="*/ 3945564 w 3967866"/>
              <a:gd name="connsiteY5" fmla="*/ 1779734 h 1833260"/>
              <a:gd name="connsiteX6" fmla="*/ 3909880 w 3967866"/>
              <a:gd name="connsiteY6" fmla="*/ 1802037 h 1833260"/>
              <a:gd name="connsiteX7" fmla="*/ 3874196 w 3967866"/>
              <a:gd name="connsiteY7" fmla="*/ 1815418 h 1833260"/>
              <a:gd name="connsiteX8" fmla="*/ 502067 w 3967866"/>
              <a:gd name="connsiteY8" fmla="*/ 1833260 h 1833260"/>
              <a:gd name="connsiteX9" fmla="*/ 495934 w 3967866"/>
              <a:gd name="connsiteY9" fmla="*/ 1813319 h 1833260"/>
              <a:gd name="connsiteX10" fmla="*/ 153034 w 3967866"/>
              <a:gd name="connsiteY10" fmla="*/ 1383013 h 1833260"/>
              <a:gd name="connsiteX11" fmla="*/ 99246 w 3967866"/>
              <a:gd name="connsiteY11" fmla="*/ 1295607 h 1833260"/>
              <a:gd name="connsiteX12" fmla="*/ 38734 w 3967866"/>
              <a:gd name="connsiteY12" fmla="*/ 1214925 h 1833260"/>
              <a:gd name="connsiteX13" fmla="*/ 0 w 3967866"/>
              <a:gd name="connsiteY13" fmla="*/ 1148609 h 1833260"/>
              <a:gd name="connsiteX14" fmla="*/ 961497 w 3967866"/>
              <a:gd name="connsiteY14" fmla="*/ 1141885 h 1833260"/>
              <a:gd name="connsiteX15" fmla="*/ 515449 w 3967866"/>
              <a:gd name="connsiteY15" fmla="*/ 0 h 1833260"/>
              <a:gd name="connsiteX16" fmla="*/ 1572584 w 3967866"/>
              <a:gd name="connsiteY16" fmla="*/ 1141885 h 1833260"/>
              <a:gd name="connsiteX17" fmla="*/ 3816210 w 3967866"/>
              <a:gd name="connsiteY17" fmla="*/ 1137424 h 1833260"/>
              <a:gd name="connsiteX0" fmla="*/ 3816210 w 3967866"/>
              <a:gd name="connsiteY0" fmla="*/ 1137424 h 1833260"/>
              <a:gd name="connsiteX1" fmla="*/ 3892038 w 3967866"/>
              <a:gd name="connsiteY1" fmla="*/ 1150805 h 1833260"/>
              <a:gd name="connsiteX2" fmla="*/ 3932182 w 3967866"/>
              <a:gd name="connsiteY2" fmla="*/ 1182029 h 1833260"/>
              <a:gd name="connsiteX3" fmla="*/ 3967866 w 3967866"/>
              <a:gd name="connsiteY3" fmla="*/ 1240015 h 1833260"/>
              <a:gd name="connsiteX4" fmla="*/ 3967866 w 3967866"/>
              <a:gd name="connsiteY4" fmla="*/ 1744050 h 1833260"/>
              <a:gd name="connsiteX5" fmla="*/ 3945564 w 3967866"/>
              <a:gd name="connsiteY5" fmla="*/ 1779734 h 1833260"/>
              <a:gd name="connsiteX6" fmla="*/ 3909880 w 3967866"/>
              <a:gd name="connsiteY6" fmla="*/ 1802037 h 1833260"/>
              <a:gd name="connsiteX7" fmla="*/ 3874196 w 3967866"/>
              <a:gd name="connsiteY7" fmla="*/ 1815418 h 1833260"/>
              <a:gd name="connsiteX8" fmla="*/ 502067 w 3967866"/>
              <a:gd name="connsiteY8" fmla="*/ 1833260 h 1833260"/>
              <a:gd name="connsiteX9" fmla="*/ 495934 w 3967866"/>
              <a:gd name="connsiteY9" fmla="*/ 1813319 h 1833260"/>
              <a:gd name="connsiteX10" fmla="*/ 435422 w 3967866"/>
              <a:gd name="connsiteY10" fmla="*/ 1732637 h 1833260"/>
              <a:gd name="connsiteX11" fmla="*/ 153034 w 3967866"/>
              <a:gd name="connsiteY11" fmla="*/ 1383013 h 1833260"/>
              <a:gd name="connsiteX12" fmla="*/ 99246 w 3967866"/>
              <a:gd name="connsiteY12" fmla="*/ 1295607 h 1833260"/>
              <a:gd name="connsiteX13" fmla="*/ 38734 w 3967866"/>
              <a:gd name="connsiteY13" fmla="*/ 1214925 h 1833260"/>
              <a:gd name="connsiteX14" fmla="*/ 0 w 3967866"/>
              <a:gd name="connsiteY14" fmla="*/ 1148609 h 1833260"/>
              <a:gd name="connsiteX15" fmla="*/ 961497 w 3967866"/>
              <a:gd name="connsiteY15" fmla="*/ 1141885 h 1833260"/>
              <a:gd name="connsiteX16" fmla="*/ 515449 w 3967866"/>
              <a:gd name="connsiteY16" fmla="*/ 0 h 1833260"/>
              <a:gd name="connsiteX17" fmla="*/ 1572584 w 3967866"/>
              <a:gd name="connsiteY17" fmla="*/ 1141885 h 1833260"/>
              <a:gd name="connsiteX18" fmla="*/ 3816210 w 3967866"/>
              <a:gd name="connsiteY18" fmla="*/ 1137424 h 1833260"/>
              <a:gd name="connsiteX0" fmla="*/ 3816210 w 3967866"/>
              <a:gd name="connsiteY0" fmla="*/ 1137424 h 1833260"/>
              <a:gd name="connsiteX1" fmla="*/ 3892038 w 3967866"/>
              <a:gd name="connsiteY1" fmla="*/ 1150805 h 1833260"/>
              <a:gd name="connsiteX2" fmla="*/ 3932182 w 3967866"/>
              <a:gd name="connsiteY2" fmla="*/ 1182029 h 1833260"/>
              <a:gd name="connsiteX3" fmla="*/ 3967866 w 3967866"/>
              <a:gd name="connsiteY3" fmla="*/ 1240015 h 1833260"/>
              <a:gd name="connsiteX4" fmla="*/ 3967866 w 3967866"/>
              <a:gd name="connsiteY4" fmla="*/ 1744050 h 1833260"/>
              <a:gd name="connsiteX5" fmla="*/ 3945564 w 3967866"/>
              <a:gd name="connsiteY5" fmla="*/ 1779734 h 1833260"/>
              <a:gd name="connsiteX6" fmla="*/ 3909880 w 3967866"/>
              <a:gd name="connsiteY6" fmla="*/ 1802037 h 1833260"/>
              <a:gd name="connsiteX7" fmla="*/ 3874196 w 3967866"/>
              <a:gd name="connsiteY7" fmla="*/ 1815418 h 1833260"/>
              <a:gd name="connsiteX8" fmla="*/ 502067 w 3967866"/>
              <a:gd name="connsiteY8" fmla="*/ 1833260 h 1833260"/>
              <a:gd name="connsiteX9" fmla="*/ 495934 w 3967866"/>
              <a:gd name="connsiteY9" fmla="*/ 1813319 h 1833260"/>
              <a:gd name="connsiteX10" fmla="*/ 435422 w 3967866"/>
              <a:gd name="connsiteY10" fmla="*/ 1732637 h 1833260"/>
              <a:gd name="connsiteX11" fmla="*/ 153034 w 3967866"/>
              <a:gd name="connsiteY11" fmla="*/ 1383013 h 1833260"/>
              <a:gd name="connsiteX12" fmla="*/ 348016 w 3967866"/>
              <a:gd name="connsiteY12" fmla="*/ 1618337 h 1833260"/>
              <a:gd name="connsiteX13" fmla="*/ 99246 w 3967866"/>
              <a:gd name="connsiteY13" fmla="*/ 1295607 h 1833260"/>
              <a:gd name="connsiteX14" fmla="*/ 38734 w 3967866"/>
              <a:gd name="connsiteY14" fmla="*/ 1214925 h 1833260"/>
              <a:gd name="connsiteX15" fmla="*/ 0 w 3967866"/>
              <a:gd name="connsiteY15" fmla="*/ 1148609 h 1833260"/>
              <a:gd name="connsiteX16" fmla="*/ 961497 w 3967866"/>
              <a:gd name="connsiteY16" fmla="*/ 1141885 h 1833260"/>
              <a:gd name="connsiteX17" fmla="*/ 515449 w 3967866"/>
              <a:gd name="connsiteY17" fmla="*/ 0 h 1833260"/>
              <a:gd name="connsiteX18" fmla="*/ 1572584 w 3967866"/>
              <a:gd name="connsiteY18" fmla="*/ 1141885 h 1833260"/>
              <a:gd name="connsiteX19" fmla="*/ 3816210 w 3967866"/>
              <a:gd name="connsiteY19" fmla="*/ 1137424 h 1833260"/>
              <a:gd name="connsiteX0" fmla="*/ 3816210 w 3967866"/>
              <a:gd name="connsiteY0" fmla="*/ 1137424 h 1833260"/>
              <a:gd name="connsiteX1" fmla="*/ 3892038 w 3967866"/>
              <a:gd name="connsiteY1" fmla="*/ 1150805 h 1833260"/>
              <a:gd name="connsiteX2" fmla="*/ 3932182 w 3967866"/>
              <a:gd name="connsiteY2" fmla="*/ 1182029 h 1833260"/>
              <a:gd name="connsiteX3" fmla="*/ 3967866 w 3967866"/>
              <a:gd name="connsiteY3" fmla="*/ 1240015 h 1833260"/>
              <a:gd name="connsiteX4" fmla="*/ 3967866 w 3967866"/>
              <a:gd name="connsiteY4" fmla="*/ 1744050 h 1833260"/>
              <a:gd name="connsiteX5" fmla="*/ 3945564 w 3967866"/>
              <a:gd name="connsiteY5" fmla="*/ 1779734 h 1833260"/>
              <a:gd name="connsiteX6" fmla="*/ 3909880 w 3967866"/>
              <a:gd name="connsiteY6" fmla="*/ 1802037 h 1833260"/>
              <a:gd name="connsiteX7" fmla="*/ 3874196 w 3967866"/>
              <a:gd name="connsiteY7" fmla="*/ 1815418 h 1833260"/>
              <a:gd name="connsiteX8" fmla="*/ 502067 w 3967866"/>
              <a:gd name="connsiteY8" fmla="*/ 1833260 h 1833260"/>
              <a:gd name="connsiteX9" fmla="*/ 495934 w 3967866"/>
              <a:gd name="connsiteY9" fmla="*/ 1813319 h 1833260"/>
              <a:gd name="connsiteX10" fmla="*/ 435422 w 3967866"/>
              <a:gd name="connsiteY10" fmla="*/ 1732637 h 1833260"/>
              <a:gd name="connsiteX11" fmla="*/ 153034 w 3967866"/>
              <a:gd name="connsiteY11" fmla="*/ 1383013 h 1833260"/>
              <a:gd name="connsiteX12" fmla="*/ 348016 w 3967866"/>
              <a:gd name="connsiteY12" fmla="*/ 1618337 h 1833260"/>
              <a:gd name="connsiteX13" fmla="*/ 307675 w 3967866"/>
              <a:gd name="connsiteY13" fmla="*/ 1557825 h 1833260"/>
              <a:gd name="connsiteX14" fmla="*/ 99246 w 3967866"/>
              <a:gd name="connsiteY14" fmla="*/ 1295607 h 1833260"/>
              <a:gd name="connsiteX15" fmla="*/ 38734 w 3967866"/>
              <a:gd name="connsiteY15" fmla="*/ 1214925 h 1833260"/>
              <a:gd name="connsiteX16" fmla="*/ 0 w 3967866"/>
              <a:gd name="connsiteY16" fmla="*/ 1148609 h 1833260"/>
              <a:gd name="connsiteX17" fmla="*/ 961497 w 3967866"/>
              <a:gd name="connsiteY17" fmla="*/ 1141885 h 1833260"/>
              <a:gd name="connsiteX18" fmla="*/ 515449 w 3967866"/>
              <a:gd name="connsiteY18" fmla="*/ 0 h 1833260"/>
              <a:gd name="connsiteX19" fmla="*/ 1572584 w 3967866"/>
              <a:gd name="connsiteY19" fmla="*/ 1141885 h 1833260"/>
              <a:gd name="connsiteX20" fmla="*/ 3816210 w 3967866"/>
              <a:gd name="connsiteY20" fmla="*/ 1137424 h 1833260"/>
              <a:gd name="connsiteX0" fmla="*/ 3816210 w 3967866"/>
              <a:gd name="connsiteY0" fmla="*/ 1137424 h 1833260"/>
              <a:gd name="connsiteX1" fmla="*/ 3892038 w 3967866"/>
              <a:gd name="connsiteY1" fmla="*/ 1150805 h 1833260"/>
              <a:gd name="connsiteX2" fmla="*/ 3932182 w 3967866"/>
              <a:gd name="connsiteY2" fmla="*/ 1182029 h 1833260"/>
              <a:gd name="connsiteX3" fmla="*/ 3967866 w 3967866"/>
              <a:gd name="connsiteY3" fmla="*/ 1240015 h 1833260"/>
              <a:gd name="connsiteX4" fmla="*/ 3967866 w 3967866"/>
              <a:gd name="connsiteY4" fmla="*/ 1744050 h 1833260"/>
              <a:gd name="connsiteX5" fmla="*/ 3945564 w 3967866"/>
              <a:gd name="connsiteY5" fmla="*/ 1779734 h 1833260"/>
              <a:gd name="connsiteX6" fmla="*/ 3909880 w 3967866"/>
              <a:gd name="connsiteY6" fmla="*/ 1802037 h 1833260"/>
              <a:gd name="connsiteX7" fmla="*/ 3874196 w 3967866"/>
              <a:gd name="connsiteY7" fmla="*/ 1815418 h 1833260"/>
              <a:gd name="connsiteX8" fmla="*/ 502067 w 3967866"/>
              <a:gd name="connsiteY8" fmla="*/ 1833260 h 1833260"/>
              <a:gd name="connsiteX9" fmla="*/ 495934 w 3967866"/>
              <a:gd name="connsiteY9" fmla="*/ 1813319 h 1833260"/>
              <a:gd name="connsiteX10" fmla="*/ 435422 w 3967866"/>
              <a:gd name="connsiteY10" fmla="*/ 1732637 h 1833260"/>
              <a:gd name="connsiteX11" fmla="*/ 388358 w 3967866"/>
              <a:gd name="connsiteY11" fmla="*/ 1692296 h 1833260"/>
              <a:gd name="connsiteX12" fmla="*/ 348016 w 3967866"/>
              <a:gd name="connsiteY12" fmla="*/ 1618337 h 1833260"/>
              <a:gd name="connsiteX13" fmla="*/ 307675 w 3967866"/>
              <a:gd name="connsiteY13" fmla="*/ 1557825 h 1833260"/>
              <a:gd name="connsiteX14" fmla="*/ 99246 w 3967866"/>
              <a:gd name="connsiteY14" fmla="*/ 1295607 h 1833260"/>
              <a:gd name="connsiteX15" fmla="*/ 38734 w 3967866"/>
              <a:gd name="connsiteY15" fmla="*/ 1214925 h 1833260"/>
              <a:gd name="connsiteX16" fmla="*/ 0 w 3967866"/>
              <a:gd name="connsiteY16" fmla="*/ 1148609 h 1833260"/>
              <a:gd name="connsiteX17" fmla="*/ 961497 w 3967866"/>
              <a:gd name="connsiteY17" fmla="*/ 1141885 h 1833260"/>
              <a:gd name="connsiteX18" fmla="*/ 515449 w 3967866"/>
              <a:gd name="connsiteY18" fmla="*/ 0 h 1833260"/>
              <a:gd name="connsiteX19" fmla="*/ 1572584 w 3967866"/>
              <a:gd name="connsiteY19" fmla="*/ 1141885 h 1833260"/>
              <a:gd name="connsiteX20" fmla="*/ 3816210 w 3967866"/>
              <a:gd name="connsiteY20" fmla="*/ 1137424 h 1833260"/>
              <a:gd name="connsiteX0" fmla="*/ 3965735 w 4117391"/>
              <a:gd name="connsiteY0" fmla="*/ 1137424 h 1833260"/>
              <a:gd name="connsiteX1" fmla="*/ 4041563 w 4117391"/>
              <a:gd name="connsiteY1" fmla="*/ 1150805 h 1833260"/>
              <a:gd name="connsiteX2" fmla="*/ 4081707 w 4117391"/>
              <a:gd name="connsiteY2" fmla="*/ 1182029 h 1833260"/>
              <a:gd name="connsiteX3" fmla="*/ 4117391 w 4117391"/>
              <a:gd name="connsiteY3" fmla="*/ 1240015 h 1833260"/>
              <a:gd name="connsiteX4" fmla="*/ 4117391 w 4117391"/>
              <a:gd name="connsiteY4" fmla="*/ 1744050 h 1833260"/>
              <a:gd name="connsiteX5" fmla="*/ 4095089 w 4117391"/>
              <a:gd name="connsiteY5" fmla="*/ 1779734 h 1833260"/>
              <a:gd name="connsiteX6" fmla="*/ 4059405 w 4117391"/>
              <a:gd name="connsiteY6" fmla="*/ 1802037 h 1833260"/>
              <a:gd name="connsiteX7" fmla="*/ 4023721 w 4117391"/>
              <a:gd name="connsiteY7" fmla="*/ 1815418 h 1833260"/>
              <a:gd name="connsiteX8" fmla="*/ 651592 w 4117391"/>
              <a:gd name="connsiteY8" fmla="*/ 1833260 h 1833260"/>
              <a:gd name="connsiteX9" fmla="*/ 645459 w 4117391"/>
              <a:gd name="connsiteY9" fmla="*/ 1813319 h 1833260"/>
              <a:gd name="connsiteX10" fmla="*/ 584947 w 4117391"/>
              <a:gd name="connsiteY10" fmla="*/ 1732637 h 1833260"/>
              <a:gd name="connsiteX11" fmla="*/ 537883 w 4117391"/>
              <a:gd name="connsiteY11" fmla="*/ 1692296 h 1833260"/>
              <a:gd name="connsiteX12" fmla="*/ 497541 w 4117391"/>
              <a:gd name="connsiteY12" fmla="*/ 1618337 h 1833260"/>
              <a:gd name="connsiteX13" fmla="*/ 0 w 4117391"/>
              <a:gd name="connsiteY13" fmla="*/ 1383013 h 1833260"/>
              <a:gd name="connsiteX14" fmla="*/ 248771 w 4117391"/>
              <a:gd name="connsiteY14" fmla="*/ 1295607 h 1833260"/>
              <a:gd name="connsiteX15" fmla="*/ 188259 w 4117391"/>
              <a:gd name="connsiteY15" fmla="*/ 1214925 h 1833260"/>
              <a:gd name="connsiteX16" fmla="*/ 149525 w 4117391"/>
              <a:gd name="connsiteY16" fmla="*/ 1148609 h 1833260"/>
              <a:gd name="connsiteX17" fmla="*/ 1111022 w 4117391"/>
              <a:gd name="connsiteY17" fmla="*/ 1141885 h 1833260"/>
              <a:gd name="connsiteX18" fmla="*/ 664974 w 4117391"/>
              <a:gd name="connsiteY18" fmla="*/ 0 h 1833260"/>
              <a:gd name="connsiteX19" fmla="*/ 1722109 w 4117391"/>
              <a:gd name="connsiteY19" fmla="*/ 1141885 h 1833260"/>
              <a:gd name="connsiteX20" fmla="*/ 3965735 w 4117391"/>
              <a:gd name="connsiteY20" fmla="*/ 1137424 h 1833260"/>
              <a:gd name="connsiteX0" fmla="*/ 3965735 w 4117391"/>
              <a:gd name="connsiteY0" fmla="*/ 1137424 h 1833260"/>
              <a:gd name="connsiteX1" fmla="*/ 4041563 w 4117391"/>
              <a:gd name="connsiteY1" fmla="*/ 1150805 h 1833260"/>
              <a:gd name="connsiteX2" fmla="*/ 4081707 w 4117391"/>
              <a:gd name="connsiteY2" fmla="*/ 1182029 h 1833260"/>
              <a:gd name="connsiteX3" fmla="*/ 4117391 w 4117391"/>
              <a:gd name="connsiteY3" fmla="*/ 1240015 h 1833260"/>
              <a:gd name="connsiteX4" fmla="*/ 4117391 w 4117391"/>
              <a:gd name="connsiteY4" fmla="*/ 1744050 h 1833260"/>
              <a:gd name="connsiteX5" fmla="*/ 4095089 w 4117391"/>
              <a:gd name="connsiteY5" fmla="*/ 1779734 h 1833260"/>
              <a:gd name="connsiteX6" fmla="*/ 4059405 w 4117391"/>
              <a:gd name="connsiteY6" fmla="*/ 1802037 h 1833260"/>
              <a:gd name="connsiteX7" fmla="*/ 4023721 w 4117391"/>
              <a:gd name="connsiteY7" fmla="*/ 1815418 h 1833260"/>
              <a:gd name="connsiteX8" fmla="*/ 651592 w 4117391"/>
              <a:gd name="connsiteY8" fmla="*/ 1833260 h 1833260"/>
              <a:gd name="connsiteX9" fmla="*/ 645459 w 4117391"/>
              <a:gd name="connsiteY9" fmla="*/ 1813319 h 1833260"/>
              <a:gd name="connsiteX10" fmla="*/ 584947 w 4117391"/>
              <a:gd name="connsiteY10" fmla="*/ 1732637 h 1833260"/>
              <a:gd name="connsiteX11" fmla="*/ 537883 w 4117391"/>
              <a:gd name="connsiteY11" fmla="*/ 1692296 h 1833260"/>
              <a:gd name="connsiteX12" fmla="*/ 497541 w 4117391"/>
              <a:gd name="connsiteY12" fmla="*/ 1618337 h 1833260"/>
              <a:gd name="connsiteX13" fmla="*/ 0 w 4117391"/>
              <a:gd name="connsiteY13" fmla="*/ 1383013 h 1833260"/>
              <a:gd name="connsiteX14" fmla="*/ 53788 w 4117391"/>
              <a:gd name="connsiteY14" fmla="*/ 1282160 h 1833260"/>
              <a:gd name="connsiteX15" fmla="*/ 188259 w 4117391"/>
              <a:gd name="connsiteY15" fmla="*/ 1214925 h 1833260"/>
              <a:gd name="connsiteX16" fmla="*/ 149525 w 4117391"/>
              <a:gd name="connsiteY16" fmla="*/ 1148609 h 1833260"/>
              <a:gd name="connsiteX17" fmla="*/ 1111022 w 4117391"/>
              <a:gd name="connsiteY17" fmla="*/ 1141885 h 1833260"/>
              <a:gd name="connsiteX18" fmla="*/ 664974 w 4117391"/>
              <a:gd name="connsiteY18" fmla="*/ 0 h 1833260"/>
              <a:gd name="connsiteX19" fmla="*/ 1722109 w 4117391"/>
              <a:gd name="connsiteY19" fmla="*/ 1141885 h 1833260"/>
              <a:gd name="connsiteX20" fmla="*/ 3965735 w 4117391"/>
              <a:gd name="connsiteY20" fmla="*/ 1137424 h 1833260"/>
              <a:gd name="connsiteX0" fmla="*/ 3965735 w 4117391"/>
              <a:gd name="connsiteY0" fmla="*/ 1137424 h 1833260"/>
              <a:gd name="connsiteX1" fmla="*/ 4041563 w 4117391"/>
              <a:gd name="connsiteY1" fmla="*/ 1150805 h 1833260"/>
              <a:gd name="connsiteX2" fmla="*/ 4081707 w 4117391"/>
              <a:gd name="connsiteY2" fmla="*/ 1182029 h 1833260"/>
              <a:gd name="connsiteX3" fmla="*/ 4117391 w 4117391"/>
              <a:gd name="connsiteY3" fmla="*/ 1240015 h 1833260"/>
              <a:gd name="connsiteX4" fmla="*/ 4117391 w 4117391"/>
              <a:gd name="connsiteY4" fmla="*/ 1744050 h 1833260"/>
              <a:gd name="connsiteX5" fmla="*/ 4095089 w 4117391"/>
              <a:gd name="connsiteY5" fmla="*/ 1779734 h 1833260"/>
              <a:gd name="connsiteX6" fmla="*/ 4059405 w 4117391"/>
              <a:gd name="connsiteY6" fmla="*/ 1802037 h 1833260"/>
              <a:gd name="connsiteX7" fmla="*/ 4023721 w 4117391"/>
              <a:gd name="connsiteY7" fmla="*/ 1815418 h 1833260"/>
              <a:gd name="connsiteX8" fmla="*/ 651592 w 4117391"/>
              <a:gd name="connsiteY8" fmla="*/ 1833260 h 1833260"/>
              <a:gd name="connsiteX9" fmla="*/ 645459 w 4117391"/>
              <a:gd name="connsiteY9" fmla="*/ 1813319 h 1833260"/>
              <a:gd name="connsiteX10" fmla="*/ 584947 w 4117391"/>
              <a:gd name="connsiteY10" fmla="*/ 1732637 h 1833260"/>
              <a:gd name="connsiteX11" fmla="*/ 537883 w 4117391"/>
              <a:gd name="connsiteY11" fmla="*/ 1692296 h 1833260"/>
              <a:gd name="connsiteX12" fmla="*/ 497541 w 4117391"/>
              <a:gd name="connsiteY12" fmla="*/ 1618337 h 1833260"/>
              <a:gd name="connsiteX13" fmla="*/ 0 w 4117391"/>
              <a:gd name="connsiteY13" fmla="*/ 1383013 h 1833260"/>
              <a:gd name="connsiteX14" fmla="*/ 53788 w 4117391"/>
              <a:gd name="connsiteY14" fmla="*/ 1282160 h 1833260"/>
              <a:gd name="connsiteX15" fmla="*/ 107576 w 4117391"/>
              <a:gd name="connsiteY15" fmla="*/ 1181307 h 1833260"/>
              <a:gd name="connsiteX16" fmla="*/ 149525 w 4117391"/>
              <a:gd name="connsiteY16" fmla="*/ 1148609 h 1833260"/>
              <a:gd name="connsiteX17" fmla="*/ 1111022 w 4117391"/>
              <a:gd name="connsiteY17" fmla="*/ 1141885 h 1833260"/>
              <a:gd name="connsiteX18" fmla="*/ 664974 w 4117391"/>
              <a:gd name="connsiteY18" fmla="*/ 0 h 1833260"/>
              <a:gd name="connsiteX19" fmla="*/ 1722109 w 4117391"/>
              <a:gd name="connsiteY19" fmla="*/ 1141885 h 1833260"/>
              <a:gd name="connsiteX20" fmla="*/ 3965735 w 4117391"/>
              <a:gd name="connsiteY20" fmla="*/ 1137424 h 1833260"/>
              <a:gd name="connsiteX0" fmla="*/ 3965735 w 4117391"/>
              <a:gd name="connsiteY0" fmla="*/ 1137424 h 1833260"/>
              <a:gd name="connsiteX1" fmla="*/ 4041563 w 4117391"/>
              <a:gd name="connsiteY1" fmla="*/ 1150805 h 1833260"/>
              <a:gd name="connsiteX2" fmla="*/ 4081707 w 4117391"/>
              <a:gd name="connsiteY2" fmla="*/ 1182029 h 1833260"/>
              <a:gd name="connsiteX3" fmla="*/ 4117391 w 4117391"/>
              <a:gd name="connsiteY3" fmla="*/ 1240015 h 1833260"/>
              <a:gd name="connsiteX4" fmla="*/ 4117391 w 4117391"/>
              <a:gd name="connsiteY4" fmla="*/ 1744050 h 1833260"/>
              <a:gd name="connsiteX5" fmla="*/ 4095089 w 4117391"/>
              <a:gd name="connsiteY5" fmla="*/ 1779734 h 1833260"/>
              <a:gd name="connsiteX6" fmla="*/ 4059405 w 4117391"/>
              <a:gd name="connsiteY6" fmla="*/ 1802037 h 1833260"/>
              <a:gd name="connsiteX7" fmla="*/ 4023721 w 4117391"/>
              <a:gd name="connsiteY7" fmla="*/ 1815418 h 1833260"/>
              <a:gd name="connsiteX8" fmla="*/ 651592 w 4117391"/>
              <a:gd name="connsiteY8" fmla="*/ 1833260 h 1833260"/>
              <a:gd name="connsiteX9" fmla="*/ 645459 w 4117391"/>
              <a:gd name="connsiteY9" fmla="*/ 1813319 h 1833260"/>
              <a:gd name="connsiteX10" fmla="*/ 584947 w 4117391"/>
              <a:gd name="connsiteY10" fmla="*/ 1732637 h 1833260"/>
              <a:gd name="connsiteX11" fmla="*/ 537883 w 4117391"/>
              <a:gd name="connsiteY11" fmla="*/ 1692296 h 1833260"/>
              <a:gd name="connsiteX12" fmla="*/ 33618 w 4117391"/>
              <a:gd name="connsiteY12" fmla="*/ 1719190 h 1833260"/>
              <a:gd name="connsiteX13" fmla="*/ 0 w 4117391"/>
              <a:gd name="connsiteY13" fmla="*/ 1383013 h 1833260"/>
              <a:gd name="connsiteX14" fmla="*/ 53788 w 4117391"/>
              <a:gd name="connsiteY14" fmla="*/ 1282160 h 1833260"/>
              <a:gd name="connsiteX15" fmla="*/ 107576 w 4117391"/>
              <a:gd name="connsiteY15" fmla="*/ 1181307 h 1833260"/>
              <a:gd name="connsiteX16" fmla="*/ 149525 w 4117391"/>
              <a:gd name="connsiteY16" fmla="*/ 1148609 h 1833260"/>
              <a:gd name="connsiteX17" fmla="*/ 1111022 w 4117391"/>
              <a:gd name="connsiteY17" fmla="*/ 1141885 h 1833260"/>
              <a:gd name="connsiteX18" fmla="*/ 664974 w 4117391"/>
              <a:gd name="connsiteY18" fmla="*/ 0 h 1833260"/>
              <a:gd name="connsiteX19" fmla="*/ 1722109 w 4117391"/>
              <a:gd name="connsiteY19" fmla="*/ 1141885 h 1833260"/>
              <a:gd name="connsiteX20" fmla="*/ 3965735 w 4117391"/>
              <a:gd name="connsiteY20" fmla="*/ 1137424 h 1833260"/>
              <a:gd name="connsiteX0" fmla="*/ 3965735 w 4117391"/>
              <a:gd name="connsiteY0" fmla="*/ 1137424 h 1880555"/>
              <a:gd name="connsiteX1" fmla="*/ 4041563 w 4117391"/>
              <a:gd name="connsiteY1" fmla="*/ 1150805 h 1880555"/>
              <a:gd name="connsiteX2" fmla="*/ 4081707 w 4117391"/>
              <a:gd name="connsiteY2" fmla="*/ 1182029 h 1880555"/>
              <a:gd name="connsiteX3" fmla="*/ 4117391 w 4117391"/>
              <a:gd name="connsiteY3" fmla="*/ 1240015 h 1880555"/>
              <a:gd name="connsiteX4" fmla="*/ 4117391 w 4117391"/>
              <a:gd name="connsiteY4" fmla="*/ 1744050 h 1880555"/>
              <a:gd name="connsiteX5" fmla="*/ 4095089 w 4117391"/>
              <a:gd name="connsiteY5" fmla="*/ 1779734 h 1880555"/>
              <a:gd name="connsiteX6" fmla="*/ 4059405 w 4117391"/>
              <a:gd name="connsiteY6" fmla="*/ 1802037 h 1880555"/>
              <a:gd name="connsiteX7" fmla="*/ 4023721 w 4117391"/>
              <a:gd name="connsiteY7" fmla="*/ 1815418 h 1880555"/>
              <a:gd name="connsiteX8" fmla="*/ 651592 w 4117391"/>
              <a:gd name="connsiteY8" fmla="*/ 1833260 h 1880555"/>
              <a:gd name="connsiteX9" fmla="*/ 645459 w 4117391"/>
              <a:gd name="connsiteY9" fmla="*/ 1813319 h 1880555"/>
              <a:gd name="connsiteX10" fmla="*/ 584947 w 4117391"/>
              <a:gd name="connsiteY10" fmla="*/ 1732637 h 1880555"/>
              <a:gd name="connsiteX11" fmla="*/ 134472 w 4117391"/>
              <a:gd name="connsiteY11" fmla="*/ 1880555 h 1880555"/>
              <a:gd name="connsiteX12" fmla="*/ 33618 w 4117391"/>
              <a:gd name="connsiteY12" fmla="*/ 1719190 h 1880555"/>
              <a:gd name="connsiteX13" fmla="*/ 0 w 4117391"/>
              <a:gd name="connsiteY13" fmla="*/ 1383013 h 1880555"/>
              <a:gd name="connsiteX14" fmla="*/ 53788 w 4117391"/>
              <a:gd name="connsiteY14" fmla="*/ 1282160 h 1880555"/>
              <a:gd name="connsiteX15" fmla="*/ 107576 w 4117391"/>
              <a:gd name="connsiteY15" fmla="*/ 1181307 h 1880555"/>
              <a:gd name="connsiteX16" fmla="*/ 149525 w 4117391"/>
              <a:gd name="connsiteY16" fmla="*/ 1148609 h 1880555"/>
              <a:gd name="connsiteX17" fmla="*/ 1111022 w 4117391"/>
              <a:gd name="connsiteY17" fmla="*/ 1141885 h 1880555"/>
              <a:gd name="connsiteX18" fmla="*/ 664974 w 4117391"/>
              <a:gd name="connsiteY18" fmla="*/ 0 h 1880555"/>
              <a:gd name="connsiteX19" fmla="*/ 1722109 w 4117391"/>
              <a:gd name="connsiteY19" fmla="*/ 1141885 h 1880555"/>
              <a:gd name="connsiteX20" fmla="*/ 3965735 w 4117391"/>
              <a:gd name="connsiteY20" fmla="*/ 1137424 h 1880555"/>
              <a:gd name="connsiteX0" fmla="*/ 3965735 w 4117391"/>
              <a:gd name="connsiteY0" fmla="*/ 1137424 h 1894001"/>
              <a:gd name="connsiteX1" fmla="*/ 4041563 w 4117391"/>
              <a:gd name="connsiteY1" fmla="*/ 1150805 h 1894001"/>
              <a:gd name="connsiteX2" fmla="*/ 4081707 w 4117391"/>
              <a:gd name="connsiteY2" fmla="*/ 1182029 h 1894001"/>
              <a:gd name="connsiteX3" fmla="*/ 4117391 w 4117391"/>
              <a:gd name="connsiteY3" fmla="*/ 1240015 h 1894001"/>
              <a:gd name="connsiteX4" fmla="*/ 4117391 w 4117391"/>
              <a:gd name="connsiteY4" fmla="*/ 1744050 h 1894001"/>
              <a:gd name="connsiteX5" fmla="*/ 4095089 w 4117391"/>
              <a:gd name="connsiteY5" fmla="*/ 1779734 h 1894001"/>
              <a:gd name="connsiteX6" fmla="*/ 4059405 w 4117391"/>
              <a:gd name="connsiteY6" fmla="*/ 1802037 h 1894001"/>
              <a:gd name="connsiteX7" fmla="*/ 4023721 w 4117391"/>
              <a:gd name="connsiteY7" fmla="*/ 1815418 h 1894001"/>
              <a:gd name="connsiteX8" fmla="*/ 651592 w 4117391"/>
              <a:gd name="connsiteY8" fmla="*/ 1833260 h 1894001"/>
              <a:gd name="connsiteX9" fmla="*/ 645459 w 4117391"/>
              <a:gd name="connsiteY9" fmla="*/ 1813319 h 1894001"/>
              <a:gd name="connsiteX10" fmla="*/ 322729 w 4117391"/>
              <a:gd name="connsiteY10" fmla="*/ 1894001 h 1894001"/>
              <a:gd name="connsiteX11" fmla="*/ 134472 w 4117391"/>
              <a:gd name="connsiteY11" fmla="*/ 1880555 h 1894001"/>
              <a:gd name="connsiteX12" fmla="*/ 33618 w 4117391"/>
              <a:gd name="connsiteY12" fmla="*/ 1719190 h 1894001"/>
              <a:gd name="connsiteX13" fmla="*/ 0 w 4117391"/>
              <a:gd name="connsiteY13" fmla="*/ 1383013 h 1894001"/>
              <a:gd name="connsiteX14" fmla="*/ 53788 w 4117391"/>
              <a:gd name="connsiteY14" fmla="*/ 1282160 h 1894001"/>
              <a:gd name="connsiteX15" fmla="*/ 107576 w 4117391"/>
              <a:gd name="connsiteY15" fmla="*/ 1181307 h 1894001"/>
              <a:gd name="connsiteX16" fmla="*/ 149525 w 4117391"/>
              <a:gd name="connsiteY16" fmla="*/ 1148609 h 1894001"/>
              <a:gd name="connsiteX17" fmla="*/ 1111022 w 4117391"/>
              <a:gd name="connsiteY17" fmla="*/ 1141885 h 1894001"/>
              <a:gd name="connsiteX18" fmla="*/ 664974 w 4117391"/>
              <a:gd name="connsiteY18" fmla="*/ 0 h 1894001"/>
              <a:gd name="connsiteX19" fmla="*/ 1722109 w 4117391"/>
              <a:gd name="connsiteY19" fmla="*/ 1141885 h 1894001"/>
              <a:gd name="connsiteX20" fmla="*/ 3965735 w 4117391"/>
              <a:gd name="connsiteY20" fmla="*/ 1137424 h 1894001"/>
              <a:gd name="connsiteX0" fmla="*/ 3965735 w 4117391"/>
              <a:gd name="connsiteY0" fmla="*/ 1137424 h 1894001"/>
              <a:gd name="connsiteX1" fmla="*/ 4041563 w 4117391"/>
              <a:gd name="connsiteY1" fmla="*/ 1150805 h 1894001"/>
              <a:gd name="connsiteX2" fmla="*/ 4081707 w 4117391"/>
              <a:gd name="connsiteY2" fmla="*/ 1182029 h 1894001"/>
              <a:gd name="connsiteX3" fmla="*/ 4117391 w 4117391"/>
              <a:gd name="connsiteY3" fmla="*/ 1240015 h 1894001"/>
              <a:gd name="connsiteX4" fmla="*/ 4117391 w 4117391"/>
              <a:gd name="connsiteY4" fmla="*/ 1744050 h 1894001"/>
              <a:gd name="connsiteX5" fmla="*/ 4095089 w 4117391"/>
              <a:gd name="connsiteY5" fmla="*/ 1779734 h 1894001"/>
              <a:gd name="connsiteX6" fmla="*/ 4059405 w 4117391"/>
              <a:gd name="connsiteY6" fmla="*/ 1802037 h 1894001"/>
              <a:gd name="connsiteX7" fmla="*/ 4023721 w 4117391"/>
              <a:gd name="connsiteY7" fmla="*/ 1815418 h 1894001"/>
              <a:gd name="connsiteX8" fmla="*/ 651592 w 4117391"/>
              <a:gd name="connsiteY8" fmla="*/ 1833260 h 1894001"/>
              <a:gd name="connsiteX9" fmla="*/ 645459 w 4117391"/>
              <a:gd name="connsiteY9" fmla="*/ 1813319 h 1894001"/>
              <a:gd name="connsiteX10" fmla="*/ 322729 w 4117391"/>
              <a:gd name="connsiteY10" fmla="*/ 1894001 h 1894001"/>
              <a:gd name="connsiteX11" fmla="*/ 121025 w 4117391"/>
              <a:gd name="connsiteY11" fmla="*/ 1826767 h 1894001"/>
              <a:gd name="connsiteX12" fmla="*/ 33618 w 4117391"/>
              <a:gd name="connsiteY12" fmla="*/ 1719190 h 1894001"/>
              <a:gd name="connsiteX13" fmla="*/ 0 w 4117391"/>
              <a:gd name="connsiteY13" fmla="*/ 1383013 h 1894001"/>
              <a:gd name="connsiteX14" fmla="*/ 53788 w 4117391"/>
              <a:gd name="connsiteY14" fmla="*/ 1282160 h 1894001"/>
              <a:gd name="connsiteX15" fmla="*/ 107576 w 4117391"/>
              <a:gd name="connsiteY15" fmla="*/ 1181307 h 1894001"/>
              <a:gd name="connsiteX16" fmla="*/ 149525 w 4117391"/>
              <a:gd name="connsiteY16" fmla="*/ 1148609 h 1894001"/>
              <a:gd name="connsiteX17" fmla="*/ 1111022 w 4117391"/>
              <a:gd name="connsiteY17" fmla="*/ 1141885 h 1894001"/>
              <a:gd name="connsiteX18" fmla="*/ 664974 w 4117391"/>
              <a:gd name="connsiteY18" fmla="*/ 0 h 1894001"/>
              <a:gd name="connsiteX19" fmla="*/ 1722109 w 4117391"/>
              <a:gd name="connsiteY19" fmla="*/ 1141885 h 1894001"/>
              <a:gd name="connsiteX20" fmla="*/ 3965735 w 4117391"/>
              <a:gd name="connsiteY20" fmla="*/ 1137424 h 1894001"/>
              <a:gd name="connsiteX0" fmla="*/ 3965735 w 4117391"/>
              <a:gd name="connsiteY0" fmla="*/ 1137424 h 1840213"/>
              <a:gd name="connsiteX1" fmla="*/ 4041563 w 4117391"/>
              <a:gd name="connsiteY1" fmla="*/ 1150805 h 1840213"/>
              <a:gd name="connsiteX2" fmla="*/ 4081707 w 4117391"/>
              <a:gd name="connsiteY2" fmla="*/ 1182029 h 1840213"/>
              <a:gd name="connsiteX3" fmla="*/ 4117391 w 4117391"/>
              <a:gd name="connsiteY3" fmla="*/ 1240015 h 1840213"/>
              <a:gd name="connsiteX4" fmla="*/ 4117391 w 4117391"/>
              <a:gd name="connsiteY4" fmla="*/ 1744050 h 1840213"/>
              <a:gd name="connsiteX5" fmla="*/ 4095089 w 4117391"/>
              <a:gd name="connsiteY5" fmla="*/ 1779734 h 1840213"/>
              <a:gd name="connsiteX6" fmla="*/ 4059405 w 4117391"/>
              <a:gd name="connsiteY6" fmla="*/ 1802037 h 1840213"/>
              <a:gd name="connsiteX7" fmla="*/ 4023721 w 4117391"/>
              <a:gd name="connsiteY7" fmla="*/ 1815418 h 1840213"/>
              <a:gd name="connsiteX8" fmla="*/ 651592 w 4117391"/>
              <a:gd name="connsiteY8" fmla="*/ 1833260 h 1840213"/>
              <a:gd name="connsiteX9" fmla="*/ 645459 w 4117391"/>
              <a:gd name="connsiteY9" fmla="*/ 1813319 h 1840213"/>
              <a:gd name="connsiteX10" fmla="*/ 329452 w 4117391"/>
              <a:gd name="connsiteY10" fmla="*/ 1840213 h 1840213"/>
              <a:gd name="connsiteX11" fmla="*/ 121025 w 4117391"/>
              <a:gd name="connsiteY11" fmla="*/ 1826767 h 1840213"/>
              <a:gd name="connsiteX12" fmla="*/ 33618 w 4117391"/>
              <a:gd name="connsiteY12" fmla="*/ 1719190 h 1840213"/>
              <a:gd name="connsiteX13" fmla="*/ 0 w 4117391"/>
              <a:gd name="connsiteY13" fmla="*/ 1383013 h 1840213"/>
              <a:gd name="connsiteX14" fmla="*/ 53788 w 4117391"/>
              <a:gd name="connsiteY14" fmla="*/ 1282160 h 1840213"/>
              <a:gd name="connsiteX15" fmla="*/ 107576 w 4117391"/>
              <a:gd name="connsiteY15" fmla="*/ 1181307 h 1840213"/>
              <a:gd name="connsiteX16" fmla="*/ 149525 w 4117391"/>
              <a:gd name="connsiteY16" fmla="*/ 1148609 h 1840213"/>
              <a:gd name="connsiteX17" fmla="*/ 1111022 w 4117391"/>
              <a:gd name="connsiteY17" fmla="*/ 1141885 h 1840213"/>
              <a:gd name="connsiteX18" fmla="*/ 664974 w 4117391"/>
              <a:gd name="connsiteY18" fmla="*/ 0 h 1840213"/>
              <a:gd name="connsiteX19" fmla="*/ 1722109 w 4117391"/>
              <a:gd name="connsiteY19" fmla="*/ 1141885 h 1840213"/>
              <a:gd name="connsiteX20" fmla="*/ 3965735 w 4117391"/>
              <a:gd name="connsiteY20" fmla="*/ 1137424 h 1840213"/>
              <a:gd name="connsiteX0" fmla="*/ 3979181 w 4130837"/>
              <a:gd name="connsiteY0" fmla="*/ 1137424 h 1840213"/>
              <a:gd name="connsiteX1" fmla="*/ 4055009 w 4130837"/>
              <a:gd name="connsiteY1" fmla="*/ 1150805 h 1840213"/>
              <a:gd name="connsiteX2" fmla="*/ 4095153 w 4130837"/>
              <a:gd name="connsiteY2" fmla="*/ 1182029 h 1840213"/>
              <a:gd name="connsiteX3" fmla="*/ 4130837 w 4130837"/>
              <a:gd name="connsiteY3" fmla="*/ 1240015 h 1840213"/>
              <a:gd name="connsiteX4" fmla="*/ 4130837 w 4130837"/>
              <a:gd name="connsiteY4" fmla="*/ 1744050 h 1840213"/>
              <a:gd name="connsiteX5" fmla="*/ 4108535 w 4130837"/>
              <a:gd name="connsiteY5" fmla="*/ 1779734 h 1840213"/>
              <a:gd name="connsiteX6" fmla="*/ 4072851 w 4130837"/>
              <a:gd name="connsiteY6" fmla="*/ 1802037 h 1840213"/>
              <a:gd name="connsiteX7" fmla="*/ 4037167 w 4130837"/>
              <a:gd name="connsiteY7" fmla="*/ 1815418 h 1840213"/>
              <a:gd name="connsiteX8" fmla="*/ 665038 w 4130837"/>
              <a:gd name="connsiteY8" fmla="*/ 1833260 h 1840213"/>
              <a:gd name="connsiteX9" fmla="*/ 658905 w 4130837"/>
              <a:gd name="connsiteY9" fmla="*/ 1813319 h 1840213"/>
              <a:gd name="connsiteX10" fmla="*/ 342898 w 4130837"/>
              <a:gd name="connsiteY10" fmla="*/ 1840213 h 1840213"/>
              <a:gd name="connsiteX11" fmla="*/ 134471 w 4130837"/>
              <a:gd name="connsiteY11" fmla="*/ 1826767 h 1840213"/>
              <a:gd name="connsiteX12" fmla="*/ 0 w 4130837"/>
              <a:gd name="connsiteY12" fmla="*/ 1672126 h 1840213"/>
              <a:gd name="connsiteX13" fmla="*/ 13446 w 4130837"/>
              <a:gd name="connsiteY13" fmla="*/ 1383013 h 1840213"/>
              <a:gd name="connsiteX14" fmla="*/ 67234 w 4130837"/>
              <a:gd name="connsiteY14" fmla="*/ 1282160 h 1840213"/>
              <a:gd name="connsiteX15" fmla="*/ 121022 w 4130837"/>
              <a:gd name="connsiteY15" fmla="*/ 1181307 h 1840213"/>
              <a:gd name="connsiteX16" fmla="*/ 162971 w 4130837"/>
              <a:gd name="connsiteY16" fmla="*/ 1148609 h 1840213"/>
              <a:gd name="connsiteX17" fmla="*/ 1124468 w 4130837"/>
              <a:gd name="connsiteY17" fmla="*/ 1141885 h 1840213"/>
              <a:gd name="connsiteX18" fmla="*/ 678420 w 4130837"/>
              <a:gd name="connsiteY18" fmla="*/ 0 h 1840213"/>
              <a:gd name="connsiteX19" fmla="*/ 1735555 w 4130837"/>
              <a:gd name="connsiteY19" fmla="*/ 1141885 h 1840213"/>
              <a:gd name="connsiteX20" fmla="*/ 3979181 w 4130837"/>
              <a:gd name="connsiteY20" fmla="*/ 1137424 h 1840213"/>
              <a:gd name="connsiteX0" fmla="*/ 3979181 w 4130837"/>
              <a:gd name="connsiteY0" fmla="*/ 1137424 h 1840213"/>
              <a:gd name="connsiteX1" fmla="*/ 4055009 w 4130837"/>
              <a:gd name="connsiteY1" fmla="*/ 1150805 h 1840213"/>
              <a:gd name="connsiteX2" fmla="*/ 4095153 w 4130837"/>
              <a:gd name="connsiteY2" fmla="*/ 1182029 h 1840213"/>
              <a:gd name="connsiteX3" fmla="*/ 4130837 w 4130837"/>
              <a:gd name="connsiteY3" fmla="*/ 1240015 h 1840213"/>
              <a:gd name="connsiteX4" fmla="*/ 4130837 w 4130837"/>
              <a:gd name="connsiteY4" fmla="*/ 1744050 h 1840213"/>
              <a:gd name="connsiteX5" fmla="*/ 4108535 w 4130837"/>
              <a:gd name="connsiteY5" fmla="*/ 1779734 h 1840213"/>
              <a:gd name="connsiteX6" fmla="*/ 4072851 w 4130837"/>
              <a:gd name="connsiteY6" fmla="*/ 1802037 h 1840213"/>
              <a:gd name="connsiteX7" fmla="*/ 4037167 w 4130837"/>
              <a:gd name="connsiteY7" fmla="*/ 1815418 h 1840213"/>
              <a:gd name="connsiteX8" fmla="*/ 665038 w 4130837"/>
              <a:gd name="connsiteY8" fmla="*/ 1833260 h 1840213"/>
              <a:gd name="connsiteX9" fmla="*/ 658905 w 4130837"/>
              <a:gd name="connsiteY9" fmla="*/ 1813319 h 1840213"/>
              <a:gd name="connsiteX10" fmla="*/ 342898 w 4130837"/>
              <a:gd name="connsiteY10" fmla="*/ 1840213 h 1840213"/>
              <a:gd name="connsiteX11" fmla="*/ 87407 w 4130837"/>
              <a:gd name="connsiteY11" fmla="*/ 1786425 h 1840213"/>
              <a:gd name="connsiteX12" fmla="*/ 0 w 4130837"/>
              <a:gd name="connsiteY12" fmla="*/ 1672126 h 1840213"/>
              <a:gd name="connsiteX13" fmla="*/ 13446 w 4130837"/>
              <a:gd name="connsiteY13" fmla="*/ 1383013 h 1840213"/>
              <a:gd name="connsiteX14" fmla="*/ 67234 w 4130837"/>
              <a:gd name="connsiteY14" fmla="*/ 1282160 h 1840213"/>
              <a:gd name="connsiteX15" fmla="*/ 121022 w 4130837"/>
              <a:gd name="connsiteY15" fmla="*/ 1181307 h 1840213"/>
              <a:gd name="connsiteX16" fmla="*/ 162971 w 4130837"/>
              <a:gd name="connsiteY16" fmla="*/ 1148609 h 1840213"/>
              <a:gd name="connsiteX17" fmla="*/ 1124468 w 4130837"/>
              <a:gd name="connsiteY17" fmla="*/ 1141885 h 1840213"/>
              <a:gd name="connsiteX18" fmla="*/ 678420 w 4130837"/>
              <a:gd name="connsiteY18" fmla="*/ 0 h 1840213"/>
              <a:gd name="connsiteX19" fmla="*/ 1735555 w 4130837"/>
              <a:gd name="connsiteY19" fmla="*/ 1141885 h 1840213"/>
              <a:gd name="connsiteX20" fmla="*/ 3979181 w 4130837"/>
              <a:gd name="connsiteY20" fmla="*/ 1137424 h 1840213"/>
              <a:gd name="connsiteX0" fmla="*/ 3979181 w 4130837"/>
              <a:gd name="connsiteY0" fmla="*/ 1137424 h 1853660"/>
              <a:gd name="connsiteX1" fmla="*/ 4055009 w 4130837"/>
              <a:gd name="connsiteY1" fmla="*/ 1150805 h 1853660"/>
              <a:gd name="connsiteX2" fmla="*/ 4095153 w 4130837"/>
              <a:gd name="connsiteY2" fmla="*/ 1182029 h 1853660"/>
              <a:gd name="connsiteX3" fmla="*/ 4130837 w 4130837"/>
              <a:gd name="connsiteY3" fmla="*/ 1240015 h 1853660"/>
              <a:gd name="connsiteX4" fmla="*/ 4130837 w 4130837"/>
              <a:gd name="connsiteY4" fmla="*/ 1744050 h 1853660"/>
              <a:gd name="connsiteX5" fmla="*/ 4108535 w 4130837"/>
              <a:gd name="connsiteY5" fmla="*/ 1779734 h 1853660"/>
              <a:gd name="connsiteX6" fmla="*/ 4072851 w 4130837"/>
              <a:gd name="connsiteY6" fmla="*/ 1802037 h 1853660"/>
              <a:gd name="connsiteX7" fmla="*/ 4037167 w 4130837"/>
              <a:gd name="connsiteY7" fmla="*/ 1815418 h 1853660"/>
              <a:gd name="connsiteX8" fmla="*/ 665038 w 4130837"/>
              <a:gd name="connsiteY8" fmla="*/ 1833260 h 1853660"/>
              <a:gd name="connsiteX9" fmla="*/ 658905 w 4130837"/>
              <a:gd name="connsiteY9" fmla="*/ 1813319 h 1853660"/>
              <a:gd name="connsiteX10" fmla="*/ 275662 w 4130837"/>
              <a:gd name="connsiteY10" fmla="*/ 1853660 h 1853660"/>
              <a:gd name="connsiteX11" fmla="*/ 87407 w 4130837"/>
              <a:gd name="connsiteY11" fmla="*/ 1786425 h 1853660"/>
              <a:gd name="connsiteX12" fmla="*/ 0 w 4130837"/>
              <a:gd name="connsiteY12" fmla="*/ 1672126 h 1853660"/>
              <a:gd name="connsiteX13" fmla="*/ 13446 w 4130837"/>
              <a:gd name="connsiteY13" fmla="*/ 1383013 h 1853660"/>
              <a:gd name="connsiteX14" fmla="*/ 67234 w 4130837"/>
              <a:gd name="connsiteY14" fmla="*/ 1282160 h 1853660"/>
              <a:gd name="connsiteX15" fmla="*/ 121022 w 4130837"/>
              <a:gd name="connsiteY15" fmla="*/ 1181307 h 1853660"/>
              <a:gd name="connsiteX16" fmla="*/ 162971 w 4130837"/>
              <a:gd name="connsiteY16" fmla="*/ 1148609 h 1853660"/>
              <a:gd name="connsiteX17" fmla="*/ 1124468 w 4130837"/>
              <a:gd name="connsiteY17" fmla="*/ 1141885 h 1853660"/>
              <a:gd name="connsiteX18" fmla="*/ 678420 w 4130837"/>
              <a:gd name="connsiteY18" fmla="*/ 0 h 1853660"/>
              <a:gd name="connsiteX19" fmla="*/ 1735555 w 4130837"/>
              <a:gd name="connsiteY19" fmla="*/ 1141885 h 1853660"/>
              <a:gd name="connsiteX20" fmla="*/ 3979181 w 4130837"/>
              <a:gd name="connsiteY20" fmla="*/ 1137424 h 1853660"/>
              <a:gd name="connsiteX0" fmla="*/ 3979181 w 4130837"/>
              <a:gd name="connsiteY0" fmla="*/ 1137424 h 1853660"/>
              <a:gd name="connsiteX1" fmla="*/ 4055009 w 4130837"/>
              <a:gd name="connsiteY1" fmla="*/ 1150805 h 1853660"/>
              <a:gd name="connsiteX2" fmla="*/ 4095153 w 4130837"/>
              <a:gd name="connsiteY2" fmla="*/ 1182029 h 1853660"/>
              <a:gd name="connsiteX3" fmla="*/ 4130837 w 4130837"/>
              <a:gd name="connsiteY3" fmla="*/ 1240015 h 1853660"/>
              <a:gd name="connsiteX4" fmla="*/ 4130837 w 4130837"/>
              <a:gd name="connsiteY4" fmla="*/ 1744050 h 1853660"/>
              <a:gd name="connsiteX5" fmla="*/ 4108535 w 4130837"/>
              <a:gd name="connsiteY5" fmla="*/ 1779734 h 1853660"/>
              <a:gd name="connsiteX6" fmla="*/ 4072851 w 4130837"/>
              <a:gd name="connsiteY6" fmla="*/ 1802037 h 1853660"/>
              <a:gd name="connsiteX7" fmla="*/ 4037167 w 4130837"/>
              <a:gd name="connsiteY7" fmla="*/ 1815418 h 1853660"/>
              <a:gd name="connsiteX8" fmla="*/ 665038 w 4130837"/>
              <a:gd name="connsiteY8" fmla="*/ 1833260 h 1853660"/>
              <a:gd name="connsiteX9" fmla="*/ 658905 w 4130837"/>
              <a:gd name="connsiteY9" fmla="*/ 1813319 h 1853660"/>
              <a:gd name="connsiteX10" fmla="*/ 275662 w 4130837"/>
              <a:gd name="connsiteY10" fmla="*/ 1853660 h 1853660"/>
              <a:gd name="connsiteX11" fmla="*/ 87407 w 4130837"/>
              <a:gd name="connsiteY11" fmla="*/ 1786425 h 1853660"/>
              <a:gd name="connsiteX12" fmla="*/ 0 w 4130837"/>
              <a:gd name="connsiteY12" fmla="*/ 1672126 h 1853660"/>
              <a:gd name="connsiteX13" fmla="*/ 13446 w 4130837"/>
              <a:gd name="connsiteY13" fmla="*/ 1383013 h 1853660"/>
              <a:gd name="connsiteX14" fmla="*/ 67234 w 4130837"/>
              <a:gd name="connsiteY14" fmla="*/ 1282160 h 1853660"/>
              <a:gd name="connsiteX15" fmla="*/ 121022 w 4130837"/>
              <a:gd name="connsiteY15" fmla="*/ 1181307 h 1853660"/>
              <a:gd name="connsiteX16" fmla="*/ 230572 w 4130837"/>
              <a:gd name="connsiteY16" fmla="*/ 1148609 h 1853660"/>
              <a:gd name="connsiteX17" fmla="*/ 1124468 w 4130837"/>
              <a:gd name="connsiteY17" fmla="*/ 1141885 h 1853660"/>
              <a:gd name="connsiteX18" fmla="*/ 678420 w 4130837"/>
              <a:gd name="connsiteY18" fmla="*/ 0 h 1853660"/>
              <a:gd name="connsiteX19" fmla="*/ 1735555 w 4130837"/>
              <a:gd name="connsiteY19" fmla="*/ 1141885 h 1853660"/>
              <a:gd name="connsiteX20" fmla="*/ 3979181 w 4130837"/>
              <a:gd name="connsiteY20" fmla="*/ 1137424 h 1853660"/>
              <a:gd name="connsiteX0" fmla="*/ 3979181 w 4130837"/>
              <a:gd name="connsiteY0" fmla="*/ 1137424 h 1853660"/>
              <a:gd name="connsiteX1" fmla="*/ 4055009 w 4130837"/>
              <a:gd name="connsiteY1" fmla="*/ 1150805 h 1853660"/>
              <a:gd name="connsiteX2" fmla="*/ 4095153 w 4130837"/>
              <a:gd name="connsiteY2" fmla="*/ 1182029 h 1853660"/>
              <a:gd name="connsiteX3" fmla="*/ 4130837 w 4130837"/>
              <a:gd name="connsiteY3" fmla="*/ 1240015 h 1853660"/>
              <a:gd name="connsiteX4" fmla="*/ 4130837 w 4130837"/>
              <a:gd name="connsiteY4" fmla="*/ 1744050 h 1853660"/>
              <a:gd name="connsiteX5" fmla="*/ 4108535 w 4130837"/>
              <a:gd name="connsiteY5" fmla="*/ 1779734 h 1853660"/>
              <a:gd name="connsiteX6" fmla="*/ 4072851 w 4130837"/>
              <a:gd name="connsiteY6" fmla="*/ 1802037 h 1853660"/>
              <a:gd name="connsiteX7" fmla="*/ 4037167 w 4130837"/>
              <a:gd name="connsiteY7" fmla="*/ 1815418 h 1853660"/>
              <a:gd name="connsiteX8" fmla="*/ 665038 w 4130837"/>
              <a:gd name="connsiteY8" fmla="*/ 1833260 h 1853660"/>
              <a:gd name="connsiteX9" fmla="*/ 658905 w 4130837"/>
              <a:gd name="connsiteY9" fmla="*/ 1813319 h 1853660"/>
              <a:gd name="connsiteX10" fmla="*/ 275662 w 4130837"/>
              <a:gd name="connsiteY10" fmla="*/ 1853660 h 1853660"/>
              <a:gd name="connsiteX11" fmla="*/ 87407 w 4130837"/>
              <a:gd name="connsiteY11" fmla="*/ 1786425 h 1853660"/>
              <a:gd name="connsiteX12" fmla="*/ 0 w 4130837"/>
              <a:gd name="connsiteY12" fmla="*/ 1672126 h 1853660"/>
              <a:gd name="connsiteX13" fmla="*/ 13446 w 4130837"/>
              <a:gd name="connsiteY13" fmla="*/ 1383013 h 1853660"/>
              <a:gd name="connsiteX14" fmla="*/ 67234 w 4130837"/>
              <a:gd name="connsiteY14" fmla="*/ 1282160 h 1853660"/>
              <a:gd name="connsiteX15" fmla="*/ 156602 w 4130837"/>
              <a:gd name="connsiteY15" fmla="*/ 1191981 h 1853660"/>
              <a:gd name="connsiteX16" fmla="*/ 230572 w 4130837"/>
              <a:gd name="connsiteY16" fmla="*/ 1148609 h 1853660"/>
              <a:gd name="connsiteX17" fmla="*/ 1124468 w 4130837"/>
              <a:gd name="connsiteY17" fmla="*/ 1141885 h 1853660"/>
              <a:gd name="connsiteX18" fmla="*/ 678420 w 4130837"/>
              <a:gd name="connsiteY18" fmla="*/ 0 h 1853660"/>
              <a:gd name="connsiteX19" fmla="*/ 1735555 w 4130837"/>
              <a:gd name="connsiteY19" fmla="*/ 1141885 h 1853660"/>
              <a:gd name="connsiteX20" fmla="*/ 3979181 w 4130837"/>
              <a:gd name="connsiteY20" fmla="*/ 1137424 h 1853660"/>
              <a:gd name="connsiteX0" fmla="*/ 3979181 w 4130837"/>
              <a:gd name="connsiteY0" fmla="*/ 1137424 h 1853660"/>
              <a:gd name="connsiteX1" fmla="*/ 4055009 w 4130837"/>
              <a:gd name="connsiteY1" fmla="*/ 1150805 h 1853660"/>
              <a:gd name="connsiteX2" fmla="*/ 4095153 w 4130837"/>
              <a:gd name="connsiteY2" fmla="*/ 1182029 h 1853660"/>
              <a:gd name="connsiteX3" fmla="*/ 4130837 w 4130837"/>
              <a:gd name="connsiteY3" fmla="*/ 1240015 h 1853660"/>
              <a:gd name="connsiteX4" fmla="*/ 4130837 w 4130837"/>
              <a:gd name="connsiteY4" fmla="*/ 1744050 h 1853660"/>
              <a:gd name="connsiteX5" fmla="*/ 4108535 w 4130837"/>
              <a:gd name="connsiteY5" fmla="*/ 1779734 h 1853660"/>
              <a:gd name="connsiteX6" fmla="*/ 4072851 w 4130837"/>
              <a:gd name="connsiteY6" fmla="*/ 1802037 h 1853660"/>
              <a:gd name="connsiteX7" fmla="*/ 4037167 w 4130837"/>
              <a:gd name="connsiteY7" fmla="*/ 1815418 h 1853660"/>
              <a:gd name="connsiteX8" fmla="*/ 665038 w 4130837"/>
              <a:gd name="connsiteY8" fmla="*/ 1833260 h 1853660"/>
              <a:gd name="connsiteX9" fmla="*/ 658905 w 4130837"/>
              <a:gd name="connsiteY9" fmla="*/ 1813319 h 1853660"/>
              <a:gd name="connsiteX10" fmla="*/ 275662 w 4130837"/>
              <a:gd name="connsiteY10" fmla="*/ 1853660 h 1853660"/>
              <a:gd name="connsiteX11" fmla="*/ 87407 w 4130837"/>
              <a:gd name="connsiteY11" fmla="*/ 1786425 h 1853660"/>
              <a:gd name="connsiteX12" fmla="*/ 0 w 4130837"/>
              <a:gd name="connsiteY12" fmla="*/ 1672126 h 1853660"/>
              <a:gd name="connsiteX13" fmla="*/ 13446 w 4130837"/>
              <a:gd name="connsiteY13" fmla="*/ 1383013 h 1853660"/>
              <a:gd name="connsiteX14" fmla="*/ 99256 w 4130837"/>
              <a:gd name="connsiteY14" fmla="*/ 1211000 h 1853660"/>
              <a:gd name="connsiteX15" fmla="*/ 156602 w 4130837"/>
              <a:gd name="connsiteY15" fmla="*/ 1191981 h 1853660"/>
              <a:gd name="connsiteX16" fmla="*/ 230572 w 4130837"/>
              <a:gd name="connsiteY16" fmla="*/ 1148609 h 1853660"/>
              <a:gd name="connsiteX17" fmla="*/ 1124468 w 4130837"/>
              <a:gd name="connsiteY17" fmla="*/ 1141885 h 1853660"/>
              <a:gd name="connsiteX18" fmla="*/ 678420 w 4130837"/>
              <a:gd name="connsiteY18" fmla="*/ 0 h 1853660"/>
              <a:gd name="connsiteX19" fmla="*/ 1735555 w 4130837"/>
              <a:gd name="connsiteY19" fmla="*/ 1141885 h 1853660"/>
              <a:gd name="connsiteX20" fmla="*/ 3979181 w 4130837"/>
              <a:gd name="connsiteY20" fmla="*/ 1137424 h 1853660"/>
              <a:gd name="connsiteX0" fmla="*/ 3979181 w 4130837"/>
              <a:gd name="connsiteY0" fmla="*/ 1137424 h 1853660"/>
              <a:gd name="connsiteX1" fmla="*/ 4055009 w 4130837"/>
              <a:gd name="connsiteY1" fmla="*/ 1150805 h 1853660"/>
              <a:gd name="connsiteX2" fmla="*/ 4095153 w 4130837"/>
              <a:gd name="connsiteY2" fmla="*/ 1182029 h 1853660"/>
              <a:gd name="connsiteX3" fmla="*/ 4130837 w 4130837"/>
              <a:gd name="connsiteY3" fmla="*/ 1240015 h 1853660"/>
              <a:gd name="connsiteX4" fmla="*/ 4130837 w 4130837"/>
              <a:gd name="connsiteY4" fmla="*/ 1744050 h 1853660"/>
              <a:gd name="connsiteX5" fmla="*/ 4108535 w 4130837"/>
              <a:gd name="connsiteY5" fmla="*/ 1779734 h 1853660"/>
              <a:gd name="connsiteX6" fmla="*/ 4072851 w 4130837"/>
              <a:gd name="connsiteY6" fmla="*/ 1802037 h 1853660"/>
              <a:gd name="connsiteX7" fmla="*/ 4037167 w 4130837"/>
              <a:gd name="connsiteY7" fmla="*/ 1815418 h 1853660"/>
              <a:gd name="connsiteX8" fmla="*/ 665038 w 4130837"/>
              <a:gd name="connsiteY8" fmla="*/ 1833260 h 1853660"/>
              <a:gd name="connsiteX9" fmla="*/ 658905 w 4130837"/>
              <a:gd name="connsiteY9" fmla="*/ 1813319 h 1853660"/>
              <a:gd name="connsiteX10" fmla="*/ 275662 w 4130837"/>
              <a:gd name="connsiteY10" fmla="*/ 1853660 h 1853660"/>
              <a:gd name="connsiteX11" fmla="*/ 87407 w 4130837"/>
              <a:gd name="connsiteY11" fmla="*/ 1786425 h 1853660"/>
              <a:gd name="connsiteX12" fmla="*/ 0 w 4130837"/>
              <a:gd name="connsiteY12" fmla="*/ 1672126 h 1853660"/>
              <a:gd name="connsiteX13" fmla="*/ 109512 w 4130837"/>
              <a:gd name="connsiteY13" fmla="*/ 1272716 h 1853660"/>
              <a:gd name="connsiteX14" fmla="*/ 99256 w 4130837"/>
              <a:gd name="connsiteY14" fmla="*/ 1211000 h 1853660"/>
              <a:gd name="connsiteX15" fmla="*/ 156602 w 4130837"/>
              <a:gd name="connsiteY15" fmla="*/ 1191981 h 1853660"/>
              <a:gd name="connsiteX16" fmla="*/ 230572 w 4130837"/>
              <a:gd name="connsiteY16" fmla="*/ 1148609 h 1853660"/>
              <a:gd name="connsiteX17" fmla="*/ 1124468 w 4130837"/>
              <a:gd name="connsiteY17" fmla="*/ 1141885 h 1853660"/>
              <a:gd name="connsiteX18" fmla="*/ 678420 w 4130837"/>
              <a:gd name="connsiteY18" fmla="*/ 0 h 1853660"/>
              <a:gd name="connsiteX19" fmla="*/ 1735555 w 4130837"/>
              <a:gd name="connsiteY19" fmla="*/ 1141885 h 1853660"/>
              <a:gd name="connsiteX20" fmla="*/ 3979181 w 4130837"/>
              <a:gd name="connsiteY20" fmla="*/ 1137424 h 1853660"/>
              <a:gd name="connsiteX0" fmla="*/ 3979181 w 4130837"/>
              <a:gd name="connsiteY0" fmla="*/ 1137424 h 1853660"/>
              <a:gd name="connsiteX1" fmla="*/ 4055009 w 4130837"/>
              <a:gd name="connsiteY1" fmla="*/ 1150805 h 1853660"/>
              <a:gd name="connsiteX2" fmla="*/ 4095153 w 4130837"/>
              <a:gd name="connsiteY2" fmla="*/ 1182029 h 1853660"/>
              <a:gd name="connsiteX3" fmla="*/ 4130837 w 4130837"/>
              <a:gd name="connsiteY3" fmla="*/ 1240015 h 1853660"/>
              <a:gd name="connsiteX4" fmla="*/ 4130837 w 4130837"/>
              <a:gd name="connsiteY4" fmla="*/ 1744050 h 1853660"/>
              <a:gd name="connsiteX5" fmla="*/ 4108535 w 4130837"/>
              <a:gd name="connsiteY5" fmla="*/ 1779734 h 1853660"/>
              <a:gd name="connsiteX6" fmla="*/ 4072851 w 4130837"/>
              <a:gd name="connsiteY6" fmla="*/ 1802037 h 1853660"/>
              <a:gd name="connsiteX7" fmla="*/ 4037167 w 4130837"/>
              <a:gd name="connsiteY7" fmla="*/ 1815418 h 1853660"/>
              <a:gd name="connsiteX8" fmla="*/ 665038 w 4130837"/>
              <a:gd name="connsiteY8" fmla="*/ 1833260 h 1853660"/>
              <a:gd name="connsiteX9" fmla="*/ 658905 w 4130837"/>
              <a:gd name="connsiteY9" fmla="*/ 1813319 h 1853660"/>
              <a:gd name="connsiteX10" fmla="*/ 275662 w 4130837"/>
              <a:gd name="connsiteY10" fmla="*/ 1853660 h 1853660"/>
              <a:gd name="connsiteX11" fmla="*/ 87407 w 4130837"/>
              <a:gd name="connsiteY11" fmla="*/ 1786425 h 1853660"/>
              <a:gd name="connsiteX12" fmla="*/ 0 w 4130837"/>
              <a:gd name="connsiteY12" fmla="*/ 1672126 h 1853660"/>
              <a:gd name="connsiteX13" fmla="*/ 109512 w 4130837"/>
              <a:gd name="connsiteY13" fmla="*/ 1272716 h 1853660"/>
              <a:gd name="connsiteX14" fmla="*/ 99256 w 4130837"/>
              <a:gd name="connsiteY14" fmla="*/ 1211000 h 1853660"/>
              <a:gd name="connsiteX15" fmla="*/ 181316 w 4130837"/>
              <a:gd name="connsiteY15" fmla="*/ 1170798 h 1853660"/>
              <a:gd name="connsiteX16" fmla="*/ 230572 w 4130837"/>
              <a:gd name="connsiteY16" fmla="*/ 1148609 h 1853660"/>
              <a:gd name="connsiteX17" fmla="*/ 1124468 w 4130837"/>
              <a:gd name="connsiteY17" fmla="*/ 1141885 h 1853660"/>
              <a:gd name="connsiteX18" fmla="*/ 678420 w 4130837"/>
              <a:gd name="connsiteY18" fmla="*/ 0 h 1853660"/>
              <a:gd name="connsiteX19" fmla="*/ 1735555 w 4130837"/>
              <a:gd name="connsiteY19" fmla="*/ 1141885 h 1853660"/>
              <a:gd name="connsiteX20" fmla="*/ 3979181 w 4130837"/>
              <a:gd name="connsiteY20" fmla="*/ 1137424 h 1853660"/>
              <a:gd name="connsiteX0" fmla="*/ 3979181 w 4130837"/>
              <a:gd name="connsiteY0" fmla="*/ 1137424 h 1853660"/>
              <a:gd name="connsiteX1" fmla="*/ 4055009 w 4130837"/>
              <a:gd name="connsiteY1" fmla="*/ 1150805 h 1853660"/>
              <a:gd name="connsiteX2" fmla="*/ 4095153 w 4130837"/>
              <a:gd name="connsiteY2" fmla="*/ 1182029 h 1853660"/>
              <a:gd name="connsiteX3" fmla="*/ 4130837 w 4130837"/>
              <a:gd name="connsiteY3" fmla="*/ 1240015 h 1853660"/>
              <a:gd name="connsiteX4" fmla="*/ 4130837 w 4130837"/>
              <a:gd name="connsiteY4" fmla="*/ 1744050 h 1853660"/>
              <a:gd name="connsiteX5" fmla="*/ 4108535 w 4130837"/>
              <a:gd name="connsiteY5" fmla="*/ 1779734 h 1853660"/>
              <a:gd name="connsiteX6" fmla="*/ 4072851 w 4130837"/>
              <a:gd name="connsiteY6" fmla="*/ 1802037 h 1853660"/>
              <a:gd name="connsiteX7" fmla="*/ 4037167 w 4130837"/>
              <a:gd name="connsiteY7" fmla="*/ 1815418 h 1853660"/>
              <a:gd name="connsiteX8" fmla="*/ 665038 w 4130837"/>
              <a:gd name="connsiteY8" fmla="*/ 1833260 h 1853660"/>
              <a:gd name="connsiteX9" fmla="*/ 658905 w 4130837"/>
              <a:gd name="connsiteY9" fmla="*/ 1813319 h 1853660"/>
              <a:gd name="connsiteX10" fmla="*/ 275662 w 4130837"/>
              <a:gd name="connsiteY10" fmla="*/ 1853660 h 1853660"/>
              <a:gd name="connsiteX11" fmla="*/ 87407 w 4130837"/>
              <a:gd name="connsiteY11" fmla="*/ 1786425 h 1853660"/>
              <a:gd name="connsiteX12" fmla="*/ 0 w 4130837"/>
              <a:gd name="connsiteY12" fmla="*/ 1672126 h 1853660"/>
              <a:gd name="connsiteX13" fmla="*/ 109512 w 4130837"/>
              <a:gd name="connsiteY13" fmla="*/ 1272716 h 1853660"/>
              <a:gd name="connsiteX14" fmla="*/ 127500 w 4130837"/>
              <a:gd name="connsiteY14" fmla="*/ 1221592 h 1853660"/>
              <a:gd name="connsiteX15" fmla="*/ 181316 w 4130837"/>
              <a:gd name="connsiteY15" fmla="*/ 1170798 h 1853660"/>
              <a:gd name="connsiteX16" fmla="*/ 230572 w 4130837"/>
              <a:gd name="connsiteY16" fmla="*/ 1148609 h 1853660"/>
              <a:gd name="connsiteX17" fmla="*/ 1124468 w 4130837"/>
              <a:gd name="connsiteY17" fmla="*/ 1141885 h 1853660"/>
              <a:gd name="connsiteX18" fmla="*/ 678420 w 4130837"/>
              <a:gd name="connsiteY18" fmla="*/ 0 h 1853660"/>
              <a:gd name="connsiteX19" fmla="*/ 1735555 w 4130837"/>
              <a:gd name="connsiteY19" fmla="*/ 1141885 h 1853660"/>
              <a:gd name="connsiteX20" fmla="*/ 3979181 w 4130837"/>
              <a:gd name="connsiteY20" fmla="*/ 1137424 h 1853660"/>
              <a:gd name="connsiteX0" fmla="*/ 3891774 w 4043430"/>
              <a:gd name="connsiteY0" fmla="*/ 1137424 h 1853660"/>
              <a:gd name="connsiteX1" fmla="*/ 3967602 w 4043430"/>
              <a:gd name="connsiteY1" fmla="*/ 1150805 h 1853660"/>
              <a:gd name="connsiteX2" fmla="*/ 4007746 w 4043430"/>
              <a:gd name="connsiteY2" fmla="*/ 1182029 h 1853660"/>
              <a:gd name="connsiteX3" fmla="*/ 4043430 w 4043430"/>
              <a:gd name="connsiteY3" fmla="*/ 1240015 h 1853660"/>
              <a:gd name="connsiteX4" fmla="*/ 4043430 w 4043430"/>
              <a:gd name="connsiteY4" fmla="*/ 1744050 h 1853660"/>
              <a:gd name="connsiteX5" fmla="*/ 4021128 w 4043430"/>
              <a:gd name="connsiteY5" fmla="*/ 1779734 h 1853660"/>
              <a:gd name="connsiteX6" fmla="*/ 3985444 w 4043430"/>
              <a:gd name="connsiteY6" fmla="*/ 1802037 h 1853660"/>
              <a:gd name="connsiteX7" fmla="*/ 3949760 w 4043430"/>
              <a:gd name="connsiteY7" fmla="*/ 1815418 h 1853660"/>
              <a:gd name="connsiteX8" fmla="*/ 577631 w 4043430"/>
              <a:gd name="connsiteY8" fmla="*/ 1833260 h 1853660"/>
              <a:gd name="connsiteX9" fmla="*/ 571498 w 4043430"/>
              <a:gd name="connsiteY9" fmla="*/ 1813319 h 1853660"/>
              <a:gd name="connsiteX10" fmla="*/ 188255 w 4043430"/>
              <a:gd name="connsiteY10" fmla="*/ 1853660 h 1853660"/>
              <a:gd name="connsiteX11" fmla="*/ 0 w 4043430"/>
              <a:gd name="connsiteY11" fmla="*/ 1786425 h 1853660"/>
              <a:gd name="connsiteX12" fmla="*/ 18508 w 4043430"/>
              <a:gd name="connsiteY12" fmla="*/ 1647412 h 1853660"/>
              <a:gd name="connsiteX13" fmla="*/ 22105 w 4043430"/>
              <a:gd name="connsiteY13" fmla="*/ 1272716 h 1853660"/>
              <a:gd name="connsiteX14" fmla="*/ 40093 w 4043430"/>
              <a:gd name="connsiteY14" fmla="*/ 1221592 h 1853660"/>
              <a:gd name="connsiteX15" fmla="*/ 93909 w 4043430"/>
              <a:gd name="connsiteY15" fmla="*/ 1170798 h 1853660"/>
              <a:gd name="connsiteX16" fmla="*/ 143165 w 4043430"/>
              <a:gd name="connsiteY16" fmla="*/ 1148609 h 1853660"/>
              <a:gd name="connsiteX17" fmla="*/ 1037061 w 4043430"/>
              <a:gd name="connsiteY17" fmla="*/ 1141885 h 1853660"/>
              <a:gd name="connsiteX18" fmla="*/ 591013 w 4043430"/>
              <a:gd name="connsiteY18" fmla="*/ 0 h 1853660"/>
              <a:gd name="connsiteX19" fmla="*/ 1648148 w 4043430"/>
              <a:gd name="connsiteY19" fmla="*/ 1141885 h 1853660"/>
              <a:gd name="connsiteX20" fmla="*/ 3891774 w 4043430"/>
              <a:gd name="connsiteY20" fmla="*/ 1137424 h 1853660"/>
              <a:gd name="connsiteX0" fmla="*/ 3891774 w 4043430"/>
              <a:gd name="connsiteY0" fmla="*/ 1137424 h 1853660"/>
              <a:gd name="connsiteX1" fmla="*/ 3967602 w 4043430"/>
              <a:gd name="connsiteY1" fmla="*/ 1150805 h 1853660"/>
              <a:gd name="connsiteX2" fmla="*/ 4007746 w 4043430"/>
              <a:gd name="connsiteY2" fmla="*/ 1182029 h 1853660"/>
              <a:gd name="connsiteX3" fmla="*/ 4043430 w 4043430"/>
              <a:gd name="connsiteY3" fmla="*/ 1240015 h 1853660"/>
              <a:gd name="connsiteX4" fmla="*/ 4043430 w 4043430"/>
              <a:gd name="connsiteY4" fmla="*/ 1744050 h 1853660"/>
              <a:gd name="connsiteX5" fmla="*/ 4021128 w 4043430"/>
              <a:gd name="connsiteY5" fmla="*/ 1779734 h 1853660"/>
              <a:gd name="connsiteX6" fmla="*/ 3985444 w 4043430"/>
              <a:gd name="connsiteY6" fmla="*/ 1802037 h 1853660"/>
              <a:gd name="connsiteX7" fmla="*/ 3949760 w 4043430"/>
              <a:gd name="connsiteY7" fmla="*/ 1815418 h 1853660"/>
              <a:gd name="connsiteX8" fmla="*/ 577631 w 4043430"/>
              <a:gd name="connsiteY8" fmla="*/ 1833260 h 1853660"/>
              <a:gd name="connsiteX9" fmla="*/ 193734 w 4043430"/>
              <a:gd name="connsiteY9" fmla="*/ 1820380 h 1853660"/>
              <a:gd name="connsiteX10" fmla="*/ 188255 w 4043430"/>
              <a:gd name="connsiteY10" fmla="*/ 1853660 h 1853660"/>
              <a:gd name="connsiteX11" fmla="*/ 0 w 4043430"/>
              <a:gd name="connsiteY11" fmla="*/ 1786425 h 1853660"/>
              <a:gd name="connsiteX12" fmla="*/ 18508 w 4043430"/>
              <a:gd name="connsiteY12" fmla="*/ 1647412 h 1853660"/>
              <a:gd name="connsiteX13" fmla="*/ 22105 w 4043430"/>
              <a:gd name="connsiteY13" fmla="*/ 1272716 h 1853660"/>
              <a:gd name="connsiteX14" fmla="*/ 40093 w 4043430"/>
              <a:gd name="connsiteY14" fmla="*/ 1221592 h 1853660"/>
              <a:gd name="connsiteX15" fmla="*/ 93909 w 4043430"/>
              <a:gd name="connsiteY15" fmla="*/ 1170798 h 1853660"/>
              <a:gd name="connsiteX16" fmla="*/ 143165 w 4043430"/>
              <a:gd name="connsiteY16" fmla="*/ 1148609 h 1853660"/>
              <a:gd name="connsiteX17" fmla="*/ 1037061 w 4043430"/>
              <a:gd name="connsiteY17" fmla="*/ 1141885 h 1853660"/>
              <a:gd name="connsiteX18" fmla="*/ 591013 w 4043430"/>
              <a:gd name="connsiteY18" fmla="*/ 0 h 1853660"/>
              <a:gd name="connsiteX19" fmla="*/ 1648148 w 4043430"/>
              <a:gd name="connsiteY19" fmla="*/ 1141885 h 1853660"/>
              <a:gd name="connsiteX20" fmla="*/ 3891774 w 4043430"/>
              <a:gd name="connsiteY20" fmla="*/ 1137424 h 1853660"/>
              <a:gd name="connsiteX0" fmla="*/ 3873266 w 4024922"/>
              <a:gd name="connsiteY0" fmla="*/ 1137424 h 1853660"/>
              <a:gd name="connsiteX1" fmla="*/ 3949094 w 4024922"/>
              <a:gd name="connsiteY1" fmla="*/ 1150805 h 1853660"/>
              <a:gd name="connsiteX2" fmla="*/ 3989238 w 4024922"/>
              <a:gd name="connsiteY2" fmla="*/ 1182029 h 1853660"/>
              <a:gd name="connsiteX3" fmla="*/ 4024922 w 4024922"/>
              <a:gd name="connsiteY3" fmla="*/ 1240015 h 1853660"/>
              <a:gd name="connsiteX4" fmla="*/ 4024922 w 4024922"/>
              <a:gd name="connsiteY4" fmla="*/ 1744050 h 1853660"/>
              <a:gd name="connsiteX5" fmla="*/ 4002620 w 4024922"/>
              <a:gd name="connsiteY5" fmla="*/ 1779734 h 1853660"/>
              <a:gd name="connsiteX6" fmla="*/ 3966936 w 4024922"/>
              <a:gd name="connsiteY6" fmla="*/ 1802037 h 1853660"/>
              <a:gd name="connsiteX7" fmla="*/ 3931252 w 4024922"/>
              <a:gd name="connsiteY7" fmla="*/ 1815418 h 1853660"/>
              <a:gd name="connsiteX8" fmla="*/ 559123 w 4024922"/>
              <a:gd name="connsiteY8" fmla="*/ 1833260 h 1853660"/>
              <a:gd name="connsiteX9" fmla="*/ 175226 w 4024922"/>
              <a:gd name="connsiteY9" fmla="*/ 1820380 h 1853660"/>
              <a:gd name="connsiteX10" fmla="*/ 169747 w 4024922"/>
              <a:gd name="connsiteY10" fmla="*/ 1853660 h 1853660"/>
              <a:gd name="connsiteX11" fmla="*/ 23858 w 4024922"/>
              <a:gd name="connsiteY11" fmla="*/ 1754650 h 1853660"/>
              <a:gd name="connsiteX12" fmla="*/ 0 w 4024922"/>
              <a:gd name="connsiteY12" fmla="*/ 1647412 h 1853660"/>
              <a:gd name="connsiteX13" fmla="*/ 3597 w 4024922"/>
              <a:gd name="connsiteY13" fmla="*/ 1272716 h 1853660"/>
              <a:gd name="connsiteX14" fmla="*/ 21585 w 4024922"/>
              <a:gd name="connsiteY14" fmla="*/ 1221592 h 1853660"/>
              <a:gd name="connsiteX15" fmla="*/ 75401 w 4024922"/>
              <a:gd name="connsiteY15" fmla="*/ 1170798 h 1853660"/>
              <a:gd name="connsiteX16" fmla="*/ 124657 w 4024922"/>
              <a:gd name="connsiteY16" fmla="*/ 1148609 h 1853660"/>
              <a:gd name="connsiteX17" fmla="*/ 1018553 w 4024922"/>
              <a:gd name="connsiteY17" fmla="*/ 1141885 h 1853660"/>
              <a:gd name="connsiteX18" fmla="*/ 572505 w 4024922"/>
              <a:gd name="connsiteY18" fmla="*/ 0 h 1853660"/>
              <a:gd name="connsiteX19" fmla="*/ 1629640 w 4024922"/>
              <a:gd name="connsiteY19" fmla="*/ 1141885 h 1853660"/>
              <a:gd name="connsiteX20" fmla="*/ 3873266 w 4024922"/>
              <a:gd name="connsiteY20" fmla="*/ 1137424 h 1853660"/>
              <a:gd name="connsiteX0" fmla="*/ 3873266 w 4024922"/>
              <a:gd name="connsiteY0" fmla="*/ 1137424 h 1833260"/>
              <a:gd name="connsiteX1" fmla="*/ 3949094 w 4024922"/>
              <a:gd name="connsiteY1" fmla="*/ 1150805 h 1833260"/>
              <a:gd name="connsiteX2" fmla="*/ 3989238 w 4024922"/>
              <a:gd name="connsiteY2" fmla="*/ 1182029 h 1833260"/>
              <a:gd name="connsiteX3" fmla="*/ 4024922 w 4024922"/>
              <a:gd name="connsiteY3" fmla="*/ 1240015 h 1833260"/>
              <a:gd name="connsiteX4" fmla="*/ 4024922 w 4024922"/>
              <a:gd name="connsiteY4" fmla="*/ 1744050 h 1833260"/>
              <a:gd name="connsiteX5" fmla="*/ 4002620 w 4024922"/>
              <a:gd name="connsiteY5" fmla="*/ 1779734 h 1833260"/>
              <a:gd name="connsiteX6" fmla="*/ 3966936 w 4024922"/>
              <a:gd name="connsiteY6" fmla="*/ 1802037 h 1833260"/>
              <a:gd name="connsiteX7" fmla="*/ 3931252 w 4024922"/>
              <a:gd name="connsiteY7" fmla="*/ 1815418 h 1833260"/>
              <a:gd name="connsiteX8" fmla="*/ 559123 w 4024922"/>
              <a:gd name="connsiteY8" fmla="*/ 1833260 h 1833260"/>
              <a:gd name="connsiteX9" fmla="*/ 175226 w 4024922"/>
              <a:gd name="connsiteY9" fmla="*/ 1820380 h 1833260"/>
              <a:gd name="connsiteX10" fmla="*/ 95606 w 4024922"/>
              <a:gd name="connsiteY10" fmla="*/ 1811294 h 1833260"/>
              <a:gd name="connsiteX11" fmla="*/ 23858 w 4024922"/>
              <a:gd name="connsiteY11" fmla="*/ 1754650 h 1833260"/>
              <a:gd name="connsiteX12" fmla="*/ 0 w 4024922"/>
              <a:gd name="connsiteY12" fmla="*/ 1647412 h 1833260"/>
              <a:gd name="connsiteX13" fmla="*/ 3597 w 4024922"/>
              <a:gd name="connsiteY13" fmla="*/ 1272716 h 1833260"/>
              <a:gd name="connsiteX14" fmla="*/ 21585 w 4024922"/>
              <a:gd name="connsiteY14" fmla="*/ 1221592 h 1833260"/>
              <a:gd name="connsiteX15" fmla="*/ 75401 w 4024922"/>
              <a:gd name="connsiteY15" fmla="*/ 1170798 h 1833260"/>
              <a:gd name="connsiteX16" fmla="*/ 124657 w 4024922"/>
              <a:gd name="connsiteY16" fmla="*/ 1148609 h 1833260"/>
              <a:gd name="connsiteX17" fmla="*/ 1018553 w 4024922"/>
              <a:gd name="connsiteY17" fmla="*/ 1141885 h 1833260"/>
              <a:gd name="connsiteX18" fmla="*/ 572505 w 4024922"/>
              <a:gd name="connsiteY18" fmla="*/ 0 h 1833260"/>
              <a:gd name="connsiteX19" fmla="*/ 1629640 w 4024922"/>
              <a:gd name="connsiteY19" fmla="*/ 1141885 h 1833260"/>
              <a:gd name="connsiteX20" fmla="*/ 3873266 w 4024922"/>
              <a:gd name="connsiteY20" fmla="*/ 1137424 h 1833260"/>
              <a:gd name="connsiteX0" fmla="*/ 3873266 w 4024922"/>
              <a:gd name="connsiteY0" fmla="*/ 1137424 h 1837587"/>
              <a:gd name="connsiteX1" fmla="*/ 3949094 w 4024922"/>
              <a:gd name="connsiteY1" fmla="*/ 1150805 h 1837587"/>
              <a:gd name="connsiteX2" fmla="*/ 3989238 w 4024922"/>
              <a:gd name="connsiteY2" fmla="*/ 1182029 h 1837587"/>
              <a:gd name="connsiteX3" fmla="*/ 4024922 w 4024922"/>
              <a:gd name="connsiteY3" fmla="*/ 1240015 h 1837587"/>
              <a:gd name="connsiteX4" fmla="*/ 4024922 w 4024922"/>
              <a:gd name="connsiteY4" fmla="*/ 1744050 h 1837587"/>
              <a:gd name="connsiteX5" fmla="*/ 4002620 w 4024922"/>
              <a:gd name="connsiteY5" fmla="*/ 1779734 h 1837587"/>
              <a:gd name="connsiteX6" fmla="*/ 3966936 w 4024922"/>
              <a:gd name="connsiteY6" fmla="*/ 1802037 h 1837587"/>
              <a:gd name="connsiteX7" fmla="*/ 3931252 w 4024922"/>
              <a:gd name="connsiteY7" fmla="*/ 1815418 h 1837587"/>
              <a:gd name="connsiteX8" fmla="*/ 559123 w 4024922"/>
              <a:gd name="connsiteY8" fmla="*/ 1833260 h 1837587"/>
              <a:gd name="connsiteX9" fmla="*/ 158020 w 4024922"/>
              <a:gd name="connsiteY9" fmla="*/ 1837587 h 1837587"/>
              <a:gd name="connsiteX10" fmla="*/ 95606 w 4024922"/>
              <a:gd name="connsiteY10" fmla="*/ 1811294 h 1837587"/>
              <a:gd name="connsiteX11" fmla="*/ 23858 w 4024922"/>
              <a:gd name="connsiteY11" fmla="*/ 1754650 h 1837587"/>
              <a:gd name="connsiteX12" fmla="*/ 0 w 4024922"/>
              <a:gd name="connsiteY12" fmla="*/ 1647412 h 1837587"/>
              <a:gd name="connsiteX13" fmla="*/ 3597 w 4024922"/>
              <a:gd name="connsiteY13" fmla="*/ 1272716 h 1837587"/>
              <a:gd name="connsiteX14" fmla="*/ 21585 w 4024922"/>
              <a:gd name="connsiteY14" fmla="*/ 1221592 h 1837587"/>
              <a:gd name="connsiteX15" fmla="*/ 75401 w 4024922"/>
              <a:gd name="connsiteY15" fmla="*/ 1170798 h 1837587"/>
              <a:gd name="connsiteX16" fmla="*/ 124657 w 4024922"/>
              <a:gd name="connsiteY16" fmla="*/ 1148609 h 1837587"/>
              <a:gd name="connsiteX17" fmla="*/ 1018553 w 4024922"/>
              <a:gd name="connsiteY17" fmla="*/ 1141885 h 1837587"/>
              <a:gd name="connsiteX18" fmla="*/ 572505 w 4024922"/>
              <a:gd name="connsiteY18" fmla="*/ 0 h 1837587"/>
              <a:gd name="connsiteX19" fmla="*/ 1629640 w 4024922"/>
              <a:gd name="connsiteY19" fmla="*/ 1141885 h 1837587"/>
              <a:gd name="connsiteX20" fmla="*/ 3873266 w 4024922"/>
              <a:gd name="connsiteY20" fmla="*/ 1137424 h 1837587"/>
              <a:gd name="connsiteX0" fmla="*/ 3873266 w 4024922"/>
              <a:gd name="connsiteY0" fmla="*/ 1137424 h 1837587"/>
              <a:gd name="connsiteX1" fmla="*/ 3949094 w 4024922"/>
              <a:gd name="connsiteY1" fmla="*/ 1150805 h 1837587"/>
              <a:gd name="connsiteX2" fmla="*/ 3989238 w 4024922"/>
              <a:gd name="connsiteY2" fmla="*/ 1182029 h 1837587"/>
              <a:gd name="connsiteX3" fmla="*/ 4024922 w 4024922"/>
              <a:gd name="connsiteY3" fmla="*/ 1240015 h 1837587"/>
              <a:gd name="connsiteX4" fmla="*/ 4024922 w 4024922"/>
              <a:gd name="connsiteY4" fmla="*/ 1744050 h 1837587"/>
              <a:gd name="connsiteX5" fmla="*/ 4002620 w 4024922"/>
              <a:gd name="connsiteY5" fmla="*/ 1779734 h 1837587"/>
              <a:gd name="connsiteX6" fmla="*/ 3966936 w 4024922"/>
              <a:gd name="connsiteY6" fmla="*/ 1802037 h 1837587"/>
              <a:gd name="connsiteX7" fmla="*/ 3931252 w 4024922"/>
              <a:gd name="connsiteY7" fmla="*/ 1815418 h 1837587"/>
              <a:gd name="connsiteX8" fmla="*/ 559123 w 4024922"/>
              <a:gd name="connsiteY8" fmla="*/ 1833260 h 1837587"/>
              <a:gd name="connsiteX9" fmla="*/ 158020 w 4024922"/>
              <a:gd name="connsiteY9" fmla="*/ 1837587 h 1837587"/>
              <a:gd name="connsiteX10" fmla="*/ 80858 w 4024922"/>
              <a:gd name="connsiteY10" fmla="*/ 1808836 h 1837587"/>
              <a:gd name="connsiteX11" fmla="*/ 23858 w 4024922"/>
              <a:gd name="connsiteY11" fmla="*/ 1754650 h 1837587"/>
              <a:gd name="connsiteX12" fmla="*/ 0 w 4024922"/>
              <a:gd name="connsiteY12" fmla="*/ 1647412 h 1837587"/>
              <a:gd name="connsiteX13" fmla="*/ 3597 w 4024922"/>
              <a:gd name="connsiteY13" fmla="*/ 1272716 h 1837587"/>
              <a:gd name="connsiteX14" fmla="*/ 21585 w 4024922"/>
              <a:gd name="connsiteY14" fmla="*/ 1221592 h 1837587"/>
              <a:gd name="connsiteX15" fmla="*/ 75401 w 4024922"/>
              <a:gd name="connsiteY15" fmla="*/ 1170798 h 1837587"/>
              <a:gd name="connsiteX16" fmla="*/ 124657 w 4024922"/>
              <a:gd name="connsiteY16" fmla="*/ 1148609 h 1837587"/>
              <a:gd name="connsiteX17" fmla="*/ 1018553 w 4024922"/>
              <a:gd name="connsiteY17" fmla="*/ 1141885 h 1837587"/>
              <a:gd name="connsiteX18" fmla="*/ 572505 w 4024922"/>
              <a:gd name="connsiteY18" fmla="*/ 0 h 1837587"/>
              <a:gd name="connsiteX19" fmla="*/ 1629640 w 4024922"/>
              <a:gd name="connsiteY19" fmla="*/ 1141885 h 1837587"/>
              <a:gd name="connsiteX20" fmla="*/ 3873266 w 4024922"/>
              <a:gd name="connsiteY20" fmla="*/ 1137424 h 1837587"/>
              <a:gd name="connsiteX0" fmla="*/ 3873266 w 4024922"/>
              <a:gd name="connsiteY0" fmla="*/ 1137424 h 1837587"/>
              <a:gd name="connsiteX1" fmla="*/ 3949094 w 4024922"/>
              <a:gd name="connsiteY1" fmla="*/ 1150805 h 1837587"/>
              <a:gd name="connsiteX2" fmla="*/ 3989238 w 4024922"/>
              <a:gd name="connsiteY2" fmla="*/ 1182029 h 1837587"/>
              <a:gd name="connsiteX3" fmla="*/ 4024922 w 4024922"/>
              <a:gd name="connsiteY3" fmla="*/ 1240015 h 1837587"/>
              <a:gd name="connsiteX4" fmla="*/ 4024922 w 4024922"/>
              <a:gd name="connsiteY4" fmla="*/ 1744050 h 1837587"/>
              <a:gd name="connsiteX5" fmla="*/ 4002620 w 4024922"/>
              <a:gd name="connsiteY5" fmla="*/ 1779734 h 1837587"/>
              <a:gd name="connsiteX6" fmla="*/ 3966936 w 4024922"/>
              <a:gd name="connsiteY6" fmla="*/ 1802037 h 1837587"/>
              <a:gd name="connsiteX7" fmla="*/ 3931252 w 4024922"/>
              <a:gd name="connsiteY7" fmla="*/ 1815418 h 1837587"/>
              <a:gd name="connsiteX8" fmla="*/ 559123 w 4024922"/>
              <a:gd name="connsiteY8" fmla="*/ 1833260 h 1837587"/>
              <a:gd name="connsiteX9" fmla="*/ 158020 w 4024922"/>
              <a:gd name="connsiteY9" fmla="*/ 1837587 h 1837587"/>
              <a:gd name="connsiteX10" fmla="*/ 80858 w 4024922"/>
              <a:gd name="connsiteY10" fmla="*/ 1808836 h 1837587"/>
              <a:gd name="connsiteX11" fmla="*/ 14026 w 4024922"/>
              <a:gd name="connsiteY11" fmla="*/ 1739901 h 1837587"/>
              <a:gd name="connsiteX12" fmla="*/ 0 w 4024922"/>
              <a:gd name="connsiteY12" fmla="*/ 1647412 h 1837587"/>
              <a:gd name="connsiteX13" fmla="*/ 3597 w 4024922"/>
              <a:gd name="connsiteY13" fmla="*/ 1272716 h 1837587"/>
              <a:gd name="connsiteX14" fmla="*/ 21585 w 4024922"/>
              <a:gd name="connsiteY14" fmla="*/ 1221592 h 1837587"/>
              <a:gd name="connsiteX15" fmla="*/ 75401 w 4024922"/>
              <a:gd name="connsiteY15" fmla="*/ 1170798 h 1837587"/>
              <a:gd name="connsiteX16" fmla="*/ 124657 w 4024922"/>
              <a:gd name="connsiteY16" fmla="*/ 1148609 h 1837587"/>
              <a:gd name="connsiteX17" fmla="*/ 1018553 w 4024922"/>
              <a:gd name="connsiteY17" fmla="*/ 1141885 h 1837587"/>
              <a:gd name="connsiteX18" fmla="*/ 572505 w 4024922"/>
              <a:gd name="connsiteY18" fmla="*/ 0 h 1837587"/>
              <a:gd name="connsiteX19" fmla="*/ 1629640 w 4024922"/>
              <a:gd name="connsiteY19" fmla="*/ 1141885 h 1837587"/>
              <a:gd name="connsiteX20" fmla="*/ 3873266 w 4024922"/>
              <a:gd name="connsiteY20" fmla="*/ 1137424 h 1837587"/>
              <a:gd name="connsiteX0" fmla="*/ 3873266 w 4024922"/>
              <a:gd name="connsiteY0" fmla="*/ 1137424 h 1837587"/>
              <a:gd name="connsiteX1" fmla="*/ 3949094 w 4024922"/>
              <a:gd name="connsiteY1" fmla="*/ 1150805 h 1837587"/>
              <a:gd name="connsiteX2" fmla="*/ 3989238 w 4024922"/>
              <a:gd name="connsiteY2" fmla="*/ 1182029 h 1837587"/>
              <a:gd name="connsiteX3" fmla="*/ 4024922 w 4024922"/>
              <a:gd name="connsiteY3" fmla="*/ 1240015 h 1837587"/>
              <a:gd name="connsiteX4" fmla="*/ 4024922 w 4024922"/>
              <a:gd name="connsiteY4" fmla="*/ 1744050 h 1837587"/>
              <a:gd name="connsiteX5" fmla="*/ 4002620 w 4024922"/>
              <a:gd name="connsiteY5" fmla="*/ 1779734 h 1837587"/>
              <a:gd name="connsiteX6" fmla="*/ 3966936 w 4024922"/>
              <a:gd name="connsiteY6" fmla="*/ 1802037 h 1837587"/>
              <a:gd name="connsiteX7" fmla="*/ 3931252 w 4024922"/>
              <a:gd name="connsiteY7" fmla="*/ 1815418 h 1837587"/>
              <a:gd name="connsiteX8" fmla="*/ 559123 w 4024922"/>
              <a:gd name="connsiteY8" fmla="*/ 1833260 h 1837587"/>
              <a:gd name="connsiteX9" fmla="*/ 158020 w 4024922"/>
              <a:gd name="connsiteY9" fmla="*/ 1837587 h 1837587"/>
              <a:gd name="connsiteX10" fmla="*/ 80858 w 4024922"/>
              <a:gd name="connsiteY10" fmla="*/ 1808836 h 1837587"/>
              <a:gd name="connsiteX11" fmla="*/ 6652 w 4024922"/>
              <a:gd name="connsiteY11" fmla="*/ 1730069 h 1837587"/>
              <a:gd name="connsiteX12" fmla="*/ 0 w 4024922"/>
              <a:gd name="connsiteY12" fmla="*/ 1647412 h 1837587"/>
              <a:gd name="connsiteX13" fmla="*/ 3597 w 4024922"/>
              <a:gd name="connsiteY13" fmla="*/ 1272716 h 1837587"/>
              <a:gd name="connsiteX14" fmla="*/ 21585 w 4024922"/>
              <a:gd name="connsiteY14" fmla="*/ 1221592 h 1837587"/>
              <a:gd name="connsiteX15" fmla="*/ 75401 w 4024922"/>
              <a:gd name="connsiteY15" fmla="*/ 1170798 h 1837587"/>
              <a:gd name="connsiteX16" fmla="*/ 124657 w 4024922"/>
              <a:gd name="connsiteY16" fmla="*/ 1148609 h 1837587"/>
              <a:gd name="connsiteX17" fmla="*/ 1018553 w 4024922"/>
              <a:gd name="connsiteY17" fmla="*/ 1141885 h 1837587"/>
              <a:gd name="connsiteX18" fmla="*/ 572505 w 4024922"/>
              <a:gd name="connsiteY18" fmla="*/ 0 h 1837587"/>
              <a:gd name="connsiteX19" fmla="*/ 1629640 w 4024922"/>
              <a:gd name="connsiteY19" fmla="*/ 1141885 h 1837587"/>
              <a:gd name="connsiteX20" fmla="*/ 3873266 w 4024922"/>
              <a:gd name="connsiteY20" fmla="*/ 1137424 h 1837587"/>
              <a:gd name="connsiteX0" fmla="*/ 3874805 w 4026461"/>
              <a:gd name="connsiteY0" fmla="*/ 1137424 h 1837587"/>
              <a:gd name="connsiteX1" fmla="*/ 3950633 w 4026461"/>
              <a:gd name="connsiteY1" fmla="*/ 1150805 h 1837587"/>
              <a:gd name="connsiteX2" fmla="*/ 3990777 w 4026461"/>
              <a:gd name="connsiteY2" fmla="*/ 1182029 h 1837587"/>
              <a:gd name="connsiteX3" fmla="*/ 4026461 w 4026461"/>
              <a:gd name="connsiteY3" fmla="*/ 1240015 h 1837587"/>
              <a:gd name="connsiteX4" fmla="*/ 4026461 w 4026461"/>
              <a:gd name="connsiteY4" fmla="*/ 1744050 h 1837587"/>
              <a:gd name="connsiteX5" fmla="*/ 4004159 w 4026461"/>
              <a:gd name="connsiteY5" fmla="*/ 1779734 h 1837587"/>
              <a:gd name="connsiteX6" fmla="*/ 3968475 w 4026461"/>
              <a:gd name="connsiteY6" fmla="*/ 1802037 h 1837587"/>
              <a:gd name="connsiteX7" fmla="*/ 3932791 w 4026461"/>
              <a:gd name="connsiteY7" fmla="*/ 1815418 h 1837587"/>
              <a:gd name="connsiteX8" fmla="*/ 560662 w 4026461"/>
              <a:gd name="connsiteY8" fmla="*/ 1833260 h 1837587"/>
              <a:gd name="connsiteX9" fmla="*/ 159559 w 4026461"/>
              <a:gd name="connsiteY9" fmla="*/ 1837587 h 1837587"/>
              <a:gd name="connsiteX10" fmla="*/ 82397 w 4026461"/>
              <a:gd name="connsiteY10" fmla="*/ 1808836 h 1837587"/>
              <a:gd name="connsiteX11" fmla="*/ 8191 w 4026461"/>
              <a:gd name="connsiteY11" fmla="*/ 1730069 h 1837587"/>
              <a:gd name="connsiteX12" fmla="*/ 1539 w 4026461"/>
              <a:gd name="connsiteY12" fmla="*/ 1647412 h 1837587"/>
              <a:gd name="connsiteX13" fmla="*/ 5136 w 4026461"/>
              <a:gd name="connsiteY13" fmla="*/ 1272716 h 1837587"/>
              <a:gd name="connsiteX14" fmla="*/ 23124 w 4026461"/>
              <a:gd name="connsiteY14" fmla="*/ 1221592 h 1837587"/>
              <a:gd name="connsiteX15" fmla="*/ 76940 w 4026461"/>
              <a:gd name="connsiteY15" fmla="*/ 1170798 h 1837587"/>
              <a:gd name="connsiteX16" fmla="*/ 126196 w 4026461"/>
              <a:gd name="connsiteY16" fmla="*/ 1148609 h 1837587"/>
              <a:gd name="connsiteX17" fmla="*/ 1020092 w 4026461"/>
              <a:gd name="connsiteY17" fmla="*/ 1141885 h 1837587"/>
              <a:gd name="connsiteX18" fmla="*/ 574044 w 4026461"/>
              <a:gd name="connsiteY18" fmla="*/ 0 h 1837587"/>
              <a:gd name="connsiteX19" fmla="*/ 1631179 w 4026461"/>
              <a:gd name="connsiteY19" fmla="*/ 1141885 h 1837587"/>
              <a:gd name="connsiteX20" fmla="*/ 3874805 w 4026461"/>
              <a:gd name="connsiteY20" fmla="*/ 1137424 h 1837587"/>
              <a:gd name="connsiteX0" fmla="*/ 3874805 w 4026461"/>
              <a:gd name="connsiteY0" fmla="*/ 1137424 h 1837587"/>
              <a:gd name="connsiteX1" fmla="*/ 3950633 w 4026461"/>
              <a:gd name="connsiteY1" fmla="*/ 1150805 h 1837587"/>
              <a:gd name="connsiteX2" fmla="*/ 3990777 w 4026461"/>
              <a:gd name="connsiteY2" fmla="*/ 1182029 h 1837587"/>
              <a:gd name="connsiteX3" fmla="*/ 4026461 w 4026461"/>
              <a:gd name="connsiteY3" fmla="*/ 1240015 h 1837587"/>
              <a:gd name="connsiteX4" fmla="*/ 4026461 w 4026461"/>
              <a:gd name="connsiteY4" fmla="*/ 1744050 h 1837587"/>
              <a:gd name="connsiteX5" fmla="*/ 4004159 w 4026461"/>
              <a:gd name="connsiteY5" fmla="*/ 1779734 h 1837587"/>
              <a:gd name="connsiteX6" fmla="*/ 3968475 w 4026461"/>
              <a:gd name="connsiteY6" fmla="*/ 1802037 h 1837587"/>
              <a:gd name="connsiteX7" fmla="*/ 3932791 w 4026461"/>
              <a:gd name="connsiteY7" fmla="*/ 1815418 h 1837587"/>
              <a:gd name="connsiteX8" fmla="*/ 560662 w 4026461"/>
              <a:gd name="connsiteY8" fmla="*/ 1833260 h 1837587"/>
              <a:gd name="connsiteX9" fmla="*/ 159559 w 4026461"/>
              <a:gd name="connsiteY9" fmla="*/ 1837587 h 1837587"/>
              <a:gd name="connsiteX10" fmla="*/ 82397 w 4026461"/>
              <a:gd name="connsiteY10" fmla="*/ 1808836 h 1837587"/>
              <a:gd name="connsiteX11" fmla="*/ 8191 w 4026461"/>
              <a:gd name="connsiteY11" fmla="*/ 1730069 h 1837587"/>
              <a:gd name="connsiteX12" fmla="*/ 1539 w 4026461"/>
              <a:gd name="connsiteY12" fmla="*/ 1647412 h 1837587"/>
              <a:gd name="connsiteX13" fmla="*/ 5136 w 4026461"/>
              <a:gd name="connsiteY13" fmla="*/ 1272716 h 1837587"/>
              <a:gd name="connsiteX14" fmla="*/ 23124 w 4026461"/>
              <a:gd name="connsiteY14" fmla="*/ 1221592 h 1837587"/>
              <a:gd name="connsiteX15" fmla="*/ 76940 w 4026461"/>
              <a:gd name="connsiteY15" fmla="*/ 1170798 h 1837587"/>
              <a:gd name="connsiteX16" fmla="*/ 126196 w 4026461"/>
              <a:gd name="connsiteY16" fmla="*/ 1148609 h 1837587"/>
              <a:gd name="connsiteX17" fmla="*/ 1020092 w 4026461"/>
              <a:gd name="connsiteY17" fmla="*/ 1141885 h 1837587"/>
              <a:gd name="connsiteX18" fmla="*/ 574044 w 4026461"/>
              <a:gd name="connsiteY18" fmla="*/ 0 h 1837587"/>
              <a:gd name="connsiteX19" fmla="*/ 1631179 w 4026461"/>
              <a:gd name="connsiteY19" fmla="*/ 1141885 h 1837587"/>
              <a:gd name="connsiteX20" fmla="*/ 3874805 w 4026461"/>
              <a:gd name="connsiteY20" fmla="*/ 1137424 h 1837587"/>
              <a:gd name="connsiteX0" fmla="*/ 3874805 w 4026461"/>
              <a:gd name="connsiteY0" fmla="*/ 1137424 h 1837587"/>
              <a:gd name="connsiteX1" fmla="*/ 3950633 w 4026461"/>
              <a:gd name="connsiteY1" fmla="*/ 1150805 h 1837587"/>
              <a:gd name="connsiteX2" fmla="*/ 3990777 w 4026461"/>
              <a:gd name="connsiteY2" fmla="*/ 1182029 h 1837587"/>
              <a:gd name="connsiteX3" fmla="*/ 4026461 w 4026461"/>
              <a:gd name="connsiteY3" fmla="*/ 1240015 h 1837587"/>
              <a:gd name="connsiteX4" fmla="*/ 4026461 w 4026461"/>
              <a:gd name="connsiteY4" fmla="*/ 1744050 h 1837587"/>
              <a:gd name="connsiteX5" fmla="*/ 4004159 w 4026461"/>
              <a:gd name="connsiteY5" fmla="*/ 1779734 h 1837587"/>
              <a:gd name="connsiteX6" fmla="*/ 3968475 w 4026461"/>
              <a:gd name="connsiteY6" fmla="*/ 1802037 h 1837587"/>
              <a:gd name="connsiteX7" fmla="*/ 3932791 w 4026461"/>
              <a:gd name="connsiteY7" fmla="*/ 1815418 h 1837587"/>
              <a:gd name="connsiteX8" fmla="*/ 560662 w 4026461"/>
              <a:gd name="connsiteY8" fmla="*/ 1833260 h 1837587"/>
              <a:gd name="connsiteX9" fmla="*/ 159559 w 4026461"/>
              <a:gd name="connsiteY9" fmla="*/ 1837587 h 1837587"/>
              <a:gd name="connsiteX10" fmla="*/ 82397 w 4026461"/>
              <a:gd name="connsiteY10" fmla="*/ 1808836 h 1837587"/>
              <a:gd name="connsiteX11" fmla="*/ 8191 w 4026461"/>
              <a:gd name="connsiteY11" fmla="*/ 1730069 h 1837587"/>
              <a:gd name="connsiteX12" fmla="*/ 1539 w 4026461"/>
              <a:gd name="connsiteY12" fmla="*/ 1647412 h 1837587"/>
              <a:gd name="connsiteX13" fmla="*/ 5136 w 4026461"/>
              <a:gd name="connsiteY13" fmla="*/ 1272716 h 1837587"/>
              <a:gd name="connsiteX14" fmla="*/ 23124 w 4026461"/>
              <a:gd name="connsiteY14" fmla="*/ 1221592 h 1837587"/>
              <a:gd name="connsiteX15" fmla="*/ 76940 w 4026461"/>
              <a:gd name="connsiteY15" fmla="*/ 1170798 h 1837587"/>
              <a:gd name="connsiteX16" fmla="*/ 126196 w 4026461"/>
              <a:gd name="connsiteY16" fmla="*/ 1148609 h 1837587"/>
              <a:gd name="connsiteX17" fmla="*/ 1020092 w 4026461"/>
              <a:gd name="connsiteY17" fmla="*/ 1141885 h 1837587"/>
              <a:gd name="connsiteX18" fmla="*/ 574044 w 4026461"/>
              <a:gd name="connsiteY18" fmla="*/ 0 h 1837587"/>
              <a:gd name="connsiteX19" fmla="*/ 1631179 w 4026461"/>
              <a:gd name="connsiteY19" fmla="*/ 1141885 h 1837587"/>
              <a:gd name="connsiteX20" fmla="*/ 3874805 w 4026461"/>
              <a:gd name="connsiteY20" fmla="*/ 1137424 h 1837587"/>
              <a:gd name="connsiteX0" fmla="*/ 3874805 w 4026461"/>
              <a:gd name="connsiteY0" fmla="*/ 1137424 h 1839158"/>
              <a:gd name="connsiteX1" fmla="*/ 3950633 w 4026461"/>
              <a:gd name="connsiteY1" fmla="*/ 1150805 h 1839158"/>
              <a:gd name="connsiteX2" fmla="*/ 3990777 w 4026461"/>
              <a:gd name="connsiteY2" fmla="*/ 1182029 h 1839158"/>
              <a:gd name="connsiteX3" fmla="*/ 4026461 w 4026461"/>
              <a:gd name="connsiteY3" fmla="*/ 1240015 h 1839158"/>
              <a:gd name="connsiteX4" fmla="*/ 4026461 w 4026461"/>
              <a:gd name="connsiteY4" fmla="*/ 1744050 h 1839158"/>
              <a:gd name="connsiteX5" fmla="*/ 4004159 w 4026461"/>
              <a:gd name="connsiteY5" fmla="*/ 1779734 h 1839158"/>
              <a:gd name="connsiteX6" fmla="*/ 3968475 w 4026461"/>
              <a:gd name="connsiteY6" fmla="*/ 1802037 h 1839158"/>
              <a:gd name="connsiteX7" fmla="*/ 3932791 w 4026461"/>
              <a:gd name="connsiteY7" fmla="*/ 1815418 h 1839158"/>
              <a:gd name="connsiteX8" fmla="*/ 560662 w 4026461"/>
              <a:gd name="connsiteY8" fmla="*/ 1833260 h 1839158"/>
              <a:gd name="connsiteX9" fmla="*/ 159559 w 4026461"/>
              <a:gd name="connsiteY9" fmla="*/ 1837587 h 1839158"/>
              <a:gd name="connsiteX10" fmla="*/ 82397 w 4026461"/>
              <a:gd name="connsiteY10" fmla="*/ 1808836 h 1839158"/>
              <a:gd name="connsiteX11" fmla="*/ 8191 w 4026461"/>
              <a:gd name="connsiteY11" fmla="*/ 1730069 h 1839158"/>
              <a:gd name="connsiteX12" fmla="*/ 1539 w 4026461"/>
              <a:gd name="connsiteY12" fmla="*/ 1647412 h 1839158"/>
              <a:gd name="connsiteX13" fmla="*/ 5136 w 4026461"/>
              <a:gd name="connsiteY13" fmla="*/ 1272716 h 1839158"/>
              <a:gd name="connsiteX14" fmla="*/ 23124 w 4026461"/>
              <a:gd name="connsiteY14" fmla="*/ 1221592 h 1839158"/>
              <a:gd name="connsiteX15" fmla="*/ 76940 w 4026461"/>
              <a:gd name="connsiteY15" fmla="*/ 1170798 h 1839158"/>
              <a:gd name="connsiteX16" fmla="*/ 126196 w 4026461"/>
              <a:gd name="connsiteY16" fmla="*/ 1148609 h 1839158"/>
              <a:gd name="connsiteX17" fmla="*/ 1020092 w 4026461"/>
              <a:gd name="connsiteY17" fmla="*/ 1141885 h 1839158"/>
              <a:gd name="connsiteX18" fmla="*/ 574044 w 4026461"/>
              <a:gd name="connsiteY18" fmla="*/ 0 h 1839158"/>
              <a:gd name="connsiteX19" fmla="*/ 1631179 w 4026461"/>
              <a:gd name="connsiteY19" fmla="*/ 1141885 h 1839158"/>
              <a:gd name="connsiteX20" fmla="*/ 3874805 w 4026461"/>
              <a:gd name="connsiteY20" fmla="*/ 1137424 h 1839158"/>
              <a:gd name="connsiteX0" fmla="*/ 3874805 w 4026461"/>
              <a:gd name="connsiteY0" fmla="*/ 1137424 h 1839158"/>
              <a:gd name="connsiteX1" fmla="*/ 3950633 w 4026461"/>
              <a:gd name="connsiteY1" fmla="*/ 1150805 h 1839158"/>
              <a:gd name="connsiteX2" fmla="*/ 3990777 w 4026461"/>
              <a:gd name="connsiteY2" fmla="*/ 1182029 h 1839158"/>
              <a:gd name="connsiteX3" fmla="*/ 4026461 w 4026461"/>
              <a:gd name="connsiteY3" fmla="*/ 1240015 h 1839158"/>
              <a:gd name="connsiteX4" fmla="*/ 4026461 w 4026461"/>
              <a:gd name="connsiteY4" fmla="*/ 1744050 h 1839158"/>
              <a:gd name="connsiteX5" fmla="*/ 4004159 w 4026461"/>
              <a:gd name="connsiteY5" fmla="*/ 1779734 h 1839158"/>
              <a:gd name="connsiteX6" fmla="*/ 3968475 w 4026461"/>
              <a:gd name="connsiteY6" fmla="*/ 1802037 h 1839158"/>
              <a:gd name="connsiteX7" fmla="*/ 3932791 w 4026461"/>
              <a:gd name="connsiteY7" fmla="*/ 1815418 h 1839158"/>
              <a:gd name="connsiteX8" fmla="*/ 560662 w 4026461"/>
              <a:gd name="connsiteY8" fmla="*/ 1833260 h 1839158"/>
              <a:gd name="connsiteX9" fmla="*/ 159559 w 4026461"/>
              <a:gd name="connsiteY9" fmla="*/ 1837587 h 1839158"/>
              <a:gd name="connsiteX10" fmla="*/ 82397 w 4026461"/>
              <a:gd name="connsiteY10" fmla="*/ 1808836 h 1839158"/>
              <a:gd name="connsiteX11" fmla="*/ 8191 w 4026461"/>
              <a:gd name="connsiteY11" fmla="*/ 1730069 h 1839158"/>
              <a:gd name="connsiteX12" fmla="*/ 1539 w 4026461"/>
              <a:gd name="connsiteY12" fmla="*/ 1647412 h 1839158"/>
              <a:gd name="connsiteX13" fmla="*/ 5136 w 4026461"/>
              <a:gd name="connsiteY13" fmla="*/ 1272716 h 1839158"/>
              <a:gd name="connsiteX14" fmla="*/ 23124 w 4026461"/>
              <a:gd name="connsiteY14" fmla="*/ 1221592 h 1839158"/>
              <a:gd name="connsiteX15" fmla="*/ 76940 w 4026461"/>
              <a:gd name="connsiteY15" fmla="*/ 1170798 h 1839158"/>
              <a:gd name="connsiteX16" fmla="*/ 126196 w 4026461"/>
              <a:gd name="connsiteY16" fmla="*/ 1148609 h 1839158"/>
              <a:gd name="connsiteX17" fmla="*/ 1020092 w 4026461"/>
              <a:gd name="connsiteY17" fmla="*/ 1141885 h 1839158"/>
              <a:gd name="connsiteX18" fmla="*/ 574044 w 4026461"/>
              <a:gd name="connsiteY18" fmla="*/ 0 h 1839158"/>
              <a:gd name="connsiteX19" fmla="*/ 1631179 w 4026461"/>
              <a:gd name="connsiteY19" fmla="*/ 1141885 h 1839158"/>
              <a:gd name="connsiteX20" fmla="*/ 3874805 w 4026461"/>
              <a:gd name="connsiteY20" fmla="*/ 1137424 h 1839158"/>
              <a:gd name="connsiteX0" fmla="*/ 3874119 w 4025775"/>
              <a:gd name="connsiteY0" fmla="*/ 1137424 h 1839158"/>
              <a:gd name="connsiteX1" fmla="*/ 3949947 w 4025775"/>
              <a:gd name="connsiteY1" fmla="*/ 1150805 h 1839158"/>
              <a:gd name="connsiteX2" fmla="*/ 3990091 w 4025775"/>
              <a:gd name="connsiteY2" fmla="*/ 1182029 h 1839158"/>
              <a:gd name="connsiteX3" fmla="*/ 4025775 w 4025775"/>
              <a:gd name="connsiteY3" fmla="*/ 1240015 h 1839158"/>
              <a:gd name="connsiteX4" fmla="*/ 4025775 w 4025775"/>
              <a:gd name="connsiteY4" fmla="*/ 1744050 h 1839158"/>
              <a:gd name="connsiteX5" fmla="*/ 4003473 w 4025775"/>
              <a:gd name="connsiteY5" fmla="*/ 1779734 h 1839158"/>
              <a:gd name="connsiteX6" fmla="*/ 3967789 w 4025775"/>
              <a:gd name="connsiteY6" fmla="*/ 1802037 h 1839158"/>
              <a:gd name="connsiteX7" fmla="*/ 3932105 w 4025775"/>
              <a:gd name="connsiteY7" fmla="*/ 1815418 h 1839158"/>
              <a:gd name="connsiteX8" fmla="*/ 559976 w 4025775"/>
              <a:gd name="connsiteY8" fmla="*/ 1833260 h 1839158"/>
              <a:gd name="connsiteX9" fmla="*/ 158873 w 4025775"/>
              <a:gd name="connsiteY9" fmla="*/ 1837587 h 1839158"/>
              <a:gd name="connsiteX10" fmla="*/ 81711 w 4025775"/>
              <a:gd name="connsiteY10" fmla="*/ 1808836 h 1839158"/>
              <a:gd name="connsiteX11" fmla="*/ 17285 w 4025775"/>
              <a:gd name="connsiteY11" fmla="*/ 1727624 h 1839158"/>
              <a:gd name="connsiteX12" fmla="*/ 853 w 4025775"/>
              <a:gd name="connsiteY12" fmla="*/ 1647412 h 1839158"/>
              <a:gd name="connsiteX13" fmla="*/ 4450 w 4025775"/>
              <a:gd name="connsiteY13" fmla="*/ 1272716 h 1839158"/>
              <a:gd name="connsiteX14" fmla="*/ 22438 w 4025775"/>
              <a:gd name="connsiteY14" fmla="*/ 1221592 h 1839158"/>
              <a:gd name="connsiteX15" fmla="*/ 76254 w 4025775"/>
              <a:gd name="connsiteY15" fmla="*/ 1170798 h 1839158"/>
              <a:gd name="connsiteX16" fmla="*/ 125510 w 4025775"/>
              <a:gd name="connsiteY16" fmla="*/ 1148609 h 1839158"/>
              <a:gd name="connsiteX17" fmla="*/ 1019406 w 4025775"/>
              <a:gd name="connsiteY17" fmla="*/ 1141885 h 1839158"/>
              <a:gd name="connsiteX18" fmla="*/ 573358 w 4025775"/>
              <a:gd name="connsiteY18" fmla="*/ 0 h 1839158"/>
              <a:gd name="connsiteX19" fmla="*/ 1630493 w 4025775"/>
              <a:gd name="connsiteY19" fmla="*/ 1141885 h 1839158"/>
              <a:gd name="connsiteX20" fmla="*/ 3874119 w 4025775"/>
              <a:gd name="connsiteY20" fmla="*/ 1137424 h 1839158"/>
              <a:gd name="connsiteX0" fmla="*/ 3876260 w 4027916"/>
              <a:gd name="connsiteY0" fmla="*/ 1137424 h 1854413"/>
              <a:gd name="connsiteX1" fmla="*/ 3952088 w 4027916"/>
              <a:gd name="connsiteY1" fmla="*/ 1150805 h 1854413"/>
              <a:gd name="connsiteX2" fmla="*/ 3992232 w 4027916"/>
              <a:gd name="connsiteY2" fmla="*/ 1182029 h 1854413"/>
              <a:gd name="connsiteX3" fmla="*/ 4027916 w 4027916"/>
              <a:gd name="connsiteY3" fmla="*/ 1240015 h 1854413"/>
              <a:gd name="connsiteX4" fmla="*/ 4027916 w 4027916"/>
              <a:gd name="connsiteY4" fmla="*/ 1744050 h 1854413"/>
              <a:gd name="connsiteX5" fmla="*/ 4005614 w 4027916"/>
              <a:gd name="connsiteY5" fmla="*/ 1779734 h 1854413"/>
              <a:gd name="connsiteX6" fmla="*/ 3969930 w 4027916"/>
              <a:gd name="connsiteY6" fmla="*/ 1802037 h 1854413"/>
              <a:gd name="connsiteX7" fmla="*/ 3934246 w 4027916"/>
              <a:gd name="connsiteY7" fmla="*/ 1815418 h 1854413"/>
              <a:gd name="connsiteX8" fmla="*/ 562117 w 4027916"/>
              <a:gd name="connsiteY8" fmla="*/ 1833260 h 1854413"/>
              <a:gd name="connsiteX9" fmla="*/ 161014 w 4027916"/>
              <a:gd name="connsiteY9" fmla="*/ 1837587 h 1854413"/>
              <a:gd name="connsiteX10" fmla="*/ 8060 w 4027916"/>
              <a:gd name="connsiteY10" fmla="*/ 1847955 h 1854413"/>
              <a:gd name="connsiteX11" fmla="*/ 19426 w 4027916"/>
              <a:gd name="connsiteY11" fmla="*/ 1727624 h 1854413"/>
              <a:gd name="connsiteX12" fmla="*/ 2994 w 4027916"/>
              <a:gd name="connsiteY12" fmla="*/ 1647412 h 1854413"/>
              <a:gd name="connsiteX13" fmla="*/ 6591 w 4027916"/>
              <a:gd name="connsiteY13" fmla="*/ 1272716 h 1854413"/>
              <a:gd name="connsiteX14" fmla="*/ 24579 w 4027916"/>
              <a:gd name="connsiteY14" fmla="*/ 1221592 h 1854413"/>
              <a:gd name="connsiteX15" fmla="*/ 78395 w 4027916"/>
              <a:gd name="connsiteY15" fmla="*/ 1170798 h 1854413"/>
              <a:gd name="connsiteX16" fmla="*/ 127651 w 4027916"/>
              <a:gd name="connsiteY16" fmla="*/ 1148609 h 1854413"/>
              <a:gd name="connsiteX17" fmla="*/ 1021547 w 4027916"/>
              <a:gd name="connsiteY17" fmla="*/ 1141885 h 1854413"/>
              <a:gd name="connsiteX18" fmla="*/ 575499 w 4027916"/>
              <a:gd name="connsiteY18" fmla="*/ 0 h 1854413"/>
              <a:gd name="connsiteX19" fmla="*/ 1632634 w 4027916"/>
              <a:gd name="connsiteY19" fmla="*/ 1141885 h 1854413"/>
              <a:gd name="connsiteX20" fmla="*/ 3876260 w 4027916"/>
              <a:gd name="connsiteY20" fmla="*/ 1137424 h 1854413"/>
              <a:gd name="connsiteX0" fmla="*/ 3874119 w 4025775"/>
              <a:gd name="connsiteY0" fmla="*/ 1137424 h 1838218"/>
              <a:gd name="connsiteX1" fmla="*/ 3949947 w 4025775"/>
              <a:gd name="connsiteY1" fmla="*/ 1150805 h 1838218"/>
              <a:gd name="connsiteX2" fmla="*/ 3990091 w 4025775"/>
              <a:gd name="connsiteY2" fmla="*/ 1182029 h 1838218"/>
              <a:gd name="connsiteX3" fmla="*/ 4025775 w 4025775"/>
              <a:gd name="connsiteY3" fmla="*/ 1240015 h 1838218"/>
              <a:gd name="connsiteX4" fmla="*/ 4025775 w 4025775"/>
              <a:gd name="connsiteY4" fmla="*/ 1744050 h 1838218"/>
              <a:gd name="connsiteX5" fmla="*/ 4003473 w 4025775"/>
              <a:gd name="connsiteY5" fmla="*/ 1779734 h 1838218"/>
              <a:gd name="connsiteX6" fmla="*/ 3967789 w 4025775"/>
              <a:gd name="connsiteY6" fmla="*/ 1802037 h 1838218"/>
              <a:gd name="connsiteX7" fmla="*/ 3932105 w 4025775"/>
              <a:gd name="connsiteY7" fmla="*/ 1815418 h 1838218"/>
              <a:gd name="connsiteX8" fmla="*/ 559976 w 4025775"/>
              <a:gd name="connsiteY8" fmla="*/ 1833260 h 1838218"/>
              <a:gd name="connsiteX9" fmla="*/ 158873 w 4025775"/>
              <a:gd name="connsiteY9" fmla="*/ 1837587 h 1838218"/>
              <a:gd name="connsiteX10" fmla="*/ 67042 w 4025775"/>
              <a:gd name="connsiteY10" fmla="*/ 1818616 h 1838218"/>
              <a:gd name="connsiteX11" fmla="*/ 17285 w 4025775"/>
              <a:gd name="connsiteY11" fmla="*/ 1727624 h 1838218"/>
              <a:gd name="connsiteX12" fmla="*/ 853 w 4025775"/>
              <a:gd name="connsiteY12" fmla="*/ 1647412 h 1838218"/>
              <a:gd name="connsiteX13" fmla="*/ 4450 w 4025775"/>
              <a:gd name="connsiteY13" fmla="*/ 1272716 h 1838218"/>
              <a:gd name="connsiteX14" fmla="*/ 22438 w 4025775"/>
              <a:gd name="connsiteY14" fmla="*/ 1221592 h 1838218"/>
              <a:gd name="connsiteX15" fmla="*/ 76254 w 4025775"/>
              <a:gd name="connsiteY15" fmla="*/ 1170798 h 1838218"/>
              <a:gd name="connsiteX16" fmla="*/ 125510 w 4025775"/>
              <a:gd name="connsiteY16" fmla="*/ 1148609 h 1838218"/>
              <a:gd name="connsiteX17" fmla="*/ 1019406 w 4025775"/>
              <a:gd name="connsiteY17" fmla="*/ 1141885 h 1838218"/>
              <a:gd name="connsiteX18" fmla="*/ 573358 w 4025775"/>
              <a:gd name="connsiteY18" fmla="*/ 0 h 1838218"/>
              <a:gd name="connsiteX19" fmla="*/ 1630493 w 4025775"/>
              <a:gd name="connsiteY19" fmla="*/ 1141885 h 1838218"/>
              <a:gd name="connsiteX20" fmla="*/ 3874119 w 4025775"/>
              <a:gd name="connsiteY20" fmla="*/ 1137424 h 1838218"/>
              <a:gd name="connsiteX0" fmla="*/ 3874119 w 4025775"/>
              <a:gd name="connsiteY0" fmla="*/ 1137424 h 1838685"/>
              <a:gd name="connsiteX1" fmla="*/ 3949947 w 4025775"/>
              <a:gd name="connsiteY1" fmla="*/ 1150805 h 1838685"/>
              <a:gd name="connsiteX2" fmla="*/ 3990091 w 4025775"/>
              <a:gd name="connsiteY2" fmla="*/ 1182029 h 1838685"/>
              <a:gd name="connsiteX3" fmla="*/ 4025775 w 4025775"/>
              <a:gd name="connsiteY3" fmla="*/ 1240015 h 1838685"/>
              <a:gd name="connsiteX4" fmla="*/ 4025775 w 4025775"/>
              <a:gd name="connsiteY4" fmla="*/ 1744050 h 1838685"/>
              <a:gd name="connsiteX5" fmla="*/ 4003473 w 4025775"/>
              <a:gd name="connsiteY5" fmla="*/ 1779734 h 1838685"/>
              <a:gd name="connsiteX6" fmla="*/ 3967789 w 4025775"/>
              <a:gd name="connsiteY6" fmla="*/ 1802037 h 1838685"/>
              <a:gd name="connsiteX7" fmla="*/ 3932105 w 4025775"/>
              <a:gd name="connsiteY7" fmla="*/ 1815418 h 1838685"/>
              <a:gd name="connsiteX8" fmla="*/ 559976 w 4025775"/>
              <a:gd name="connsiteY8" fmla="*/ 1833260 h 1838685"/>
              <a:gd name="connsiteX9" fmla="*/ 158873 w 4025775"/>
              <a:gd name="connsiteY9" fmla="*/ 1837587 h 1838685"/>
              <a:gd name="connsiteX10" fmla="*/ 62153 w 4025775"/>
              <a:gd name="connsiteY10" fmla="*/ 1811282 h 1838685"/>
              <a:gd name="connsiteX11" fmla="*/ 17285 w 4025775"/>
              <a:gd name="connsiteY11" fmla="*/ 1727624 h 1838685"/>
              <a:gd name="connsiteX12" fmla="*/ 853 w 4025775"/>
              <a:gd name="connsiteY12" fmla="*/ 1647412 h 1838685"/>
              <a:gd name="connsiteX13" fmla="*/ 4450 w 4025775"/>
              <a:gd name="connsiteY13" fmla="*/ 1272716 h 1838685"/>
              <a:gd name="connsiteX14" fmla="*/ 22438 w 4025775"/>
              <a:gd name="connsiteY14" fmla="*/ 1221592 h 1838685"/>
              <a:gd name="connsiteX15" fmla="*/ 76254 w 4025775"/>
              <a:gd name="connsiteY15" fmla="*/ 1170798 h 1838685"/>
              <a:gd name="connsiteX16" fmla="*/ 125510 w 4025775"/>
              <a:gd name="connsiteY16" fmla="*/ 1148609 h 1838685"/>
              <a:gd name="connsiteX17" fmla="*/ 1019406 w 4025775"/>
              <a:gd name="connsiteY17" fmla="*/ 1141885 h 1838685"/>
              <a:gd name="connsiteX18" fmla="*/ 573358 w 4025775"/>
              <a:gd name="connsiteY18" fmla="*/ 0 h 1838685"/>
              <a:gd name="connsiteX19" fmla="*/ 1630493 w 4025775"/>
              <a:gd name="connsiteY19" fmla="*/ 1141885 h 1838685"/>
              <a:gd name="connsiteX20" fmla="*/ 3874119 w 4025775"/>
              <a:gd name="connsiteY20" fmla="*/ 1137424 h 1838685"/>
              <a:gd name="connsiteX0" fmla="*/ 3873769 w 4025425"/>
              <a:gd name="connsiteY0" fmla="*/ 1137424 h 1838685"/>
              <a:gd name="connsiteX1" fmla="*/ 3949597 w 4025425"/>
              <a:gd name="connsiteY1" fmla="*/ 1150805 h 1838685"/>
              <a:gd name="connsiteX2" fmla="*/ 3989741 w 4025425"/>
              <a:gd name="connsiteY2" fmla="*/ 1182029 h 1838685"/>
              <a:gd name="connsiteX3" fmla="*/ 4025425 w 4025425"/>
              <a:gd name="connsiteY3" fmla="*/ 1240015 h 1838685"/>
              <a:gd name="connsiteX4" fmla="*/ 4025425 w 4025425"/>
              <a:gd name="connsiteY4" fmla="*/ 1744050 h 1838685"/>
              <a:gd name="connsiteX5" fmla="*/ 4003123 w 4025425"/>
              <a:gd name="connsiteY5" fmla="*/ 1779734 h 1838685"/>
              <a:gd name="connsiteX6" fmla="*/ 3967439 w 4025425"/>
              <a:gd name="connsiteY6" fmla="*/ 1802037 h 1838685"/>
              <a:gd name="connsiteX7" fmla="*/ 3931755 w 4025425"/>
              <a:gd name="connsiteY7" fmla="*/ 1815418 h 1838685"/>
              <a:gd name="connsiteX8" fmla="*/ 559626 w 4025425"/>
              <a:gd name="connsiteY8" fmla="*/ 1833260 h 1838685"/>
              <a:gd name="connsiteX9" fmla="*/ 158523 w 4025425"/>
              <a:gd name="connsiteY9" fmla="*/ 1837587 h 1838685"/>
              <a:gd name="connsiteX10" fmla="*/ 61803 w 4025425"/>
              <a:gd name="connsiteY10" fmla="*/ 1811282 h 1838685"/>
              <a:gd name="connsiteX11" fmla="*/ 12045 w 4025425"/>
              <a:gd name="connsiteY11" fmla="*/ 1742293 h 1838685"/>
              <a:gd name="connsiteX12" fmla="*/ 503 w 4025425"/>
              <a:gd name="connsiteY12" fmla="*/ 1647412 h 1838685"/>
              <a:gd name="connsiteX13" fmla="*/ 4100 w 4025425"/>
              <a:gd name="connsiteY13" fmla="*/ 1272716 h 1838685"/>
              <a:gd name="connsiteX14" fmla="*/ 22088 w 4025425"/>
              <a:gd name="connsiteY14" fmla="*/ 1221592 h 1838685"/>
              <a:gd name="connsiteX15" fmla="*/ 75904 w 4025425"/>
              <a:gd name="connsiteY15" fmla="*/ 1170798 h 1838685"/>
              <a:gd name="connsiteX16" fmla="*/ 125160 w 4025425"/>
              <a:gd name="connsiteY16" fmla="*/ 1148609 h 1838685"/>
              <a:gd name="connsiteX17" fmla="*/ 1019056 w 4025425"/>
              <a:gd name="connsiteY17" fmla="*/ 1141885 h 1838685"/>
              <a:gd name="connsiteX18" fmla="*/ 573008 w 4025425"/>
              <a:gd name="connsiteY18" fmla="*/ 0 h 1838685"/>
              <a:gd name="connsiteX19" fmla="*/ 1630143 w 4025425"/>
              <a:gd name="connsiteY19" fmla="*/ 1141885 h 1838685"/>
              <a:gd name="connsiteX20" fmla="*/ 3873769 w 4025425"/>
              <a:gd name="connsiteY20" fmla="*/ 1137424 h 1838685"/>
              <a:gd name="connsiteX0" fmla="*/ 4265265 w 4416921"/>
              <a:gd name="connsiteY0" fmla="*/ 1353132 h 2054393"/>
              <a:gd name="connsiteX1" fmla="*/ 4341093 w 4416921"/>
              <a:gd name="connsiteY1" fmla="*/ 1366513 h 2054393"/>
              <a:gd name="connsiteX2" fmla="*/ 4381237 w 4416921"/>
              <a:gd name="connsiteY2" fmla="*/ 1397737 h 2054393"/>
              <a:gd name="connsiteX3" fmla="*/ 4416921 w 4416921"/>
              <a:gd name="connsiteY3" fmla="*/ 1455723 h 2054393"/>
              <a:gd name="connsiteX4" fmla="*/ 4416921 w 4416921"/>
              <a:gd name="connsiteY4" fmla="*/ 1959758 h 2054393"/>
              <a:gd name="connsiteX5" fmla="*/ 4394619 w 4416921"/>
              <a:gd name="connsiteY5" fmla="*/ 1995442 h 2054393"/>
              <a:gd name="connsiteX6" fmla="*/ 4358935 w 4416921"/>
              <a:gd name="connsiteY6" fmla="*/ 2017745 h 2054393"/>
              <a:gd name="connsiteX7" fmla="*/ 4323251 w 4416921"/>
              <a:gd name="connsiteY7" fmla="*/ 2031126 h 2054393"/>
              <a:gd name="connsiteX8" fmla="*/ 951122 w 4416921"/>
              <a:gd name="connsiteY8" fmla="*/ 2048968 h 2054393"/>
              <a:gd name="connsiteX9" fmla="*/ 550019 w 4416921"/>
              <a:gd name="connsiteY9" fmla="*/ 2053295 h 2054393"/>
              <a:gd name="connsiteX10" fmla="*/ 453299 w 4416921"/>
              <a:gd name="connsiteY10" fmla="*/ 2026990 h 2054393"/>
              <a:gd name="connsiteX11" fmla="*/ 403541 w 4416921"/>
              <a:gd name="connsiteY11" fmla="*/ 1958001 h 2054393"/>
              <a:gd name="connsiteX12" fmla="*/ 391999 w 4416921"/>
              <a:gd name="connsiteY12" fmla="*/ 1863120 h 2054393"/>
              <a:gd name="connsiteX13" fmla="*/ 395596 w 4416921"/>
              <a:gd name="connsiteY13" fmla="*/ 1488424 h 2054393"/>
              <a:gd name="connsiteX14" fmla="*/ 413584 w 4416921"/>
              <a:gd name="connsiteY14" fmla="*/ 1437300 h 2054393"/>
              <a:gd name="connsiteX15" fmla="*/ 467400 w 4416921"/>
              <a:gd name="connsiteY15" fmla="*/ 1386506 h 2054393"/>
              <a:gd name="connsiteX16" fmla="*/ 516656 w 4416921"/>
              <a:gd name="connsiteY16" fmla="*/ 1364317 h 2054393"/>
              <a:gd name="connsiteX17" fmla="*/ 1410552 w 4416921"/>
              <a:gd name="connsiteY17" fmla="*/ 1357593 h 2054393"/>
              <a:gd name="connsiteX18" fmla="*/ 0 w 4416921"/>
              <a:gd name="connsiteY18" fmla="*/ 0 h 2054393"/>
              <a:gd name="connsiteX19" fmla="*/ 2021639 w 4416921"/>
              <a:gd name="connsiteY19" fmla="*/ 1357593 h 2054393"/>
              <a:gd name="connsiteX20" fmla="*/ 4265265 w 4416921"/>
              <a:gd name="connsiteY20" fmla="*/ 1353132 h 2054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6921" h="2054393">
                <a:moveTo>
                  <a:pt x="4265265" y="1353132"/>
                </a:moveTo>
                <a:lnTo>
                  <a:pt x="4341093" y="1366513"/>
                </a:lnTo>
                <a:lnTo>
                  <a:pt x="4381237" y="1397737"/>
                </a:lnTo>
                <a:lnTo>
                  <a:pt x="4416921" y="1455723"/>
                </a:lnTo>
                <a:lnTo>
                  <a:pt x="4416921" y="1959758"/>
                </a:lnTo>
                <a:lnTo>
                  <a:pt x="4394619" y="1995442"/>
                </a:lnTo>
                <a:lnTo>
                  <a:pt x="4358935" y="2017745"/>
                </a:lnTo>
                <a:lnTo>
                  <a:pt x="4323251" y="2031126"/>
                </a:lnTo>
                <a:lnTo>
                  <a:pt x="951122" y="2048968"/>
                </a:lnTo>
                <a:cubicBezTo>
                  <a:pt x="817421" y="2050410"/>
                  <a:pt x="632989" y="2056958"/>
                  <a:pt x="550019" y="2053295"/>
                </a:cubicBezTo>
                <a:cubicBezTo>
                  <a:pt x="467049" y="2049632"/>
                  <a:pt x="477712" y="2042872"/>
                  <a:pt x="453299" y="2026990"/>
                </a:cubicBezTo>
                <a:cubicBezTo>
                  <a:pt x="428886" y="2011108"/>
                  <a:pt x="413758" y="1985313"/>
                  <a:pt x="403541" y="1958001"/>
                </a:cubicBezTo>
                <a:cubicBezTo>
                  <a:pt x="393324" y="1930689"/>
                  <a:pt x="393323" y="1941383"/>
                  <a:pt x="391999" y="1863120"/>
                </a:cubicBezTo>
                <a:cubicBezTo>
                  <a:pt x="390675" y="1784857"/>
                  <a:pt x="391998" y="1559394"/>
                  <a:pt x="395596" y="1488424"/>
                </a:cubicBezTo>
                <a:lnTo>
                  <a:pt x="413584" y="1437300"/>
                </a:lnTo>
                <a:lnTo>
                  <a:pt x="467400" y="1386506"/>
                </a:lnTo>
                <a:lnTo>
                  <a:pt x="516656" y="1364317"/>
                </a:lnTo>
                <a:lnTo>
                  <a:pt x="1410552" y="1357593"/>
                </a:lnTo>
                <a:lnTo>
                  <a:pt x="0" y="0"/>
                </a:lnTo>
                <a:lnTo>
                  <a:pt x="2021639" y="1357593"/>
                </a:lnTo>
                <a:lnTo>
                  <a:pt x="4265265" y="1353132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51E167-4A8B-4A52-A740-A24FC711C320}"/>
              </a:ext>
            </a:extLst>
          </p:cNvPr>
          <p:cNvSpPr txBox="1"/>
          <p:nvPr/>
        </p:nvSpPr>
        <p:spPr>
          <a:xfrm>
            <a:off x="4946995" y="2647158"/>
            <a:ext cx="4103870" cy="58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400" dirty="0" err="1"/>
              <a:t>Untuk</a:t>
            </a:r>
            <a:r>
              <a:rPr lang="en-US" sz="1400" dirty="0"/>
              <a:t> </a:t>
            </a:r>
            <a:r>
              <a:rPr lang="en-US" sz="1400" dirty="0" err="1"/>
              <a:t>Contoh</a:t>
            </a:r>
            <a:r>
              <a:rPr lang="en-US" sz="1400" dirty="0"/>
              <a:t> </a:t>
            </a:r>
            <a:r>
              <a:rPr lang="en-US" sz="1400" dirty="0" err="1"/>
              <a:t>diambil</a:t>
            </a:r>
            <a:r>
              <a:rPr lang="en-US" sz="1400" dirty="0"/>
              <a:t> </a:t>
            </a:r>
            <a:r>
              <a:rPr lang="en-US" sz="1400" i="1" dirty="0"/>
              <a:t>WBS</a:t>
            </a:r>
            <a:r>
              <a:rPr lang="en-US" sz="1400" dirty="0"/>
              <a:t> </a:t>
            </a:r>
            <a:r>
              <a:rPr lang="en-US" sz="1400" dirty="0" err="1"/>
              <a:t>Jaringan</a:t>
            </a:r>
            <a:r>
              <a:rPr lang="en-US" sz="1400" dirty="0"/>
              <a:t> </a:t>
            </a:r>
            <a:r>
              <a:rPr lang="en-US" sz="1400" dirty="0" err="1"/>
              <a:t>Irigasi</a:t>
            </a:r>
            <a:r>
              <a:rPr lang="en-US" sz="1400" dirty="0"/>
              <a:t>, </a:t>
            </a:r>
            <a:r>
              <a:rPr lang="en-US" sz="1400" dirty="0" err="1"/>
              <a:t>khususnya</a:t>
            </a:r>
            <a:r>
              <a:rPr lang="en-US" dirty="0"/>
              <a:t> </a:t>
            </a:r>
            <a:r>
              <a:rPr lang="en-US" sz="1800" dirty="0" err="1">
                <a:solidFill>
                  <a:srgbClr val="FF0000"/>
                </a:solidFill>
              </a:rPr>
              <a:t>Pembuatan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Saluran</a:t>
            </a:r>
            <a:r>
              <a:rPr lang="en-US" sz="1800" dirty="0">
                <a:solidFill>
                  <a:srgbClr val="FF0000"/>
                </a:solidFill>
              </a:rPr>
              <a:t> Primer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63F7D3-15AF-78B9-ED86-571D1CA17155}"/>
              </a:ext>
            </a:extLst>
          </p:cNvPr>
          <p:cNvSpPr/>
          <p:nvPr/>
        </p:nvSpPr>
        <p:spPr>
          <a:xfrm>
            <a:off x="9688639" y="6657832"/>
            <a:ext cx="195943" cy="18505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1432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 animBg="1"/>
      <p:bldP spid="7" grpId="0" animBg="1"/>
      <p:bldP spid="21" grpId="0" animBg="1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6397EACE-6215-4CFF-A8C5-637467D9A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611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0CF17B6D-7D86-D4BB-749A-2B52966BB993}"/>
              </a:ext>
            </a:extLst>
          </p:cNvPr>
          <p:cNvPicPr/>
          <p:nvPr/>
        </p:nvPicPr>
        <p:blipFill rotWithShape="1">
          <a:blip r:embed="rId3" cstate="print"/>
          <a:srcRect l="2357" t="3269" r="1844" b="4831"/>
          <a:stretch/>
        </p:blipFill>
        <p:spPr>
          <a:xfrm>
            <a:off x="1677537" y="877392"/>
            <a:ext cx="5827594" cy="3452883"/>
          </a:xfrm>
          <a:prstGeom prst="rect">
            <a:avLst/>
          </a:prstGeom>
        </p:spPr>
      </p:pic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E86A9FB-6C49-ACE8-5F6F-D7F3C5A1015F}"/>
              </a:ext>
            </a:extLst>
          </p:cNvPr>
          <p:cNvSpPr/>
          <p:nvPr/>
        </p:nvSpPr>
        <p:spPr>
          <a:xfrm>
            <a:off x="3445474" y="1054809"/>
            <a:ext cx="3670325" cy="2558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05C875-FD73-C950-6CF8-AE899599FE77}"/>
              </a:ext>
            </a:extLst>
          </p:cNvPr>
          <p:cNvSpPr txBox="1"/>
          <p:nvPr/>
        </p:nvSpPr>
        <p:spPr>
          <a:xfrm>
            <a:off x="7005350" y="5257063"/>
            <a:ext cx="255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SALURAN PRIMER</a:t>
            </a:r>
            <a:endParaRPr lang="en-ID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597A94-FF34-7499-2B2E-B6D264834EA0}"/>
              </a:ext>
            </a:extLst>
          </p:cNvPr>
          <p:cNvSpPr txBox="1"/>
          <p:nvPr/>
        </p:nvSpPr>
        <p:spPr>
          <a:xfrm>
            <a:off x="4414990" y="1007371"/>
            <a:ext cx="1766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SALURAN PRIMER</a:t>
            </a:r>
            <a:endParaRPr lang="en-ID" sz="1600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7404946-E3E9-4FF3-1A10-A4AFFFAC6523}"/>
              </a:ext>
            </a:extLst>
          </p:cNvPr>
          <p:cNvCxnSpPr>
            <a:cxnSpLocks/>
            <a:stCxn id="63" idx="1"/>
            <a:endCxn id="20" idx="18"/>
          </p:cNvCxnSpPr>
          <p:nvPr/>
        </p:nvCxnSpPr>
        <p:spPr>
          <a:xfrm flipH="1">
            <a:off x="1187733" y="1182711"/>
            <a:ext cx="2257740" cy="39929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CDAB757-BEA6-8873-A287-0ABCE38D60DF}"/>
              </a:ext>
            </a:extLst>
          </p:cNvPr>
          <p:cNvCxnSpPr>
            <a:cxnSpLocks/>
            <a:endCxn id="6" idx="10"/>
          </p:cNvCxnSpPr>
          <p:nvPr/>
        </p:nvCxnSpPr>
        <p:spPr>
          <a:xfrm>
            <a:off x="7041292" y="1285896"/>
            <a:ext cx="2391702" cy="43152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F4900F8-1A02-DA0F-717B-FFA14AA0ED03}"/>
              </a:ext>
            </a:extLst>
          </p:cNvPr>
          <p:cNvSpPr txBox="1"/>
          <p:nvPr/>
        </p:nvSpPr>
        <p:spPr>
          <a:xfrm>
            <a:off x="2248715" y="165371"/>
            <a:ext cx="5565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Contoh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Pendetilan</a:t>
            </a:r>
            <a:r>
              <a:rPr lang="en-US" dirty="0">
                <a:solidFill>
                  <a:srgbClr val="7030A0"/>
                </a:solidFill>
              </a:rPr>
              <a:t> Peta </a:t>
            </a:r>
            <a:r>
              <a:rPr lang="en-US" dirty="0" err="1">
                <a:solidFill>
                  <a:srgbClr val="7030A0"/>
                </a:solidFill>
              </a:rPr>
              <a:t>Saluran</a:t>
            </a:r>
            <a:r>
              <a:rPr lang="en-US" dirty="0">
                <a:solidFill>
                  <a:srgbClr val="7030A0"/>
                </a:solidFill>
              </a:rPr>
              <a:t> Primer</a:t>
            </a:r>
            <a:endParaRPr lang="en-ID" dirty="0">
              <a:solidFill>
                <a:srgbClr val="7030A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6005F1-3451-4CA2-5997-B3F07CEF6BEB}"/>
              </a:ext>
            </a:extLst>
          </p:cNvPr>
          <p:cNvGrpSpPr/>
          <p:nvPr/>
        </p:nvGrpSpPr>
        <p:grpSpPr>
          <a:xfrm>
            <a:off x="478199" y="4386224"/>
            <a:ext cx="8977447" cy="2389091"/>
            <a:chOff x="502642" y="4230955"/>
            <a:chExt cx="8977447" cy="238909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0D81841-8908-B3ED-E787-353D35FF1C38}"/>
                </a:ext>
              </a:extLst>
            </p:cNvPr>
            <p:cNvGrpSpPr/>
            <p:nvPr/>
          </p:nvGrpSpPr>
          <p:grpSpPr>
            <a:xfrm>
              <a:off x="595396" y="4680130"/>
              <a:ext cx="8884693" cy="1939916"/>
              <a:chOff x="0" y="136358"/>
              <a:chExt cx="8337139" cy="1507370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C17B81FE-A22A-395E-97F2-A92241BF8DC3}"/>
                  </a:ext>
                </a:extLst>
              </p:cNvPr>
              <p:cNvGrpSpPr/>
              <p:nvPr/>
            </p:nvGrpSpPr>
            <p:grpSpPr>
              <a:xfrm>
                <a:off x="0" y="136358"/>
                <a:ext cx="8337139" cy="1507370"/>
                <a:chOff x="0" y="136358"/>
                <a:chExt cx="8337139" cy="1507370"/>
              </a:xfrm>
            </p:grpSpPr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98BF2A55-DC04-3071-381F-BCBD41B74E3B}"/>
                    </a:ext>
                  </a:extLst>
                </p:cNvPr>
                <p:cNvSpPr/>
                <p:nvPr/>
              </p:nvSpPr>
              <p:spPr>
                <a:xfrm>
                  <a:off x="456498" y="398389"/>
                  <a:ext cx="7835619" cy="713525"/>
                </a:xfrm>
                <a:custGeom>
                  <a:avLst/>
                  <a:gdLst>
                    <a:gd name="connsiteX0" fmla="*/ 0 w 4943260"/>
                    <a:gd name="connsiteY0" fmla="*/ 82502 h 281883"/>
                    <a:gd name="connsiteX1" fmla="*/ 244069 w 4943260"/>
                    <a:gd name="connsiteY1" fmla="*/ 130629 h 281883"/>
                    <a:gd name="connsiteX2" fmla="*/ 464075 w 4943260"/>
                    <a:gd name="connsiteY2" fmla="*/ 161567 h 281883"/>
                    <a:gd name="connsiteX3" fmla="*/ 780333 w 4943260"/>
                    <a:gd name="connsiteY3" fmla="*/ 278445 h 281883"/>
                    <a:gd name="connsiteX4" fmla="*/ 876586 w 4943260"/>
                    <a:gd name="connsiteY4" fmla="*/ 213131 h 281883"/>
                    <a:gd name="connsiteX5" fmla="*/ 1227221 w 4943260"/>
                    <a:gd name="connsiteY5" fmla="*/ 240632 h 281883"/>
                    <a:gd name="connsiteX6" fmla="*/ 1536604 w 4943260"/>
                    <a:gd name="connsiteY6" fmla="*/ 237194 h 281883"/>
                    <a:gd name="connsiteX7" fmla="*/ 1986929 w 4943260"/>
                    <a:gd name="connsiteY7" fmla="*/ 206256 h 281883"/>
                    <a:gd name="connsiteX8" fmla="*/ 2230998 w 4943260"/>
                    <a:gd name="connsiteY8" fmla="*/ 254382 h 281883"/>
                    <a:gd name="connsiteX9" fmla="*/ 2688198 w 4943260"/>
                    <a:gd name="connsiteY9" fmla="*/ 171880 h 281883"/>
                    <a:gd name="connsiteX10" fmla="*/ 3434156 w 4943260"/>
                    <a:gd name="connsiteY10" fmla="*/ 175317 h 281883"/>
                    <a:gd name="connsiteX11" fmla="*/ 4224803 w 4943260"/>
                    <a:gd name="connsiteY11" fmla="*/ 216569 h 281883"/>
                    <a:gd name="connsiteX12" fmla="*/ 4805756 w 4943260"/>
                    <a:gd name="connsiteY12" fmla="*/ 281883 h 281883"/>
                    <a:gd name="connsiteX13" fmla="*/ 4943260 w 4943260"/>
                    <a:gd name="connsiteY13" fmla="*/ 281883 h 281883"/>
                    <a:gd name="connsiteX14" fmla="*/ 4943260 w 4943260"/>
                    <a:gd name="connsiteY14" fmla="*/ 140942 h 281883"/>
                    <a:gd name="connsiteX15" fmla="*/ 4400120 w 4943260"/>
                    <a:gd name="connsiteY15" fmla="*/ 127191 h 281883"/>
                    <a:gd name="connsiteX16" fmla="*/ 3946357 w 4943260"/>
                    <a:gd name="connsiteY16" fmla="*/ 113441 h 281883"/>
                    <a:gd name="connsiteX17" fmla="*/ 3351654 w 4943260"/>
                    <a:gd name="connsiteY17" fmla="*/ 58439 h 281883"/>
                    <a:gd name="connsiteX18" fmla="*/ 2784451 w 4943260"/>
                    <a:gd name="connsiteY18" fmla="*/ 44689 h 281883"/>
                    <a:gd name="connsiteX19" fmla="*/ 2506006 w 4943260"/>
                    <a:gd name="connsiteY19" fmla="*/ 0 h 281883"/>
                    <a:gd name="connsiteX20" fmla="*/ 2299750 w 4943260"/>
                    <a:gd name="connsiteY20" fmla="*/ 72190 h 281883"/>
                    <a:gd name="connsiteX0" fmla="*/ 10314 w 4953574"/>
                    <a:gd name="connsiteY0" fmla="*/ 82502 h 281883"/>
                    <a:gd name="connsiteX1" fmla="*/ 254383 w 4953574"/>
                    <a:gd name="connsiteY1" fmla="*/ 130629 h 281883"/>
                    <a:gd name="connsiteX2" fmla="*/ 474389 w 4953574"/>
                    <a:gd name="connsiteY2" fmla="*/ 161567 h 281883"/>
                    <a:gd name="connsiteX3" fmla="*/ 790647 w 4953574"/>
                    <a:gd name="connsiteY3" fmla="*/ 278445 h 281883"/>
                    <a:gd name="connsiteX4" fmla="*/ 886900 w 4953574"/>
                    <a:gd name="connsiteY4" fmla="*/ 213131 h 281883"/>
                    <a:gd name="connsiteX5" fmla="*/ 1237535 w 4953574"/>
                    <a:gd name="connsiteY5" fmla="*/ 240632 h 281883"/>
                    <a:gd name="connsiteX6" fmla="*/ 1546918 w 4953574"/>
                    <a:gd name="connsiteY6" fmla="*/ 237194 h 281883"/>
                    <a:gd name="connsiteX7" fmla="*/ 1997243 w 4953574"/>
                    <a:gd name="connsiteY7" fmla="*/ 206256 h 281883"/>
                    <a:gd name="connsiteX8" fmla="*/ 2241312 w 4953574"/>
                    <a:gd name="connsiteY8" fmla="*/ 254382 h 281883"/>
                    <a:gd name="connsiteX9" fmla="*/ 2698512 w 4953574"/>
                    <a:gd name="connsiteY9" fmla="*/ 171880 h 281883"/>
                    <a:gd name="connsiteX10" fmla="*/ 3444470 w 4953574"/>
                    <a:gd name="connsiteY10" fmla="*/ 175317 h 281883"/>
                    <a:gd name="connsiteX11" fmla="*/ 4235117 w 4953574"/>
                    <a:gd name="connsiteY11" fmla="*/ 216569 h 281883"/>
                    <a:gd name="connsiteX12" fmla="*/ 4816070 w 4953574"/>
                    <a:gd name="connsiteY12" fmla="*/ 281883 h 281883"/>
                    <a:gd name="connsiteX13" fmla="*/ 4953574 w 4953574"/>
                    <a:gd name="connsiteY13" fmla="*/ 281883 h 281883"/>
                    <a:gd name="connsiteX14" fmla="*/ 4953574 w 4953574"/>
                    <a:gd name="connsiteY14" fmla="*/ 140942 h 281883"/>
                    <a:gd name="connsiteX15" fmla="*/ 4410434 w 4953574"/>
                    <a:gd name="connsiteY15" fmla="*/ 127191 h 281883"/>
                    <a:gd name="connsiteX16" fmla="*/ 3956671 w 4953574"/>
                    <a:gd name="connsiteY16" fmla="*/ 113441 h 281883"/>
                    <a:gd name="connsiteX17" fmla="*/ 3361968 w 4953574"/>
                    <a:gd name="connsiteY17" fmla="*/ 58439 h 281883"/>
                    <a:gd name="connsiteX18" fmla="*/ 2794765 w 4953574"/>
                    <a:gd name="connsiteY18" fmla="*/ 44689 h 281883"/>
                    <a:gd name="connsiteX19" fmla="*/ 2516320 w 4953574"/>
                    <a:gd name="connsiteY19" fmla="*/ 0 h 281883"/>
                    <a:gd name="connsiteX20" fmla="*/ 0 w 4953574"/>
                    <a:gd name="connsiteY20" fmla="*/ 85940 h 281883"/>
                    <a:gd name="connsiteX0" fmla="*/ 17189 w 4960449"/>
                    <a:gd name="connsiteY0" fmla="*/ 82502 h 281883"/>
                    <a:gd name="connsiteX1" fmla="*/ 261258 w 4960449"/>
                    <a:gd name="connsiteY1" fmla="*/ 130629 h 281883"/>
                    <a:gd name="connsiteX2" fmla="*/ 481264 w 4960449"/>
                    <a:gd name="connsiteY2" fmla="*/ 161567 h 281883"/>
                    <a:gd name="connsiteX3" fmla="*/ 797522 w 4960449"/>
                    <a:gd name="connsiteY3" fmla="*/ 278445 h 281883"/>
                    <a:gd name="connsiteX4" fmla="*/ 893775 w 4960449"/>
                    <a:gd name="connsiteY4" fmla="*/ 213131 h 281883"/>
                    <a:gd name="connsiteX5" fmla="*/ 1244410 w 4960449"/>
                    <a:gd name="connsiteY5" fmla="*/ 240632 h 281883"/>
                    <a:gd name="connsiteX6" fmla="*/ 1553793 w 4960449"/>
                    <a:gd name="connsiteY6" fmla="*/ 237194 h 281883"/>
                    <a:gd name="connsiteX7" fmla="*/ 2004118 w 4960449"/>
                    <a:gd name="connsiteY7" fmla="*/ 206256 h 281883"/>
                    <a:gd name="connsiteX8" fmla="*/ 2248187 w 4960449"/>
                    <a:gd name="connsiteY8" fmla="*/ 254382 h 281883"/>
                    <a:gd name="connsiteX9" fmla="*/ 2705387 w 4960449"/>
                    <a:gd name="connsiteY9" fmla="*/ 171880 h 281883"/>
                    <a:gd name="connsiteX10" fmla="*/ 3451345 w 4960449"/>
                    <a:gd name="connsiteY10" fmla="*/ 175317 h 281883"/>
                    <a:gd name="connsiteX11" fmla="*/ 4241992 w 4960449"/>
                    <a:gd name="connsiteY11" fmla="*/ 216569 h 281883"/>
                    <a:gd name="connsiteX12" fmla="*/ 4822945 w 4960449"/>
                    <a:gd name="connsiteY12" fmla="*/ 281883 h 281883"/>
                    <a:gd name="connsiteX13" fmla="*/ 4960449 w 4960449"/>
                    <a:gd name="connsiteY13" fmla="*/ 281883 h 281883"/>
                    <a:gd name="connsiteX14" fmla="*/ 4960449 w 4960449"/>
                    <a:gd name="connsiteY14" fmla="*/ 140942 h 281883"/>
                    <a:gd name="connsiteX15" fmla="*/ 4417309 w 4960449"/>
                    <a:gd name="connsiteY15" fmla="*/ 127191 h 281883"/>
                    <a:gd name="connsiteX16" fmla="*/ 3963546 w 4960449"/>
                    <a:gd name="connsiteY16" fmla="*/ 113441 h 281883"/>
                    <a:gd name="connsiteX17" fmla="*/ 3368843 w 4960449"/>
                    <a:gd name="connsiteY17" fmla="*/ 58439 h 281883"/>
                    <a:gd name="connsiteX18" fmla="*/ 2801640 w 4960449"/>
                    <a:gd name="connsiteY18" fmla="*/ 44689 h 281883"/>
                    <a:gd name="connsiteX19" fmla="*/ 2523195 w 4960449"/>
                    <a:gd name="connsiteY19" fmla="*/ 0 h 281883"/>
                    <a:gd name="connsiteX20" fmla="*/ 0 w 4960449"/>
                    <a:gd name="connsiteY20" fmla="*/ 82502 h 281883"/>
                    <a:gd name="connsiteX0" fmla="*/ 17189 w 4960449"/>
                    <a:gd name="connsiteY0" fmla="*/ 82502 h 281883"/>
                    <a:gd name="connsiteX1" fmla="*/ 261258 w 4960449"/>
                    <a:gd name="connsiteY1" fmla="*/ 130629 h 281883"/>
                    <a:gd name="connsiteX2" fmla="*/ 481264 w 4960449"/>
                    <a:gd name="connsiteY2" fmla="*/ 161567 h 281883"/>
                    <a:gd name="connsiteX3" fmla="*/ 797522 w 4960449"/>
                    <a:gd name="connsiteY3" fmla="*/ 278445 h 281883"/>
                    <a:gd name="connsiteX4" fmla="*/ 893775 w 4960449"/>
                    <a:gd name="connsiteY4" fmla="*/ 213131 h 281883"/>
                    <a:gd name="connsiteX5" fmla="*/ 1244410 w 4960449"/>
                    <a:gd name="connsiteY5" fmla="*/ 240632 h 281883"/>
                    <a:gd name="connsiteX6" fmla="*/ 1553793 w 4960449"/>
                    <a:gd name="connsiteY6" fmla="*/ 237194 h 281883"/>
                    <a:gd name="connsiteX7" fmla="*/ 2004118 w 4960449"/>
                    <a:gd name="connsiteY7" fmla="*/ 206256 h 281883"/>
                    <a:gd name="connsiteX8" fmla="*/ 2248187 w 4960449"/>
                    <a:gd name="connsiteY8" fmla="*/ 254382 h 281883"/>
                    <a:gd name="connsiteX9" fmla="*/ 2705387 w 4960449"/>
                    <a:gd name="connsiteY9" fmla="*/ 171880 h 281883"/>
                    <a:gd name="connsiteX10" fmla="*/ 3451345 w 4960449"/>
                    <a:gd name="connsiteY10" fmla="*/ 175317 h 281883"/>
                    <a:gd name="connsiteX11" fmla="*/ 4241992 w 4960449"/>
                    <a:gd name="connsiteY11" fmla="*/ 216569 h 281883"/>
                    <a:gd name="connsiteX12" fmla="*/ 4822945 w 4960449"/>
                    <a:gd name="connsiteY12" fmla="*/ 281883 h 281883"/>
                    <a:gd name="connsiteX13" fmla="*/ 4960449 w 4960449"/>
                    <a:gd name="connsiteY13" fmla="*/ 281883 h 281883"/>
                    <a:gd name="connsiteX14" fmla="*/ 4960449 w 4960449"/>
                    <a:gd name="connsiteY14" fmla="*/ 140942 h 281883"/>
                    <a:gd name="connsiteX15" fmla="*/ 4417309 w 4960449"/>
                    <a:gd name="connsiteY15" fmla="*/ 127191 h 281883"/>
                    <a:gd name="connsiteX16" fmla="*/ 3963546 w 4960449"/>
                    <a:gd name="connsiteY16" fmla="*/ 113441 h 281883"/>
                    <a:gd name="connsiteX17" fmla="*/ 3368843 w 4960449"/>
                    <a:gd name="connsiteY17" fmla="*/ 58439 h 281883"/>
                    <a:gd name="connsiteX18" fmla="*/ 2801640 w 4960449"/>
                    <a:gd name="connsiteY18" fmla="*/ 44689 h 281883"/>
                    <a:gd name="connsiteX19" fmla="*/ 2523195 w 4960449"/>
                    <a:gd name="connsiteY19" fmla="*/ 0 h 281883"/>
                    <a:gd name="connsiteX20" fmla="*/ 0 w 4960449"/>
                    <a:gd name="connsiteY20" fmla="*/ 82502 h 281883"/>
                    <a:gd name="connsiteX21" fmla="*/ 17189 w 4960449"/>
                    <a:gd name="connsiteY21" fmla="*/ 82502 h 281883"/>
                    <a:gd name="connsiteX0" fmla="*/ 24064 w 4960449"/>
                    <a:gd name="connsiteY0" fmla="*/ 202818 h 281883"/>
                    <a:gd name="connsiteX1" fmla="*/ 261258 w 4960449"/>
                    <a:gd name="connsiteY1" fmla="*/ 130629 h 281883"/>
                    <a:gd name="connsiteX2" fmla="*/ 481264 w 4960449"/>
                    <a:gd name="connsiteY2" fmla="*/ 161567 h 281883"/>
                    <a:gd name="connsiteX3" fmla="*/ 797522 w 4960449"/>
                    <a:gd name="connsiteY3" fmla="*/ 278445 h 281883"/>
                    <a:gd name="connsiteX4" fmla="*/ 893775 w 4960449"/>
                    <a:gd name="connsiteY4" fmla="*/ 213131 h 281883"/>
                    <a:gd name="connsiteX5" fmla="*/ 1244410 w 4960449"/>
                    <a:gd name="connsiteY5" fmla="*/ 240632 h 281883"/>
                    <a:gd name="connsiteX6" fmla="*/ 1553793 w 4960449"/>
                    <a:gd name="connsiteY6" fmla="*/ 237194 h 281883"/>
                    <a:gd name="connsiteX7" fmla="*/ 2004118 w 4960449"/>
                    <a:gd name="connsiteY7" fmla="*/ 206256 h 281883"/>
                    <a:gd name="connsiteX8" fmla="*/ 2248187 w 4960449"/>
                    <a:gd name="connsiteY8" fmla="*/ 254382 h 281883"/>
                    <a:gd name="connsiteX9" fmla="*/ 2705387 w 4960449"/>
                    <a:gd name="connsiteY9" fmla="*/ 171880 h 281883"/>
                    <a:gd name="connsiteX10" fmla="*/ 3451345 w 4960449"/>
                    <a:gd name="connsiteY10" fmla="*/ 175317 h 281883"/>
                    <a:gd name="connsiteX11" fmla="*/ 4241992 w 4960449"/>
                    <a:gd name="connsiteY11" fmla="*/ 216569 h 281883"/>
                    <a:gd name="connsiteX12" fmla="*/ 4822945 w 4960449"/>
                    <a:gd name="connsiteY12" fmla="*/ 281883 h 281883"/>
                    <a:gd name="connsiteX13" fmla="*/ 4960449 w 4960449"/>
                    <a:gd name="connsiteY13" fmla="*/ 281883 h 281883"/>
                    <a:gd name="connsiteX14" fmla="*/ 4960449 w 4960449"/>
                    <a:gd name="connsiteY14" fmla="*/ 140942 h 281883"/>
                    <a:gd name="connsiteX15" fmla="*/ 4417309 w 4960449"/>
                    <a:gd name="connsiteY15" fmla="*/ 127191 h 281883"/>
                    <a:gd name="connsiteX16" fmla="*/ 3963546 w 4960449"/>
                    <a:gd name="connsiteY16" fmla="*/ 113441 h 281883"/>
                    <a:gd name="connsiteX17" fmla="*/ 3368843 w 4960449"/>
                    <a:gd name="connsiteY17" fmla="*/ 58439 h 281883"/>
                    <a:gd name="connsiteX18" fmla="*/ 2801640 w 4960449"/>
                    <a:gd name="connsiteY18" fmla="*/ 44689 h 281883"/>
                    <a:gd name="connsiteX19" fmla="*/ 2523195 w 4960449"/>
                    <a:gd name="connsiteY19" fmla="*/ 0 h 281883"/>
                    <a:gd name="connsiteX20" fmla="*/ 0 w 4960449"/>
                    <a:gd name="connsiteY20" fmla="*/ 82502 h 281883"/>
                    <a:gd name="connsiteX21" fmla="*/ 24064 w 4960449"/>
                    <a:gd name="connsiteY21" fmla="*/ 202818 h 281883"/>
                    <a:gd name="connsiteX0" fmla="*/ 0 w 4936385"/>
                    <a:gd name="connsiteY0" fmla="*/ 254840 h 333905"/>
                    <a:gd name="connsiteX1" fmla="*/ 237194 w 4936385"/>
                    <a:gd name="connsiteY1" fmla="*/ 182651 h 333905"/>
                    <a:gd name="connsiteX2" fmla="*/ 457200 w 4936385"/>
                    <a:gd name="connsiteY2" fmla="*/ 213589 h 333905"/>
                    <a:gd name="connsiteX3" fmla="*/ 773458 w 4936385"/>
                    <a:gd name="connsiteY3" fmla="*/ 330467 h 333905"/>
                    <a:gd name="connsiteX4" fmla="*/ 869711 w 4936385"/>
                    <a:gd name="connsiteY4" fmla="*/ 265153 h 333905"/>
                    <a:gd name="connsiteX5" fmla="*/ 1220346 w 4936385"/>
                    <a:gd name="connsiteY5" fmla="*/ 292654 h 333905"/>
                    <a:gd name="connsiteX6" fmla="*/ 1529729 w 4936385"/>
                    <a:gd name="connsiteY6" fmla="*/ 289216 h 333905"/>
                    <a:gd name="connsiteX7" fmla="*/ 1980054 w 4936385"/>
                    <a:gd name="connsiteY7" fmla="*/ 258278 h 333905"/>
                    <a:gd name="connsiteX8" fmla="*/ 2224123 w 4936385"/>
                    <a:gd name="connsiteY8" fmla="*/ 306404 h 333905"/>
                    <a:gd name="connsiteX9" fmla="*/ 2681323 w 4936385"/>
                    <a:gd name="connsiteY9" fmla="*/ 223902 h 333905"/>
                    <a:gd name="connsiteX10" fmla="*/ 3427281 w 4936385"/>
                    <a:gd name="connsiteY10" fmla="*/ 227339 h 333905"/>
                    <a:gd name="connsiteX11" fmla="*/ 4217928 w 4936385"/>
                    <a:gd name="connsiteY11" fmla="*/ 268591 h 333905"/>
                    <a:gd name="connsiteX12" fmla="*/ 4798881 w 4936385"/>
                    <a:gd name="connsiteY12" fmla="*/ 333905 h 333905"/>
                    <a:gd name="connsiteX13" fmla="*/ 4936385 w 4936385"/>
                    <a:gd name="connsiteY13" fmla="*/ 333905 h 333905"/>
                    <a:gd name="connsiteX14" fmla="*/ 4936385 w 4936385"/>
                    <a:gd name="connsiteY14" fmla="*/ 192964 h 333905"/>
                    <a:gd name="connsiteX15" fmla="*/ 4393245 w 4936385"/>
                    <a:gd name="connsiteY15" fmla="*/ 179213 h 333905"/>
                    <a:gd name="connsiteX16" fmla="*/ 3939482 w 4936385"/>
                    <a:gd name="connsiteY16" fmla="*/ 165463 h 333905"/>
                    <a:gd name="connsiteX17" fmla="*/ 3344779 w 4936385"/>
                    <a:gd name="connsiteY17" fmla="*/ 110461 h 333905"/>
                    <a:gd name="connsiteX18" fmla="*/ 2777576 w 4936385"/>
                    <a:gd name="connsiteY18" fmla="*/ 96711 h 333905"/>
                    <a:gd name="connsiteX19" fmla="*/ 2499131 w 4936385"/>
                    <a:gd name="connsiteY19" fmla="*/ 52022 h 333905"/>
                    <a:gd name="connsiteX20" fmla="*/ 68751 w 4936385"/>
                    <a:gd name="connsiteY20" fmla="*/ 3895 h 333905"/>
                    <a:gd name="connsiteX21" fmla="*/ 0 w 4936385"/>
                    <a:gd name="connsiteY21" fmla="*/ 254840 h 333905"/>
                    <a:gd name="connsiteX0" fmla="*/ 0 w 4957011"/>
                    <a:gd name="connsiteY0" fmla="*/ 141399 h 333905"/>
                    <a:gd name="connsiteX1" fmla="*/ 257820 w 4957011"/>
                    <a:gd name="connsiteY1" fmla="*/ 182651 h 333905"/>
                    <a:gd name="connsiteX2" fmla="*/ 477826 w 4957011"/>
                    <a:gd name="connsiteY2" fmla="*/ 213589 h 333905"/>
                    <a:gd name="connsiteX3" fmla="*/ 794084 w 4957011"/>
                    <a:gd name="connsiteY3" fmla="*/ 330467 h 333905"/>
                    <a:gd name="connsiteX4" fmla="*/ 890337 w 4957011"/>
                    <a:gd name="connsiteY4" fmla="*/ 265153 h 333905"/>
                    <a:gd name="connsiteX5" fmla="*/ 1240972 w 4957011"/>
                    <a:gd name="connsiteY5" fmla="*/ 292654 h 333905"/>
                    <a:gd name="connsiteX6" fmla="*/ 1550355 w 4957011"/>
                    <a:gd name="connsiteY6" fmla="*/ 289216 h 333905"/>
                    <a:gd name="connsiteX7" fmla="*/ 2000680 w 4957011"/>
                    <a:gd name="connsiteY7" fmla="*/ 258278 h 333905"/>
                    <a:gd name="connsiteX8" fmla="*/ 2244749 w 4957011"/>
                    <a:gd name="connsiteY8" fmla="*/ 306404 h 333905"/>
                    <a:gd name="connsiteX9" fmla="*/ 2701949 w 4957011"/>
                    <a:gd name="connsiteY9" fmla="*/ 223902 h 333905"/>
                    <a:gd name="connsiteX10" fmla="*/ 3447907 w 4957011"/>
                    <a:gd name="connsiteY10" fmla="*/ 227339 h 333905"/>
                    <a:gd name="connsiteX11" fmla="*/ 4238554 w 4957011"/>
                    <a:gd name="connsiteY11" fmla="*/ 268591 h 333905"/>
                    <a:gd name="connsiteX12" fmla="*/ 4819507 w 4957011"/>
                    <a:gd name="connsiteY12" fmla="*/ 333905 h 333905"/>
                    <a:gd name="connsiteX13" fmla="*/ 4957011 w 4957011"/>
                    <a:gd name="connsiteY13" fmla="*/ 333905 h 333905"/>
                    <a:gd name="connsiteX14" fmla="*/ 4957011 w 4957011"/>
                    <a:gd name="connsiteY14" fmla="*/ 192964 h 333905"/>
                    <a:gd name="connsiteX15" fmla="*/ 4413871 w 4957011"/>
                    <a:gd name="connsiteY15" fmla="*/ 179213 h 333905"/>
                    <a:gd name="connsiteX16" fmla="*/ 3960108 w 4957011"/>
                    <a:gd name="connsiteY16" fmla="*/ 165463 h 333905"/>
                    <a:gd name="connsiteX17" fmla="*/ 3365405 w 4957011"/>
                    <a:gd name="connsiteY17" fmla="*/ 110461 h 333905"/>
                    <a:gd name="connsiteX18" fmla="*/ 2798202 w 4957011"/>
                    <a:gd name="connsiteY18" fmla="*/ 96711 h 333905"/>
                    <a:gd name="connsiteX19" fmla="*/ 2519757 w 4957011"/>
                    <a:gd name="connsiteY19" fmla="*/ 52022 h 333905"/>
                    <a:gd name="connsiteX20" fmla="*/ 89377 w 4957011"/>
                    <a:gd name="connsiteY20" fmla="*/ 3895 h 333905"/>
                    <a:gd name="connsiteX21" fmla="*/ 0 w 4957011"/>
                    <a:gd name="connsiteY21" fmla="*/ 141399 h 333905"/>
                    <a:gd name="connsiteX0" fmla="*/ 0 w 4957011"/>
                    <a:gd name="connsiteY0" fmla="*/ 151247 h 343753"/>
                    <a:gd name="connsiteX1" fmla="*/ 257820 w 4957011"/>
                    <a:gd name="connsiteY1" fmla="*/ 192499 h 343753"/>
                    <a:gd name="connsiteX2" fmla="*/ 477826 w 4957011"/>
                    <a:gd name="connsiteY2" fmla="*/ 223437 h 343753"/>
                    <a:gd name="connsiteX3" fmla="*/ 794084 w 4957011"/>
                    <a:gd name="connsiteY3" fmla="*/ 340315 h 343753"/>
                    <a:gd name="connsiteX4" fmla="*/ 890337 w 4957011"/>
                    <a:gd name="connsiteY4" fmla="*/ 275001 h 343753"/>
                    <a:gd name="connsiteX5" fmla="*/ 1240972 w 4957011"/>
                    <a:gd name="connsiteY5" fmla="*/ 302502 h 343753"/>
                    <a:gd name="connsiteX6" fmla="*/ 1550355 w 4957011"/>
                    <a:gd name="connsiteY6" fmla="*/ 299064 h 343753"/>
                    <a:gd name="connsiteX7" fmla="*/ 2000680 w 4957011"/>
                    <a:gd name="connsiteY7" fmla="*/ 268126 h 343753"/>
                    <a:gd name="connsiteX8" fmla="*/ 2244749 w 4957011"/>
                    <a:gd name="connsiteY8" fmla="*/ 316252 h 343753"/>
                    <a:gd name="connsiteX9" fmla="*/ 2701949 w 4957011"/>
                    <a:gd name="connsiteY9" fmla="*/ 233750 h 343753"/>
                    <a:gd name="connsiteX10" fmla="*/ 3447907 w 4957011"/>
                    <a:gd name="connsiteY10" fmla="*/ 237187 h 343753"/>
                    <a:gd name="connsiteX11" fmla="*/ 4238554 w 4957011"/>
                    <a:gd name="connsiteY11" fmla="*/ 278439 h 343753"/>
                    <a:gd name="connsiteX12" fmla="*/ 4819507 w 4957011"/>
                    <a:gd name="connsiteY12" fmla="*/ 343753 h 343753"/>
                    <a:gd name="connsiteX13" fmla="*/ 4957011 w 4957011"/>
                    <a:gd name="connsiteY13" fmla="*/ 343753 h 343753"/>
                    <a:gd name="connsiteX14" fmla="*/ 4957011 w 4957011"/>
                    <a:gd name="connsiteY14" fmla="*/ 202812 h 343753"/>
                    <a:gd name="connsiteX15" fmla="*/ 4413871 w 4957011"/>
                    <a:gd name="connsiteY15" fmla="*/ 189061 h 343753"/>
                    <a:gd name="connsiteX16" fmla="*/ 3960108 w 4957011"/>
                    <a:gd name="connsiteY16" fmla="*/ 175311 h 343753"/>
                    <a:gd name="connsiteX17" fmla="*/ 3365405 w 4957011"/>
                    <a:gd name="connsiteY17" fmla="*/ 120309 h 343753"/>
                    <a:gd name="connsiteX18" fmla="*/ 2798202 w 4957011"/>
                    <a:gd name="connsiteY18" fmla="*/ 106559 h 343753"/>
                    <a:gd name="connsiteX19" fmla="*/ 2519757 w 4957011"/>
                    <a:gd name="connsiteY19" fmla="*/ 61870 h 343753"/>
                    <a:gd name="connsiteX20" fmla="*/ 364386 w 4957011"/>
                    <a:gd name="connsiteY20" fmla="*/ 10306 h 343753"/>
                    <a:gd name="connsiteX21" fmla="*/ 89377 w 4957011"/>
                    <a:gd name="connsiteY21" fmla="*/ 13743 h 343753"/>
                    <a:gd name="connsiteX22" fmla="*/ 0 w 4957011"/>
                    <a:gd name="connsiteY22" fmla="*/ 151247 h 343753"/>
                    <a:gd name="connsiteX0" fmla="*/ 0 w 4957011"/>
                    <a:gd name="connsiteY0" fmla="*/ 148917 h 341423"/>
                    <a:gd name="connsiteX1" fmla="*/ 257820 w 4957011"/>
                    <a:gd name="connsiteY1" fmla="*/ 190169 h 341423"/>
                    <a:gd name="connsiteX2" fmla="*/ 477826 w 4957011"/>
                    <a:gd name="connsiteY2" fmla="*/ 221107 h 341423"/>
                    <a:gd name="connsiteX3" fmla="*/ 794084 w 4957011"/>
                    <a:gd name="connsiteY3" fmla="*/ 337985 h 341423"/>
                    <a:gd name="connsiteX4" fmla="*/ 890337 w 4957011"/>
                    <a:gd name="connsiteY4" fmla="*/ 272671 h 341423"/>
                    <a:gd name="connsiteX5" fmla="*/ 1240972 w 4957011"/>
                    <a:gd name="connsiteY5" fmla="*/ 300172 h 341423"/>
                    <a:gd name="connsiteX6" fmla="*/ 1550355 w 4957011"/>
                    <a:gd name="connsiteY6" fmla="*/ 296734 h 341423"/>
                    <a:gd name="connsiteX7" fmla="*/ 2000680 w 4957011"/>
                    <a:gd name="connsiteY7" fmla="*/ 265796 h 341423"/>
                    <a:gd name="connsiteX8" fmla="*/ 2244749 w 4957011"/>
                    <a:gd name="connsiteY8" fmla="*/ 313922 h 341423"/>
                    <a:gd name="connsiteX9" fmla="*/ 2701949 w 4957011"/>
                    <a:gd name="connsiteY9" fmla="*/ 231420 h 341423"/>
                    <a:gd name="connsiteX10" fmla="*/ 3447907 w 4957011"/>
                    <a:gd name="connsiteY10" fmla="*/ 234857 h 341423"/>
                    <a:gd name="connsiteX11" fmla="*/ 4238554 w 4957011"/>
                    <a:gd name="connsiteY11" fmla="*/ 276109 h 341423"/>
                    <a:gd name="connsiteX12" fmla="*/ 4819507 w 4957011"/>
                    <a:gd name="connsiteY12" fmla="*/ 341423 h 341423"/>
                    <a:gd name="connsiteX13" fmla="*/ 4957011 w 4957011"/>
                    <a:gd name="connsiteY13" fmla="*/ 341423 h 341423"/>
                    <a:gd name="connsiteX14" fmla="*/ 4957011 w 4957011"/>
                    <a:gd name="connsiteY14" fmla="*/ 200482 h 341423"/>
                    <a:gd name="connsiteX15" fmla="*/ 4413871 w 4957011"/>
                    <a:gd name="connsiteY15" fmla="*/ 186731 h 341423"/>
                    <a:gd name="connsiteX16" fmla="*/ 3960108 w 4957011"/>
                    <a:gd name="connsiteY16" fmla="*/ 172981 h 341423"/>
                    <a:gd name="connsiteX17" fmla="*/ 3365405 w 4957011"/>
                    <a:gd name="connsiteY17" fmla="*/ 117979 h 341423"/>
                    <a:gd name="connsiteX18" fmla="*/ 2798202 w 4957011"/>
                    <a:gd name="connsiteY18" fmla="*/ 104229 h 341423"/>
                    <a:gd name="connsiteX19" fmla="*/ 2519757 w 4957011"/>
                    <a:gd name="connsiteY19" fmla="*/ 59540 h 341423"/>
                    <a:gd name="connsiteX20" fmla="*/ 1069093 w 4957011"/>
                    <a:gd name="connsiteY20" fmla="*/ 11414 h 341423"/>
                    <a:gd name="connsiteX21" fmla="*/ 364386 w 4957011"/>
                    <a:gd name="connsiteY21" fmla="*/ 7976 h 341423"/>
                    <a:gd name="connsiteX22" fmla="*/ 89377 w 4957011"/>
                    <a:gd name="connsiteY22" fmla="*/ 11413 h 341423"/>
                    <a:gd name="connsiteX23" fmla="*/ 0 w 4957011"/>
                    <a:gd name="connsiteY23" fmla="*/ 148917 h 341423"/>
                    <a:gd name="connsiteX0" fmla="*/ 0 w 4957011"/>
                    <a:gd name="connsiteY0" fmla="*/ 148917 h 341423"/>
                    <a:gd name="connsiteX1" fmla="*/ 257820 w 4957011"/>
                    <a:gd name="connsiteY1" fmla="*/ 190169 h 341423"/>
                    <a:gd name="connsiteX2" fmla="*/ 477826 w 4957011"/>
                    <a:gd name="connsiteY2" fmla="*/ 221107 h 341423"/>
                    <a:gd name="connsiteX3" fmla="*/ 794084 w 4957011"/>
                    <a:gd name="connsiteY3" fmla="*/ 337985 h 341423"/>
                    <a:gd name="connsiteX4" fmla="*/ 890337 w 4957011"/>
                    <a:gd name="connsiteY4" fmla="*/ 272671 h 341423"/>
                    <a:gd name="connsiteX5" fmla="*/ 1240972 w 4957011"/>
                    <a:gd name="connsiteY5" fmla="*/ 300172 h 341423"/>
                    <a:gd name="connsiteX6" fmla="*/ 1550355 w 4957011"/>
                    <a:gd name="connsiteY6" fmla="*/ 296734 h 341423"/>
                    <a:gd name="connsiteX7" fmla="*/ 2000680 w 4957011"/>
                    <a:gd name="connsiteY7" fmla="*/ 265796 h 341423"/>
                    <a:gd name="connsiteX8" fmla="*/ 2244749 w 4957011"/>
                    <a:gd name="connsiteY8" fmla="*/ 313922 h 341423"/>
                    <a:gd name="connsiteX9" fmla="*/ 2701949 w 4957011"/>
                    <a:gd name="connsiteY9" fmla="*/ 231420 h 341423"/>
                    <a:gd name="connsiteX10" fmla="*/ 3447907 w 4957011"/>
                    <a:gd name="connsiteY10" fmla="*/ 234857 h 341423"/>
                    <a:gd name="connsiteX11" fmla="*/ 4238554 w 4957011"/>
                    <a:gd name="connsiteY11" fmla="*/ 276109 h 341423"/>
                    <a:gd name="connsiteX12" fmla="*/ 4819507 w 4957011"/>
                    <a:gd name="connsiteY12" fmla="*/ 341423 h 341423"/>
                    <a:gd name="connsiteX13" fmla="*/ 4957011 w 4957011"/>
                    <a:gd name="connsiteY13" fmla="*/ 341423 h 341423"/>
                    <a:gd name="connsiteX14" fmla="*/ 4957011 w 4957011"/>
                    <a:gd name="connsiteY14" fmla="*/ 200482 h 341423"/>
                    <a:gd name="connsiteX15" fmla="*/ 4413871 w 4957011"/>
                    <a:gd name="connsiteY15" fmla="*/ 186731 h 341423"/>
                    <a:gd name="connsiteX16" fmla="*/ 3960108 w 4957011"/>
                    <a:gd name="connsiteY16" fmla="*/ 172981 h 341423"/>
                    <a:gd name="connsiteX17" fmla="*/ 3365405 w 4957011"/>
                    <a:gd name="connsiteY17" fmla="*/ 117979 h 341423"/>
                    <a:gd name="connsiteX18" fmla="*/ 2798202 w 4957011"/>
                    <a:gd name="connsiteY18" fmla="*/ 104229 h 341423"/>
                    <a:gd name="connsiteX19" fmla="*/ 2519757 w 4957011"/>
                    <a:gd name="connsiteY19" fmla="*/ 59540 h 341423"/>
                    <a:gd name="connsiteX20" fmla="*/ 1732549 w 4957011"/>
                    <a:gd name="connsiteY20" fmla="*/ 21727 h 341423"/>
                    <a:gd name="connsiteX21" fmla="*/ 1069093 w 4957011"/>
                    <a:gd name="connsiteY21" fmla="*/ 11414 h 341423"/>
                    <a:gd name="connsiteX22" fmla="*/ 364386 w 4957011"/>
                    <a:gd name="connsiteY22" fmla="*/ 7976 h 341423"/>
                    <a:gd name="connsiteX23" fmla="*/ 89377 w 4957011"/>
                    <a:gd name="connsiteY23" fmla="*/ 11413 h 341423"/>
                    <a:gd name="connsiteX24" fmla="*/ 0 w 4957011"/>
                    <a:gd name="connsiteY24" fmla="*/ 148917 h 341423"/>
                    <a:gd name="connsiteX0" fmla="*/ 0 w 4957011"/>
                    <a:gd name="connsiteY0" fmla="*/ 148917 h 341423"/>
                    <a:gd name="connsiteX1" fmla="*/ 257820 w 4957011"/>
                    <a:gd name="connsiteY1" fmla="*/ 190169 h 341423"/>
                    <a:gd name="connsiteX2" fmla="*/ 477826 w 4957011"/>
                    <a:gd name="connsiteY2" fmla="*/ 221107 h 341423"/>
                    <a:gd name="connsiteX3" fmla="*/ 794084 w 4957011"/>
                    <a:gd name="connsiteY3" fmla="*/ 337985 h 341423"/>
                    <a:gd name="connsiteX4" fmla="*/ 890337 w 4957011"/>
                    <a:gd name="connsiteY4" fmla="*/ 272671 h 341423"/>
                    <a:gd name="connsiteX5" fmla="*/ 1240972 w 4957011"/>
                    <a:gd name="connsiteY5" fmla="*/ 300172 h 341423"/>
                    <a:gd name="connsiteX6" fmla="*/ 1550355 w 4957011"/>
                    <a:gd name="connsiteY6" fmla="*/ 296734 h 341423"/>
                    <a:gd name="connsiteX7" fmla="*/ 2000680 w 4957011"/>
                    <a:gd name="connsiteY7" fmla="*/ 265796 h 341423"/>
                    <a:gd name="connsiteX8" fmla="*/ 2244749 w 4957011"/>
                    <a:gd name="connsiteY8" fmla="*/ 313922 h 341423"/>
                    <a:gd name="connsiteX9" fmla="*/ 2701949 w 4957011"/>
                    <a:gd name="connsiteY9" fmla="*/ 231420 h 341423"/>
                    <a:gd name="connsiteX10" fmla="*/ 3447907 w 4957011"/>
                    <a:gd name="connsiteY10" fmla="*/ 234857 h 341423"/>
                    <a:gd name="connsiteX11" fmla="*/ 4238554 w 4957011"/>
                    <a:gd name="connsiteY11" fmla="*/ 276109 h 341423"/>
                    <a:gd name="connsiteX12" fmla="*/ 4819507 w 4957011"/>
                    <a:gd name="connsiteY12" fmla="*/ 341423 h 341423"/>
                    <a:gd name="connsiteX13" fmla="*/ 4957011 w 4957011"/>
                    <a:gd name="connsiteY13" fmla="*/ 341423 h 341423"/>
                    <a:gd name="connsiteX14" fmla="*/ 4957011 w 4957011"/>
                    <a:gd name="connsiteY14" fmla="*/ 200482 h 341423"/>
                    <a:gd name="connsiteX15" fmla="*/ 4413871 w 4957011"/>
                    <a:gd name="connsiteY15" fmla="*/ 186731 h 341423"/>
                    <a:gd name="connsiteX16" fmla="*/ 3960108 w 4957011"/>
                    <a:gd name="connsiteY16" fmla="*/ 172981 h 341423"/>
                    <a:gd name="connsiteX17" fmla="*/ 3365405 w 4957011"/>
                    <a:gd name="connsiteY17" fmla="*/ 117979 h 341423"/>
                    <a:gd name="connsiteX18" fmla="*/ 2798202 w 4957011"/>
                    <a:gd name="connsiteY18" fmla="*/ 104229 h 341423"/>
                    <a:gd name="connsiteX19" fmla="*/ 2519757 w 4957011"/>
                    <a:gd name="connsiteY19" fmla="*/ 59540 h 341423"/>
                    <a:gd name="connsiteX20" fmla="*/ 1732549 w 4957011"/>
                    <a:gd name="connsiteY20" fmla="*/ 21727 h 341423"/>
                    <a:gd name="connsiteX21" fmla="*/ 1069093 w 4957011"/>
                    <a:gd name="connsiteY21" fmla="*/ 11414 h 341423"/>
                    <a:gd name="connsiteX22" fmla="*/ 364386 w 4957011"/>
                    <a:gd name="connsiteY22" fmla="*/ 7976 h 341423"/>
                    <a:gd name="connsiteX23" fmla="*/ 89377 w 4957011"/>
                    <a:gd name="connsiteY23" fmla="*/ 11413 h 341423"/>
                    <a:gd name="connsiteX24" fmla="*/ 0 w 4957011"/>
                    <a:gd name="connsiteY24" fmla="*/ 148917 h 341423"/>
                    <a:gd name="connsiteX0" fmla="*/ 0 w 4957011"/>
                    <a:gd name="connsiteY0" fmla="*/ 142429 h 334935"/>
                    <a:gd name="connsiteX1" fmla="*/ 257820 w 4957011"/>
                    <a:gd name="connsiteY1" fmla="*/ 183681 h 334935"/>
                    <a:gd name="connsiteX2" fmla="*/ 477826 w 4957011"/>
                    <a:gd name="connsiteY2" fmla="*/ 214619 h 334935"/>
                    <a:gd name="connsiteX3" fmla="*/ 794084 w 4957011"/>
                    <a:gd name="connsiteY3" fmla="*/ 331497 h 334935"/>
                    <a:gd name="connsiteX4" fmla="*/ 890337 w 4957011"/>
                    <a:gd name="connsiteY4" fmla="*/ 266183 h 334935"/>
                    <a:gd name="connsiteX5" fmla="*/ 1240972 w 4957011"/>
                    <a:gd name="connsiteY5" fmla="*/ 293684 h 334935"/>
                    <a:gd name="connsiteX6" fmla="*/ 1550355 w 4957011"/>
                    <a:gd name="connsiteY6" fmla="*/ 290246 h 334935"/>
                    <a:gd name="connsiteX7" fmla="*/ 2000680 w 4957011"/>
                    <a:gd name="connsiteY7" fmla="*/ 259308 h 334935"/>
                    <a:gd name="connsiteX8" fmla="*/ 2244749 w 4957011"/>
                    <a:gd name="connsiteY8" fmla="*/ 307434 h 334935"/>
                    <a:gd name="connsiteX9" fmla="*/ 2701949 w 4957011"/>
                    <a:gd name="connsiteY9" fmla="*/ 224932 h 334935"/>
                    <a:gd name="connsiteX10" fmla="*/ 3447907 w 4957011"/>
                    <a:gd name="connsiteY10" fmla="*/ 228369 h 334935"/>
                    <a:gd name="connsiteX11" fmla="*/ 4238554 w 4957011"/>
                    <a:gd name="connsiteY11" fmla="*/ 269621 h 334935"/>
                    <a:gd name="connsiteX12" fmla="*/ 4819507 w 4957011"/>
                    <a:gd name="connsiteY12" fmla="*/ 334935 h 334935"/>
                    <a:gd name="connsiteX13" fmla="*/ 4957011 w 4957011"/>
                    <a:gd name="connsiteY13" fmla="*/ 334935 h 334935"/>
                    <a:gd name="connsiteX14" fmla="*/ 4957011 w 4957011"/>
                    <a:gd name="connsiteY14" fmla="*/ 193994 h 334935"/>
                    <a:gd name="connsiteX15" fmla="*/ 4413871 w 4957011"/>
                    <a:gd name="connsiteY15" fmla="*/ 180243 h 334935"/>
                    <a:gd name="connsiteX16" fmla="*/ 3960108 w 4957011"/>
                    <a:gd name="connsiteY16" fmla="*/ 166493 h 334935"/>
                    <a:gd name="connsiteX17" fmla="*/ 3365405 w 4957011"/>
                    <a:gd name="connsiteY17" fmla="*/ 111491 h 334935"/>
                    <a:gd name="connsiteX18" fmla="*/ 2798202 w 4957011"/>
                    <a:gd name="connsiteY18" fmla="*/ 97741 h 334935"/>
                    <a:gd name="connsiteX19" fmla="*/ 2519757 w 4957011"/>
                    <a:gd name="connsiteY19" fmla="*/ 53052 h 334935"/>
                    <a:gd name="connsiteX20" fmla="*/ 1732549 w 4957011"/>
                    <a:gd name="connsiteY20" fmla="*/ 15239 h 334935"/>
                    <a:gd name="connsiteX21" fmla="*/ 1069093 w 4957011"/>
                    <a:gd name="connsiteY21" fmla="*/ 4926 h 334935"/>
                    <a:gd name="connsiteX22" fmla="*/ 385011 w 4957011"/>
                    <a:gd name="connsiteY22" fmla="*/ 49615 h 334935"/>
                    <a:gd name="connsiteX23" fmla="*/ 89377 w 4957011"/>
                    <a:gd name="connsiteY23" fmla="*/ 4925 h 334935"/>
                    <a:gd name="connsiteX24" fmla="*/ 0 w 4957011"/>
                    <a:gd name="connsiteY24" fmla="*/ 142429 h 334935"/>
                    <a:gd name="connsiteX0" fmla="*/ 0 w 4957011"/>
                    <a:gd name="connsiteY0" fmla="*/ 142429 h 334935"/>
                    <a:gd name="connsiteX1" fmla="*/ 257820 w 4957011"/>
                    <a:gd name="connsiteY1" fmla="*/ 183681 h 334935"/>
                    <a:gd name="connsiteX2" fmla="*/ 477826 w 4957011"/>
                    <a:gd name="connsiteY2" fmla="*/ 214619 h 334935"/>
                    <a:gd name="connsiteX3" fmla="*/ 794084 w 4957011"/>
                    <a:gd name="connsiteY3" fmla="*/ 331497 h 334935"/>
                    <a:gd name="connsiteX4" fmla="*/ 890337 w 4957011"/>
                    <a:gd name="connsiteY4" fmla="*/ 266183 h 334935"/>
                    <a:gd name="connsiteX5" fmla="*/ 1240972 w 4957011"/>
                    <a:gd name="connsiteY5" fmla="*/ 293684 h 334935"/>
                    <a:gd name="connsiteX6" fmla="*/ 1550355 w 4957011"/>
                    <a:gd name="connsiteY6" fmla="*/ 290246 h 334935"/>
                    <a:gd name="connsiteX7" fmla="*/ 2000680 w 4957011"/>
                    <a:gd name="connsiteY7" fmla="*/ 259308 h 334935"/>
                    <a:gd name="connsiteX8" fmla="*/ 2244749 w 4957011"/>
                    <a:gd name="connsiteY8" fmla="*/ 307434 h 334935"/>
                    <a:gd name="connsiteX9" fmla="*/ 2701949 w 4957011"/>
                    <a:gd name="connsiteY9" fmla="*/ 224932 h 334935"/>
                    <a:gd name="connsiteX10" fmla="*/ 3447907 w 4957011"/>
                    <a:gd name="connsiteY10" fmla="*/ 228369 h 334935"/>
                    <a:gd name="connsiteX11" fmla="*/ 4238554 w 4957011"/>
                    <a:gd name="connsiteY11" fmla="*/ 269621 h 334935"/>
                    <a:gd name="connsiteX12" fmla="*/ 4819507 w 4957011"/>
                    <a:gd name="connsiteY12" fmla="*/ 334935 h 334935"/>
                    <a:gd name="connsiteX13" fmla="*/ 4957011 w 4957011"/>
                    <a:gd name="connsiteY13" fmla="*/ 334935 h 334935"/>
                    <a:gd name="connsiteX14" fmla="*/ 4957011 w 4957011"/>
                    <a:gd name="connsiteY14" fmla="*/ 193994 h 334935"/>
                    <a:gd name="connsiteX15" fmla="*/ 4413871 w 4957011"/>
                    <a:gd name="connsiteY15" fmla="*/ 180243 h 334935"/>
                    <a:gd name="connsiteX16" fmla="*/ 3960108 w 4957011"/>
                    <a:gd name="connsiteY16" fmla="*/ 166493 h 334935"/>
                    <a:gd name="connsiteX17" fmla="*/ 3365405 w 4957011"/>
                    <a:gd name="connsiteY17" fmla="*/ 111491 h 334935"/>
                    <a:gd name="connsiteX18" fmla="*/ 2798202 w 4957011"/>
                    <a:gd name="connsiteY18" fmla="*/ 97741 h 334935"/>
                    <a:gd name="connsiteX19" fmla="*/ 2519757 w 4957011"/>
                    <a:gd name="connsiteY19" fmla="*/ 53052 h 334935"/>
                    <a:gd name="connsiteX20" fmla="*/ 1732549 w 4957011"/>
                    <a:gd name="connsiteY20" fmla="*/ 15239 h 334935"/>
                    <a:gd name="connsiteX21" fmla="*/ 928151 w 4957011"/>
                    <a:gd name="connsiteY21" fmla="*/ 125242 h 334935"/>
                    <a:gd name="connsiteX22" fmla="*/ 385011 w 4957011"/>
                    <a:gd name="connsiteY22" fmla="*/ 49615 h 334935"/>
                    <a:gd name="connsiteX23" fmla="*/ 89377 w 4957011"/>
                    <a:gd name="connsiteY23" fmla="*/ 4925 h 334935"/>
                    <a:gd name="connsiteX24" fmla="*/ 0 w 4957011"/>
                    <a:gd name="connsiteY24" fmla="*/ 142429 h 334935"/>
                    <a:gd name="connsiteX0" fmla="*/ 0 w 4957011"/>
                    <a:gd name="connsiteY0" fmla="*/ 142429 h 334935"/>
                    <a:gd name="connsiteX1" fmla="*/ 257820 w 4957011"/>
                    <a:gd name="connsiteY1" fmla="*/ 183681 h 334935"/>
                    <a:gd name="connsiteX2" fmla="*/ 477826 w 4957011"/>
                    <a:gd name="connsiteY2" fmla="*/ 214619 h 334935"/>
                    <a:gd name="connsiteX3" fmla="*/ 794084 w 4957011"/>
                    <a:gd name="connsiteY3" fmla="*/ 331497 h 334935"/>
                    <a:gd name="connsiteX4" fmla="*/ 890337 w 4957011"/>
                    <a:gd name="connsiteY4" fmla="*/ 266183 h 334935"/>
                    <a:gd name="connsiteX5" fmla="*/ 1240972 w 4957011"/>
                    <a:gd name="connsiteY5" fmla="*/ 293684 h 334935"/>
                    <a:gd name="connsiteX6" fmla="*/ 1550355 w 4957011"/>
                    <a:gd name="connsiteY6" fmla="*/ 290246 h 334935"/>
                    <a:gd name="connsiteX7" fmla="*/ 2000680 w 4957011"/>
                    <a:gd name="connsiteY7" fmla="*/ 259308 h 334935"/>
                    <a:gd name="connsiteX8" fmla="*/ 2244749 w 4957011"/>
                    <a:gd name="connsiteY8" fmla="*/ 307434 h 334935"/>
                    <a:gd name="connsiteX9" fmla="*/ 2701949 w 4957011"/>
                    <a:gd name="connsiteY9" fmla="*/ 224932 h 334935"/>
                    <a:gd name="connsiteX10" fmla="*/ 3447907 w 4957011"/>
                    <a:gd name="connsiteY10" fmla="*/ 228369 h 334935"/>
                    <a:gd name="connsiteX11" fmla="*/ 4238554 w 4957011"/>
                    <a:gd name="connsiteY11" fmla="*/ 269621 h 334935"/>
                    <a:gd name="connsiteX12" fmla="*/ 4819507 w 4957011"/>
                    <a:gd name="connsiteY12" fmla="*/ 334935 h 334935"/>
                    <a:gd name="connsiteX13" fmla="*/ 4957011 w 4957011"/>
                    <a:gd name="connsiteY13" fmla="*/ 334935 h 334935"/>
                    <a:gd name="connsiteX14" fmla="*/ 4957011 w 4957011"/>
                    <a:gd name="connsiteY14" fmla="*/ 193994 h 334935"/>
                    <a:gd name="connsiteX15" fmla="*/ 4413871 w 4957011"/>
                    <a:gd name="connsiteY15" fmla="*/ 180243 h 334935"/>
                    <a:gd name="connsiteX16" fmla="*/ 3960108 w 4957011"/>
                    <a:gd name="connsiteY16" fmla="*/ 166493 h 334935"/>
                    <a:gd name="connsiteX17" fmla="*/ 3365405 w 4957011"/>
                    <a:gd name="connsiteY17" fmla="*/ 111491 h 334935"/>
                    <a:gd name="connsiteX18" fmla="*/ 2798202 w 4957011"/>
                    <a:gd name="connsiteY18" fmla="*/ 97741 h 334935"/>
                    <a:gd name="connsiteX19" fmla="*/ 2519757 w 4957011"/>
                    <a:gd name="connsiteY19" fmla="*/ 53052 h 334935"/>
                    <a:gd name="connsiteX20" fmla="*/ 1567544 w 4957011"/>
                    <a:gd name="connsiteY20" fmla="*/ 138993 h 334935"/>
                    <a:gd name="connsiteX21" fmla="*/ 928151 w 4957011"/>
                    <a:gd name="connsiteY21" fmla="*/ 125242 h 334935"/>
                    <a:gd name="connsiteX22" fmla="*/ 385011 w 4957011"/>
                    <a:gd name="connsiteY22" fmla="*/ 49615 h 334935"/>
                    <a:gd name="connsiteX23" fmla="*/ 89377 w 4957011"/>
                    <a:gd name="connsiteY23" fmla="*/ 4925 h 334935"/>
                    <a:gd name="connsiteX24" fmla="*/ 0 w 4957011"/>
                    <a:gd name="connsiteY24" fmla="*/ 142429 h 334935"/>
                    <a:gd name="connsiteX0" fmla="*/ 0 w 4957011"/>
                    <a:gd name="connsiteY0" fmla="*/ 142429 h 334935"/>
                    <a:gd name="connsiteX1" fmla="*/ 257820 w 4957011"/>
                    <a:gd name="connsiteY1" fmla="*/ 183681 h 334935"/>
                    <a:gd name="connsiteX2" fmla="*/ 477826 w 4957011"/>
                    <a:gd name="connsiteY2" fmla="*/ 214619 h 334935"/>
                    <a:gd name="connsiteX3" fmla="*/ 794084 w 4957011"/>
                    <a:gd name="connsiteY3" fmla="*/ 331497 h 334935"/>
                    <a:gd name="connsiteX4" fmla="*/ 890337 w 4957011"/>
                    <a:gd name="connsiteY4" fmla="*/ 266183 h 334935"/>
                    <a:gd name="connsiteX5" fmla="*/ 1240972 w 4957011"/>
                    <a:gd name="connsiteY5" fmla="*/ 293684 h 334935"/>
                    <a:gd name="connsiteX6" fmla="*/ 1550355 w 4957011"/>
                    <a:gd name="connsiteY6" fmla="*/ 290246 h 334935"/>
                    <a:gd name="connsiteX7" fmla="*/ 2000680 w 4957011"/>
                    <a:gd name="connsiteY7" fmla="*/ 259308 h 334935"/>
                    <a:gd name="connsiteX8" fmla="*/ 2244749 w 4957011"/>
                    <a:gd name="connsiteY8" fmla="*/ 307434 h 334935"/>
                    <a:gd name="connsiteX9" fmla="*/ 2701949 w 4957011"/>
                    <a:gd name="connsiteY9" fmla="*/ 224932 h 334935"/>
                    <a:gd name="connsiteX10" fmla="*/ 3447907 w 4957011"/>
                    <a:gd name="connsiteY10" fmla="*/ 228369 h 334935"/>
                    <a:gd name="connsiteX11" fmla="*/ 4238554 w 4957011"/>
                    <a:gd name="connsiteY11" fmla="*/ 269621 h 334935"/>
                    <a:gd name="connsiteX12" fmla="*/ 4819507 w 4957011"/>
                    <a:gd name="connsiteY12" fmla="*/ 334935 h 334935"/>
                    <a:gd name="connsiteX13" fmla="*/ 4957011 w 4957011"/>
                    <a:gd name="connsiteY13" fmla="*/ 334935 h 334935"/>
                    <a:gd name="connsiteX14" fmla="*/ 4957011 w 4957011"/>
                    <a:gd name="connsiteY14" fmla="*/ 193994 h 334935"/>
                    <a:gd name="connsiteX15" fmla="*/ 4413871 w 4957011"/>
                    <a:gd name="connsiteY15" fmla="*/ 180243 h 334935"/>
                    <a:gd name="connsiteX16" fmla="*/ 3960108 w 4957011"/>
                    <a:gd name="connsiteY16" fmla="*/ 166493 h 334935"/>
                    <a:gd name="connsiteX17" fmla="*/ 3365405 w 4957011"/>
                    <a:gd name="connsiteY17" fmla="*/ 111491 h 334935"/>
                    <a:gd name="connsiteX18" fmla="*/ 2798202 w 4957011"/>
                    <a:gd name="connsiteY18" fmla="*/ 97741 h 334935"/>
                    <a:gd name="connsiteX19" fmla="*/ 2519757 w 4957011"/>
                    <a:gd name="connsiteY19" fmla="*/ 53052 h 334935"/>
                    <a:gd name="connsiteX20" fmla="*/ 1973180 w 4957011"/>
                    <a:gd name="connsiteY20" fmla="*/ 108054 h 334935"/>
                    <a:gd name="connsiteX21" fmla="*/ 1567544 w 4957011"/>
                    <a:gd name="connsiteY21" fmla="*/ 138993 h 334935"/>
                    <a:gd name="connsiteX22" fmla="*/ 928151 w 4957011"/>
                    <a:gd name="connsiteY22" fmla="*/ 125242 h 334935"/>
                    <a:gd name="connsiteX23" fmla="*/ 385011 w 4957011"/>
                    <a:gd name="connsiteY23" fmla="*/ 49615 h 334935"/>
                    <a:gd name="connsiteX24" fmla="*/ 89377 w 4957011"/>
                    <a:gd name="connsiteY24" fmla="*/ 4925 h 334935"/>
                    <a:gd name="connsiteX25" fmla="*/ 0 w 4957011"/>
                    <a:gd name="connsiteY25" fmla="*/ 142429 h 334935"/>
                    <a:gd name="connsiteX0" fmla="*/ 0 w 4957011"/>
                    <a:gd name="connsiteY0" fmla="*/ 142429 h 334935"/>
                    <a:gd name="connsiteX1" fmla="*/ 257820 w 4957011"/>
                    <a:gd name="connsiteY1" fmla="*/ 183681 h 334935"/>
                    <a:gd name="connsiteX2" fmla="*/ 477826 w 4957011"/>
                    <a:gd name="connsiteY2" fmla="*/ 214619 h 334935"/>
                    <a:gd name="connsiteX3" fmla="*/ 794084 w 4957011"/>
                    <a:gd name="connsiteY3" fmla="*/ 331497 h 334935"/>
                    <a:gd name="connsiteX4" fmla="*/ 890337 w 4957011"/>
                    <a:gd name="connsiteY4" fmla="*/ 266183 h 334935"/>
                    <a:gd name="connsiteX5" fmla="*/ 1240972 w 4957011"/>
                    <a:gd name="connsiteY5" fmla="*/ 293684 h 334935"/>
                    <a:gd name="connsiteX6" fmla="*/ 1550355 w 4957011"/>
                    <a:gd name="connsiteY6" fmla="*/ 290246 h 334935"/>
                    <a:gd name="connsiteX7" fmla="*/ 2000680 w 4957011"/>
                    <a:gd name="connsiteY7" fmla="*/ 259308 h 334935"/>
                    <a:gd name="connsiteX8" fmla="*/ 2244749 w 4957011"/>
                    <a:gd name="connsiteY8" fmla="*/ 307434 h 334935"/>
                    <a:gd name="connsiteX9" fmla="*/ 2701949 w 4957011"/>
                    <a:gd name="connsiteY9" fmla="*/ 224932 h 334935"/>
                    <a:gd name="connsiteX10" fmla="*/ 3447907 w 4957011"/>
                    <a:gd name="connsiteY10" fmla="*/ 228369 h 334935"/>
                    <a:gd name="connsiteX11" fmla="*/ 4238554 w 4957011"/>
                    <a:gd name="connsiteY11" fmla="*/ 269621 h 334935"/>
                    <a:gd name="connsiteX12" fmla="*/ 4819507 w 4957011"/>
                    <a:gd name="connsiteY12" fmla="*/ 334935 h 334935"/>
                    <a:gd name="connsiteX13" fmla="*/ 4957011 w 4957011"/>
                    <a:gd name="connsiteY13" fmla="*/ 334935 h 334935"/>
                    <a:gd name="connsiteX14" fmla="*/ 4957011 w 4957011"/>
                    <a:gd name="connsiteY14" fmla="*/ 193994 h 334935"/>
                    <a:gd name="connsiteX15" fmla="*/ 4413871 w 4957011"/>
                    <a:gd name="connsiteY15" fmla="*/ 180243 h 334935"/>
                    <a:gd name="connsiteX16" fmla="*/ 3960108 w 4957011"/>
                    <a:gd name="connsiteY16" fmla="*/ 166493 h 334935"/>
                    <a:gd name="connsiteX17" fmla="*/ 3365405 w 4957011"/>
                    <a:gd name="connsiteY17" fmla="*/ 111491 h 334935"/>
                    <a:gd name="connsiteX18" fmla="*/ 2798202 w 4957011"/>
                    <a:gd name="connsiteY18" fmla="*/ 97741 h 334935"/>
                    <a:gd name="connsiteX19" fmla="*/ 2519757 w 4957011"/>
                    <a:gd name="connsiteY19" fmla="*/ 53052 h 334935"/>
                    <a:gd name="connsiteX20" fmla="*/ 1904428 w 4957011"/>
                    <a:gd name="connsiteY20" fmla="*/ 42740 h 334935"/>
                    <a:gd name="connsiteX21" fmla="*/ 1567544 w 4957011"/>
                    <a:gd name="connsiteY21" fmla="*/ 138993 h 334935"/>
                    <a:gd name="connsiteX22" fmla="*/ 928151 w 4957011"/>
                    <a:gd name="connsiteY22" fmla="*/ 125242 h 334935"/>
                    <a:gd name="connsiteX23" fmla="*/ 385011 w 4957011"/>
                    <a:gd name="connsiteY23" fmla="*/ 49615 h 334935"/>
                    <a:gd name="connsiteX24" fmla="*/ 89377 w 4957011"/>
                    <a:gd name="connsiteY24" fmla="*/ 4925 h 334935"/>
                    <a:gd name="connsiteX25" fmla="*/ 0 w 4957011"/>
                    <a:gd name="connsiteY25" fmla="*/ 142429 h 334935"/>
                    <a:gd name="connsiteX0" fmla="*/ 0 w 4957011"/>
                    <a:gd name="connsiteY0" fmla="*/ 142429 h 334935"/>
                    <a:gd name="connsiteX1" fmla="*/ 257820 w 4957011"/>
                    <a:gd name="connsiteY1" fmla="*/ 183681 h 334935"/>
                    <a:gd name="connsiteX2" fmla="*/ 477826 w 4957011"/>
                    <a:gd name="connsiteY2" fmla="*/ 214619 h 334935"/>
                    <a:gd name="connsiteX3" fmla="*/ 794084 w 4957011"/>
                    <a:gd name="connsiteY3" fmla="*/ 331497 h 334935"/>
                    <a:gd name="connsiteX4" fmla="*/ 890337 w 4957011"/>
                    <a:gd name="connsiteY4" fmla="*/ 266183 h 334935"/>
                    <a:gd name="connsiteX5" fmla="*/ 1240972 w 4957011"/>
                    <a:gd name="connsiteY5" fmla="*/ 293684 h 334935"/>
                    <a:gd name="connsiteX6" fmla="*/ 1550355 w 4957011"/>
                    <a:gd name="connsiteY6" fmla="*/ 290246 h 334935"/>
                    <a:gd name="connsiteX7" fmla="*/ 2000680 w 4957011"/>
                    <a:gd name="connsiteY7" fmla="*/ 259308 h 334935"/>
                    <a:gd name="connsiteX8" fmla="*/ 2244749 w 4957011"/>
                    <a:gd name="connsiteY8" fmla="*/ 307434 h 334935"/>
                    <a:gd name="connsiteX9" fmla="*/ 2701949 w 4957011"/>
                    <a:gd name="connsiteY9" fmla="*/ 224932 h 334935"/>
                    <a:gd name="connsiteX10" fmla="*/ 3447907 w 4957011"/>
                    <a:gd name="connsiteY10" fmla="*/ 228369 h 334935"/>
                    <a:gd name="connsiteX11" fmla="*/ 4238554 w 4957011"/>
                    <a:gd name="connsiteY11" fmla="*/ 269621 h 334935"/>
                    <a:gd name="connsiteX12" fmla="*/ 4819507 w 4957011"/>
                    <a:gd name="connsiteY12" fmla="*/ 334935 h 334935"/>
                    <a:gd name="connsiteX13" fmla="*/ 4957011 w 4957011"/>
                    <a:gd name="connsiteY13" fmla="*/ 334935 h 334935"/>
                    <a:gd name="connsiteX14" fmla="*/ 4957011 w 4957011"/>
                    <a:gd name="connsiteY14" fmla="*/ 193994 h 334935"/>
                    <a:gd name="connsiteX15" fmla="*/ 4413871 w 4957011"/>
                    <a:gd name="connsiteY15" fmla="*/ 180243 h 334935"/>
                    <a:gd name="connsiteX16" fmla="*/ 3960108 w 4957011"/>
                    <a:gd name="connsiteY16" fmla="*/ 166493 h 334935"/>
                    <a:gd name="connsiteX17" fmla="*/ 3365405 w 4957011"/>
                    <a:gd name="connsiteY17" fmla="*/ 111491 h 334935"/>
                    <a:gd name="connsiteX18" fmla="*/ 2798202 w 4957011"/>
                    <a:gd name="connsiteY18" fmla="*/ 97741 h 334935"/>
                    <a:gd name="connsiteX19" fmla="*/ 2519757 w 4957011"/>
                    <a:gd name="connsiteY19" fmla="*/ 53052 h 334935"/>
                    <a:gd name="connsiteX20" fmla="*/ 2234437 w 4957011"/>
                    <a:gd name="connsiteY20" fmla="*/ 42739 h 334935"/>
                    <a:gd name="connsiteX21" fmla="*/ 1904428 w 4957011"/>
                    <a:gd name="connsiteY21" fmla="*/ 42740 h 334935"/>
                    <a:gd name="connsiteX22" fmla="*/ 1567544 w 4957011"/>
                    <a:gd name="connsiteY22" fmla="*/ 138993 h 334935"/>
                    <a:gd name="connsiteX23" fmla="*/ 928151 w 4957011"/>
                    <a:gd name="connsiteY23" fmla="*/ 125242 h 334935"/>
                    <a:gd name="connsiteX24" fmla="*/ 385011 w 4957011"/>
                    <a:gd name="connsiteY24" fmla="*/ 49615 h 334935"/>
                    <a:gd name="connsiteX25" fmla="*/ 89377 w 4957011"/>
                    <a:gd name="connsiteY25" fmla="*/ 4925 h 334935"/>
                    <a:gd name="connsiteX26" fmla="*/ 0 w 4957011"/>
                    <a:gd name="connsiteY26" fmla="*/ 142429 h 334935"/>
                    <a:gd name="connsiteX0" fmla="*/ 0 w 4957011"/>
                    <a:gd name="connsiteY0" fmla="*/ 142429 h 334935"/>
                    <a:gd name="connsiteX1" fmla="*/ 257820 w 4957011"/>
                    <a:gd name="connsiteY1" fmla="*/ 183681 h 334935"/>
                    <a:gd name="connsiteX2" fmla="*/ 477826 w 4957011"/>
                    <a:gd name="connsiteY2" fmla="*/ 214619 h 334935"/>
                    <a:gd name="connsiteX3" fmla="*/ 794084 w 4957011"/>
                    <a:gd name="connsiteY3" fmla="*/ 331497 h 334935"/>
                    <a:gd name="connsiteX4" fmla="*/ 890337 w 4957011"/>
                    <a:gd name="connsiteY4" fmla="*/ 266183 h 334935"/>
                    <a:gd name="connsiteX5" fmla="*/ 1240972 w 4957011"/>
                    <a:gd name="connsiteY5" fmla="*/ 293684 h 334935"/>
                    <a:gd name="connsiteX6" fmla="*/ 1550355 w 4957011"/>
                    <a:gd name="connsiteY6" fmla="*/ 290246 h 334935"/>
                    <a:gd name="connsiteX7" fmla="*/ 2000680 w 4957011"/>
                    <a:gd name="connsiteY7" fmla="*/ 259308 h 334935"/>
                    <a:gd name="connsiteX8" fmla="*/ 2244749 w 4957011"/>
                    <a:gd name="connsiteY8" fmla="*/ 307434 h 334935"/>
                    <a:gd name="connsiteX9" fmla="*/ 2701949 w 4957011"/>
                    <a:gd name="connsiteY9" fmla="*/ 224932 h 334935"/>
                    <a:gd name="connsiteX10" fmla="*/ 3447907 w 4957011"/>
                    <a:gd name="connsiteY10" fmla="*/ 228369 h 334935"/>
                    <a:gd name="connsiteX11" fmla="*/ 4238554 w 4957011"/>
                    <a:gd name="connsiteY11" fmla="*/ 269621 h 334935"/>
                    <a:gd name="connsiteX12" fmla="*/ 4819507 w 4957011"/>
                    <a:gd name="connsiteY12" fmla="*/ 334935 h 334935"/>
                    <a:gd name="connsiteX13" fmla="*/ 4957011 w 4957011"/>
                    <a:gd name="connsiteY13" fmla="*/ 334935 h 334935"/>
                    <a:gd name="connsiteX14" fmla="*/ 4957011 w 4957011"/>
                    <a:gd name="connsiteY14" fmla="*/ 193994 h 334935"/>
                    <a:gd name="connsiteX15" fmla="*/ 4413871 w 4957011"/>
                    <a:gd name="connsiteY15" fmla="*/ 180243 h 334935"/>
                    <a:gd name="connsiteX16" fmla="*/ 3960108 w 4957011"/>
                    <a:gd name="connsiteY16" fmla="*/ 166493 h 334935"/>
                    <a:gd name="connsiteX17" fmla="*/ 3365405 w 4957011"/>
                    <a:gd name="connsiteY17" fmla="*/ 111491 h 334935"/>
                    <a:gd name="connsiteX18" fmla="*/ 2798202 w 4957011"/>
                    <a:gd name="connsiteY18" fmla="*/ 97741 h 334935"/>
                    <a:gd name="connsiteX19" fmla="*/ 2519757 w 4957011"/>
                    <a:gd name="connsiteY19" fmla="*/ 53052 h 334935"/>
                    <a:gd name="connsiteX20" fmla="*/ 2213812 w 4957011"/>
                    <a:gd name="connsiteY20" fmla="*/ 128679 h 334935"/>
                    <a:gd name="connsiteX21" fmla="*/ 1904428 w 4957011"/>
                    <a:gd name="connsiteY21" fmla="*/ 42740 h 334935"/>
                    <a:gd name="connsiteX22" fmla="*/ 1567544 w 4957011"/>
                    <a:gd name="connsiteY22" fmla="*/ 138993 h 334935"/>
                    <a:gd name="connsiteX23" fmla="*/ 928151 w 4957011"/>
                    <a:gd name="connsiteY23" fmla="*/ 125242 h 334935"/>
                    <a:gd name="connsiteX24" fmla="*/ 385011 w 4957011"/>
                    <a:gd name="connsiteY24" fmla="*/ 49615 h 334935"/>
                    <a:gd name="connsiteX25" fmla="*/ 89377 w 4957011"/>
                    <a:gd name="connsiteY25" fmla="*/ 4925 h 334935"/>
                    <a:gd name="connsiteX26" fmla="*/ 0 w 4957011"/>
                    <a:gd name="connsiteY26" fmla="*/ 142429 h 334935"/>
                    <a:gd name="connsiteX0" fmla="*/ 0 w 4957011"/>
                    <a:gd name="connsiteY0" fmla="*/ 142429 h 334935"/>
                    <a:gd name="connsiteX1" fmla="*/ 257820 w 4957011"/>
                    <a:gd name="connsiteY1" fmla="*/ 183681 h 334935"/>
                    <a:gd name="connsiteX2" fmla="*/ 477826 w 4957011"/>
                    <a:gd name="connsiteY2" fmla="*/ 214619 h 334935"/>
                    <a:gd name="connsiteX3" fmla="*/ 794084 w 4957011"/>
                    <a:gd name="connsiteY3" fmla="*/ 331497 h 334935"/>
                    <a:gd name="connsiteX4" fmla="*/ 890337 w 4957011"/>
                    <a:gd name="connsiteY4" fmla="*/ 266183 h 334935"/>
                    <a:gd name="connsiteX5" fmla="*/ 1240972 w 4957011"/>
                    <a:gd name="connsiteY5" fmla="*/ 293684 h 334935"/>
                    <a:gd name="connsiteX6" fmla="*/ 1550355 w 4957011"/>
                    <a:gd name="connsiteY6" fmla="*/ 290246 h 334935"/>
                    <a:gd name="connsiteX7" fmla="*/ 2000680 w 4957011"/>
                    <a:gd name="connsiteY7" fmla="*/ 259308 h 334935"/>
                    <a:gd name="connsiteX8" fmla="*/ 2244749 w 4957011"/>
                    <a:gd name="connsiteY8" fmla="*/ 307434 h 334935"/>
                    <a:gd name="connsiteX9" fmla="*/ 2701949 w 4957011"/>
                    <a:gd name="connsiteY9" fmla="*/ 224932 h 334935"/>
                    <a:gd name="connsiteX10" fmla="*/ 3447907 w 4957011"/>
                    <a:gd name="connsiteY10" fmla="*/ 228369 h 334935"/>
                    <a:gd name="connsiteX11" fmla="*/ 4238554 w 4957011"/>
                    <a:gd name="connsiteY11" fmla="*/ 269621 h 334935"/>
                    <a:gd name="connsiteX12" fmla="*/ 4819507 w 4957011"/>
                    <a:gd name="connsiteY12" fmla="*/ 334935 h 334935"/>
                    <a:gd name="connsiteX13" fmla="*/ 4957011 w 4957011"/>
                    <a:gd name="connsiteY13" fmla="*/ 334935 h 334935"/>
                    <a:gd name="connsiteX14" fmla="*/ 4957011 w 4957011"/>
                    <a:gd name="connsiteY14" fmla="*/ 193994 h 334935"/>
                    <a:gd name="connsiteX15" fmla="*/ 4413871 w 4957011"/>
                    <a:gd name="connsiteY15" fmla="*/ 180243 h 334935"/>
                    <a:gd name="connsiteX16" fmla="*/ 3960108 w 4957011"/>
                    <a:gd name="connsiteY16" fmla="*/ 166493 h 334935"/>
                    <a:gd name="connsiteX17" fmla="*/ 3365405 w 4957011"/>
                    <a:gd name="connsiteY17" fmla="*/ 111491 h 334935"/>
                    <a:gd name="connsiteX18" fmla="*/ 2798202 w 4957011"/>
                    <a:gd name="connsiteY18" fmla="*/ 97741 h 334935"/>
                    <a:gd name="connsiteX19" fmla="*/ 2519757 w 4957011"/>
                    <a:gd name="connsiteY19" fmla="*/ 53052 h 334935"/>
                    <a:gd name="connsiteX20" fmla="*/ 2213812 w 4957011"/>
                    <a:gd name="connsiteY20" fmla="*/ 128679 h 334935"/>
                    <a:gd name="connsiteX21" fmla="*/ 1904428 w 4957011"/>
                    <a:gd name="connsiteY21" fmla="*/ 42740 h 334935"/>
                    <a:gd name="connsiteX22" fmla="*/ 1567544 w 4957011"/>
                    <a:gd name="connsiteY22" fmla="*/ 138993 h 334935"/>
                    <a:gd name="connsiteX23" fmla="*/ 928151 w 4957011"/>
                    <a:gd name="connsiteY23" fmla="*/ 125242 h 334935"/>
                    <a:gd name="connsiteX24" fmla="*/ 385011 w 4957011"/>
                    <a:gd name="connsiteY24" fmla="*/ 49615 h 334935"/>
                    <a:gd name="connsiteX25" fmla="*/ 89377 w 4957011"/>
                    <a:gd name="connsiteY25" fmla="*/ 4925 h 334935"/>
                    <a:gd name="connsiteX26" fmla="*/ 0 w 4957011"/>
                    <a:gd name="connsiteY26" fmla="*/ 142429 h 334935"/>
                    <a:gd name="connsiteX0" fmla="*/ 0 w 8252097"/>
                    <a:gd name="connsiteY0" fmla="*/ 142429 h 838126"/>
                    <a:gd name="connsiteX1" fmla="*/ 257820 w 8252097"/>
                    <a:gd name="connsiteY1" fmla="*/ 183681 h 838126"/>
                    <a:gd name="connsiteX2" fmla="*/ 477826 w 8252097"/>
                    <a:gd name="connsiteY2" fmla="*/ 214619 h 838126"/>
                    <a:gd name="connsiteX3" fmla="*/ 794084 w 8252097"/>
                    <a:gd name="connsiteY3" fmla="*/ 331497 h 838126"/>
                    <a:gd name="connsiteX4" fmla="*/ 890337 w 8252097"/>
                    <a:gd name="connsiteY4" fmla="*/ 266183 h 838126"/>
                    <a:gd name="connsiteX5" fmla="*/ 1240972 w 8252097"/>
                    <a:gd name="connsiteY5" fmla="*/ 293684 h 838126"/>
                    <a:gd name="connsiteX6" fmla="*/ 1550355 w 8252097"/>
                    <a:gd name="connsiteY6" fmla="*/ 290246 h 838126"/>
                    <a:gd name="connsiteX7" fmla="*/ 2000680 w 8252097"/>
                    <a:gd name="connsiteY7" fmla="*/ 259308 h 838126"/>
                    <a:gd name="connsiteX8" fmla="*/ 2244749 w 8252097"/>
                    <a:gd name="connsiteY8" fmla="*/ 307434 h 838126"/>
                    <a:gd name="connsiteX9" fmla="*/ 2701949 w 8252097"/>
                    <a:gd name="connsiteY9" fmla="*/ 224932 h 838126"/>
                    <a:gd name="connsiteX10" fmla="*/ 3447907 w 8252097"/>
                    <a:gd name="connsiteY10" fmla="*/ 228369 h 838126"/>
                    <a:gd name="connsiteX11" fmla="*/ 4238554 w 8252097"/>
                    <a:gd name="connsiteY11" fmla="*/ 269621 h 838126"/>
                    <a:gd name="connsiteX12" fmla="*/ 4819507 w 8252097"/>
                    <a:gd name="connsiteY12" fmla="*/ 334935 h 838126"/>
                    <a:gd name="connsiteX13" fmla="*/ 8252097 w 8252097"/>
                    <a:gd name="connsiteY13" fmla="*/ 838126 h 838126"/>
                    <a:gd name="connsiteX14" fmla="*/ 4957011 w 8252097"/>
                    <a:gd name="connsiteY14" fmla="*/ 193994 h 838126"/>
                    <a:gd name="connsiteX15" fmla="*/ 4413871 w 8252097"/>
                    <a:gd name="connsiteY15" fmla="*/ 180243 h 838126"/>
                    <a:gd name="connsiteX16" fmla="*/ 3960108 w 8252097"/>
                    <a:gd name="connsiteY16" fmla="*/ 166493 h 838126"/>
                    <a:gd name="connsiteX17" fmla="*/ 3365405 w 8252097"/>
                    <a:gd name="connsiteY17" fmla="*/ 111491 h 838126"/>
                    <a:gd name="connsiteX18" fmla="*/ 2798202 w 8252097"/>
                    <a:gd name="connsiteY18" fmla="*/ 97741 h 838126"/>
                    <a:gd name="connsiteX19" fmla="*/ 2519757 w 8252097"/>
                    <a:gd name="connsiteY19" fmla="*/ 53052 h 838126"/>
                    <a:gd name="connsiteX20" fmla="*/ 2213812 w 8252097"/>
                    <a:gd name="connsiteY20" fmla="*/ 128679 h 838126"/>
                    <a:gd name="connsiteX21" fmla="*/ 1904428 w 8252097"/>
                    <a:gd name="connsiteY21" fmla="*/ 42740 h 838126"/>
                    <a:gd name="connsiteX22" fmla="*/ 1567544 w 8252097"/>
                    <a:gd name="connsiteY22" fmla="*/ 138993 h 838126"/>
                    <a:gd name="connsiteX23" fmla="*/ 928151 w 8252097"/>
                    <a:gd name="connsiteY23" fmla="*/ 125242 h 838126"/>
                    <a:gd name="connsiteX24" fmla="*/ 385011 w 8252097"/>
                    <a:gd name="connsiteY24" fmla="*/ 49615 h 838126"/>
                    <a:gd name="connsiteX25" fmla="*/ 89377 w 8252097"/>
                    <a:gd name="connsiteY25" fmla="*/ 4925 h 838126"/>
                    <a:gd name="connsiteX26" fmla="*/ 0 w 8252097"/>
                    <a:gd name="connsiteY26" fmla="*/ 142429 h 838126"/>
                    <a:gd name="connsiteX0" fmla="*/ 0 w 8490166"/>
                    <a:gd name="connsiteY0" fmla="*/ 142429 h 838126"/>
                    <a:gd name="connsiteX1" fmla="*/ 257820 w 8490166"/>
                    <a:gd name="connsiteY1" fmla="*/ 183681 h 838126"/>
                    <a:gd name="connsiteX2" fmla="*/ 477826 w 8490166"/>
                    <a:gd name="connsiteY2" fmla="*/ 214619 h 838126"/>
                    <a:gd name="connsiteX3" fmla="*/ 794084 w 8490166"/>
                    <a:gd name="connsiteY3" fmla="*/ 331497 h 838126"/>
                    <a:gd name="connsiteX4" fmla="*/ 890337 w 8490166"/>
                    <a:gd name="connsiteY4" fmla="*/ 266183 h 838126"/>
                    <a:gd name="connsiteX5" fmla="*/ 1240972 w 8490166"/>
                    <a:gd name="connsiteY5" fmla="*/ 293684 h 838126"/>
                    <a:gd name="connsiteX6" fmla="*/ 1550355 w 8490166"/>
                    <a:gd name="connsiteY6" fmla="*/ 290246 h 838126"/>
                    <a:gd name="connsiteX7" fmla="*/ 2000680 w 8490166"/>
                    <a:gd name="connsiteY7" fmla="*/ 259308 h 838126"/>
                    <a:gd name="connsiteX8" fmla="*/ 2244749 w 8490166"/>
                    <a:gd name="connsiteY8" fmla="*/ 307434 h 838126"/>
                    <a:gd name="connsiteX9" fmla="*/ 2701949 w 8490166"/>
                    <a:gd name="connsiteY9" fmla="*/ 224932 h 838126"/>
                    <a:gd name="connsiteX10" fmla="*/ 3447907 w 8490166"/>
                    <a:gd name="connsiteY10" fmla="*/ 228369 h 838126"/>
                    <a:gd name="connsiteX11" fmla="*/ 4238554 w 8490166"/>
                    <a:gd name="connsiteY11" fmla="*/ 269621 h 838126"/>
                    <a:gd name="connsiteX12" fmla="*/ 4819507 w 8490166"/>
                    <a:gd name="connsiteY12" fmla="*/ 334935 h 838126"/>
                    <a:gd name="connsiteX13" fmla="*/ 8252097 w 8490166"/>
                    <a:gd name="connsiteY13" fmla="*/ 838126 h 838126"/>
                    <a:gd name="connsiteX14" fmla="*/ 8490166 w 8490166"/>
                    <a:gd name="connsiteY14" fmla="*/ 258922 h 838126"/>
                    <a:gd name="connsiteX15" fmla="*/ 4413871 w 8490166"/>
                    <a:gd name="connsiteY15" fmla="*/ 180243 h 838126"/>
                    <a:gd name="connsiteX16" fmla="*/ 3960108 w 8490166"/>
                    <a:gd name="connsiteY16" fmla="*/ 166493 h 838126"/>
                    <a:gd name="connsiteX17" fmla="*/ 3365405 w 8490166"/>
                    <a:gd name="connsiteY17" fmla="*/ 111491 h 838126"/>
                    <a:gd name="connsiteX18" fmla="*/ 2798202 w 8490166"/>
                    <a:gd name="connsiteY18" fmla="*/ 97741 h 838126"/>
                    <a:gd name="connsiteX19" fmla="*/ 2519757 w 8490166"/>
                    <a:gd name="connsiteY19" fmla="*/ 53052 h 838126"/>
                    <a:gd name="connsiteX20" fmla="*/ 2213812 w 8490166"/>
                    <a:gd name="connsiteY20" fmla="*/ 128679 h 838126"/>
                    <a:gd name="connsiteX21" fmla="*/ 1904428 w 8490166"/>
                    <a:gd name="connsiteY21" fmla="*/ 42740 h 838126"/>
                    <a:gd name="connsiteX22" fmla="*/ 1567544 w 8490166"/>
                    <a:gd name="connsiteY22" fmla="*/ 138993 h 838126"/>
                    <a:gd name="connsiteX23" fmla="*/ 928151 w 8490166"/>
                    <a:gd name="connsiteY23" fmla="*/ 125242 h 838126"/>
                    <a:gd name="connsiteX24" fmla="*/ 385011 w 8490166"/>
                    <a:gd name="connsiteY24" fmla="*/ 49615 h 838126"/>
                    <a:gd name="connsiteX25" fmla="*/ 89377 w 8490166"/>
                    <a:gd name="connsiteY25" fmla="*/ 4925 h 838126"/>
                    <a:gd name="connsiteX26" fmla="*/ 0 w 8490166"/>
                    <a:gd name="connsiteY26" fmla="*/ 142429 h 838126"/>
                    <a:gd name="connsiteX0" fmla="*/ 0 w 8533451"/>
                    <a:gd name="connsiteY0" fmla="*/ 142429 h 437738"/>
                    <a:gd name="connsiteX1" fmla="*/ 257820 w 8533451"/>
                    <a:gd name="connsiteY1" fmla="*/ 183681 h 437738"/>
                    <a:gd name="connsiteX2" fmla="*/ 477826 w 8533451"/>
                    <a:gd name="connsiteY2" fmla="*/ 214619 h 437738"/>
                    <a:gd name="connsiteX3" fmla="*/ 794084 w 8533451"/>
                    <a:gd name="connsiteY3" fmla="*/ 331497 h 437738"/>
                    <a:gd name="connsiteX4" fmla="*/ 890337 w 8533451"/>
                    <a:gd name="connsiteY4" fmla="*/ 266183 h 437738"/>
                    <a:gd name="connsiteX5" fmla="*/ 1240972 w 8533451"/>
                    <a:gd name="connsiteY5" fmla="*/ 293684 h 437738"/>
                    <a:gd name="connsiteX6" fmla="*/ 1550355 w 8533451"/>
                    <a:gd name="connsiteY6" fmla="*/ 290246 h 437738"/>
                    <a:gd name="connsiteX7" fmla="*/ 2000680 w 8533451"/>
                    <a:gd name="connsiteY7" fmla="*/ 259308 h 437738"/>
                    <a:gd name="connsiteX8" fmla="*/ 2244749 w 8533451"/>
                    <a:gd name="connsiteY8" fmla="*/ 307434 h 437738"/>
                    <a:gd name="connsiteX9" fmla="*/ 2701949 w 8533451"/>
                    <a:gd name="connsiteY9" fmla="*/ 224932 h 437738"/>
                    <a:gd name="connsiteX10" fmla="*/ 3447907 w 8533451"/>
                    <a:gd name="connsiteY10" fmla="*/ 228369 h 437738"/>
                    <a:gd name="connsiteX11" fmla="*/ 4238554 w 8533451"/>
                    <a:gd name="connsiteY11" fmla="*/ 269621 h 437738"/>
                    <a:gd name="connsiteX12" fmla="*/ 4819507 w 8533451"/>
                    <a:gd name="connsiteY12" fmla="*/ 334935 h 437738"/>
                    <a:gd name="connsiteX13" fmla="*/ 8533451 w 8533451"/>
                    <a:gd name="connsiteY13" fmla="*/ 437738 h 437738"/>
                    <a:gd name="connsiteX14" fmla="*/ 8490166 w 8533451"/>
                    <a:gd name="connsiteY14" fmla="*/ 258922 h 437738"/>
                    <a:gd name="connsiteX15" fmla="*/ 4413871 w 8533451"/>
                    <a:gd name="connsiteY15" fmla="*/ 180243 h 437738"/>
                    <a:gd name="connsiteX16" fmla="*/ 3960108 w 8533451"/>
                    <a:gd name="connsiteY16" fmla="*/ 166493 h 437738"/>
                    <a:gd name="connsiteX17" fmla="*/ 3365405 w 8533451"/>
                    <a:gd name="connsiteY17" fmla="*/ 111491 h 437738"/>
                    <a:gd name="connsiteX18" fmla="*/ 2798202 w 8533451"/>
                    <a:gd name="connsiteY18" fmla="*/ 97741 h 437738"/>
                    <a:gd name="connsiteX19" fmla="*/ 2519757 w 8533451"/>
                    <a:gd name="connsiteY19" fmla="*/ 53052 h 437738"/>
                    <a:gd name="connsiteX20" fmla="*/ 2213812 w 8533451"/>
                    <a:gd name="connsiteY20" fmla="*/ 128679 h 437738"/>
                    <a:gd name="connsiteX21" fmla="*/ 1904428 w 8533451"/>
                    <a:gd name="connsiteY21" fmla="*/ 42740 h 437738"/>
                    <a:gd name="connsiteX22" fmla="*/ 1567544 w 8533451"/>
                    <a:gd name="connsiteY22" fmla="*/ 138993 h 437738"/>
                    <a:gd name="connsiteX23" fmla="*/ 928151 w 8533451"/>
                    <a:gd name="connsiteY23" fmla="*/ 125242 h 437738"/>
                    <a:gd name="connsiteX24" fmla="*/ 385011 w 8533451"/>
                    <a:gd name="connsiteY24" fmla="*/ 49615 h 437738"/>
                    <a:gd name="connsiteX25" fmla="*/ 89377 w 8533451"/>
                    <a:gd name="connsiteY25" fmla="*/ 4925 h 437738"/>
                    <a:gd name="connsiteX26" fmla="*/ 0 w 8533451"/>
                    <a:gd name="connsiteY26" fmla="*/ 142429 h 437738"/>
                    <a:gd name="connsiteX0" fmla="*/ 0 w 8533451"/>
                    <a:gd name="connsiteY0" fmla="*/ 142429 h 437738"/>
                    <a:gd name="connsiteX1" fmla="*/ 257820 w 8533451"/>
                    <a:gd name="connsiteY1" fmla="*/ 183681 h 437738"/>
                    <a:gd name="connsiteX2" fmla="*/ 477826 w 8533451"/>
                    <a:gd name="connsiteY2" fmla="*/ 214619 h 437738"/>
                    <a:gd name="connsiteX3" fmla="*/ 794084 w 8533451"/>
                    <a:gd name="connsiteY3" fmla="*/ 331497 h 437738"/>
                    <a:gd name="connsiteX4" fmla="*/ 890337 w 8533451"/>
                    <a:gd name="connsiteY4" fmla="*/ 266183 h 437738"/>
                    <a:gd name="connsiteX5" fmla="*/ 1240972 w 8533451"/>
                    <a:gd name="connsiteY5" fmla="*/ 293684 h 437738"/>
                    <a:gd name="connsiteX6" fmla="*/ 1550355 w 8533451"/>
                    <a:gd name="connsiteY6" fmla="*/ 290246 h 437738"/>
                    <a:gd name="connsiteX7" fmla="*/ 2000680 w 8533451"/>
                    <a:gd name="connsiteY7" fmla="*/ 259308 h 437738"/>
                    <a:gd name="connsiteX8" fmla="*/ 2244749 w 8533451"/>
                    <a:gd name="connsiteY8" fmla="*/ 307434 h 437738"/>
                    <a:gd name="connsiteX9" fmla="*/ 2701949 w 8533451"/>
                    <a:gd name="connsiteY9" fmla="*/ 224932 h 437738"/>
                    <a:gd name="connsiteX10" fmla="*/ 3447907 w 8533451"/>
                    <a:gd name="connsiteY10" fmla="*/ 228369 h 437738"/>
                    <a:gd name="connsiteX11" fmla="*/ 4238554 w 8533451"/>
                    <a:gd name="connsiteY11" fmla="*/ 269621 h 437738"/>
                    <a:gd name="connsiteX12" fmla="*/ 4819507 w 8533451"/>
                    <a:gd name="connsiteY12" fmla="*/ 334935 h 437738"/>
                    <a:gd name="connsiteX13" fmla="*/ 5187310 w 8533451"/>
                    <a:gd name="connsiteY13" fmla="*/ 333774 h 437738"/>
                    <a:gd name="connsiteX14" fmla="*/ 8533451 w 8533451"/>
                    <a:gd name="connsiteY14" fmla="*/ 437738 h 437738"/>
                    <a:gd name="connsiteX15" fmla="*/ 8490166 w 8533451"/>
                    <a:gd name="connsiteY15" fmla="*/ 258922 h 437738"/>
                    <a:gd name="connsiteX16" fmla="*/ 4413871 w 8533451"/>
                    <a:gd name="connsiteY16" fmla="*/ 180243 h 437738"/>
                    <a:gd name="connsiteX17" fmla="*/ 3960108 w 8533451"/>
                    <a:gd name="connsiteY17" fmla="*/ 166493 h 437738"/>
                    <a:gd name="connsiteX18" fmla="*/ 3365405 w 8533451"/>
                    <a:gd name="connsiteY18" fmla="*/ 111491 h 437738"/>
                    <a:gd name="connsiteX19" fmla="*/ 2798202 w 8533451"/>
                    <a:gd name="connsiteY19" fmla="*/ 97741 h 437738"/>
                    <a:gd name="connsiteX20" fmla="*/ 2519757 w 8533451"/>
                    <a:gd name="connsiteY20" fmla="*/ 53052 h 437738"/>
                    <a:gd name="connsiteX21" fmla="*/ 2213812 w 8533451"/>
                    <a:gd name="connsiteY21" fmla="*/ 128679 h 437738"/>
                    <a:gd name="connsiteX22" fmla="*/ 1904428 w 8533451"/>
                    <a:gd name="connsiteY22" fmla="*/ 42740 h 437738"/>
                    <a:gd name="connsiteX23" fmla="*/ 1567544 w 8533451"/>
                    <a:gd name="connsiteY23" fmla="*/ 138993 h 437738"/>
                    <a:gd name="connsiteX24" fmla="*/ 928151 w 8533451"/>
                    <a:gd name="connsiteY24" fmla="*/ 125242 h 437738"/>
                    <a:gd name="connsiteX25" fmla="*/ 385011 w 8533451"/>
                    <a:gd name="connsiteY25" fmla="*/ 49615 h 437738"/>
                    <a:gd name="connsiteX26" fmla="*/ 89377 w 8533451"/>
                    <a:gd name="connsiteY26" fmla="*/ 4925 h 437738"/>
                    <a:gd name="connsiteX27" fmla="*/ 0 w 8533451"/>
                    <a:gd name="connsiteY27" fmla="*/ 142429 h 437738"/>
                    <a:gd name="connsiteX0" fmla="*/ 0 w 8533451"/>
                    <a:gd name="connsiteY0" fmla="*/ 142429 h 437738"/>
                    <a:gd name="connsiteX1" fmla="*/ 257820 w 8533451"/>
                    <a:gd name="connsiteY1" fmla="*/ 183681 h 437738"/>
                    <a:gd name="connsiteX2" fmla="*/ 477826 w 8533451"/>
                    <a:gd name="connsiteY2" fmla="*/ 214619 h 437738"/>
                    <a:gd name="connsiteX3" fmla="*/ 794084 w 8533451"/>
                    <a:gd name="connsiteY3" fmla="*/ 331497 h 437738"/>
                    <a:gd name="connsiteX4" fmla="*/ 890337 w 8533451"/>
                    <a:gd name="connsiteY4" fmla="*/ 266183 h 437738"/>
                    <a:gd name="connsiteX5" fmla="*/ 1240972 w 8533451"/>
                    <a:gd name="connsiteY5" fmla="*/ 293684 h 437738"/>
                    <a:gd name="connsiteX6" fmla="*/ 1550355 w 8533451"/>
                    <a:gd name="connsiteY6" fmla="*/ 290246 h 437738"/>
                    <a:gd name="connsiteX7" fmla="*/ 2000680 w 8533451"/>
                    <a:gd name="connsiteY7" fmla="*/ 259308 h 437738"/>
                    <a:gd name="connsiteX8" fmla="*/ 2244749 w 8533451"/>
                    <a:gd name="connsiteY8" fmla="*/ 307434 h 437738"/>
                    <a:gd name="connsiteX9" fmla="*/ 2701949 w 8533451"/>
                    <a:gd name="connsiteY9" fmla="*/ 224932 h 437738"/>
                    <a:gd name="connsiteX10" fmla="*/ 3447907 w 8533451"/>
                    <a:gd name="connsiteY10" fmla="*/ 228369 h 437738"/>
                    <a:gd name="connsiteX11" fmla="*/ 4238554 w 8533451"/>
                    <a:gd name="connsiteY11" fmla="*/ 269621 h 437738"/>
                    <a:gd name="connsiteX12" fmla="*/ 4819507 w 8533451"/>
                    <a:gd name="connsiteY12" fmla="*/ 334935 h 437738"/>
                    <a:gd name="connsiteX13" fmla="*/ 5187310 w 8533451"/>
                    <a:gd name="connsiteY13" fmla="*/ 333774 h 437738"/>
                    <a:gd name="connsiteX14" fmla="*/ 5614751 w 8533451"/>
                    <a:gd name="connsiteY14" fmla="*/ 339184 h 437738"/>
                    <a:gd name="connsiteX15" fmla="*/ 8533451 w 8533451"/>
                    <a:gd name="connsiteY15" fmla="*/ 437738 h 437738"/>
                    <a:gd name="connsiteX16" fmla="*/ 8490166 w 8533451"/>
                    <a:gd name="connsiteY16" fmla="*/ 258922 h 437738"/>
                    <a:gd name="connsiteX17" fmla="*/ 4413871 w 8533451"/>
                    <a:gd name="connsiteY17" fmla="*/ 180243 h 437738"/>
                    <a:gd name="connsiteX18" fmla="*/ 3960108 w 8533451"/>
                    <a:gd name="connsiteY18" fmla="*/ 166493 h 437738"/>
                    <a:gd name="connsiteX19" fmla="*/ 3365405 w 8533451"/>
                    <a:gd name="connsiteY19" fmla="*/ 111491 h 437738"/>
                    <a:gd name="connsiteX20" fmla="*/ 2798202 w 8533451"/>
                    <a:gd name="connsiteY20" fmla="*/ 97741 h 437738"/>
                    <a:gd name="connsiteX21" fmla="*/ 2519757 w 8533451"/>
                    <a:gd name="connsiteY21" fmla="*/ 53052 h 437738"/>
                    <a:gd name="connsiteX22" fmla="*/ 2213812 w 8533451"/>
                    <a:gd name="connsiteY22" fmla="*/ 128679 h 437738"/>
                    <a:gd name="connsiteX23" fmla="*/ 1904428 w 8533451"/>
                    <a:gd name="connsiteY23" fmla="*/ 42740 h 437738"/>
                    <a:gd name="connsiteX24" fmla="*/ 1567544 w 8533451"/>
                    <a:gd name="connsiteY24" fmla="*/ 138993 h 437738"/>
                    <a:gd name="connsiteX25" fmla="*/ 928151 w 8533451"/>
                    <a:gd name="connsiteY25" fmla="*/ 125242 h 437738"/>
                    <a:gd name="connsiteX26" fmla="*/ 385011 w 8533451"/>
                    <a:gd name="connsiteY26" fmla="*/ 49615 h 437738"/>
                    <a:gd name="connsiteX27" fmla="*/ 89377 w 8533451"/>
                    <a:gd name="connsiteY27" fmla="*/ 4925 h 437738"/>
                    <a:gd name="connsiteX28" fmla="*/ 0 w 8533451"/>
                    <a:gd name="connsiteY28" fmla="*/ 142429 h 437738"/>
                    <a:gd name="connsiteX0" fmla="*/ 0 w 8533451"/>
                    <a:gd name="connsiteY0" fmla="*/ 142429 h 437738"/>
                    <a:gd name="connsiteX1" fmla="*/ 257820 w 8533451"/>
                    <a:gd name="connsiteY1" fmla="*/ 183681 h 437738"/>
                    <a:gd name="connsiteX2" fmla="*/ 477826 w 8533451"/>
                    <a:gd name="connsiteY2" fmla="*/ 214619 h 437738"/>
                    <a:gd name="connsiteX3" fmla="*/ 794084 w 8533451"/>
                    <a:gd name="connsiteY3" fmla="*/ 331497 h 437738"/>
                    <a:gd name="connsiteX4" fmla="*/ 890337 w 8533451"/>
                    <a:gd name="connsiteY4" fmla="*/ 266183 h 437738"/>
                    <a:gd name="connsiteX5" fmla="*/ 1240972 w 8533451"/>
                    <a:gd name="connsiteY5" fmla="*/ 293684 h 437738"/>
                    <a:gd name="connsiteX6" fmla="*/ 1550355 w 8533451"/>
                    <a:gd name="connsiteY6" fmla="*/ 290246 h 437738"/>
                    <a:gd name="connsiteX7" fmla="*/ 2000680 w 8533451"/>
                    <a:gd name="connsiteY7" fmla="*/ 259308 h 437738"/>
                    <a:gd name="connsiteX8" fmla="*/ 2244749 w 8533451"/>
                    <a:gd name="connsiteY8" fmla="*/ 307434 h 437738"/>
                    <a:gd name="connsiteX9" fmla="*/ 2701949 w 8533451"/>
                    <a:gd name="connsiteY9" fmla="*/ 224932 h 437738"/>
                    <a:gd name="connsiteX10" fmla="*/ 3447907 w 8533451"/>
                    <a:gd name="connsiteY10" fmla="*/ 228369 h 437738"/>
                    <a:gd name="connsiteX11" fmla="*/ 4238554 w 8533451"/>
                    <a:gd name="connsiteY11" fmla="*/ 269621 h 437738"/>
                    <a:gd name="connsiteX12" fmla="*/ 4819507 w 8533451"/>
                    <a:gd name="connsiteY12" fmla="*/ 334935 h 437738"/>
                    <a:gd name="connsiteX13" fmla="*/ 5187310 w 8533451"/>
                    <a:gd name="connsiteY13" fmla="*/ 333774 h 437738"/>
                    <a:gd name="connsiteX14" fmla="*/ 5614751 w 8533451"/>
                    <a:gd name="connsiteY14" fmla="*/ 339184 h 437738"/>
                    <a:gd name="connsiteX15" fmla="*/ 6182870 w 8533451"/>
                    <a:gd name="connsiteY15" fmla="*/ 350006 h 437738"/>
                    <a:gd name="connsiteX16" fmla="*/ 8533451 w 8533451"/>
                    <a:gd name="connsiteY16" fmla="*/ 437738 h 437738"/>
                    <a:gd name="connsiteX17" fmla="*/ 8490166 w 8533451"/>
                    <a:gd name="connsiteY17" fmla="*/ 258922 h 437738"/>
                    <a:gd name="connsiteX18" fmla="*/ 4413871 w 8533451"/>
                    <a:gd name="connsiteY18" fmla="*/ 180243 h 437738"/>
                    <a:gd name="connsiteX19" fmla="*/ 3960108 w 8533451"/>
                    <a:gd name="connsiteY19" fmla="*/ 166493 h 437738"/>
                    <a:gd name="connsiteX20" fmla="*/ 3365405 w 8533451"/>
                    <a:gd name="connsiteY20" fmla="*/ 111491 h 437738"/>
                    <a:gd name="connsiteX21" fmla="*/ 2798202 w 8533451"/>
                    <a:gd name="connsiteY21" fmla="*/ 97741 h 437738"/>
                    <a:gd name="connsiteX22" fmla="*/ 2519757 w 8533451"/>
                    <a:gd name="connsiteY22" fmla="*/ 53052 h 437738"/>
                    <a:gd name="connsiteX23" fmla="*/ 2213812 w 8533451"/>
                    <a:gd name="connsiteY23" fmla="*/ 128679 h 437738"/>
                    <a:gd name="connsiteX24" fmla="*/ 1904428 w 8533451"/>
                    <a:gd name="connsiteY24" fmla="*/ 42740 h 437738"/>
                    <a:gd name="connsiteX25" fmla="*/ 1567544 w 8533451"/>
                    <a:gd name="connsiteY25" fmla="*/ 138993 h 437738"/>
                    <a:gd name="connsiteX26" fmla="*/ 928151 w 8533451"/>
                    <a:gd name="connsiteY26" fmla="*/ 125242 h 437738"/>
                    <a:gd name="connsiteX27" fmla="*/ 385011 w 8533451"/>
                    <a:gd name="connsiteY27" fmla="*/ 49615 h 437738"/>
                    <a:gd name="connsiteX28" fmla="*/ 89377 w 8533451"/>
                    <a:gd name="connsiteY28" fmla="*/ 4925 h 437738"/>
                    <a:gd name="connsiteX29" fmla="*/ 0 w 8533451"/>
                    <a:gd name="connsiteY29" fmla="*/ 142429 h 437738"/>
                    <a:gd name="connsiteX0" fmla="*/ 0 w 8533451"/>
                    <a:gd name="connsiteY0" fmla="*/ 142429 h 437738"/>
                    <a:gd name="connsiteX1" fmla="*/ 257820 w 8533451"/>
                    <a:gd name="connsiteY1" fmla="*/ 183681 h 437738"/>
                    <a:gd name="connsiteX2" fmla="*/ 477826 w 8533451"/>
                    <a:gd name="connsiteY2" fmla="*/ 214619 h 437738"/>
                    <a:gd name="connsiteX3" fmla="*/ 794084 w 8533451"/>
                    <a:gd name="connsiteY3" fmla="*/ 331497 h 437738"/>
                    <a:gd name="connsiteX4" fmla="*/ 890337 w 8533451"/>
                    <a:gd name="connsiteY4" fmla="*/ 266183 h 437738"/>
                    <a:gd name="connsiteX5" fmla="*/ 1240972 w 8533451"/>
                    <a:gd name="connsiteY5" fmla="*/ 293684 h 437738"/>
                    <a:gd name="connsiteX6" fmla="*/ 1550355 w 8533451"/>
                    <a:gd name="connsiteY6" fmla="*/ 290246 h 437738"/>
                    <a:gd name="connsiteX7" fmla="*/ 2000680 w 8533451"/>
                    <a:gd name="connsiteY7" fmla="*/ 259308 h 437738"/>
                    <a:gd name="connsiteX8" fmla="*/ 2244749 w 8533451"/>
                    <a:gd name="connsiteY8" fmla="*/ 307434 h 437738"/>
                    <a:gd name="connsiteX9" fmla="*/ 2701949 w 8533451"/>
                    <a:gd name="connsiteY9" fmla="*/ 224932 h 437738"/>
                    <a:gd name="connsiteX10" fmla="*/ 3447907 w 8533451"/>
                    <a:gd name="connsiteY10" fmla="*/ 228369 h 437738"/>
                    <a:gd name="connsiteX11" fmla="*/ 4238554 w 8533451"/>
                    <a:gd name="connsiteY11" fmla="*/ 269621 h 437738"/>
                    <a:gd name="connsiteX12" fmla="*/ 4819507 w 8533451"/>
                    <a:gd name="connsiteY12" fmla="*/ 334935 h 437738"/>
                    <a:gd name="connsiteX13" fmla="*/ 5187310 w 8533451"/>
                    <a:gd name="connsiteY13" fmla="*/ 333774 h 437738"/>
                    <a:gd name="connsiteX14" fmla="*/ 5614751 w 8533451"/>
                    <a:gd name="connsiteY14" fmla="*/ 339184 h 437738"/>
                    <a:gd name="connsiteX15" fmla="*/ 6182870 w 8533451"/>
                    <a:gd name="connsiteY15" fmla="*/ 350006 h 437738"/>
                    <a:gd name="connsiteX16" fmla="*/ 6621132 w 8533451"/>
                    <a:gd name="connsiteY16" fmla="*/ 360827 h 437738"/>
                    <a:gd name="connsiteX17" fmla="*/ 8533451 w 8533451"/>
                    <a:gd name="connsiteY17" fmla="*/ 437738 h 437738"/>
                    <a:gd name="connsiteX18" fmla="*/ 8490166 w 8533451"/>
                    <a:gd name="connsiteY18" fmla="*/ 258922 h 437738"/>
                    <a:gd name="connsiteX19" fmla="*/ 4413871 w 8533451"/>
                    <a:gd name="connsiteY19" fmla="*/ 180243 h 437738"/>
                    <a:gd name="connsiteX20" fmla="*/ 3960108 w 8533451"/>
                    <a:gd name="connsiteY20" fmla="*/ 166493 h 437738"/>
                    <a:gd name="connsiteX21" fmla="*/ 3365405 w 8533451"/>
                    <a:gd name="connsiteY21" fmla="*/ 111491 h 437738"/>
                    <a:gd name="connsiteX22" fmla="*/ 2798202 w 8533451"/>
                    <a:gd name="connsiteY22" fmla="*/ 97741 h 437738"/>
                    <a:gd name="connsiteX23" fmla="*/ 2519757 w 8533451"/>
                    <a:gd name="connsiteY23" fmla="*/ 53052 h 437738"/>
                    <a:gd name="connsiteX24" fmla="*/ 2213812 w 8533451"/>
                    <a:gd name="connsiteY24" fmla="*/ 128679 h 437738"/>
                    <a:gd name="connsiteX25" fmla="*/ 1904428 w 8533451"/>
                    <a:gd name="connsiteY25" fmla="*/ 42740 h 437738"/>
                    <a:gd name="connsiteX26" fmla="*/ 1567544 w 8533451"/>
                    <a:gd name="connsiteY26" fmla="*/ 138993 h 437738"/>
                    <a:gd name="connsiteX27" fmla="*/ 928151 w 8533451"/>
                    <a:gd name="connsiteY27" fmla="*/ 125242 h 437738"/>
                    <a:gd name="connsiteX28" fmla="*/ 385011 w 8533451"/>
                    <a:gd name="connsiteY28" fmla="*/ 49615 h 437738"/>
                    <a:gd name="connsiteX29" fmla="*/ 89377 w 8533451"/>
                    <a:gd name="connsiteY29" fmla="*/ 4925 h 437738"/>
                    <a:gd name="connsiteX30" fmla="*/ 0 w 8533451"/>
                    <a:gd name="connsiteY30" fmla="*/ 142429 h 437738"/>
                    <a:gd name="connsiteX0" fmla="*/ 0 w 8533451"/>
                    <a:gd name="connsiteY0" fmla="*/ 142429 h 437738"/>
                    <a:gd name="connsiteX1" fmla="*/ 257820 w 8533451"/>
                    <a:gd name="connsiteY1" fmla="*/ 183681 h 437738"/>
                    <a:gd name="connsiteX2" fmla="*/ 477826 w 8533451"/>
                    <a:gd name="connsiteY2" fmla="*/ 214619 h 437738"/>
                    <a:gd name="connsiteX3" fmla="*/ 794084 w 8533451"/>
                    <a:gd name="connsiteY3" fmla="*/ 331497 h 437738"/>
                    <a:gd name="connsiteX4" fmla="*/ 890337 w 8533451"/>
                    <a:gd name="connsiteY4" fmla="*/ 266183 h 437738"/>
                    <a:gd name="connsiteX5" fmla="*/ 1240972 w 8533451"/>
                    <a:gd name="connsiteY5" fmla="*/ 293684 h 437738"/>
                    <a:gd name="connsiteX6" fmla="*/ 1550355 w 8533451"/>
                    <a:gd name="connsiteY6" fmla="*/ 290246 h 437738"/>
                    <a:gd name="connsiteX7" fmla="*/ 2000680 w 8533451"/>
                    <a:gd name="connsiteY7" fmla="*/ 259308 h 437738"/>
                    <a:gd name="connsiteX8" fmla="*/ 2244749 w 8533451"/>
                    <a:gd name="connsiteY8" fmla="*/ 307434 h 437738"/>
                    <a:gd name="connsiteX9" fmla="*/ 2701949 w 8533451"/>
                    <a:gd name="connsiteY9" fmla="*/ 224932 h 437738"/>
                    <a:gd name="connsiteX10" fmla="*/ 3447907 w 8533451"/>
                    <a:gd name="connsiteY10" fmla="*/ 228369 h 437738"/>
                    <a:gd name="connsiteX11" fmla="*/ 4238554 w 8533451"/>
                    <a:gd name="connsiteY11" fmla="*/ 269621 h 437738"/>
                    <a:gd name="connsiteX12" fmla="*/ 4819507 w 8533451"/>
                    <a:gd name="connsiteY12" fmla="*/ 334935 h 437738"/>
                    <a:gd name="connsiteX13" fmla="*/ 5187310 w 8533451"/>
                    <a:gd name="connsiteY13" fmla="*/ 333774 h 437738"/>
                    <a:gd name="connsiteX14" fmla="*/ 5614751 w 8533451"/>
                    <a:gd name="connsiteY14" fmla="*/ 339184 h 437738"/>
                    <a:gd name="connsiteX15" fmla="*/ 6182870 w 8533451"/>
                    <a:gd name="connsiteY15" fmla="*/ 350006 h 437738"/>
                    <a:gd name="connsiteX16" fmla="*/ 6621132 w 8533451"/>
                    <a:gd name="connsiteY16" fmla="*/ 360827 h 437738"/>
                    <a:gd name="connsiteX17" fmla="*/ 7059395 w 8533451"/>
                    <a:gd name="connsiteY17" fmla="*/ 366238 h 437738"/>
                    <a:gd name="connsiteX18" fmla="*/ 8533451 w 8533451"/>
                    <a:gd name="connsiteY18" fmla="*/ 437738 h 437738"/>
                    <a:gd name="connsiteX19" fmla="*/ 8490166 w 8533451"/>
                    <a:gd name="connsiteY19" fmla="*/ 258922 h 437738"/>
                    <a:gd name="connsiteX20" fmla="*/ 4413871 w 8533451"/>
                    <a:gd name="connsiteY20" fmla="*/ 180243 h 437738"/>
                    <a:gd name="connsiteX21" fmla="*/ 3960108 w 8533451"/>
                    <a:gd name="connsiteY21" fmla="*/ 166493 h 437738"/>
                    <a:gd name="connsiteX22" fmla="*/ 3365405 w 8533451"/>
                    <a:gd name="connsiteY22" fmla="*/ 111491 h 437738"/>
                    <a:gd name="connsiteX23" fmla="*/ 2798202 w 8533451"/>
                    <a:gd name="connsiteY23" fmla="*/ 97741 h 437738"/>
                    <a:gd name="connsiteX24" fmla="*/ 2519757 w 8533451"/>
                    <a:gd name="connsiteY24" fmla="*/ 53052 h 437738"/>
                    <a:gd name="connsiteX25" fmla="*/ 2213812 w 8533451"/>
                    <a:gd name="connsiteY25" fmla="*/ 128679 h 437738"/>
                    <a:gd name="connsiteX26" fmla="*/ 1904428 w 8533451"/>
                    <a:gd name="connsiteY26" fmla="*/ 42740 h 437738"/>
                    <a:gd name="connsiteX27" fmla="*/ 1567544 w 8533451"/>
                    <a:gd name="connsiteY27" fmla="*/ 138993 h 437738"/>
                    <a:gd name="connsiteX28" fmla="*/ 928151 w 8533451"/>
                    <a:gd name="connsiteY28" fmla="*/ 125242 h 437738"/>
                    <a:gd name="connsiteX29" fmla="*/ 385011 w 8533451"/>
                    <a:gd name="connsiteY29" fmla="*/ 49615 h 437738"/>
                    <a:gd name="connsiteX30" fmla="*/ 89377 w 8533451"/>
                    <a:gd name="connsiteY30" fmla="*/ 4925 h 437738"/>
                    <a:gd name="connsiteX31" fmla="*/ 0 w 8533451"/>
                    <a:gd name="connsiteY31" fmla="*/ 142429 h 437738"/>
                    <a:gd name="connsiteX0" fmla="*/ 0 w 8533451"/>
                    <a:gd name="connsiteY0" fmla="*/ 142429 h 437738"/>
                    <a:gd name="connsiteX1" fmla="*/ 257820 w 8533451"/>
                    <a:gd name="connsiteY1" fmla="*/ 183681 h 437738"/>
                    <a:gd name="connsiteX2" fmla="*/ 477826 w 8533451"/>
                    <a:gd name="connsiteY2" fmla="*/ 214619 h 437738"/>
                    <a:gd name="connsiteX3" fmla="*/ 794084 w 8533451"/>
                    <a:gd name="connsiteY3" fmla="*/ 331497 h 437738"/>
                    <a:gd name="connsiteX4" fmla="*/ 890337 w 8533451"/>
                    <a:gd name="connsiteY4" fmla="*/ 266183 h 437738"/>
                    <a:gd name="connsiteX5" fmla="*/ 1240972 w 8533451"/>
                    <a:gd name="connsiteY5" fmla="*/ 293684 h 437738"/>
                    <a:gd name="connsiteX6" fmla="*/ 1550355 w 8533451"/>
                    <a:gd name="connsiteY6" fmla="*/ 290246 h 437738"/>
                    <a:gd name="connsiteX7" fmla="*/ 2000680 w 8533451"/>
                    <a:gd name="connsiteY7" fmla="*/ 259308 h 437738"/>
                    <a:gd name="connsiteX8" fmla="*/ 2244749 w 8533451"/>
                    <a:gd name="connsiteY8" fmla="*/ 307434 h 437738"/>
                    <a:gd name="connsiteX9" fmla="*/ 2701949 w 8533451"/>
                    <a:gd name="connsiteY9" fmla="*/ 224932 h 437738"/>
                    <a:gd name="connsiteX10" fmla="*/ 3447907 w 8533451"/>
                    <a:gd name="connsiteY10" fmla="*/ 228369 h 437738"/>
                    <a:gd name="connsiteX11" fmla="*/ 4238554 w 8533451"/>
                    <a:gd name="connsiteY11" fmla="*/ 269621 h 437738"/>
                    <a:gd name="connsiteX12" fmla="*/ 4819507 w 8533451"/>
                    <a:gd name="connsiteY12" fmla="*/ 334935 h 437738"/>
                    <a:gd name="connsiteX13" fmla="*/ 5187310 w 8533451"/>
                    <a:gd name="connsiteY13" fmla="*/ 333774 h 437738"/>
                    <a:gd name="connsiteX14" fmla="*/ 5614751 w 8533451"/>
                    <a:gd name="connsiteY14" fmla="*/ 339184 h 437738"/>
                    <a:gd name="connsiteX15" fmla="*/ 6182870 w 8533451"/>
                    <a:gd name="connsiteY15" fmla="*/ 350006 h 437738"/>
                    <a:gd name="connsiteX16" fmla="*/ 6621132 w 8533451"/>
                    <a:gd name="connsiteY16" fmla="*/ 360827 h 437738"/>
                    <a:gd name="connsiteX17" fmla="*/ 7059395 w 8533451"/>
                    <a:gd name="connsiteY17" fmla="*/ 366238 h 437738"/>
                    <a:gd name="connsiteX18" fmla="*/ 7665388 w 8533451"/>
                    <a:gd name="connsiteY18" fmla="*/ 387880 h 437738"/>
                    <a:gd name="connsiteX19" fmla="*/ 8533451 w 8533451"/>
                    <a:gd name="connsiteY19" fmla="*/ 437738 h 437738"/>
                    <a:gd name="connsiteX20" fmla="*/ 8490166 w 8533451"/>
                    <a:gd name="connsiteY20" fmla="*/ 258922 h 437738"/>
                    <a:gd name="connsiteX21" fmla="*/ 4413871 w 8533451"/>
                    <a:gd name="connsiteY21" fmla="*/ 180243 h 437738"/>
                    <a:gd name="connsiteX22" fmla="*/ 3960108 w 8533451"/>
                    <a:gd name="connsiteY22" fmla="*/ 166493 h 437738"/>
                    <a:gd name="connsiteX23" fmla="*/ 3365405 w 8533451"/>
                    <a:gd name="connsiteY23" fmla="*/ 111491 h 437738"/>
                    <a:gd name="connsiteX24" fmla="*/ 2798202 w 8533451"/>
                    <a:gd name="connsiteY24" fmla="*/ 97741 h 437738"/>
                    <a:gd name="connsiteX25" fmla="*/ 2519757 w 8533451"/>
                    <a:gd name="connsiteY25" fmla="*/ 53052 h 437738"/>
                    <a:gd name="connsiteX26" fmla="*/ 2213812 w 8533451"/>
                    <a:gd name="connsiteY26" fmla="*/ 128679 h 437738"/>
                    <a:gd name="connsiteX27" fmla="*/ 1904428 w 8533451"/>
                    <a:gd name="connsiteY27" fmla="*/ 42740 h 437738"/>
                    <a:gd name="connsiteX28" fmla="*/ 1567544 w 8533451"/>
                    <a:gd name="connsiteY28" fmla="*/ 138993 h 437738"/>
                    <a:gd name="connsiteX29" fmla="*/ 928151 w 8533451"/>
                    <a:gd name="connsiteY29" fmla="*/ 125242 h 437738"/>
                    <a:gd name="connsiteX30" fmla="*/ 385011 w 8533451"/>
                    <a:gd name="connsiteY30" fmla="*/ 49615 h 437738"/>
                    <a:gd name="connsiteX31" fmla="*/ 89377 w 8533451"/>
                    <a:gd name="connsiteY31" fmla="*/ 4925 h 437738"/>
                    <a:gd name="connsiteX32" fmla="*/ 0 w 8533451"/>
                    <a:gd name="connsiteY32" fmla="*/ 142429 h 437738"/>
                    <a:gd name="connsiteX0" fmla="*/ 0 w 8533451"/>
                    <a:gd name="connsiteY0" fmla="*/ 142429 h 437738"/>
                    <a:gd name="connsiteX1" fmla="*/ 257820 w 8533451"/>
                    <a:gd name="connsiteY1" fmla="*/ 183681 h 437738"/>
                    <a:gd name="connsiteX2" fmla="*/ 477826 w 8533451"/>
                    <a:gd name="connsiteY2" fmla="*/ 214619 h 437738"/>
                    <a:gd name="connsiteX3" fmla="*/ 794084 w 8533451"/>
                    <a:gd name="connsiteY3" fmla="*/ 331497 h 437738"/>
                    <a:gd name="connsiteX4" fmla="*/ 890337 w 8533451"/>
                    <a:gd name="connsiteY4" fmla="*/ 266183 h 437738"/>
                    <a:gd name="connsiteX5" fmla="*/ 1240972 w 8533451"/>
                    <a:gd name="connsiteY5" fmla="*/ 293684 h 437738"/>
                    <a:gd name="connsiteX6" fmla="*/ 1550355 w 8533451"/>
                    <a:gd name="connsiteY6" fmla="*/ 290246 h 437738"/>
                    <a:gd name="connsiteX7" fmla="*/ 2000680 w 8533451"/>
                    <a:gd name="connsiteY7" fmla="*/ 259308 h 437738"/>
                    <a:gd name="connsiteX8" fmla="*/ 2244749 w 8533451"/>
                    <a:gd name="connsiteY8" fmla="*/ 307434 h 437738"/>
                    <a:gd name="connsiteX9" fmla="*/ 2701949 w 8533451"/>
                    <a:gd name="connsiteY9" fmla="*/ 224932 h 437738"/>
                    <a:gd name="connsiteX10" fmla="*/ 3447907 w 8533451"/>
                    <a:gd name="connsiteY10" fmla="*/ 228369 h 437738"/>
                    <a:gd name="connsiteX11" fmla="*/ 4238554 w 8533451"/>
                    <a:gd name="connsiteY11" fmla="*/ 269621 h 437738"/>
                    <a:gd name="connsiteX12" fmla="*/ 4819507 w 8533451"/>
                    <a:gd name="connsiteY12" fmla="*/ 334935 h 437738"/>
                    <a:gd name="connsiteX13" fmla="*/ 5187310 w 8533451"/>
                    <a:gd name="connsiteY13" fmla="*/ 333774 h 437738"/>
                    <a:gd name="connsiteX14" fmla="*/ 5614751 w 8533451"/>
                    <a:gd name="connsiteY14" fmla="*/ 339184 h 437738"/>
                    <a:gd name="connsiteX15" fmla="*/ 6182870 w 8533451"/>
                    <a:gd name="connsiteY15" fmla="*/ 350006 h 437738"/>
                    <a:gd name="connsiteX16" fmla="*/ 6621132 w 8533451"/>
                    <a:gd name="connsiteY16" fmla="*/ 360827 h 437738"/>
                    <a:gd name="connsiteX17" fmla="*/ 7059395 w 8533451"/>
                    <a:gd name="connsiteY17" fmla="*/ 366238 h 437738"/>
                    <a:gd name="connsiteX18" fmla="*/ 7665388 w 8533451"/>
                    <a:gd name="connsiteY18" fmla="*/ 387880 h 437738"/>
                    <a:gd name="connsiteX19" fmla="*/ 8114472 w 8533451"/>
                    <a:gd name="connsiteY19" fmla="*/ 398702 h 437738"/>
                    <a:gd name="connsiteX20" fmla="*/ 8533451 w 8533451"/>
                    <a:gd name="connsiteY20" fmla="*/ 437738 h 437738"/>
                    <a:gd name="connsiteX21" fmla="*/ 8490166 w 8533451"/>
                    <a:gd name="connsiteY21" fmla="*/ 258922 h 437738"/>
                    <a:gd name="connsiteX22" fmla="*/ 4413871 w 8533451"/>
                    <a:gd name="connsiteY22" fmla="*/ 180243 h 437738"/>
                    <a:gd name="connsiteX23" fmla="*/ 3960108 w 8533451"/>
                    <a:gd name="connsiteY23" fmla="*/ 166493 h 437738"/>
                    <a:gd name="connsiteX24" fmla="*/ 3365405 w 8533451"/>
                    <a:gd name="connsiteY24" fmla="*/ 111491 h 437738"/>
                    <a:gd name="connsiteX25" fmla="*/ 2798202 w 8533451"/>
                    <a:gd name="connsiteY25" fmla="*/ 97741 h 437738"/>
                    <a:gd name="connsiteX26" fmla="*/ 2519757 w 8533451"/>
                    <a:gd name="connsiteY26" fmla="*/ 53052 h 437738"/>
                    <a:gd name="connsiteX27" fmla="*/ 2213812 w 8533451"/>
                    <a:gd name="connsiteY27" fmla="*/ 128679 h 437738"/>
                    <a:gd name="connsiteX28" fmla="*/ 1904428 w 8533451"/>
                    <a:gd name="connsiteY28" fmla="*/ 42740 h 437738"/>
                    <a:gd name="connsiteX29" fmla="*/ 1567544 w 8533451"/>
                    <a:gd name="connsiteY29" fmla="*/ 138993 h 437738"/>
                    <a:gd name="connsiteX30" fmla="*/ 928151 w 8533451"/>
                    <a:gd name="connsiteY30" fmla="*/ 125242 h 437738"/>
                    <a:gd name="connsiteX31" fmla="*/ 385011 w 8533451"/>
                    <a:gd name="connsiteY31" fmla="*/ 49615 h 437738"/>
                    <a:gd name="connsiteX32" fmla="*/ 89377 w 8533451"/>
                    <a:gd name="connsiteY32" fmla="*/ 4925 h 437738"/>
                    <a:gd name="connsiteX33" fmla="*/ 0 w 8533451"/>
                    <a:gd name="connsiteY33" fmla="*/ 142429 h 437738"/>
                    <a:gd name="connsiteX0" fmla="*/ 0 w 8533451"/>
                    <a:gd name="connsiteY0" fmla="*/ 142429 h 555611"/>
                    <a:gd name="connsiteX1" fmla="*/ 257820 w 8533451"/>
                    <a:gd name="connsiteY1" fmla="*/ 183681 h 555611"/>
                    <a:gd name="connsiteX2" fmla="*/ 477826 w 8533451"/>
                    <a:gd name="connsiteY2" fmla="*/ 214619 h 555611"/>
                    <a:gd name="connsiteX3" fmla="*/ 794084 w 8533451"/>
                    <a:gd name="connsiteY3" fmla="*/ 331497 h 555611"/>
                    <a:gd name="connsiteX4" fmla="*/ 890337 w 8533451"/>
                    <a:gd name="connsiteY4" fmla="*/ 266183 h 555611"/>
                    <a:gd name="connsiteX5" fmla="*/ 1240972 w 8533451"/>
                    <a:gd name="connsiteY5" fmla="*/ 293684 h 555611"/>
                    <a:gd name="connsiteX6" fmla="*/ 1550355 w 8533451"/>
                    <a:gd name="connsiteY6" fmla="*/ 290246 h 555611"/>
                    <a:gd name="connsiteX7" fmla="*/ 2000680 w 8533451"/>
                    <a:gd name="connsiteY7" fmla="*/ 259308 h 555611"/>
                    <a:gd name="connsiteX8" fmla="*/ 2244749 w 8533451"/>
                    <a:gd name="connsiteY8" fmla="*/ 307434 h 555611"/>
                    <a:gd name="connsiteX9" fmla="*/ 2701949 w 8533451"/>
                    <a:gd name="connsiteY9" fmla="*/ 224932 h 555611"/>
                    <a:gd name="connsiteX10" fmla="*/ 3447907 w 8533451"/>
                    <a:gd name="connsiteY10" fmla="*/ 228369 h 555611"/>
                    <a:gd name="connsiteX11" fmla="*/ 4238554 w 8533451"/>
                    <a:gd name="connsiteY11" fmla="*/ 269621 h 555611"/>
                    <a:gd name="connsiteX12" fmla="*/ 4819507 w 8533451"/>
                    <a:gd name="connsiteY12" fmla="*/ 334935 h 555611"/>
                    <a:gd name="connsiteX13" fmla="*/ 5187310 w 8533451"/>
                    <a:gd name="connsiteY13" fmla="*/ 333774 h 555611"/>
                    <a:gd name="connsiteX14" fmla="*/ 5614751 w 8533451"/>
                    <a:gd name="connsiteY14" fmla="*/ 339184 h 555611"/>
                    <a:gd name="connsiteX15" fmla="*/ 6182870 w 8533451"/>
                    <a:gd name="connsiteY15" fmla="*/ 350006 h 555611"/>
                    <a:gd name="connsiteX16" fmla="*/ 6621132 w 8533451"/>
                    <a:gd name="connsiteY16" fmla="*/ 360827 h 555611"/>
                    <a:gd name="connsiteX17" fmla="*/ 7059395 w 8533451"/>
                    <a:gd name="connsiteY17" fmla="*/ 366238 h 555611"/>
                    <a:gd name="connsiteX18" fmla="*/ 7665388 w 8533451"/>
                    <a:gd name="connsiteY18" fmla="*/ 387880 h 555611"/>
                    <a:gd name="connsiteX19" fmla="*/ 8146936 w 8533451"/>
                    <a:gd name="connsiteY19" fmla="*/ 555611 h 555611"/>
                    <a:gd name="connsiteX20" fmla="*/ 8533451 w 8533451"/>
                    <a:gd name="connsiteY20" fmla="*/ 437738 h 555611"/>
                    <a:gd name="connsiteX21" fmla="*/ 8490166 w 8533451"/>
                    <a:gd name="connsiteY21" fmla="*/ 258922 h 555611"/>
                    <a:gd name="connsiteX22" fmla="*/ 4413871 w 8533451"/>
                    <a:gd name="connsiteY22" fmla="*/ 180243 h 555611"/>
                    <a:gd name="connsiteX23" fmla="*/ 3960108 w 8533451"/>
                    <a:gd name="connsiteY23" fmla="*/ 166493 h 555611"/>
                    <a:gd name="connsiteX24" fmla="*/ 3365405 w 8533451"/>
                    <a:gd name="connsiteY24" fmla="*/ 111491 h 555611"/>
                    <a:gd name="connsiteX25" fmla="*/ 2798202 w 8533451"/>
                    <a:gd name="connsiteY25" fmla="*/ 97741 h 555611"/>
                    <a:gd name="connsiteX26" fmla="*/ 2519757 w 8533451"/>
                    <a:gd name="connsiteY26" fmla="*/ 53052 h 555611"/>
                    <a:gd name="connsiteX27" fmla="*/ 2213812 w 8533451"/>
                    <a:gd name="connsiteY27" fmla="*/ 128679 h 555611"/>
                    <a:gd name="connsiteX28" fmla="*/ 1904428 w 8533451"/>
                    <a:gd name="connsiteY28" fmla="*/ 42740 h 555611"/>
                    <a:gd name="connsiteX29" fmla="*/ 1567544 w 8533451"/>
                    <a:gd name="connsiteY29" fmla="*/ 138993 h 555611"/>
                    <a:gd name="connsiteX30" fmla="*/ 928151 w 8533451"/>
                    <a:gd name="connsiteY30" fmla="*/ 125242 h 555611"/>
                    <a:gd name="connsiteX31" fmla="*/ 385011 w 8533451"/>
                    <a:gd name="connsiteY31" fmla="*/ 49615 h 555611"/>
                    <a:gd name="connsiteX32" fmla="*/ 89377 w 8533451"/>
                    <a:gd name="connsiteY32" fmla="*/ 4925 h 555611"/>
                    <a:gd name="connsiteX33" fmla="*/ 0 w 8533451"/>
                    <a:gd name="connsiteY33" fmla="*/ 142429 h 555611"/>
                    <a:gd name="connsiteX0" fmla="*/ 0 w 8533451"/>
                    <a:gd name="connsiteY0" fmla="*/ 142429 h 647591"/>
                    <a:gd name="connsiteX1" fmla="*/ 257820 w 8533451"/>
                    <a:gd name="connsiteY1" fmla="*/ 183681 h 647591"/>
                    <a:gd name="connsiteX2" fmla="*/ 477826 w 8533451"/>
                    <a:gd name="connsiteY2" fmla="*/ 214619 h 647591"/>
                    <a:gd name="connsiteX3" fmla="*/ 794084 w 8533451"/>
                    <a:gd name="connsiteY3" fmla="*/ 331497 h 647591"/>
                    <a:gd name="connsiteX4" fmla="*/ 890337 w 8533451"/>
                    <a:gd name="connsiteY4" fmla="*/ 266183 h 647591"/>
                    <a:gd name="connsiteX5" fmla="*/ 1240972 w 8533451"/>
                    <a:gd name="connsiteY5" fmla="*/ 293684 h 647591"/>
                    <a:gd name="connsiteX6" fmla="*/ 1550355 w 8533451"/>
                    <a:gd name="connsiteY6" fmla="*/ 290246 h 647591"/>
                    <a:gd name="connsiteX7" fmla="*/ 2000680 w 8533451"/>
                    <a:gd name="connsiteY7" fmla="*/ 259308 h 647591"/>
                    <a:gd name="connsiteX8" fmla="*/ 2244749 w 8533451"/>
                    <a:gd name="connsiteY8" fmla="*/ 307434 h 647591"/>
                    <a:gd name="connsiteX9" fmla="*/ 2701949 w 8533451"/>
                    <a:gd name="connsiteY9" fmla="*/ 224932 h 647591"/>
                    <a:gd name="connsiteX10" fmla="*/ 3447907 w 8533451"/>
                    <a:gd name="connsiteY10" fmla="*/ 228369 h 647591"/>
                    <a:gd name="connsiteX11" fmla="*/ 4238554 w 8533451"/>
                    <a:gd name="connsiteY11" fmla="*/ 269621 h 647591"/>
                    <a:gd name="connsiteX12" fmla="*/ 4819507 w 8533451"/>
                    <a:gd name="connsiteY12" fmla="*/ 334935 h 647591"/>
                    <a:gd name="connsiteX13" fmla="*/ 5187310 w 8533451"/>
                    <a:gd name="connsiteY13" fmla="*/ 333774 h 647591"/>
                    <a:gd name="connsiteX14" fmla="*/ 5614751 w 8533451"/>
                    <a:gd name="connsiteY14" fmla="*/ 339184 h 647591"/>
                    <a:gd name="connsiteX15" fmla="*/ 6182870 w 8533451"/>
                    <a:gd name="connsiteY15" fmla="*/ 350006 h 647591"/>
                    <a:gd name="connsiteX16" fmla="*/ 6621132 w 8533451"/>
                    <a:gd name="connsiteY16" fmla="*/ 360827 h 647591"/>
                    <a:gd name="connsiteX17" fmla="*/ 7059395 w 8533451"/>
                    <a:gd name="connsiteY17" fmla="*/ 366238 h 647591"/>
                    <a:gd name="connsiteX18" fmla="*/ 7676209 w 8533451"/>
                    <a:gd name="connsiteY18" fmla="*/ 647591 h 647591"/>
                    <a:gd name="connsiteX19" fmla="*/ 8146936 w 8533451"/>
                    <a:gd name="connsiteY19" fmla="*/ 555611 h 647591"/>
                    <a:gd name="connsiteX20" fmla="*/ 8533451 w 8533451"/>
                    <a:gd name="connsiteY20" fmla="*/ 437738 h 647591"/>
                    <a:gd name="connsiteX21" fmla="*/ 8490166 w 8533451"/>
                    <a:gd name="connsiteY21" fmla="*/ 258922 h 647591"/>
                    <a:gd name="connsiteX22" fmla="*/ 4413871 w 8533451"/>
                    <a:gd name="connsiteY22" fmla="*/ 180243 h 647591"/>
                    <a:gd name="connsiteX23" fmla="*/ 3960108 w 8533451"/>
                    <a:gd name="connsiteY23" fmla="*/ 166493 h 647591"/>
                    <a:gd name="connsiteX24" fmla="*/ 3365405 w 8533451"/>
                    <a:gd name="connsiteY24" fmla="*/ 111491 h 647591"/>
                    <a:gd name="connsiteX25" fmla="*/ 2798202 w 8533451"/>
                    <a:gd name="connsiteY25" fmla="*/ 97741 h 647591"/>
                    <a:gd name="connsiteX26" fmla="*/ 2519757 w 8533451"/>
                    <a:gd name="connsiteY26" fmla="*/ 53052 h 647591"/>
                    <a:gd name="connsiteX27" fmla="*/ 2213812 w 8533451"/>
                    <a:gd name="connsiteY27" fmla="*/ 128679 h 647591"/>
                    <a:gd name="connsiteX28" fmla="*/ 1904428 w 8533451"/>
                    <a:gd name="connsiteY28" fmla="*/ 42740 h 647591"/>
                    <a:gd name="connsiteX29" fmla="*/ 1567544 w 8533451"/>
                    <a:gd name="connsiteY29" fmla="*/ 138993 h 647591"/>
                    <a:gd name="connsiteX30" fmla="*/ 928151 w 8533451"/>
                    <a:gd name="connsiteY30" fmla="*/ 125242 h 647591"/>
                    <a:gd name="connsiteX31" fmla="*/ 385011 w 8533451"/>
                    <a:gd name="connsiteY31" fmla="*/ 49615 h 647591"/>
                    <a:gd name="connsiteX32" fmla="*/ 89377 w 8533451"/>
                    <a:gd name="connsiteY32" fmla="*/ 4925 h 647591"/>
                    <a:gd name="connsiteX33" fmla="*/ 0 w 8533451"/>
                    <a:gd name="connsiteY33" fmla="*/ 142429 h 647591"/>
                    <a:gd name="connsiteX0" fmla="*/ 0 w 8533451"/>
                    <a:gd name="connsiteY0" fmla="*/ 142429 h 647591"/>
                    <a:gd name="connsiteX1" fmla="*/ 257820 w 8533451"/>
                    <a:gd name="connsiteY1" fmla="*/ 183681 h 647591"/>
                    <a:gd name="connsiteX2" fmla="*/ 477826 w 8533451"/>
                    <a:gd name="connsiteY2" fmla="*/ 214619 h 647591"/>
                    <a:gd name="connsiteX3" fmla="*/ 794084 w 8533451"/>
                    <a:gd name="connsiteY3" fmla="*/ 331497 h 647591"/>
                    <a:gd name="connsiteX4" fmla="*/ 890337 w 8533451"/>
                    <a:gd name="connsiteY4" fmla="*/ 266183 h 647591"/>
                    <a:gd name="connsiteX5" fmla="*/ 1240972 w 8533451"/>
                    <a:gd name="connsiteY5" fmla="*/ 293684 h 647591"/>
                    <a:gd name="connsiteX6" fmla="*/ 1550355 w 8533451"/>
                    <a:gd name="connsiteY6" fmla="*/ 290246 h 647591"/>
                    <a:gd name="connsiteX7" fmla="*/ 2000680 w 8533451"/>
                    <a:gd name="connsiteY7" fmla="*/ 259308 h 647591"/>
                    <a:gd name="connsiteX8" fmla="*/ 2244749 w 8533451"/>
                    <a:gd name="connsiteY8" fmla="*/ 307434 h 647591"/>
                    <a:gd name="connsiteX9" fmla="*/ 2701949 w 8533451"/>
                    <a:gd name="connsiteY9" fmla="*/ 224932 h 647591"/>
                    <a:gd name="connsiteX10" fmla="*/ 3447907 w 8533451"/>
                    <a:gd name="connsiteY10" fmla="*/ 228369 h 647591"/>
                    <a:gd name="connsiteX11" fmla="*/ 4238554 w 8533451"/>
                    <a:gd name="connsiteY11" fmla="*/ 269621 h 647591"/>
                    <a:gd name="connsiteX12" fmla="*/ 4819507 w 8533451"/>
                    <a:gd name="connsiteY12" fmla="*/ 334935 h 647591"/>
                    <a:gd name="connsiteX13" fmla="*/ 5187310 w 8533451"/>
                    <a:gd name="connsiteY13" fmla="*/ 333774 h 647591"/>
                    <a:gd name="connsiteX14" fmla="*/ 5614751 w 8533451"/>
                    <a:gd name="connsiteY14" fmla="*/ 339184 h 647591"/>
                    <a:gd name="connsiteX15" fmla="*/ 6182870 w 8533451"/>
                    <a:gd name="connsiteY15" fmla="*/ 350006 h 647591"/>
                    <a:gd name="connsiteX16" fmla="*/ 6621132 w 8533451"/>
                    <a:gd name="connsiteY16" fmla="*/ 360827 h 647591"/>
                    <a:gd name="connsiteX17" fmla="*/ 7113501 w 8533451"/>
                    <a:gd name="connsiteY17" fmla="*/ 604307 h 647591"/>
                    <a:gd name="connsiteX18" fmla="*/ 7676209 w 8533451"/>
                    <a:gd name="connsiteY18" fmla="*/ 647591 h 647591"/>
                    <a:gd name="connsiteX19" fmla="*/ 8146936 w 8533451"/>
                    <a:gd name="connsiteY19" fmla="*/ 555611 h 647591"/>
                    <a:gd name="connsiteX20" fmla="*/ 8533451 w 8533451"/>
                    <a:gd name="connsiteY20" fmla="*/ 437738 h 647591"/>
                    <a:gd name="connsiteX21" fmla="*/ 8490166 w 8533451"/>
                    <a:gd name="connsiteY21" fmla="*/ 258922 h 647591"/>
                    <a:gd name="connsiteX22" fmla="*/ 4413871 w 8533451"/>
                    <a:gd name="connsiteY22" fmla="*/ 180243 h 647591"/>
                    <a:gd name="connsiteX23" fmla="*/ 3960108 w 8533451"/>
                    <a:gd name="connsiteY23" fmla="*/ 166493 h 647591"/>
                    <a:gd name="connsiteX24" fmla="*/ 3365405 w 8533451"/>
                    <a:gd name="connsiteY24" fmla="*/ 111491 h 647591"/>
                    <a:gd name="connsiteX25" fmla="*/ 2798202 w 8533451"/>
                    <a:gd name="connsiteY25" fmla="*/ 97741 h 647591"/>
                    <a:gd name="connsiteX26" fmla="*/ 2519757 w 8533451"/>
                    <a:gd name="connsiteY26" fmla="*/ 53052 h 647591"/>
                    <a:gd name="connsiteX27" fmla="*/ 2213812 w 8533451"/>
                    <a:gd name="connsiteY27" fmla="*/ 128679 h 647591"/>
                    <a:gd name="connsiteX28" fmla="*/ 1904428 w 8533451"/>
                    <a:gd name="connsiteY28" fmla="*/ 42740 h 647591"/>
                    <a:gd name="connsiteX29" fmla="*/ 1567544 w 8533451"/>
                    <a:gd name="connsiteY29" fmla="*/ 138993 h 647591"/>
                    <a:gd name="connsiteX30" fmla="*/ 928151 w 8533451"/>
                    <a:gd name="connsiteY30" fmla="*/ 125242 h 647591"/>
                    <a:gd name="connsiteX31" fmla="*/ 385011 w 8533451"/>
                    <a:gd name="connsiteY31" fmla="*/ 49615 h 647591"/>
                    <a:gd name="connsiteX32" fmla="*/ 89377 w 8533451"/>
                    <a:gd name="connsiteY32" fmla="*/ 4925 h 647591"/>
                    <a:gd name="connsiteX33" fmla="*/ 0 w 8533451"/>
                    <a:gd name="connsiteY33" fmla="*/ 142429 h 647591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01949 w 8533451"/>
                    <a:gd name="connsiteY9" fmla="*/ 224932 h 707108"/>
                    <a:gd name="connsiteX10" fmla="*/ 3447907 w 8533451"/>
                    <a:gd name="connsiteY10" fmla="*/ 228369 h 707108"/>
                    <a:gd name="connsiteX11" fmla="*/ 4238554 w 8533451"/>
                    <a:gd name="connsiteY11" fmla="*/ 269621 h 707108"/>
                    <a:gd name="connsiteX12" fmla="*/ 4819507 w 8533451"/>
                    <a:gd name="connsiteY12" fmla="*/ 334935 h 707108"/>
                    <a:gd name="connsiteX13" fmla="*/ 5187310 w 8533451"/>
                    <a:gd name="connsiteY13" fmla="*/ 333774 h 707108"/>
                    <a:gd name="connsiteX14" fmla="*/ 5614751 w 8533451"/>
                    <a:gd name="connsiteY14" fmla="*/ 339184 h 707108"/>
                    <a:gd name="connsiteX15" fmla="*/ 6182870 w 8533451"/>
                    <a:gd name="connsiteY15" fmla="*/ 350006 h 707108"/>
                    <a:gd name="connsiteX16" fmla="*/ 6994467 w 8533451"/>
                    <a:gd name="connsiteY16" fmla="*/ 707108 h 707108"/>
                    <a:gd name="connsiteX17" fmla="*/ 7113501 w 8533451"/>
                    <a:gd name="connsiteY17" fmla="*/ 604307 h 707108"/>
                    <a:gd name="connsiteX18" fmla="*/ 7676209 w 8533451"/>
                    <a:gd name="connsiteY18" fmla="*/ 647591 h 707108"/>
                    <a:gd name="connsiteX19" fmla="*/ 8146936 w 8533451"/>
                    <a:gd name="connsiteY19" fmla="*/ 555611 h 707108"/>
                    <a:gd name="connsiteX20" fmla="*/ 8533451 w 8533451"/>
                    <a:gd name="connsiteY20" fmla="*/ 437738 h 707108"/>
                    <a:gd name="connsiteX21" fmla="*/ 8490166 w 8533451"/>
                    <a:gd name="connsiteY21" fmla="*/ 258922 h 707108"/>
                    <a:gd name="connsiteX22" fmla="*/ 4413871 w 8533451"/>
                    <a:gd name="connsiteY22" fmla="*/ 180243 h 707108"/>
                    <a:gd name="connsiteX23" fmla="*/ 3960108 w 8533451"/>
                    <a:gd name="connsiteY23" fmla="*/ 166493 h 707108"/>
                    <a:gd name="connsiteX24" fmla="*/ 3365405 w 8533451"/>
                    <a:gd name="connsiteY24" fmla="*/ 111491 h 707108"/>
                    <a:gd name="connsiteX25" fmla="*/ 2798202 w 8533451"/>
                    <a:gd name="connsiteY25" fmla="*/ 97741 h 707108"/>
                    <a:gd name="connsiteX26" fmla="*/ 2519757 w 8533451"/>
                    <a:gd name="connsiteY26" fmla="*/ 53052 h 707108"/>
                    <a:gd name="connsiteX27" fmla="*/ 2213812 w 8533451"/>
                    <a:gd name="connsiteY27" fmla="*/ 128679 h 707108"/>
                    <a:gd name="connsiteX28" fmla="*/ 1904428 w 8533451"/>
                    <a:gd name="connsiteY28" fmla="*/ 42740 h 707108"/>
                    <a:gd name="connsiteX29" fmla="*/ 1567544 w 8533451"/>
                    <a:gd name="connsiteY29" fmla="*/ 138993 h 707108"/>
                    <a:gd name="connsiteX30" fmla="*/ 928151 w 8533451"/>
                    <a:gd name="connsiteY30" fmla="*/ 125242 h 707108"/>
                    <a:gd name="connsiteX31" fmla="*/ 385011 w 8533451"/>
                    <a:gd name="connsiteY31" fmla="*/ 49615 h 707108"/>
                    <a:gd name="connsiteX32" fmla="*/ 89377 w 8533451"/>
                    <a:gd name="connsiteY32" fmla="*/ 4925 h 707108"/>
                    <a:gd name="connsiteX33" fmla="*/ 0 w 8533451"/>
                    <a:gd name="connsiteY33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01949 w 8533451"/>
                    <a:gd name="connsiteY9" fmla="*/ 224932 h 707108"/>
                    <a:gd name="connsiteX10" fmla="*/ 3447907 w 8533451"/>
                    <a:gd name="connsiteY10" fmla="*/ 228369 h 707108"/>
                    <a:gd name="connsiteX11" fmla="*/ 4238554 w 8533451"/>
                    <a:gd name="connsiteY11" fmla="*/ 269621 h 707108"/>
                    <a:gd name="connsiteX12" fmla="*/ 4819507 w 8533451"/>
                    <a:gd name="connsiteY12" fmla="*/ 334935 h 707108"/>
                    <a:gd name="connsiteX13" fmla="*/ 5187310 w 8533451"/>
                    <a:gd name="connsiteY13" fmla="*/ 333774 h 707108"/>
                    <a:gd name="connsiteX14" fmla="*/ 5614751 w 8533451"/>
                    <a:gd name="connsiteY14" fmla="*/ 339184 h 707108"/>
                    <a:gd name="connsiteX15" fmla="*/ 6756399 w 8533451"/>
                    <a:gd name="connsiteY15" fmla="*/ 593485 h 707108"/>
                    <a:gd name="connsiteX16" fmla="*/ 6994467 w 8533451"/>
                    <a:gd name="connsiteY16" fmla="*/ 707108 h 707108"/>
                    <a:gd name="connsiteX17" fmla="*/ 7113501 w 8533451"/>
                    <a:gd name="connsiteY17" fmla="*/ 604307 h 707108"/>
                    <a:gd name="connsiteX18" fmla="*/ 7676209 w 8533451"/>
                    <a:gd name="connsiteY18" fmla="*/ 647591 h 707108"/>
                    <a:gd name="connsiteX19" fmla="*/ 8146936 w 8533451"/>
                    <a:gd name="connsiteY19" fmla="*/ 555611 h 707108"/>
                    <a:gd name="connsiteX20" fmla="*/ 8533451 w 8533451"/>
                    <a:gd name="connsiteY20" fmla="*/ 437738 h 707108"/>
                    <a:gd name="connsiteX21" fmla="*/ 8490166 w 8533451"/>
                    <a:gd name="connsiteY21" fmla="*/ 258922 h 707108"/>
                    <a:gd name="connsiteX22" fmla="*/ 4413871 w 8533451"/>
                    <a:gd name="connsiteY22" fmla="*/ 180243 h 707108"/>
                    <a:gd name="connsiteX23" fmla="*/ 3960108 w 8533451"/>
                    <a:gd name="connsiteY23" fmla="*/ 166493 h 707108"/>
                    <a:gd name="connsiteX24" fmla="*/ 3365405 w 8533451"/>
                    <a:gd name="connsiteY24" fmla="*/ 111491 h 707108"/>
                    <a:gd name="connsiteX25" fmla="*/ 2798202 w 8533451"/>
                    <a:gd name="connsiteY25" fmla="*/ 97741 h 707108"/>
                    <a:gd name="connsiteX26" fmla="*/ 2519757 w 8533451"/>
                    <a:gd name="connsiteY26" fmla="*/ 53052 h 707108"/>
                    <a:gd name="connsiteX27" fmla="*/ 2213812 w 8533451"/>
                    <a:gd name="connsiteY27" fmla="*/ 128679 h 707108"/>
                    <a:gd name="connsiteX28" fmla="*/ 1904428 w 8533451"/>
                    <a:gd name="connsiteY28" fmla="*/ 42740 h 707108"/>
                    <a:gd name="connsiteX29" fmla="*/ 1567544 w 8533451"/>
                    <a:gd name="connsiteY29" fmla="*/ 138993 h 707108"/>
                    <a:gd name="connsiteX30" fmla="*/ 928151 w 8533451"/>
                    <a:gd name="connsiteY30" fmla="*/ 125242 h 707108"/>
                    <a:gd name="connsiteX31" fmla="*/ 385011 w 8533451"/>
                    <a:gd name="connsiteY31" fmla="*/ 49615 h 707108"/>
                    <a:gd name="connsiteX32" fmla="*/ 89377 w 8533451"/>
                    <a:gd name="connsiteY32" fmla="*/ 4925 h 707108"/>
                    <a:gd name="connsiteX33" fmla="*/ 0 w 8533451"/>
                    <a:gd name="connsiteY33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01949 w 8533451"/>
                    <a:gd name="connsiteY9" fmla="*/ 224932 h 707108"/>
                    <a:gd name="connsiteX10" fmla="*/ 3447907 w 8533451"/>
                    <a:gd name="connsiteY10" fmla="*/ 228369 h 707108"/>
                    <a:gd name="connsiteX11" fmla="*/ 4238554 w 8533451"/>
                    <a:gd name="connsiteY11" fmla="*/ 269621 h 707108"/>
                    <a:gd name="connsiteX12" fmla="*/ 4819507 w 8533451"/>
                    <a:gd name="connsiteY12" fmla="*/ 334935 h 707108"/>
                    <a:gd name="connsiteX13" fmla="*/ 5187310 w 8533451"/>
                    <a:gd name="connsiteY13" fmla="*/ 333774 h 707108"/>
                    <a:gd name="connsiteX14" fmla="*/ 5614751 w 8533451"/>
                    <a:gd name="connsiteY14" fmla="*/ 339184 h 707108"/>
                    <a:gd name="connsiteX15" fmla="*/ 6015139 w 8533451"/>
                    <a:gd name="connsiteY15" fmla="*/ 420343 h 707108"/>
                    <a:gd name="connsiteX16" fmla="*/ 6756399 w 8533451"/>
                    <a:gd name="connsiteY16" fmla="*/ 593485 h 707108"/>
                    <a:gd name="connsiteX17" fmla="*/ 6994467 w 8533451"/>
                    <a:gd name="connsiteY17" fmla="*/ 707108 h 707108"/>
                    <a:gd name="connsiteX18" fmla="*/ 7113501 w 8533451"/>
                    <a:gd name="connsiteY18" fmla="*/ 604307 h 707108"/>
                    <a:gd name="connsiteX19" fmla="*/ 7676209 w 8533451"/>
                    <a:gd name="connsiteY19" fmla="*/ 647591 h 707108"/>
                    <a:gd name="connsiteX20" fmla="*/ 8146936 w 8533451"/>
                    <a:gd name="connsiteY20" fmla="*/ 555611 h 707108"/>
                    <a:gd name="connsiteX21" fmla="*/ 8533451 w 8533451"/>
                    <a:gd name="connsiteY21" fmla="*/ 437738 h 707108"/>
                    <a:gd name="connsiteX22" fmla="*/ 8490166 w 8533451"/>
                    <a:gd name="connsiteY22" fmla="*/ 258922 h 707108"/>
                    <a:gd name="connsiteX23" fmla="*/ 4413871 w 8533451"/>
                    <a:gd name="connsiteY23" fmla="*/ 180243 h 707108"/>
                    <a:gd name="connsiteX24" fmla="*/ 3960108 w 8533451"/>
                    <a:gd name="connsiteY24" fmla="*/ 166493 h 707108"/>
                    <a:gd name="connsiteX25" fmla="*/ 3365405 w 8533451"/>
                    <a:gd name="connsiteY25" fmla="*/ 111491 h 707108"/>
                    <a:gd name="connsiteX26" fmla="*/ 2798202 w 8533451"/>
                    <a:gd name="connsiteY26" fmla="*/ 97741 h 707108"/>
                    <a:gd name="connsiteX27" fmla="*/ 2519757 w 8533451"/>
                    <a:gd name="connsiteY27" fmla="*/ 53052 h 707108"/>
                    <a:gd name="connsiteX28" fmla="*/ 2213812 w 8533451"/>
                    <a:gd name="connsiteY28" fmla="*/ 128679 h 707108"/>
                    <a:gd name="connsiteX29" fmla="*/ 1904428 w 8533451"/>
                    <a:gd name="connsiteY29" fmla="*/ 42740 h 707108"/>
                    <a:gd name="connsiteX30" fmla="*/ 1567544 w 8533451"/>
                    <a:gd name="connsiteY30" fmla="*/ 138993 h 707108"/>
                    <a:gd name="connsiteX31" fmla="*/ 928151 w 8533451"/>
                    <a:gd name="connsiteY31" fmla="*/ 125242 h 707108"/>
                    <a:gd name="connsiteX32" fmla="*/ 385011 w 8533451"/>
                    <a:gd name="connsiteY32" fmla="*/ 49615 h 707108"/>
                    <a:gd name="connsiteX33" fmla="*/ 89377 w 8533451"/>
                    <a:gd name="connsiteY33" fmla="*/ 4925 h 707108"/>
                    <a:gd name="connsiteX34" fmla="*/ 0 w 8533451"/>
                    <a:gd name="connsiteY34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01949 w 8533451"/>
                    <a:gd name="connsiteY9" fmla="*/ 224932 h 707108"/>
                    <a:gd name="connsiteX10" fmla="*/ 3447907 w 8533451"/>
                    <a:gd name="connsiteY10" fmla="*/ 228369 h 707108"/>
                    <a:gd name="connsiteX11" fmla="*/ 4238554 w 8533451"/>
                    <a:gd name="connsiteY11" fmla="*/ 269621 h 707108"/>
                    <a:gd name="connsiteX12" fmla="*/ 4819507 w 8533451"/>
                    <a:gd name="connsiteY12" fmla="*/ 334935 h 707108"/>
                    <a:gd name="connsiteX13" fmla="*/ 5187310 w 8533451"/>
                    <a:gd name="connsiteY13" fmla="*/ 333774 h 707108"/>
                    <a:gd name="connsiteX14" fmla="*/ 5614751 w 8533451"/>
                    <a:gd name="connsiteY14" fmla="*/ 339184 h 707108"/>
                    <a:gd name="connsiteX15" fmla="*/ 6058424 w 8533451"/>
                    <a:gd name="connsiteY15" fmla="*/ 582663 h 707108"/>
                    <a:gd name="connsiteX16" fmla="*/ 6756399 w 8533451"/>
                    <a:gd name="connsiteY16" fmla="*/ 593485 h 707108"/>
                    <a:gd name="connsiteX17" fmla="*/ 6994467 w 8533451"/>
                    <a:gd name="connsiteY17" fmla="*/ 707108 h 707108"/>
                    <a:gd name="connsiteX18" fmla="*/ 7113501 w 8533451"/>
                    <a:gd name="connsiteY18" fmla="*/ 604307 h 707108"/>
                    <a:gd name="connsiteX19" fmla="*/ 7676209 w 8533451"/>
                    <a:gd name="connsiteY19" fmla="*/ 647591 h 707108"/>
                    <a:gd name="connsiteX20" fmla="*/ 8146936 w 8533451"/>
                    <a:gd name="connsiteY20" fmla="*/ 555611 h 707108"/>
                    <a:gd name="connsiteX21" fmla="*/ 8533451 w 8533451"/>
                    <a:gd name="connsiteY21" fmla="*/ 437738 h 707108"/>
                    <a:gd name="connsiteX22" fmla="*/ 8490166 w 8533451"/>
                    <a:gd name="connsiteY22" fmla="*/ 258922 h 707108"/>
                    <a:gd name="connsiteX23" fmla="*/ 4413871 w 8533451"/>
                    <a:gd name="connsiteY23" fmla="*/ 180243 h 707108"/>
                    <a:gd name="connsiteX24" fmla="*/ 3960108 w 8533451"/>
                    <a:gd name="connsiteY24" fmla="*/ 166493 h 707108"/>
                    <a:gd name="connsiteX25" fmla="*/ 3365405 w 8533451"/>
                    <a:gd name="connsiteY25" fmla="*/ 111491 h 707108"/>
                    <a:gd name="connsiteX26" fmla="*/ 2798202 w 8533451"/>
                    <a:gd name="connsiteY26" fmla="*/ 97741 h 707108"/>
                    <a:gd name="connsiteX27" fmla="*/ 2519757 w 8533451"/>
                    <a:gd name="connsiteY27" fmla="*/ 53052 h 707108"/>
                    <a:gd name="connsiteX28" fmla="*/ 2213812 w 8533451"/>
                    <a:gd name="connsiteY28" fmla="*/ 128679 h 707108"/>
                    <a:gd name="connsiteX29" fmla="*/ 1904428 w 8533451"/>
                    <a:gd name="connsiteY29" fmla="*/ 42740 h 707108"/>
                    <a:gd name="connsiteX30" fmla="*/ 1567544 w 8533451"/>
                    <a:gd name="connsiteY30" fmla="*/ 138993 h 707108"/>
                    <a:gd name="connsiteX31" fmla="*/ 928151 w 8533451"/>
                    <a:gd name="connsiteY31" fmla="*/ 125242 h 707108"/>
                    <a:gd name="connsiteX32" fmla="*/ 385011 w 8533451"/>
                    <a:gd name="connsiteY32" fmla="*/ 49615 h 707108"/>
                    <a:gd name="connsiteX33" fmla="*/ 89377 w 8533451"/>
                    <a:gd name="connsiteY33" fmla="*/ 4925 h 707108"/>
                    <a:gd name="connsiteX34" fmla="*/ 0 w 8533451"/>
                    <a:gd name="connsiteY34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01949 w 8533451"/>
                    <a:gd name="connsiteY9" fmla="*/ 224932 h 707108"/>
                    <a:gd name="connsiteX10" fmla="*/ 3447907 w 8533451"/>
                    <a:gd name="connsiteY10" fmla="*/ 228369 h 707108"/>
                    <a:gd name="connsiteX11" fmla="*/ 4238554 w 8533451"/>
                    <a:gd name="connsiteY11" fmla="*/ 269621 h 707108"/>
                    <a:gd name="connsiteX12" fmla="*/ 4819507 w 8533451"/>
                    <a:gd name="connsiteY12" fmla="*/ 334935 h 707108"/>
                    <a:gd name="connsiteX13" fmla="*/ 5187310 w 8533451"/>
                    <a:gd name="connsiteY13" fmla="*/ 333774 h 707108"/>
                    <a:gd name="connsiteX14" fmla="*/ 5566055 w 8533451"/>
                    <a:gd name="connsiteY14" fmla="*/ 485271 h 707108"/>
                    <a:gd name="connsiteX15" fmla="*/ 6058424 w 8533451"/>
                    <a:gd name="connsiteY15" fmla="*/ 582663 h 707108"/>
                    <a:gd name="connsiteX16" fmla="*/ 6756399 w 8533451"/>
                    <a:gd name="connsiteY16" fmla="*/ 593485 h 707108"/>
                    <a:gd name="connsiteX17" fmla="*/ 6994467 w 8533451"/>
                    <a:gd name="connsiteY17" fmla="*/ 707108 h 707108"/>
                    <a:gd name="connsiteX18" fmla="*/ 7113501 w 8533451"/>
                    <a:gd name="connsiteY18" fmla="*/ 604307 h 707108"/>
                    <a:gd name="connsiteX19" fmla="*/ 7676209 w 8533451"/>
                    <a:gd name="connsiteY19" fmla="*/ 647591 h 707108"/>
                    <a:gd name="connsiteX20" fmla="*/ 8146936 w 8533451"/>
                    <a:gd name="connsiteY20" fmla="*/ 555611 h 707108"/>
                    <a:gd name="connsiteX21" fmla="*/ 8533451 w 8533451"/>
                    <a:gd name="connsiteY21" fmla="*/ 437738 h 707108"/>
                    <a:gd name="connsiteX22" fmla="*/ 8490166 w 8533451"/>
                    <a:gd name="connsiteY22" fmla="*/ 258922 h 707108"/>
                    <a:gd name="connsiteX23" fmla="*/ 4413871 w 8533451"/>
                    <a:gd name="connsiteY23" fmla="*/ 180243 h 707108"/>
                    <a:gd name="connsiteX24" fmla="*/ 3960108 w 8533451"/>
                    <a:gd name="connsiteY24" fmla="*/ 166493 h 707108"/>
                    <a:gd name="connsiteX25" fmla="*/ 3365405 w 8533451"/>
                    <a:gd name="connsiteY25" fmla="*/ 111491 h 707108"/>
                    <a:gd name="connsiteX26" fmla="*/ 2798202 w 8533451"/>
                    <a:gd name="connsiteY26" fmla="*/ 97741 h 707108"/>
                    <a:gd name="connsiteX27" fmla="*/ 2519757 w 8533451"/>
                    <a:gd name="connsiteY27" fmla="*/ 53052 h 707108"/>
                    <a:gd name="connsiteX28" fmla="*/ 2213812 w 8533451"/>
                    <a:gd name="connsiteY28" fmla="*/ 128679 h 707108"/>
                    <a:gd name="connsiteX29" fmla="*/ 1904428 w 8533451"/>
                    <a:gd name="connsiteY29" fmla="*/ 42740 h 707108"/>
                    <a:gd name="connsiteX30" fmla="*/ 1567544 w 8533451"/>
                    <a:gd name="connsiteY30" fmla="*/ 138993 h 707108"/>
                    <a:gd name="connsiteX31" fmla="*/ 928151 w 8533451"/>
                    <a:gd name="connsiteY31" fmla="*/ 125242 h 707108"/>
                    <a:gd name="connsiteX32" fmla="*/ 385011 w 8533451"/>
                    <a:gd name="connsiteY32" fmla="*/ 49615 h 707108"/>
                    <a:gd name="connsiteX33" fmla="*/ 89377 w 8533451"/>
                    <a:gd name="connsiteY33" fmla="*/ 4925 h 707108"/>
                    <a:gd name="connsiteX34" fmla="*/ 0 w 8533451"/>
                    <a:gd name="connsiteY34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01949 w 8533451"/>
                    <a:gd name="connsiteY9" fmla="*/ 224932 h 707108"/>
                    <a:gd name="connsiteX10" fmla="*/ 3447907 w 8533451"/>
                    <a:gd name="connsiteY10" fmla="*/ 228369 h 707108"/>
                    <a:gd name="connsiteX11" fmla="*/ 4238554 w 8533451"/>
                    <a:gd name="connsiteY11" fmla="*/ 269621 h 707108"/>
                    <a:gd name="connsiteX12" fmla="*/ 4819507 w 8533451"/>
                    <a:gd name="connsiteY12" fmla="*/ 334935 h 707108"/>
                    <a:gd name="connsiteX13" fmla="*/ 5149436 w 8533451"/>
                    <a:gd name="connsiteY13" fmla="*/ 409523 h 707108"/>
                    <a:gd name="connsiteX14" fmla="*/ 5566055 w 8533451"/>
                    <a:gd name="connsiteY14" fmla="*/ 485271 h 707108"/>
                    <a:gd name="connsiteX15" fmla="*/ 6058424 w 8533451"/>
                    <a:gd name="connsiteY15" fmla="*/ 582663 h 707108"/>
                    <a:gd name="connsiteX16" fmla="*/ 6756399 w 8533451"/>
                    <a:gd name="connsiteY16" fmla="*/ 593485 h 707108"/>
                    <a:gd name="connsiteX17" fmla="*/ 6994467 w 8533451"/>
                    <a:gd name="connsiteY17" fmla="*/ 707108 h 707108"/>
                    <a:gd name="connsiteX18" fmla="*/ 7113501 w 8533451"/>
                    <a:gd name="connsiteY18" fmla="*/ 604307 h 707108"/>
                    <a:gd name="connsiteX19" fmla="*/ 7676209 w 8533451"/>
                    <a:gd name="connsiteY19" fmla="*/ 647591 h 707108"/>
                    <a:gd name="connsiteX20" fmla="*/ 8146936 w 8533451"/>
                    <a:gd name="connsiteY20" fmla="*/ 555611 h 707108"/>
                    <a:gd name="connsiteX21" fmla="*/ 8533451 w 8533451"/>
                    <a:gd name="connsiteY21" fmla="*/ 437738 h 707108"/>
                    <a:gd name="connsiteX22" fmla="*/ 8490166 w 8533451"/>
                    <a:gd name="connsiteY22" fmla="*/ 258922 h 707108"/>
                    <a:gd name="connsiteX23" fmla="*/ 4413871 w 8533451"/>
                    <a:gd name="connsiteY23" fmla="*/ 180243 h 707108"/>
                    <a:gd name="connsiteX24" fmla="*/ 3960108 w 8533451"/>
                    <a:gd name="connsiteY24" fmla="*/ 166493 h 707108"/>
                    <a:gd name="connsiteX25" fmla="*/ 3365405 w 8533451"/>
                    <a:gd name="connsiteY25" fmla="*/ 111491 h 707108"/>
                    <a:gd name="connsiteX26" fmla="*/ 2798202 w 8533451"/>
                    <a:gd name="connsiteY26" fmla="*/ 97741 h 707108"/>
                    <a:gd name="connsiteX27" fmla="*/ 2519757 w 8533451"/>
                    <a:gd name="connsiteY27" fmla="*/ 53052 h 707108"/>
                    <a:gd name="connsiteX28" fmla="*/ 2213812 w 8533451"/>
                    <a:gd name="connsiteY28" fmla="*/ 128679 h 707108"/>
                    <a:gd name="connsiteX29" fmla="*/ 1904428 w 8533451"/>
                    <a:gd name="connsiteY29" fmla="*/ 42740 h 707108"/>
                    <a:gd name="connsiteX30" fmla="*/ 1567544 w 8533451"/>
                    <a:gd name="connsiteY30" fmla="*/ 138993 h 707108"/>
                    <a:gd name="connsiteX31" fmla="*/ 928151 w 8533451"/>
                    <a:gd name="connsiteY31" fmla="*/ 125242 h 707108"/>
                    <a:gd name="connsiteX32" fmla="*/ 385011 w 8533451"/>
                    <a:gd name="connsiteY32" fmla="*/ 49615 h 707108"/>
                    <a:gd name="connsiteX33" fmla="*/ 89377 w 8533451"/>
                    <a:gd name="connsiteY33" fmla="*/ 4925 h 707108"/>
                    <a:gd name="connsiteX34" fmla="*/ 0 w 8533451"/>
                    <a:gd name="connsiteY34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01949 w 8533451"/>
                    <a:gd name="connsiteY9" fmla="*/ 224932 h 707108"/>
                    <a:gd name="connsiteX10" fmla="*/ 3464139 w 8533451"/>
                    <a:gd name="connsiteY10" fmla="*/ 304118 h 707108"/>
                    <a:gd name="connsiteX11" fmla="*/ 4238554 w 8533451"/>
                    <a:gd name="connsiteY11" fmla="*/ 269621 h 707108"/>
                    <a:gd name="connsiteX12" fmla="*/ 4819507 w 8533451"/>
                    <a:gd name="connsiteY12" fmla="*/ 334935 h 707108"/>
                    <a:gd name="connsiteX13" fmla="*/ 5149436 w 8533451"/>
                    <a:gd name="connsiteY13" fmla="*/ 409523 h 707108"/>
                    <a:gd name="connsiteX14" fmla="*/ 5566055 w 8533451"/>
                    <a:gd name="connsiteY14" fmla="*/ 485271 h 707108"/>
                    <a:gd name="connsiteX15" fmla="*/ 6058424 w 8533451"/>
                    <a:gd name="connsiteY15" fmla="*/ 582663 h 707108"/>
                    <a:gd name="connsiteX16" fmla="*/ 6756399 w 8533451"/>
                    <a:gd name="connsiteY16" fmla="*/ 593485 h 707108"/>
                    <a:gd name="connsiteX17" fmla="*/ 6994467 w 8533451"/>
                    <a:gd name="connsiteY17" fmla="*/ 707108 h 707108"/>
                    <a:gd name="connsiteX18" fmla="*/ 7113501 w 8533451"/>
                    <a:gd name="connsiteY18" fmla="*/ 604307 h 707108"/>
                    <a:gd name="connsiteX19" fmla="*/ 7676209 w 8533451"/>
                    <a:gd name="connsiteY19" fmla="*/ 647591 h 707108"/>
                    <a:gd name="connsiteX20" fmla="*/ 8146936 w 8533451"/>
                    <a:gd name="connsiteY20" fmla="*/ 555611 h 707108"/>
                    <a:gd name="connsiteX21" fmla="*/ 8533451 w 8533451"/>
                    <a:gd name="connsiteY21" fmla="*/ 437738 h 707108"/>
                    <a:gd name="connsiteX22" fmla="*/ 8490166 w 8533451"/>
                    <a:gd name="connsiteY22" fmla="*/ 258922 h 707108"/>
                    <a:gd name="connsiteX23" fmla="*/ 4413871 w 8533451"/>
                    <a:gd name="connsiteY23" fmla="*/ 180243 h 707108"/>
                    <a:gd name="connsiteX24" fmla="*/ 3960108 w 8533451"/>
                    <a:gd name="connsiteY24" fmla="*/ 166493 h 707108"/>
                    <a:gd name="connsiteX25" fmla="*/ 3365405 w 8533451"/>
                    <a:gd name="connsiteY25" fmla="*/ 111491 h 707108"/>
                    <a:gd name="connsiteX26" fmla="*/ 2798202 w 8533451"/>
                    <a:gd name="connsiteY26" fmla="*/ 97741 h 707108"/>
                    <a:gd name="connsiteX27" fmla="*/ 2519757 w 8533451"/>
                    <a:gd name="connsiteY27" fmla="*/ 53052 h 707108"/>
                    <a:gd name="connsiteX28" fmla="*/ 2213812 w 8533451"/>
                    <a:gd name="connsiteY28" fmla="*/ 128679 h 707108"/>
                    <a:gd name="connsiteX29" fmla="*/ 1904428 w 8533451"/>
                    <a:gd name="connsiteY29" fmla="*/ 42740 h 707108"/>
                    <a:gd name="connsiteX30" fmla="*/ 1567544 w 8533451"/>
                    <a:gd name="connsiteY30" fmla="*/ 138993 h 707108"/>
                    <a:gd name="connsiteX31" fmla="*/ 928151 w 8533451"/>
                    <a:gd name="connsiteY31" fmla="*/ 125242 h 707108"/>
                    <a:gd name="connsiteX32" fmla="*/ 385011 w 8533451"/>
                    <a:gd name="connsiteY32" fmla="*/ 49615 h 707108"/>
                    <a:gd name="connsiteX33" fmla="*/ 89377 w 8533451"/>
                    <a:gd name="connsiteY33" fmla="*/ 4925 h 707108"/>
                    <a:gd name="connsiteX34" fmla="*/ 0 w 8533451"/>
                    <a:gd name="connsiteY34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12770 w 8533451"/>
                    <a:gd name="connsiteY9" fmla="*/ 273628 h 707108"/>
                    <a:gd name="connsiteX10" fmla="*/ 3464139 w 8533451"/>
                    <a:gd name="connsiteY10" fmla="*/ 304118 h 707108"/>
                    <a:gd name="connsiteX11" fmla="*/ 4238554 w 8533451"/>
                    <a:gd name="connsiteY11" fmla="*/ 269621 h 707108"/>
                    <a:gd name="connsiteX12" fmla="*/ 4819507 w 8533451"/>
                    <a:gd name="connsiteY12" fmla="*/ 334935 h 707108"/>
                    <a:gd name="connsiteX13" fmla="*/ 5149436 w 8533451"/>
                    <a:gd name="connsiteY13" fmla="*/ 409523 h 707108"/>
                    <a:gd name="connsiteX14" fmla="*/ 5566055 w 8533451"/>
                    <a:gd name="connsiteY14" fmla="*/ 485271 h 707108"/>
                    <a:gd name="connsiteX15" fmla="*/ 6058424 w 8533451"/>
                    <a:gd name="connsiteY15" fmla="*/ 582663 h 707108"/>
                    <a:gd name="connsiteX16" fmla="*/ 6756399 w 8533451"/>
                    <a:gd name="connsiteY16" fmla="*/ 593485 h 707108"/>
                    <a:gd name="connsiteX17" fmla="*/ 6994467 w 8533451"/>
                    <a:gd name="connsiteY17" fmla="*/ 707108 h 707108"/>
                    <a:gd name="connsiteX18" fmla="*/ 7113501 w 8533451"/>
                    <a:gd name="connsiteY18" fmla="*/ 604307 h 707108"/>
                    <a:gd name="connsiteX19" fmla="*/ 7676209 w 8533451"/>
                    <a:gd name="connsiteY19" fmla="*/ 647591 h 707108"/>
                    <a:gd name="connsiteX20" fmla="*/ 8146936 w 8533451"/>
                    <a:gd name="connsiteY20" fmla="*/ 555611 h 707108"/>
                    <a:gd name="connsiteX21" fmla="*/ 8533451 w 8533451"/>
                    <a:gd name="connsiteY21" fmla="*/ 437738 h 707108"/>
                    <a:gd name="connsiteX22" fmla="*/ 8490166 w 8533451"/>
                    <a:gd name="connsiteY22" fmla="*/ 258922 h 707108"/>
                    <a:gd name="connsiteX23" fmla="*/ 4413871 w 8533451"/>
                    <a:gd name="connsiteY23" fmla="*/ 180243 h 707108"/>
                    <a:gd name="connsiteX24" fmla="*/ 3960108 w 8533451"/>
                    <a:gd name="connsiteY24" fmla="*/ 166493 h 707108"/>
                    <a:gd name="connsiteX25" fmla="*/ 3365405 w 8533451"/>
                    <a:gd name="connsiteY25" fmla="*/ 111491 h 707108"/>
                    <a:gd name="connsiteX26" fmla="*/ 2798202 w 8533451"/>
                    <a:gd name="connsiteY26" fmla="*/ 97741 h 707108"/>
                    <a:gd name="connsiteX27" fmla="*/ 2519757 w 8533451"/>
                    <a:gd name="connsiteY27" fmla="*/ 53052 h 707108"/>
                    <a:gd name="connsiteX28" fmla="*/ 2213812 w 8533451"/>
                    <a:gd name="connsiteY28" fmla="*/ 128679 h 707108"/>
                    <a:gd name="connsiteX29" fmla="*/ 1904428 w 8533451"/>
                    <a:gd name="connsiteY29" fmla="*/ 42740 h 707108"/>
                    <a:gd name="connsiteX30" fmla="*/ 1567544 w 8533451"/>
                    <a:gd name="connsiteY30" fmla="*/ 138993 h 707108"/>
                    <a:gd name="connsiteX31" fmla="*/ 928151 w 8533451"/>
                    <a:gd name="connsiteY31" fmla="*/ 125242 h 707108"/>
                    <a:gd name="connsiteX32" fmla="*/ 385011 w 8533451"/>
                    <a:gd name="connsiteY32" fmla="*/ 49615 h 707108"/>
                    <a:gd name="connsiteX33" fmla="*/ 89377 w 8533451"/>
                    <a:gd name="connsiteY33" fmla="*/ 4925 h 707108"/>
                    <a:gd name="connsiteX34" fmla="*/ 0 w 8533451"/>
                    <a:gd name="connsiteY34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12770 w 8533451"/>
                    <a:gd name="connsiteY9" fmla="*/ 273628 h 707108"/>
                    <a:gd name="connsiteX10" fmla="*/ 3464139 w 8533451"/>
                    <a:gd name="connsiteY10" fmla="*/ 304118 h 707108"/>
                    <a:gd name="connsiteX11" fmla="*/ 4146573 w 8533451"/>
                    <a:gd name="connsiteY11" fmla="*/ 329138 h 707108"/>
                    <a:gd name="connsiteX12" fmla="*/ 4819507 w 8533451"/>
                    <a:gd name="connsiteY12" fmla="*/ 334935 h 707108"/>
                    <a:gd name="connsiteX13" fmla="*/ 5149436 w 8533451"/>
                    <a:gd name="connsiteY13" fmla="*/ 409523 h 707108"/>
                    <a:gd name="connsiteX14" fmla="*/ 5566055 w 8533451"/>
                    <a:gd name="connsiteY14" fmla="*/ 485271 h 707108"/>
                    <a:gd name="connsiteX15" fmla="*/ 6058424 w 8533451"/>
                    <a:gd name="connsiteY15" fmla="*/ 582663 h 707108"/>
                    <a:gd name="connsiteX16" fmla="*/ 6756399 w 8533451"/>
                    <a:gd name="connsiteY16" fmla="*/ 593485 h 707108"/>
                    <a:gd name="connsiteX17" fmla="*/ 6994467 w 8533451"/>
                    <a:gd name="connsiteY17" fmla="*/ 707108 h 707108"/>
                    <a:gd name="connsiteX18" fmla="*/ 7113501 w 8533451"/>
                    <a:gd name="connsiteY18" fmla="*/ 604307 h 707108"/>
                    <a:gd name="connsiteX19" fmla="*/ 7676209 w 8533451"/>
                    <a:gd name="connsiteY19" fmla="*/ 647591 h 707108"/>
                    <a:gd name="connsiteX20" fmla="*/ 8146936 w 8533451"/>
                    <a:gd name="connsiteY20" fmla="*/ 555611 h 707108"/>
                    <a:gd name="connsiteX21" fmla="*/ 8533451 w 8533451"/>
                    <a:gd name="connsiteY21" fmla="*/ 437738 h 707108"/>
                    <a:gd name="connsiteX22" fmla="*/ 8490166 w 8533451"/>
                    <a:gd name="connsiteY22" fmla="*/ 258922 h 707108"/>
                    <a:gd name="connsiteX23" fmla="*/ 4413871 w 8533451"/>
                    <a:gd name="connsiteY23" fmla="*/ 180243 h 707108"/>
                    <a:gd name="connsiteX24" fmla="*/ 3960108 w 8533451"/>
                    <a:gd name="connsiteY24" fmla="*/ 166493 h 707108"/>
                    <a:gd name="connsiteX25" fmla="*/ 3365405 w 8533451"/>
                    <a:gd name="connsiteY25" fmla="*/ 111491 h 707108"/>
                    <a:gd name="connsiteX26" fmla="*/ 2798202 w 8533451"/>
                    <a:gd name="connsiteY26" fmla="*/ 97741 h 707108"/>
                    <a:gd name="connsiteX27" fmla="*/ 2519757 w 8533451"/>
                    <a:gd name="connsiteY27" fmla="*/ 53052 h 707108"/>
                    <a:gd name="connsiteX28" fmla="*/ 2213812 w 8533451"/>
                    <a:gd name="connsiteY28" fmla="*/ 128679 h 707108"/>
                    <a:gd name="connsiteX29" fmla="*/ 1904428 w 8533451"/>
                    <a:gd name="connsiteY29" fmla="*/ 42740 h 707108"/>
                    <a:gd name="connsiteX30" fmla="*/ 1567544 w 8533451"/>
                    <a:gd name="connsiteY30" fmla="*/ 138993 h 707108"/>
                    <a:gd name="connsiteX31" fmla="*/ 928151 w 8533451"/>
                    <a:gd name="connsiteY31" fmla="*/ 125242 h 707108"/>
                    <a:gd name="connsiteX32" fmla="*/ 385011 w 8533451"/>
                    <a:gd name="connsiteY32" fmla="*/ 49615 h 707108"/>
                    <a:gd name="connsiteX33" fmla="*/ 89377 w 8533451"/>
                    <a:gd name="connsiteY33" fmla="*/ 4925 h 707108"/>
                    <a:gd name="connsiteX34" fmla="*/ 0 w 8533451"/>
                    <a:gd name="connsiteY34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12770 w 8533451"/>
                    <a:gd name="connsiteY9" fmla="*/ 273628 h 707108"/>
                    <a:gd name="connsiteX10" fmla="*/ 3464139 w 8533451"/>
                    <a:gd name="connsiteY10" fmla="*/ 304118 h 707108"/>
                    <a:gd name="connsiteX11" fmla="*/ 4146573 w 8533451"/>
                    <a:gd name="connsiteY11" fmla="*/ 329138 h 707108"/>
                    <a:gd name="connsiteX12" fmla="*/ 4668009 w 8533451"/>
                    <a:gd name="connsiteY12" fmla="*/ 351167 h 707108"/>
                    <a:gd name="connsiteX13" fmla="*/ 5149436 w 8533451"/>
                    <a:gd name="connsiteY13" fmla="*/ 409523 h 707108"/>
                    <a:gd name="connsiteX14" fmla="*/ 5566055 w 8533451"/>
                    <a:gd name="connsiteY14" fmla="*/ 485271 h 707108"/>
                    <a:gd name="connsiteX15" fmla="*/ 6058424 w 8533451"/>
                    <a:gd name="connsiteY15" fmla="*/ 582663 h 707108"/>
                    <a:gd name="connsiteX16" fmla="*/ 6756399 w 8533451"/>
                    <a:gd name="connsiteY16" fmla="*/ 593485 h 707108"/>
                    <a:gd name="connsiteX17" fmla="*/ 6994467 w 8533451"/>
                    <a:gd name="connsiteY17" fmla="*/ 707108 h 707108"/>
                    <a:gd name="connsiteX18" fmla="*/ 7113501 w 8533451"/>
                    <a:gd name="connsiteY18" fmla="*/ 604307 h 707108"/>
                    <a:gd name="connsiteX19" fmla="*/ 7676209 w 8533451"/>
                    <a:gd name="connsiteY19" fmla="*/ 647591 h 707108"/>
                    <a:gd name="connsiteX20" fmla="*/ 8146936 w 8533451"/>
                    <a:gd name="connsiteY20" fmla="*/ 555611 h 707108"/>
                    <a:gd name="connsiteX21" fmla="*/ 8533451 w 8533451"/>
                    <a:gd name="connsiteY21" fmla="*/ 437738 h 707108"/>
                    <a:gd name="connsiteX22" fmla="*/ 8490166 w 8533451"/>
                    <a:gd name="connsiteY22" fmla="*/ 258922 h 707108"/>
                    <a:gd name="connsiteX23" fmla="*/ 4413871 w 8533451"/>
                    <a:gd name="connsiteY23" fmla="*/ 180243 h 707108"/>
                    <a:gd name="connsiteX24" fmla="*/ 3960108 w 8533451"/>
                    <a:gd name="connsiteY24" fmla="*/ 166493 h 707108"/>
                    <a:gd name="connsiteX25" fmla="*/ 3365405 w 8533451"/>
                    <a:gd name="connsiteY25" fmla="*/ 111491 h 707108"/>
                    <a:gd name="connsiteX26" fmla="*/ 2798202 w 8533451"/>
                    <a:gd name="connsiteY26" fmla="*/ 97741 h 707108"/>
                    <a:gd name="connsiteX27" fmla="*/ 2519757 w 8533451"/>
                    <a:gd name="connsiteY27" fmla="*/ 53052 h 707108"/>
                    <a:gd name="connsiteX28" fmla="*/ 2213812 w 8533451"/>
                    <a:gd name="connsiteY28" fmla="*/ 128679 h 707108"/>
                    <a:gd name="connsiteX29" fmla="*/ 1904428 w 8533451"/>
                    <a:gd name="connsiteY29" fmla="*/ 42740 h 707108"/>
                    <a:gd name="connsiteX30" fmla="*/ 1567544 w 8533451"/>
                    <a:gd name="connsiteY30" fmla="*/ 138993 h 707108"/>
                    <a:gd name="connsiteX31" fmla="*/ 928151 w 8533451"/>
                    <a:gd name="connsiteY31" fmla="*/ 125242 h 707108"/>
                    <a:gd name="connsiteX32" fmla="*/ 385011 w 8533451"/>
                    <a:gd name="connsiteY32" fmla="*/ 49615 h 707108"/>
                    <a:gd name="connsiteX33" fmla="*/ 89377 w 8533451"/>
                    <a:gd name="connsiteY33" fmla="*/ 4925 h 707108"/>
                    <a:gd name="connsiteX34" fmla="*/ 0 w 8533451"/>
                    <a:gd name="connsiteY34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12770 w 8533451"/>
                    <a:gd name="connsiteY9" fmla="*/ 273628 h 707108"/>
                    <a:gd name="connsiteX10" fmla="*/ 3464139 w 8533451"/>
                    <a:gd name="connsiteY10" fmla="*/ 304118 h 707108"/>
                    <a:gd name="connsiteX11" fmla="*/ 4146573 w 8533451"/>
                    <a:gd name="connsiteY11" fmla="*/ 329138 h 707108"/>
                    <a:gd name="connsiteX12" fmla="*/ 4668009 w 8533451"/>
                    <a:gd name="connsiteY12" fmla="*/ 351167 h 707108"/>
                    <a:gd name="connsiteX13" fmla="*/ 5149436 w 8533451"/>
                    <a:gd name="connsiteY13" fmla="*/ 409523 h 707108"/>
                    <a:gd name="connsiteX14" fmla="*/ 5566055 w 8533451"/>
                    <a:gd name="connsiteY14" fmla="*/ 485271 h 707108"/>
                    <a:gd name="connsiteX15" fmla="*/ 6058424 w 8533451"/>
                    <a:gd name="connsiteY15" fmla="*/ 582663 h 707108"/>
                    <a:gd name="connsiteX16" fmla="*/ 6756399 w 8533451"/>
                    <a:gd name="connsiteY16" fmla="*/ 593485 h 707108"/>
                    <a:gd name="connsiteX17" fmla="*/ 6994467 w 8533451"/>
                    <a:gd name="connsiteY17" fmla="*/ 707108 h 707108"/>
                    <a:gd name="connsiteX18" fmla="*/ 7113501 w 8533451"/>
                    <a:gd name="connsiteY18" fmla="*/ 604307 h 707108"/>
                    <a:gd name="connsiteX19" fmla="*/ 7676209 w 8533451"/>
                    <a:gd name="connsiteY19" fmla="*/ 647591 h 707108"/>
                    <a:gd name="connsiteX20" fmla="*/ 8146936 w 8533451"/>
                    <a:gd name="connsiteY20" fmla="*/ 555611 h 707108"/>
                    <a:gd name="connsiteX21" fmla="*/ 8533451 w 8533451"/>
                    <a:gd name="connsiteY21" fmla="*/ 437738 h 707108"/>
                    <a:gd name="connsiteX22" fmla="*/ 8490166 w 8533451"/>
                    <a:gd name="connsiteY22" fmla="*/ 258922 h 707108"/>
                    <a:gd name="connsiteX23" fmla="*/ 4819385 w 8533451"/>
                    <a:gd name="connsiteY23" fmla="*/ 187685 h 707108"/>
                    <a:gd name="connsiteX24" fmla="*/ 4413871 w 8533451"/>
                    <a:gd name="connsiteY24" fmla="*/ 180243 h 707108"/>
                    <a:gd name="connsiteX25" fmla="*/ 3960108 w 8533451"/>
                    <a:gd name="connsiteY25" fmla="*/ 166493 h 707108"/>
                    <a:gd name="connsiteX26" fmla="*/ 3365405 w 8533451"/>
                    <a:gd name="connsiteY26" fmla="*/ 111491 h 707108"/>
                    <a:gd name="connsiteX27" fmla="*/ 2798202 w 8533451"/>
                    <a:gd name="connsiteY27" fmla="*/ 97741 h 707108"/>
                    <a:gd name="connsiteX28" fmla="*/ 2519757 w 8533451"/>
                    <a:gd name="connsiteY28" fmla="*/ 53052 h 707108"/>
                    <a:gd name="connsiteX29" fmla="*/ 2213812 w 8533451"/>
                    <a:gd name="connsiteY29" fmla="*/ 128679 h 707108"/>
                    <a:gd name="connsiteX30" fmla="*/ 1904428 w 8533451"/>
                    <a:gd name="connsiteY30" fmla="*/ 42740 h 707108"/>
                    <a:gd name="connsiteX31" fmla="*/ 1567544 w 8533451"/>
                    <a:gd name="connsiteY31" fmla="*/ 138993 h 707108"/>
                    <a:gd name="connsiteX32" fmla="*/ 928151 w 8533451"/>
                    <a:gd name="connsiteY32" fmla="*/ 125242 h 707108"/>
                    <a:gd name="connsiteX33" fmla="*/ 385011 w 8533451"/>
                    <a:gd name="connsiteY33" fmla="*/ 49615 h 707108"/>
                    <a:gd name="connsiteX34" fmla="*/ 89377 w 8533451"/>
                    <a:gd name="connsiteY34" fmla="*/ 4925 h 707108"/>
                    <a:gd name="connsiteX35" fmla="*/ 0 w 8533451"/>
                    <a:gd name="connsiteY35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12770 w 8533451"/>
                    <a:gd name="connsiteY9" fmla="*/ 273628 h 707108"/>
                    <a:gd name="connsiteX10" fmla="*/ 3464139 w 8533451"/>
                    <a:gd name="connsiteY10" fmla="*/ 304118 h 707108"/>
                    <a:gd name="connsiteX11" fmla="*/ 4146573 w 8533451"/>
                    <a:gd name="connsiteY11" fmla="*/ 329138 h 707108"/>
                    <a:gd name="connsiteX12" fmla="*/ 4668009 w 8533451"/>
                    <a:gd name="connsiteY12" fmla="*/ 351167 h 707108"/>
                    <a:gd name="connsiteX13" fmla="*/ 5149436 w 8533451"/>
                    <a:gd name="connsiteY13" fmla="*/ 409523 h 707108"/>
                    <a:gd name="connsiteX14" fmla="*/ 5566055 w 8533451"/>
                    <a:gd name="connsiteY14" fmla="*/ 485271 h 707108"/>
                    <a:gd name="connsiteX15" fmla="*/ 6058424 w 8533451"/>
                    <a:gd name="connsiteY15" fmla="*/ 582663 h 707108"/>
                    <a:gd name="connsiteX16" fmla="*/ 6756399 w 8533451"/>
                    <a:gd name="connsiteY16" fmla="*/ 593485 h 707108"/>
                    <a:gd name="connsiteX17" fmla="*/ 6994467 w 8533451"/>
                    <a:gd name="connsiteY17" fmla="*/ 707108 h 707108"/>
                    <a:gd name="connsiteX18" fmla="*/ 7113501 w 8533451"/>
                    <a:gd name="connsiteY18" fmla="*/ 604307 h 707108"/>
                    <a:gd name="connsiteX19" fmla="*/ 7676209 w 8533451"/>
                    <a:gd name="connsiteY19" fmla="*/ 647591 h 707108"/>
                    <a:gd name="connsiteX20" fmla="*/ 8146936 w 8533451"/>
                    <a:gd name="connsiteY20" fmla="*/ 555611 h 707108"/>
                    <a:gd name="connsiteX21" fmla="*/ 8533451 w 8533451"/>
                    <a:gd name="connsiteY21" fmla="*/ 437738 h 707108"/>
                    <a:gd name="connsiteX22" fmla="*/ 8490166 w 8533451"/>
                    <a:gd name="connsiteY22" fmla="*/ 258922 h 707108"/>
                    <a:gd name="connsiteX23" fmla="*/ 5338808 w 8533451"/>
                    <a:gd name="connsiteY23" fmla="*/ 182275 h 707108"/>
                    <a:gd name="connsiteX24" fmla="*/ 4819385 w 8533451"/>
                    <a:gd name="connsiteY24" fmla="*/ 187685 h 707108"/>
                    <a:gd name="connsiteX25" fmla="*/ 4413871 w 8533451"/>
                    <a:gd name="connsiteY25" fmla="*/ 180243 h 707108"/>
                    <a:gd name="connsiteX26" fmla="*/ 3960108 w 8533451"/>
                    <a:gd name="connsiteY26" fmla="*/ 166493 h 707108"/>
                    <a:gd name="connsiteX27" fmla="*/ 3365405 w 8533451"/>
                    <a:gd name="connsiteY27" fmla="*/ 111491 h 707108"/>
                    <a:gd name="connsiteX28" fmla="*/ 2798202 w 8533451"/>
                    <a:gd name="connsiteY28" fmla="*/ 97741 h 707108"/>
                    <a:gd name="connsiteX29" fmla="*/ 2519757 w 8533451"/>
                    <a:gd name="connsiteY29" fmla="*/ 53052 h 707108"/>
                    <a:gd name="connsiteX30" fmla="*/ 2213812 w 8533451"/>
                    <a:gd name="connsiteY30" fmla="*/ 128679 h 707108"/>
                    <a:gd name="connsiteX31" fmla="*/ 1904428 w 8533451"/>
                    <a:gd name="connsiteY31" fmla="*/ 42740 h 707108"/>
                    <a:gd name="connsiteX32" fmla="*/ 1567544 w 8533451"/>
                    <a:gd name="connsiteY32" fmla="*/ 138993 h 707108"/>
                    <a:gd name="connsiteX33" fmla="*/ 928151 w 8533451"/>
                    <a:gd name="connsiteY33" fmla="*/ 125242 h 707108"/>
                    <a:gd name="connsiteX34" fmla="*/ 385011 w 8533451"/>
                    <a:gd name="connsiteY34" fmla="*/ 49615 h 707108"/>
                    <a:gd name="connsiteX35" fmla="*/ 89377 w 8533451"/>
                    <a:gd name="connsiteY35" fmla="*/ 4925 h 707108"/>
                    <a:gd name="connsiteX36" fmla="*/ 0 w 8533451"/>
                    <a:gd name="connsiteY36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12770 w 8533451"/>
                    <a:gd name="connsiteY9" fmla="*/ 273628 h 707108"/>
                    <a:gd name="connsiteX10" fmla="*/ 3464139 w 8533451"/>
                    <a:gd name="connsiteY10" fmla="*/ 304118 h 707108"/>
                    <a:gd name="connsiteX11" fmla="*/ 4146573 w 8533451"/>
                    <a:gd name="connsiteY11" fmla="*/ 329138 h 707108"/>
                    <a:gd name="connsiteX12" fmla="*/ 4668009 w 8533451"/>
                    <a:gd name="connsiteY12" fmla="*/ 351167 h 707108"/>
                    <a:gd name="connsiteX13" fmla="*/ 5149436 w 8533451"/>
                    <a:gd name="connsiteY13" fmla="*/ 409523 h 707108"/>
                    <a:gd name="connsiteX14" fmla="*/ 5566055 w 8533451"/>
                    <a:gd name="connsiteY14" fmla="*/ 485271 h 707108"/>
                    <a:gd name="connsiteX15" fmla="*/ 6058424 w 8533451"/>
                    <a:gd name="connsiteY15" fmla="*/ 582663 h 707108"/>
                    <a:gd name="connsiteX16" fmla="*/ 6756399 w 8533451"/>
                    <a:gd name="connsiteY16" fmla="*/ 593485 h 707108"/>
                    <a:gd name="connsiteX17" fmla="*/ 6994467 w 8533451"/>
                    <a:gd name="connsiteY17" fmla="*/ 707108 h 707108"/>
                    <a:gd name="connsiteX18" fmla="*/ 7113501 w 8533451"/>
                    <a:gd name="connsiteY18" fmla="*/ 604307 h 707108"/>
                    <a:gd name="connsiteX19" fmla="*/ 7676209 w 8533451"/>
                    <a:gd name="connsiteY19" fmla="*/ 647591 h 707108"/>
                    <a:gd name="connsiteX20" fmla="*/ 8146936 w 8533451"/>
                    <a:gd name="connsiteY20" fmla="*/ 555611 h 707108"/>
                    <a:gd name="connsiteX21" fmla="*/ 8533451 w 8533451"/>
                    <a:gd name="connsiteY21" fmla="*/ 437738 h 707108"/>
                    <a:gd name="connsiteX22" fmla="*/ 8490166 w 8533451"/>
                    <a:gd name="connsiteY22" fmla="*/ 258922 h 707108"/>
                    <a:gd name="connsiteX23" fmla="*/ 5917748 w 8533451"/>
                    <a:gd name="connsiteY23" fmla="*/ 193096 h 707108"/>
                    <a:gd name="connsiteX24" fmla="*/ 5338808 w 8533451"/>
                    <a:gd name="connsiteY24" fmla="*/ 182275 h 707108"/>
                    <a:gd name="connsiteX25" fmla="*/ 4819385 w 8533451"/>
                    <a:gd name="connsiteY25" fmla="*/ 187685 h 707108"/>
                    <a:gd name="connsiteX26" fmla="*/ 4413871 w 8533451"/>
                    <a:gd name="connsiteY26" fmla="*/ 180243 h 707108"/>
                    <a:gd name="connsiteX27" fmla="*/ 3960108 w 8533451"/>
                    <a:gd name="connsiteY27" fmla="*/ 166493 h 707108"/>
                    <a:gd name="connsiteX28" fmla="*/ 3365405 w 8533451"/>
                    <a:gd name="connsiteY28" fmla="*/ 111491 h 707108"/>
                    <a:gd name="connsiteX29" fmla="*/ 2798202 w 8533451"/>
                    <a:gd name="connsiteY29" fmla="*/ 97741 h 707108"/>
                    <a:gd name="connsiteX30" fmla="*/ 2519757 w 8533451"/>
                    <a:gd name="connsiteY30" fmla="*/ 53052 h 707108"/>
                    <a:gd name="connsiteX31" fmla="*/ 2213812 w 8533451"/>
                    <a:gd name="connsiteY31" fmla="*/ 128679 h 707108"/>
                    <a:gd name="connsiteX32" fmla="*/ 1904428 w 8533451"/>
                    <a:gd name="connsiteY32" fmla="*/ 42740 h 707108"/>
                    <a:gd name="connsiteX33" fmla="*/ 1567544 w 8533451"/>
                    <a:gd name="connsiteY33" fmla="*/ 138993 h 707108"/>
                    <a:gd name="connsiteX34" fmla="*/ 928151 w 8533451"/>
                    <a:gd name="connsiteY34" fmla="*/ 125242 h 707108"/>
                    <a:gd name="connsiteX35" fmla="*/ 385011 w 8533451"/>
                    <a:gd name="connsiteY35" fmla="*/ 49615 h 707108"/>
                    <a:gd name="connsiteX36" fmla="*/ 89377 w 8533451"/>
                    <a:gd name="connsiteY36" fmla="*/ 4925 h 707108"/>
                    <a:gd name="connsiteX37" fmla="*/ 0 w 8533451"/>
                    <a:gd name="connsiteY37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12770 w 8533451"/>
                    <a:gd name="connsiteY9" fmla="*/ 273628 h 707108"/>
                    <a:gd name="connsiteX10" fmla="*/ 3464139 w 8533451"/>
                    <a:gd name="connsiteY10" fmla="*/ 304118 h 707108"/>
                    <a:gd name="connsiteX11" fmla="*/ 4146573 w 8533451"/>
                    <a:gd name="connsiteY11" fmla="*/ 329138 h 707108"/>
                    <a:gd name="connsiteX12" fmla="*/ 4668009 w 8533451"/>
                    <a:gd name="connsiteY12" fmla="*/ 351167 h 707108"/>
                    <a:gd name="connsiteX13" fmla="*/ 5149436 w 8533451"/>
                    <a:gd name="connsiteY13" fmla="*/ 409523 h 707108"/>
                    <a:gd name="connsiteX14" fmla="*/ 5566055 w 8533451"/>
                    <a:gd name="connsiteY14" fmla="*/ 485271 h 707108"/>
                    <a:gd name="connsiteX15" fmla="*/ 6058424 w 8533451"/>
                    <a:gd name="connsiteY15" fmla="*/ 582663 h 707108"/>
                    <a:gd name="connsiteX16" fmla="*/ 6756399 w 8533451"/>
                    <a:gd name="connsiteY16" fmla="*/ 593485 h 707108"/>
                    <a:gd name="connsiteX17" fmla="*/ 6994467 w 8533451"/>
                    <a:gd name="connsiteY17" fmla="*/ 707108 h 707108"/>
                    <a:gd name="connsiteX18" fmla="*/ 7113501 w 8533451"/>
                    <a:gd name="connsiteY18" fmla="*/ 604307 h 707108"/>
                    <a:gd name="connsiteX19" fmla="*/ 7676209 w 8533451"/>
                    <a:gd name="connsiteY19" fmla="*/ 647591 h 707108"/>
                    <a:gd name="connsiteX20" fmla="*/ 8146936 w 8533451"/>
                    <a:gd name="connsiteY20" fmla="*/ 555611 h 707108"/>
                    <a:gd name="connsiteX21" fmla="*/ 8533451 w 8533451"/>
                    <a:gd name="connsiteY21" fmla="*/ 437738 h 707108"/>
                    <a:gd name="connsiteX22" fmla="*/ 8490166 w 8533451"/>
                    <a:gd name="connsiteY22" fmla="*/ 258922 h 707108"/>
                    <a:gd name="connsiteX23" fmla="*/ 6485866 w 8533451"/>
                    <a:gd name="connsiteY23" fmla="*/ 187685 h 707108"/>
                    <a:gd name="connsiteX24" fmla="*/ 5917748 w 8533451"/>
                    <a:gd name="connsiteY24" fmla="*/ 193096 h 707108"/>
                    <a:gd name="connsiteX25" fmla="*/ 5338808 w 8533451"/>
                    <a:gd name="connsiteY25" fmla="*/ 182275 h 707108"/>
                    <a:gd name="connsiteX26" fmla="*/ 4819385 w 8533451"/>
                    <a:gd name="connsiteY26" fmla="*/ 187685 h 707108"/>
                    <a:gd name="connsiteX27" fmla="*/ 4413871 w 8533451"/>
                    <a:gd name="connsiteY27" fmla="*/ 180243 h 707108"/>
                    <a:gd name="connsiteX28" fmla="*/ 3960108 w 8533451"/>
                    <a:gd name="connsiteY28" fmla="*/ 166493 h 707108"/>
                    <a:gd name="connsiteX29" fmla="*/ 3365405 w 8533451"/>
                    <a:gd name="connsiteY29" fmla="*/ 111491 h 707108"/>
                    <a:gd name="connsiteX30" fmla="*/ 2798202 w 8533451"/>
                    <a:gd name="connsiteY30" fmla="*/ 97741 h 707108"/>
                    <a:gd name="connsiteX31" fmla="*/ 2519757 w 8533451"/>
                    <a:gd name="connsiteY31" fmla="*/ 53052 h 707108"/>
                    <a:gd name="connsiteX32" fmla="*/ 2213812 w 8533451"/>
                    <a:gd name="connsiteY32" fmla="*/ 128679 h 707108"/>
                    <a:gd name="connsiteX33" fmla="*/ 1904428 w 8533451"/>
                    <a:gd name="connsiteY33" fmla="*/ 42740 h 707108"/>
                    <a:gd name="connsiteX34" fmla="*/ 1567544 w 8533451"/>
                    <a:gd name="connsiteY34" fmla="*/ 138993 h 707108"/>
                    <a:gd name="connsiteX35" fmla="*/ 928151 w 8533451"/>
                    <a:gd name="connsiteY35" fmla="*/ 125242 h 707108"/>
                    <a:gd name="connsiteX36" fmla="*/ 385011 w 8533451"/>
                    <a:gd name="connsiteY36" fmla="*/ 49615 h 707108"/>
                    <a:gd name="connsiteX37" fmla="*/ 89377 w 8533451"/>
                    <a:gd name="connsiteY37" fmla="*/ 4925 h 707108"/>
                    <a:gd name="connsiteX38" fmla="*/ 0 w 8533451"/>
                    <a:gd name="connsiteY38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12770 w 8533451"/>
                    <a:gd name="connsiteY9" fmla="*/ 273628 h 707108"/>
                    <a:gd name="connsiteX10" fmla="*/ 3464139 w 8533451"/>
                    <a:gd name="connsiteY10" fmla="*/ 304118 h 707108"/>
                    <a:gd name="connsiteX11" fmla="*/ 4146573 w 8533451"/>
                    <a:gd name="connsiteY11" fmla="*/ 329138 h 707108"/>
                    <a:gd name="connsiteX12" fmla="*/ 4668009 w 8533451"/>
                    <a:gd name="connsiteY12" fmla="*/ 351167 h 707108"/>
                    <a:gd name="connsiteX13" fmla="*/ 5149436 w 8533451"/>
                    <a:gd name="connsiteY13" fmla="*/ 409523 h 707108"/>
                    <a:gd name="connsiteX14" fmla="*/ 5566055 w 8533451"/>
                    <a:gd name="connsiteY14" fmla="*/ 485271 h 707108"/>
                    <a:gd name="connsiteX15" fmla="*/ 6058424 w 8533451"/>
                    <a:gd name="connsiteY15" fmla="*/ 582663 h 707108"/>
                    <a:gd name="connsiteX16" fmla="*/ 6756399 w 8533451"/>
                    <a:gd name="connsiteY16" fmla="*/ 593485 h 707108"/>
                    <a:gd name="connsiteX17" fmla="*/ 6994467 w 8533451"/>
                    <a:gd name="connsiteY17" fmla="*/ 707108 h 707108"/>
                    <a:gd name="connsiteX18" fmla="*/ 7113501 w 8533451"/>
                    <a:gd name="connsiteY18" fmla="*/ 604307 h 707108"/>
                    <a:gd name="connsiteX19" fmla="*/ 7676209 w 8533451"/>
                    <a:gd name="connsiteY19" fmla="*/ 647591 h 707108"/>
                    <a:gd name="connsiteX20" fmla="*/ 8146936 w 8533451"/>
                    <a:gd name="connsiteY20" fmla="*/ 555611 h 707108"/>
                    <a:gd name="connsiteX21" fmla="*/ 8533451 w 8533451"/>
                    <a:gd name="connsiteY21" fmla="*/ 437738 h 707108"/>
                    <a:gd name="connsiteX22" fmla="*/ 8490166 w 8533451"/>
                    <a:gd name="connsiteY22" fmla="*/ 258922 h 707108"/>
                    <a:gd name="connsiteX23" fmla="*/ 6967414 w 8533451"/>
                    <a:gd name="connsiteY23" fmla="*/ 193096 h 707108"/>
                    <a:gd name="connsiteX24" fmla="*/ 6485866 w 8533451"/>
                    <a:gd name="connsiteY24" fmla="*/ 187685 h 707108"/>
                    <a:gd name="connsiteX25" fmla="*/ 5917748 w 8533451"/>
                    <a:gd name="connsiteY25" fmla="*/ 193096 h 707108"/>
                    <a:gd name="connsiteX26" fmla="*/ 5338808 w 8533451"/>
                    <a:gd name="connsiteY26" fmla="*/ 182275 h 707108"/>
                    <a:gd name="connsiteX27" fmla="*/ 4819385 w 8533451"/>
                    <a:gd name="connsiteY27" fmla="*/ 187685 h 707108"/>
                    <a:gd name="connsiteX28" fmla="*/ 4413871 w 8533451"/>
                    <a:gd name="connsiteY28" fmla="*/ 180243 h 707108"/>
                    <a:gd name="connsiteX29" fmla="*/ 3960108 w 8533451"/>
                    <a:gd name="connsiteY29" fmla="*/ 166493 h 707108"/>
                    <a:gd name="connsiteX30" fmla="*/ 3365405 w 8533451"/>
                    <a:gd name="connsiteY30" fmla="*/ 111491 h 707108"/>
                    <a:gd name="connsiteX31" fmla="*/ 2798202 w 8533451"/>
                    <a:gd name="connsiteY31" fmla="*/ 97741 h 707108"/>
                    <a:gd name="connsiteX32" fmla="*/ 2519757 w 8533451"/>
                    <a:gd name="connsiteY32" fmla="*/ 53052 h 707108"/>
                    <a:gd name="connsiteX33" fmla="*/ 2213812 w 8533451"/>
                    <a:gd name="connsiteY33" fmla="*/ 128679 h 707108"/>
                    <a:gd name="connsiteX34" fmla="*/ 1904428 w 8533451"/>
                    <a:gd name="connsiteY34" fmla="*/ 42740 h 707108"/>
                    <a:gd name="connsiteX35" fmla="*/ 1567544 w 8533451"/>
                    <a:gd name="connsiteY35" fmla="*/ 138993 h 707108"/>
                    <a:gd name="connsiteX36" fmla="*/ 928151 w 8533451"/>
                    <a:gd name="connsiteY36" fmla="*/ 125242 h 707108"/>
                    <a:gd name="connsiteX37" fmla="*/ 385011 w 8533451"/>
                    <a:gd name="connsiteY37" fmla="*/ 49615 h 707108"/>
                    <a:gd name="connsiteX38" fmla="*/ 89377 w 8533451"/>
                    <a:gd name="connsiteY38" fmla="*/ 4925 h 707108"/>
                    <a:gd name="connsiteX39" fmla="*/ 0 w 8533451"/>
                    <a:gd name="connsiteY39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12770 w 8533451"/>
                    <a:gd name="connsiteY9" fmla="*/ 273628 h 707108"/>
                    <a:gd name="connsiteX10" fmla="*/ 3464139 w 8533451"/>
                    <a:gd name="connsiteY10" fmla="*/ 304118 h 707108"/>
                    <a:gd name="connsiteX11" fmla="*/ 4146573 w 8533451"/>
                    <a:gd name="connsiteY11" fmla="*/ 329138 h 707108"/>
                    <a:gd name="connsiteX12" fmla="*/ 4668009 w 8533451"/>
                    <a:gd name="connsiteY12" fmla="*/ 351167 h 707108"/>
                    <a:gd name="connsiteX13" fmla="*/ 5149436 w 8533451"/>
                    <a:gd name="connsiteY13" fmla="*/ 409523 h 707108"/>
                    <a:gd name="connsiteX14" fmla="*/ 5566055 w 8533451"/>
                    <a:gd name="connsiteY14" fmla="*/ 485271 h 707108"/>
                    <a:gd name="connsiteX15" fmla="*/ 6058424 w 8533451"/>
                    <a:gd name="connsiteY15" fmla="*/ 582663 h 707108"/>
                    <a:gd name="connsiteX16" fmla="*/ 6756399 w 8533451"/>
                    <a:gd name="connsiteY16" fmla="*/ 593485 h 707108"/>
                    <a:gd name="connsiteX17" fmla="*/ 6994467 w 8533451"/>
                    <a:gd name="connsiteY17" fmla="*/ 707108 h 707108"/>
                    <a:gd name="connsiteX18" fmla="*/ 7113501 w 8533451"/>
                    <a:gd name="connsiteY18" fmla="*/ 604307 h 707108"/>
                    <a:gd name="connsiteX19" fmla="*/ 7676209 w 8533451"/>
                    <a:gd name="connsiteY19" fmla="*/ 647591 h 707108"/>
                    <a:gd name="connsiteX20" fmla="*/ 8146936 w 8533451"/>
                    <a:gd name="connsiteY20" fmla="*/ 555611 h 707108"/>
                    <a:gd name="connsiteX21" fmla="*/ 8533451 w 8533451"/>
                    <a:gd name="connsiteY21" fmla="*/ 437738 h 707108"/>
                    <a:gd name="connsiteX22" fmla="*/ 8490166 w 8533451"/>
                    <a:gd name="connsiteY22" fmla="*/ 258922 h 707108"/>
                    <a:gd name="connsiteX23" fmla="*/ 7616692 w 8533451"/>
                    <a:gd name="connsiteY23" fmla="*/ 225560 h 707108"/>
                    <a:gd name="connsiteX24" fmla="*/ 6967414 w 8533451"/>
                    <a:gd name="connsiteY24" fmla="*/ 193096 h 707108"/>
                    <a:gd name="connsiteX25" fmla="*/ 6485866 w 8533451"/>
                    <a:gd name="connsiteY25" fmla="*/ 187685 h 707108"/>
                    <a:gd name="connsiteX26" fmla="*/ 5917748 w 8533451"/>
                    <a:gd name="connsiteY26" fmla="*/ 193096 h 707108"/>
                    <a:gd name="connsiteX27" fmla="*/ 5338808 w 8533451"/>
                    <a:gd name="connsiteY27" fmla="*/ 182275 h 707108"/>
                    <a:gd name="connsiteX28" fmla="*/ 4819385 w 8533451"/>
                    <a:gd name="connsiteY28" fmla="*/ 187685 h 707108"/>
                    <a:gd name="connsiteX29" fmla="*/ 4413871 w 8533451"/>
                    <a:gd name="connsiteY29" fmla="*/ 180243 h 707108"/>
                    <a:gd name="connsiteX30" fmla="*/ 3960108 w 8533451"/>
                    <a:gd name="connsiteY30" fmla="*/ 166493 h 707108"/>
                    <a:gd name="connsiteX31" fmla="*/ 3365405 w 8533451"/>
                    <a:gd name="connsiteY31" fmla="*/ 111491 h 707108"/>
                    <a:gd name="connsiteX32" fmla="*/ 2798202 w 8533451"/>
                    <a:gd name="connsiteY32" fmla="*/ 97741 h 707108"/>
                    <a:gd name="connsiteX33" fmla="*/ 2519757 w 8533451"/>
                    <a:gd name="connsiteY33" fmla="*/ 53052 h 707108"/>
                    <a:gd name="connsiteX34" fmla="*/ 2213812 w 8533451"/>
                    <a:gd name="connsiteY34" fmla="*/ 128679 h 707108"/>
                    <a:gd name="connsiteX35" fmla="*/ 1904428 w 8533451"/>
                    <a:gd name="connsiteY35" fmla="*/ 42740 h 707108"/>
                    <a:gd name="connsiteX36" fmla="*/ 1567544 w 8533451"/>
                    <a:gd name="connsiteY36" fmla="*/ 138993 h 707108"/>
                    <a:gd name="connsiteX37" fmla="*/ 928151 w 8533451"/>
                    <a:gd name="connsiteY37" fmla="*/ 125242 h 707108"/>
                    <a:gd name="connsiteX38" fmla="*/ 385011 w 8533451"/>
                    <a:gd name="connsiteY38" fmla="*/ 49615 h 707108"/>
                    <a:gd name="connsiteX39" fmla="*/ 89377 w 8533451"/>
                    <a:gd name="connsiteY39" fmla="*/ 4925 h 707108"/>
                    <a:gd name="connsiteX40" fmla="*/ 0 w 8533451"/>
                    <a:gd name="connsiteY40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12770 w 8533451"/>
                    <a:gd name="connsiteY9" fmla="*/ 273628 h 707108"/>
                    <a:gd name="connsiteX10" fmla="*/ 3464139 w 8533451"/>
                    <a:gd name="connsiteY10" fmla="*/ 304118 h 707108"/>
                    <a:gd name="connsiteX11" fmla="*/ 4146573 w 8533451"/>
                    <a:gd name="connsiteY11" fmla="*/ 329138 h 707108"/>
                    <a:gd name="connsiteX12" fmla="*/ 4668009 w 8533451"/>
                    <a:gd name="connsiteY12" fmla="*/ 351167 h 707108"/>
                    <a:gd name="connsiteX13" fmla="*/ 5149436 w 8533451"/>
                    <a:gd name="connsiteY13" fmla="*/ 409523 h 707108"/>
                    <a:gd name="connsiteX14" fmla="*/ 5566055 w 8533451"/>
                    <a:gd name="connsiteY14" fmla="*/ 485271 h 707108"/>
                    <a:gd name="connsiteX15" fmla="*/ 6058424 w 8533451"/>
                    <a:gd name="connsiteY15" fmla="*/ 582663 h 707108"/>
                    <a:gd name="connsiteX16" fmla="*/ 6756399 w 8533451"/>
                    <a:gd name="connsiteY16" fmla="*/ 593485 h 707108"/>
                    <a:gd name="connsiteX17" fmla="*/ 6994467 w 8533451"/>
                    <a:gd name="connsiteY17" fmla="*/ 707108 h 707108"/>
                    <a:gd name="connsiteX18" fmla="*/ 7113501 w 8533451"/>
                    <a:gd name="connsiteY18" fmla="*/ 604307 h 707108"/>
                    <a:gd name="connsiteX19" fmla="*/ 7676209 w 8533451"/>
                    <a:gd name="connsiteY19" fmla="*/ 647591 h 707108"/>
                    <a:gd name="connsiteX20" fmla="*/ 8146936 w 8533451"/>
                    <a:gd name="connsiteY20" fmla="*/ 555611 h 707108"/>
                    <a:gd name="connsiteX21" fmla="*/ 8533451 w 8533451"/>
                    <a:gd name="connsiteY21" fmla="*/ 437738 h 707108"/>
                    <a:gd name="connsiteX22" fmla="*/ 8490166 w 8533451"/>
                    <a:gd name="connsiteY22" fmla="*/ 258922 h 707108"/>
                    <a:gd name="connsiteX23" fmla="*/ 8206453 w 8533451"/>
                    <a:gd name="connsiteY23" fmla="*/ 236381 h 707108"/>
                    <a:gd name="connsiteX24" fmla="*/ 7616692 w 8533451"/>
                    <a:gd name="connsiteY24" fmla="*/ 225560 h 707108"/>
                    <a:gd name="connsiteX25" fmla="*/ 6967414 w 8533451"/>
                    <a:gd name="connsiteY25" fmla="*/ 193096 h 707108"/>
                    <a:gd name="connsiteX26" fmla="*/ 6485866 w 8533451"/>
                    <a:gd name="connsiteY26" fmla="*/ 187685 h 707108"/>
                    <a:gd name="connsiteX27" fmla="*/ 5917748 w 8533451"/>
                    <a:gd name="connsiteY27" fmla="*/ 193096 h 707108"/>
                    <a:gd name="connsiteX28" fmla="*/ 5338808 w 8533451"/>
                    <a:gd name="connsiteY28" fmla="*/ 182275 h 707108"/>
                    <a:gd name="connsiteX29" fmla="*/ 4819385 w 8533451"/>
                    <a:gd name="connsiteY29" fmla="*/ 187685 h 707108"/>
                    <a:gd name="connsiteX30" fmla="*/ 4413871 w 8533451"/>
                    <a:gd name="connsiteY30" fmla="*/ 180243 h 707108"/>
                    <a:gd name="connsiteX31" fmla="*/ 3960108 w 8533451"/>
                    <a:gd name="connsiteY31" fmla="*/ 166493 h 707108"/>
                    <a:gd name="connsiteX32" fmla="*/ 3365405 w 8533451"/>
                    <a:gd name="connsiteY32" fmla="*/ 111491 h 707108"/>
                    <a:gd name="connsiteX33" fmla="*/ 2798202 w 8533451"/>
                    <a:gd name="connsiteY33" fmla="*/ 97741 h 707108"/>
                    <a:gd name="connsiteX34" fmla="*/ 2519757 w 8533451"/>
                    <a:gd name="connsiteY34" fmla="*/ 53052 h 707108"/>
                    <a:gd name="connsiteX35" fmla="*/ 2213812 w 8533451"/>
                    <a:gd name="connsiteY35" fmla="*/ 128679 h 707108"/>
                    <a:gd name="connsiteX36" fmla="*/ 1904428 w 8533451"/>
                    <a:gd name="connsiteY36" fmla="*/ 42740 h 707108"/>
                    <a:gd name="connsiteX37" fmla="*/ 1567544 w 8533451"/>
                    <a:gd name="connsiteY37" fmla="*/ 138993 h 707108"/>
                    <a:gd name="connsiteX38" fmla="*/ 928151 w 8533451"/>
                    <a:gd name="connsiteY38" fmla="*/ 125242 h 707108"/>
                    <a:gd name="connsiteX39" fmla="*/ 385011 w 8533451"/>
                    <a:gd name="connsiteY39" fmla="*/ 49615 h 707108"/>
                    <a:gd name="connsiteX40" fmla="*/ 89377 w 8533451"/>
                    <a:gd name="connsiteY40" fmla="*/ 4925 h 707108"/>
                    <a:gd name="connsiteX41" fmla="*/ 0 w 8533451"/>
                    <a:gd name="connsiteY41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12770 w 8533451"/>
                    <a:gd name="connsiteY9" fmla="*/ 273628 h 707108"/>
                    <a:gd name="connsiteX10" fmla="*/ 3464139 w 8533451"/>
                    <a:gd name="connsiteY10" fmla="*/ 304118 h 707108"/>
                    <a:gd name="connsiteX11" fmla="*/ 4146573 w 8533451"/>
                    <a:gd name="connsiteY11" fmla="*/ 329138 h 707108"/>
                    <a:gd name="connsiteX12" fmla="*/ 4668009 w 8533451"/>
                    <a:gd name="connsiteY12" fmla="*/ 351167 h 707108"/>
                    <a:gd name="connsiteX13" fmla="*/ 5149436 w 8533451"/>
                    <a:gd name="connsiteY13" fmla="*/ 409523 h 707108"/>
                    <a:gd name="connsiteX14" fmla="*/ 5566055 w 8533451"/>
                    <a:gd name="connsiteY14" fmla="*/ 485271 h 707108"/>
                    <a:gd name="connsiteX15" fmla="*/ 6058424 w 8533451"/>
                    <a:gd name="connsiteY15" fmla="*/ 582663 h 707108"/>
                    <a:gd name="connsiteX16" fmla="*/ 6756399 w 8533451"/>
                    <a:gd name="connsiteY16" fmla="*/ 593485 h 707108"/>
                    <a:gd name="connsiteX17" fmla="*/ 6994467 w 8533451"/>
                    <a:gd name="connsiteY17" fmla="*/ 707108 h 707108"/>
                    <a:gd name="connsiteX18" fmla="*/ 7113501 w 8533451"/>
                    <a:gd name="connsiteY18" fmla="*/ 604307 h 707108"/>
                    <a:gd name="connsiteX19" fmla="*/ 7676209 w 8533451"/>
                    <a:gd name="connsiteY19" fmla="*/ 647591 h 707108"/>
                    <a:gd name="connsiteX20" fmla="*/ 8146936 w 8533451"/>
                    <a:gd name="connsiteY20" fmla="*/ 555611 h 707108"/>
                    <a:gd name="connsiteX21" fmla="*/ 8533451 w 8533451"/>
                    <a:gd name="connsiteY21" fmla="*/ 437738 h 707108"/>
                    <a:gd name="connsiteX22" fmla="*/ 8490166 w 8533451"/>
                    <a:gd name="connsiteY22" fmla="*/ 258922 h 707108"/>
                    <a:gd name="connsiteX23" fmla="*/ 8157757 w 8533451"/>
                    <a:gd name="connsiteY23" fmla="*/ 387879 h 707108"/>
                    <a:gd name="connsiteX24" fmla="*/ 7616692 w 8533451"/>
                    <a:gd name="connsiteY24" fmla="*/ 225560 h 707108"/>
                    <a:gd name="connsiteX25" fmla="*/ 6967414 w 8533451"/>
                    <a:gd name="connsiteY25" fmla="*/ 193096 h 707108"/>
                    <a:gd name="connsiteX26" fmla="*/ 6485866 w 8533451"/>
                    <a:gd name="connsiteY26" fmla="*/ 187685 h 707108"/>
                    <a:gd name="connsiteX27" fmla="*/ 5917748 w 8533451"/>
                    <a:gd name="connsiteY27" fmla="*/ 193096 h 707108"/>
                    <a:gd name="connsiteX28" fmla="*/ 5338808 w 8533451"/>
                    <a:gd name="connsiteY28" fmla="*/ 182275 h 707108"/>
                    <a:gd name="connsiteX29" fmla="*/ 4819385 w 8533451"/>
                    <a:gd name="connsiteY29" fmla="*/ 187685 h 707108"/>
                    <a:gd name="connsiteX30" fmla="*/ 4413871 w 8533451"/>
                    <a:gd name="connsiteY30" fmla="*/ 180243 h 707108"/>
                    <a:gd name="connsiteX31" fmla="*/ 3960108 w 8533451"/>
                    <a:gd name="connsiteY31" fmla="*/ 166493 h 707108"/>
                    <a:gd name="connsiteX32" fmla="*/ 3365405 w 8533451"/>
                    <a:gd name="connsiteY32" fmla="*/ 111491 h 707108"/>
                    <a:gd name="connsiteX33" fmla="*/ 2798202 w 8533451"/>
                    <a:gd name="connsiteY33" fmla="*/ 97741 h 707108"/>
                    <a:gd name="connsiteX34" fmla="*/ 2519757 w 8533451"/>
                    <a:gd name="connsiteY34" fmla="*/ 53052 h 707108"/>
                    <a:gd name="connsiteX35" fmla="*/ 2213812 w 8533451"/>
                    <a:gd name="connsiteY35" fmla="*/ 128679 h 707108"/>
                    <a:gd name="connsiteX36" fmla="*/ 1904428 w 8533451"/>
                    <a:gd name="connsiteY36" fmla="*/ 42740 h 707108"/>
                    <a:gd name="connsiteX37" fmla="*/ 1567544 w 8533451"/>
                    <a:gd name="connsiteY37" fmla="*/ 138993 h 707108"/>
                    <a:gd name="connsiteX38" fmla="*/ 928151 w 8533451"/>
                    <a:gd name="connsiteY38" fmla="*/ 125242 h 707108"/>
                    <a:gd name="connsiteX39" fmla="*/ 385011 w 8533451"/>
                    <a:gd name="connsiteY39" fmla="*/ 49615 h 707108"/>
                    <a:gd name="connsiteX40" fmla="*/ 89377 w 8533451"/>
                    <a:gd name="connsiteY40" fmla="*/ 4925 h 707108"/>
                    <a:gd name="connsiteX41" fmla="*/ 0 w 8533451"/>
                    <a:gd name="connsiteY41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12770 w 8533451"/>
                    <a:gd name="connsiteY9" fmla="*/ 273628 h 707108"/>
                    <a:gd name="connsiteX10" fmla="*/ 3464139 w 8533451"/>
                    <a:gd name="connsiteY10" fmla="*/ 304118 h 707108"/>
                    <a:gd name="connsiteX11" fmla="*/ 4146573 w 8533451"/>
                    <a:gd name="connsiteY11" fmla="*/ 329138 h 707108"/>
                    <a:gd name="connsiteX12" fmla="*/ 4668009 w 8533451"/>
                    <a:gd name="connsiteY12" fmla="*/ 351167 h 707108"/>
                    <a:gd name="connsiteX13" fmla="*/ 5149436 w 8533451"/>
                    <a:gd name="connsiteY13" fmla="*/ 409523 h 707108"/>
                    <a:gd name="connsiteX14" fmla="*/ 5566055 w 8533451"/>
                    <a:gd name="connsiteY14" fmla="*/ 485271 h 707108"/>
                    <a:gd name="connsiteX15" fmla="*/ 6058424 w 8533451"/>
                    <a:gd name="connsiteY15" fmla="*/ 582663 h 707108"/>
                    <a:gd name="connsiteX16" fmla="*/ 6756399 w 8533451"/>
                    <a:gd name="connsiteY16" fmla="*/ 593485 h 707108"/>
                    <a:gd name="connsiteX17" fmla="*/ 6994467 w 8533451"/>
                    <a:gd name="connsiteY17" fmla="*/ 707108 h 707108"/>
                    <a:gd name="connsiteX18" fmla="*/ 7113501 w 8533451"/>
                    <a:gd name="connsiteY18" fmla="*/ 604307 h 707108"/>
                    <a:gd name="connsiteX19" fmla="*/ 7676209 w 8533451"/>
                    <a:gd name="connsiteY19" fmla="*/ 647591 h 707108"/>
                    <a:gd name="connsiteX20" fmla="*/ 8146936 w 8533451"/>
                    <a:gd name="connsiteY20" fmla="*/ 555611 h 707108"/>
                    <a:gd name="connsiteX21" fmla="*/ 8533451 w 8533451"/>
                    <a:gd name="connsiteY21" fmla="*/ 437738 h 707108"/>
                    <a:gd name="connsiteX22" fmla="*/ 8490166 w 8533451"/>
                    <a:gd name="connsiteY22" fmla="*/ 258922 h 707108"/>
                    <a:gd name="connsiteX23" fmla="*/ 8157757 w 8533451"/>
                    <a:gd name="connsiteY23" fmla="*/ 387879 h 707108"/>
                    <a:gd name="connsiteX24" fmla="*/ 7806065 w 8533451"/>
                    <a:gd name="connsiteY24" fmla="*/ 474450 h 707108"/>
                    <a:gd name="connsiteX25" fmla="*/ 6967414 w 8533451"/>
                    <a:gd name="connsiteY25" fmla="*/ 193096 h 707108"/>
                    <a:gd name="connsiteX26" fmla="*/ 6485866 w 8533451"/>
                    <a:gd name="connsiteY26" fmla="*/ 187685 h 707108"/>
                    <a:gd name="connsiteX27" fmla="*/ 5917748 w 8533451"/>
                    <a:gd name="connsiteY27" fmla="*/ 193096 h 707108"/>
                    <a:gd name="connsiteX28" fmla="*/ 5338808 w 8533451"/>
                    <a:gd name="connsiteY28" fmla="*/ 182275 h 707108"/>
                    <a:gd name="connsiteX29" fmla="*/ 4819385 w 8533451"/>
                    <a:gd name="connsiteY29" fmla="*/ 187685 h 707108"/>
                    <a:gd name="connsiteX30" fmla="*/ 4413871 w 8533451"/>
                    <a:gd name="connsiteY30" fmla="*/ 180243 h 707108"/>
                    <a:gd name="connsiteX31" fmla="*/ 3960108 w 8533451"/>
                    <a:gd name="connsiteY31" fmla="*/ 166493 h 707108"/>
                    <a:gd name="connsiteX32" fmla="*/ 3365405 w 8533451"/>
                    <a:gd name="connsiteY32" fmla="*/ 111491 h 707108"/>
                    <a:gd name="connsiteX33" fmla="*/ 2798202 w 8533451"/>
                    <a:gd name="connsiteY33" fmla="*/ 97741 h 707108"/>
                    <a:gd name="connsiteX34" fmla="*/ 2519757 w 8533451"/>
                    <a:gd name="connsiteY34" fmla="*/ 53052 h 707108"/>
                    <a:gd name="connsiteX35" fmla="*/ 2213812 w 8533451"/>
                    <a:gd name="connsiteY35" fmla="*/ 128679 h 707108"/>
                    <a:gd name="connsiteX36" fmla="*/ 1904428 w 8533451"/>
                    <a:gd name="connsiteY36" fmla="*/ 42740 h 707108"/>
                    <a:gd name="connsiteX37" fmla="*/ 1567544 w 8533451"/>
                    <a:gd name="connsiteY37" fmla="*/ 138993 h 707108"/>
                    <a:gd name="connsiteX38" fmla="*/ 928151 w 8533451"/>
                    <a:gd name="connsiteY38" fmla="*/ 125242 h 707108"/>
                    <a:gd name="connsiteX39" fmla="*/ 385011 w 8533451"/>
                    <a:gd name="connsiteY39" fmla="*/ 49615 h 707108"/>
                    <a:gd name="connsiteX40" fmla="*/ 89377 w 8533451"/>
                    <a:gd name="connsiteY40" fmla="*/ 4925 h 707108"/>
                    <a:gd name="connsiteX41" fmla="*/ 0 w 8533451"/>
                    <a:gd name="connsiteY41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12770 w 8533451"/>
                    <a:gd name="connsiteY9" fmla="*/ 273628 h 707108"/>
                    <a:gd name="connsiteX10" fmla="*/ 3464139 w 8533451"/>
                    <a:gd name="connsiteY10" fmla="*/ 304118 h 707108"/>
                    <a:gd name="connsiteX11" fmla="*/ 4146573 w 8533451"/>
                    <a:gd name="connsiteY11" fmla="*/ 329138 h 707108"/>
                    <a:gd name="connsiteX12" fmla="*/ 4668009 w 8533451"/>
                    <a:gd name="connsiteY12" fmla="*/ 351167 h 707108"/>
                    <a:gd name="connsiteX13" fmla="*/ 5149436 w 8533451"/>
                    <a:gd name="connsiteY13" fmla="*/ 409523 h 707108"/>
                    <a:gd name="connsiteX14" fmla="*/ 5566055 w 8533451"/>
                    <a:gd name="connsiteY14" fmla="*/ 485271 h 707108"/>
                    <a:gd name="connsiteX15" fmla="*/ 6058424 w 8533451"/>
                    <a:gd name="connsiteY15" fmla="*/ 582663 h 707108"/>
                    <a:gd name="connsiteX16" fmla="*/ 6756399 w 8533451"/>
                    <a:gd name="connsiteY16" fmla="*/ 593485 h 707108"/>
                    <a:gd name="connsiteX17" fmla="*/ 6994467 w 8533451"/>
                    <a:gd name="connsiteY17" fmla="*/ 707108 h 707108"/>
                    <a:gd name="connsiteX18" fmla="*/ 7113501 w 8533451"/>
                    <a:gd name="connsiteY18" fmla="*/ 604307 h 707108"/>
                    <a:gd name="connsiteX19" fmla="*/ 7676209 w 8533451"/>
                    <a:gd name="connsiteY19" fmla="*/ 647591 h 707108"/>
                    <a:gd name="connsiteX20" fmla="*/ 8146936 w 8533451"/>
                    <a:gd name="connsiteY20" fmla="*/ 555611 h 707108"/>
                    <a:gd name="connsiteX21" fmla="*/ 8533451 w 8533451"/>
                    <a:gd name="connsiteY21" fmla="*/ 437738 h 707108"/>
                    <a:gd name="connsiteX22" fmla="*/ 8490166 w 8533451"/>
                    <a:gd name="connsiteY22" fmla="*/ 258922 h 707108"/>
                    <a:gd name="connsiteX23" fmla="*/ 8157757 w 8533451"/>
                    <a:gd name="connsiteY23" fmla="*/ 387879 h 707108"/>
                    <a:gd name="connsiteX24" fmla="*/ 7806065 w 8533451"/>
                    <a:gd name="connsiteY24" fmla="*/ 474450 h 707108"/>
                    <a:gd name="connsiteX25" fmla="*/ 7416498 w 8533451"/>
                    <a:gd name="connsiteY25" fmla="*/ 490682 h 707108"/>
                    <a:gd name="connsiteX26" fmla="*/ 6485866 w 8533451"/>
                    <a:gd name="connsiteY26" fmla="*/ 187685 h 707108"/>
                    <a:gd name="connsiteX27" fmla="*/ 5917748 w 8533451"/>
                    <a:gd name="connsiteY27" fmla="*/ 193096 h 707108"/>
                    <a:gd name="connsiteX28" fmla="*/ 5338808 w 8533451"/>
                    <a:gd name="connsiteY28" fmla="*/ 182275 h 707108"/>
                    <a:gd name="connsiteX29" fmla="*/ 4819385 w 8533451"/>
                    <a:gd name="connsiteY29" fmla="*/ 187685 h 707108"/>
                    <a:gd name="connsiteX30" fmla="*/ 4413871 w 8533451"/>
                    <a:gd name="connsiteY30" fmla="*/ 180243 h 707108"/>
                    <a:gd name="connsiteX31" fmla="*/ 3960108 w 8533451"/>
                    <a:gd name="connsiteY31" fmla="*/ 166493 h 707108"/>
                    <a:gd name="connsiteX32" fmla="*/ 3365405 w 8533451"/>
                    <a:gd name="connsiteY32" fmla="*/ 111491 h 707108"/>
                    <a:gd name="connsiteX33" fmla="*/ 2798202 w 8533451"/>
                    <a:gd name="connsiteY33" fmla="*/ 97741 h 707108"/>
                    <a:gd name="connsiteX34" fmla="*/ 2519757 w 8533451"/>
                    <a:gd name="connsiteY34" fmla="*/ 53052 h 707108"/>
                    <a:gd name="connsiteX35" fmla="*/ 2213812 w 8533451"/>
                    <a:gd name="connsiteY35" fmla="*/ 128679 h 707108"/>
                    <a:gd name="connsiteX36" fmla="*/ 1904428 w 8533451"/>
                    <a:gd name="connsiteY36" fmla="*/ 42740 h 707108"/>
                    <a:gd name="connsiteX37" fmla="*/ 1567544 w 8533451"/>
                    <a:gd name="connsiteY37" fmla="*/ 138993 h 707108"/>
                    <a:gd name="connsiteX38" fmla="*/ 928151 w 8533451"/>
                    <a:gd name="connsiteY38" fmla="*/ 125242 h 707108"/>
                    <a:gd name="connsiteX39" fmla="*/ 385011 w 8533451"/>
                    <a:gd name="connsiteY39" fmla="*/ 49615 h 707108"/>
                    <a:gd name="connsiteX40" fmla="*/ 89377 w 8533451"/>
                    <a:gd name="connsiteY40" fmla="*/ 4925 h 707108"/>
                    <a:gd name="connsiteX41" fmla="*/ 0 w 8533451"/>
                    <a:gd name="connsiteY41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12770 w 8533451"/>
                    <a:gd name="connsiteY9" fmla="*/ 273628 h 707108"/>
                    <a:gd name="connsiteX10" fmla="*/ 3464139 w 8533451"/>
                    <a:gd name="connsiteY10" fmla="*/ 304118 h 707108"/>
                    <a:gd name="connsiteX11" fmla="*/ 4146573 w 8533451"/>
                    <a:gd name="connsiteY11" fmla="*/ 329138 h 707108"/>
                    <a:gd name="connsiteX12" fmla="*/ 4668009 w 8533451"/>
                    <a:gd name="connsiteY12" fmla="*/ 351167 h 707108"/>
                    <a:gd name="connsiteX13" fmla="*/ 5149436 w 8533451"/>
                    <a:gd name="connsiteY13" fmla="*/ 409523 h 707108"/>
                    <a:gd name="connsiteX14" fmla="*/ 5566055 w 8533451"/>
                    <a:gd name="connsiteY14" fmla="*/ 485271 h 707108"/>
                    <a:gd name="connsiteX15" fmla="*/ 6058424 w 8533451"/>
                    <a:gd name="connsiteY15" fmla="*/ 582663 h 707108"/>
                    <a:gd name="connsiteX16" fmla="*/ 6756399 w 8533451"/>
                    <a:gd name="connsiteY16" fmla="*/ 593485 h 707108"/>
                    <a:gd name="connsiteX17" fmla="*/ 6994467 w 8533451"/>
                    <a:gd name="connsiteY17" fmla="*/ 707108 h 707108"/>
                    <a:gd name="connsiteX18" fmla="*/ 7113501 w 8533451"/>
                    <a:gd name="connsiteY18" fmla="*/ 604307 h 707108"/>
                    <a:gd name="connsiteX19" fmla="*/ 7676209 w 8533451"/>
                    <a:gd name="connsiteY19" fmla="*/ 647591 h 707108"/>
                    <a:gd name="connsiteX20" fmla="*/ 8146936 w 8533451"/>
                    <a:gd name="connsiteY20" fmla="*/ 555611 h 707108"/>
                    <a:gd name="connsiteX21" fmla="*/ 8533451 w 8533451"/>
                    <a:gd name="connsiteY21" fmla="*/ 437738 h 707108"/>
                    <a:gd name="connsiteX22" fmla="*/ 8490166 w 8533451"/>
                    <a:gd name="connsiteY22" fmla="*/ 258922 h 707108"/>
                    <a:gd name="connsiteX23" fmla="*/ 8157757 w 8533451"/>
                    <a:gd name="connsiteY23" fmla="*/ 387879 h 707108"/>
                    <a:gd name="connsiteX24" fmla="*/ 7806065 w 8533451"/>
                    <a:gd name="connsiteY24" fmla="*/ 474450 h 707108"/>
                    <a:gd name="connsiteX25" fmla="*/ 7416498 w 8533451"/>
                    <a:gd name="connsiteY25" fmla="*/ 490682 h 707108"/>
                    <a:gd name="connsiteX26" fmla="*/ 6615721 w 8533451"/>
                    <a:gd name="connsiteY26" fmla="*/ 414933 h 707108"/>
                    <a:gd name="connsiteX27" fmla="*/ 5917748 w 8533451"/>
                    <a:gd name="connsiteY27" fmla="*/ 193096 h 707108"/>
                    <a:gd name="connsiteX28" fmla="*/ 5338808 w 8533451"/>
                    <a:gd name="connsiteY28" fmla="*/ 182275 h 707108"/>
                    <a:gd name="connsiteX29" fmla="*/ 4819385 w 8533451"/>
                    <a:gd name="connsiteY29" fmla="*/ 187685 h 707108"/>
                    <a:gd name="connsiteX30" fmla="*/ 4413871 w 8533451"/>
                    <a:gd name="connsiteY30" fmla="*/ 180243 h 707108"/>
                    <a:gd name="connsiteX31" fmla="*/ 3960108 w 8533451"/>
                    <a:gd name="connsiteY31" fmla="*/ 166493 h 707108"/>
                    <a:gd name="connsiteX32" fmla="*/ 3365405 w 8533451"/>
                    <a:gd name="connsiteY32" fmla="*/ 111491 h 707108"/>
                    <a:gd name="connsiteX33" fmla="*/ 2798202 w 8533451"/>
                    <a:gd name="connsiteY33" fmla="*/ 97741 h 707108"/>
                    <a:gd name="connsiteX34" fmla="*/ 2519757 w 8533451"/>
                    <a:gd name="connsiteY34" fmla="*/ 53052 h 707108"/>
                    <a:gd name="connsiteX35" fmla="*/ 2213812 w 8533451"/>
                    <a:gd name="connsiteY35" fmla="*/ 128679 h 707108"/>
                    <a:gd name="connsiteX36" fmla="*/ 1904428 w 8533451"/>
                    <a:gd name="connsiteY36" fmla="*/ 42740 h 707108"/>
                    <a:gd name="connsiteX37" fmla="*/ 1567544 w 8533451"/>
                    <a:gd name="connsiteY37" fmla="*/ 138993 h 707108"/>
                    <a:gd name="connsiteX38" fmla="*/ 928151 w 8533451"/>
                    <a:gd name="connsiteY38" fmla="*/ 125242 h 707108"/>
                    <a:gd name="connsiteX39" fmla="*/ 385011 w 8533451"/>
                    <a:gd name="connsiteY39" fmla="*/ 49615 h 707108"/>
                    <a:gd name="connsiteX40" fmla="*/ 89377 w 8533451"/>
                    <a:gd name="connsiteY40" fmla="*/ 4925 h 707108"/>
                    <a:gd name="connsiteX41" fmla="*/ 0 w 8533451"/>
                    <a:gd name="connsiteY41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12770 w 8533451"/>
                    <a:gd name="connsiteY9" fmla="*/ 273628 h 707108"/>
                    <a:gd name="connsiteX10" fmla="*/ 3464139 w 8533451"/>
                    <a:gd name="connsiteY10" fmla="*/ 304118 h 707108"/>
                    <a:gd name="connsiteX11" fmla="*/ 4146573 w 8533451"/>
                    <a:gd name="connsiteY11" fmla="*/ 329138 h 707108"/>
                    <a:gd name="connsiteX12" fmla="*/ 4668009 w 8533451"/>
                    <a:gd name="connsiteY12" fmla="*/ 351167 h 707108"/>
                    <a:gd name="connsiteX13" fmla="*/ 5149436 w 8533451"/>
                    <a:gd name="connsiteY13" fmla="*/ 409523 h 707108"/>
                    <a:gd name="connsiteX14" fmla="*/ 5566055 w 8533451"/>
                    <a:gd name="connsiteY14" fmla="*/ 485271 h 707108"/>
                    <a:gd name="connsiteX15" fmla="*/ 6058424 w 8533451"/>
                    <a:gd name="connsiteY15" fmla="*/ 582663 h 707108"/>
                    <a:gd name="connsiteX16" fmla="*/ 6756399 w 8533451"/>
                    <a:gd name="connsiteY16" fmla="*/ 593485 h 707108"/>
                    <a:gd name="connsiteX17" fmla="*/ 6994467 w 8533451"/>
                    <a:gd name="connsiteY17" fmla="*/ 707108 h 707108"/>
                    <a:gd name="connsiteX18" fmla="*/ 7113501 w 8533451"/>
                    <a:gd name="connsiteY18" fmla="*/ 604307 h 707108"/>
                    <a:gd name="connsiteX19" fmla="*/ 7676209 w 8533451"/>
                    <a:gd name="connsiteY19" fmla="*/ 647591 h 707108"/>
                    <a:gd name="connsiteX20" fmla="*/ 8146936 w 8533451"/>
                    <a:gd name="connsiteY20" fmla="*/ 555611 h 707108"/>
                    <a:gd name="connsiteX21" fmla="*/ 8533451 w 8533451"/>
                    <a:gd name="connsiteY21" fmla="*/ 437738 h 707108"/>
                    <a:gd name="connsiteX22" fmla="*/ 8490166 w 8533451"/>
                    <a:gd name="connsiteY22" fmla="*/ 258922 h 707108"/>
                    <a:gd name="connsiteX23" fmla="*/ 8157757 w 8533451"/>
                    <a:gd name="connsiteY23" fmla="*/ 387879 h 707108"/>
                    <a:gd name="connsiteX24" fmla="*/ 7806065 w 8533451"/>
                    <a:gd name="connsiteY24" fmla="*/ 474450 h 707108"/>
                    <a:gd name="connsiteX25" fmla="*/ 7416498 w 8533451"/>
                    <a:gd name="connsiteY25" fmla="*/ 490682 h 707108"/>
                    <a:gd name="connsiteX26" fmla="*/ 6615721 w 8533451"/>
                    <a:gd name="connsiteY26" fmla="*/ 414933 h 707108"/>
                    <a:gd name="connsiteX27" fmla="*/ 5906927 w 8533451"/>
                    <a:gd name="connsiteY27" fmla="*/ 350004 h 707108"/>
                    <a:gd name="connsiteX28" fmla="*/ 5338808 w 8533451"/>
                    <a:gd name="connsiteY28" fmla="*/ 182275 h 707108"/>
                    <a:gd name="connsiteX29" fmla="*/ 4819385 w 8533451"/>
                    <a:gd name="connsiteY29" fmla="*/ 187685 h 707108"/>
                    <a:gd name="connsiteX30" fmla="*/ 4413871 w 8533451"/>
                    <a:gd name="connsiteY30" fmla="*/ 180243 h 707108"/>
                    <a:gd name="connsiteX31" fmla="*/ 3960108 w 8533451"/>
                    <a:gd name="connsiteY31" fmla="*/ 166493 h 707108"/>
                    <a:gd name="connsiteX32" fmla="*/ 3365405 w 8533451"/>
                    <a:gd name="connsiteY32" fmla="*/ 111491 h 707108"/>
                    <a:gd name="connsiteX33" fmla="*/ 2798202 w 8533451"/>
                    <a:gd name="connsiteY33" fmla="*/ 97741 h 707108"/>
                    <a:gd name="connsiteX34" fmla="*/ 2519757 w 8533451"/>
                    <a:gd name="connsiteY34" fmla="*/ 53052 h 707108"/>
                    <a:gd name="connsiteX35" fmla="*/ 2213812 w 8533451"/>
                    <a:gd name="connsiteY35" fmla="*/ 128679 h 707108"/>
                    <a:gd name="connsiteX36" fmla="*/ 1904428 w 8533451"/>
                    <a:gd name="connsiteY36" fmla="*/ 42740 h 707108"/>
                    <a:gd name="connsiteX37" fmla="*/ 1567544 w 8533451"/>
                    <a:gd name="connsiteY37" fmla="*/ 138993 h 707108"/>
                    <a:gd name="connsiteX38" fmla="*/ 928151 w 8533451"/>
                    <a:gd name="connsiteY38" fmla="*/ 125242 h 707108"/>
                    <a:gd name="connsiteX39" fmla="*/ 385011 w 8533451"/>
                    <a:gd name="connsiteY39" fmla="*/ 49615 h 707108"/>
                    <a:gd name="connsiteX40" fmla="*/ 89377 w 8533451"/>
                    <a:gd name="connsiteY40" fmla="*/ 4925 h 707108"/>
                    <a:gd name="connsiteX41" fmla="*/ 0 w 8533451"/>
                    <a:gd name="connsiteY41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12770 w 8533451"/>
                    <a:gd name="connsiteY9" fmla="*/ 273628 h 707108"/>
                    <a:gd name="connsiteX10" fmla="*/ 3464139 w 8533451"/>
                    <a:gd name="connsiteY10" fmla="*/ 304118 h 707108"/>
                    <a:gd name="connsiteX11" fmla="*/ 4146573 w 8533451"/>
                    <a:gd name="connsiteY11" fmla="*/ 329138 h 707108"/>
                    <a:gd name="connsiteX12" fmla="*/ 4668009 w 8533451"/>
                    <a:gd name="connsiteY12" fmla="*/ 351167 h 707108"/>
                    <a:gd name="connsiteX13" fmla="*/ 5149436 w 8533451"/>
                    <a:gd name="connsiteY13" fmla="*/ 409523 h 707108"/>
                    <a:gd name="connsiteX14" fmla="*/ 5566055 w 8533451"/>
                    <a:gd name="connsiteY14" fmla="*/ 485271 h 707108"/>
                    <a:gd name="connsiteX15" fmla="*/ 6058424 w 8533451"/>
                    <a:gd name="connsiteY15" fmla="*/ 582663 h 707108"/>
                    <a:gd name="connsiteX16" fmla="*/ 6756399 w 8533451"/>
                    <a:gd name="connsiteY16" fmla="*/ 593485 h 707108"/>
                    <a:gd name="connsiteX17" fmla="*/ 6994467 w 8533451"/>
                    <a:gd name="connsiteY17" fmla="*/ 707108 h 707108"/>
                    <a:gd name="connsiteX18" fmla="*/ 7113501 w 8533451"/>
                    <a:gd name="connsiteY18" fmla="*/ 604307 h 707108"/>
                    <a:gd name="connsiteX19" fmla="*/ 7676209 w 8533451"/>
                    <a:gd name="connsiteY19" fmla="*/ 647591 h 707108"/>
                    <a:gd name="connsiteX20" fmla="*/ 8146936 w 8533451"/>
                    <a:gd name="connsiteY20" fmla="*/ 555611 h 707108"/>
                    <a:gd name="connsiteX21" fmla="*/ 8533451 w 8533451"/>
                    <a:gd name="connsiteY21" fmla="*/ 437738 h 707108"/>
                    <a:gd name="connsiteX22" fmla="*/ 8490166 w 8533451"/>
                    <a:gd name="connsiteY22" fmla="*/ 258922 h 707108"/>
                    <a:gd name="connsiteX23" fmla="*/ 8157757 w 8533451"/>
                    <a:gd name="connsiteY23" fmla="*/ 387879 h 707108"/>
                    <a:gd name="connsiteX24" fmla="*/ 7806065 w 8533451"/>
                    <a:gd name="connsiteY24" fmla="*/ 474450 h 707108"/>
                    <a:gd name="connsiteX25" fmla="*/ 7416498 w 8533451"/>
                    <a:gd name="connsiteY25" fmla="*/ 490682 h 707108"/>
                    <a:gd name="connsiteX26" fmla="*/ 6615721 w 8533451"/>
                    <a:gd name="connsiteY26" fmla="*/ 414933 h 707108"/>
                    <a:gd name="connsiteX27" fmla="*/ 5906927 w 8533451"/>
                    <a:gd name="connsiteY27" fmla="*/ 350004 h 707108"/>
                    <a:gd name="connsiteX28" fmla="*/ 5138614 w 8533451"/>
                    <a:gd name="connsiteY28" fmla="*/ 193097 h 707108"/>
                    <a:gd name="connsiteX29" fmla="*/ 4819385 w 8533451"/>
                    <a:gd name="connsiteY29" fmla="*/ 187685 h 707108"/>
                    <a:gd name="connsiteX30" fmla="*/ 4413871 w 8533451"/>
                    <a:gd name="connsiteY30" fmla="*/ 180243 h 707108"/>
                    <a:gd name="connsiteX31" fmla="*/ 3960108 w 8533451"/>
                    <a:gd name="connsiteY31" fmla="*/ 166493 h 707108"/>
                    <a:gd name="connsiteX32" fmla="*/ 3365405 w 8533451"/>
                    <a:gd name="connsiteY32" fmla="*/ 111491 h 707108"/>
                    <a:gd name="connsiteX33" fmla="*/ 2798202 w 8533451"/>
                    <a:gd name="connsiteY33" fmla="*/ 97741 h 707108"/>
                    <a:gd name="connsiteX34" fmla="*/ 2519757 w 8533451"/>
                    <a:gd name="connsiteY34" fmla="*/ 53052 h 707108"/>
                    <a:gd name="connsiteX35" fmla="*/ 2213812 w 8533451"/>
                    <a:gd name="connsiteY35" fmla="*/ 128679 h 707108"/>
                    <a:gd name="connsiteX36" fmla="*/ 1904428 w 8533451"/>
                    <a:gd name="connsiteY36" fmla="*/ 42740 h 707108"/>
                    <a:gd name="connsiteX37" fmla="*/ 1567544 w 8533451"/>
                    <a:gd name="connsiteY37" fmla="*/ 138993 h 707108"/>
                    <a:gd name="connsiteX38" fmla="*/ 928151 w 8533451"/>
                    <a:gd name="connsiteY38" fmla="*/ 125242 h 707108"/>
                    <a:gd name="connsiteX39" fmla="*/ 385011 w 8533451"/>
                    <a:gd name="connsiteY39" fmla="*/ 49615 h 707108"/>
                    <a:gd name="connsiteX40" fmla="*/ 89377 w 8533451"/>
                    <a:gd name="connsiteY40" fmla="*/ 4925 h 707108"/>
                    <a:gd name="connsiteX41" fmla="*/ 0 w 8533451"/>
                    <a:gd name="connsiteY41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12770 w 8533451"/>
                    <a:gd name="connsiteY9" fmla="*/ 273628 h 707108"/>
                    <a:gd name="connsiteX10" fmla="*/ 3464139 w 8533451"/>
                    <a:gd name="connsiteY10" fmla="*/ 304118 h 707108"/>
                    <a:gd name="connsiteX11" fmla="*/ 4146573 w 8533451"/>
                    <a:gd name="connsiteY11" fmla="*/ 329138 h 707108"/>
                    <a:gd name="connsiteX12" fmla="*/ 4668009 w 8533451"/>
                    <a:gd name="connsiteY12" fmla="*/ 351167 h 707108"/>
                    <a:gd name="connsiteX13" fmla="*/ 5149436 w 8533451"/>
                    <a:gd name="connsiteY13" fmla="*/ 409523 h 707108"/>
                    <a:gd name="connsiteX14" fmla="*/ 5566055 w 8533451"/>
                    <a:gd name="connsiteY14" fmla="*/ 485271 h 707108"/>
                    <a:gd name="connsiteX15" fmla="*/ 6058424 w 8533451"/>
                    <a:gd name="connsiteY15" fmla="*/ 582663 h 707108"/>
                    <a:gd name="connsiteX16" fmla="*/ 6756399 w 8533451"/>
                    <a:gd name="connsiteY16" fmla="*/ 593485 h 707108"/>
                    <a:gd name="connsiteX17" fmla="*/ 6994467 w 8533451"/>
                    <a:gd name="connsiteY17" fmla="*/ 707108 h 707108"/>
                    <a:gd name="connsiteX18" fmla="*/ 7113501 w 8533451"/>
                    <a:gd name="connsiteY18" fmla="*/ 604307 h 707108"/>
                    <a:gd name="connsiteX19" fmla="*/ 7676209 w 8533451"/>
                    <a:gd name="connsiteY19" fmla="*/ 647591 h 707108"/>
                    <a:gd name="connsiteX20" fmla="*/ 8146936 w 8533451"/>
                    <a:gd name="connsiteY20" fmla="*/ 555611 h 707108"/>
                    <a:gd name="connsiteX21" fmla="*/ 8533451 w 8533451"/>
                    <a:gd name="connsiteY21" fmla="*/ 437738 h 707108"/>
                    <a:gd name="connsiteX22" fmla="*/ 8490166 w 8533451"/>
                    <a:gd name="connsiteY22" fmla="*/ 258922 h 707108"/>
                    <a:gd name="connsiteX23" fmla="*/ 8157757 w 8533451"/>
                    <a:gd name="connsiteY23" fmla="*/ 387879 h 707108"/>
                    <a:gd name="connsiteX24" fmla="*/ 7806065 w 8533451"/>
                    <a:gd name="connsiteY24" fmla="*/ 474450 h 707108"/>
                    <a:gd name="connsiteX25" fmla="*/ 7416498 w 8533451"/>
                    <a:gd name="connsiteY25" fmla="*/ 490682 h 707108"/>
                    <a:gd name="connsiteX26" fmla="*/ 6615721 w 8533451"/>
                    <a:gd name="connsiteY26" fmla="*/ 414933 h 707108"/>
                    <a:gd name="connsiteX27" fmla="*/ 5906927 w 8533451"/>
                    <a:gd name="connsiteY27" fmla="*/ 350004 h 707108"/>
                    <a:gd name="connsiteX28" fmla="*/ 5479485 w 8533451"/>
                    <a:gd name="connsiteY28" fmla="*/ 252613 h 707108"/>
                    <a:gd name="connsiteX29" fmla="*/ 5138614 w 8533451"/>
                    <a:gd name="connsiteY29" fmla="*/ 193097 h 707108"/>
                    <a:gd name="connsiteX30" fmla="*/ 4819385 w 8533451"/>
                    <a:gd name="connsiteY30" fmla="*/ 187685 h 707108"/>
                    <a:gd name="connsiteX31" fmla="*/ 4413871 w 8533451"/>
                    <a:gd name="connsiteY31" fmla="*/ 180243 h 707108"/>
                    <a:gd name="connsiteX32" fmla="*/ 3960108 w 8533451"/>
                    <a:gd name="connsiteY32" fmla="*/ 166493 h 707108"/>
                    <a:gd name="connsiteX33" fmla="*/ 3365405 w 8533451"/>
                    <a:gd name="connsiteY33" fmla="*/ 111491 h 707108"/>
                    <a:gd name="connsiteX34" fmla="*/ 2798202 w 8533451"/>
                    <a:gd name="connsiteY34" fmla="*/ 97741 h 707108"/>
                    <a:gd name="connsiteX35" fmla="*/ 2519757 w 8533451"/>
                    <a:gd name="connsiteY35" fmla="*/ 53052 h 707108"/>
                    <a:gd name="connsiteX36" fmla="*/ 2213812 w 8533451"/>
                    <a:gd name="connsiteY36" fmla="*/ 128679 h 707108"/>
                    <a:gd name="connsiteX37" fmla="*/ 1904428 w 8533451"/>
                    <a:gd name="connsiteY37" fmla="*/ 42740 h 707108"/>
                    <a:gd name="connsiteX38" fmla="*/ 1567544 w 8533451"/>
                    <a:gd name="connsiteY38" fmla="*/ 138993 h 707108"/>
                    <a:gd name="connsiteX39" fmla="*/ 928151 w 8533451"/>
                    <a:gd name="connsiteY39" fmla="*/ 125242 h 707108"/>
                    <a:gd name="connsiteX40" fmla="*/ 385011 w 8533451"/>
                    <a:gd name="connsiteY40" fmla="*/ 49615 h 707108"/>
                    <a:gd name="connsiteX41" fmla="*/ 89377 w 8533451"/>
                    <a:gd name="connsiteY41" fmla="*/ 4925 h 707108"/>
                    <a:gd name="connsiteX42" fmla="*/ 0 w 8533451"/>
                    <a:gd name="connsiteY42" fmla="*/ 142429 h 707108"/>
                    <a:gd name="connsiteX0" fmla="*/ 0 w 8533451"/>
                    <a:gd name="connsiteY0" fmla="*/ 142429 h 707108"/>
                    <a:gd name="connsiteX1" fmla="*/ 257820 w 8533451"/>
                    <a:gd name="connsiteY1" fmla="*/ 183681 h 707108"/>
                    <a:gd name="connsiteX2" fmla="*/ 477826 w 8533451"/>
                    <a:gd name="connsiteY2" fmla="*/ 214619 h 707108"/>
                    <a:gd name="connsiteX3" fmla="*/ 794084 w 8533451"/>
                    <a:gd name="connsiteY3" fmla="*/ 331497 h 707108"/>
                    <a:gd name="connsiteX4" fmla="*/ 890337 w 8533451"/>
                    <a:gd name="connsiteY4" fmla="*/ 266183 h 707108"/>
                    <a:gd name="connsiteX5" fmla="*/ 1240972 w 8533451"/>
                    <a:gd name="connsiteY5" fmla="*/ 293684 h 707108"/>
                    <a:gd name="connsiteX6" fmla="*/ 1550355 w 8533451"/>
                    <a:gd name="connsiteY6" fmla="*/ 290246 h 707108"/>
                    <a:gd name="connsiteX7" fmla="*/ 2000680 w 8533451"/>
                    <a:gd name="connsiteY7" fmla="*/ 259308 h 707108"/>
                    <a:gd name="connsiteX8" fmla="*/ 2244749 w 8533451"/>
                    <a:gd name="connsiteY8" fmla="*/ 307434 h 707108"/>
                    <a:gd name="connsiteX9" fmla="*/ 2712770 w 8533451"/>
                    <a:gd name="connsiteY9" fmla="*/ 273628 h 707108"/>
                    <a:gd name="connsiteX10" fmla="*/ 3464139 w 8533451"/>
                    <a:gd name="connsiteY10" fmla="*/ 304118 h 707108"/>
                    <a:gd name="connsiteX11" fmla="*/ 4146573 w 8533451"/>
                    <a:gd name="connsiteY11" fmla="*/ 329138 h 707108"/>
                    <a:gd name="connsiteX12" fmla="*/ 4668009 w 8533451"/>
                    <a:gd name="connsiteY12" fmla="*/ 351167 h 707108"/>
                    <a:gd name="connsiteX13" fmla="*/ 5149436 w 8533451"/>
                    <a:gd name="connsiteY13" fmla="*/ 409523 h 707108"/>
                    <a:gd name="connsiteX14" fmla="*/ 5566055 w 8533451"/>
                    <a:gd name="connsiteY14" fmla="*/ 485271 h 707108"/>
                    <a:gd name="connsiteX15" fmla="*/ 6058424 w 8533451"/>
                    <a:gd name="connsiteY15" fmla="*/ 582663 h 707108"/>
                    <a:gd name="connsiteX16" fmla="*/ 6756399 w 8533451"/>
                    <a:gd name="connsiteY16" fmla="*/ 593485 h 707108"/>
                    <a:gd name="connsiteX17" fmla="*/ 6994467 w 8533451"/>
                    <a:gd name="connsiteY17" fmla="*/ 707108 h 707108"/>
                    <a:gd name="connsiteX18" fmla="*/ 7113501 w 8533451"/>
                    <a:gd name="connsiteY18" fmla="*/ 604307 h 707108"/>
                    <a:gd name="connsiteX19" fmla="*/ 7676209 w 8533451"/>
                    <a:gd name="connsiteY19" fmla="*/ 647591 h 707108"/>
                    <a:gd name="connsiteX20" fmla="*/ 8146936 w 8533451"/>
                    <a:gd name="connsiteY20" fmla="*/ 555611 h 707108"/>
                    <a:gd name="connsiteX21" fmla="*/ 8533451 w 8533451"/>
                    <a:gd name="connsiteY21" fmla="*/ 437738 h 707108"/>
                    <a:gd name="connsiteX22" fmla="*/ 8490166 w 8533451"/>
                    <a:gd name="connsiteY22" fmla="*/ 258922 h 707108"/>
                    <a:gd name="connsiteX23" fmla="*/ 8157757 w 8533451"/>
                    <a:gd name="connsiteY23" fmla="*/ 387879 h 707108"/>
                    <a:gd name="connsiteX24" fmla="*/ 7806065 w 8533451"/>
                    <a:gd name="connsiteY24" fmla="*/ 474450 h 707108"/>
                    <a:gd name="connsiteX25" fmla="*/ 7416498 w 8533451"/>
                    <a:gd name="connsiteY25" fmla="*/ 490682 h 707108"/>
                    <a:gd name="connsiteX26" fmla="*/ 6615721 w 8533451"/>
                    <a:gd name="connsiteY26" fmla="*/ 414933 h 707108"/>
                    <a:gd name="connsiteX27" fmla="*/ 5906927 w 8533451"/>
                    <a:gd name="connsiteY27" fmla="*/ 350004 h 707108"/>
                    <a:gd name="connsiteX28" fmla="*/ 5295523 w 8533451"/>
                    <a:gd name="connsiteY28" fmla="*/ 252613 h 707108"/>
                    <a:gd name="connsiteX29" fmla="*/ 5138614 w 8533451"/>
                    <a:gd name="connsiteY29" fmla="*/ 193097 h 707108"/>
                    <a:gd name="connsiteX30" fmla="*/ 4819385 w 8533451"/>
                    <a:gd name="connsiteY30" fmla="*/ 187685 h 707108"/>
                    <a:gd name="connsiteX31" fmla="*/ 4413871 w 8533451"/>
                    <a:gd name="connsiteY31" fmla="*/ 180243 h 707108"/>
                    <a:gd name="connsiteX32" fmla="*/ 3960108 w 8533451"/>
                    <a:gd name="connsiteY32" fmla="*/ 166493 h 707108"/>
                    <a:gd name="connsiteX33" fmla="*/ 3365405 w 8533451"/>
                    <a:gd name="connsiteY33" fmla="*/ 111491 h 707108"/>
                    <a:gd name="connsiteX34" fmla="*/ 2798202 w 8533451"/>
                    <a:gd name="connsiteY34" fmla="*/ 97741 h 707108"/>
                    <a:gd name="connsiteX35" fmla="*/ 2519757 w 8533451"/>
                    <a:gd name="connsiteY35" fmla="*/ 53052 h 707108"/>
                    <a:gd name="connsiteX36" fmla="*/ 2213812 w 8533451"/>
                    <a:gd name="connsiteY36" fmla="*/ 128679 h 707108"/>
                    <a:gd name="connsiteX37" fmla="*/ 1904428 w 8533451"/>
                    <a:gd name="connsiteY37" fmla="*/ 42740 h 707108"/>
                    <a:gd name="connsiteX38" fmla="*/ 1567544 w 8533451"/>
                    <a:gd name="connsiteY38" fmla="*/ 138993 h 707108"/>
                    <a:gd name="connsiteX39" fmla="*/ 928151 w 8533451"/>
                    <a:gd name="connsiteY39" fmla="*/ 125242 h 707108"/>
                    <a:gd name="connsiteX40" fmla="*/ 385011 w 8533451"/>
                    <a:gd name="connsiteY40" fmla="*/ 49615 h 707108"/>
                    <a:gd name="connsiteX41" fmla="*/ 89377 w 8533451"/>
                    <a:gd name="connsiteY41" fmla="*/ 4925 h 707108"/>
                    <a:gd name="connsiteX42" fmla="*/ 0 w 8533451"/>
                    <a:gd name="connsiteY42" fmla="*/ 142429 h 707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8533451" h="707108">
                      <a:moveTo>
                        <a:pt x="0" y="142429"/>
                      </a:moveTo>
                      <a:lnTo>
                        <a:pt x="257820" y="183681"/>
                      </a:lnTo>
                      <a:lnTo>
                        <a:pt x="477826" y="214619"/>
                      </a:lnTo>
                      <a:lnTo>
                        <a:pt x="794084" y="331497"/>
                      </a:lnTo>
                      <a:lnTo>
                        <a:pt x="890337" y="266183"/>
                      </a:lnTo>
                      <a:lnTo>
                        <a:pt x="1240972" y="293684"/>
                      </a:lnTo>
                      <a:lnTo>
                        <a:pt x="1550355" y="290246"/>
                      </a:lnTo>
                      <a:lnTo>
                        <a:pt x="2000680" y="259308"/>
                      </a:lnTo>
                      <a:lnTo>
                        <a:pt x="2244749" y="307434"/>
                      </a:lnTo>
                      <a:lnTo>
                        <a:pt x="2712770" y="273628"/>
                      </a:lnTo>
                      <a:lnTo>
                        <a:pt x="3464139" y="304118"/>
                      </a:lnTo>
                      <a:lnTo>
                        <a:pt x="4146573" y="329138"/>
                      </a:lnTo>
                      <a:lnTo>
                        <a:pt x="4668009" y="351167"/>
                      </a:lnTo>
                      <a:lnTo>
                        <a:pt x="5149436" y="409523"/>
                      </a:lnTo>
                      <a:lnTo>
                        <a:pt x="5566055" y="485271"/>
                      </a:lnTo>
                      <a:lnTo>
                        <a:pt x="6058424" y="582663"/>
                      </a:lnTo>
                      <a:lnTo>
                        <a:pt x="6756399" y="593485"/>
                      </a:lnTo>
                      <a:lnTo>
                        <a:pt x="6994467" y="707108"/>
                      </a:lnTo>
                      <a:lnTo>
                        <a:pt x="7113501" y="604307"/>
                      </a:lnTo>
                      <a:lnTo>
                        <a:pt x="7676209" y="647591"/>
                      </a:lnTo>
                      <a:lnTo>
                        <a:pt x="8146936" y="555611"/>
                      </a:lnTo>
                      <a:lnTo>
                        <a:pt x="8533451" y="437738"/>
                      </a:lnTo>
                      <a:lnTo>
                        <a:pt x="8490166" y="258922"/>
                      </a:lnTo>
                      <a:lnTo>
                        <a:pt x="8157757" y="387879"/>
                      </a:lnTo>
                      <a:lnTo>
                        <a:pt x="7806065" y="474450"/>
                      </a:lnTo>
                      <a:lnTo>
                        <a:pt x="7416498" y="490682"/>
                      </a:lnTo>
                      <a:lnTo>
                        <a:pt x="6615721" y="414933"/>
                      </a:lnTo>
                      <a:lnTo>
                        <a:pt x="5906927" y="350004"/>
                      </a:lnTo>
                      <a:lnTo>
                        <a:pt x="5295523" y="252613"/>
                      </a:lnTo>
                      <a:lnTo>
                        <a:pt x="5138614" y="193097"/>
                      </a:lnTo>
                      <a:lnTo>
                        <a:pt x="4819385" y="187685"/>
                      </a:lnTo>
                      <a:lnTo>
                        <a:pt x="4413871" y="180243"/>
                      </a:lnTo>
                      <a:lnTo>
                        <a:pt x="3960108" y="166493"/>
                      </a:lnTo>
                      <a:lnTo>
                        <a:pt x="3365405" y="111491"/>
                      </a:lnTo>
                      <a:lnTo>
                        <a:pt x="2798202" y="97741"/>
                      </a:lnTo>
                      <a:lnTo>
                        <a:pt x="2519757" y="53052"/>
                      </a:lnTo>
                      <a:cubicBezTo>
                        <a:pt x="2425796" y="43885"/>
                        <a:pt x="2316367" y="130398"/>
                        <a:pt x="2213812" y="128679"/>
                      </a:cubicBezTo>
                      <a:cubicBezTo>
                        <a:pt x="2111257" y="126960"/>
                        <a:pt x="2015577" y="26698"/>
                        <a:pt x="1904428" y="42740"/>
                      </a:cubicBezTo>
                      <a:cubicBezTo>
                        <a:pt x="1793279" y="58782"/>
                        <a:pt x="1741715" y="136128"/>
                        <a:pt x="1567544" y="138993"/>
                      </a:cubicBezTo>
                      <a:lnTo>
                        <a:pt x="928151" y="125242"/>
                      </a:lnTo>
                      <a:lnTo>
                        <a:pt x="385011" y="49615"/>
                      </a:lnTo>
                      <a:cubicBezTo>
                        <a:pt x="221725" y="49615"/>
                        <a:pt x="150108" y="-18565"/>
                        <a:pt x="89377" y="4925"/>
                      </a:cubicBezTo>
                      <a:lnTo>
                        <a:pt x="0" y="142429"/>
                      </a:lnTo>
                      <a:close/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ID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CFF9CE83-A0BF-413F-77ED-BEB2D7FF60C7}"/>
                    </a:ext>
                  </a:extLst>
                </p:cNvPr>
                <p:cNvSpPr/>
                <p:nvPr/>
              </p:nvSpPr>
              <p:spPr>
                <a:xfrm>
                  <a:off x="1646475" y="232588"/>
                  <a:ext cx="1402213" cy="670323"/>
                </a:xfrm>
                <a:custGeom>
                  <a:avLst/>
                  <a:gdLst>
                    <a:gd name="connsiteX0" fmla="*/ 1017203 w 1017203"/>
                    <a:gd name="connsiteY0" fmla="*/ 0 h 665510"/>
                    <a:gd name="connsiteX1" fmla="*/ 708796 w 1017203"/>
                    <a:gd name="connsiteY1" fmla="*/ 162320 h 665510"/>
                    <a:gd name="connsiteX2" fmla="*/ 319229 w 1017203"/>
                    <a:gd name="connsiteY2" fmla="*/ 416620 h 665510"/>
                    <a:gd name="connsiteX3" fmla="*/ 140677 w 1017203"/>
                    <a:gd name="connsiteY3" fmla="*/ 611404 h 665510"/>
                    <a:gd name="connsiteX4" fmla="*/ 0 w 1017203"/>
                    <a:gd name="connsiteY4" fmla="*/ 665510 h 665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7203" h="665510">
                      <a:moveTo>
                        <a:pt x="1017203" y="0"/>
                      </a:moveTo>
                      <a:lnTo>
                        <a:pt x="708796" y="162320"/>
                      </a:lnTo>
                      <a:lnTo>
                        <a:pt x="319229" y="416620"/>
                      </a:lnTo>
                      <a:lnTo>
                        <a:pt x="140677" y="611404"/>
                      </a:lnTo>
                      <a:lnTo>
                        <a:pt x="0" y="665510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ID" dirty="0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ACCFB321-41CA-CC01-C12A-8BCEF6C9D965}"/>
                    </a:ext>
                  </a:extLst>
                </p:cNvPr>
                <p:cNvSpPr/>
                <p:nvPr/>
              </p:nvSpPr>
              <p:spPr>
                <a:xfrm rot="1571812" flipH="1">
                  <a:off x="4196600" y="370607"/>
                  <a:ext cx="952916" cy="671927"/>
                </a:xfrm>
                <a:custGeom>
                  <a:avLst/>
                  <a:gdLst>
                    <a:gd name="connsiteX0" fmla="*/ 1017203 w 1017203"/>
                    <a:gd name="connsiteY0" fmla="*/ 0 h 665510"/>
                    <a:gd name="connsiteX1" fmla="*/ 708796 w 1017203"/>
                    <a:gd name="connsiteY1" fmla="*/ 162320 h 665510"/>
                    <a:gd name="connsiteX2" fmla="*/ 319229 w 1017203"/>
                    <a:gd name="connsiteY2" fmla="*/ 416620 h 665510"/>
                    <a:gd name="connsiteX3" fmla="*/ 140677 w 1017203"/>
                    <a:gd name="connsiteY3" fmla="*/ 611404 h 665510"/>
                    <a:gd name="connsiteX4" fmla="*/ 0 w 1017203"/>
                    <a:gd name="connsiteY4" fmla="*/ 665510 h 665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7203" h="665510">
                      <a:moveTo>
                        <a:pt x="1017203" y="0"/>
                      </a:moveTo>
                      <a:lnTo>
                        <a:pt x="708796" y="162320"/>
                      </a:lnTo>
                      <a:lnTo>
                        <a:pt x="319229" y="416620"/>
                      </a:lnTo>
                      <a:lnTo>
                        <a:pt x="140677" y="611404"/>
                      </a:lnTo>
                      <a:lnTo>
                        <a:pt x="0" y="665510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ID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A2E2CE5-7415-A12C-BAF5-DA0475D4023A}"/>
                    </a:ext>
                  </a:extLst>
                </p:cNvPr>
                <p:cNvSpPr/>
                <p:nvPr/>
              </p:nvSpPr>
              <p:spPr>
                <a:xfrm rot="1817708" flipH="1">
                  <a:off x="6096001" y="549434"/>
                  <a:ext cx="784093" cy="671927"/>
                </a:xfrm>
                <a:custGeom>
                  <a:avLst/>
                  <a:gdLst>
                    <a:gd name="connsiteX0" fmla="*/ 1017203 w 1017203"/>
                    <a:gd name="connsiteY0" fmla="*/ 0 h 665510"/>
                    <a:gd name="connsiteX1" fmla="*/ 708796 w 1017203"/>
                    <a:gd name="connsiteY1" fmla="*/ 162320 h 665510"/>
                    <a:gd name="connsiteX2" fmla="*/ 319229 w 1017203"/>
                    <a:gd name="connsiteY2" fmla="*/ 416620 h 665510"/>
                    <a:gd name="connsiteX3" fmla="*/ 140677 w 1017203"/>
                    <a:gd name="connsiteY3" fmla="*/ 611404 h 665510"/>
                    <a:gd name="connsiteX4" fmla="*/ 0 w 1017203"/>
                    <a:gd name="connsiteY4" fmla="*/ 665510 h 665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7203" h="665510">
                      <a:moveTo>
                        <a:pt x="1017203" y="0"/>
                      </a:moveTo>
                      <a:lnTo>
                        <a:pt x="708796" y="162320"/>
                      </a:lnTo>
                      <a:lnTo>
                        <a:pt x="319229" y="416620"/>
                      </a:lnTo>
                      <a:lnTo>
                        <a:pt x="140677" y="611404"/>
                      </a:lnTo>
                      <a:lnTo>
                        <a:pt x="0" y="665510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ID"/>
                </a:p>
              </p:txBody>
            </p:sp>
            <p:sp>
              <p:nvSpPr>
                <p:cNvPr id="14" name="TextBox 15">
                  <a:extLst>
                    <a:ext uri="{FF2B5EF4-FFF2-40B4-BE49-F238E27FC236}">
                      <a16:creationId xmlns:a16="http://schemas.microsoft.com/office/drawing/2014/main" id="{2F5539ED-D473-F235-E93E-6E33DA3F59AD}"/>
                    </a:ext>
                  </a:extLst>
                </p:cNvPr>
                <p:cNvSpPr txBox="1"/>
                <p:nvPr/>
              </p:nvSpPr>
              <p:spPr>
                <a:xfrm>
                  <a:off x="657727" y="136358"/>
                  <a:ext cx="704552" cy="264560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no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ID" b="1"/>
                    <a:t>Bendung</a:t>
                  </a:r>
                </a:p>
              </p:txBody>
            </p:sp>
            <p:sp>
              <p:nvSpPr>
                <p:cNvPr id="16" name="TextBox 19">
                  <a:extLst>
                    <a:ext uri="{FF2B5EF4-FFF2-40B4-BE49-F238E27FC236}">
                      <a16:creationId xmlns:a16="http://schemas.microsoft.com/office/drawing/2014/main" id="{1AF05DE5-F6E1-3721-8E72-31F04EC5FCB8}"/>
                    </a:ext>
                  </a:extLst>
                </p:cNvPr>
                <p:cNvSpPr txBox="1"/>
                <p:nvPr/>
              </p:nvSpPr>
              <p:spPr>
                <a:xfrm>
                  <a:off x="0" y="850231"/>
                  <a:ext cx="1652632" cy="609013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no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ID" dirty="0" err="1"/>
                    <a:t>ALang-alang</a:t>
                  </a:r>
                  <a:r>
                    <a:rPr lang="en-ID" dirty="0"/>
                    <a:t> </a:t>
                  </a:r>
                  <a:r>
                    <a:rPr lang="en-ID" dirty="0" err="1"/>
                    <a:t>dengan</a:t>
                  </a:r>
                  <a:r>
                    <a:rPr lang="en-ID" dirty="0"/>
                    <a:t> tum-</a:t>
                  </a:r>
                </a:p>
                <a:p>
                  <a:pPr algn="ctr"/>
                  <a:r>
                    <a:rPr lang="en-ID" dirty="0" err="1"/>
                    <a:t>buhan</a:t>
                  </a:r>
                  <a:r>
                    <a:rPr lang="en-ID" dirty="0"/>
                    <a:t> perdu </a:t>
                  </a:r>
                  <a:r>
                    <a:rPr lang="el-GR" dirty="0"/>
                    <a:t>φ &lt; 5</a:t>
                  </a:r>
                  <a:r>
                    <a:rPr lang="en-US" dirty="0"/>
                    <a:t>-15</a:t>
                  </a:r>
                  <a:r>
                    <a:rPr lang="el-GR" dirty="0"/>
                    <a:t> </a:t>
                  </a:r>
                  <a:r>
                    <a:rPr lang="en-ID" dirty="0"/>
                    <a:t>cm </a:t>
                  </a:r>
                </a:p>
                <a:p>
                  <a:pPr algn="ctr"/>
                  <a:r>
                    <a:rPr lang="en-ID" dirty="0"/>
                    <a:t>(22,5%)</a:t>
                  </a:r>
                </a:p>
              </p:txBody>
            </p:sp>
            <p:sp>
              <p:nvSpPr>
                <p:cNvPr id="17" name="TextBox 20">
                  <a:extLst>
                    <a:ext uri="{FF2B5EF4-FFF2-40B4-BE49-F238E27FC236}">
                      <a16:creationId xmlns:a16="http://schemas.microsoft.com/office/drawing/2014/main" id="{4C3614BB-F26A-B6EA-1FD4-A506EE1295F9}"/>
                    </a:ext>
                  </a:extLst>
                </p:cNvPr>
                <p:cNvSpPr txBox="1"/>
                <p:nvPr/>
              </p:nvSpPr>
              <p:spPr>
                <a:xfrm>
                  <a:off x="2776820" y="745957"/>
                  <a:ext cx="1200392" cy="609013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no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/>
                    <a:t>Rumput dan tum-</a:t>
                  </a:r>
                </a:p>
                <a:p>
                  <a:pPr algn="ctr"/>
                  <a:r>
                    <a:rPr lang="en-US"/>
                    <a:t>buhan gulma</a:t>
                  </a:r>
                </a:p>
                <a:p>
                  <a:pPr algn="ctr"/>
                  <a:r>
                    <a:rPr lang="en-US"/>
                    <a:t>(32,5%)</a:t>
                  </a:r>
                  <a:endParaRPr lang="en-ID"/>
                </a:p>
              </p:txBody>
            </p:sp>
            <p:sp>
              <p:nvSpPr>
                <p:cNvPr id="18" name="TextBox 21">
                  <a:extLst>
                    <a:ext uri="{FF2B5EF4-FFF2-40B4-BE49-F238E27FC236}">
                      <a16:creationId xmlns:a16="http://schemas.microsoft.com/office/drawing/2014/main" id="{97F2596F-21D7-57C1-A8D4-6F45DC45E45D}"/>
                    </a:ext>
                  </a:extLst>
                </p:cNvPr>
                <p:cNvSpPr txBox="1"/>
                <p:nvPr/>
              </p:nvSpPr>
              <p:spPr>
                <a:xfrm>
                  <a:off x="5192958" y="930441"/>
                  <a:ext cx="1293046" cy="609013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no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/>
                    <a:t>Rumput dan Pohon</a:t>
                  </a:r>
                </a:p>
                <a:p>
                  <a:pPr algn="ctr"/>
                  <a:r>
                    <a:rPr lang="en-US"/>
                    <a:t>Karet </a:t>
                  </a:r>
                  <a:r>
                    <a:rPr lang="el-GR"/>
                    <a:t>φ </a:t>
                  </a:r>
                  <a:r>
                    <a:rPr lang="en-US"/>
                    <a:t>&gt;</a:t>
                  </a:r>
                  <a:r>
                    <a:rPr lang="el-GR"/>
                    <a:t> </a:t>
                  </a:r>
                  <a:r>
                    <a:rPr lang="en-US"/>
                    <a:t>30</a:t>
                  </a:r>
                  <a:r>
                    <a:rPr lang="el-GR"/>
                    <a:t> </a:t>
                  </a:r>
                  <a:r>
                    <a:rPr lang="en-US"/>
                    <a:t>cm</a:t>
                  </a:r>
                  <a:endParaRPr lang="en-ID"/>
                </a:p>
                <a:p>
                  <a:pPr algn="ctr"/>
                  <a:r>
                    <a:rPr lang="en-ID"/>
                    <a:t>(22,5%)</a:t>
                  </a:r>
                  <a:endParaRPr lang="en-US"/>
                </a:p>
              </p:txBody>
            </p:sp>
            <p:sp>
              <p:nvSpPr>
                <p:cNvPr id="19" name="TextBox 22">
                  <a:extLst>
                    <a:ext uri="{FF2B5EF4-FFF2-40B4-BE49-F238E27FC236}">
                      <a16:creationId xmlns:a16="http://schemas.microsoft.com/office/drawing/2014/main" id="{6E9F7D2B-D1F2-F801-A3F6-E4B382F59F2F}"/>
                    </a:ext>
                  </a:extLst>
                </p:cNvPr>
                <p:cNvSpPr txBox="1"/>
                <p:nvPr/>
              </p:nvSpPr>
              <p:spPr>
                <a:xfrm>
                  <a:off x="6967340" y="1034715"/>
                  <a:ext cx="1369799" cy="609013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no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/>
                    <a:t>Rawa Lebak dengan</a:t>
                  </a:r>
                </a:p>
                <a:p>
                  <a:pPr algn="ctr"/>
                  <a:r>
                    <a:rPr lang="en-US"/>
                    <a:t>tumbuhan perdu liar</a:t>
                  </a:r>
                  <a:endParaRPr lang="en-ID"/>
                </a:p>
                <a:p>
                  <a:pPr algn="ctr"/>
                  <a:r>
                    <a:rPr lang="en-ID"/>
                    <a:t>(22,5%)</a:t>
                  </a:r>
                  <a:endParaRPr lang="en-US"/>
                </a:p>
              </p:txBody>
            </p: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E5D18F74-9A1A-D6B5-AC96-715219E04946}"/>
                  </a:ext>
                </a:extLst>
              </p:cNvPr>
              <p:cNvGrpSpPr/>
              <p:nvPr/>
            </p:nvGrpSpPr>
            <p:grpSpPr>
              <a:xfrm>
                <a:off x="444481" y="352926"/>
                <a:ext cx="7871403" cy="589731"/>
                <a:chOff x="444481" y="352926"/>
                <a:chExt cx="7871403" cy="589731"/>
              </a:xfrm>
            </p:grpSpPr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934ABCED-A46A-88E8-7416-F0F1E7625C62}"/>
                    </a:ext>
                  </a:extLst>
                </p:cNvPr>
                <p:cNvSpPr/>
                <p:nvPr/>
              </p:nvSpPr>
              <p:spPr>
                <a:xfrm>
                  <a:off x="444481" y="493707"/>
                  <a:ext cx="7871403" cy="448950"/>
                </a:xfrm>
                <a:custGeom>
                  <a:avLst/>
                  <a:gdLst>
                    <a:gd name="connsiteX0" fmla="*/ 0 w 8569235"/>
                    <a:gd name="connsiteY0" fmla="*/ 0 h 444137"/>
                    <a:gd name="connsiteX1" fmla="*/ 627018 w 8569235"/>
                    <a:gd name="connsiteY1" fmla="*/ 104503 h 444137"/>
                    <a:gd name="connsiteX2" fmla="*/ 1358538 w 8569235"/>
                    <a:gd name="connsiteY2" fmla="*/ 169817 h 444137"/>
                    <a:gd name="connsiteX3" fmla="*/ 2481943 w 8569235"/>
                    <a:gd name="connsiteY3" fmla="*/ 104503 h 444137"/>
                    <a:gd name="connsiteX4" fmla="*/ 3291840 w 8569235"/>
                    <a:gd name="connsiteY4" fmla="*/ 104503 h 444137"/>
                    <a:gd name="connsiteX5" fmla="*/ 4532812 w 8569235"/>
                    <a:gd name="connsiteY5" fmla="*/ 169817 h 444137"/>
                    <a:gd name="connsiteX6" fmla="*/ 5891349 w 8569235"/>
                    <a:gd name="connsiteY6" fmla="*/ 300445 h 444137"/>
                    <a:gd name="connsiteX7" fmla="*/ 6871063 w 8569235"/>
                    <a:gd name="connsiteY7" fmla="*/ 418011 h 444137"/>
                    <a:gd name="connsiteX8" fmla="*/ 7654835 w 8569235"/>
                    <a:gd name="connsiteY8" fmla="*/ 444137 h 444137"/>
                    <a:gd name="connsiteX9" fmla="*/ 8216538 w 8569235"/>
                    <a:gd name="connsiteY9" fmla="*/ 352697 h 444137"/>
                    <a:gd name="connsiteX10" fmla="*/ 8569235 w 8569235"/>
                    <a:gd name="connsiteY10" fmla="*/ 235131 h 444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569235" h="444137">
                      <a:moveTo>
                        <a:pt x="0" y="0"/>
                      </a:moveTo>
                      <a:lnTo>
                        <a:pt x="627018" y="104503"/>
                      </a:lnTo>
                      <a:lnTo>
                        <a:pt x="1358538" y="169817"/>
                      </a:lnTo>
                      <a:lnTo>
                        <a:pt x="2481943" y="104503"/>
                      </a:lnTo>
                      <a:lnTo>
                        <a:pt x="3291840" y="104503"/>
                      </a:lnTo>
                      <a:lnTo>
                        <a:pt x="4532812" y="169817"/>
                      </a:lnTo>
                      <a:lnTo>
                        <a:pt x="5891349" y="300445"/>
                      </a:lnTo>
                      <a:lnTo>
                        <a:pt x="6871063" y="418011"/>
                      </a:lnTo>
                      <a:lnTo>
                        <a:pt x="7654835" y="444137"/>
                      </a:lnTo>
                      <a:lnTo>
                        <a:pt x="8216538" y="352697"/>
                      </a:lnTo>
                      <a:lnTo>
                        <a:pt x="8569235" y="235131"/>
                      </a:lnTo>
                    </a:path>
                  </a:pathLst>
                </a:custGeom>
                <a:noFill/>
                <a:ln w="285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ID"/>
                </a:p>
              </p:txBody>
            </p:sp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5B912B85-98E4-893D-819C-60396EC0D4E5}"/>
                    </a:ext>
                  </a:extLst>
                </p:cNvPr>
                <p:cNvSpPr/>
                <p:nvPr/>
              </p:nvSpPr>
              <p:spPr>
                <a:xfrm>
                  <a:off x="6697579" y="753979"/>
                  <a:ext cx="1066800" cy="168442"/>
                </a:xfrm>
                <a:custGeom>
                  <a:avLst/>
                  <a:gdLst>
                    <a:gd name="connsiteX0" fmla="*/ 1066800 w 1066800"/>
                    <a:gd name="connsiteY0" fmla="*/ 0 h 168442"/>
                    <a:gd name="connsiteX1" fmla="*/ 176463 w 1066800"/>
                    <a:gd name="connsiteY1" fmla="*/ 0 h 168442"/>
                    <a:gd name="connsiteX2" fmla="*/ 0 w 1066800"/>
                    <a:gd name="connsiteY2" fmla="*/ 168442 h 168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66800" h="168442">
                      <a:moveTo>
                        <a:pt x="1066800" y="0"/>
                      </a:moveTo>
                      <a:lnTo>
                        <a:pt x="176463" y="0"/>
                      </a:lnTo>
                      <a:lnTo>
                        <a:pt x="0" y="168442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ID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5AADA1B5-A14B-F613-49CE-D15F2A6F4A91}"/>
                    </a:ext>
                  </a:extLst>
                </p:cNvPr>
                <p:cNvSpPr/>
                <p:nvPr/>
              </p:nvSpPr>
              <p:spPr>
                <a:xfrm>
                  <a:off x="521369" y="352926"/>
                  <a:ext cx="737936" cy="112295"/>
                </a:xfrm>
                <a:custGeom>
                  <a:avLst/>
                  <a:gdLst>
                    <a:gd name="connsiteX0" fmla="*/ 737936 w 737936"/>
                    <a:gd name="connsiteY0" fmla="*/ 40105 h 112295"/>
                    <a:gd name="connsiteX1" fmla="*/ 184484 w 737936"/>
                    <a:gd name="connsiteY1" fmla="*/ 0 h 112295"/>
                    <a:gd name="connsiteX2" fmla="*/ 0 w 737936"/>
                    <a:gd name="connsiteY2" fmla="*/ 112295 h 112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37936" h="112295">
                      <a:moveTo>
                        <a:pt x="737936" y="40105"/>
                      </a:moveTo>
                      <a:lnTo>
                        <a:pt x="184484" y="0"/>
                      </a:lnTo>
                      <a:lnTo>
                        <a:pt x="0" y="112295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ID"/>
                </a:p>
              </p:txBody>
            </p:sp>
          </p:grp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27188EE-E950-8AAE-4570-F0FFE4D68BA6}"/>
                </a:ext>
              </a:extLst>
            </p:cNvPr>
            <p:cNvSpPr/>
            <p:nvPr/>
          </p:nvSpPr>
          <p:spPr>
            <a:xfrm>
              <a:off x="502642" y="4230955"/>
              <a:ext cx="959371" cy="1538990"/>
            </a:xfrm>
            <a:custGeom>
              <a:avLst/>
              <a:gdLst>
                <a:gd name="connsiteX0" fmla="*/ 919397 w 959371"/>
                <a:gd name="connsiteY0" fmla="*/ 0 h 1538990"/>
                <a:gd name="connsiteX1" fmla="*/ 799476 w 959371"/>
                <a:gd name="connsiteY1" fmla="*/ 74951 h 1538990"/>
                <a:gd name="connsiteX2" fmla="*/ 729521 w 959371"/>
                <a:gd name="connsiteY2" fmla="*/ 174885 h 1538990"/>
                <a:gd name="connsiteX3" fmla="*/ 719528 w 959371"/>
                <a:gd name="connsiteY3" fmla="*/ 249836 h 1538990"/>
                <a:gd name="connsiteX4" fmla="*/ 719528 w 959371"/>
                <a:gd name="connsiteY4" fmla="*/ 344774 h 1538990"/>
                <a:gd name="connsiteX5" fmla="*/ 719528 w 959371"/>
                <a:gd name="connsiteY5" fmla="*/ 539646 h 1538990"/>
                <a:gd name="connsiteX6" fmla="*/ 679554 w 959371"/>
                <a:gd name="connsiteY6" fmla="*/ 744511 h 1538990"/>
                <a:gd name="connsiteX7" fmla="*/ 534649 w 959371"/>
                <a:gd name="connsiteY7" fmla="*/ 924393 h 1538990"/>
                <a:gd name="connsiteX8" fmla="*/ 319790 w 959371"/>
                <a:gd name="connsiteY8" fmla="*/ 1184223 h 1538990"/>
                <a:gd name="connsiteX9" fmla="*/ 214859 w 959371"/>
                <a:gd name="connsiteY9" fmla="*/ 1279161 h 1538990"/>
                <a:gd name="connsiteX10" fmla="*/ 99935 w 959371"/>
                <a:gd name="connsiteY10" fmla="*/ 1399082 h 1538990"/>
                <a:gd name="connsiteX11" fmla="*/ 0 w 959371"/>
                <a:gd name="connsiteY11" fmla="*/ 1528997 h 1538990"/>
                <a:gd name="connsiteX12" fmla="*/ 94938 w 959371"/>
                <a:gd name="connsiteY12" fmla="*/ 1538990 h 1538990"/>
                <a:gd name="connsiteX13" fmla="*/ 179882 w 959371"/>
                <a:gd name="connsiteY13" fmla="*/ 1419069 h 1538990"/>
                <a:gd name="connsiteX14" fmla="*/ 274820 w 959371"/>
                <a:gd name="connsiteY14" fmla="*/ 1314138 h 1538990"/>
                <a:gd name="connsiteX15" fmla="*/ 354767 w 959371"/>
                <a:gd name="connsiteY15" fmla="*/ 1244184 h 1538990"/>
                <a:gd name="connsiteX16" fmla="*/ 494676 w 959371"/>
                <a:gd name="connsiteY16" fmla="*/ 1079292 h 1538990"/>
                <a:gd name="connsiteX17" fmla="*/ 594610 w 959371"/>
                <a:gd name="connsiteY17" fmla="*/ 989351 h 1538990"/>
                <a:gd name="connsiteX18" fmla="*/ 709535 w 959371"/>
                <a:gd name="connsiteY18" fmla="*/ 789482 h 1538990"/>
                <a:gd name="connsiteX19" fmla="*/ 774492 w 959371"/>
                <a:gd name="connsiteY19" fmla="*/ 664564 h 1538990"/>
                <a:gd name="connsiteX20" fmla="*/ 794479 w 959371"/>
                <a:gd name="connsiteY20" fmla="*/ 459698 h 1538990"/>
                <a:gd name="connsiteX21" fmla="*/ 789482 w 959371"/>
                <a:gd name="connsiteY21" fmla="*/ 309797 h 1538990"/>
                <a:gd name="connsiteX22" fmla="*/ 789482 w 959371"/>
                <a:gd name="connsiteY22" fmla="*/ 224852 h 1538990"/>
                <a:gd name="connsiteX23" fmla="*/ 824459 w 959371"/>
                <a:gd name="connsiteY23" fmla="*/ 149902 h 1538990"/>
                <a:gd name="connsiteX24" fmla="*/ 904407 w 959371"/>
                <a:gd name="connsiteY24" fmla="*/ 84944 h 1538990"/>
                <a:gd name="connsiteX25" fmla="*/ 959371 w 959371"/>
                <a:gd name="connsiteY25" fmla="*/ 54964 h 1538990"/>
                <a:gd name="connsiteX26" fmla="*/ 919397 w 959371"/>
                <a:gd name="connsiteY26" fmla="*/ 0 h 1538990"/>
                <a:gd name="connsiteX0" fmla="*/ 919397 w 959371"/>
                <a:gd name="connsiteY0" fmla="*/ 0 h 1538990"/>
                <a:gd name="connsiteX1" fmla="*/ 799476 w 959371"/>
                <a:gd name="connsiteY1" fmla="*/ 74951 h 1538990"/>
                <a:gd name="connsiteX2" fmla="*/ 729521 w 959371"/>
                <a:gd name="connsiteY2" fmla="*/ 174885 h 1538990"/>
                <a:gd name="connsiteX3" fmla="*/ 719528 w 959371"/>
                <a:gd name="connsiteY3" fmla="*/ 249836 h 1538990"/>
                <a:gd name="connsiteX4" fmla="*/ 719528 w 959371"/>
                <a:gd name="connsiteY4" fmla="*/ 344774 h 1538990"/>
                <a:gd name="connsiteX5" fmla="*/ 719528 w 959371"/>
                <a:gd name="connsiteY5" fmla="*/ 539646 h 1538990"/>
                <a:gd name="connsiteX6" fmla="*/ 656637 w 959371"/>
                <a:gd name="connsiteY6" fmla="*/ 755969 h 1538990"/>
                <a:gd name="connsiteX7" fmla="*/ 534649 w 959371"/>
                <a:gd name="connsiteY7" fmla="*/ 924393 h 1538990"/>
                <a:gd name="connsiteX8" fmla="*/ 319790 w 959371"/>
                <a:gd name="connsiteY8" fmla="*/ 1184223 h 1538990"/>
                <a:gd name="connsiteX9" fmla="*/ 214859 w 959371"/>
                <a:gd name="connsiteY9" fmla="*/ 1279161 h 1538990"/>
                <a:gd name="connsiteX10" fmla="*/ 99935 w 959371"/>
                <a:gd name="connsiteY10" fmla="*/ 1399082 h 1538990"/>
                <a:gd name="connsiteX11" fmla="*/ 0 w 959371"/>
                <a:gd name="connsiteY11" fmla="*/ 1528997 h 1538990"/>
                <a:gd name="connsiteX12" fmla="*/ 94938 w 959371"/>
                <a:gd name="connsiteY12" fmla="*/ 1538990 h 1538990"/>
                <a:gd name="connsiteX13" fmla="*/ 179882 w 959371"/>
                <a:gd name="connsiteY13" fmla="*/ 1419069 h 1538990"/>
                <a:gd name="connsiteX14" fmla="*/ 274820 w 959371"/>
                <a:gd name="connsiteY14" fmla="*/ 1314138 h 1538990"/>
                <a:gd name="connsiteX15" fmla="*/ 354767 w 959371"/>
                <a:gd name="connsiteY15" fmla="*/ 1244184 h 1538990"/>
                <a:gd name="connsiteX16" fmla="*/ 494676 w 959371"/>
                <a:gd name="connsiteY16" fmla="*/ 1079292 h 1538990"/>
                <a:gd name="connsiteX17" fmla="*/ 594610 w 959371"/>
                <a:gd name="connsiteY17" fmla="*/ 989351 h 1538990"/>
                <a:gd name="connsiteX18" fmla="*/ 709535 w 959371"/>
                <a:gd name="connsiteY18" fmla="*/ 789482 h 1538990"/>
                <a:gd name="connsiteX19" fmla="*/ 774492 w 959371"/>
                <a:gd name="connsiteY19" fmla="*/ 664564 h 1538990"/>
                <a:gd name="connsiteX20" fmla="*/ 794479 w 959371"/>
                <a:gd name="connsiteY20" fmla="*/ 459698 h 1538990"/>
                <a:gd name="connsiteX21" fmla="*/ 789482 w 959371"/>
                <a:gd name="connsiteY21" fmla="*/ 309797 h 1538990"/>
                <a:gd name="connsiteX22" fmla="*/ 789482 w 959371"/>
                <a:gd name="connsiteY22" fmla="*/ 224852 h 1538990"/>
                <a:gd name="connsiteX23" fmla="*/ 824459 w 959371"/>
                <a:gd name="connsiteY23" fmla="*/ 149902 h 1538990"/>
                <a:gd name="connsiteX24" fmla="*/ 904407 w 959371"/>
                <a:gd name="connsiteY24" fmla="*/ 84944 h 1538990"/>
                <a:gd name="connsiteX25" fmla="*/ 959371 w 959371"/>
                <a:gd name="connsiteY25" fmla="*/ 54964 h 1538990"/>
                <a:gd name="connsiteX26" fmla="*/ 919397 w 959371"/>
                <a:gd name="connsiteY26" fmla="*/ 0 h 1538990"/>
                <a:gd name="connsiteX0" fmla="*/ 919397 w 959371"/>
                <a:gd name="connsiteY0" fmla="*/ 0 h 1538990"/>
                <a:gd name="connsiteX1" fmla="*/ 799476 w 959371"/>
                <a:gd name="connsiteY1" fmla="*/ 74951 h 1538990"/>
                <a:gd name="connsiteX2" fmla="*/ 729521 w 959371"/>
                <a:gd name="connsiteY2" fmla="*/ 174885 h 1538990"/>
                <a:gd name="connsiteX3" fmla="*/ 719528 w 959371"/>
                <a:gd name="connsiteY3" fmla="*/ 249836 h 1538990"/>
                <a:gd name="connsiteX4" fmla="*/ 719528 w 959371"/>
                <a:gd name="connsiteY4" fmla="*/ 344774 h 1538990"/>
                <a:gd name="connsiteX5" fmla="*/ 712652 w 959371"/>
                <a:gd name="connsiteY5" fmla="*/ 539646 h 1538990"/>
                <a:gd name="connsiteX6" fmla="*/ 656637 w 959371"/>
                <a:gd name="connsiteY6" fmla="*/ 755969 h 1538990"/>
                <a:gd name="connsiteX7" fmla="*/ 534649 w 959371"/>
                <a:gd name="connsiteY7" fmla="*/ 924393 h 1538990"/>
                <a:gd name="connsiteX8" fmla="*/ 319790 w 959371"/>
                <a:gd name="connsiteY8" fmla="*/ 1184223 h 1538990"/>
                <a:gd name="connsiteX9" fmla="*/ 214859 w 959371"/>
                <a:gd name="connsiteY9" fmla="*/ 1279161 h 1538990"/>
                <a:gd name="connsiteX10" fmla="*/ 99935 w 959371"/>
                <a:gd name="connsiteY10" fmla="*/ 1399082 h 1538990"/>
                <a:gd name="connsiteX11" fmla="*/ 0 w 959371"/>
                <a:gd name="connsiteY11" fmla="*/ 1528997 h 1538990"/>
                <a:gd name="connsiteX12" fmla="*/ 94938 w 959371"/>
                <a:gd name="connsiteY12" fmla="*/ 1538990 h 1538990"/>
                <a:gd name="connsiteX13" fmla="*/ 179882 w 959371"/>
                <a:gd name="connsiteY13" fmla="*/ 1419069 h 1538990"/>
                <a:gd name="connsiteX14" fmla="*/ 274820 w 959371"/>
                <a:gd name="connsiteY14" fmla="*/ 1314138 h 1538990"/>
                <a:gd name="connsiteX15" fmla="*/ 354767 w 959371"/>
                <a:gd name="connsiteY15" fmla="*/ 1244184 h 1538990"/>
                <a:gd name="connsiteX16" fmla="*/ 494676 w 959371"/>
                <a:gd name="connsiteY16" fmla="*/ 1079292 h 1538990"/>
                <a:gd name="connsiteX17" fmla="*/ 594610 w 959371"/>
                <a:gd name="connsiteY17" fmla="*/ 989351 h 1538990"/>
                <a:gd name="connsiteX18" fmla="*/ 709535 w 959371"/>
                <a:gd name="connsiteY18" fmla="*/ 789482 h 1538990"/>
                <a:gd name="connsiteX19" fmla="*/ 774492 w 959371"/>
                <a:gd name="connsiteY19" fmla="*/ 664564 h 1538990"/>
                <a:gd name="connsiteX20" fmla="*/ 794479 w 959371"/>
                <a:gd name="connsiteY20" fmla="*/ 459698 h 1538990"/>
                <a:gd name="connsiteX21" fmla="*/ 789482 w 959371"/>
                <a:gd name="connsiteY21" fmla="*/ 309797 h 1538990"/>
                <a:gd name="connsiteX22" fmla="*/ 789482 w 959371"/>
                <a:gd name="connsiteY22" fmla="*/ 224852 h 1538990"/>
                <a:gd name="connsiteX23" fmla="*/ 824459 w 959371"/>
                <a:gd name="connsiteY23" fmla="*/ 149902 h 1538990"/>
                <a:gd name="connsiteX24" fmla="*/ 904407 w 959371"/>
                <a:gd name="connsiteY24" fmla="*/ 84944 h 1538990"/>
                <a:gd name="connsiteX25" fmla="*/ 959371 w 959371"/>
                <a:gd name="connsiteY25" fmla="*/ 54964 h 1538990"/>
                <a:gd name="connsiteX26" fmla="*/ 919397 w 959371"/>
                <a:gd name="connsiteY26" fmla="*/ 0 h 1538990"/>
                <a:gd name="connsiteX0" fmla="*/ 919397 w 959371"/>
                <a:gd name="connsiteY0" fmla="*/ 0 h 1538990"/>
                <a:gd name="connsiteX1" fmla="*/ 799476 w 959371"/>
                <a:gd name="connsiteY1" fmla="*/ 74951 h 1538990"/>
                <a:gd name="connsiteX2" fmla="*/ 729521 w 959371"/>
                <a:gd name="connsiteY2" fmla="*/ 174885 h 1538990"/>
                <a:gd name="connsiteX3" fmla="*/ 719528 w 959371"/>
                <a:gd name="connsiteY3" fmla="*/ 249836 h 1538990"/>
                <a:gd name="connsiteX4" fmla="*/ 712653 w 959371"/>
                <a:gd name="connsiteY4" fmla="*/ 347066 h 1538990"/>
                <a:gd name="connsiteX5" fmla="*/ 712652 w 959371"/>
                <a:gd name="connsiteY5" fmla="*/ 539646 h 1538990"/>
                <a:gd name="connsiteX6" fmla="*/ 656637 w 959371"/>
                <a:gd name="connsiteY6" fmla="*/ 755969 h 1538990"/>
                <a:gd name="connsiteX7" fmla="*/ 534649 w 959371"/>
                <a:gd name="connsiteY7" fmla="*/ 924393 h 1538990"/>
                <a:gd name="connsiteX8" fmla="*/ 319790 w 959371"/>
                <a:gd name="connsiteY8" fmla="*/ 1184223 h 1538990"/>
                <a:gd name="connsiteX9" fmla="*/ 214859 w 959371"/>
                <a:gd name="connsiteY9" fmla="*/ 1279161 h 1538990"/>
                <a:gd name="connsiteX10" fmla="*/ 99935 w 959371"/>
                <a:gd name="connsiteY10" fmla="*/ 1399082 h 1538990"/>
                <a:gd name="connsiteX11" fmla="*/ 0 w 959371"/>
                <a:gd name="connsiteY11" fmla="*/ 1528997 h 1538990"/>
                <a:gd name="connsiteX12" fmla="*/ 94938 w 959371"/>
                <a:gd name="connsiteY12" fmla="*/ 1538990 h 1538990"/>
                <a:gd name="connsiteX13" fmla="*/ 179882 w 959371"/>
                <a:gd name="connsiteY13" fmla="*/ 1419069 h 1538990"/>
                <a:gd name="connsiteX14" fmla="*/ 274820 w 959371"/>
                <a:gd name="connsiteY14" fmla="*/ 1314138 h 1538990"/>
                <a:gd name="connsiteX15" fmla="*/ 354767 w 959371"/>
                <a:gd name="connsiteY15" fmla="*/ 1244184 h 1538990"/>
                <a:gd name="connsiteX16" fmla="*/ 494676 w 959371"/>
                <a:gd name="connsiteY16" fmla="*/ 1079292 h 1538990"/>
                <a:gd name="connsiteX17" fmla="*/ 594610 w 959371"/>
                <a:gd name="connsiteY17" fmla="*/ 989351 h 1538990"/>
                <a:gd name="connsiteX18" fmla="*/ 709535 w 959371"/>
                <a:gd name="connsiteY18" fmla="*/ 789482 h 1538990"/>
                <a:gd name="connsiteX19" fmla="*/ 774492 w 959371"/>
                <a:gd name="connsiteY19" fmla="*/ 664564 h 1538990"/>
                <a:gd name="connsiteX20" fmla="*/ 794479 w 959371"/>
                <a:gd name="connsiteY20" fmla="*/ 459698 h 1538990"/>
                <a:gd name="connsiteX21" fmla="*/ 789482 w 959371"/>
                <a:gd name="connsiteY21" fmla="*/ 309797 h 1538990"/>
                <a:gd name="connsiteX22" fmla="*/ 789482 w 959371"/>
                <a:gd name="connsiteY22" fmla="*/ 224852 h 1538990"/>
                <a:gd name="connsiteX23" fmla="*/ 824459 w 959371"/>
                <a:gd name="connsiteY23" fmla="*/ 149902 h 1538990"/>
                <a:gd name="connsiteX24" fmla="*/ 904407 w 959371"/>
                <a:gd name="connsiteY24" fmla="*/ 84944 h 1538990"/>
                <a:gd name="connsiteX25" fmla="*/ 959371 w 959371"/>
                <a:gd name="connsiteY25" fmla="*/ 54964 h 1538990"/>
                <a:gd name="connsiteX26" fmla="*/ 919397 w 959371"/>
                <a:gd name="connsiteY26" fmla="*/ 0 h 1538990"/>
                <a:gd name="connsiteX0" fmla="*/ 919397 w 959371"/>
                <a:gd name="connsiteY0" fmla="*/ 0 h 1538990"/>
                <a:gd name="connsiteX1" fmla="*/ 799476 w 959371"/>
                <a:gd name="connsiteY1" fmla="*/ 74951 h 1538990"/>
                <a:gd name="connsiteX2" fmla="*/ 729521 w 959371"/>
                <a:gd name="connsiteY2" fmla="*/ 174885 h 1538990"/>
                <a:gd name="connsiteX3" fmla="*/ 719528 w 959371"/>
                <a:gd name="connsiteY3" fmla="*/ 249836 h 1538990"/>
                <a:gd name="connsiteX4" fmla="*/ 712653 w 959371"/>
                <a:gd name="connsiteY4" fmla="*/ 347066 h 1538990"/>
                <a:gd name="connsiteX5" fmla="*/ 712652 w 959371"/>
                <a:gd name="connsiteY5" fmla="*/ 539646 h 1538990"/>
                <a:gd name="connsiteX6" fmla="*/ 656637 w 959371"/>
                <a:gd name="connsiteY6" fmla="*/ 755969 h 1538990"/>
                <a:gd name="connsiteX7" fmla="*/ 534649 w 959371"/>
                <a:gd name="connsiteY7" fmla="*/ 924393 h 1538990"/>
                <a:gd name="connsiteX8" fmla="*/ 319790 w 959371"/>
                <a:gd name="connsiteY8" fmla="*/ 1175056 h 1538990"/>
                <a:gd name="connsiteX9" fmla="*/ 214859 w 959371"/>
                <a:gd name="connsiteY9" fmla="*/ 1279161 h 1538990"/>
                <a:gd name="connsiteX10" fmla="*/ 99935 w 959371"/>
                <a:gd name="connsiteY10" fmla="*/ 1399082 h 1538990"/>
                <a:gd name="connsiteX11" fmla="*/ 0 w 959371"/>
                <a:gd name="connsiteY11" fmla="*/ 1528997 h 1538990"/>
                <a:gd name="connsiteX12" fmla="*/ 94938 w 959371"/>
                <a:gd name="connsiteY12" fmla="*/ 1538990 h 1538990"/>
                <a:gd name="connsiteX13" fmla="*/ 179882 w 959371"/>
                <a:gd name="connsiteY13" fmla="*/ 1419069 h 1538990"/>
                <a:gd name="connsiteX14" fmla="*/ 274820 w 959371"/>
                <a:gd name="connsiteY14" fmla="*/ 1314138 h 1538990"/>
                <a:gd name="connsiteX15" fmla="*/ 354767 w 959371"/>
                <a:gd name="connsiteY15" fmla="*/ 1244184 h 1538990"/>
                <a:gd name="connsiteX16" fmla="*/ 494676 w 959371"/>
                <a:gd name="connsiteY16" fmla="*/ 1079292 h 1538990"/>
                <a:gd name="connsiteX17" fmla="*/ 594610 w 959371"/>
                <a:gd name="connsiteY17" fmla="*/ 989351 h 1538990"/>
                <a:gd name="connsiteX18" fmla="*/ 709535 w 959371"/>
                <a:gd name="connsiteY18" fmla="*/ 789482 h 1538990"/>
                <a:gd name="connsiteX19" fmla="*/ 774492 w 959371"/>
                <a:gd name="connsiteY19" fmla="*/ 664564 h 1538990"/>
                <a:gd name="connsiteX20" fmla="*/ 794479 w 959371"/>
                <a:gd name="connsiteY20" fmla="*/ 459698 h 1538990"/>
                <a:gd name="connsiteX21" fmla="*/ 789482 w 959371"/>
                <a:gd name="connsiteY21" fmla="*/ 309797 h 1538990"/>
                <a:gd name="connsiteX22" fmla="*/ 789482 w 959371"/>
                <a:gd name="connsiteY22" fmla="*/ 224852 h 1538990"/>
                <a:gd name="connsiteX23" fmla="*/ 824459 w 959371"/>
                <a:gd name="connsiteY23" fmla="*/ 149902 h 1538990"/>
                <a:gd name="connsiteX24" fmla="*/ 904407 w 959371"/>
                <a:gd name="connsiteY24" fmla="*/ 84944 h 1538990"/>
                <a:gd name="connsiteX25" fmla="*/ 959371 w 959371"/>
                <a:gd name="connsiteY25" fmla="*/ 54964 h 1538990"/>
                <a:gd name="connsiteX26" fmla="*/ 919397 w 959371"/>
                <a:gd name="connsiteY26" fmla="*/ 0 h 1538990"/>
                <a:gd name="connsiteX0" fmla="*/ 919397 w 959371"/>
                <a:gd name="connsiteY0" fmla="*/ 0 h 1538990"/>
                <a:gd name="connsiteX1" fmla="*/ 799476 w 959371"/>
                <a:gd name="connsiteY1" fmla="*/ 74951 h 1538990"/>
                <a:gd name="connsiteX2" fmla="*/ 729521 w 959371"/>
                <a:gd name="connsiteY2" fmla="*/ 174885 h 1538990"/>
                <a:gd name="connsiteX3" fmla="*/ 719528 w 959371"/>
                <a:gd name="connsiteY3" fmla="*/ 249836 h 1538990"/>
                <a:gd name="connsiteX4" fmla="*/ 712653 w 959371"/>
                <a:gd name="connsiteY4" fmla="*/ 347066 h 1538990"/>
                <a:gd name="connsiteX5" fmla="*/ 712652 w 959371"/>
                <a:gd name="connsiteY5" fmla="*/ 539646 h 1538990"/>
                <a:gd name="connsiteX6" fmla="*/ 656637 w 959371"/>
                <a:gd name="connsiteY6" fmla="*/ 737636 h 1538990"/>
                <a:gd name="connsiteX7" fmla="*/ 534649 w 959371"/>
                <a:gd name="connsiteY7" fmla="*/ 924393 h 1538990"/>
                <a:gd name="connsiteX8" fmla="*/ 319790 w 959371"/>
                <a:gd name="connsiteY8" fmla="*/ 1175056 h 1538990"/>
                <a:gd name="connsiteX9" fmla="*/ 214859 w 959371"/>
                <a:gd name="connsiteY9" fmla="*/ 1279161 h 1538990"/>
                <a:gd name="connsiteX10" fmla="*/ 99935 w 959371"/>
                <a:gd name="connsiteY10" fmla="*/ 1399082 h 1538990"/>
                <a:gd name="connsiteX11" fmla="*/ 0 w 959371"/>
                <a:gd name="connsiteY11" fmla="*/ 1528997 h 1538990"/>
                <a:gd name="connsiteX12" fmla="*/ 94938 w 959371"/>
                <a:gd name="connsiteY12" fmla="*/ 1538990 h 1538990"/>
                <a:gd name="connsiteX13" fmla="*/ 179882 w 959371"/>
                <a:gd name="connsiteY13" fmla="*/ 1419069 h 1538990"/>
                <a:gd name="connsiteX14" fmla="*/ 274820 w 959371"/>
                <a:gd name="connsiteY14" fmla="*/ 1314138 h 1538990"/>
                <a:gd name="connsiteX15" fmla="*/ 354767 w 959371"/>
                <a:gd name="connsiteY15" fmla="*/ 1244184 h 1538990"/>
                <a:gd name="connsiteX16" fmla="*/ 494676 w 959371"/>
                <a:gd name="connsiteY16" fmla="*/ 1079292 h 1538990"/>
                <a:gd name="connsiteX17" fmla="*/ 594610 w 959371"/>
                <a:gd name="connsiteY17" fmla="*/ 989351 h 1538990"/>
                <a:gd name="connsiteX18" fmla="*/ 709535 w 959371"/>
                <a:gd name="connsiteY18" fmla="*/ 789482 h 1538990"/>
                <a:gd name="connsiteX19" fmla="*/ 774492 w 959371"/>
                <a:gd name="connsiteY19" fmla="*/ 664564 h 1538990"/>
                <a:gd name="connsiteX20" fmla="*/ 794479 w 959371"/>
                <a:gd name="connsiteY20" fmla="*/ 459698 h 1538990"/>
                <a:gd name="connsiteX21" fmla="*/ 789482 w 959371"/>
                <a:gd name="connsiteY21" fmla="*/ 309797 h 1538990"/>
                <a:gd name="connsiteX22" fmla="*/ 789482 w 959371"/>
                <a:gd name="connsiteY22" fmla="*/ 224852 h 1538990"/>
                <a:gd name="connsiteX23" fmla="*/ 824459 w 959371"/>
                <a:gd name="connsiteY23" fmla="*/ 149902 h 1538990"/>
                <a:gd name="connsiteX24" fmla="*/ 904407 w 959371"/>
                <a:gd name="connsiteY24" fmla="*/ 84944 h 1538990"/>
                <a:gd name="connsiteX25" fmla="*/ 959371 w 959371"/>
                <a:gd name="connsiteY25" fmla="*/ 54964 h 1538990"/>
                <a:gd name="connsiteX26" fmla="*/ 919397 w 959371"/>
                <a:gd name="connsiteY26" fmla="*/ 0 h 1538990"/>
                <a:gd name="connsiteX0" fmla="*/ 919397 w 959371"/>
                <a:gd name="connsiteY0" fmla="*/ 0 h 1538990"/>
                <a:gd name="connsiteX1" fmla="*/ 799476 w 959371"/>
                <a:gd name="connsiteY1" fmla="*/ 74951 h 1538990"/>
                <a:gd name="connsiteX2" fmla="*/ 729521 w 959371"/>
                <a:gd name="connsiteY2" fmla="*/ 174885 h 1538990"/>
                <a:gd name="connsiteX3" fmla="*/ 719528 w 959371"/>
                <a:gd name="connsiteY3" fmla="*/ 249836 h 1538990"/>
                <a:gd name="connsiteX4" fmla="*/ 712653 w 959371"/>
                <a:gd name="connsiteY4" fmla="*/ 347066 h 1538990"/>
                <a:gd name="connsiteX5" fmla="*/ 705777 w 959371"/>
                <a:gd name="connsiteY5" fmla="*/ 539646 h 1538990"/>
                <a:gd name="connsiteX6" fmla="*/ 656637 w 959371"/>
                <a:gd name="connsiteY6" fmla="*/ 737636 h 1538990"/>
                <a:gd name="connsiteX7" fmla="*/ 534649 w 959371"/>
                <a:gd name="connsiteY7" fmla="*/ 924393 h 1538990"/>
                <a:gd name="connsiteX8" fmla="*/ 319790 w 959371"/>
                <a:gd name="connsiteY8" fmla="*/ 1175056 h 1538990"/>
                <a:gd name="connsiteX9" fmla="*/ 214859 w 959371"/>
                <a:gd name="connsiteY9" fmla="*/ 1279161 h 1538990"/>
                <a:gd name="connsiteX10" fmla="*/ 99935 w 959371"/>
                <a:gd name="connsiteY10" fmla="*/ 1399082 h 1538990"/>
                <a:gd name="connsiteX11" fmla="*/ 0 w 959371"/>
                <a:gd name="connsiteY11" fmla="*/ 1528997 h 1538990"/>
                <a:gd name="connsiteX12" fmla="*/ 94938 w 959371"/>
                <a:gd name="connsiteY12" fmla="*/ 1538990 h 1538990"/>
                <a:gd name="connsiteX13" fmla="*/ 179882 w 959371"/>
                <a:gd name="connsiteY13" fmla="*/ 1419069 h 1538990"/>
                <a:gd name="connsiteX14" fmla="*/ 274820 w 959371"/>
                <a:gd name="connsiteY14" fmla="*/ 1314138 h 1538990"/>
                <a:gd name="connsiteX15" fmla="*/ 354767 w 959371"/>
                <a:gd name="connsiteY15" fmla="*/ 1244184 h 1538990"/>
                <a:gd name="connsiteX16" fmla="*/ 494676 w 959371"/>
                <a:gd name="connsiteY16" fmla="*/ 1079292 h 1538990"/>
                <a:gd name="connsiteX17" fmla="*/ 594610 w 959371"/>
                <a:gd name="connsiteY17" fmla="*/ 989351 h 1538990"/>
                <a:gd name="connsiteX18" fmla="*/ 709535 w 959371"/>
                <a:gd name="connsiteY18" fmla="*/ 789482 h 1538990"/>
                <a:gd name="connsiteX19" fmla="*/ 774492 w 959371"/>
                <a:gd name="connsiteY19" fmla="*/ 664564 h 1538990"/>
                <a:gd name="connsiteX20" fmla="*/ 794479 w 959371"/>
                <a:gd name="connsiteY20" fmla="*/ 459698 h 1538990"/>
                <a:gd name="connsiteX21" fmla="*/ 789482 w 959371"/>
                <a:gd name="connsiteY21" fmla="*/ 309797 h 1538990"/>
                <a:gd name="connsiteX22" fmla="*/ 789482 w 959371"/>
                <a:gd name="connsiteY22" fmla="*/ 224852 h 1538990"/>
                <a:gd name="connsiteX23" fmla="*/ 824459 w 959371"/>
                <a:gd name="connsiteY23" fmla="*/ 149902 h 1538990"/>
                <a:gd name="connsiteX24" fmla="*/ 904407 w 959371"/>
                <a:gd name="connsiteY24" fmla="*/ 84944 h 1538990"/>
                <a:gd name="connsiteX25" fmla="*/ 959371 w 959371"/>
                <a:gd name="connsiteY25" fmla="*/ 54964 h 1538990"/>
                <a:gd name="connsiteX26" fmla="*/ 919397 w 959371"/>
                <a:gd name="connsiteY26" fmla="*/ 0 h 1538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9371" h="1538990">
                  <a:moveTo>
                    <a:pt x="919397" y="0"/>
                  </a:moveTo>
                  <a:lnTo>
                    <a:pt x="799476" y="74951"/>
                  </a:lnTo>
                  <a:lnTo>
                    <a:pt x="729521" y="174885"/>
                  </a:lnTo>
                  <a:lnTo>
                    <a:pt x="719528" y="249836"/>
                  </a:lnTo>
                  <a:lnTo>
                    <a:pt x="712653" y="347066"/>
                  </a:lnTo>
                  <a:cubicBezTo>
                    <a:pt x="712653" y="411259"/>
                    <a:pt x="705777" y="475453"/>
                    <a:pt x="705777" y="539646"/>
                  </a:cubicBezTo>
                  <a:lnTo>
                    <a:pt x="656637" y="737636"/>
                  </a:lnTo>
                  <a:lnTo>
                    <a:pt x="534649" y="924393"/>
                  </a:lnTo>
                  <a:lnTo>
                    <a:pt x="319790" y="1175056"/>
                  </a:lnTo>
                  <a:lnTo>
                    <a:pt x="214859" y="1279161"/>
                  </a:lnTo>
                  <a:lnTo>
                    <a:pt x="99935" y="1399082"/>
                  </a:lnTo>
                  <a:lnTo>
                    <a:pt x="0" y="1528997"/>
                  </a:lnTo>
                  <a:lnTo>
                    <a:pt x="94938" y="1538990"/>
                  </a:lnTo>
                  <a:lnTo>
                    <a:pt x="179882" y="1419069"/>
                  </a:lnTo>
                  <a:lnTo>
                    <a:pt x="274820" y="1314138"/>
                  </a:lnTo>
                  <a:lnTo>
                    <a:pt x="354767" y="1244184"/>
                  </a:lnTo>
                  <a:lnTo>
                    <a:pt x="494676" y="1079292"/>
                  </a:lnTo>
                  <a:lnTo>
                    <a:pt x="594610" y="989351"/>
                  </a:lnTo>
                  <a:lnTo>
                    <a:pt x="709535" y="789482"/>
                  </a:lnTo>
                  <a:lnTo>
                    <a:pt x="774492" y="664564"/>
                  </a:lnTo>
                  <a:lnTo>
                    <a:pt x="794479" y="459698"/>
                  </a:lnTo>
                  <a:lnTo>
                    <a:pt x="789482" y="309797"/>
                  </a:lnTo>
                  <a:lnTo>
                    <a:pt x="789482" y="224852"/>
                  </a:lnTo>
                  <a:lnTo>
                    <a:pt x="824459" y="149902"/>
                  </a:lnTo>
                  <a:lnTo>
                    <a:pt x="904407" y="84944"/>
                  </a:lnTo>
                  <a:lnTo>
                    <a:pt x="959371" y="54964"/>
                  </a:lnTo>
                  <a:lnTo>
                    <a:pt x="919397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12653114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2644DC4-B3AC-E44F-68C2-7C2040FEF8CD}"/>
              </a:ext>
            </a:extLst>
          </p:cNvPr>
          <p:cNvSpPr/>
          <p:nvPr/>
        </p:nvSpPr>
        <p:spPr>
          <a:xfrm>
            <a:off x="5455843" y="1275644"/>
            <a:ext cx="688622" cy="4129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8724A6-CD0B-65ED-06FA-1242D6599497}"/>
              </a:ext>
            </a:extLst>
          </p:cNvPr>
          <p:cNvSpPr/>
          <p:nvPr/>
        </p:nvSpPr>
        <p:spPr>
          <a:xfrm>
            <a:off x="7158548" y="1204585"/>
            <a:ext cx="820682" cy="4153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3C4851-49E0-1296-CF68-E35BA90F8C2D}"/>
              </a:ext>
            </a:extLst>
          </p:cNvPr>
          <p:cNvSpPr/>
          <p:nvPr/>
        </p:nvSpPr>
        <p:spPr>
          <a:xfrm>
            <a:off x="7652760" y="1106615"/>
            <a:ext cx="1552200" cy="539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en-US" b="1" dirty="0" err="1">
                <a:solidFill>
                  <a:schemeClr val="tx1"/>
                </a:solidFill>
              </a:rPr>
              <a:t>Pekerjaan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Persiapan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2DFB71-D960-8294-0E80-79E61412A4D6}"/>
              </a:ext>
            </a:extLst>
          </p:cNvPr>
          <p:cNvSpPr/>
          <p:nvPr/>
        </p:nvSpPr>
        <p:spPr>
          <a:xfrm>
            <a:off x="7805158" y="2473861"/>
            <a:ext cx="1552200" cy="539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en-US" b="1" dirty="0" err="1">
                <a:solidFill>
                  <a:schemeClr val="tx1"/>
                </a:solidFill>
              </a:rPr>
              <a:t>Penerapan</a:t>
            </a:r>
            <a:r>
              <a:rPr lang="en-US" b="1" dirty="0">
                <a:solidFill>
                  <a:schemeClr val="tx1"/>
                </a:solidFill>
              </a:rPr>
              <a:t> SMKK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495A0F-E84F-6369-6FE8-B6EED98A24B5}"/>
              </a:ext>
            </a:extLst>
          </p:cNvPr>
          <p:cNvSpPr txBox="1"/>
          <p:nvPr/>
        </p:nvSpPr>
        <p:spPr>
          <a:xfrm>
            <a:off x="405240" y="6211670"/>
            <a:ext cx="9119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Berbagai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jenis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nama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generik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menggambarkan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kondisi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pekerjaannya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dilihat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Pada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butir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Tabel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A.5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Daftar HSP SDA, Kota Bandung,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Jawa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Barat,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2022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Informatif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097CA3-2296-D4EB-A1B5-77E854AD8674}"/>
              </a:ext>
            </a:extLst>
          </p:cNvPr>
          <p:cNvSpPr/>
          <p:nvPr/>
        </p:nvSpPr>
        <p:spPr>
          <a:xfrm>
            <a:off x="4386470" y="1262271"/>
            <a:ext cx="795131" cy="41048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0C5F5B9D-8AEF-5FB2-43B0-F0A020E03FD2}"/>
              </a:ext>
            </a:extLst>
          </p:cNvPr>
          <p:cNvSpPr/>
          <p:nvPr/>
        </p:nvSpPr>
        <p:spPr>
          <a:xfrm>
            <a:off x="497315" y="1028678"/>
            <a:ext cx="6355604" cy="1270386"/>
          </a:xfrm>
          <a:prstGeom prst="wedgeRectCallout">
            <a:avLst>
              <a:gd name="adj1" fmla="val 65635"/>
              <a:gd name="adj2" fmla="val -2964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AC1B70B7-3278-6370-DC09-3C881AF64BBF}"/>
              </a:ext>
            </a:extLst>
          </p:cNvPr>
          <p:cNvSpPr/>
          <p:nvPr/>
        </p:nvSpPr>
        <p:spPr>
          <a:xfrm>
            <a:off x="479896" y="2307223"/>
            <a:ext cx="6360270" cy="1703074"/>
          </a:xfrm>
          <a:prstGeom prst="wedgeRectCallout">
            <a:avLst>
              <a:gd name="adj1" fmla="val 65635"/>
              <a:gd name="adj2" fmla="val -2964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8C928298-3D2F-CB23-1FB8-5021ACF3FD79}"/>
              </a:ext>
            </a:extLst>
          </p:cNvPr>
          <p:cNvSpPr/>
          <p:nvPr/>
        </p:nvSpPr>
        <p:spPr>
          <a:xfrm>
            <a:off x="501667" y="4014102"/>
            <a:ext cx="6351253" cy="1380858"/>
          </a:xfrm>
          <a:prstGeom prst="wedgeRectCallout">
            <a:avLst>
              <a:gd name="adj1" fmla="val -46090"/>
              <a:gd name="adj2" fmla="val 11414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1B33EE7-950D-6E3C-3427-DEDC94CE3D2F}"/>
              </a:ext>
            </a:extLst>
          </p:cNvPr>
          <p:cNvSpPr/>
          <p:nvPr/>
        </p:nvSpPr>
        <p:spPr>
          <a:xfrm>
            <a:off x="5308600" y="1087120"/>
            <a:ext cx="863600" cy="45110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57A2BE-081D-DE16-5D14-F5A22C6A8275}"/>
              </a:ext>
            </a:extLst>
          </p:cNvPr>
          <p:cNvSpPr txBox="1"/>
          <p:nvPr/>
        </p:nvSpPr>
        <p:spPr>
          <a:xfrm>
            <a:off x="5455843" y="2347387"/>
            <a:ext cx="553998" cy="161839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/>
              <a:t>Belum </a:t>
            </a:r>
            <a:r>
              <a:rPr lang="en-US" dirty="0" err="1"/>
              <a:t>diisi</a:t>
            </a:r>
            <a:endParaRPr lang="en-ID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12BC61-F094-423E-8456-E6F0BCFF4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52" y="78112"/>
            <a:ext cx="9645848" cy="6156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0390C0-7233-96BF-D3E4-7CC97ADB2C17}"/>
              </a:ext>
            </a:extLst>
          </p:cNvPr>
          <p:cNvSpPr txBox="1"/>
          <p:nvPr/>
        </p:nvSpPr>
        <p:spPr>
          <a:xfrm flipH="1">
            <a:off x="2207171" y="-4834"/>
            <a:ext cx="5202621" cy="510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600" dirty="0" err="1">
                <a:solidFill>
                  <a:srgbClr val="7030A0"/>
                </a:solidFill>
              </a:rPr>
              <a:t>Contoh</a:t>
            </a:r>
            <a:r>
              <a:rPr lang="en-US" sz="1600" dirty="0">
                <a:solidFill>
                  <a:srgbClr val="7030A0"/>
                </a:solidFill>
              </a:rPr>
              <a:t> DKH </a:t>
            </a:r>
            <a:r>
              <a:rPr lang="en-US" sz="1600" dirty="0" err="1">
                <a:solidFill>
                  <a:srgbClr val="7030A0"/>
                </a:solidFill>
              </a:rPr>
              <a:t>Saluran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Irigasi</a:t>
            </a:r>
            <a:endParaRPr lang="en-US" sz="1600" dirty="0">
              <a:solidFill>
                <a:srgbClr val="7030A0"/>
              </a:solidFill>
            </a:endParaRPr>
          </a:p>
          <a:p>
            <a:pPr algn="ctr">
              <a:lnSpc>
                <a:spcPct val="85000"/>
              </a:lnSpc>
            </a:pPr>
            <a:r>
              <a:rPr lang="en-US" sz="1600" dirty="0">
                <a:solidFill>
                  <a:srgbClr val="7030A0"/>
                </a:solidFill>
              </a:rPr>
              <a:t>(Manual dan </a:t>
            </a:r>
            <a:r>
              <a:rPr lang="en-US" sz="1600" dirty="0" err="1">
                <a:solidFill>
                  <a:srgbClr val="7030A0"/>
                </a:solidFill>
              </a:rPr>
              <a:t>Mekanis</a:t>
            </a:r>
            <a:r>
              <a:rPr lang="en-US" sz="1600" dirty="0">
                <a:solidFill>
                  <a:srgbClr val="7030A0"/>
                </a:solidFill>
              </a:rPr>
              <a:t>)</a:t>
            </a:r>
            <a:endParaRPr lang="en-ID" sz="1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2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158D3E-665F-474A-9E0C-2E6AEE59FC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4" t="7239" b="4049"/>
          <a:stretch/>
        </p:blipFill>
        <p:spPr>
          <a:xfrm>
            <a:off x="-1" y="1481465"/>
            <a:ext cx="9737889" cy="53718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123E0A-1796-4623-A4D9-3372B00FFEF4}"/>
              </a:ext>
            </a:extLst>
          </p:cNvPr>
          <p:cNvSpPr/>
          <p:nvPr/>
        </p:nvSpPr>
        <p:spPr>
          <a:xfrm>
            <a:off x="287783" y="1481465"/>
            <a:ext cx="8817940" cy="4907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	</a:t>
            </a:r>
            <a:r>
              <a:rPr lang="en-US" sz="3600" dirty="0" err="1">
                <a:solidFill>
                  <a:srgbClr val="FF0000"/>
                </a:solidFill>
                <a:cs typeface="Arial" panose="020B0604020202020204" pitchFamily="34" charset="0"/>
              </a:rPr>
              <a:t>Tahun</a:t>
            </a:r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 2008 </a:t>
            </a:r>
            <a:r>
              <a:rPr lang="id-ID" sz="3600" dirty="0">
                <a:solidFill>
                  <a:srgbClr val="FF0000"/>
                </a:solidFill>
                <a:cs typeface="Arial" panose="020B0604020202020204" pitchFamily="34" charset="0"/>
              </a:rPr>
              <a:t>Sudah ada SNI-ABK !!!</a:t>
            </a:r>
            <a:endParaRPr lang="id-ID" sz="443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endParaRPr lang="en-US" sz="276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d-ID" sz="2769" dirty="0">
                <a:latin typeface="Arial" panose="020B0604020202020204" pitchFamily="34" charset="0"/>
                <a:cs typeface="Arial" panose="020B0604020202020204" pitchFamily="34" charset="0"/>
              </a:rPr>
              <a:t>Status SNI adalah </a:t>
            </a:r>
            <a:r>
              <a:rPr lang="id-ID" sz="2769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Sukarela (</a:t>
            </a:r>
            <a:r>
              <a:rPr lang="id-ID" sz="2769" b="1" i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Voluntary</a:t>
            </a:r>
            <a:r>
              <a:rPr lang="id-ID" sz="2769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kecuali</a:t>
            </a:r>
          </a:p>
          <a:p>
            <a:r>
              <a:rPr lang="id-ID" sz="2769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 menjadi WAJIB apabila:</a:t>
            </a:r>
          </a:p>
          <a:p>
            <a:pPr marL="474796" indent="-474796">
              <a:buAutoNum type="alphaLcParenR"/>
            </a:pPr>
            <a:r>
              <a:rPr lang="id-ID" sz="2769" dirty="0">
                <a:latin typeface="Arial" panose="020B0604020202020204" pitchFamily="34" charset="0"/>
                <a:cs typeface="Arial" panose="020B0604020202020204" pitchFamily="34" charset="0"/>
              </a:rPr>
              <a:t>Sudah diacu oleh kontrak dan/atau spesifikasi teknis pekerjaan</a:t>
            </a:r>
          </a:p>
          <a:p>
            <a:pPr marL="474796" indent="-474796">
              <a:buAutoNum type="alphaLcParenR"/>
            </a:pPr>
            <a:r>
              <a:rPr lang="id-ID" sz="2769" dirty="0">
                <a:latin typeface="Arial" panose="020B0604020202020204" pitchFamily="34" charset="0"/>
                <a:cs typeface="Arial" panose="020B0604020202020204" pitchFamily="34" charset="0"/>
              </a:rPr>
              <a:t>Terkait dengan keamanan, keselamatan dan kesehatan</a:t>
            </a:r>
          </a:p>
          <a:p>
            <a:pPr marL="474796" indent="-474796">
              <a:buAutoNum type="alphaLcParenR"/>
            </a:pPr>
            <a:r>
              <a:rPr lang="id-ID" sz="2769" dirty="0">
                <a:latin typeface="Arial" panose="020B0604020202020204" pitchFamily="34" charset="0"/>
                <a:cs typeface="Arial" panose="020B0604020202020204" pitchFamily="34" charset="0"/>
              </a:rPr>
              <a:t>Terkait dengan upaya pelestarian lingkungan hidup</a:t>
            </a:r>
          </a:p>
          <a:p>
            <a:pPr marL="474796" indent="-474796">
              <a:buAutoNum type="alphaLcParenR"/>
            </a:pPr>
            <a:r>
              <a:rPr lang="id-ID" sz="2769" dirty="0">
                <a:latin typeface="Arial" panose="020B0604020202020204" pitchFamily="34" charset="0"/>
                <a:cs typeface="Arial" panose="020B0604020202020204" pitchFamily="34" charset="0"/>
              </a:rPr>
              <a:t>Sudah diadopsi menjadi regulasi teknis oleh institusi dan/atau pelaksana kegiatan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3274AAD-A6AC-4A43-B6B0-338F6EC4D4A7}"/>
              </a:ext>
            </a:extLst>
          </p:cNvPr>
          <p:cNvSpPr/>
          <p:nvPr/>
        </p:nvSpPr>
        <p:spPr>
          <a:xfrm>
            <a:off x="5875506" y="6128426"/>
            <a:ext cx="651753" cy="6031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4F867B-587D-459C-9E6C-64B317CEC67D}"/>
              </a:ext>
            </a:extLst>
          </p:cNvPr>
          <p:cNvSpPr txBox="1"/>
          <p:nvPr/>
        </p:nvSpPr>
        <p:spPr>
          <a:xfrm>
            <a:off x="6108575" y="6079787"/>
            <a:ext cx="25539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Britannic Bold" panose="020B0903060703020204" pitchFamily="34" charset="0"/>
              </a:rPr>
              <a:t>Peraturan</a:t>
            </a:r>
            <a:endParaRPr lang="en-US" dirty="0">
              <a:solidFill>
                <a:srgbClr val="FF0000"/>
              </a:solidFill>
              <a:latin typeface="Britannic Bold" panose="020B0903060703020204" pitchFamily="34" charset="0"/>
            </a:endParaRPr>
          </a:p>
          <a:p>
            <a:pPr algn="ctr"/>
            <a:r>
              <a:rPr lang="en-US" dirty="0">
                <a:solidFill>
                  <a:srgbClr val="FF0000"/>
                </a:solidFill>
                <a:latin typeface="Britannic Bold" panose="020B0903060703020204" pitchFamily="34" charset="0"/>
              </a:rPr>
              <a:t>Menteri PUPR/PU</a:t>
            </a:r>
            <a:endParaRPr lang="en-ID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D7737E-D0F6-4FCA-A428-F698169FCF02}"/>
              </a:ext>
            </a:extLst>
          </p:cNvPr>
          <p:cNvSpPr/>
          <p:nvPr/>
        </p:nvSpPr>
        <p:spPr>
          <a:xfrm>
            <a:off x="218052" y="0"/>
            <a:ext cx="6248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1.3 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Apa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Status SNI – AHSP  ?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B15CA4-1EF5-473E-941A-578996D00B69}"/>
              </a:ext>
            </a:extLst>
          </p:cNvPr>
          <p:cNvSpPr/>
          <p:nvPr/>
        </p:nvSpPr>
        <p:spPr>
          <a:xfrm>
            <a:off x="9744515" y="6658879"/>
            <a:ext cx="168112" cy="179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B62FA9C-B63C-422A-9814-18B2202B9EEA}"/>
              </a:ext>
            </a:extLst>
          </p:cNvPr>
          <p:cNvSpPr/>
          <p:nvPr/>
        </p:nvSpPr>
        <p:spPr>
          <a:xfrm>
            <a:off x="86724" y="92804"/>
            <a:ext cx="533035" cy="445258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1</a:t>
            </a:r>
            <a:endParaRPr lang="en-ID" sz="360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15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4ACA433-D705-4C81-AF47-6707BBF475A9}"/>
              </a:ext>
            </a:extLst>
          </p:cNvPr>
          <p:cNvSpPr txBox="1"/>
          <p:nvPr/>
        </p:nvSpPr>
        <p:spPr>
          <a:xfrm>
            <a:off x="436451" y="74886"/>
            <a:ext cx="83502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Contoh</a:t>
            </a:r>
            <a:r>
              <a:rPr lang="en-US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Pekerjaan</a:t>
            </a:r>
            <a:r>
              <a:rPr lang="en-US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Utama </a:t>
            </a:r>
            <a:r>
              <a:rPr lang="en-US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Komp</a:t>
            </a:r>
            <a:r>
              <a:rPr lang="en-US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 </a:t>
            </a:r>
            <a:r>
              <a:rPr lang="en-US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Infrastruktur</a:t>
            </a:r>
            <a:r>
              <a:rPr lang="en-US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Sal. </a:t>
            </a:r>
            <a:r>
              <a:rPr lang="en-US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Irigasi</a:t>
            </a:r>
            <a:endParaRPr lang="en-US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A37321-7169-4097-B661-762C41DC9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96" y="542620"/>
            <a:ext cx="9539927" cy="63153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BB659F-90BB-402E-9FCA-39A75423DF61}"/>
              </a:ext>
            </a:extLst>
          </p:cNvPr>
          <p:cNvSpPr/>
          <p:nvPr/>
        </p:nvSpPr>
        <p:spPr>
          <a:xfrm>
            <a:off x="9660904" y="6692348"/>
            <a:ext cx="245096" cy="16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27408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F0F3026-C1AA-4A14-8216-BBEAE2201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7" y="92676"/>
            <a:ext cx="5716139" cy="32742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453EDD-6F9D-462D-BF01-F22F534D3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917"/>
          <a:stretch/>
        </p:blipFill>
        <p:spPr>
          <a:xfrm>
            <a:off x="5682144" y="755122"/>
            <a:ext cx="4226169" cy="6195408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D1C867A8-5052-B6C7-2A30-4CF786BC8125}"/>
              </a:ext>
            </a:extLst>
          </p:cNvPr>
          <p:cNvSpPr/>
          <p:nvPr/>
        </p:nvSpPr>
        <p:spPr>
          <a:xfrm>
            <a:off x="2307769" y="2717751"/>
            <a:ext cx="304800" cy="105507"/>
          </a:xfrm>
          <a:prstGeom prst="wedgeRectCallout">
            <a:avLst>
              <a:gd name="adj1" fmla="val 2099870"/>
              <a:gd name="adj2" fmla="val 2182613"/>
            </a:avLst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DACECDB8-B449-152D-4224-11B0DC234829}"/>
              </a:ext>
            </a:extLst>
          </p:cNvPr>
          <p:cNvSpPr/>
          <p:nvPr/>
        </p:nvSpPr>
        <p:spPr>
          <a:xfrm>
            <a:off x="1834774" y="2717752"/>
            <a:ext cx="304800" cy="105507"/>
          </a:xfrm>
          <a:prstGeom prst="wedgeRectCallout">
            <a:avLst>
              <a:gd name="adj1" fmla="val 2265680"/>
              <a:gd name="adj2" fmla="val 2348743"/>
            </a:avLst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8FFB71F4-DE8B-74A8-295D-E1B9D97D6B46}"/>
              </a:ext>
            </a:extLst>
          </p:cNvPr>
          <p:cNvSpPr/>
          <p:nvPr/>
        </p:nvSpPr>
        <p:spPr>
          <a:xfrm>
            <a:off x="3192034" y="2703465"/>
            <a:ext cx="304800" cy="105507"/>
          </a:xfrm>
          <a:prstGeom prst="wedgeRectCallout">
            <a:avLst>
              <a:gd name="adj1" fmla="val 1843539"/>
              <a:gd name="adj2" fmla="val -599888"/>
            </a:avLst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D2F4C51-9039-A971-8229-2A30D426DD36}"/>
              </a:ext>
            </a:extLst>
          </p:cNvPr>
          <p:cNvSpPr/>
          <p:nvPr/>
        </p:nvSpPr>
        <p:spPr>
          <a:xfrm>
            <a:off x="3599680" y="2703465"/>
            <a:ext cx="304800" cy="105507"/>
          </a:xfrm>
          <a:prstGeom prst="wedgeRectCallout">
            <a:avLst>
              <a:gd name="adj1" fmla="val 1721767"/>
              <a:gd name="adj2" fmla="val -459385"/>
            </a:avLst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4BC71F-03AE-F6A3-383E-A0E9023B6DEE}"/>
              </a:ext>
            </a:extLst>
          </p:cNvPr>
          <p:cNvSpPr/>
          <p:nvPr/>
        </p:nvSpPr>
        <p:spPr>
          <a:xfrm>
            <a:off x="4987696" y="2717752"/>
            <a:ext cx="324338" cy="8987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101E03-BC61-203D-27E0-7C040D0AABBD}"/>
              </a:ext>
            </a:extLst>
          </p:cNvPr>
          <p:cNvSpPr/>
          <p:nvPr/>
        </p:nvSpPr>
        <p:spPr>
          <a:xfrm>
            <a:off x="5375460" y="2719666"/>
            <a:ext cx="324338" cy="8987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4E61FF-C2FA-1D6F-8128-27FD2DAFC647}"/>
              </a:ext>
            </a:extLst>
          </p:cNvPr>
          <p:cNvCxnSpPr>
            <a:cxnSpLocks/>
          </p:cNvCxnSpPr>
          <p:nvPr/>
        </p:nvCxnSpPr>
        <p:spPr>
          <a:xfrm>
            <a:off x="5312034" y="2807496"/>
            <a:ext cx="3536183" cy="3184511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89E7F7-77C5-69F6-6240-372BEF3A181D}"/>
              </a:ext>
            </a:extLst>
          </p:cNvPr>
          <p:cNvCxnSpPr>
            <a:cxnSpLocks/>
          </p:cNvCxnSpPr>
          <p:nvPr/>
        </p:nvCxnSpPr>
        <p:spPr>
          <a:xfrm>
            <a:off x="5704953" y="2777743"/>
            <a:ext cx="3143264" cy="3214264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AB83FE-8D0A-4F03-B9AF-6488744F7D9A}"/>
              </a:ext>
            </a:extLst>
          </p:cNvPr>
          <p:cNvSpPr/>
          <p:nvPr/>
        </p:nvSpPr>
        <p:spPr>
          <a:xfrm>
            <a:off x="5716587" y="4745912"/>
            <a:ext cx="4049180" cy="145820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AC64096-A98C-4C96-B9EA-D0D8A6752DDE}"/>
              </a:ext>
            </a:extLst>
          </p:cNvPr>
          <p:cNvSpPr/>
          <p:nvPr/>
        </p:nvSpPr>
        <p:spPr>
          <a:xfrm>
            <a:off x="5716588" y="1600575"/>
            <a:ext cx="4049179" cy="145820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013EC4-8A5C-470C-8399-F098D1C5401A}"/>
              </a:ext>
            </a:extLst>
          </p:cNvPr>
          <p:cNvSpPr txBox="1"/>
          <p:nvPr/>
        </p:nvSpPr>
        <p:spPr>
          <a:xfrm>
            <a:off x="1817628" y="4981668"/>
            <a:ext cx="3570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Contoh</a:t>
            </a:r>
            <a:r>
              <a:rPr lang="en-US" b="1" dirty="0"/>
              <a:t> SALURAN IRIGASI</a:t>
            </a:r>
          </a:p>
          <a:p>
            <a:pPr algn="ctr"/>
            <a:r>
              <a:rPr lang="en-US" b="1" dirty="0"/>
              <a:t>yang </a:t>
            </a:r>
            <a:r>
              <a:rPr lang="en-US" b="1" dirty="0" err="1"/>
              <a:t>kita</a:t>
            </a:r>
            <a:r>
              <a:rPr lang="en-US" b="1" dirty="0"/>
              <a:t> </a:t>
            </a:r>
            <a:r>
              <a:rPr lang="en-US" b="1" dirty="0" err="1"/>
              <a:t>pilih</a:t>
            </a:r>
            <a:endParaRPr lang="en-ID" b="1" dirty="0"/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4B8960A9-71FA-421F-A2DF-CC3A54B742BA}"/>
              </a:ext>
            </a:extLst>
          </p:cNvPr>
          <p:cNvSpPr/>
          <p:nvPr/>
        </p:nvSpPr>
        <p:spPr>
          <a:xfrm>
            <a:off x="4745150" y="4883422"/>
            <a:ext cx="938141" cy="566232"/>
          </a:xfrm>
          <a:prstGeom prst="ben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54A6A3E1-2096-4A92-B929-AD90F4C06CBA}"/>
              </a:ext>
            </a:extLst>
          </p:cNvPr>
          <p:cNvSpPr/>
          <p:nvPr/>
        </p:nvSpPr>
        <p:spPr>
          <a:xfrm flipV="1">
            <a:off x="4745150" y="5379801"/>
            <a:ext cx="938141" cy="566232"/>
          </a:xfrm>
          <a:prstGeom prst="ben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181E3349-F87E-4351-9848-C4C946796F7E}"/>
              </a:ext>
            </a:extLst>
          </p:cNvPr>
          <p:cNvSpPr/>
          <p:nvPr/>
        </p:nvSpPr>
        <p:spPr>
          <a:xfrm>
            <a:off x="3966962" y="2701989"/>
            <a:ext cx="304800" cy="105507"/>
          </a:xfrm>
          <a:prstGeom prst="wedgeRectCallout">
            <a:avLst>
              <a:gd name="adj1" fmla="val 1574883"/>
              <a:gd name="adj2" fmla="val -334712"/>
            </a:avLst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2DE4CB63-04FA-4316-B230-AC1289DEE72A}"/>
              </a:ext>
            </a:extLst>
          </p:cNvPr>
          <p:cNvSpPr/>
          <p:nvPr/>
        </p:nvSpPr>
        <p:spPr>
          <a:xfrm>
            <a:off x="4303714" y="2701989"/>
            <a:ext cx="304800" cy="105507"/>
          </a:xfrm>
          <a:prstGeom prst="wedgeRectCallout">
            <a:avLst>
              <a:gd name="adj1" fmla="val 1483092"/>
              <a:gd name="adj2" fmla="val -185955"/>
            </a:avLst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1" name="Speech Bubble: Rectangle 30">
            <a:extLst>
              <a:ext uri="{FF2B5EF4-FFF2-40B4-BE49-F238E27FC236}">
                <a16:creationId xmlns:a16="http://schemas.microsoft.com/office/drawing/2014/main" id="{433AE8E9-5D78-4A38-A5B9-68243A21C034}"/>
              </a:ext>
            </a:extLst>
          </p:cNvPr>
          <p:cNvSpPr/>
          <p:nvPr/>
        </p:nvSpPr>
        <p:spPr>
          <a:xfrm>
            <a:off x="4625442" y="2707635"/>
            <a:ext cx="304800" cy="105507"/>
          </a:xfrm>
          <a:prstGeom prst="wedgeRectCallout">
            <a:avLst>
              <a:gd name="adj1" fmla="val 1371981"/>
              <a:gd name="adj2" fmla="val -39727"/>
            </a:avLst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2" name="Speech Bubble: Rectangle 31">
            <a:extLst>
              <a:ext uri="{FF2B5EF4-FFF2-40B4-BE49-F238E27FC236}">
                <a16:creationId xmlns:a16="http://schemas.microsoft.com/office/drawing/2014/main" id="{C1DD83BD-6B96-4ACC-AC8B-B0AA28631D22}"/>
              </a:ext>
            </a:extLst>
          </p:cNvPr>
          <p:cNvSpPr/>
          <p:nvPr/>
        </p:nvSpPr>
        <p:spPr>
          <a:xfrm>
            <a:off x="1915633" y="3260977"/>
            <a:ext cx="304800" cy="105507"/>
          </a:xfrm>
          <a:prstGeom prst="wedgeRectCallout">
            <a:avLst>
              <a:gd name="adj1" fmla="val 2257166"/>
              <a:gd name="adj2" fmla="val -421348"/>
            </a:avLst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9" name="Speech Bubble: Rectangle 38">
            <a:extLst>
              <a:ext uri="{FF2B5EF4-FFF2-40B4-BE49-F238E27FC236}">
                <a16:creationId xmlns:a16="http://schemas.microsoft.com/office/drawing/2014/main" id="{DA48F182-78F6-4D49-A00C-37819ED4926D}"/>
              </a:ext>
            </a:extLst>
          </p:cNvPr>
          <p:cNvSpPr/>
          <p:nvPr/>
        </p:nvSpPr>
        <p:spPr>
          <a:xfrm>
            <a:off x="2661449" y="2719938"/>
            <a:ext cx="304800" cy="105507"/>
          </a:xfrm>
          <a:prstGeom prst="wedgeRectCallout">
            <a:avLst>
              <a:gd name="adj1" fmla="val 1999870"/>
              <a:gd name="adj2" fmla="val 2924457"/>
            </a:avLst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0" name="Speech Bubble: Rectangle 39">
            <a:extLst>
              <a:ext uri="{FF2B5EF4-FFF2-40B4-BE49-F238E27FC236}">
                <a16:creationId xmlns:a16="http://schemas.microsoft.com/office/drawing/2014/main" id="{50CC277C-124A-467D-84A9-7CC2C771A0D3}"/>
              </a:ext>
            </a:extLst>
          </p:cNvPr>
          <p:cNvSpPr/>
          <p:nvPr/>
        </p:nvSpPr>
        <p:spPr>
          <a:xfrm>
            <a:off x="1854626" y="2970949"/>
            <a:ext cx="304800" cy="105507"/>
          </a:xfrm>
          <a:prstGeom prst="wedgeRectCallout">
            <a:avLst>
              <a:gd name="adj1" fmla="val 2270458"/>
              <a:gd name="adj2" fmla="val 2363669"/>
            </a:avLst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AE0CC38A-E056-49B1-84BC-4967D38A7787}"/>
              </a:ext>
            </a:extLst>
          </p:cNvPr>
          <p:cNvSpPr/>
          <p:nvPr/>
        </p:nvSpPr>
        <p:spPr>
          <a:xfrm>
            <a:off x="1862523" y="3058778"/>
            <a:ext cx="304800" cy="105507"/>
          </a:xfrm>
          <a:prstGeom prst="wedgeRectCallout">
            <a:avLst>
              <a:gd name="adj1" fmla="val 2261635"/>
              <a:gd name="adj2" fmla="val 2440141"/>
            </a:avLst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6395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  <p:bldP spid="13" grpId="0" animBg="1"/>
      <p:bldP spid="12" grpId="0"/>
      <p:bldP spid="15" grpId="0" animBg="1"/>
      <p:bldP spid="16" grpId="0" animBg="1"/>
      <p:bldP spid="29" grpId="0" animBg="1"/>
      <p:bldP spid="30" grpId="0" animBg="1"/>
      <p:bldP spid="31" grpId="0" animBg="1"/>
      <p:bldP spid="32" grpId="0" animBg="1"/>
      <p:bldP spid="39" grpId="0" animBg="1"/>
      <p:bldP spid="40" grpId="0" animBg="1"/>
      <p:bldP spid="4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6D290E-7325-BC04-6004-11FD24877BEA}"/>
              </a:ext>
            </a:extLst>
          </p:cNvPr>
          <p:cNvSpPr txBox="1"/>
          <p:nvPr/>
        </p:nvSpPr>
        <p:spPr>
          <a:xfrm>
            <a:off x="304974" y="6331942"/>
            <a:ext cx="960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Berbagai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jenis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nama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generik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menggambarkan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kondisi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pekerjaannya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dilihat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Pada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butir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A.5 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Daftar HSP SDA, Kota Bandung,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Jawa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Barat,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2022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Informatif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725B11-1B93-41FA-9F74-8150AF108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032"/>
            <a:ext cx="9906000" cy="62116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0390C0-7233-96BF-D3E4-7CC97ADB2C17}"/>
              </a:ext>
            </a:extLst>
          </p:cNvPr>
          <p:cNvSpPr txBox="1"/>
          <p:nvPr/>
        </p:nvSpPr>
        <p:spPr>
          <a:xfrm flipH="1">
            <a:off x="1515196" y="2838"/>
            <a:ext cx="5943600" cy="510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600" dirty="0" err="1">
                <a:solidFill>
                  <a:srgbClr val="7030A0"/>
                </a:solidFill>
              </a:rPr>
              <a:t>Contoh</a:t>
            </a:r>
            <a:r>
              <a:rPr lang="en-US" sz="1600" dirty="0">
                <a:solidFill>
                  <a:srgbClr val="7030A0"/>
                </a:solidFill>
              </a:rPr>
              <a:t> DKH </a:t>
            </a:r>
            <a:r>
              <a:rPr lang="en-US" sz="1600" dirty="0" err="1">
                <a:solidFill>
                  <a:srgbClr val="7030A0"/>
                </a:solidFill>
              </a:rPr>
              <a:t>Saluran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Irigasi</a:t>
            </a:r>
            <a:endParaRPr lang="en-US" sz="1600" dirty="0">
              <a:solidFill>
                <a:srgbClr val="7030A0"/>
              </a:solidFill>
            </a:endParaRPr>
          </a:p>
          <a:p>
            <a:pPr algn="ctr">
              <a:lnSpc>
                <a:spcPct val="85000"/>
              </a:lnSpc>
            </a:pP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(Manual dan </a:t>
            </a:r>
            <a:r>
              <a:rPr lang="en-US" sz="1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Mekanis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D" sz="1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4D84E6-0C5D-4A2E-8AEB-D1ED860FE444}"/>
              </a:ext>
            </a:extLst>
          </p:cNvPr>
          <p:cNvCxnSpPr/>
          <p:nvPr/>
        </p:nvCxnSpPr>
        <p:spPr>
          <a:xfrm>
            <a:off x="198783" y="887896"/>
            <a:ext cx="9528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1853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7B0BF8-224D-47AC-85F5-E6BB3B2BF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1" y="-256478"/>
            <a:ext cx="988278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50C951-F675-48DB-AD33-FBEF2BF6AE72}"/>
              </a:ext>
            </a:extLst>
          </p:cNvPr>
          <p:cNvSpPr txBox="1"/>
          <p:nvPr/>
        </p:nvSpPr>
        <p:spPr>
          <a:xfrm>
            <a:off x="3491314" y="2824195"/>
            <a:ext cx="61392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</a:rPr>
              <a:t>Perhitungan</a:t>
            </a:r>
            <a:r>
              <a:rPr lang="en-US" sz="3600" dirty="0">
                <a:solidFill>
                  <a:srgbClr val="7030A0"/>
                </a:solidFill>
              </a:rPr>
              <a:t> HSD: </a:t>
            </a:r>
          </a:p>
          <a:p>
            <a:pPr marL="714375" indent="-90488"/>
            <a:r>
              <a:rPr lang="en-US" sz="3600" dirty="0"/>
              <a:t>- Tenaga </a:t>
            </a:r>
            <a:r>
              <a:rPr lang="en-US" sz="3600" dirty="0" err="1"/>
              <a:t>Kerja</a:t>
            </a:r>
            <a:r>
              <a:rPr lang="en-US" sz="3600" dirty="0"/>
              <a:t>,</a:t>
            </a:r>
          </a:p>
          <a:p>
            <a:pPr marL="714375" indent="-90488"/>
            <a:r>
              <a:rPr lang="en-US" sz="3600" dirty="0"/>
              <a:t>- </a:t>
            </a:r>
            <a:r>
              <a:rPr lang="en-US" sz="3600" dirty="0" err="1"/>
              <a:t>Peralatan</a:t>
            </a:r>
            <a:r>
              <a:rPr lang="en-US" sz="3600" dirty="0"/>
              <a:t> dan </a:t>
            </a:r>
            <a:r>
              <a:rPr lang="en-US" sz="3600" dirty="0" err="1"/>
              <a:t>Meterial</a:t>
            </a:r>
            <a:r>
              <a:rPr lang="en-US" sz="3600" dirty="0"/>
              <a:t> </a:t>
            </a:r>
          </a:p>
          <a:p>
            <a:pPr marL="714375" indent="-90488"/>
            <a:r>
              <a:rPr lang="en-US" sz="3600" dirty="0"/>
              <a:t>- </a:t>
            </a:r>
            <a:r>
              <a:rPr lang="en-US" sz="3600" dirty="0" err="1"/>
              <a:t>HaSPo</a:t>
            </a:r>
            <a:r>
              <a:rPr lang="en-US" sz="3600" dirty="0"/>
              <a:t> dan </a:t>
            </a:r>
            <a:r>
              <a:rPr lang="en-US" sz="3600" dirty="0" err="1"/>
              <a:t>Angkutan</a:t>
            </a:r>
            <a:endParaRPr lang="en-ID" sz="36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0F22B657-BDE2-4E80-AA57-5C59194BA556}"/>
              </a:ext>
            </a:extLst>
          </p:cNvPr>
          <p:cNvSpPr/>
          <p:nvPr/>
        </p:nvSpPr>
        <p:spPr>
          <a:xfrm>
            <a:off x="2812898" y="2920761"/>
            <a:ext cx="544286" cy="468086"/>
          </a:xfrm>
          <a:prstGeom prst="hexago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6</a:t>
            </a:r>
            <a:endParaRPr lang="en-ID" sz="3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076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9ED566-2611-F5A8-EBCE-D4206D623140}"/>
              </a:ext>
            </a:extLst>
          </p:cNvPr>
          <p:cNvSpPr/>
          <p:nvPr/>
        </p:nvSpPr>
        <p:spPr>
          <a:xfrm>
            <a:off x="144249" y="113242"/>
            <a:ext cx="71016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6.1  </a:t>
            </a:r>
            <a:r>
              <a:rPr lang="en-US" sz="3200" dirty="0" err="1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Perhitungan</a:t>
            </a:r>
            <a:r>
              <a:rPr lang="en-US" sz="3200" dirty="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Harga </a:t>
            </a:r>
            <a:r>
              <a:rPr lang="en-US" sz="3200" dirty="0" err="1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Satuan</a:t>
            </a:r>
            <a:r>
              <a:rPr lang="en-US" sz="3200" dirty="0">
                <a:ln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Dasar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313AA1-9A4C-46ED-99FA-17E169871953}"/>
              </a:ext>
            </a:extLst>
          </p:cNvPr>
          <p:cNvSpPr txBox="1"/>
          <p:nvPr/>
        </p:nvSpPr>
        <p:spPr>
          <a:xfrm>
            <a:off x="2630263" y="872826"/>
            <a:ext cx="4790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355600" algn="l"/>
              </a:tabLst>
            </a:pPr>
            <a:r>
              <a:rPr lang="en-US" dirty="0">
                <a:solidFill>
                  <a:srgbClr val="00B0F0"/>
                </a:solidFill>
              </a:rPr>
              <a:t>1.	</a:t>
            </a:r>
            <a:r>
              <a:rPr lang="en-US" dirty="0" err="1">
                <a:solidFill>
                  <a:srgbClr val="00B0F0"/>
                </a:solidFill>
              </a:rPr>
              <a:t>Perhitungan</a:t>
            </a:r>
            <a:r>
              <a:rPr lang="en-US" dirty="0">
                <a:solidFill>
                  <a:srgbClr val="00B0F0"/>
                </a:solidFill>
              </a:rPr>
              <a:t> HSD Tenaga </a:t>
            </a:r>
            <a:r>
              <a:rPr lang="en-US" dirty="0" err="1">
                <a:solidFill>
                  <a:srgbClr val="00B0F0"/>
                </a:solidFill>
              </a:rPr>
              <a:t>Kerja</a:t>
            </a:r>
            <a:endParaRPr lang="en-ID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C66EC6-13FF-C36E-8B0B-F647975D6539}"/>
              </a:ext>
            </a:extLst>
          </p:cNvPr>
          <p:cNvSpPr txBox="1"/>
          <p:nvPr/>
        </p:nvSpPr>
        <p:spPr>
          <a:xfrm>
            <a:off x="2630263" y="1359427"/>
            <a:ext cx="4312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2. </a:t>
            </a:r>
            <a:r>
              <a:rPr lang="en-US" dirty="0" err="1">
                <a:solidFill>
                  <a:srgbClr val="00B0F0"/>
                </a:solidFill>
              </a:rPr>
              <a:t>Perhitungan</a:t>
            </a:r>
            <a:r>
              <a:rPr lang="en-US" dirty="0">
                <a:solidFill>
                  <a:srgbClr val="00B0F0"/>
                </a:solidFill>
              </a:rPr>
              <a:t> HSD </a:t>
            </a:r>
            <a:r>
              <a:rPr lang="en-US" dirty="0" err="1">
                <a:solidFill>
                  <a:srgbClr val="00B0F0"/>
                </a:solidFill>
              </a:rPr>
              <a:t>Peralatan</a:t>
            </a:r>
            <a:endParaRPr lang="en-ID" dirty="0">
              <a:solidFill>
                <a:srgbClr val="00B0F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4912AD-DD92-EB2E-8245-F0EF064992F1}"/>
              </a:ext>
            </a:extLst>
          </p:cNvPr>
          <p:cNvSpPr txBox="1"/>
          <p:nvPr/>
        </p:nvSpPr>
        <p:spPr>
          <a:xfrm>
            <a:off x="2630263" y="1845624"/>
            <a:ext cx="5102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3. </a:t>
            </a:r>
            <a:r>
              <a:rPr lang="en-US" dirty="0" err="1">
                <a:solidFill>
                  <a:srgbClr val="00B0F0"/>
                </a:solidFill>
              </a:rPr>
              <a:t>Perhitungan</a:t>
            </a:r>
            <a:r>
              <a:rPr lang="en-US" dirty="0">
                <a:solidFill>
                  <a:srgbClr val="00B0F0"/>
                </a:solidFill>
              </a:rPr>
              <a:t> HSD </a:t>
            </a:r>
            <a:r>
              <a:rPr lang="en-US" dirty="0" err="1">
                <a:solidFill>
                  <a:srgbClr val="00B0F0"/>
                </a:solidFill>
              </a:rPr>
              <a:t>Bahan</a:t>
            </a:r>
            <a:r>
              <a:rPr lang="en-US" dirty="0">
                <a:solidFill>
                  <a:srgbClr val="00B0F0"/>
                </a:solidFill>
              </a:rPr>
              <a:t>/Material</a:t>
            </a:r>
            <a:endParaRPr lang="en-ID" dirty="0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D2F57-85E0-A11D-AECA-48254B794A2A}"/>
              </a:ext>
            </a:extLst>
          </p:cNvPr>
          <p:cNvSpPr txBox="1"/>
          <p:nvPr/>
        </p:nvSpPr>
        <p:spPr>
          <a:xfrm>
            <a:off x="197224" y="2396740"/>
            <a:ext cx="95025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Bookman Old Style" panose="02050604050505020204" pitchFamily="18" charset="0"/>
              </a:rPr>
              <a:t>Untuk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menghitung</a:t>
            </a:r>
            <a:r>
              <a:rPr lang="en-US" sz="2000" dirty="0">
                <a:latin typeface="Bookman Old Style" panose="02050604050505020204" pitchFamily="18" charset="0"/>
              </a:rPr>
              <a:t> HSP, </a:t>
            </a:r>
            <a:r>
              <a:rPr lang="en-US" sz="2000" dirty="0" err="1">
                <a:latin typeface="Bookman Old Style" panose="02050604050505020204" pitchFamily="18" charset="0"/>
              </a:rPr>
              <a:t>harus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menentukan</a:t>
            </a:r>
            <a:r>
              <a:rPr lang="en-US" sz="2000" dirty="0">
                <a:latin typeface="Bookman Old Style" panose="02050604050505020204" pitchFamily="18" charset="0"/>
              </a:rPr>
              <a:t> HSD </a:t>
            </a:r>
            <a:r>
              <a:rPr lang="en-US" sz="2000" dirty="0" err="1">
                <a:latin typeface="Bookman Old Style" panose="02050604050505020204" pitchFamily="18" charset="0"/>
              </a:rPr>
              <a:t>berbagai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komponen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baik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itu</a:t>
            </a:r>
            <a:r>
              <a:rPr lang="en-US" sz="2000" dirty="0">
                <a:latin typeface="Bookman Old Style" panose="02050604050505020204" pitchFamily="18" charset="0"/>
              </a:rPr>
              <a:t> Tenaga </a:t>
            </a:r>
            <a:r>
              <a:rPr lang="en-US" sz="2000" dirty="0" err="1">
                <a:latin typeface="Bookman Old Style" panose="02050604050505020204" pitchFamily="18" charset="0"/>
              </a:rPr>
              <a:t>Kerja</a:t>
            </a:r>
            <a:r>
              <a:rPr lang="en-US" sz="2000" dirty="0">
                <a:latin typeface="Bookman Old Style" panose="02050604050505020204" pitchFamily="18" charset="0"/>
              </a:rPr>
              <a:t>, Material dan Alat. </a:t>
            </a:r>
            <a:r>
              <a:rPr lang="en-US" sz="2000" dirty="0" err="1">
                <a:latin typeface="Bookman Old Style" panose="02050604050505020204" pitchFamily="18" charset="0"/>
              </a:rPr>
              <a:t>Disini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dari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berbagai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jenis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komponen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harus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mencari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berbagai</a:t>
            </a:r>
            <a:r>
              <a:rPr lang="en-US" sz="2000" dirty="0">
                <a:latin typeface="Bookman Old Style" panose="02050604050505020204" pitchFamily="18" charset="0"/>
              </a:rPr>
              <a:t> factor yang </a:t>
            </a:r>
            <a:r>
              <a:rPr lang="en-US" sz="2000" dirty="0" err="1">
                <a:latin typeface="Bookman Old Style" panose="02050604050505020204" pitchFamily="18" charset="0"/>
              </a:rPr>
              <a:t>akan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berpengaruh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terhadap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metode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pengangkutan</a:t>
            </a:r>
            <a:r>
              <a:rPr lang="en-US" sz="2000" dirty="0">
                <a:latin typeface="Bookman Old Style" panose="02050604050505020204" pitchFamily="18" charset="0"/>
              </a:rPr>
              <a:t> ini yang </a:t>
            </a:r>
            <a:r>
              <a:rPr lang="en-US" sz="2000" dirty="0" err="1">
                <a:latin typeface="Bookman Old Style" panose="02050604050505020204" pitchFamily="18" charset="0"/>
              </a:rPr>
              <a:t>dapat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memberikan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harga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termurah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baik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itu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dari</a:t>
            </a:r>
            <a:r>
              <a:rPr lang="en-US" sz="2000" dirty="0">
                <a:latin typeface="Bookman Old Style" panose="02050604050505020204" pitchFamily="18" charset="0"/>
              </a:rPr>
              <a:t> factor </a:t>
            </a:r>
            <a:r>
              <a:rPr lang="en-US" sz="2000" dirty="0" err="1">
                <a:latin typeface="Bookman Old Style" panose="02050604050505020204" pitchFamily="18" charset="0"/>
              </a:rPr>
              <a:t>jarak</a:t>
            </a:r>
            <a:r>
              <a:rPr lang="en-US" sz="2000" dirty="0">
                <a:latin typeface="Bookman Old Style" panose="02050604050505020204" pitchFamily="18" charset="0"/>
              </a:rPr>
              <a:t>, </a:t>
            </a:r>
            <a:r>
              <a:rPr lang="en-US" sz="2000" dirty="0" err="1">
                <a:latin typeface="Bookman Old Style" panose="02050604050505020204" pitchFamily="18" charset="0"/>
              </a:rPr>
              <a:t>pemilihan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jenis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alat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pengangkut</a:t>
            </a:r>
            <a:r>
              <a:rPr lang="en-US" sz="2000" dirty="0">
                <a:latin typeface="Bookman Old Style" panose="02050604050505020204" pitchFamily="18" charset="0"/>
              </a:rPr>
              <a:t> juga </a:t>
            </a:r>
            <a:r>
              <a:rPr lang="en-US" sz="2000" dirty="0" err="1">
                <a:latin typeface="Bookman Old Style" panose="02050604050505020204" pitchFamily="18" charset="0"/>
              </a:rPr>
              <a:t>metode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transportasinya</a:t>
            </a:r>
            <a:r>
              <a:rPr lang="en-US" sz="2000" dirty="0"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en-US" sz="2000" dirty="0">
                <a:latin typeface="Bookman Old Style" panose="02050604050505020204" pitchFamily="18" charset="0"/>
              </a:rPr>
              <a:t>Jadi </a:t>
            </a:r>
            <a:r>
              <a:rPr lang="en-US" sz="2000" dirty="0" err="1">
                <a:latin typeface="Bookman Old Style" panose="02050604050505020204" pitchFamily="18" charset="0"/>
              </a:rPr>
              <a:t>disini</a:t>
            </a:r>
            <a:r>
              <a:rPr lang="en-US" sz="2000" dirty="0">
                <a:latin typeface="Bookman Old Style" panose="02050604050505020204" pitchFamily="18" charset="0"/>
              </a:rPr>
              <a:t> kata </a:t>
            </a:r>
            <a:r>
              <a:rPr lang="en-US" sz="2000" dirty="0" err="1">
                <a:latin typeface="Bookman Old Style" panose="02050604050505020204" pitchFamily="18" charset="0"/>
              </a:rPr>
              <a:t>kunci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penentuan</a:t>
            </a:r>
            <a:r>
              <a:rPr lang="en-US" sz="2000" dirty="0">
                <a:latin typeface="Bookman Old Style" panose="02050604050505020204" pitchFamily="18" charset="0"/>
              </a:rPr>
              <a:t> HSD </a:t>
            </a:r>
            <a:r>
              <a:rPr lang="en-US" sz="2000" dirty="0" err="1">
                <a:latin typeface="Bookman Old Style" panose="02050604050505020204" pitchFamily="18" charset="0"/>
              </a:rPr>
              <a:t>disini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adalah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optimasi</a:t>
            </a:r>
            <a:r>
              <a:rPr lang="en-US" sz="2000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harga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dengan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perhitungan</a:t>
            </a:r>
            <a:r>
              <a:rPr lang="en-US" sz="2000" dirty="0">
                <a:latin typeface="Bookman Old Style" panose="02050604050505020204" pitchFamily="18" charset="0"/>
              </a:rPr>
              <a:t> minimum </a:t>
            </a:r>
            <a:r>
              <a:rPr lang="en-US" sz="2000" dirty="0" err="1">
                <a:latin typeface="Bookman Old Style" panose="02050604050505020204" pitchFamily="18" charset="0"/>
              </a:rPr>
              <a:t>harga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satuan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dasar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tenaga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kerja</a:t>
            </a:r>
            <a:r>
              <a:rPr lang="en-US" sz="2000" dirty="0">
                <a:latin typeface="Bookman Old Style" panose="02050604050505020204" pitchFamily="18" charset="0"/>
              </a:rPr>
              <a:t>, material dan </a:t>
            </a:r>
            <a:r>
              <a:rPr lang="en-US" sz="2000" dirty="0" err="1">
                <a:latin typeface="Bookman Old Style" panose="02050604050505020204" pitchFamily="18" charset="0"/>
              </a:rPr>
              <a:t>biaya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operasi</a:t>
            </a:r>
            <a:r>
              <a:rPr lang="en-US" sz="2000" dirty="0">
                <a:latin typeface="Bookman Old Style" panose="02050604050505020204" pitchFamily="18" charset="0"/>
              </a:rPr>
              <a:t> </a:t>
            </a:r>
            <a:r>
              <a:rPr lang="en-US" sz="2000" dirty="0" err="1">
                <a:latin typeface="Bookman Old Style" panose="02050604050505020204" pitchFamily="18" charset="0"/>
              </a:rPr>
              <a:t>alat</a:t>
            </a:r>
            <a:r>
              <a:rPr lang="en-US" sz="2000" dirty="0">
                <a:latin typeface="Bookman Old Style" panose="02050604050505020204" pitchFamily="18" charset="0"/>
              </a:rPr>
              <a:t>.</a:t>
            </a:r>
            <a:endParaRPr lang="en-ID" sz="2000" dirty="0">
              <a:latin typeface="Bookman Old Style" panose="02050604050505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E0A766-303E-4A88-B7DA-76872A6EC281}"/>
              </a:ext>
            </a:extLst>
          </p:cNvPr>
          <p:cNvSpPr txBox="1"/>
          <p:nvPr/>
        </p:nvSpPr>
        <p:spPr>
          <a:xfrm>
            <a:off x="469557" y="5461942"/>
            <a:ext cx="2641236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a. HSD Tenaga </a:t>
            </a:r>
            <a:r>
              <a:rPr lang="en-US" b="1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Kerja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b. HSD </a:t>
            </a:r>
            <a:r>
              <a:rPr lang="en-US" b="1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Peralatan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c. HSD Material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AA1F9AA-DBD5-455F-904E-47BCC1E5E25C}"/>
              </a:ext>
            </a:extLst>
          </p:cNvPr>
          <p:cNvSpPr/>
          <p:nvPr/>
        </p:nvSpPr>
        <p:spPr>
          <a:xfrm>
            <a:off x="31378" y="5646451"/>
            <a:ext cx="475810" cy="635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35CE3-CC50-45FA-B05A-4A1713189C80}"/>
              </a:ext>
            </a:extLst>
          </p:cNvPr>
          <p:cNvSpPr txBox="1"/>
          <p:nvPr/>
        </p:nvSpPr>
        <p:spPr>
          <a:xfrm>
            <a:off x="3167714" y="5461942"/>
            <a:ext cx="2641236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Koefisien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TK</a:t>
            </a:r>
          </a:p>
          <a:p>
            <a:pPr>
              <a:lnSpc>
                <a:spcPct val="80000"/>
              </a:lnSpc>
            </a:pPr>
            <a:r>
              <a:rPr lang="en-US" b="1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Koefisien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Peralatan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b="1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Koefisien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Material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19D251-4C5B-4D72-A4C4-557307D52665}"/>
              </a:ext>
            </a:extLst>
          </p:cNvPr>
          <p:cNvSpPr txBox="1"/>
          <p:nvPr/>
        </p:nvSpPr>
        <p:spPr>
          <a:xfrm>
            <a:off x="8302676" y="5461942"/>
            <a:ext cx="1603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DKH/RAB/</a:t>
            </a:r>
          </a:p>
          <a:p>
            <a:r>
              <a:rPr lang="en-US" dirty="0">
                <a:solidFill>
                  <a:srgbClr val="FF0000"/>
                </a:solidFill>
              </a:rPr>
              <a:t>HPP/HPS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FF4B002-5AAF-4033-ABCB-C0D11F47C433}"/>
              </a:ext>
            </a:extLst>
          </p:cNvPr>
          <p:cNvSpPr/>
          <p:nvPr/>
        </p:nvSpPr>
        <p:spPr>
          <a:xfrm>
            <a:off x="7679785" y="5590514"/>
            <a:ext cx="614082" cy="6097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91DA62-EE8A-445B-BB87-FAE7EBE7B727}"/>
              </a:ext>
            </a:extLst>
          </p:cNvPr>
          <p:cNvSpPr txBox="1"/>
          <p:nvPr/>
        </p:nvSpPr>
        <p:spPr>
          <a:xfrm>
            <a:off x="5641264" y="5609674"/>
            <a:ext cx="209167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AHSP </a:t>
            </a:r>
            <a:r>
              <a:rPr lang="en-US" b="1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berbagai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80000"/>
              </a:lnSpc>
            </a:pPr>
            <a:r>
              <a:rPr lang="en-US" b="1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Pekerjaan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A8DC47-4A69-4B17-8CE0-A65EE0EB0027}"/>
              </a:ext>
            </a:extLst>
          </p:cNvPr>
          <p:cNvSpPr txBox="1"/>
          <p:nvPr/>
        </p:nvSpPr>
        <p:spPr>
          <a:xfrm>
            <a:off x="-1" y="6396335"/>
            <a:ext cx="9829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Tahap</a:t>
            </a:r>
            <a:r>
              <a:rPr lang="en-US" dirty="0"/>
              <a:t>:      1                           2                         3                     </a:t>
            </a:r>
            <a:r>
              <a:rPr lang="en-US" dirty="0" err="1"/>
              <a:t>Ahir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1819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3D5722-B22F-8BA7-1ED0-F281C8F92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82163"/>
            <a:ext cx="9144000" cy="629367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852899-356D-6298-9247-D91C1C459D0F}"/>
              </a:ext>
            </a:extLst>
          </p:cNvPr>
          <p:cNvSpPr/>
          <p:nvPr/>
        </p:nvSpPr>
        <p:spPr>
          <a:xfrm>
            <a:off x="1037230" y="218365"/>
            <a:ext cx="8748215" cy="3248167"/>
          </a:xfrm>
          <a:prstGeom prst="roundRect">
            <a:avLst/>
          </a:prstGeom>
          <a:noFill/>
          <a:ln w="19050">
            <a:solidFill>
              <a:srgbClr val="FF66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79D666-CBA8-4FE3-B79B-7940F899FDB4}"/>
              </a:ext>
            </a:extLst>
          </p:cNvPr>
          <p:cNvSpPr/>
          <p:nvPr/>
        </p:nvSpPr>
        <p:spPr>
          <a:xfrm>
            <a:off x="9674087" y="6692348"/>
            <a:ext cx="231913" cy="16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740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06E2C2-50B2-928E-652A-E9629DDE58C7}"/>
              </a:ext>
            </a:extLst>
          </p:cNvPr>
          <p:cNvSpPr txBox="1"/>
          <p:nvPr/>
        </p:nvSpPr>
        <p:spPr>
          <a:xfrm>
            <a:off x="238576" y="2943746"/>
            <a:ext cx="612194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6450" lvl="1" indent="-357188" defTabSz="1524000">
              <a:buAutoNum type="alphaLcPeriod"/>
            </a:pPr>
            <a:r>
              <a:rPr lang="en-ID" sz="2300" dirty="0">
                <a:latin typeface="Arial Narrow" panose="020B0606020202030204" pitchFamily="34" charset="0"/>
                <a:cs typeface="Arial" panose="020B0604020202020204" pitchFamily="34" charset="0"/>
              </a:rPr>
              <a:t>Tenaga </a:t>
            </a:r>
            <a:r>
              <a:rPr lang="en-ID" sz="2300" dirty="0" err="1">
                <a:latin typeface="Arial Narrow" panose="020B0606020202030204" pitchFamily="34" charset="0"/>
                <a:cs typeface="Arial" panose="020B0604020202020204" pitchFamily="34" charset="0"/>
              </a:rPr>
              <a:t>Kerja</a:t>
            </a:r>
            <a:r>
              <a:rPr lang="en-ID" sz="23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ID" sz="2300" dirty="0" err="1">
                <a:latin typeface="Arial Narrow" panose="020B0606020202030204" pitchFamily="34" charset="0"/>
                <a:cs typeface="Arial" panose="020B0604020202020204" pitchFamily="34" charset="0"/>
              </a:rPr>
              <a:t>berada</a:t>
            </a:r>
            <a:r>
              <a:rPr lang="en-ID" sz="2300" dirty="0">
                <a:latin typeface="Arial Narrow" panose="020B0606020202030204" pitchFamily="34" charset="0"/>
                <a:cs typeface="Arial" panose="020B0604020202020204" pitchFamily="34" charset="0"/>
              </a:rPr>
              <a:t> di </a:t>
            </a:r>
            <a:r>
              <a:rPr lang="en-ID" sz="2300" dirty="0" err="1">
                <a:latin typeface="Arial Narrow" panose="020B0606020202030204" pitchFamily="34" charset="0"/>
                <a:cs typeface="Arial" panose="020B0604020202020204" pitchFamily="34" charset="0"/>
              </a:rPr>
              <a:t>lokasi</a:t>
            </a:r>
            <a:r>
              <a:rPr lang="en-ID" sz="23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ID" sz="2300" dirty="0" err="1">
                <a:latin typeface="Arial Narrow" panose="020B0606020202030204" pitchFamily="34" charset="0"/>
                <a:cs typeface="Arial" panose="020B0604020202020204" pitchFamily="34" charset="0"/>
              </a:rPr>
              <a:t>domisili</a:t>
            </a:r>
            <a:r>
              <a:rPr lang="en-ID" sz="23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ID" sz="2300" dirty="0" err="1">
                <a:latin typeface="Arial Narrow" panose="020B0606020202030204" pitchFamily="34" charset="0"/>
                <a:cs typeface="Arial" panose="020B0604020202020204" pitchFamily="34" charset="0"/>
              </a:rPr>
              <a:t>kependudukannya</a:t>
            </a:r>
            <a:r>
              <a:rPr lang="en-ID" sz="2300" dirty="0">
                <a:latin typeface="Arial Narrow" panose="020B0606020202030204" pitchFamily="34" charset="0"/>
                <a:cs typeface="Arial" panose="020B0604020202020204" pitchFamily="34" charset="0"/>
              </a:rPr>
              <a:t>,……………………….</a:t>
            </a:r>
            <a:r>
              <a:rPr lang="en-ID" sz="20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(M/D)</a:t>
            </a:r>
            <a:r>
              <a:rPr lang="en-ID" sz="2000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marL="806450" lvl="1" indent="-357188" defTabSz="1524000">
              <a:buFontTx/>
              <a:buAutoNum type="alphaLcPeriod"/>
            </a:pPr>
            <a:r>
              <a:rPr lang="en-ID" sz="2300" dirty="0" err="1">
                <a:latin typeface="Arial Narrow" panose="020B0606020202030204" pitchFamily="34" charset="0"/>
                <a:cs typeface="Arial" panose="020B0604020202020204" pitchFamily="34" charset="0"/>
              </a:rPr>
              <a:t>Peralatan</a:t>
            </a:r>
            <a:r>
              <a:rPr lang="en-ID" sz="2300" dirty="0">
                <a:latin typeface="Arial Narrow" panose="020B0606020202030204" pitchFamily="34" charset="0"/>
                <a:cs typeface="Arial" panose="020B0604020202020204" pitchFamily="34" charset="0"/>
              </a:rPr>
              <a:t> yang </a:t>
            </a:r>
            <a:r>
              <a:rPr lang="en-ID" sz="2300" dirty="0" err="1">
                <a:latin typeface="Arial Narrow" panose="020B0606020202030204" pitchFamily="34" charset="0"/>
                <a:cs typeface="Arial" panose="020B0604020202020204" pitchFamily="34" charset="0"/>
              </a:rPr>
              <a:t>berada</a:t>
            </a:r>
            <a:r>
              <a:rPr lang="en-ID" sz="2300" dirty="0">
                <a:latin typeface="Arial Narrow" panose="020B0606020202030204" pitchFamily="34" charset="0"/>
                <a:cs typeface="Arial" panose="020B0604020202020204" pitchFamily="34" charset="0"/>
              </a:rPr>
              <a:t> di </a:t>
            </a:r>
            <a:r>
              <a:rPr lang="en-ID" sz="2300" dirty="0" err="1">
                <a:latin typeface="Arial Narrow" panose="020B0606020202030204" pitchFamily="34" charset="0"/>
                <a:cs typeface="Arial" panose="020B0604020202020204" pitchFamily="34" charset="0"/>
              </a:rPr>
              <a:t>garasi</a:t>
            </a:r>
            <a:r>
              <a:rPr lang="en-ID" sz="2300" dirty="0">
                <a:latin typeface="Arial Narrow" panose="020B0606020202030204" pitchFamily="34" charset="0"/>
                <a:cs typeface="Arial" panose="020B0604020202020204" pitchFamily="34" charset="0"/>
              </a:rPr>
              <a:t>/Gudang </a:t>
            </a:r>
            <a:r>
              <a:rPr lang="en-ID" sz="2300" dirty="0" err="1">
                <a:latin typeface="Arial Narrow" panose="020B0606020202030204" pitchFamily="34" charset="0"/>
                <a:cs typeface="Arial" panose="020B0604020202020204" pitchFamily="34" charset="0"/>
              </a:rPr>
              <a:t>dari</a:t>
            </a:r>
            <a:r>
              <a:rPr lang="en-ID" sz="2300" dirty="0">
                <a:latin typeface="Arial Narrow" panose="020B0606020202030204" pitchFamily="34" charset="0"/>
                <a:cs typeface="Arial" panose="020B0604020202020204" pitchFamily="34" charset="0"/>
              </a:rPr>
              <a:t> Vendor </a:t>
            </a:r>
            <a:r>
              <a:rPr lang="en-ID" sz="2300" dirty="0" err="1">
                <a:latin typeface="Arial Narrow" panose="020B0606020202030204" pitchFamily="34" charset="0"/>
                <a:cs typeface="Arial" panose="020B0604020202020204" pitchFamily="34" charset="0"/>
              </a:rPr>
              <a:t>penyewaan</a:t>
            </a:r>
            <a:r>
              <a:rPr lang="en-ID" sz="2300" dirty="0">
                <a:latin typeface="Arial Narrow" panose="020B0606020202030204" pitchFamily="34" charset="0"/>
                <a:cs typeface="Arial" panose="020B0604020202020204" pitchFamily="34" charset="0"/>
              </a:rPr>
              <a:t> Alat/</a:t>
            </a:r>
            <a:r>
              <a:rPr lang="en-ID" sz="2300" dirty="0" err="1">
                <a:latin typeface="Arial Narrow" panose="020B0606020202030204" pitchFamily="34" charset="0"/>
                <a:cs typeface="Arial" panose="020B0604020202020204" pitchFamily="34" charset="0"/>
              </a:rPr>
              <a:t>pemiliknya</a:t>
            </a:r>
            <a:r>
              <a:rPr lang="en-ID" sz="2300" dirty="0">
                <a:latin typeface="Arial Narrow" panose="020B0606020202030204" pitchFamily="34" charset="0"/>
                <a:cs typeface="Arial" panose="020B0604020202020204" pitchFamily="34" charset="0"/>
              </a:rPr>
              <a:t>…… </a:t>
            </a:r>
            <a:r>
              <a:rPr lang="en-ID" sz="20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(M/D)</a:t>
            </a:r>
            <a:endParaRPr lang="en-ID" sz="2300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806450" lvl="1" indent="-357188" defTabSz="1524000">
              <a:buAutoNum type="alphaLcPeriod"/>
            </a:pPr>
            <a:r>
              <a:rPr lang="en-ID" sz="2300" dirty="0">
                <a:latin typeface="Arial Narrow" panose="020B0606020202030204" pitchFamily="34" charset="0"/>
                <a:cs typeface="Arial" panose="020B0604020202020204" pitchFamily="34" charset="0"/>
              </a:rPr>
              <a:t>Material yang </a:t>
            </a:r>
            <a:r>
              <a:rPr lang="en-ID" sz="2300" dirty="0" err="1">
                <a:latin typeface="Arial Narrow" panose="020B0606020202030204" pitchFamily="34" charset="0"/>
                <a:cs typeface="Arial" panose="020B0604020202020204" pitchFamily="34" charset="0"/>
              </a:rPr>
              <a:t>berada</a:t>
            </a:r>
            <a:r>
              <a:rPr lang="en-ID" sz="2300" dirty="0">
                <a:latin typeface="Arial Narrow" panose="020B0606020202030204" pitchFamily="34" charset="0"/>
                <a:cs typeface="Arial" panose="020B0604020202020204" pitchFamily="34" charset="0"/>
              </a:rPr>
              <a:t> di </a:t>
            </a:r>
            <a:r>
              <a:rPr lang="en-ID" sz="2300" dirty="0" err="1">
                <a:latin typeface="Arial Narrow" panose="020B0606020202030204" pitchFamily="34" charset="0"/>
                <a:cs typeface="Arial" panose="020B0604020202020204" pitchFamily="34" charset="0"/>
              </a:rPr>
              <a:t>Quary</a:t>
            </a:r>
            <a:r>
              <a:rPr lang="en-ID" sz="2300" dirty="0">
                <a:latin typeface="Arial Narrow" panose="020B0606020202030204" pitchFamily="34" charset="0"/>
                <a:cs typeface="Arial" panose="020B0604020202020204" pitchFamily="34" charset="0"/>
              </a:rPr>
              <a:t>………. </a:t>
            </a:r>
            <a:r>
              <a:rPr lang="en-ID" sz="1600" b="1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Retribusi</a:t>
            </a:r>
            <a:endParaRPr lang="en-ID" sz="2300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1944C3-FE8A-7CA7-2984-1DA3CB8FFA78}"/>
              </a:ext>
            </a:extLst>
          </p:cNvPr>
          <p:cNvSpPr txBox="1"/>
          <p:nvPr/>
        </p:nvSpPr>
        <p:spPr>
          <a:xfrm>
            <a:off x="345111" y="4900001"/>
            <a:ext cx="9560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ID" dirty="0">
                <a:latin typeface="Arial Narrow" panose="020B0606020202030204" pitchFamily="34" charset="0"/>
              </a:rPr>
              <a:t>2). </a:t>
            </a:r>
            <a:r>
              <a:rPr lang="en-ID" dirty="0" err="1">
                <a:latin typeface="Arial Narrow" panose="020B0606020202030204" pitchFamily="34" charset="0"/>
              </a:rPr>
              <a:t>Untuk</a:t>
            </a:r>
            <a:r>
              <a:rPr lang="en-ID" dirty="0">
                <a:latin typeface="Arial Narrow" panose="020B060602020203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</a:rPr>
              <a:t>dapat</a:t>
            </a:r>
            <a:r>
              <a:rPr lang="en-ID" dirty="0">
                <a:latin typeface="Arial Narrow" panose="020B060602020203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</a:rPr>
              <a:t>menghitung</a:t>
            </a:r>
            <a:r>
              <a:rPr lang="en-ID" dirty="0">
                <a:latin typeface="Arial Narrow" panose="020B060602020203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</a:rPr>
              <a:t>angkutan</a:t>
            </a:r>
            <a:r>
              <a:rPr lang="en-ID" dirty="0">
                <a:latin typeface="Arial Narrow" panose="020B060602020203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</a:rPr>
              <a:t>harus</a:t>
            </a:r>
            <a:r>
              <a:rPr lang="en-ID" dirty="0">
                <a:latin typeface="Arial Narrow" panose="020B060602020203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</a:rPr>
              <a:t>diketahui</a:t>
            </a:r>
            <a:r>
              <a:rPr lang="en-ID" dirty="0">
                <a:latin typeface="Arial Narrow" panose="020B060602020203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</a:rPr>
              <a:t>jarak</a:t>
            </a:r>
            <a:r>
              <a:rPr lang="en-ID" dirty="0">
                <a:latin typeface="Arial Narrow" panose="020B060602020203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</a:rPr>
              <a:t>dari</a:t>
            </a:r>
            <a:r>
              <a:rPr lang="en-ID" dirty="0">
                <a:latin typeface="Arial Narrow" panose="020B0606020202030204" pitchFamily="34" charset="0"/>
              </a:rPr>
              <a:t> quarry/BA </a:t>
            </a:r>
            <a:r>
              <a:rPr lang="en-ID" dirty="0" err="1">
                <a:latin typeface="Arial Narrow" panose="020B0606020202030204" pitchFamily="34" charset="0"/>
              </a:rPr>
              <a:t>ke</a:t>
            </a:r>
            <a:r>
              <a:rPr lang="en-ID" dirty="0">
                <a:latin typeface="Arial Narrow" panose="020B060602020203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</a:rPr>
              <a:t>lokasi</a:t>
            </a:r>
            <a:r>
              <a:rPr lang="en-ID" dirty="0">
                <a:latin typeface="Arial Narrow" panose="020B060602020203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</a:rPr>
              <a:t>pekerjaan</a:t>
            </a:r>
            <a:r>
              <a:rPr lang="en-ID" dirty="0">
                <a:latin typeface="Arial Narrow" panose="020B0606020202030204" pitchFamily="34" charset="0"/>
              </a:rPr>
              <a:t>. </a:t>
            </a:r>
            <a:r>
              <a:rPr lang="en-ID" dirty="0" err="1">
                <a:latin typeface="Arial Narrow" panose="020B0606020202030204" pitchFamily="34" charset="0"/>
              </a:rPr>
              <a:t>Selanjutnya</a:t>
            </a:r>
            <a:r>
              <a:rPr lang="en-ID" dirty="0">
                <a:latin typeface="Arial Narrow" panose="020B060602020203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</a:rPr>
              <a:t>menghitung</a:t>
            </a:r>
            <a:r>
              <a:rPr lang="en-ID" dirty="0">
                <a:latin typeface="Arial Narrow" panose="020B0606020202030204" pitchFamily="34" charset="0"/>
              </a:rPr>
              <a:t> HSD = Harga </a:t>
            </a:r>
            <a:r>
              <a:rPr lang="en-ID" dirty="0" err="1">
                <a:latin typeface="Arial Narrow" panose="020B0606020202030204" pitchFamily="34" charset="0"/>
              </a:rPr>
              <a:t>jual</a:t>
            </a:r>
            <a:r>
              <a:rPr lang="en-ID" dirty="0">
                <a:latin typeface="Arial Narrow" panose="020B060602020203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</a:rPr>
              <a:t>galian</a:t>
            </a:r>
            <a:r>
              <a:rPr lang="en-ID" dirty="0">
                <a:latin typeface="Arial Narrow" panose="020B0606020202030204" pitchFamily="34" charset="0"/>
              </a:rPr>
              <a:t>-C di quarry </a:t>
            </a:r>
            <a:r>
              <a:rPr lang="en-ID" dirty="0" err="1">
                <a:latin typeface="Arial Narrow" panose="020B0606020202030204" pitchFamily="34" charset="0"/>
              </a:rPr>
              <a:t>termasuk</a:t>
            </a:r>
            <a:r>
              <a:rPr lang="en-ID" dirty="0">
                <a:latin typeface="Arial Narrow" panose="020B060602020203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</a:rPr>
              <a:t>biaya</a:t>
            </a:r>
            <a:r>
              <a:rPr lang="en-ID" dirty="0">
                <a:latin typeface="Arial Narrow" panose="020B060602020203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</a:rPr>
              <a:t>retribusi</a:t>
            </a:r>
            <a:r>
              <a:rPr lang="en-ID" dirty="0">
                <a:latin typeface="Arial Narrow" panose="020B0606020202030204" pitchFamily="34" charset="0"/>
              </a:rPr>
              <a:t> + </a:t>
            </a:r>
            <a:r>
              <a:rPr lang="en-ID" dirty="0" err="1">
                <a:latin typeface="Arial Narrow" panose="020B0606020202030204" pitchFamily="34" charset="0"/>
              </a:rPr>
              <a:t>biaya</a:t>
            </a:r>
            <a:r>
              <a:rPr lang="en-ID" dirty="0">
                <a:latin typeface="Arial Narrow" panose="020B060602020203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</a:rPr>
              <a:t>angkutan</a:t>
            </a:r>
            <a:r>
              <a:rPr lang="en-ID" dirty="0">
                <a:latin typeface="Arial Narrow" panose="020B060602020203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</a:rPr>
              <a:t>ke</a:t>
            </a:r>
            <a:r>
              <a:rPr lang="en-ID" dirty="0">
                <a:latin typeface="Arial Narrow" panose="020B060602020203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</a:rPr>
              <a:t>lokasi</a:t>
            </a:r>
            <a:r>
              <a:rPr lang="en-ID" dirty="0">
                <a:latin typeface="Arial Narrow" panose="020B060602020203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</a:rPr>
              <a:t>pekerjaan</a:t>
            </a:r>
            <a:r>
              <a:rPr lang="en-ID" dirty="0">
                <a:latin typeface="Arial Narrow" panose="020B0606020202030204" pitchFamily="34" charset="0"/>
              </a:rPr>
              <a:t>. </a:t>
            </a:r>
            <a:r>
              <a:rPr lang="en-ID" dirty="0" err="1">
                <a:latin typeface="Arial Narrow" panose="020B0606020202030204" pitchFamily="34" charset="0"/>
              </a:rPr>
              <a:t>Berdasarkan</a:t>
            </a:r>
            <a:r>
              <a:rPr lang="en-ID" dirty="0">
                <a:latin typeface="Arial Narrow" panose="020B060602020203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</a:rPr>
              <a:t>ketentuan</a:t>
            </a:r>
            <a:r>
              <a:rPr lang="en-ID" dirty="0">
                <a:latin typeface="Arial Narrow" panose="020B060602020203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</a:rPr>
              <a:t>umumnya</a:t>
            </a:r>
            <a:r>
              <a:rPr lang="en-ID" dirty="0">
                <a:latin typeface="Arial Narrow" panose="020B060602020203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</a:rPr>
              <a:t>HaSPo</a:t>
            </a:r>
            <a:r>
              <a:rPr lang="en-ID" dirty="0">
                <a:latin typeface="Arial Narrow" panose="020B0606020202030204" pitchFamily="34" charset="0"/>
              </a:rPr>
              <a:t> – u/TK </a:t>
            </a:r>
            <a:r>
              <a:rPr lang="en-ID" dirty="0" err="1">
                <a:latin typeface="Arial Narrow" panose="020B0606020202030204" pitchFamily="34" charset="0"/>
              </a:rPr>
              <a:t>sesuai</a:t>
            </a:r>
            <a:r>
              <a:rPr lang="en-ID" dirty="0">
                <a:latin typeface="Arial Narrow" panose="020B060602020203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</a:rPr>
              <a:t>Pasal</a:t>
            </a:r>
            <a:r>
              <a:rPr lang="en-ID" dirty="0">
                <a:latin typeface="Arial Narrow" panose="020B0606020202030204" pitchFamily="34" charset="0"/>
              </a:rPr>
              <a:t> 7; u/Alat  </a:t>
            </a:r>
            <a:r>
              <a:rPr lang="en-ID" dirty="0" err="1">
                <a:latin typeface="Arial Narrow" panose="020B0606020202030204" pitchFamily="34" charset="0"/>
              </a:rPr>
              <a:t>sesuai</a:t>
            </a:r>
            <a:r>
              <a:rPr lang="en-ID" dirty="0">
                <a:latin typeface="Arial Narrow" panose="020B060602020203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</a:rPr>
              <a:t>Pasal</a:t>
            </a:r>
            <a:r>
              <a:rPr lang="en-ID" dirty="0">
                <a:latin typeface="Arial Narrow" panose="020B0606020202030204" pitchFamily="34" charset="0"/>
              </a:rPr>
              <a:t> 9; dan u/Material </a:t>
            </a:r>
            <a:r>
              <a:rPr lang="en-ID" dirty="0" err="1">
                <a:latin typeface="Arial Narrow" panose="020B0606020202030204" pitchFamily="34" charset="0"/>
              </a:rPr>
              <a:t>sesiau</a:t>
            </a:r>
            <a:r>
              <a:rPr lang="en-ID" dirty="0">
                <a:latin typeface="Arial Narrow" panose="020B060602020203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</a:rPr>
              <a:t>Pasal</a:t>
            </a:r>
            <a:r>
              <a:rPr lang="en-ID" dirty="0">
                <a:latin typeface="Arial Narrow" panose="020B0606020202030204" pitchFamily="34" charset="0"/>
              </a:rPr>
              <a:t> 8.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30B19E-992A-4BB1-B328-498035E7007C}"/>
              </a:ext>
            </a:extLst>
          </p:cNvPr>
          <p:cNvSpPr txBox="1"/>
          <p:nvPr/>
        </p:nvSpPr>
        <p:spPr>
          <a:xfrm>
            <a:off x="7224960" y="3299318"/>
            <a:ext cx="263465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Narrow" panose="020B0606020202030204" pitchFamily="34" charset="0"/>
              </a:rPr>
              <a:t>Form HSD – TK</a:t>
            </a:r>
          </a:p>
          <a:p>
            <a:endParaRPr lang="en-US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Arial Narrow" panose="020B0606020202030204" pitchFamily="34" charset="0"/>
              </a:rPr>
              <a:t>Form HSD </a:t>
            </a:r>
            <a:r>
              <a:rPr lang="en-US" sz="2000" dirty="0" err="1">
                <a:latin typeface="Arial Narrow" panose="020B0606020202030204" pitchFamily="34" charset="0"/>
              </a:rPr>
              <a:t>Alat+An.Prod</a:t>
            </a:r>
            <a:r>
              <a:rPr lang="en-US" sz="2000" dirty="0">
                <a:latin typeface="Arial Narrow" panose="020B0606020202030204" pitchFamily="34" charset="0"/>
              </a:rPr>
              <a:t>.</a:t>
            </a:r>
          </a:p>
          <a:p>
            <a:r>
              <a:rPr lang="en-US" sz="2000" dirty="0">
                <a:latin typeface="Arial Narrow" panose="020B0606020202030204" pitchFamily="34" charset="0"/>
              </a:rPr>
              <a:t>Form HSD Mat.+</a:t>
            </a:r>
            <a:r>
              <a:rPr lang="en-US" sz="2000" dirty="0" err="1">
                <a:latin typeface="Arial Narrow" panose="020B0606020202030204" pitchFamily="34" charset="0"/>
              </a:rPr>
              <a:t>Angkutan</a:t>
            </a:r>
            <a:endParaRPr lang="en-ID" sz="2000" dirty="0">
              <a:latin typeface="Arial Narrow" panose="020B06060202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69CEB8-A805-4730-BF71-8DA145E921E8}"/>
              </a:ext>
            </a:extLst>
          </p:cNvPr>
          <p:cNvSpPr txBox="1"/>
          <p:nvPr/>
        </p:nvSpPr>
        <p:spPr>
          <a:xfrm>
            <a:off x="345111" y="15756"/>
            <a:ext cx="9454353" cy="2987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HSD di </a:t>
            </a: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sumbernya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HaSPo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) yang </a:t>
            </a: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berikutnya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diangkut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ke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lokasi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pekerjaan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yaitu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menjadi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 Harga </a:t>
            </a: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Satuan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 Dasar (HSD). Hal </a:t>
            </a: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ini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u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ntuk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menghitung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 HSD di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lokasi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pekerjaan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yaitu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 HSD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ditambah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biaya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angkutan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 dan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khusus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untuk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 material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galian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-C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itu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ada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biaya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retribusi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penambangannya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Maka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harus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dihitung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 HSD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menggunakan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beberapa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 form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yaitu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Form HSD-TK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HSD-Material</a:t>
            </a:r>
            <a:r>
              <a:rPr lang="en-US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dan </a:t>
            </a:r>
            <a:r>
              <a:rPr lang="en-US" sz="24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HSD-Alat</a:t>
            </a:r>
            <a:r>
              <a:rPr lang="en-US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yang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mengacu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 pada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Analisis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Produktivitasnya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An.Pro</a:t>
            </a:r>
            <a:r>
              <a:rPr 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):</a:t>
            </a:r>
          </a:p>
          <a:p>
            <a:pPr marL="357188" indent="-357188">
              <a:lnSpc>
                <a:spcPct val="85000"/>
              </a:lnSpc>
            </a:pP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1). Harga </a:t>
            </a: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Satuan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Pokok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HaSPo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) Tenaga </a:t>
            </a: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Kerja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, Material dan </a:t>
            </a:r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Peralatan</a:t>
            </a:r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. </a:t>
            </a:r>
            <a:r>
              <a:rPr lang="en-ID" dirty="0" err="1">
                <a:latin typeface="Arial Narrow" panose="020B0606020202030204" pitchFamily="34" charset="0"/>
                <a:cs typeface="Arial" panose="020B0604020202020204" pitchFamily="34" charset="0"/>
              </a:rPr>
              <a:t>HaSPo</a:t>
            </a:r>
            <a:r>
              <a:rPr lang="en-ID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  <a:cs typeface="Arial" panose="020B0604020202020204" pitchFamily="34" charset="0"/>
              </a:rPr>
              <a:t>adalah</a:t>
            </a:r>
            <a:r>
              <a:rPr lang="en-ID" dirty="0">
                <a:latin typeface="Arial Narrow" panose="020B0606020202030204" pitchFamily="34" charset="0"/>
                <a:cs typeface="Arial" panose="020B0604020202020204" pitchFamily="34" charset="0"/>
              </a:rPr>
              <a:t> HSD pada </a:t>
            </a:r>
            <a:r>
              <a:rPr lang="en-ID" dirty="0" err="1">
                <a:latin typeface="Arial Narrow" panose="020B0606020202030204" pitchFamily="34" charset="0"/>
                <a:cs typeface="Arial" panose="020B0604020202020204" pitchFamily="34" charset="0"/>
              </a:rPr>
              <a:t>tempat</a:t>
            </a:r>
            <a:r>
              <a:rPr lang="en-ID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  <a:cs typeface="Arial" panose="020B0604020202020204" pitchFamily="34" charset="0"/>
              </a:rPr>
              <a:t>sumbernya</a:t>
            </a:r>
            <a:r>
              <a:rPr lang="en-ID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latin typeface="Arial Narrow" panose="020B0606020202030204" pitchFamily="34" charset="0"/>
                <a:cs typeface="Arial" panose="020B0604020202020204" pitchFamily="34" charset="0"/>
              </a:rPr>
              <a:t>berada</a:t>
            </a:r>
            <a:r>
              <a:rPr lang="en-ID" dirty="0">
                <a:latin typeface="Arial Narrow" panose="020B060602020203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C9F2D7-ECB5-47DA-AEB7-D709AC03BA0F}"/>
              </a:ext>
            </a:extLst>
          </p:cNvPr>
          <p:cNvSpPr txBox="1"/>
          <p:nvPr/>
        </p:nvSpPr>
        <p:spPr>
          <a:xfrm>
            <a:off x="6068983" y="3304790"/>
            <a:ext cx="10406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Pasal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endParaRPr lang="en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2801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360A3A-E73A-382B-E846-C658EF76F407}"/>
              </a:ext>
            </a:extLst>
          </p:cNvPr>
          <p:cNvSpPr txBox="1"/>
          <p:nvPr/>
        </p:nvSpPr>
        <p:spPr>
          <a:xfrm>
            <a:off x="557811" y="153382"/>
            <a:ext cx="8848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6.1.a   </a:t>
            </a:r>
            <a:r>
              <a:rPr lang="en-US" sz="2800" dirty="0" err="1">
                <a:solidFill>
                  <a:srgbClr val="7030A0"/>
                </a:solidFill>
              </a:rPr>
              <a:t>Perhitungan</a:t>
            </a:r>
            <a:r>
              <a:rPr lang="en-US" sz="2800" dirty="0">
                <a:solidFill>
                  <a:srgbClr val="7030A0"/>
                </a:solidFill>
              </a:rPr>
              <a:t> Harga </a:t>
            </a:r>
            <a:r>
              <a:rPr lang="en-US" sz="2800" dirty="0" err="1">
                <a:solidFill>
                  <a:srgbClr val="7030A0"/>
                </a:solidFill>
              </a:rPr>
              <a:t>Satuan</a:t>
            </a:r>
            <a:r>
              <a:rPr lang="en-US" sz="2800" dirty="0">
                <a:solidFill>
                  <a:srgbClr val="7030A0"/>
                </a:solidFill>
              </a:rPr>
              <a:t> Dasar Tenaga </a:t>
            </a:r>
            <a:r>
              <a:rPr lang="en-US" sz="2800" dirty="0" err="1">
                <a:solidFill>
                  <a:srgbClr val="7030A0"/>
                </a:solidFill>
              </a:rPr>
              <a:t>Kerja</a:t>
            </a:r>
            <a:endParaRPr lang="en-ID" sz="2800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3B8DF8-A383-9EC6-B93E-0187DBFB520F}"/>
              </a:ext>
            </a:extLst>
          </p:cNvPr>
          <p:cNvSpPr txBox="1"/>
          <p:nvPr/>
        </p:nvSpPr>
        <p:spPr>
          <a:xfrm>
            <a:off x="1818016" y="568478"/>
            <a:ext cx="6801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Mohon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diperhatikan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khususnya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paket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Sedang dan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Besar</a:t>
            </a:r>
            <a:endParaRPr lang="en-ID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D31672-E996-7A0A-9BB3-A600E7CB8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02" t="21003" r="7816" b="34058"/>
          <a:stretch/>
        </p:blipFill>
        <p:spPr>
          <a:xfrm>
            <a:off x="4085938" y="2326948"/>
            <a:ext cx="1392779" cy="2219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42F7846-D186-9804-2A69-CC2E6EA31C0F}"/>
              </a:ext>
            </a:extLst>
          </p:cNvPr>
          <p:cNvSpPr/>
          <p:nvPr/>
        </p:nvSpPr>
        <p:spPr>
          <a:xfrm>
            <a:off x="5347998" y="2081445"/>
            <a:ext cx="306461" cy="306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2D6EA9-DE9A-A59A-1634-71B76CD3D199}"/>
              </a:ext>
            </a:extLst>
          </p:cNvPr>
          <p:cNvSpPr txBox="1"/>
          <p:nvPr/>
        </p:nvSpPr>
        <p:spPr>
          <a:xfrm>
            <a:off x="753322" y="1077098"/>
            <a:ext cx="8624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Di </a:t>
            </a:r>
            <a:r>
              <a:rPr lang="en-US" sz="1600" dirty="0" err="1">
                <a:latin typeface="+mn-lt"/>
              </a:rPr>
              <a:t>sini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ada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tiga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alternatif</a:t>
            </a:r>
            <a:r>
              <a:rPr lang="en-US" sz="1600" dirty="0">
                <a:latin typeface="+mn-lt"/>
              </a:rPr>
              <a:t> HSD </a:t>
            </a:r>
            <a:r>
              <a:rPr lang="en-US" sz="1600" dirty="0" err="1">
                <a:latin typeface="+mn-lt"/>
              </a:rPr>
              <a:t>awalnya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untuk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mendapatkan</a:t>
            </a:r>
            <a:r>
              <a:rPr lang="en-US" sz="1600" dirty="0">
                <a:latin typeface="+mn-lt"/>
              </a:rPr>
              <a:t> HSD </a:t>
            </a:r>
            <a:r>
              <a:rPr lang="en-US" sz="1600" dirty="0" err="1">
                <a:latin typeface="+mn-lt"/>
              </a:rPr>
              <a:t>termurah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apabila</a:t>
            </a:r>
            <a:r>
              <a:rPr lang="en-US" sz="1600" dirty="0">
                <a:latin typeface="+mn-lt"/>
              </a:rPr>
              <a:t> minimum </a:t>
            </a:r>
            <a:r>
              <a:rPr lang="en-US" sz="1600" dirty="0" err="1">
                <a:latin typeface="+mn-lt"/>
              </a:rPr>
              <a:t>jumlah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yg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mempunyai</a:t>
            </a:r>
            <a:r>
              <a:rPr lang="en-US" sz="1600" dirty="0">
                <a:latin typeface="+mn-lt"/>
              </a:rPr>
              <a:t> HSD </a:t>
            </a:r>
            <a:r>
              <a:rPr lang="en-US" sz="1600" dirty="0" err="1">
                <a:latin typeface="+mn-lt"/>
              </a:rPr>
              <a:t>awal</a:t>
            </a:r>
            <a:r>
              <a:rPr lang="en-US" sz="1600" dirty="0">
                <a:latin typeface="+mn-lt"/>
              </a:rPr>
              <a:t> yang paling mahal </a:t>
            </a:r>
            <a:endParaRPr lang="en-ID" sz="1600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1BF355-272A-E778-0E90-D5EB86EC3C81}"/>
              </a:ext>
            </a:extLst>
          </p:cNvPr>
          <p:cNvSpPr/>
          <p:nvPr/>
        </p:nvSpPr>
        <p:spPr>
          <a:xfrm>
            <a:off x="6930081" y="3719384"/>
            <a:ext cx="1282129" cy="38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D6338B-BAE3-EBAE-FF26-D1A21D758ABF}"/>
              </a:ext>
            </a:extLst>
          </p:cNvPr>
          <p:cNvGrpSpPr/>
          <p:nvPr/>
        </p:nvGrpSpPr>
        <p:grpSpPr>
          <a:xfrm>
            <a:off x="898455" y="1480827"/>
            <a:ext cx="8080377" cy="5213069"/>
            <a:chOff x="488092" y="1476631"/>
            <a:chExt cx="8080377" cy="521306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t="4245"/>
            <a:stretch/>
          </p:blipFill>
          <p:spPr>
            <a:xfrm>
              <a:off x="488092" y="1476631"/>
              <a:ext cx="8080377" cy="521306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5BBAE0E-08EE-9258-B752-F702EF7711B1}"/>
                </a:ext>
              </a:extLst>
            </p:cNvPr>
            <p:cNvSpPr txBox="1"/>
            <p:nvPr/>
          </p:nvSpPr>
          <p:spPr>
            <a:xfrm>
              <a:off x="5053585" y="2476899"/>
              <a:ext cx="606256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(a%)</a:t>
              </a:r>
            </a:p>
            <a:p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  <a:p>
              <a:r>
                <a:rPr lang="en-US" sz="1600" dirty="0"/>
                <a:t>(b%)</a:t>
              </a:r>
            </a:p>
            <a:p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  <a:p>
              <a:r>
                <a:rPr lang="en-US" sz="1600" dirty="0"/>
                <a:t>(c%)</a:t>
              </a:r>
              <a:endParaRPr lang="en-ID" sz="16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E6B1DF-7CAA-9DAE-04D8-026FF65DFF1B}"/>
                </a:ext>
              </a:extLst>
            </p:cNvPr>
            <p:cNvSpPr/>
            <p:nvPr/>
          </p:nvSpPr>
          <p:spPr>
            <a:xfrm>
              <a:off x="917923" y="4586408"/>
              <a:ext cx="1749077" cy="3448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0E796E-7CD5-13E4-3D04-8E5DB6FA6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355" t="30476" r="6074" b="34441"/>
            <a:stretch/>
          </p:blipFill>
          <p:spPr>
            <a:xfrm>
              <a:off x="6508429" y="3699544"/>
              <a:ext cx="1311780" cy="398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6443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48058-4145-0F16-E8BC-5A38BF0D4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81" y="329939"/>
            <a:ext cx="8847056" cy="6198123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A8A910F6-A377-B2DC-9364-1E621A263638}"/>
              </a:ext>
            </a:extLst>
          </p:cNvPr>
          <p:cNvSpPr/>
          <p:nvPr/>
        </p:nvSpPr>
        <p:spPr>
          <a:xfrm>
            <a:off x="5374257" y="435429"/>
            <a:ext cx="2528179" cy="936172"/>
          </a:xfrm>
          <a:prstGeom prst="wedgeRectCallout">
            <a:avLst>
              <a:gd name="adj1" fmla="val 60579"/>
              <a:gd name="adj2" fmla="val 228768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Dapat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dilakukan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beban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renteng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apabila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ada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pilihan</a:t>
            </a:r>
            <a:r>
              <a:rPr lang="en-US" sz="1200" dirty="0">
                <a:solidFill>
                  <a:schemeClr val="tx1"/>
                </a:solidFill>
              </a:rPr>
              <a:t> C, </a:t>
            </a:r>
            <a:r>
              <a:rPr lang="en-US" sz="1200" dirty="0" err="1">
                <a:solidFill>
                  <a:schemeClr val="tx1"/>
                </a:solidFill>
              </a:rPr>
              <a:t>yaitu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kontribusi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dari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seluruh</a:t>
            </a:r>
            <a:r>
              <a:rPr lang="en-US" sz="1200" dirty="0">
                <a:solidFill>
                  <a:schemeClr val="tx1"/>
                </a:solidFill>
              </a:rPr>
              <a:t> TK </a:t>
            </a:r>
            <a:r>
              <a:rPr lang="en-US" sz="1200" dirty="0" err="1">
                <a:solidFill>
                  <a:schemeClr val="tx1"/>
                </a:solidFill>
              </a:rPr>
              <a:t>untuk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dukung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ongkos</a:t>
            </a:r>
            <a:r>
              <a:rPr lang="en-US" sz="1200" dirty="0">
                <a:solidFill>
                  <a:schemeClr val="tx1"/>
                </a:solidFill>
              </a:rPr>
              <a:t> pp </a:t>
            </a:r>
            <a:r>
              <a:rPr lang="en-US" sz="1200" dirty="0" err="1">
                <a:solidFill>
                  <a:schemeClr val="tx1"/>
                </a:solidFill>
              </a:rPr>
              <a:t>ketika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pulang</a:t>
            </a:r>
            <a:r>
              <a:rPr lang="en-US" sz="1200" dirty="0">
                <a:solidFill>
                  <a:schemeClr val="tx1"/>
                </a:solidFill>
              </a:rPr>
              <a:t>/</a:t>
            </a:r>
            <a:r>
              <a:rPr lang="en-US" sz="1200" dirty="0" err="1">
                <a:solidFill>
                  <a:schemeClr val="tx1"/>
                </a:solidFill>
              </a:rPr>
              <a:t>pergi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  <a:endParaRPr lang="en-ID" sz="12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F7353A-C2EF-4B9D-B489-D4F053D797BF}"/>
              </a:ext>
            </a:extLst>
          </p:cNvPr>
          <p:cNvSpPr txBox="1"/>
          <p:nvPr/>
        </p:nvSpPr>
        <p:spPr>
          <a:xfrm>
            <a:off x="7902436" y="1135459"/>
            <a:ext cx="1991251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>
                <a:solidFill>
                  <a:srgbClr val="FF0000"/>
                </a:solidFill>
              </a:rPr>
              <a:t>Form HSD</a:t>
            </a:r>
          </a:p>
          <a:p>
            <a:pPr algn="ctr">
              <a:lnSpc>
                <a:spcPct val="80000"/>
              </a:lnSpc>
            </a:pPr>
            <a:r>
              <a:rPr lang="en-US" dirty="0">
                <a:solidFill>
                  <a:srgbClr val="FF0000"/>
                </a:solidFill>
              </a:rPr>
              <a:t>Tenaga </a:t>
            </a:r>
            <a:r>
              <a:rPr lang="en-US" dirty="0" err="1">
                <a:solidFill>
                  <a:srgbClr val="FF0000"/>
                </a:solidFill>
              </a:rPr>
              <a:t>Kerja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51EE0A-908E-4974-AED0-5E417F56B0B2}"/>
              </a:ext>
            </a:extLst>
          </p:cNvPr>
          <p:cNvSpPr/>
          <p:nvPr/>
        </p:nvSpPr>
        <p:spPr>
          <a:xfrm>
            <a:off x="9674087" y="6692348"/>
            <a:ext cx="231913" cy="16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526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FADC0BC-EBF8-14E0-F426-48FC30D4984E}"/>
              </a:ext>
            </a:extLst>
          </p:cNvPr>
          <p:cNvGrpSpPr/>
          <p:nvPr/>
        </p:nvGrpSpPr>
        <p:grpSpPr>
          <a:xfrm>
            <a:off x="1295159" y="2519816"/>
            <a:ext cx="8165152" cy="3879830"/>
            <a:chOff x="439269" y="10611"/>
            <a:chExt cx="8165152" cy="6983870"/>
          </a:xfrm>
        </p:grpSpPr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84749DB2-150A-7EDA-2528-DA96A4D5C7C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314950" y="1639793"/>
              <a:ext cx="1693583" cy="1410447"/>
            </a:xfrm>
            <a:prstGeom prst="bentConnector3">
              <a:avLst>
                <a:gd name="adj1" fmla="val -756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or: Elbow 12">
              <a:extLst>
                <a:ext uri="{FF2B5EF4-FFF2-40B4-BE49-F238E27FC236}">
                  <a16:creationId xmlns:a16="http://schemas.microsoft.com/office/drawing/2014/main" id="{D22F421D-01E7-63C9-E7C5-5EABBE372134}"/>
                </a:ext>
              </a:extLst>
            </p:cNvPr>
            <p:cNvCxnSpPr>
              <a:cxnSpLocks/>
              <a:endCxn id="7" idx="3"/>
            </p:cNvCxnSpPr>
            <p:nvPr/>
          </p:nvCxnSpPr>
          <p:spPr>
            <a:xfrm rot="10800000" flipV="1">
              <a:off x="5746527" y="5117122"/>
              <a:ext cx="1038217" cy="1319899"/>
            </a:xfrm>
            <a:prstGeom prst="bentConnector3">
              <a:avLst>
                <a:gd name="adj1" fmla="val 50000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17090989-9145-AB12-A82D-213F2B7E7821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>
              <a:off x="2096046" y="5131319"/>
              <a:ext cx="990950" cy="1305703"/>
            </a:xfrm>
            <a:prstGeom prst="bentConnector3">
              <a:avLst>
                <a:gd name="adj1" fmla="val 50000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8A4F6A6-463A-21BF-96E6-5B9E6810F4B7}"/>
                </a:ext>
              </a:extLst>
            </p:cNvPr>
            <p:cNvSpPr/>
            <p:nvPr/>
          </p:nvSpPr>
          <p:spPr>
            <a:xfrm>
              <a:off x="3406587" y="10611"/>
              <a:ext cx="2282009" cy="2926269"/>
            </a:xfrm>
            <a:prstGeom prst="rect">
              <a:avLst/>
            </a:prstGeom>
            <a:solidFill>
              <a:srgbClr val="FFCC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75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DATA</a:t>
              </a:r>
            </a:p>
            <a:p>
              <a:pPr>
                <a:lnSpc>
                  <a:spcPct val="75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-Merk/Model/</a:t>
              </a:r>
              <a:r>
                <a:rPr lang="en-US" sz="1600" b="1" dirty="0" err="1">
                  <a:solidFill>
                    <a:schemeClr val="tx1"/>
                  </a:solidFill>
                </a:rPr>
                <a:t>Tipe</a:t>
              </a:r>
              <a:r>
                <a:rPr lang="en-US" sz="1600" b="1" dirty="0">
                  <a:solidFill>
                    <a:schemeClr val="tx1"/>
                  </a:solidFill>
                </a:rPr>
                <a:t> Alat</a:t>
              </a:r>
            </a:p>
            <a:p>
              <a:pPr>
                <a:lnSpc>
                  <a:spcPct val="75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-Tenaga (Daya)</a:t>
              </a:r>
            </a:p>
            <a:p>
              <a:pPr>
                <a:lnSpc>
                  <a:spcPct val="75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-</a:t>
              </a:r>
              <a:r>
                <a:rPr lang="en-US" sz="1600" b="1" dirty="0" err="1">
                  <a:solidFill>
                    <a:schemeClr val="tx1"/>
                  </a:solidFill>
                </a:rPr>
                <a:t>Kapasitas</a:t>
              </a:r>
              <a:endParaRPr lang="en-US" sz="1600" b="1" dirty="0">
                <a:solidFill>
                  <a:schemeClr val="tx1"/>
                </a:solidFill>
              </a:endParaRPr>
            </a:p>
            <a:p>
              <a:pPr>
                <a:lnSpc>
                  <a:spcPct val="75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-</a:t>
              </a:r>
              <a:r>
                <a:rPr lang="en-US" sz="1600" b="1" dirty="0" err="1">
                  <a:solidFill>
                    <a:schemeClr val="tx1"/>
                  </a:solidFill>
                </a:rPr>
                <a:t>Umur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</a:rPr>
                <a:t>Ekonomis</a:t>
              </a:r>
              <a:endParaRPr lang="en-US" sz="1600" b="1" dirty="0">
                <a:solidFill>
                  <a:schemeClr val="tx1"/>
                </a:solidFill>
              </a:endParaRPr>
            </a:p>
            <a:p>
              <a:pPr>
                <a:lnSpc>
                  <a:spcPct val="75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-Jam </a:t>
              </a:r>
              <a:r>
                <a:rPr lang="en-US" sz="1600" b="1" dirty="0" err="1">
                  <a:solidFill>
                    <a:schemeClr val="tx1"/>
                  </a:solidFill>
                </a:rPr>
                <a:t>Operasi</a:t>
              </a:r>
              <a:r>
                <a:rPr lang="en-US" sz="1600" b="1" dirty="0">
                  <a:solidFill>
                    <a:schemeClr val="tx1"/>
                  </a:solidFill>
                </a:rPr>
                <a:t>/</a:t>
              </a:r>
              <a:r>
                <a:rPr lang="en-US" sz="1600" b="1" dirty="0" err="1">
                  <a:solidFill>
                    <a:schemeClr val="tx1"/>
                  </a:solidFill>
                </a:rPr>
                <a:t>tahun</a:t>
              </a:r>
              <a:endParaRPr lang="en-US" sz="1600" b="1" dirty="0">
                <a:solidFill>
                  <a:schemeClr val="tx1"/>
                </a:solidFill>
              </a:endParaRPr>
            </a:p>
            <a:p>
              <a:pPr>
                <a:lnSpc>
                  <a:spcPct val="75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-Harga </a:t>
              </a:r>
              <a:r>
                <a:rPr lang="en-US" sz="1600" b="1" dirty="0" err="1">
                  <a:solidFill>
                    <a:schemeClr val="tx1"/>
                  </a:solidFill>
                </a:rPr>
                <a:t>Pokok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</a:rPr>
                <a:t>Perolehan</a:t>
              </a:r>
              <a:endParaRPr lang="en-ID" sz="1600" b="1" dirty="0">
                <a:solidFill>
                  <a:schemeClr val="tx1"/>
                </a:solidFill>
              </a:endParaRPr>
            </a:p>
            <a:p>
              <a:pPr>
                <a:lnSpc>
                  <a:spcPct val="75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-Harga </a:t>
              </a:r>
              <a:r>
                <a:rPr lang="en-US" sz="1600" b="1" dirty="0" err="1">
                  <a:solidFill>
                    <a:schemeClr val="tx1"/>
                  </a:solidFill>
                </a:rPr>
                <a:t>Sisa</a:t>
              </a:r>
              <a:endParaRPr lang="en-US" sz="1600" b="1" dirty="0">
                <a:solidFill>
                  <a:schemeClr val="tx1"/>
                </a:solidFill>
              </a:endParaRPr>
            </a:p>
            <a:p>
              <a:pPr>
                <a:lnSpc>
                  <a:spcPct val="75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-Harga  </a:t>
              </a:r>
              <a:r>
                <a:rPr lang="en-US" sz="1600" b="1" dirty="0" err="1">
                  <a:solidFill>
                    <a:schemeClr val="tx1"/>
                  </a:solidFill>
                </a:rPr>
                <a:t>Penyusutan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89FC75E-2406-8A2E-E72C-DCE4FE7E0DD8}"/>
                </a:ext>
              </a:extLst>
            </p:cNvPr>
            <p:cNvSpPr/>
            <p:nvPr/>
          </p:nvSpPr>
          <p:spPr>
            <a:xfrm>
              <a:off x="439269" y="3187218"/>
              <a:ext cx="3229459" cy="2486328"/>
            </a:xfrm>
            <a:prstGeom prst="rect">
              <a:avLst/>
            </a:prstGeom>
            <a:solidFill>
              <a:srgbClr val="99CC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75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BIAYA PASTI (G):</a:t>
              </a:r>
            </a:p>
            <a:p>
              <a:pPr>
                <a:lnSpc>
                  <a:spcPct val="75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-Harga </a:t>
              </a:r>
              <a:r>
                <a:rPr lang="en-US" sz="1600" b="1" dirty="0" err="1">
                  <a:solidFill>
                    <a:schemeClr val="tx1"/>
                  </a:solidFill>
                </a:rPr>
                <a:t>pokok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</a:rPr>
                <a:t>alat</a:t>
              </a:r>
              <a:endParaRPr lang="en-US" sz="1600" b="1" dirty="0">
                <a:solidFill>
                  <a:schemeClr val="tx1"/>
                </a:solidFill>
              </a:endParaRPr>
            </a:p>
            <a:p>
              <a:pPr>
                <a:lnSpc>
                  <a:spcPct val="75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-Nilai </a:t>
              </a:r>
              <a:r>
                <a:rPr lang="en-US" sz="1600" b="1" dirty="0" err="1">
                  <a:solidFill>
                    <a:schemeClr val="tx1"/>
                  </a:solidFill>
                </a:rPr>
                <a:t>sisa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</a:rPr>
                <a:t>alat</a:t>
              </a:r>
              <a:endParaRPr lang="en-US" sz="1600" b="1" dirty="0">
                <a:solidFill>
                  <a:schemeClr val="tx1"/>
                </a:solidFill>
              </a:endParaRPr>
            </a:p>
            <a:p>
              <a:pPr>
                <a:lnSpc>
                  <a:spcPct val="75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-</a:t>
              </a:r>
              <a:r>
                <a:rPr lang="en-US" sz="1600" b="1" dirty="0" err="1">
                  <a:solidFill>
                    <a:schemeClr val="tx1"/>
                  </a:solidFill>
                </a:rPr>
                <a:t>Faktor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</a:rPr>
                <a:t>angsuran</a:t>
              </a:r>
              <a:r>
                <a:rPr lang="en-US" sz="1600" b="1" dirty="0">
                  <a:solidFill>
                    <a:schemeClr val="tx1"/>
                  </a:solidFill>
                </a:rPr>
                <a:t>/</a:t>
              </a:r>
              <a:r>
                <a:rPr lang="en-US" sz="1600" b="1" dirty="0" err="1">
                  <a:solidFill>
                    <a:schemeClr val="tx1"/>
                  </a:solidFill>
                </a:rPr>
                <a:t>kembalian</a:t>
              </a:r>
              <a:r>
                <a:rPr lang="en-US" sz="1600" b="1" dirty="0">
                  <a:solidFill>
                    <a:schemeClr val="tx1"/>
                  </a:solidFill>
                </a:rPr>
                <a:t> modal</a:t>
              </a:r>
            </a:p>
            <a:p>
              <a:pPr>
                <a:lnSpc>
                  <a:spcPct val="75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-</a:t>
              </a:r>
              <a:r>
                <a:rPr lang="en-US" sz="1600" b="1" dirty="0" err="1">
                  <a:solidFill>
                    <a:schemeClr val="tx1"/>
                  </a:solidFill>
                </a:rPr>
                <a:t>Biaya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</a:rPr>
                <a:t>pengembalian</a:t>
              </a:r>
              <a:r>
                <a:rPr lang="en-US" sz="1600" b="1" dirty="0">
                  <a:solidFill>
                    <a:schemeClr val="tx1"/>
                  </a:solidFill>
                </a:rPr>
                <a:t> modal</a:t>
              </a:r>
            </a:p>
            <a:p>
              <a:pPr>
                <a:lnSpc>
                  <a:spcPct val="75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-</a:t>
              </a:r>
              <a:r>
                <a:rPr lang="en-US" sz="1600" b="1" dirty="0" err="1">
                  <a:solidFill>
                    <a:schemeClr val="tx1"/>
                  </a:solidFill>
                </a:rPr>
                <a:t>Biaya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</a:rPr>
                <a:t>asuransi</a:t>
              </a:r>
              <a:r>
                <a:rPr lang="en-US" sz="1600" b="1" dirty="0">
                  <a:solidFill>
                    <a:schemeClr val="tx1"/>
                  </a:solidFill>
                </a:rPr>
                <a:t> dan </a:t>
              </a:r>
              <a:r>
                <a:rPr lang="en-US" sz="1600" b="1" dirty="0" err="1">
                  <a:solidFill>
                    <a:schemeClr val="tx1"/>
                  </a:solidFill>
                </a:rPr>
                <a:t>pajak</a:t>
              </a:r>
              <a:endParaRPr lang="en-US" sz="1600" b="1" dirty="0">
                <a:solidFill>
                  <a:schemeClr val="tx1"/>
                </a:solidFill>
              </a:endParaRPr>
            </a:p>
            <a:p>
              <a:pPr>
                <a:lnSpc>
                  <a:spcPct val="75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-</a:t>
              </a:r>
              <a:r>
                <a:rPr lang="en-US" sz="1600" b="1" dirty="0" err="1">
                  <a:solidFill>
                    <a:schemeClr val="tx1"/>
                  </a:solidFill>
                </a:rPr>
                <a:t>Jml</a:t>
              </a:r>
              <a:r>
                <a:rPr lang="en-US" sz="1600" b="1" dirty="0">
                  <a:solidFill>
                    <a:schemeClr val="tx1"/>
                  </a:solidFill>
                </a:rPr>
                <a:t>. Jam </a:t>
              </a:r>
              <a:r>
                <a:rPr lang="en-US" sz="1600" b="1" dirty="0" err="1">
                  <a:solidFill>
                    <a:schemeClr val="tx1"/>
                  </a:solidFill>
                </a:rPr>
                <a:t>kerja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</a:rPr>
                <a:t>alat</a:t>
              </a:r>
              <a:r>
                <a:rPr lang="en-US" sz="1600" b="1" dirty="0">
                  <a:solidFill>
                    <a:schemeClr val="tx1"/>
                  </a:solidFill>
                </a:rPr>
                <a:t> per-</a:t>
              </a:r>
              <a:r>
                <a:rPr lang="en-US" sz="1600" b="1" dirty="0" err="1">
                  <a:solidFill>
                    <a:schemeClr val="tx1"/>
                  </a:solidFill>
                </a:rPr>
                <a:t>tahun</a:t>
              </a:r>
              <a:endParaRPr lang="en-ID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E5A6827-F3F5-3E5E-1735-3C6DF857A7DE}"/>
                </a:ext>
              </a:extLst>
            </p:cNvPr>
            <p:cNvSpPr/>
            <p:nvPr/>
          </p:nvSpPr>
          <p:spPr>
            <a:xfrm>
              <a:off x="5540702" y="3169788"/>
              <a:ext cx="3063719" cy="249588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75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BIAYA OPERASI (P)</a:t>
              </a:r>
            </a:p>
            <a:p>
              <a:pPr>
                <a:lnSpc>
                  <a:spcPct val="75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-</a:t>
              </a:r>
              <a:r>
                <a:rPr lang="en-US" sz="1600" b="1" dirty="0" err="1">
                  <a:solidFill>
                    <a:schemeClr val="tx1"/>
                  </a:solidFill>
                </a:rPr>
                <a:t>Biaya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</a:rPr>
                <a:t>bahan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</a:rPr>
                <a:t>bakar</a:t>
              </a:r>
              <a:endParaRPr lang="en-US" sz="1600" b="1" dirty="0">
                <a:solidFill>
                  <a:schemeClr val="tx1"/>
                </a:solidFill>
              </a:endParaRPr>
            </a:p>
            <a:p>
              <a:pPr>
                <a:lnSpc>
                  <a:spcPct val="75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-</a:t>
              </a:r>
              <a:r>
                <a:rPr lang="en-US" sz="1600" b="1" dirty="0" err="1">
                  <a:solidFill>
                    <a:schemeClr val="tx1"/>
                  </a:solidFill>
                </a:rPr>
                <a:t>Biaya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</a:rPr>
                <a:t>pelumas</a:t>
              </a:r>
              <a:r>
                <a:rPr lang="en-US" sz="1600" b="1" dirty="0">
                  <a:solidFill>
                    <a:schemeClr val="tx1"/>
                  </a:solidFill>
                </a:rPr>
                <a:t> dan </a:t>
              </a:r>
              <a:r>
                <a:rPr lang="en-US" sz="1600" b="1" dirty="0" err="1">
                  <a:solidFill>
                    <a:schemeClr val="tx1"/>
                  </a:solidFill>
                </a:rPr>
                <a:t>oli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</a:rPr>
                <a:t>pemanas</a:t>
              </a:r>
              <a:endParaRPr lang="en-US" sz="1600" b="1" dirty="0">
                <a:solidFill>
                  <a:schemeClr val="tx1"/>
                </a:solidFill>
              </a:endParaRPr>
            </a:p>
            <a:p>
              <a:pPr>
                <a:lnSpc>
                  <a:spcPct val="75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-</a:t>
              </a:r>
              <a:r>
                <a:rPr lang="en-US" sz="1600" b="1" dirty="0" err="1">
                  <a:solidFill>
                    <a:schemeClr val="tx1"/>
                  </a:solidFill>
                </a:rPr>
                <a:t>Biaya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</a:rPr>
                <a:t>perawatan</a:t>
              </a:r>
              <a:endParaRPr lang="en-US" sz="1600" b="1" dirty="0">
                <a:solidFill>
                  <a:schemeClr val="tx1"/>
                </a:solidFill>
              </a:endParaRPr>
            </a:p>
            <a:p>
              <a:pPr>
                <a:lnSpc>
                  <a:spcPct val="75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-</a:t>
              </a:r>
              <a:r>
                <a:rPr lang="en-US" sz="1600" b="1" dirty="0" err="1">
                  <a:solidFill>
                    <a:schemeClr val="tx1"/>
                  </a:solidFill>
                </a:rPr>
                <a:t>Biaya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</a:rPr>
                <a:t>perbaikan</a:t>
              </a:r>
              <a:endParaRPr lang="en-US" sz="1600" b="1" dirty="0">
                <a:solidFill>
                  <a:schemeClr val="tx1"/>
                </a:solidFill>
              </a:endParaRPr>
            </a:p>
            <a:p>
              <a:pPr>
                <a:lnSpc>
                  <a:spcPct val="75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-</a:t>
              </a:r>
              <a:r>
                <a:rPr lang="en-US" sz="1600" b="1" dirty="0" err="1">
                  <a:solidFill>
                    <a:schemeClr val="tx1"/>
                  </a:solidFill>
                </a:rPr>
                <a:t>Upah</a:t>
              </a:r>
              <a:r>
                <a:rPr lang="en-US" sz="1600" b="1" dirty="0">
                  <a:solidFill>
                    <a:schemeClr val="tx1"/>
                  </a:solidFill>
                </a:rPr>
                <a:t> operator</a:t>
              </a:r>
            </a:p>
            <a:p>
              <a:pPr>
                <a:lnSpc>
                  <a:spcPct val="75000"/>
                </a:lnSpc>
              </a:pPr>
              <a:r>
                <a:rPr lang="en-US" sz="1600" b="1" dirty="0">
                  <a:solidFill>
                    <a:schemeClr val="tx1"/>
                  </a:solidFill>
                </a:rPr>
                <a:t>-</a:t>
              </a:r>
              <a:r>
                <a:rPr lang="en-US" sz="1600" b="1" dirty="0" err="1">
                  <a:solidFill>
                    <a:schemeClr val="tx1"/>
                  </a:solidFill>
                </a:rPr>
                <a:t>Upah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</a:rPr>
                <a:t>pembantu</a:t>
              </a:r>
              <a:r>
                <a:rPr lang="en-US" sz="1600" b="1" dirty="0">
                  <a:solidFill>
                    <a:schemeClr val="tx1"/>
                  </a:solidFill>
                </a:rPr>
                <a:t> operator</a:t>
              </a:r>
              <a:endParaRPr lang="en-ID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CFB6E04-9F6E-EBB6-175C-5EE28BD1D3C9}"/>
                </a:ext>
              </a:extLst>
            </p:cNvPr>
            <p:cNvSpPr/>
            <p:nvPr/>
          </p:nvSpPr>
          <p:spPr>
            <a:xfrm>
              <a:off x="3086996" y="5879560"/>
              <a:ext cx="2659530" cy="111492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en-US" sz="1600" b="1" dirty="0" err="1">
                  <a:solidFill>
                    <a:schemeClr val="tx1"/>
                  </a:solidFill>
                </a:rPr>
                <a:t>HSDPeralatan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</a:rPr>
                <a:t>atau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</a:rPr>
                <a:t>biaya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</a:rPr>
                <a:t>sewa</a:t>
              </a:r>
              <a:r>
                <a:rPr lang="en-US" sz="1600" b="1" dirty="0">
                  <a:solidFill>
                    <a:schemeClr val="tx1"/>
                  </a:solidFill>
                </a:rPr>
                <a:t> </a:t>
              </a:r>
              <a:r>
                <a:rPr lang="en-US" sz="1600" b="1" dirty="0" err="1">
                  <a:solidFill>
                    <a:schemeClr val="tx1"/>
                  </a:solidFill>
                </a:rPr>
                <a:t>alat</a:t>
              </a:r>
              <a:r>
                <a:rPr lang="en-US" sz="1600" b="1" dirty="0">
                  <a:solidFill>
                    <a:schemeClr val="tx1"/>
                  </a:solidFill>
                </a:rPr>
                <a:t>/jam (S)  (G+P) </a:t>
              </a:r>
              <a:r>
                <a:rPr lang="en-US" sz="1600" b="1" dirty="0">
                  <a:solidFill>
                    <a:schemeClr val="tx1"/>
                  </a:solidFill>
                  <a:sym typeface="Wingdings 3" panose="05040102010807070707" pitchFamily="18" charset="2"/>
                </a:rPr>
                <a:t> </a:t>
              </a:r>
              <a:r>
                <a:rPr lang="en-US" sz="1600" b="1" dirty="0" err="1">
                  <a:solidFill>
                    <a:schemeClr val="tx1"/>
                  </a:solidFill>
                </a:rPr>
                <a:t>Rumus</a:t>
              </a:r>
              <a:r>
                <a:rPr lang="en-US" sz="1600" b="1" dirty="0">
                  <a:solidFill>
                    <a:schemeClr val="tx1"/>
                  </a:solidFill>
                </a:rPr>
                <a:t> (14)</a:t>
              </a:r>
              <a:endParaRPr lang="en-ID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Connector: Elbow 9">
              <a:extLst>
                <a:ext uri="{FF2B5EF4-FFF2-40B4-BE49-F238E27FC236}">
                  <a16:creationId xmlns:a16="http://schemas.microsoft.com/office/drawing/2014/main" id="{FD22637D-1B0F-E195-F90F-4596C7BD9B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28290" y="1498227"/>
              <a:ext cx="1410447" cy="1693584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601E90E-89BC-C0EE-770F-78538F37450A}"/>
              </a:ext>
            </a:extLst>
          </p:cNvPr>
          <p:cNvSpPr txBox="1"/>
          <p:nvPr/>
        </p:nvSpPr>
        <p:spPr>
          <a:xfrm>
            <a:off x="1700089" y="661289"/>
            <a:ext cx="7210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Untuk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diperhatikan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khususnya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untuk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paket</a:t>
            </a:r>
            <a:r>
              <a:rPr lang="en-US" sz="2000" dirty="0">
                <a:solidFill>
                  <a:srgbClr val="FF0000"/>
                </a:solidFill>
              </a:rPr>
              <a:t> Sedang dan </a:t>
            </a:r>
            <a:r>
              <a:rPr lang="en-US" sz="2000" dirty="0" err="1">
                <a:solidFill>
                  <a:srgbClr val="FF0000"/>
                </a:solidFill>
              </a:rPr>
              <a:t>Besar</a:t>
            </a:r>
            <a:endParaRPr lang="en-ID" sz="2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F61D14-1577-4980-87EA-25E8E556DC71}"/>
              </a:ext>
            </a:extLst>
          </p:cNvPr>
          <p:cNvSpPr txBox="1"/>
          <p:nvPr/>
        </p:nvSpPr>
        <p:spPr>
          <a:xfrm>
            <a:off x="2961033" y="6488669"/>
            <a:ext cx="3999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+mn-lt"/>
              </a:rPr>
              <a:t>Gambar – 8: Bagan </a:t>
            </a:r>
            <a:r>
              <a:rPr lang="en-US" sz="1600" b="1" dirty="0" err="1">
                <a:latin typeface="+mn-lt"/>
              </a:rPr>
              <a:t>Alir</a:t>
            </a:r>
            <a:r>
              <a:rPr lang="en-US" sz="1600" b="1" dirty="0">
                <a:latin typeface="+mn-lt"/>
              </a:rPr>
              <a:t> Proses HSD </a:t>
            </a:r>
            <a:r>
              <a:rPr lang="en-US" sz="1600" b="1" dirty="0" err="1">
                <a:latin typeface="+mn-lt"/>
              </a:rPr>
              <a:t>Peralatan</a:t>
            </a:r>
            <a:endParaRPr lang="en-ID" sz="1600" b="1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5A8E56-1A11-4163-22F1-514B40EA28E2}"/>
              </a:ext>
            </a:extLst>
          </p:cNvPr>
          <p:cNvSpPr txBox="1"/>
          <p:nvPr/>
        </p:nvSpPr>
        <p:spPr>
          <a:xfrm>
            <a:off x="1065583" y="1165584"/>
            <a:ext cx="8730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n-lt"/>
              </a:rPr>
              <a:t>Disini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ada</a:t>
            </a:r>
            <a:r>
              <a:rPr lang="en-US" sz="1600" dirty="0">
                <a:latin typeface="+mn-lt"/>
              </a:rPr>
              <a:t> 3 </a:t>
            </a:r>
            <a:r>
              <a:rPr lang="en-US" sz="1600" dirty="0" err="1">
                <a:latin typeface="+mn-lt"/>
              </a:rPr>
              <a:t>faktor</a:t>
            </a:r>
            <a:r>
              <a:rPr lang="en-US" sz="1600" dirty="0">
                <a:latin typeface="+mn-lt"/>
              </a:rPr>
              <a:t> juga yang </a:t>
            </a:r>
            <a:r>
              <a:rPr lang="en-US" sz="1600" dirty="0" err="1">
                <a:latin typeface="+mn-lt"/>
              </a:rPr>
              <a:t>berpengaruh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yaitu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kelompok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hijau</a:t>
            </a:r>
            <a:r>
              <a:rPr lang="en-US" sz="1600" dirty="0">
                <a:latin typeface="+mn-lt"/>
              </a:rPr>
              <a:t>, orange dan </a:t>
            </a:r>
            <a:r>
              <a:rPr lang="en-US" sz="1600" dirty="0" err="1">
                <a:latin typeface="+mn-lt"/>
              </a:rPr>
              <a:t>biru</a:t>
            </a:r>
            <a:r>
              <a:rPr lang="en-US" sz="1600" dirty="0">
                <a:latin typeface="+mn-lt"/>
              </a:rPr>
              <a:t>. Agar </a:t>
            </a:r>
            <a:r>
              <a:rPr lang="en-US" sz="1600" dirty="0" err="1">
                <a:latin typeface="+mn-lt"/>
              </a:rPr>
              <a:t>yakin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perbedaannya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yaitu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hrs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dihitung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semua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pilihannya</a:t>
            </a:r>
            <a:r>
              <a:rPr lang="en-US" sz="1600" dirty="0">
                <a:latin typeface="+mn-lt"/>
              </a:rPr>
              <a:t>. </a:t>
            </a:r>
            <a:r>
              <a:rPr lang="en-US" sz="1600" dirty="0" err="1">
                <a:latin typeface="+mn-lt"/>
              </a:rPr>
              <a:t>Misalnya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ada</a:t>
            </a:r>
            <a:r>
              <a:rPr lang="en-US" sz="1600" dirty="0">
                <a:latin typeface="+mn-lt"/>
              </a:rPr>
              <a:t> HSD </a:t>
            </a:r>
            <a:r>
              <a:rPr lang="en-US" sz="1600" dirty="0" err="1">
                <a:latin typeface="+mn-lt"/>
              </a:rPr>
              <a:t>awal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alat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murah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tapi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biaya</a:t>
            </a:r>
            <a:r>
              <a:rPr lang="en-US" sz="1600" dirty="0">
                <a:latin typeface="+mn-lt"/>
              </a:rPr>
              <a:t> O&amp;P mahal </a:t>
            </a:r>
            <a:r>
              <a:rPr lang="en-US" sz="1600" dirty="0" err="1">
                <a:latin typeface="+mn-lt"/>
              </a:rPr>
              <a:t>karena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alat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sdh</a:t>
            </a:r>
            <a:r>
              <a:rPr lang="en-US" sz="1600" dirty="0">
                <a:latin typeface="+mn-lt"/>
              </a:rPr>
              <a:t> &gt; 5 </a:t>
            </a:r>
            <a:r>
              <a:rPr lang="en-US" sz="1600" dirty="0" err="1">
                <a:latin typeface="+mn-lt"/>
              </a:rPr>
              <a:t>th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tentu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akan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boros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biaya</a:t>
            </a:r>
            <a:r>
              <a:rPr lang="en-US" sz="1600" dirty="0">
                <a:latin typeface="+mn-lt"/>
              </a:rPr>
              <a:t> O&amp;P, </a:t>
            </a:r>
            <a:r>
              <a:rPr lang="en-US" sz="1600" dirty="0" err="1">
                <a:latin typeface="+mn-lt"/>
              </a:rPr>
              <a:t>demikian</a:t>
            </a:r>
            <a:r>
              <a:rPr lang="en-US" sz="1600" dirty="0">
                <a:latin typeface="+mn-lt"/>
              </a:rPr>
              <a:t> juga </a:t>
            </a:r>
            <a:r>
              <a:rPr lang="en-US" sz="1600" dirty="0" err="1">
                <a:latin typeface="+mn-lt"/>
              </a:rPr>
              <a:t>apabila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usia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alat</a:t>
            </a:r>
            <a:r>
              <a:rPr lang="en-US" sz="1600" dirty="0">
                <a:latin typeface="+mn-lt"/>
              </a:rPr>
              <a:t> &gt; 5 </a:t>
            </a:r>
            <a:r>
              <a:rPr lang="en-US" sz="1600" dirty="0" err="1">
                <a:latin typeface="+mn-lt"/>
              </a:rPr>
              <a:t>th</a:t>
            </a:r>
            <a:r>
              <a:rPr lang="en-US" sz="1600" dirty="0">
                <a:latin typeface="+mn-lt"/>
              </a:rPr>
              <a:t> yang </a:t>
            </a:r>
            <a:r>
              <a:rPr lang="en-US" sz="1600" dirty="0" err="1">
                <a:latin typeface="+mn-lt"/>
              </a:rPr>
              <a:t>kinerjanya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sdh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menurun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yaitu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artinya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produktivitasnya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rendah</a:t>
            </a:r>
            <a:r>
              <a:rPr lang="en-US" sz="1600" dirty="0">
                <a:latin typeface="+mn-lt"/>
              </a:rPr>
              <a:t>.  </a:t>
            </a:r>
            <a:r>
              <a:rPr lang="en-US" sz="1600" dirty="0" err="1">
                <a:latin typeface="+mn-lt"/>
              </a:rPr>
              <a:t>Tentunya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yg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dipilih</a:t>
            </a:r>
            <a:r>
              <a:rPr lang="en-US" sz="1600" dirty="0">
                <a:latin typeface="+mn-lt"/>
              </a:rPr>
              <a:t> yang </a:t>
            </a:r>
            <a:r>
              <a:rPr lang="en-US" sz="1600" dirty="0" err="1">
                <a:latin typeface="+mn-lt"/>
              </a:rPr>
              <a:t>termurah</a:t>
            </a:r>
            <a:r>
              <a:rPr lang="en-US" sz="1600" dirty="0">
                <a:latin typeface="+mn-lt"/>
              </a:rPr>
              <a:t>.</a:t>
            </a:r>
            <a:endParaRPr lang="en-ID" sz="16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7F102D-0047-2099-FBC7-579EA8EC53B1}"/>
              </a:ext>
            </a:extLst>
          </p:cNvPr>
          <p:cNvSpPr txBox="1"/>
          <p:nvPr/>
        </p:nvSpPr>
        <p:spPr>
          <a:xfrm>
            <a:off x="656487" y="95993"/>
            <a:ext cx="8174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6.1.b  </a:t>
            </a:r>
            <a:r>
              <a:rPr lang="en-US" sz="2800" dirty="0" err="1">
                <a:solidFill>
                  <a:srgbClr val="7030A0"/>
                </a:solidFill>
              </a:rPr>
              <a:t>Perhitungan</a:t>
            </a:r>
            <a:r>
              <a:rPr lang="en-US" sz="2800" dirty="0">
                <a:solidFill>
                  <a:srgbClr val="7030A0"/>
                </a:solidFill>
              </a:rPr>
              <a:t> Harga </a:t>
            </a:r>
            <a:r>
              <a:rPr lang="en-US" sz="2800" dirty="0" err="1">
                <a:solidFill>
                  <a:srgbClr val="7030A0"/>
                </a:solidFill>
              </a:rPr>
              <a:t>Satuan</a:t>
            </a:r>
            <a:r>
              <a:rPr lang="en-US" sz="2800" dirty="0">
                <a:solidFill>
                  <a:srgbClr val="7030A0"/>
                </a:solidFill>
              </a:rPr>
              <a:t> Dasar </a:t>
            </a:r>
            <a:r>
              <a:rPr lang="en-US" sz="2800" dirty="0" err="1">
                <a:solidFill>
                  <a:srgbClr val="7030A0"/>
                </a:solidFill>
              </a:rPr>
              <a:t>Peralatan</a:t>
            </a:r>
            <a:endParaRPr lang="en-ID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64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91612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345093" y="1207730"/>
            <a:ext cx="9437608" cy="5543593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indent="-363538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1.	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Adanya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bakuan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AHSP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yang legal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sesuai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PerMen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PUPR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Nomor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2023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P3BPK dan SE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Dirjen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Binkon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No.30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2025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TCP2BPK.</a:t>
            </a:r>
          </a:p>
          <a:p>
            <a:pPr marL="363538" indent="-363538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2.	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Metode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AHSP yang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digunakan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pembuat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HPS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satker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ataupun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antisipasi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penawaran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Penyedia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menghindari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terjadinya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HSP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timpang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u="sng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10%);</a:t>
            </a:r>
          </a:p>
          <a:p>
            <a:pPr marL="363538" indent="-363538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id-ID" i="1" dirty="0">
                <a:latin typeface="Arial" panose="020B0604020202020204" pitchFamily="34" charset="0"/>
                <a:cs typeface="Arial" panose="020B0604020202020204" pitchFamily="34" charset="0"/>
              </a:rPr>
              <a:t>3.	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HSP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sudah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termasuk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biaya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langsung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Biaya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Umum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overhead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Keuntungan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63538" indent="-363538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4.	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menghitung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extra cost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lokasi-lokasi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remote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biaya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angkutan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jarak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jauh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lintas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pulau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63538" indent="-363538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5.	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Memperhitungkan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penerapan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SMKK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sesuai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dengan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PerMen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PUPR No. 10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2021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SMK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8" name="Rectangle 7"/>
          <p:cNvSpPr/>
          <p:nvPr/>
        </p:nvSpPr>
        <p:spPr>
          <a:xfrm>
            <a:off x="9778701" y="6751323"/>
            <a:ext cx="127300" cy="106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C75350-DF64-63B8-0DA0-6A80FE596509}"/>
              </a:ext>
            </a:extLst>
          </p:cNvPr>
          <p:cNvSpPr/>
          <p:nvPr/>
        </p:nvSpPr>
        <p:spPr>
          <a:xfrm>
            <a:off x="275362" y="-42466"/>
            <a:ext cx="56829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1.4 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Manfaat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PerMen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AHSP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27281-4C33-4E1A-BBF2-726BED7FD7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31" t="25787" r="24653" b="34694"/>
          <a:stretch/>
        </p:blipFill>
        <p:spPr>
          <a:xfrm>
            <a:off x="7976972" y="0"/>
            <a:ext cx="1990677" cy="1386033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F331850F-2850-440A-8300-F96EEE6F72FF}"/>
              </a:ext>
            </a:extLst>
          </p:cNvPr>
          <p:cNvSpPr/>
          <p:nvPr/>
        </p:nvSpPr>
        <p:spPr>
          <a:xfrm>
            <a:off x="139732" y="39796"/>
            <a:ext cx="533035" cy="445258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1</a:t>
            </a:r>
            <a:endParaRPr lang="en-ID" sz="360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220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61ED11-F9FC-2F8C-9356-208517768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3" y="3892797"/>
            <a:ext cx="6799385" cy="29652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65B6C0-3F54-2E50-7F2F-590891332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708" y="1"/>
            <a:ext cx="6811108" cy="40268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BDEC69-A0D6-F719-E7EB-1A0F9996083C}"/>
              </a:ext>
            </a:extLst>
          </p:cNvPr>
          <p:cNvSpPr/>
          <p:nvPr/>
        </p:nvSpPr>
        <p:spPr>
          <a:xfrm>
            <a:off x="1037231" y="0"/>
            <a:ext cx="7410734" cy="4421875"/>
          </a:xfrm>
          <a:prstGeom prst="roundRect">
            <a:avLst/>
          </a:prstGeom>
          <a:noFill/>
          <a:ln w="19050">
            <a:solidFill>
              <a:srgbClr val="FF66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89B9A4-6629-4B4E-8C9D-2C35CF43303F}"/>
              </a:ext>
            </a:extLst>
          </p:cNvPr>
          <p:cNvSpPr/>
          <p:nvPr/>
        </p:nvSpPr>
        <p:spPr>
          <a:xfrm>
            <a:off x="9674087" y="6692348"/>
            <a:ext cx="231913" cy="16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7786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6FB806-4829-13A3-6B8E-4ECE35162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19" y="581440"/>
            <a:ext cx="8500442" cy="6171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C27BD8-5C93-E551-F9EE-E03C2B3B60D3}"/>
              </a:ext>
            </a:extLst>
          </p:cNvPr>
          <p:cNvSpPr txBox="1"/>
          <p:nvPr/>
        </p:nvSpPr>
        <p:spPr>
          <a:xfrm>
            <a:off x="900319" y="-15340"/>
            <a:ext cx="7045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ANALISIS HARGA SATUAN DASAR (HSD) PERALATAN</a:t>
            </a:r>
            <a:endParaRPr lang="en-ID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8F328F-8EA2-4A90-901C-FC1710D17A14}"/>
              </a:ext>
            </a:extLst>
          </p:cNvPr>
          <p:cNvSpPr txBox="1"/>
          <p:nvPr/>
        </p:nvSpPr>
        <p:spPr>
          <a:xfrm>
            <a:off x="8228064" y="104693"/>
            <a:ext cx="1555234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>
                <a:solidFill>
                  <a:srgbClr val="FF0000"/>
                </a:solidFill>
              </a:rPr>
              <a:t>Form HSD</a:t>
            </a:r>
          </a:p>
          <a:p>
            <a:pPr algn="ctr">
              <a:lnSpc>
                <a:spcPct val="80000"/>
              </a:lnSpc>
            </a:pPr>
            <a:r>
              <a:rPr lang="en-US" dirty="0">
                <a:solidFill>
                  <a:srgbClr val="FF0000"/>
                </a:solidFill>
              </a:rPr>
              <a:t>Alat</a:t>
            </a:r>
            <a:endParaRPr lang="en-ID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09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35"/>
          <a:stretch/>
        </p:blipFill>
        <p:spPr bwMode="auto">
          <a:xfrm>
            <a:off x="1061167" y="736901"/>
            <a:ext cx="7868663" cy="5543512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061167" y="6280412"/>
            <a:ext cx="7868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E2DBED5-73F5-3A82-3D14-B7939591D0C4}"/>
              </a:ext>
            </a:extLst>
          </p:cNvPr>
          <p:cNvSpPr txBox="1"/>
          <p:nvPr/>
        </p:nvSpPr>
        <p:spPr>
          <a:xfrm>
            <a:off x="3322029" y="407128"/>
            <a:ext cx="2720617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2" dirty="0" err="1">
                <a:solidFill>
                  <a:srgbClr val="7030A0"/>
                </a:solidFill>
              </a:rPr>
              <a:t>Biaya</a:t>
            </a:r>
            <a:r>
              <a:rPr lang="en-US" sz="1662" dirty="0">
                <a:solidFill>
                  <a:srgbClr val="7030A0"/>
                </a:solidFill>
              </a:rPr>
              <a:t> </a:t>
            </a:r>
            <a:r>
              <a:rPr lang="en-US" sz="1662" dirty="0" err="1">
                <a:solidFill>
                  <a:srgbClr val="7030A0"/>
                </a:solidFill>
              </a:rPr>
              <a:t>Operasi</a:t>
            </a:r>
            <a:r>
              <a:rPr lang="en-US" sz="1662" dirty="0">
                <a:solidFill>
                  <a:srgbClr val="7030A0"/>
                </a:solidFill>
              </a:rPr>
              <a:t> Alat Per-Jam</a:t>
            </a:r>
            <a:endParaRPr lang="en-ID" sz="1662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7BE557-365E-4E8F-9391-D2542C4B4EFA}"/>
              </a:ext>
            </a:extLst>
          </p:cNvPr>
          <p:cNvSpPr txBox="1"/>
          <p:nvPr/>
        </p:nvSpPr>
        <p:spPr>
          <a:xfrm>
            <a:off x="8303508" y="139511"/>
            <a:ext cx="1555234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>
                <a:solidFill>
                  <a:srgbClr val="FF0000"/>
                </a:solidFill>
              </a:rPr>
              <a:t>Form HSD</a:t>
            </a:r>
          </a:p>
          <a:p>
            <a:pPr algn="ctr">
              <a:lnSpc>
                <a:spcPct val="80000"/>
              </a:lnSpc>
            </a:pPr>
            <a:r>
              <a:rPr lang="en-US" dirty="0">
                <a:solidFill>
                  <a:srgbClr val="FF0000"/>
                </a:solidFill>
              </a:rPr>
              <a:t>Alat</a:t>
            </a:r>
            <a:endParaRPr lang="en-ID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87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56" b="-1"/>
          <a:stretch/>
        </p:blipFill>
        <p:spPr bwMode="auto">
          <a:xfrm>
            <a:off x="1304441" y="707443"/>
            <a:ext cx="7549639" cy="5616257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304441" y="707442"/>
            <a:ext cx="75496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304441" y="6323699"/>
            <a:ext cx="75496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FE7CE2E-465D-B515-8EAC-56172C8467A4}"/>
              </a:ext>
            </a:extLst>
          </p:cNvPr>
          <p:cNvSpPr txBox="1"/>
          <p:nvPr/>
        </p:nvSpPr>
        <p:spPr>
          <a:xfrm>
            <a:off x="3332787" y="272655"/>
            <a:ext cx="2720617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2" dirty="0" err="1">
                <a:solidFill>
                  <a:srgbClr val="7030A0"/>
                </a:solidFill>
              </a:rPr>
              <a:t>Biaya</a:t>
            </a:r>
            <a:r>
              <a:rPr lang="en-US" sz="1662" dirty="0">
                <a:solidFill>
                  <a:srgbClr val="7030A0"/>
                </a:solidFill>
              </a:rPr>
              <a:t> </a:t>
            </a:r>
            <a:r>
              <a:rPr lang="en-US" sz="1662" dirty="0" err="1">
                <a:solidFill>
                  <a:srgbClr val="7030A0"/>
                </a:solidFill>
              </a:rPr>
              <a:t>Operasi</a:t>
            </a:r>
            <a:r>
              <a:rPr lang="en-US" sz="1662" dirty="0">
                <a:solidFill>
                  <a:srgbClr val="7030A0"/>
                </a:solidFill>
              </a:rPr>
              <a:t> Alat Per-Jam</a:t>
            </a:r>
            <a:endParaRPr lang="en-ID" sz="1662" dirty="0">
              <a:solidFill>
                <a:srgbClr val="7030A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0E6065-3F87-44B4-9C2F-08210BC41BBC}"/>
              </a:ext>
            </a:extLst>
          </p:cNvPr>
          <p:cNvSpPr/>
          <p:nvPr/>
        </p:nvSpPr>
        <p:spPr>
          <a:xfrm>
            <a:off x="9674087" y="6692348"/>
            <a:ext cx="231913" cy="16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022711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C5876B-C844-41AB-AE92-5733ACC1A50A}"/>
              </a:ext>
            </a:extLst>
          </p:cNvPr>
          <p:cNvSpPr txBox="1"/>
          <p:nvPr/>
        </p:nvSpPr>
        <p:spPr>
          <a:xfrm>
            <a:off x="383033" y="60146"/>
            <a:ext cx="790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6.1.c   </a:t>
            </a:r>
            <a:r>
              <a:rPr lang="en-US" dirty="0" err="1">
                <a:solidFill>
                  <a:srgbClr val="7030A0"/>
                </a:solidFill>
              </a:rPr>
              <a:t>Perhitungan</a:t>
            </a:r>
            <a:r>
              <a:rPr lang="en-US" dirty="0">
                <a:solidFill>
                  <a:srgbClr val="7030A0"/>
                </a:solidFill>
              </a:rPr>
              <a:t> Harga </a:t>
            </a:r>
            <a:r>
              <a:rPr lang="en-US" dirty="0" err="1">
                <a:solidFill>
                  <a:srgbClr val="7030A0"/>
                </a:solidFill>
              </a:rPr>
              <a:t>Satuan</a:t>
            </a:r>
            <a:r>
              <a:rPr lang="en-US" dirty="0">
                <a:solidFill>
                  <a:srgbClr val="7030A0"/>
                </a:solidFill>
              </a:rPr>
              <a:t> Dasar </a:t>
            </a:r>
            <a:r>
              <a:rPr lang="en-US" dirty="0" err="1">
                <a:solidFill>
                  <a:srgbClr val="7030A0"/>
                </a:solidFill>
              </a:rPr>
              <a:t>Bahan</a:t>
            </a:r>
            <a:r>
              <a:rPr lang="en-US" dirty="0">
                <a:solidFill>
                  <a:srgbClr val="7030A0"/>
                </a:solidFill>
              </a:rPr>
              <a:t>/Material</a:t>
            </a:r>
            <a:endParaRPr lang="en-ID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D4CEB6-7EA9-6519-2D09-CA67F4D0232C}"/>
              </a:ext>
            </a:extLst>
          </p:cNvPr>
          <p:cNvSpPr txBox="1"/>
          <p:nvPr/>
        </p:nvSpPr>
        <p:spPr>
          <a:xfrm>
            <a:off x="1347686" y="558185"/>
            <a:ext cx="7210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Untuk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diperhatikan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khususnya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untuk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paket</a:t>
            </a:r>
            <a:r>
              <a:rPr lang="en-US" sz="2000" dirty="0">
                <a:solidFill>
                  <a:srgbClr val="FF0000"/>
                </a:solidFill>
              </a:rPr>
              <a:t> Sedang dan </a:t>
            </a:r>
            <a:r>
              <a:rPr lang="en-US" sz="2000" dirty="0" err="1">
                <a:solidFill>
                  <a:srgbClr val="FF0000"/>
                </a:solidFill>
              </a:rPr>
              <a:t>Besar</a:t>
            </a:r>
            <a:endParaRPr lang="en-ID" sz="2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E2FD1A-E18B-2082-2187-C13AE8063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6" y="2292824"/>
            <a:ext cx="9139126" cy="4114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75488E-5767-6F19-0639-3098DC8718CF}"/>
              </a:ext>
            </a:extLst>
          </p:cNvPr>
          <p:cNvSpPr txBox="1"/>
          <p:nvPr/>
        </p:nvSpPr>
        <p:spPr>
          <a:xfrm>
            <a:off x="2132106" y="6341036"/>
            <a:ext cx="4542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+mn-lt"/>
              </a:rPr>
              <a:t>Gambar – 7: Bagan </a:t>
            </a:r>
            <a:r>
              <a:rPr lang="en-US" sz="1600" b="1" dirty="0" err="1">
                <a:latin typeface="+mn-lt"/>
              </a:rPr>
              <a:t>Alir</a:t>
            </a:r>
            <a:r>
              <a:rPr lang="en-US" sz="1600" b="1" dirty="0">
                <a:latin typeface="+mn-lt"/>
              </a:rPr>
              <a:t> Proses HSD </a:t>
            </a:r>
            <a:r>
              <a:rPr lang="en-US" sz="1600" b="1" dirty="0" err="1">
                <a:latin typeface="+mn-lt"/>
              </a:rPr>
              <a:t>Bahan</a:t>
            </a:r>
            <a:r>
              <a:rPr lang="en-US" sz="1600" b="1" dirty="0">
                <a:latin typeface="+mn-lt"/>
              </a:rPr>
              <a:t>/Material</a:t>
            </a:r>
            <a:endParaRPr lang="en-ID" sz="1600" b="1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B31CCF-1C06-1C8A-CD27-B3248E9ED696}"/>
              </a:ext>
            </a:extLst>
          </p:cNvPr>
          <p:cNvSpPr txBox="1"/>
          <p:nvPr/>
        </p:nvSpPr>
        <p:spPr>
          <a:xfrm>
            <a:off x="833570" y="1179232"/>
            <a:ext cx="8730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n-lt"/>
              </a:rPr>
              <a:t>Disini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ada</a:t>
            </a:r>
            <a:r>
              <a:rPr lang="en-US" sz="1600" dirty="0">
                <a:latin typeface="+mn-lt"/>
              </a:rPr>
              <a:t> 3 </a:t>
            </a:r>
            <a:r>
              <a:rPr lang="en-US" sz="1600" dirty="0" err="1">
                <a:latin typeface="+mn-lt"/>
              </a:rPr>
              <a:t>faktor</a:t>
            </a:r>
            <a:r>
              <a:rPr lang="en-US" sz="1600" dirty="0">
                <a:latin typeface="+mn-lt"/>
              </a:rPr>
              <a:t> juga yang </a:t>
            </a:r>
            <a:r>
              <a:rPr lang="en-US" sz="1600" dirty="0" err="1">
                <a:latin typeface="+mn-lt"/>
              </a:rPr>
              <a:t>berpengaruh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yaitu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kelompok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hijau</a:t>
            </a:r>
            <a:r>
              <a:rPr lang="en-US" sz="1600" dirty="0">
                <a:latin typeface="+mn-lt"/>
              </a:rPr>
              <a:t>, orange dan </a:t>
            </a:r>
            <a:r>
              <a:rPr lang="en-US" sz="1600" dirty="0" err="1">
                <a:latin typeface="+mn-lt"/>
              </a:rPr>
              <a:t>biru</a:t>
            </a:r>
            <a:r>
              <a:rPr lang="en-US" sz="1600" dirty="0">
                <a:latin typeface="+mn-lt"/>
              </a:rPr>
              <a:t>. Agar </a:t>
            </a:r>
            <a:r>
              <a:rPr lang="en-US" sz="1600" dirty="0" err="1">
                <a:latin typeface="+mn-lt"/>
              </a:rPr>
              <a:t>yakin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perbedaannya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yaitu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hrs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dihitung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semua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pilihannya</a:t>
            </a:r>
            <a:r>
              <a:rPr lang="en-US" sz="1600" dirty="0">
                <a:latin typeface="+mn-lt"/>
              </a:rPr>
              <a:t>. </a:t>
            </a:r>
            <a:r>
              <a:rPr lang="en-US" sz="1600" dirty="0" err="1">
                <a:latin typeface="+mn-lt"/>
              </a:rPr>
              <a:t>Misalnya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ada</a:t>
            </a:r>
            <a:r>
              <a:rPr lang="en-US" sz="1600" dirty="0">
                <a:latin typeface="+mn-lt"/>
              </a:rPr>
              <a:t> HSD </a:t>
            </a:r>
            <a:r>
              <a:rPr lang="en-US" sz="1600" dirty="0" err="1">
                <a:latin typeface="+mn-lt"/>
              </a:rPr>
              <a:t>awal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bahan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murah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tapi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jarak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quary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ke</a:t>
            </a:r>
            <a:r>
              <a:rPr lang="en-US" sz="1600" dirty="0">
                <a:latin typeface="+mn-lt"/>
              </a:rPr>
              <a:t> BC sangat </a:t>
            </a:r>
            <a:r>
              <a:rPr lang="en-US" sz="1600" dirty="0" err="1">
                <a:latin typeface="+mn-lt"/>
              </a:rPr>
              <a:t>jauh</a:t>
            </a:r>
            <a:r>
              <a:rPr lang="en-US" sz="1600" dirty="0">
                <a:latin typeface="+mn-lt"/>
              </a:rPr>
              <a:t> dan </a:t>
            </a:r>
            <a:r>
              <a:rPr lang="en-US" sz="1600" dirty="0" err="1">
                <a:latin typeface="+mn-lt"/>
              </a:rPr>
              <a:t>tentu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kehilangan</a:t>
            </a:r>
            <a:r>
              <a:rPr lang="en-US" sz="1600" dirty="0">
                <a:latin typeface="+mn-lt"/>
              </a:rPr>
              <a:t> juga </a:t>
            </a:r>
            <a:r>
              <a:rPr lang="en-US" sz="1600" dirty="0" err="1">
                <a:latin typeface="+mn-lt"/>
              </a:rPr>
              <a:t>besar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demikian</a:t>
            </a:r>
            <a:r>
              <a:rPr lang="en-US" sz="1600" dirty="0">
                <a:latin typeface="+mn-lt"/>
              </a:rPr>
              <a:t> juga </a:t>
            </a:r>
            <a:r>
              <a:rPr lang="en-US" sz="1600" dirty="0" err="1">
                <a:latin typeface="+mn-lt"/>
              </a:rPr>
              <a:t>apabila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Kondisi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jalan</a:t>
            </a:r>
            <a:r>
              <a:rPr lang="en-US" sz="1600" dirty="0">
                <a:latin typeface="+mn-lt"/>
              </a:rPr>
              <a:t> dan </a:t>
            </a:r>
            <a:r>
              <a:rPr lang="en-US" sz="1600" dirty="0" err="1">
                <a:latin typeface="+mn-lt"/>
              </a:rPr>
              <a:t>berat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isi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bahannya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berat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akan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menurunkan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produktivitasnya</a:t>
            </a:r>
            <a:r>
              <a:rPr lang="en-US" sz="1600" dirty="0">
                <a:latin typeface="+mn-lt"/>
              </a:rPr>
              <a:t>.  </a:t>
            </a:r>
            <a:r>
              <a:rPr lang="en-US" sz="1600" dirty="0" err="1">
                <a:latin typeface="+mn-lt"/>
              </a:rPr>
              <a:t>Tentunya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yg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dipilih</a:t>
            </a:r>
            <a:r>
              <a:rPr lang="en-US" sz="1600" dirty="0">
                <a:latin typeface="+mn-lt"/>
              </a:rPr>
              <a:t> yang </a:t>
            </a:r>
            <a:r>
              <a:rPr lang="en-US" sz="1600" dirty="0" err="1">
                <a:latin typeface="+mn-lt"/>
              </a:rPr>
              <a:t>termurah</a:t>
            </a:r>
            <a:r>
              <a:rPr lang="en-US" sz="1600" dirty="0">
                <a:latin typeface="+mn-lt"/>
              </a:rPr>
              <a:t>.</a:t>
            </a:r>
            <a:endParaRPr lang="en-ID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9787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C4696A-A7C8-0C78-3ADE-3C6D430D2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86150"/>
            <a:ext cx="9144000" cy="62857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8C6F4A-6E1F-24F8-FB0D-653EE80358E2}"/>
              </a:ext>
            </a:extLst>
          </p:cNvPr>
          <p:cNvSpPr/>
          <p:nvPr/>
        </p:nvSpPr>
        <p:spPr>
          <a:xfrm>
            <a:off x="982638" y="300251"/>
            <a:ext cx="8748215" cy="4531056"/>
          </a:xfrm>
          <a:prstGeom prst="roundRect">
            <a:avLst/>
          </a:prstGeom>
          <a:noFill/>
          <a:ln w="19050">
            <a:solidFill>
              <a:srgbClr val="FF66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726854-778A-43E3-8263-A3CF044F409C}"/>
              </a:ext>
            </a:extLst>
          </p:cNvPr>
          <p:cNvSpPr/>
          <p:nvPr/>
        </p:nvSpPr>
        <p:spPr>
          <a:xfrm>
            <a:off x="9674087" y="6692348"/>
            <a:ext cx="231913" cy="16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324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66D63D-6478-46A4-8D5F-900EB7FD2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935" y="1144407"/>
            <a:ext cx="8080374" cy="456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443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F0B1EC-25D3-469F-A399-5BDEC496D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23" y="1261153"/>
            <a:ext cx="7763548" cy="43553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0A8640-E0EA-4C4E-B8B4-39D7E19C48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t="13577" r="5867" b="8601"/>
          <a:stretch/>
        </p:blipFill>
        <p:spPr>
          <a:xfrm>
            <a:off x="7510012" y="3099823"/>
            <a:ext cx="794659" cy="426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0674C2-4E94-4C14-91D8-D55EFCA3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t="13577" r="5867" b="8601"/>
          <a:stretch/>
        </p:blipFill>
        <p:spPr>
          <a:xfrm flipH="1">
            <a:off x="2882125" y="1486344"/>
            <a:ext cx="758094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BDE8D9-2747-48D6-800B-834A136ED7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t="13577" r="5867" b="8601"/>
          <a:stretch/>
        </p:blipFill>
        <p:spPr>
          <a:xfrm flipH="1">
            <a:off x="7510010" y="1444970"/>
            <a:ext cx="856052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01E12B-FDD1-4EF8-98C8-940DE5AB31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t="13577" r="5867" b="8601"/>
          <a:stretch/>
        </p:blipFill>
        <p:spPr>
          <a:xfrm flipH="1">
            <a:off x="3757151" y="3322008"/>
            <a:ext cx="826544" cy="443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EB9B1C-E1B9-AB08-ABAF-5F786C382E98}"/>
              </a:ext>
            </a:extLst>
          </p:cNvPr>
          <p:cNvSpPr txBox="1"/>
          <p:nvPr/>
        </p:nvSpPr>
        <p:spPr>
          <a:xfrm>
            <a:off x="4086042" y="1892745"/>
            <a:ext cx="5709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Jarak</a:t>
            </a:r>
          </a:p>
          <a:p>
            <a:pPr algn="ctr"/>
            <a:r>
              <a:rPr lang="en-US" sz="1200" dirty="0">
                <a:latin typeface="+mn-lt"/>
              </a:rPr>
              <a:t>15 km</a:t>
            </a:r>
            <a:endParaRPr lang="en-ID" sz="1200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8B1849-B28E-53C9-FF36-8613002A9BC0}"/>
              </a:ext>
            </a:extLst>
          </p:cNvPr>
          <p:cNvSpPr/>
          <p:nvPr/>
        </p:nvSpPr>
        <p:spPr>
          <a:xfrm>
            <a:off x="7973961" y="2172929"/>
            <a:ext cx="875071" cy="1022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0744A4E0-9557-1FE2-13EB-87AF5BD8A3B2}"/>
              </a:ext>
            </a:extLst>
          </p:cNvPr>
          <p:cNvSpPr/>
          <p:nvPr/>
        </p:nvSpPr>
        <p:spPr>
          <a:xfrm>
            <a:off x="8504904" y="1759974"/>
            <a:ext cx="599768" cy="1740311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5270B-1D8D-6108-D2E2-9721D4B2B52E}"/>
              </a:ext>
            </a:extLst>
          </p:cNvPr>
          <p:cNvSpPr txBox="1"/>
          <p:nvPr/>
        </p:nvSpPr>
        <p:spPr>
          <a:xfrm>
            <a:off x="4632161" y="4041093"/>
            <a:ext cx="60946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Jarak</a:t>
            </a:r>
          </a:p>
          <a:p>
            <a:pPr algn="ctr"/>
            <a:r>
              <a:rPr lang="en-US" sz="1200" dirty="0">
                <a:latin typeface="+mn-lt"/>
              </a:rPr>
              <a:t>7,5 km</a:t>
            </a:r>
            <a:endParaRPr lang="en-ID" sz="12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EFA654-A12E-6E16-7BA7-32D31367ACEB}"/>
              </a:ext>
            </a:extLst>
          </p:cNvPr>
          <p:cNvSpPr txBox="1"/>
          <p:nvPr/>
        </p:nvSpPr>
        <p:spPr>
          <a:xfrm>
            <a:off x="973394" y="5181602"/>
            <a:ext cx="82456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n-lt"/>
              </a:rPr>
              <a:t>(1) </a:t>
            </a:r>
            <a:r>
              <a:rPr lang="en-US" sz="1800" dirty="0">
                <a:latin typeface="+mn-lt"/>
              </a:rPr>
              <a:t>Material </a:t>
            </a:r>
            <a:r>
              <a:rPr lang="en-US" sz="1800" b="1" dirty="0">
                <a:latin typeface="+mn-lt"/>
              </a:rPr>
              <a:t>Batu </a:t>
            </a:r>
            <a:r>
              <a:rPr lang="en-US" sz="1800" b="1" dirty="0" err="1">
                <a:latin typeface="+mn-lt"/>
              </a:rPr>
              <a:t>Pecah</a:t>
            </a:r>
            <a:r>
              <a:rPr lang="en-US" sz="1800" b="1" dirty="0">
                <a:latin typeface="+mn-lt"/>
              </a:rPr>
              <a:t> </a:t>
            </a:r>
            <a:r>
              <a:rPr lang="en-US" sz="1800" b="1" dirty="0" err="1">
                <a:latin typeface="+mn-lt"/>
              </a:rPr>
              <a:t>Mesin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beli</a:t>
            </a:r>
            <a:r>
              <a:rPr lang="en-US" sz="1800" dirty="0">
                <a:latin typeface="+mn-lt"/>
              </a:rPr>
              <a:t> di </a:t>
            </a:r>
            <a:r>
              <a:rPr lang="en-US" sz="1800" b="1" dirty="0" err="1">
                <a:latin typeface="+mn-lt"/>
              </a:rPr>
              <a:t>Quarry</a:t>
            </a:r>
            <a:r>
              <a:rPr lang="en-US" sz="1800" dirty="0" err="1">
                <a:latin typeface="+mn-lt"/>
              </a:rPr>
              <a:t>+diangkut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ke</a:t>
            </a:r>
            <a:r>
              <a:rPr lang="en-US" sz="1800" dirty="0">
                <a:latin typeface="+mn-lt"/>
              </a:rPr>
              <a:t> </a:t>
            </a:r>
            <a:r>
              <a:rPr lang="en-US" sz="1800" b="1" dirty="0" err="1">
                <a:latin typeface="+mn-lt"/>
              </a:rPr>
              <a:t>lokasi</a:t>
            </a:r>
            <a:r>
              <a:rPr lang="en-US" sz="1800" b="1" dirty="0">
                <a:latin typeface="+mn-lt"/>
              </a:rPr>
              <a:t> </a:t>
            </a:r>
            <a:r>
              <a:rPr lang="en-US" sz="1800" b="1" dirty="0" err="1">
                <a:latin typeface="+mn-lt"/>
              </a:rPr>
              <a:t>proyek</a:t>
            </a:r>
            <a:r>
              <a:rPr lang="en-US" sz="1800" b="1" dirty="0">
                <a:latin typeface="+mn-lt"/>
              </a:rPr>
              <a:t> </a:t>
            </a:r>
            <a:r>
              <a:rPr lang="en-US" sz="1800" b="1" dirty="0" err="1">
                <a:latin typeface="+mn-lt"/>
              </a:rPr>
              <a:t>jarak</a:t>
            </a:r>
            <a:r>
              <a:rPr lang="en-US" sz="1800" b="1" dirty="0">
                <a:latin typeface="+mn-lt"/>
              </a:rPr>
              <a:t> 22,5 km</a:t>
            </a:r>
            <a:endParaRPr lang="en-ID" sz="1800" b="1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D74137-3112-4C3F-BABF-8BFDE2666B92}"/>
              </a:ext>
            </a:extLst>
          </p:cNvPr>
          <p:cNvSpPr/>
          <p:nvPr/>
        </p:nvSpPr>
        <p:spPr>
          <a:xfrm>
            <a:off x="9674087" y="6692348"/>
            <a:ext cx="231913" cy="16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50991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3EEFE1-9628-4134-BEC2-FD7D0D6C3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796" y="880624"/>
            <a:ext cx="7491110" cy="4912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69826D-5A6E-4E2B-86E2-6551E84E1B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t="13577" r="5867" b="8601"/>
          <a:stretch/>
        </p:blipFill>
        <p:spPr>
          <a:xfrm flipH="1">
            <a:off x="3030415" y="1600202"/>
            <a:ext cx="758094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0C4522-0544-4F57-98B3-FF2681DF03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t="13577" r="5867" b="8601"/>
          <a:stretch/>
        </p:blipFill>
        <p:spPr>
          <a:xfrm>
            <a:off x="5390225" y="3629595"/>
            <a:ext cx="758094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4CE762-7D59-92D0-0A30-DE53780BD9F8}"/>
              </a:ext>
            </a:extLst>
          </p:cNvPr>
          <p:cNvSpPr txBox="1"/>
          <p:nvPr/>
        </p:nvSpPr>
        <p:spPr>
          <a:xfrm>
            <a:off x="4148687" y="2006603"/>
            <a:ext cx="61587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+mn-lt"/>
              </a:rPr>
              <a:t>Jarak</a:t>
            </a:r>
          </a:p>
          <a:p>
            <a:pPr algn="ctr"/>
            <a:r>
              <a:rPr lang="en-US" sz="1200" b="1" dirty="0">
                <a:latin typeface="+mn-lt"/>
              </a:rPr>
              <a:t>2,5 km</a:t>
            </a:r>
            <a:endParaRPr lang="en-ID" sz="1200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63FB60-70F1-9757-B769-25D027869D91}"/>
              </a:ext>
            </a:extLst>
          </p:cNvPr>
          <p:cNvSpPr txBox="1"/>
          <p:nvPr/>
        </p:nvSpPr>
        <p:spPr>
          <a:xfrm>
            <a:off x="5889522" y="904567"/>
            <a:ext cx="1215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C0C0C0"/>
                </a:highlight>
                <a:latin typeface="+mn-lt"/>
              </a:rPr>
              <a:t>Stone Crusher</a:t>
            </a:r>
            <a:endParaRPr lang="en-ID" sz="2000" dirty="0">
              <a:highlight>
                <a:srgbClr val="C0C0C0"/>
              </a:highlight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0A352-2098-08AF-D6AA-4F4F4078F7AA}"/>
              </a:ext>
            </a:extLst>
          </p:cNvPr>
          <p:cNvSpPr txBox="1"/>
          <p:nvPr/>
        </p:nvSpPr>
        <p:spPr>
          <a:xfrm>
            <a:off x="4714096" y="4430255"/>
            <a:ext cx="69442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+mn-lt"/>
              </a:rPr>
              <a:t>Jarak</a:t>
            </a:r>
          </a:p>
          <a:p>
            <a:pPr algn="ctr"/>
            <a:r>
              <a:rPr lang="en-US" sz="1200" b="1" dirty="0">
                <a:latin typeface="+mn-lt"/>
              </a:rPr>
              <a:t>20,0 km</a:t>
            </a:r>
            <a:endParaRPr lang="en-ID" sz="1200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A77AB3-1209-7EE0-0E22-0DB2BFCCC012}"/>
              </a:ext>
            </a:extLst>
          </p:cNvPr>
          <p:cNvSpPr txBox="1"/>
          <p:nvPr/>
        </p:nvSpPr>
        <p:spPr>
          <a:xfrm>
            <a:off x="546578" y="5368413"/>
            <a:ext cx="93594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n-lt"/>
              </a:rPr>
              <a:t>(2) </a:t>
            </a:r>
            <a:r>
              <a:rPr lang="en-US" sz="1800" dirty="0">
                <a:latin typeface="+mn-lt"/>
              </a:rPr>
              <a:t>Material </a:t>
            </a:r>
            <a:r>
              <a:rPr lang="en-US" sz="1800" b="1" dirty="0">
                <a:latin typeface="+mn-lt"/>
              </a:rPr>
              <a:t>Batu Boulder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diangkut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ke</a:t>
            </a:r>
            <a:r>
              <a:rPr lang="en-US" sz="1800" dirty="0">
                <a:latin typeface="+mn-lt"/>
              </a:rPr>
              <a:t> </a:t>
            </a:r>
            <a:r>
              <a:rPr lang="en-US" sz="1800" b="1" dirty="0">
                <a:latin typeface="+mn-lt"/>
              </a:rPr>
              <a:t>Stone Crusher (2,5 km)</a:t>
            </a:r>
            <a:r>
              <a:rPr lang="en-US" sz="1800" dirty="0">
                <a:latin typeface="+mn-lt"/>
              </a:rPr>
              <a:t>+</a:t>
            </a:r>
            <a:r>
              <a:rPr lang="en-US" sz="1800" dirty="0" err="1">
                <a:latin typeface="+mn-lt"/>
              </a:rPr>
              <a:t>diangkut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ke</a:t>
            </a:r>
            <a:r>
              <a:rPr lang="en-US" sz="1800" dirty="0">
                <a:latin typeface="+mn-lt"/>
              </a:rPr>
              <a:t> </a:t>
            </a:r>
            <a:r>
              <a:rPr lang="en-US" sz="1800" b="1" dirty="0" err="1">
                <a:latin typeface="+mn-lt"/>
              </a:rPr>
              <a:t>lokasi</a:t>
            </a:r>
            <a:r>
              <a:rPr lang="en-US" sz="1800" b="1" dirty="0">
                <a:latin typeface="+mn-lt"/>
              </a:rPr>
              <a:t> </a:t>
            </a:r>
            <a:r>
              <a:rPr lang="en-US" sz="1800" b="1" dirty="0" err="1">
                <a:latin typeface="+mn-lt"/>
              </a:rPr>
              <a:t>proyek</a:t>
            </a:r>
            <a:r>
              <a:rPr lang="en-US" sz="1800" b="1" dirty="0">
                <a:latin typeface="+mn-lt"/>
              </a:rPr>
              <a:t> (20,0 km)</a:t>
            </a:r>
            <a:endParaRPr lang="en-ID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78296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C07CED-F06E-4158-96E7-B73547421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584" y="391922"/>
            <a:ext cx="6955300" cy="44931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E86698-67F7-5044-88CC-BD82E352852A}"/>
              </a:ext>
            </a:extLst>
          </p:cNvPr>
          <p:cNvSpPr txBox="1"/>
          <p:nvPr/>
        </p:nvSpPr>
        <p:spPr>
          <a:xfrm>
            <a:off x="7140426" y="3958090"/>
            <a:ext cx="1345240" cy="85965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62" dirty="0"/>
              <a:t>259.501,12</a:t>
            </a:r>
          </a:p>
          <a:p>
            <a:r>
              <a:rPr lang="en-ID" sz="1662" dirty="0"/>
              <a:t>163.458,22</a:t>
            </a:r>
          </a:p>
          <a:p>
            <a:r>
              <a:rPr lang="en-ID" sz="1662" dirty="0"/>
              <a:t>340.000,00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63E3A1-D26B-FEE0-DEF9-089C398E1FA5}"/>
              </a:ext>
            </a:extLst>
          </p:cNvPr>
          <p:cNvSpPr txBox="1"/>
          <p:nvPr/>
        </p:nvSpPr>
        <p:spPr>
          <a:xfrm>
            <a:off x="1438397" y="4959816"/>
            <a:ext cx="6843171" cy="68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2" dirty="0"/>
              <a:t>Di </a:t>
            </a:r>
            <a:r>
              <a:rPr lang="en-US" sz="1292" dirty="0" err="1"/>
              <a:t>sini</a:t>
            </a:r>
            <a:r>
              <a:rPr lang="en-US" sz="1292" dirty="0"/>
              <a:t> </a:t>
            </a:r>
            <a:r>
              <a:rPr lang="en-US" sz="1292" dirty="0" err="1"/>
              <a:t>untuk</a:t>
            </a:r>
            <a:r>
              <a:rPr lang="en-US" sz="1292" dirty="0"/>
              <a:t> </a:t>
            </a:r>
            <a:r>
              <a:rPr lang="en-US" sz="1292" dirty="0" err="1"/>
              <a:t>kuantitas</a:t>
            </a:r>
            <a:r>
              <a:rPr lang="en-US" sz="1292" dirty="0"/>
              <a:t> </a:t>
            </a:r>
            <a:r>
              <a:rPr lang="en-US" sz="1292" dirty="0" err="1"/>
              <a:t>pekerjaan</a:t>
            </a:r>
            <a:r>
              <a:rPr lang="en-US" sz="1292" dirty="0"/>
              <a:t> yang </a:t>
            </a:r>
            <a:r>
              <a:rPr lang="en-US" sz="1292" dirty="0" err="1"/>
              <a:t>besar</a:t>
            </a:r>
            <a:r>
              <a:rPr lang="en-US" sz="1292" dirty="0"/>
              <a:t> (</a:t>
            </a:r>
            <a:r>
              <a:rPr lang="en-US" sz="1292" dirty="0" err="1"/>
              <a:t>jika</a:t>
            </a:r>
            <a:r>
              <a:rPr lang="en-US" sz="1292" dirty="0"/>
              <a:t> </a:t>
            </a:r>
            <a:r>
              <a:rPr lang="en-US" sz="1292" dirty="0" err="1"/>
              <a:t>dikerjakan</a:t>
            </a:r>
            <a:r>
              <a:rPr lang="en-US" sz="1292" dirty="0"/>
              <a:t> oleh </a:t>
            </a:r>
            <a:r>
              <a:rPr lang="en-US" sz="1292" dirty="0" err="1"/>
              <a:t>Mekanis</a:t>
            </a:r>
            <a:r>
              <a:rPr lang="en-US" sz="1292" dirty="0"/>
              <a:t> </a:t>
            </a:r>
            <a:r>
              <a:rPr lang="en-US" sz="1292" dirty="0" err="1"/>
              <a:t>lebih</a:t>
            </a:r>
            <a:r>
              <a:rPr lang="en-US" sz="1292" dirty="0"/>
              <a:t> </a:t>
            </a:r>
            <a:r>
              <a:rPr lang="en-US" sz="1292" dirty="0" err="1"/>
              <a:t>dari</a:t>
            </a:r>
            <a:r>
              <a:rPr lang="en-US" sz="1292" dirty="0"/>
              <a:t> 50 jam </a:t>
            </a:r>
            <a:r>
              <a:rPr lang="en-US" sz="1292" dirty="0" err="1"/>
              <a:t>atau</a:t>
            </a:r>
            <a:r>
              <a:rPr lang="en-US" sz="1292" dirty="0"/>
              <a:t> </a:t>
            </a:r>
            <a:r>
              <a:rPr lang="en-US" sz="1292" dirty="0" err="1"/>
              <a:t>sekitar</a:t>
            </a:r>
            <a:r>
              <a:rPr lang="en-US" sz="1292" dirty="0"/>
              <a:t> 7 </a:t>
            </a:r>
            <a:r>
              <a:rPr lang="en-US" sz="1292" dirty="0" err="1"/>
              <a:t>hari</a:t>
            </a:r>
            <a:r>
              <a:rPr lang="en-US" sz="1292" dirty="0"/>
              <a:t> @ 7 jam/</a:t>
            </a:r>
            <a:r>
              <a:rPr lang="en-US" sz="1292" dirty="0" err="1"/>
              <a:t>hari</a:t>
            </a:r>
            <a:r>
              <a:rPr lang="en-US" sz="1292" dirty="0"/>
              <a:t>) </a:t>
            </a:r>
            <a:r>
              <a:rPr lang="en-ID" sz="1292" dirty="0" err="1"/>
              <a:t>harus</a:t>
            </a:r>
            <a:r>
              <a:rPr lang="en-ID" sz="1292" dirty="0"/>
              <a:t> </a:t>
            </a:r>
            <a:r>
              <a:rPr lang="en-ID" sz="1292" dirty="0" err="1"/>
              <a:t>menggunakan</a:t>
            </a:r>
            <a:r>
              <a:rPr lang="en-ID" sz="1292" dirty="0"/>
              <a:t> </a:t>
            </a:r>
            <a:r>
              <a:rPr lang="en-ID" sz="1292" dirty="0" err="1"/>
              <a:t>cara</a:t>
            </a:r>
            <a:r>
              <a:rPr lang="en-ID" sz="1292" dirty="0"/>
              <a:t> </a:t>
            </a:r>
            <a:r>
              <a:rPr lang="en-ID" sz="1292" dirty="0" err="1"/>
              <a:t>mekanis</a:t>
            </a:r>
            <a:r>
              <a:rPr lang="en-ID" sz="1292" dirty="0"/>
              <a:t> </a:t>
            </a:r>
            <a:r>
              <a:rPr lang="en-ID" sz="1292" dirty="0" err="1"/>
              <a:t>seperti</a:t>
            </a:r>
            <a:r>
              <a:rPr lang="en-ID" sz="1292" dirty="0"/>
              <a:t> </a:t>
            </a:r>
            <a:r>
              <a:rPr lang="en-ID" sz="1292" dirty="0" err="1"/>
              <a:t>dijelaskan</a:t>
            </a:r>
            <a:r>
              <a:rPr lang="en-ID" sz="1292" dirty="0"/>
              <a:t> pada </a:t>
            </a:r>
            <a:r>
              <a:rPr lang="en-ID" sz="1292" dirty="0" err="1"/>
              <a:t>pasal</a:t>
            </a:r>
            <a:r>
              <a:rPr lang="en-ID" sz="1292" dirty="0"/>
              <a:t> 4.1 </a:t>
            </a:r>
            <a:r>
              <a:rPr lang="en-ID" sz="1292" dirty="0" err="1"/>
              <a:t>ayat</a:t>
            </a:r>
            <a:r>
              <a:rPr lang="en-ID" sz="1292" dirty="0"/>
              <a:t> b). </a:t>
            </a:r>
            <a:r>
              <a:rPr lang="en-ID" sz="1292" dirty="0" err="1"/>
              <a:t>Maka</a:t>
            </a:r>
            <a:r>
              <a:rPr lang="en-ID" sz="1292" dirty="0"/>
              <a:t> HSD Batu </a:t>
            </a:r>
            <a:r>
              <a:rPr lang="en-ID" sz="1292" dirty="0" err="1"/>
              <a:t>pecah</a:t>
            </a:r>
            <a:r>
              <a:rPr lang="en-ID" sz="1292" dirty="0"/>
              <a:t> </a:t>
            </a:r>
            <a:r>
              <a:rPr lang="en-ID" sz="1292" dirty="0" err="1"/>
              <a:t>mesin</a:t>
            </a:r>
            <a:r>
              <a:rPr lang="en-ID" sz="1292" dirty="0"/>
              <a:t> </a:t>
            </a:r>
            <a:r>
              <a:rPr lang="en-ID" sz="1292" dirty="0" err="1"/>
              <a:t>seharga</a:t>
            </a:r>
            <a:r>
              <a:rPr lang="en-ID" sz="1292" dirty="0"/>
              <a:t> Rp 163.458,22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E603B9-F8FD-63C2-9DA7-FDC26B24886F}"/>
              </a:ext>
            </a:extLst>
          </p:cNvPr>
          <p:cNvSpPr txBox="1"/>
          <p:nvPr/>
        </p:nvSpPr>
        <p:spPr>
          <a:xfrm>
            <a:off x="6441955" y="3145890"/>
            <a:ext cx="2193229" cy="34810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62" b="1" dirty="0">
                <a:solidFill>
                  <a:srgbClr val="FF0000"/>
                </a:solidFill>
              </a:rPr>
              <a:t>58,8%</a:t>
            </a:r>
            <a:r>
              <a:rPr lang="en-US" sz="1662" dirty="0"/>
              <a:t>  </a:t>
            </a:r>
            <a:r>
              <a:rPr lang="en-US" sz="1662" dirty="0" err="1"/>
              <a:t>utk</a:t>
            </a:r>
            <a:r>
              <a:rPr lang="en-US" sz="1662" dirty="0"/>
              <a:t> (1) vs (2)</a:t>
            </a:r>
            <a:endParaRPr lang="en-ID" sz="1662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98B6B7-309B-A5FC-2051-2EF2EDB871AE}"/>
              </a:ext>
            </a:extLst>
          </p:cNvPr>
          <p:cNvSpPr txBox="1"/>
          <p:nvPr/>
        </p:nvSpPr>
        <p:spPr>
          <a:xfrm>
            <a:off x="1188362" y="5970434"/>
            <a:ext cx="7854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Pertimbangan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HSD: 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Optimasi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biaya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Peningkatan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Mutu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sesuai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peraturan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PMPM/ITP</a:t>
            </a:r>
            <a:endParaRPr lang="en-ID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F591CA-B85D-A0EA-FC06-633D79DB908D}"/>
              </a:ext>
            </a:extLst>
          </p:cNvPr>
          <p:cNvSpPr txBox="1"/>
          <p:nvPr/>
        </p:nvSpPr>
        <p:spPr>
          <a:xfrm>
            <a:off x="8489202" y="4233292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(minimum)</a:t>
            </a:r>
            <a:endParaRPr lang="en-ID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46285A-49A7-496A-823F-8E725301A293}"/>
              </a:ext>
            </a:extLst>
          </p:cNvPr>
          <p:cNvSpPr txBox="1"/>
          <p:nvPr/>
        </p:nvSpPr>
        <p:spPr>
          <a:xfrm>
            <a:off x="723560" y="2290909"/>
            <a:ext cx="899772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+mn-lt"/>
              </a:rPr>
              <a:t>(3) </a:t>
            </a:r>
            <a:r>
              <a:rPr lang="en-US" sz="1600" dirty="0">
                <a:latin typeface="+mn-lt"/>
              </a:rPr>
              <a:t>Material </a:t>
            </a:r>
            <a:r>
              <a:rPr lang="en-US" sz="1600" b="1" dirty="0">
                <a:latin typeface="+mn-lt"/>
              </a:rPr>
              <a:t>Batu </a:t>
            </a:r>
            <a:r>
              <a:rPr lang="en-US" sz="1600" b="1" dirty="0" err="1">
                <a:latin typeface="+mn-lt"/>
              </a:rPr>
              <a:t>Pecah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Mesin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dari</a:t>
            </a:r>
            <a:r>
              <a:rPr lang="en-US" sz="1600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Toko</a:t>
            </a:r>
            <a:r>
              <a:rPr lang="en-US" sz="1600" b="1" dirty="0">
                <a:latin typeface="+mn-lt"/>
              </a:rPr>
              <a:t> Material</a:t>
            </a:r>
            <a:r>
              <a:rPr lang="en-US" sz="1600" dirty="0">
                <a:latin typeface="+mn-lt"/>
              </a:rPr>
              <a:t>, Material </a:t>
            </a:r>
            <a:r>
              <a:rPr lang="en-US" sz="1600" dirty="0" err="1">
                <a:latin typeface="+mn-lt"/>
              </a:rPr>
              <a:t>dipesan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dari</a:t>
            </a:r>
            <a:r>
              <a:rPr lang="en-US" sz="1600" dirty="0">
                <a:latin typeface="+mn-lt"/>
              </a:rPr>
              <a:t> </a:t>
            </a:r>
            <a:r>
              <a:rPr lang="en-US" sz="1600" b="1" dirty="0">
                <a:latin typeface="+mn-lt"/>
              </a:rPr>
              <a:t>Quarry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diangkut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ke</a:t>
            </a:r>
            <a:r>
              <a:rPr lang="en-US" sz="1600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lokasi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proyek</a:t>
            </a:r>
            <a:endParaRPr lang="en-ID" sz="1600" b="1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F6F13-D8D4-4B2D-BB0C-B9279976F812}"/>
              </a:ext>
            </a:extLst>
          </p:cNvPr>
          <p:cNvSpPr/>
          <p:nvPr/>
        </p:nvSpPr>
        <p:spPr>
          <a:xfrm>
            <a:off x="9674087" y="6692348"/>
            <a:ext cx="231913" cy="16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56925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4E7598-993E-4D7E-B35E-7E34D64ABDAB}"/>
              </a:ext>
            </a:extLst>
          </p:cNvPr>
          <p:cNvSpPr txBox="1"/>
          <p:nvPr/>
        </p:nvSpPr>
        <p:spPr>
          <a:xfrm>
            <a:off x="1" y="1133592"/>
            <a:ext cx="9906000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Rekam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Jejak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penggunaan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AHSP di Indonesia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sebagai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berikut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146300" algn="l"/>
              </a:tabLst>
            </a:pP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1921 – </a:t>
            </a:r>
            <a:r>
              <a:rPr lang="en-ID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ID" b="1" dirty="0">
                <a:latin typeface="Arial" panose="020B0604020202020204" pitchFamily="34" charset="0"/>
                <a:cs typeface="Arial" panose="020B0604020202020204" pitchFamily="34" charset="0"/>
              </a:rPr>
              <a:t>Analisa BOW 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ditetapkan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sejak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Zaman Belanda)</a:t>
            </a:r>
          </a:p>
          <a:p>
            <a:pPr>
              <a:spcAft>
                <a:spcPts val="600"/>
              </a:spcAft>
              <a:tabLst>
                <a:tab pos="2146300" algn="l"/>
              </a:tabLst>
            </a:pP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1980-an…...	Analisa </a:t>
            </a:r>
            <a:r>
              <a:rPr lang="en-ID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Kinerja, </a:t>
            </a:r>
            <a:r>
              <a:rPr lang="en-ID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ID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manual, semi-</a:t>
            </a:r>
            <a:r>
              <a:rPr lang="en-ID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mekanis</a:t>
            </a:r>
            <a:r>
              <a:rPr lang="en-ID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mekanis</a:t>
            </a:r>
            <a:endParaRPr lang="en-ID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2146300" algn="l"/>
              </a:tabLst>
            </a:pP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2008……….	SNI-ABK (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Analisis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Biaya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Konstruksi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600"/>
              </a:spcAft>
              <a:tabLst>
                <a:tab pos="2146300" algn="l"/>
              </a:tabLst>
            </a:pPr>
            <a:r>
              <a:rPr lang="en-ID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– 2018	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PerMen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PU No.11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2013</a:t>
            </a:r>
          </a:p>
          <a:p>
            <a:pPr>
              <a:spcAft>
                <a:spcPts val="600"/>
              </a:spcAft>
              <a:tabLst>
                <a:tab pos="2146300" algn="l"/>
              </a:tabLst>
            </a:pP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2018 – 2021	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PerMen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PUPR No.28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</a:p>
          <a:p>
            <a:pPr>
              <a:spcAft>
                <a:spcPts val="600"/>
              </a:spcAft>
              <a:tabLst>
                <a:tab pos="2146300" algn="l"/>
              </a:tabLst>
            </a:pP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2021 – 2022	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PerMen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PUPR No.1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  <a:p>
            <a:pPr>
              <a:tabLst>
                <a:tab pos="2146300" algn="l"/>
              </a:tabLst>
            </a:pP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2022 – 2023	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PerMen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PUPR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Nomor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>
              <a:spcAft>
                <a:spcPts val="600"/>
              </a:spcAft>
              <a:tabLst>
                <a:tab pos="2146300" algn="l"/>
              </a:tabLst>
            </a:pP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	SE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Dirjen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BinKon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No. 68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>
              <a:tabLst>
                <a:tab pos="2146300" algn="l"/>
              </a:tabLst>
            </a:pP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2024 – 2025	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PerMen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PUPR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Nomor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>
              <a:tabLst>
                <a:tab pos="2146300" algn="l"/>
              </a:tabLst>
            </a:pP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	SE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Dirjen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BinKon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No.73/SE/Dk/2024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>
              <a:tabLst>
                <a:tab pos="2146300" algn="l"/>
              </a:tabLst>
            </a:pP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	SE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Dirjen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BinKon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No.30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2B18FB-38DD-48F2-8D1F-3CB75066BBD7}"/>
              </a:ext>
            </a:extLst>
          </p:cNvPr>
          <p:cNvSpPr/>
          <p:nvPr/>
        </p:nvSpPr>
        <p:spPr>
          <a:xfrm>
            <a:off x="178904" y="0"/>
            <a:ext cx="75953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1.5 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Rekam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Jejak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AHSP di Indonesia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C9D34EB-21E7-4D9F-B983-9A368340AC3D}"/>
              </a:ext>
            </a:extLst>
          </p:cNvPr>
          <p:cNvCxnSpPr>
            <a:cxnSpLocks/>
          </p:cNvCxnSpPr>
          <p:nvPr/>
        </p:nvCxnSpPr>
        <p:spPr>
          <a:xfrm flipV="1">
            <a:off x="805070" y="2216426"/>
            <a:ext cx="796059" cy="109330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Hexagon 4">
            <a:extLst>
              <a:ext uri="{FF2B5EF4-FFF2-40B4-BE49-F238E27FC236}">
                <a16:creationId xmlns:a16="http://schemas.microsoft.com/office/drawing/2014/main" id="{689875B8-E145-462E-8BF6-1AFCF0D14FE6}"/>
              </a:ext>
            </a:extLst>
          </p:cNvPr>
          <p:cNvSpPr/>
          <p:nvPr/>
        </p:nvSpPr>
        <p:spPr>
          <a:xfrm>
            <a:off x="86724" y="92804"/>
            <a:ext cx="533035" cy="445258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1</a:t>
            </a:r>
            <a:endParaRPr lang="en-ID" sz="360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8803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634143E-5826-2E82-91A4-D75B1636EB9D}"/>
              </a:ext>
            </a:extLst>
          </p:cNvPr>
          <p:cNvSpPr txBox="1"/>
          <p:nvPr/>
        </p:nvSpPr>
        <p:spPr>
          <a:xfrm>
            <a:off x="1044629" y="0"/>
            <a:ext cx="88360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Peta </a:t>
            </a:r>
            <a:r>
              <a:rPr lang="en-US" b="1" dirty="0" err="1">
                <a:solidFill>
                  <a:srgbClr val="7030A0"/>
                </a:solidFill>
              </a:rPr>
              <a:t>Kewilayahan</a:t>
            </a:r>
            <a:r>
              <a:rPr lang="en-US" b="1" dirty="0">
                <a:solidFill>
                  <a:srgbClr val="7030A0"/>
                </a:solidFill>
              </a:rPr>
              <a:t> Material </a:t>
            </a:r>
            <a:r>
              <a:rPr lang="en-US" b="1" dirty="0" err="1">
                <a:solidFill>
                  <a:srgbClr val="7030A0"/>
                </a:solidFill>
              </a:rPr>
              <a:t>Konstruksi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</a:p>
          <a:p>
            <a:r>
              <a:rPr lang="en-US" b="1" dirty="0">
                <a:solidFill>
                  <a:srgbClr val="7030A0"/>
                </a:solidFill>
              </a:rPr>
              <a:t>Pada </a:t>
            </a:r>
            <a:r>
              <a:rPr lang="en-US" b="1" dirty="0" err="1">
                <a:solidFill>
                  <a:srgbClr val="7030A0"/>
                </a:solidFill>
              </a:rPr>
              <a:t>Sumber-sumber</a:t>
            </a:r>
            <a:r>
              <a:rPr lang="en-US" b="1" dirty="0">
                <a:solidFill>
                  <a:srgbClr val="7030A0"/>
                </a:solidFill>
              </a:rPr>
              <a:t> Material </a:t>
            </a:r>
            <a:r>
              <a:rPr lang="en-US" b="1" dirty="0" err="1">
                <a:solidFill>
                  <a:srgbClr val="7030A0"/>
                </a:solidFill>
              </a:rPr>
              <a:t>Pokok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Berbasis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Kabupaten</a:t>
            </a:r>
            <a:r>
              <a:rPr lang="en-US" b="1" dirty="0">
                <a:solidFill>
                  <a:srgbClr val="7030A0"/>
                </a:solidFill>
              </a:rPr>
              <a:t>/Kota</a:t>
            </a:r>
            <a:endParaRPr lang="en-ID" b="1" dirty="0">
              <a:solidFill>
                <a:srgbClr val="7030A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88EEB0-58F0-AB0E-2D38-CBA676580E98}"/>
              </a:ext>
            </a:extLst>
          </p:cNvPr>
          <p:cNvGrpSpPr/>
          <p:nvPr/>
        </p:nvGrpSpPr>
        <p:grpSpPr>
          <a:xfrm>
            <a:off x="552674" y="5694768"/>
            <a:ext cx="2277869" cy="1154611"/>
            <a:chOff x="552674" y="5890712"/>
            <a:chExt cx="2277869" cy="115461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E2D073-D624-CC51-23D8-DF65958E3024}"/>
                </a:ext>
              </a:extLst>
            </p:cNvPr>
            <p:cNvSpPr txBox="1"/>
            <p:nvPr/>
          </p:nvSpPr>
          <p:spPr>
            <a:xfrm>
              <a:off x="1075511" y="5890712"/>
              <a:ext cx="1755032" cy="1154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dirty="0">
                  <a:latin typeface="+mn-lt"/>
                </a:rPr>
                <a:t>Quarry</a:t>
              </a:r>
            </a:p>
            <a:p>
              <a:pPr>
                <a:lnSpc>
                  <a:spcPct val="85000"/>
                </a:lnSpc>
              </a:pPr>
              <a:endParaRPr lang="en-US" sz="400" dirty="0">
                <a:latin typeface="+mn-lt"/>
              </a:endParaRPr>
            </a:p>
            <a:p>
              <a:pPr>
                <a:lnSpc>
                  <a:spcPct val="85000"/>
                </a:lnSpc>
              </a:pPr>
              <a:r>
                <a:rPr lang="en-US" dirty="0">
                  <a:latin typeface="+mn-lt"/>
                </a:rPr>
                <a:t>Borrow Area</a:t>
              </a:r>
            </a:p>
            <a:p>
              <a:pPr>
                <a:lnSpc>
                  <a:spcPct val="85000"/>
                </a:lnSpc>
              </a:pPr>
              <a:endParaRPr lang="en-US" sz="400" dirty="0">
                <a:latin typeface="+mn-lt"/>
              </a:endParaRPr>
            </a:p>
            <a:p>
              <a:pPr>
                <a:lnSpc>
                  <a:spcPct val="85000"/>
                </a:lnSpc>
              </a:pPr>
              <a:endParaRPr lang="en-US" sz="100" dirty="0">
                <a:latin typeface="+mn-lt"/>
              </a:endParaRPr>
            </a:p>
            <a:p>
              <a:pPr>
                <a:lnSpc>
                  <a:spcPct val="85000"/>
                </a:lnSpc>
              </a:pPr>
              <a:r>
                <a:rPr lang="en-US" dirty="0">
                  <a:latin typeface="+mn-lt"/>
                </a:rPr>
                <a:t>AMP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36DF568-93E1-D67E-839E-BC6FA80FFF1F}"/>
                </a:ext>
              </a:extLst>
            </p:cNvPr>
            <p:cNvGrpSpPr/>
            <p:nvPr/>
          </p:nvGrpSpPr>
          <p:grpSpPr>
            <a:xfrm>
              <a:off x="552674" y="5958729"/>
              <a:ext cx="436729" cy="981154"/>
              <a:chOff x="232916" y="99157"/>
              <a:chExt cx="436729" cy="1129082"/>
            </a:xfrm>
          </p:grpSpPr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E133FBEE-A64A-5DFC-2535-DC254E8E55FE}"/>
                  </a:ext>
                </a:extLst>
              </p:cNvPr>
              <p:cNvSpPr/>
              <p:nvPr/>
            </p:nvSpPr>
            <p:spPr>
              <a:xfrm>
                <a:off x="232916" y="99157"/>
                <a:ext cx="436729" cy="334368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105FD54C-CC90-168F-637D-29878F9EA064}"/>
                  </a:ext>
                </a:extLst>
              </p:cNvPr>
              <p:cNvSpPr/>
              <p:nvPr/>
            </p:nvSpPr>
            <p:spPr>
              <a:xfrm>
                <a:off x="274851" y="893870"/>
                <a:ext cx="368489" cy="334369"/>
              </a:xfrm>
              <a:prstGeom prst="round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F779445-C42F-CA02-BA65-DE38079D1344}"/>
                  </a:ext>
                </a:extLst>
              </p:cNvPr>
              <p:cNvSpPr/>
              <p:nvPr/>
            </p:nvSpPr>
            <p:spPr>
              <a:xfrm>
                <a:off x="267036" y="521438"/>
                <a:ext cx="368489" cy="33437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D2B020-B1A8-07FC-3CE3-423D3A2EAE4A}"/>
              </a:ext>
            </a:extLst>
          </p:cNvPr>
          <p:cNvGrpSpPr/>
          <p:nvPr/>
        </p:nvGrpSpPr>
        <p:grpSpPr>
          <a:xfrm>
            <a:off x="2909661" y="5668564"/>
            <a:ext cx="3868969" cy="1206933"/>
            <a:chOff x="3055150" y="5824924"/>
            <a:chExt cx="3868969" cy="120693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EB6B41A-6114-13E6-954B-107CBCF5DA8E}"/>
                </a:ext>
              </a:extLst>
            </p:cNvPr>
            <p:cNvGrpSpPr/>
            <p:nvPr/>
          </p:nvGrpSpPr>
          <p:grpSpPr>
            <a:xfrm>
              <a:off x="3055150" y="5846857"/>
              <a:ext cx="370646" cy="1082062"/>
              <a:chOff x="236328" y="1389316"/>
              <a:chExt cx="365111" cy="1042066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4D978C8-FBB2-209F-3119-45BC1C56564C}"/>
                  </a:ext>
                </a:extLst>
              </p:cNvPr>
              <p:cNvSpPr/>
              <p:nvPr/>
            </p:nvSpPr>
            <p:spPr>
              <a:xfrm>
                <a:off x="251682" y="1389316"/>
                <a:ext cx="334403" cy="33437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2" name="Star: 5 Points 21">
                <a:extLst>
                  <a:ext uri="{FF2B5EF4-FFF2-40B4-BE49-F238E27FC236}">
                    <a16:creationId xmlns:a16="http://schemas.microsoft.com/office/drawing/2014/main" id="{D2DE3722-218B-03BB-73DF-DC1C4F35F8D7}"/>
                  </a:ext>
                </a:extLst>
              </p:cNvPr>
              <p:cNvSpPr/>
              <p:nvPr/>
            </p:nvSpPr>
            <p:spPr>
              <a:xfrm>
                <a:off x="236328" y="2135349"/>
                <a:ext cx="365111" cy="296033"/>
              </a:xfrm>
              <a:prstGeom prst="star5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3" name="Pentagon 22">
                <a:extLst>
                  <a:ext uri="{FF2B5EF4-FFF2-40B4-BE49-F238E27FC236}">
                    <a16:creationId xmlns:a16="http://schemas.microsoft.com/office/drawing/2014/main" id="{FEA9945A-8D24-B5A3-CAE8-D1B1E0B64D2E}"/>
                  </a:ext>
                </a:extLst>
              </p:cNvPr>
              <p:cNvSpPr/>
              <p:nvPr/>
            </p:nvSpPr>
            <p:spPr>
              <a:xfrm>
                <a:off x="251682" y="1749596"/>
                <a:ext cx="334403" cy="334370"/>
              </a:xfrm>
              <a:prstGeom prst="pentagon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029409E-5C0A-FE4E-4FE8-567973FAFE49}"/>
                </a:ext>
              </a:extLst>
            </p:cNvPr>
            <p:cNvSpPr txBox="1"/>
            <p:nvPr/>
          </p:nvSpPr>
          <p:spPr>
            <a:xfrm>
              <a:off x="3547584" y="5824924"/>
              <a:ext cx="3376535" cy="12069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dirty="0">
                  <a:latin typeface="+mn-lt"/>
                </a:rPr>
                <a:t>Concrete Batching Plant</a:t>
              </a:r>
            </a:p>
            <a:p>
              <a:pPr>
                <a:lnSpc>
                  <a:spcPct val="85000"/>
                </a:lnSpc>
              </a:pPr>
              <a:endParaRPr lang="en-US" sz="500" dirty="0">
                <a:latin typeface="+mn-lt"/>
              </a:endParaRPr>
            </a:p>
            <a:p>
              <a:pPr>
                <a:lnSpc>
                  <a:spcPct val="85000"/>
                </a:lnSpc>
              </a:pPr>
              <a:r>
                <a:rPr lang="en-US" dirty="0">
                  <a:latin typeface="+mn-lt"/>
                </a:rPr>
                <a:t>Precast </a:t>
              </a:r>
              <a:r>
                <a:rPr lang="en-US" dirty="0" err="1">
                  <a:latin typeface="+mn-lt"/>
                </a:rPr>
                <a:t>Tiang</a:t>
              </a:r>
              <a:r>
                <a:rPr lang="en-US" dirty="0">
                  <a:latin typeface="+mn-lt"/>
                </a:rPr>
                <a:t> </a:t>
              </a:r>
              <a:r>
                <a:rPr lang="en-US" dirty="0" err="1">
                  <a:latin typeface="+mn-lt"/>
                </a:rPr>
                <a:t>Pancang</a:t>
              </a:r>
              <a:endParaRPr lang="en-US" dirty="0">
                <a:latin typeface="+mn-lt"/>
              </a:endParaRPr>
            </a:p>
            <a:p>
              <a:pPr>
                <a:lnSpc>
                  <a:spcPct val="85000"/>
                </a:lnSpc>
              </a:pPr>
              <a:endParaRPr lang="en-US" sz="800" dirty="0">
                <a:latin typeface="+mn-lt"/>
              </a:endParaRPr>
            </a:p>
            <a:p>
              <a:pPr>
                <a:lnSpc>
                  <a:spcPct val="85000"/>
                </a:lnSpc>
              </a:pPr>
              <a:r>
                <a:rPr lang="en-US" dirty="0" err="1">
                  <a:latin typeface="+mn-lt"/>
                </a:rPr>
                <a:t>Toko</a:t>
              </a:r>
              <a:r>
                <a:rPr lang="en-US" dirty="0">
                  <a:latin typeface="+mn-lt"/>
                </a:rPr>
                <a:t> Material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B95AE2E-29A7-B525-8E2F-E4C812061031}"/>
              </a:ext>
            </a:extLst>
          </p:cNvPr>
          <p:cNvSpPr txBox="1"/>
          <p:nvPr/>
        </p:nvSpPr>
        <p:spPr>
          <a:xfrm>
            <a:off x="162516" y="5262922"/>
            <a:ext cx="14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Legenda:</a:t>
            </a:r>
            <a:endParaRPr lang="en-ID" b="1" dirty="0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BF1F464-F859-A540-7239-EC19CAD0A852}"/>
              </a:ext>
            </a:extLst>
          </p:cNvPr>
          <p:cNvGrpSpPr/>
          <p:nvPr/>
        </p:nvGrpSpPr>
        <p:grpSpPr>
          <a:xfrm>
            <a:off x="1137562" y="979152"/>
            <a:ext cx="7902043" cy="4556583"/>
            <a:chOff x="714000" y="522548"/>
            <a:chExt cx="8277412" cy="480683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D0B6B49-2519-2671-BCFF-E6CA2C8F15E4}"/>
                </a:ext>
              </a:extLst>
            </p:cNvPr>
            <p:cNvGrpSpPr/>
            <p:nvPr/>
          </p:nvGrpSpPr>
          <p:grpSpPr>
            <a:xfrm>
              <a:off x="714000" y="522548"/>
              <a:ext cx="8277412" cy="4806832"/>
              <a:chOff x="764988" y="1440329"/>
              <a:chExt cx="8277412" cy="4806832"/>
            </a:xfrm>
          </p:grpSpPr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8E6DD4F1-DDDE-0911-36C3-F6CAE6DE395E}"/>
                  </a:ext>
                </a:extLst>
              </p:cNvPr>
              <p:cNvSpPr/>
              <p:nvPr/>
            </p:nvSpPr>
            <p:spPr>
              <a:xfrm>
                <a:off x="764988" y="1482165"/>
                <a:ext cx="8277412" cy="4757270"/>
              </a:xfrm>
              <a:custGeom>
                <a:avLst/>
                <a:gdLst>
                  <a:gd name="connsiteX0" fmla="*/ 251012 w 6956612"/>
                  <a:gd name="connsiteY0" fmla="*/ 161364 h 4757270"/>
                  <a:gd name="connsiteX1" fmla="*/ 280894 w 6956612"/>
                  <a:gd name="connsiteY1" fmla="*/ 555811 h 4757270"/>
                  <a:gd name="connsiteX2" fmla="*/ 304800 w 6956612"/>
                  <a:gd name="connsiteY2" fmla="*/ 1039906 h 4757270"/>
                  <a:gd name="connsiteX3" fmla="*/ 209177 w 6956612"/>
                  <a:gd name="connsiteY3" fmla="*/ 1529976 h 4757270"/>
                  <a:gd name="connsiteX4" fmla="*/ 113553 w 6956612"/>
                  <a:gd name="connsiteY4" fmla="*/ 2145553 h 4757270"/>
                  <a:gd name="connsiteX5" fmla="*/ 0 w 6956612"/>
                  <a:gd name="connsiteY5" fmla="*/ 2653553 h 4757270"/>
                  <a:gd name="connsiteX6" fmla="*/ 179294 w 6956612"/>
                  <a:gd name="connsiteY6" fmla="*/ 3233270 h 4757270"/>
                  <a:gd name="connsiteX7" fmla="*/ 131483 w 6956612"/>
                  <a:gd name="connsiteY7" fmla="*/ 3884706 h 4757270"/>
                  <a:gd name="connsiteX8" fmla="*/ 197224 w 6956612"/>
                  <a:gd name="connsiteY8" fmla="*/ 3872753 h 4757270"/>
                  <a:gd name="connsiteX9" fmla="*/ 753036 w 6956612"/>
                  <a:gd name="connsiteY9" fmla="*/ 4069976 h 4757270"/>
                  <a:gd name="connsiteX10" fmla="*/ 800847 w 6956612"/>
                  <a:gd name="connsiteY10" fmla="*/ 4010211 h 4757270"/>
                  <a:gd name="connsiteX11" fmla="*/ 1691342 w 6956612"/>
                  <a:gd name="connsiteY11" fmla="*/ 4386729 h 4757270"/>
                  <a:gd name="connsiteX12" fmla="*/ 1763059 w 6956612"/>
                  <a:gd name="connsiteY12" fmla="*/ 4338917 h 4757270"/>
                  <a:gd name="connsiteX13" fmla="*/ 2372659 w 6956612"/>
                  <a:gd name="connsiteY13" fmla="*/ 4554070 h 4757270"/>
                  <a:gd name="connsiteX14" fmla="*/ 3585883 w 6956612"/>
                  <a:gd name="connsiteY14" fmla="*/ 4757270 h 4757270"/>
                  <a:gd name="connsiteX15" fmla="*/ 4428565 w 6956612"/>
                  <a:gd name="connsiteY15" fmla="*/ 4703482 h 4757270"/>
                  <a:gd name="connsiteX16" fmla="*/ 5295153 w 6956612"/>
                  <a:gd name="connsiteY16" fmla="*/ 4458447 h 4757270"/>
                  <a:gd name="connsiteX17" fmla="*/ 5970494 w 6956612"/>
                  <a:gd name="connsiteY17" fmla="*/ 4440517 h 4757270"/>
                  <a:gd name="connsiteX18" fmla="*/ 6956612 w 6956612"/>
                  <a:gd name="connsiteY18" fmla="*/ 4422588 h 4757270"/>
                  <a:gd name="connsiteX19" fmla="*/ 6860989 w 6956612"/>
                  <a:gd name="connsiteY19" fmla="*/ 4410635 h 4757270"/>
                  <a:gd name="connsiteX20" fmla="*/ 6771342 w 6956612"/>
                  <a:gd name="connsiteY20" fmla="*/ 3591858 h 4757270"/>
                  <a:gd name="connsiteX21" fmla="*/ 6759389 w 6956612"/>
                  <a:gd name="connsiteY21" fmla="*/ 3024094 h 4757270"/>
                  <a:gd name="connsiteX22" fmla="*/ 6657789 w 6956612"/>
                  <a:gd name="connsiteY22" fmla="*/ 2420470 h 4757270"/>
                  <a:gd name="connsiteX23" fmla="*/ 6825130 w 6956612"/>
                  <a:gd name="connsiteY23" fmla="*/ 1745129 h 4757270"/>
                  <a:gd name="connsiteX24" fmla="*/ 6645836 w 6956612"/>
                  <a:gd name="connsiteY24" fmla="*/ 1153458 h 4757270"/>
                  <a:gd name="connsiteX25" fmla="*/ 6508377 w 6956612"/>
                  <a:gd name="connsiteY25" fmla="*/ 621553 h 4757270"/>
                  <a:gd name="connsiteX26" fmla="*/ 6484471 w 6956612"/>
                  <a:gd name="connsiteY26" fmla="*/ 239058 h 4757270"/>
                  <a:gd name="connsiteX27" fmla="*/ 6197600 w 6956612"/>
                  <a:gd name="connsiteY27" fmla="*/ 29882 h 4757270"/>
                  <a:gd name="connsiteX28" fmla="*/ 5014259 w 6956612"/>
                  <a:gd name="connsiteY28" fmla="*/ 256988 h 4757270"/>
                  <a:gd name="connsiteX29" fmla="*/ 4123765 w 6956612"/>
                  <a:gd name="connsiteY29" fmla="*/ 280894 h 4757270"/>
                  <a:gd name="connsiteX30" fmla="*/ 3310965 w 6956612"/>
                  <a:gd name="connsiteY30" fmla="*/ 233082 h 4757270"/>
                  <a:gd name="connsiteX31" fmla="*/ 2360706 w 6956612"/>
                  <a:gd name="connsiteY31" fmla="*/ 125506 h 4757270"/>
                  <a:gd name="connsiteX32" fmla="*/ 1978212 w 6956612"/>
                  <a:gd name="connsiteY32" fmla="*/ 125506 h 4757270"/>
                  <a:gd name="connsiteX33" fmla="*/ 1093694 w 6956612"/>
                  <a:gd name="connsiteY33" fmla="*/ 0 h 4757270"/>
                  <a:gd name="connsiteX34" fmla="*/ 251012 w 6956612"/>
                  <a:gd name="connsiteY34" fmla="*/ 161364 h 475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956612" h="4757270">
                    <a:moveTo>
                      <a:pt x="251012" y="161364"/>
                    </a:moveTo>
                    <a:lnTo>
                      <a:pt x="280894" y="555811"/>
                    </a:lnTo>
                    <a:lnTo>
                      <a:pt x="304800" y="1039906"/>
                    </a:lnTo>
                    <a:lnTo>
                      <a:pt x="209177" y="1529976"/>
                    </a:lnTo>
                    <a:lnTo>
                      <a:pt x="113553" y="2145553"/>
                    </a:lnTo>
                    <a:lnTo>
                      <a:pt x="0" y="2653553"/>
                    </a:lnTo>
                    <a:lnTo>
                      <a:pt x="179294" y="3233270"/>
                    </a:lnTo>
                    <a:lnTo>
                      <a:pt x="131483" y="3884706"/>
                    </a:lnTo>
                    <a:lnTo>
                      <a:pt x="197224" y="3872753"/>
                    </a:lnTo>
                    <a:lnTo>
                      <a:pt x="753036" y="4069976"/>
                    </a:lnTo>
                    <a:lnTo>
                      <a:pt x="800847" y="4010211"/>
                    </a:lnTo>
                    <a:lnTo>
                      <a:pt x="1691342" y="4386729"/>
                    </a:lnTo>
                    <a:lnTo>
                      <a:pt x="1763059" y="4338917"/>
                    </a:lnTo>
                    <a:lnTo>
                      <a:pt x="2372659" y="4554070"/>
                    </a:lnTo>
                    <a:lnTo>
                      <a:pt x="3585883" y="4757270"/>
                    </a:lnTo>
                    <a:lnTo>
                      <a:pt x="4428565" y="4703482"/>
                    </a:lnTo>
                    <a:lnTo>
                      <a:pt x="5295153" y="4458447"/>
                    </a:lnTo>
                    <a:lnTo>
                      <a:pt x="5970494" y="4440517"/>
                    </a:lnTo>
                    <a:lnTo>
                      <a:pt x="6956612" y="4422588"/>
                    </a:lnTo>
                    <a:lnTo>
                      <a:pt x="6860989" y="4410635"/>
                    </a:lnTo>
                    <a:lnTo>
                      <a:pt x="6771342" y="3591858"/>
                    </a:lnTo>
                    <a:lnTo>
                      <a:pt x="6759389" y="3024094"/>
                    </a:lnTo>
                    <a:lnTo>
                      <a:pt x="6657789" y="2420470"/>
                    </a:lnTo>
                    <a:lnTo>
                      <a:pt x="6825130" y="1745129"/>
                    </a:lnTo>
                    <a:lnTo>
                      <a:pt x="6645836" y="1153458"/>
                    </a:lnTo>
                    <a:lnTo>
                      <a:pt x="6508377" y="621553"/>
                    </a:lnTo>
                    <a:lnTo>
                      <a:pt x="6484471" y="239058"/>
                    </a:lnTo>
                    <a:lnTo>
                      <a:pt x="6197600" y="29882"/>
                    </a:lnTo>
                    <a:lnTo>
                      <a:pt x="5014259" y="256988"/>
                    </a:lnTo>
                    <a:lnTo>
                      <a:pt x="4123765" y="280894"/>
                    </a:lnTo>
                    <a:lnTo>
                      <a:pt x="3310965" y="233082"/>
                    </a:lnTo>
                    <a:lnTo>
                      <a:pt x="2360706" y="125506"/>
                    </a:lnTo>
                    <a:lnTo>
                      <a:pt x="1978212" y="125506"/>
                    </a:lnTo>
                    <a:lnTo>
                      <a:pt x="1093694" y="0"/>
                    </a:lnTo>
                    <a:lnTo>
                      <a:pt x="251012" y="161364"/>
                    </a:lnTo>
                    <a:close/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92F5BA64-E113-EAC4-67B4-AB2D1A49E0D0}"/>
                  </a:ext>
                </a:extLst>
              </p:cNvPr>
              <p:cNvSpPr/>
              <p:nvPr/>
            </p:nvSpPr>
            <p:spPr>
              <a:xfrm>
                <a:off x="902447" y="1440329"/>
                <a:ext cx="2689412" cy="2590577"/>
              </a:xfrm>
              <a:custGeom>
                <a:avLst/>
                <a:gdLst>
                  <a:gd name="connsiteX0" fmla="*/ 2569882 w 2689412"/>
                  <a:gd name="connsiteY0" fmla="*/ 143436 h 2378636"/>
                  <a:gd name="connsiteX1" fmla="*/ 2689412 w 2689412"/>
                  <a:gd name="connsiteY1" fmla="*/ 747059 h 2378636"/>
                  <a:gd name="connsiteX2" fmla="*/ 2605741 w 2689412"/>
                  <a:gd name="connsiteY2" fmla="*/ 1147483 h 2378636"/>
                  <a:gd name="connsiteX3" fmla="*/ 2683435 w 2689412"/>
                  <a:gd name="connsiteY3" fmla="*/ 1757083 h 2378636"/>
                  <a:gd name="connsiteX4" fmla="*/ 2545977 w 2689412"/>
                  <a:gd name="connsiteY4" fmla="*/ 2378636 h 2378636"/>
                  <a:gd name="connsiteX5" fmla="*/ 1798918 w 2689412"/>
                  <a:gd name="connsiteY5" fmla="*/ 2199342 h 2378636"/>
                  <a:gd name="connsiteX6" fmla="*/ 1213224 w 2689412"/>
                  <a:gd name="connsiteY6" fmla="*/ 2037977 h 2378636"/>
                  <a:gd name="connsiteX7" fmla="*/ 1201271 w 2689412"/>
                  <a:gd name="connsiteY7" fmla="*/ 2079812 h 2378636"/>
                  <a:gd name="connsiteX8" fmla="*/ 364565 w 2689412"/>
                  <a:gd name="connsiteY8" fmla="*/ 2163483 h 2378636"/>
                  <a:gd name="connsiteX9" fmla="*/ 0 w 2689412"/>
                  <a:gd name="connsiteY9" fmla="*/ 2097742 h 2378636"/>
                  <a:gd name="connsiteX10" fmla="*/ 221129 w 2689412"/>
                  <a:gd name="connsiteY10" fmla="*/ 1093695 h 2378636"/>
                  <a:gd name="connsiteX11" fmla="*/ 155388 w 2689412"/>
                  <a:gd name="connsiteY11" fmla="*/ 215153 h 2378636"/>
                  <a:gd name="connsiteX12" fmla="*/ 1225177 w 2689412"/>
                  <a:gd name="connsiteY12" fmla="*/ 0 h 2378636"/>
                  <a:gd name="connsiteX13" fmla="*/ 2265082 w 2689412"/>
                  <a:gd name="connsiteY13" fmla="*/ 149412 h 2378636"/>
                  <a:gd name="connsiteX14" fmla="*/ 2569882 w 2689412"/>
                  <a:gd name="connsiteY14" fmla="*/ 143436 h 2378636"/>
                  <a:gd name="connsiteX0" fmla="*/ 2569882 w 2689412"/>
                  <a:gd name="connsiteY0" fmla="*/ 143436 h 2378636"/>
                  <a:gd name="connsiteX1" fmla="*/ 2689412 w 2689412"/>
                  <a:gd name="connsiteY1" fmla="*/ 747059 h 2378636"/>
                  <a:gd name="connsiteX2" fmla="*/ 2605741 w 2689412"/>
                  <a:gd name="connsiteY2" fmla="*/ 1147483 h 2378636"/>
                  <a:gd name="connsiteX3" fmla="*/ 2683435 w 2689412"/>
                  <a:gd name="connsiteY3" fmla="*/ 1757083 h 2378636"/>
                  <a:gd name="connsiteX4" fmla="*/ 2545977 w 2689412"/>
                  <a:gd name="connsiteY4" fmla="*/ 2378636 h 2378636"/>
                  <a:gd name="connsiteX5" fmla="*/ 1798918 w 2689412"/>
                  <a:gd name="connsiteY5" fmla="*/ 2199342 h 2378636"/>
                  <a:gd name="connsiteX6" fmla="*/ 1213224 w 2689412"/>
                  <a:gd name="connsiteY6" fmla="*/ 2037977 h 2378636"/>
                  <a:gd name="connsiteX7" fmla="*/ 1166800 w 2689412"/>
                  <a:gd name="connsiteY7" fmla="*/ 2096141 h 2378636"/>
                  <a:gd name="connsiteX8" fmla="*/ 364565 w 2689412"/>
                  <a:gd name="connsiteY8" fmla="*/ 2163483 h 2378636"/>
                  <a:gd name="connsiteX9" fmla="*/ 0 w 2689412"/>
                  <a:gd name="connsiteY9" fmla="*/ 2097742 h 2378636"/>
                  <a:gd name="connsiteX10" fmla="*/ 221129 w 2689412"/>
                  <a:gd name="connsiteY10" fmla="*/ 1093695 h 2378636"/>
                  <a:gd name="connsiteX11" fmla="*/ 155388 w 2689412"/>
                  <a:gd name="connsiteY11" fmla="*/ 215153 h 2378636"/>
                  <a:gd name="connsiteX12" fmla="*/ 1225177 w 2689412"/>
                  <a:gd name="connsiteY12" fmla="*/ 0 h 2378636"/>
                  <a:gd name="connsiteX13" fmla="*/ 2265082 w 2689412"/>
                  <a:gd name="connsiteY13" fmla="*/ 149412 h 2378636"/>
                  <a:gd name="connsiteX14" fmla="*/ 2569882 w 2689412"/>
                  <a:gd name="connsiteY14" fmla="*/ 143436 h 2378636"/>
                  <a:gd name="connsiteX0" fmla="*/ 2569882 w 2689412"/>
                  <a:gd name="connsiteY0" fmla="*/ 143436 h 2590577"/>
                  <a:gd name="connsiteX1" fmla="*/ 2689412 w 2689412"/>
                  <a:gd name="connsiteY1" fmla="*/ 747059 h 2590577"/>
                  <a:gd name="connsiteX2" fmla="*/ 2605741 w 2689412"/>
                  <a:gd name="connsiteY2" fmla="*/ 1147483 h 2590577"/>
                  <a:gd name="connsiteX3" fmla="*/ 2683435 w 2689412"/>
                  <a:gd name="connsiteY3" fmla="*/ 1757083 h 2590577"/>
                  <a:gd name="connsiteX4" fmla="*/ 2545977 w 2689412"/>
                  <a:gd name="connsiteY4" fmla="*/ 2378636 h 2590577"/>
                  <a:gd name="connsiteX5" fmla="*/ 1798918 w 2689412"/>
                  <a:gd name="connsiteY5" fmla="*/ 2199342 h 2590577"/>
                  <a:gd name="connsiteX6" fmla="*/ 1267653 w 2689412"/>
                  <a:gd name="connsiteY6" fmla="*/ 2587706 h 2590577"/>
                  <a:gd name="connsiteX7" fmla="*/ 1166800 w 2689412"/>
                  <a:gd name="connsiteY7" fmla="*/ 2096141 h 2590577"/>
                  <a:gd name="connsiteX8" fmla="*/ 364565 w 2689412"/>
                  <a:gd name="connsiteY8" fmla="*/ 2163483 h 2590577"/>
                  <a:gd name="connsiteX9" fmla="*/ 0 w 2689412"/>
                  <a:gd name="connsiteY9" fmla="*/ 2097742 h 2590577"/>
                  <a:gd name="connsiteX10" fmla="*/ 221129 w 2689412"/>
                  <a:gd name="connsiteY10" fmla="*/ 1093695 h 2590577"/>
                  <a:gd name="connsiteX11" fmla="*/ 155388 w 2689412"/>
                  <a:gd name="connsiteY11" fmla="*/ 215153 h 2590577"/>
                  <a:gd name="connsiteX12" fmla="*/ 1225177 w 2689412"/>
                  <a:gd name="connsiteY12" fmla="*/ 0 h 2590577"/>
                  <a:gd name="connsiteX13" fmla="*/ 2265082 w 2689412"/>
                  <a:gd name="connsiteY13" fmla="*/ 149412 h 2590577"/>
                  <a:gd name="connsiteX14" fmla="*/ 2569882 w 2689412"/>
                  <a:gd name="connsiteY14" fmla="*/ 143436 h 2590577"/>
                  <a:gd name="connsiteX0" fmla="*/ 2569882 w 2689412"/>
                  <a:gd name="connsiteY0" fmla="*/ 143436 h 2590577"/>
                  <a:gd name="connsiteX1" fmla="*/ 2689412 w 2689412"/>
                  <a:gd name="connsiteY1" fmla="*/ 747059 h 2590577"/>
                  <a:gd name="connsiteX2" fmla="*/ 2605741 w 2689412"/>
                  <a:gd name="connsiteY2" fmla="*/ 1147483 h 2590577"/>
                  <a:gd name="connsiteX3" fmla="*/ 2683435 w 2689412"/>
                  <a:gd name="connsiteY3" fmla="*/ 1757083 h 2590577"/>
                  <a:gd name="connsiteX4" fmla="*/ 2545977 w 2689412"/>
                  <a:gd name="connsiteY4" fmla="*/ 2378636 h 2590577"/>
                  <a:gd name="connsiteX5" fmla="*/ 1798918 w 2689412"/>
                  <a:gd name="connsiteY5" fmla="*/ 2199342 h 2590577"/>
                  <a:gd name="connsiteX6" fmla="*/ 1574053 w 2689412"/>
                  <a:gd name="connsiteY6" fmla="*/ 2366042 h 2590577"/>
                  <a:gd name="connsiteX7" fmla="*/ 1267653 w 2689412"/>
                  <a:gd name="connsiteY7" fmla="*/ 2587706 h 2590577"/>
                  <a:gd name="connsiteX8" fmla="*/ 1166800 w 2689412"/>
                  <a:gd name="connsiteY8" fmla="*/ 2096141 h 2590577"/>
                  <a:gd name="connsiteX9" fmla="*/ 364565 w 2689412"/>
                  <a:gd name="connsiteY9" fmla="*/ 2163483 h 2590577"/>
                  <a:gd name="connsiteX10" fmla="*/ 0 w 2689412"/>
                  <a:gd name="connsiteY10" fmla="*/ 2097742 h 2590577"/>
                  <a:gd name="connsiteX11" fmla="*/ 221129 w 2689412"/>
                  <a:gd name="connsiteY11" fmla="*/ 1093695 h 2590577"/>
                  <a:gd name="connsiteX12" fmla="*/ 155388 w 2689412"/>
                  <a:gd name="connsiteY12" fmla="*/ 215153 h 2590577"/>
                  <a:gd name="connsiteX13" fmla="*/ 1225177 w 2689412"/>
                  <a:gd name="connsiteY13" fmla="*/ 0 h 2590577"/>
                  <a:gd name="connsiteX14" fmla="*/ 2265082 w 2689412"/>
                  <a:gd name="connsiteY14" fmla="*/ 149412 h 2590577"/>
                  <a:gd name="connsiteX15" fmla="*/ 2569882 w 2689412"/>
                  <a:gd name="connsiteY15" fmla="*/ 143436 h 2590577"/>
                  <a:gd name="connsiteX0" fmla="*/ 2569882 w 2689412"/>
                  <a:gd name="connsiteY0" fmla="*/ 143436 h 2590577"/>
                  <a:gd name="connsiteX1" fmla="*/ 2689412 w 2689412"/>
                  <a:gd name="connsiteY1" fmla="*/ 747059 h 2590577"/>
                  <a:gd name="connsiteX2" fmla="*/ 2605741 w 2689412"/>
                  <a:gd name="connsiteY2" fmla="*/ 1147483 h 2590577"/>
                  <a:gd name="connsiteX3" fmla="*/ 2683435 w 2689412"/>
                  <a:gd name="connsiteY3" fmla="*/ 1757083 h 2590577"/>
                  <a:gd name="connsiteX4" fmla="*/ 2545977 w 2689412"/>
                  <a:gd name="connsiteY4" fmla="*/ 2378636 h 2590577"/>
                  <a:gd name="connsiteX5" fmla="*/ 1798918 w 2689412"/>
                  <a:gd name="connsiteY5" fmla="*/ 2199342 h 2590577"/>
                  <a:gd name="connsiteX6" fmla="*/ 1505111 w 2689412"/>
                  <a:gd name="connsiteY6" fmla="*/ 2084828 h 2590577"/>
                  <a:gd name="connsiteX7" fmla="*/ 1267653 w 2689412"/>
                  <a:gd name="connsiteY7" fmla="*/ 2587706 h 2590577"/>
                  <a:gd name="connsiteX8" fmla="*/ 1166800 w 2689412"/>
                  <a:gd name="connsiteY8" fmla="*/ 2096141 h 2590577"/>
                  <a:gd name="connsiteX9" fmla="*/ 364565 w 2689412"/>
                  <a:gd name="connsiteY9" fmla="*/ 2163483 h 2590577"/>
                  <a:gd name="connsiteX10" fmla="*/ 0 w 2689412"/>
                  <a:gd name="connsiteY10" fmla="*/ 2097742 h 2590577"/>
                  <a:gd name="connsiteX11" fmla="*/ 221129 w 2689412"/>
                  <a:gd name="connsiteY11" fmla="*/ 1093695 h 2590577"/>
                  <a:gd name="connsiteX12" fmla="*/ 155388 w 2689412"/>
                  <a:gd name="connsiteY12" fmla="*/ 215153 h 2590577"/>
                  <a:gd name="connsiteX13" fmla="*/ 1225177 w 2689412"/>
                  <a:gd name="connsiteY13" fmla="*/ 0 h 2590577"/>
                  <a:gd name="connsiteX14" fmla="*/ 2265082 w 2689412"/>
                  <a:gd name="connsiteY14" fmla="*/ 149412 h 2590577"/>
                  <a:gd name="connsiteX15" fmla="*/ 2569882 w 2689412"/>
                  <a:gd name="connsiteY15" fmla="*/ 143436 h 2590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89412" h="2590577">
                    <a:moveTo>
                      <a:pt x="2569882" y="143436"/>
                    </a:moveTo>
                    <a:lnTo>
                      <a:pt x="2689412" y="747059"/>
                    </a:lnTo>
                    <a:lnTo>
                      <a:pt x="2605741" y="1147483"/>
                    </a:lnTo>
                    <a:lnTo>
                      <a:pt x="2683435" y="1757083"/>
                    </a:lnTo>
                    <a:lnTo>
                      <a:pt x="2545977" y="2378636"/>
                    </a:lnTo>
                    <a:lnTo>
                      <a:pt x="1798918" y="2199342"/>
                    </a:lnTo>
                    <a:lnTo>
                      <a:pt x="1505111" y="2084828"/>
                    </a:lnTo>
                    <a:lnTo>
                      <a:pt x="1267653" y="2587706"/>
                    </a:lnTo>
                    <a:cubicBezTo>
                      <a:pt x="1234296" y="2634404"/>
                      <a:pt x="1131733" y="2096141"/>
                      <a:pt x="1166800" y="2096141"/>
                    </a:cubicBezTo>
                    <a:lnTo>
                      <a:pt x="364565" y="2163483"/>
                    </a:lnTo>
                    <a:lnTo>
                      <a:pt x="0" y="2097742"/>
                    </a:lnTo>
                    <a:lnTo>
                      <a:pt x="221129" y="1093695"/>
                    </a:lnTo>
                    <a:lnTo>
                      <a:pt x="155388" y="215153"/>
                    </a:lnTo>
                    <a:lnTo>
                      <a:pt x="1225177" y="0"/>
                    </a:lnTo>
                    <a:lnTo>
                      <a:pt x="2265082" y="149412"/>
                    </a:lnTo>
                    <a:lnTo>
                      <a:pt x="2569882" y="143436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M.14</a:t>
                </a:r>
                <a:endParaRPr lang="en-ID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57368C8E-AAEA-9C1F-15AD-4796734841B5}"/>
                  </a:ext>
                </a:extLst>
              </p:cNvPr>
              <p:cNvSpPr/>
              <p:nvPr/>
            </p:nvSpPr>
            <p:spPr>
              <a:xfrm>
                <a:off x="776941" y="3520142"/>
                <a:ext cx="2641600" cy="2353382"/>
              </a:xfrm>
              <a:custGeom>
                <a:avLst/>
                <a:gdLst>
                  <a:gd name="connsiteX0" fmla="*/ 2641600 w 2641600"/>
                  <a:gd name="connsiteY0" fmla="*/ 346636 h 2348753"/>
                  <a:gd name="connsiteX1" fmla="*/ 1350683 w 2641600"/>
                  <a:gd name="connsiteY1" fmla="*/ 0 h 2348753"/>
                  <a:gd name="connsiteX2" fmla="*/ 1284941 w 2641600"/>
                  <a:gd name="connsiteY2" fmla="*/ 77695 h 2348753"/>
                  <a:gd name="connsiteX3" fmla="*/ 508000 w 2641600"/>
                  <a:gd name="connsiteY3" fmla="*/ 149412 h 2348753"/>
                  <a:gd name="connsiteX4" fmla="*/ 113553 w 2641600"/>
                  <a:gd name="connsiteY4" fmla="*/ 59765 h 2348753"/>
                  <a:gd name="connsiteX5" fmla="*/ 0 w 2641600"/>
                  <a:gd name="connsiteY5" fmla="*/ 729130 h 2348753"/>
                  <a:gd name="connsiteX6" fmla="*/ 197224 w 2641600"/>
                  <a:gd name="connsiteY6" fmla="*/ 1272989 h 2348753"/>
                  <a:gd name="connsiteX7" fmla="*/ 131483 w 2641600"/>
                  <a:gd name="connsiteY7" fmla="*/ 1870636 h 2348753"/>
                  <a:gd name="connsiteX8" fmla="*/ 854635 w 2641600"/>
                  <a:gd name="connsiteY8" fmla="*/ 2085789 h 2348753"/>
                  <a:gd name="connsiteX9" fmla="*/ 914400 w 2641600"/>
                  <a:gd name="connsiteY9" fmla="*/ 2037977 h 2348753"/>
                  <a:gd name="connsiteX10" fmla="*/ 1972235 w 2641600"/>
                  <a:gd name="connsiteY10" fmla="*/ 2348753 h 2348753"/>
                  <a:gd name="connsiteX11" fmla="*/ 2103718 w 2641600"/>
                  <a:gd name="connsiteY11" fmla="*/ 2348753 h 2348753"/>
                  <a:gd name="connsiteX12" fmla="*/ 2414494 w 2641600"/>
                  <a:gd name="connsiteY12" fmla="*/ 1553883 h 2348753"/>
                  <a:gd name="connsiteX13" fmla="*/ 2468283 w 2641600"/>
                  <a:gd name="connsiteY13" fmla="*/ 1016000 h 2348753"/>
                  <a:gd name="connsiteX14" fmla="*/ 2551953 w 2641600"/>
                  <a:gd name="connsiteY14" fmla="*/ 711200 h 2348753"/>
                  <a:gd name="connsiteX15" fmla="*/ 2641600 w 2641600"/>
                  <a:gd name="connsiteY15" fmla="*/ 346636 h 2348753"/>
                  <a:gd name="connsiteX0" fmla="*/ 2641600 w 2641600"/>
                  <a:gd name="connsiteY0" fmla="*/ 346636 h 2348753"/>
                  <a:gd name="connsiteX1" fmla="*/ 1614288 w 2641600"/>
                  <a:gd name="connsiteY1" fmla="*/ 66595 h 2348753"/>
                  <a:gd name="connsiteX2" fmla="*/ 1350683 w 2641600"/>
                  <a:gd name="connsiteY2" fmla="*/ 0 h 2348753"/>
                  <a:gd name="connsiteX3" fmla="*/ 1284941 w 2641600"/>
                  <a:gd name="connsiteY3" fmla="*/ 77695 h 2348753"/>
                  <a:gd name="connsiteX4" fmla="*/ 508000 w 2641600"/>
                  <a:gd name="connsiteY4" fmla="*/ 149412 h 2348753"/>
                  <a:gd name="connsiteX5" fmla="*/ 113553 w 2641600"/>
                  <a:gd name="connsiteY5" fmla="*/ 59765 h 2348753"/>
                  <a:gd name="connsiteX6" fmla="*/ 0 w 2641600"/>
                  <a:gd name="connsiteY6" fmla="*/ 729130 h 2348753"/>
                  <a:gd name="connsiteX7" fmla="*/ 197224 w 2641600"/>
                  <a:gd name="connsiteY7" fmla="*/ 1272989 h 2348753"/>
                  <a:gd name="connsiteX8" fmla="*/ 131483 w 2641600"/>
                  <a:gd name="connsiteY8" fmla="*/ 1870636 h 2348753"/>
                  <a:gd name="connsiteX9" fmla="*/ 854635 w 2641600"/>
                  <a:gd name="connsiteY9" fmla="*/ 2085789 h 2348753"/>
                  <a:gd name="connsiteX10" fmla="*/ 914400 w 2641600"/>
                  <a:gd name="connsiteY10" fmla="*/ 2037977 h 2348753"/>
                  <a:gd name="connsiteX11" fmla="*/ 1972235 w 2641600"/>
                  <a:gd name="connsiteY11" fmla="*/ 2348753 h 2348753"/>
                  <a:gd name="connsiteX12" fmla="*/ 2103718 w 2641600"/>
                  <a:gd name="connsiteY12" fmla="*/ 2348753 h 2348753"/>
                  <a:gd name="connsiteX13" fmla="*/ 2414494 w 2641600"/>
                  <a:gd name="connsiteY13" fmla="*/ 1553883 h 2348753"/>
                  <a:gd name="connsiteX14" fmla="*/ 2468283 w 2641600"/>
                  <a:gd name="connsiteY14" fmla="*/ 1016000 h 2348753"/>
                  <a:gd name="connsiteX15" fmla="*/ 2551953 w 2641600"/>
                  <a:gd name="connsiteY15" fmla="*/ 711200 h 2348753"/>
                  <a:gd name="connsiteX16" fmla="*/ 2641600 w 2641600"/>
                  <a:gd name="connsiteY16" fmla="*/ 346636 h 2348753"/>
                  <a:gd name="connsiteX0" fmla="*/ 2641600 w 2641600"/>
                  <a:gd name="connsiteY0" fmla="*/ 346636 h 2348753"/>
                  <a:gd name="connsiteX1" fmla="*/ 1614288 w 2641600"/>
                  <a:gd name="connsiteY1" fmla="*/ 66595 h 2348753"/>
                  <a:gd name="connsiteX2" fmla="*/ 1350683 w 2641600"/>
                  <a:gd name="connsiteY2" fmla="*/ 0 h 2348753"/>
                  <a:gd name="connsiteX3" fmla="*/ 1284941 w 2641600"/>
                  <a:gd name="connsiteY3" fmla="*/ 77695 h 2348753"/>
                  <a:gd name="connsiteX4" fmla="*/ 508000 w 2641600"/>
                  <a:gd name="connsiteY4" fmla="*/ 149412 h 2348753"/>
                  <a:gd name="connsiteX5" fmla="*/ 113553 w 2641600"/>
                  <a:gd name="connsiteY5" fmla="*/ 59765 h 2348753"/>
                  <a:gd name="connsiteX6" fmla="*/ 0 w 2641600"/>
                  <a:gd name="connsiteY6" fmla="*/ 729130 h 2348753"/>
                  <a:gd name="connsiteX7" fmla="*/ 197224 w 2641600"/>
                  <a:gd name="connsiteY7" fmla="*/ 1272989 h 2348753"/>
                  <a:gd name="connsiteX8" fmla="*/ 131483 w 2641600"/>
                  <a:gd name="connsiteY8" fmla="*/ 1870636 h 2348753"/>
                  <a:gd name="connsiteX9" fmla="*/ 854635 w 2641600"/>
                  <a:gd name="connsiteY9" fmla="*/ 2085789 h 2348753"/>
                  <a:gd name="connsiteX10" fmla="*/ 914400 w 2641600"/>
                  <a:gd name="connsiteY10" fmla="*/ 2037977 h 2348753"/>
                  <a:gd name="connsiteX11" fmla="*/ 1972235 w 2641600"/>
                  <a:gd name="connsiteY11" fmla="*/ 2348753 h 2348753"/>
                  <a:gd name="connsiteX12" fmla="*/ 2103718 w 2641600"/>
                  <a:gd name="connsiteY12" fmla="*/ 2348753 h 2348753"/>
                  <a:gd name="connsiteX13" fmla="*/ 2414494 w 2641600"/>
                  <a:gd name="connsiteY13" fmla="*/ 1553883 h 2348753"/>
                  <a:gd name="connsiteX14" fmla="*/ 2468283 w 2641600"/>
                  <a:gd name="connsiteY14" fmla="*/ 1016000 h 2348753"/>
                  <a:gd name="connsiteX15" fmla="*/ 2551953 w 2641600"/>
                  <a:gd name="connsiteY15" fmla="*/ 711200 h 2348753"/>
                  <a:gd name="connsiteX16" fmla="*/ 2641600 w 2641600"/>
                  <a:gd name="connsiteY16" fmla="*/ 346636 h 2348753"/>
                  <a:gd name="connsiteX0" fmla="*/ 2641600 w 2641600"/>
                  <a:gd name="connsiteY0" fmla="*/ 286871 h 2288988"/>
                  <a:gd name="connsiteX1" fmla="*/ 1614288 w 2641600"/>
                  <a:gd name="connsiteY1" fmla="*/ 6830 h 2288988"/>
                  <a:gd name="connsiteX2" fmla="*/ 1385154 w 2641600"/>
                  <a:gd name="connsiteY2" fmla="*/ 531693 h 2288988"/>
                  <a:gd name="connsiteX3" fmla="*/ 1284941 w 2641600"/>
                  <a:gd name="connsiteY3" fmla="*/ 17930 h 2288988"/>
                  <a:gd name="connsiteX4" fmla="*/ 508000 w 2641600"/>
                  <a:gd name="connsiteY4" fmla="*/ 89647 h 2288988"/>
                  <a:gd name="connsiteX5" fmla="*/ 113553 w 2641600"/>
                  <a:gd name="connsiteY5" fmla="*/ 0 h 2288988"/>
                  <a:gd name="connsiteX6" fmla="*/ 0 w 2641600"/>
                  <a:gd name="connsiteY6" fmla="*/ 669365 h 2288988"/>
                  <a:gd name="connsiteX7" fmla="*/ 197224 w 2641600"/>
                  <a:gd name="connsiteY7" fmla="*/ 1213224 h 2288988"/>
                  <a:gd name="connsiteX8" fmla="*/ 131483 w 2641600"/>
                  <a:gd name="connsiteY8" fmla="*/ 1810871 h 2288988"/>
                  <a:gd name="connsiteX9" fmla="*/ 854635 w 2641600"/>
                  <a:gd name="connsiteY9" fmla="*/ 2026024 h 2288988"/>
                  <a:gd name="connsiteX10" fmla="*/ 914400 w 2641600"/>
                  <a:gd name="connsiteY10" fmla="*/ 1978212 h 2288988"/>
                  <a:gd name="connsiteX11" fmla="*/ 1972235 w 2641600"/>
                  <a:gd name="connsiteY11" fmla="*/ 2288988 h 2288988"/>
                  <a:gd name="connsiteX12" fmla="*/ 2103718 w 2641600"/>
                  <a:gd name="connsiteY12" fmla="*/ 2288988 h 2288988"/>
                  <a:gd name="connsiteX13" fmla="*/ 2414494 w 2641600"/>
                  <a:gd name="connsiteY13" fmla="*/ 1494118 h 2288988"/>
                  <a:gd name="connsiteX14" fmla="*/ 2468283 w 2641600"/>
                  <a:gd name="connsiteY14" fmla="*/ 956235 h 2288988"/>
                  <a:gd name="connsiteX15" fmla="*/ 2551953 w 2641600"/>
                  <a:gd name="connsiteY15" fmla="*/ 651435 h 2288988"/>
                  <a:gd name="connsiteX16" fmla="*/ 2641600 w 2641600"/>
                  <a:gd name="connsiteY16" fmla="*/ 286871 h 2288988"/>
                  <a:gd name="connsiteX0" fmla="*/ 2641600 w 2641600"/>
                  <a:gd name="connsiteY0" fmla="*/ 286871 h 2288988"/>
                  <a:gd name="connsiteX1" fmla="*/ 1614288 w 2641600"/>
                  <a:gd name="connsiteY1" fmla="*/ 6830 h 2288988"/>
                  <a:gd name="connsiteX2" fmla="*/ 1385154 w 2641600"/>
                  <a:gd name="connsiteY2" fmla="*/ 531693 h 2288988"/>
                  <a:gd name="connsiteX3" fmla="*/ 1284941 w 2641600"/>
                  <a:gd name="connsiteY3" fmla="*/ 17930 h 2288988"/>
                  <a:gd name="connsiteX4" fmla="*/ 508000 w 2641600"/>
                  <a:gd name="connsiteY4" fmla="*/ 89647 h 2288988"/>
                  <a:gd name="connsiteX5" fmla="*/ 113553 w 2641600"/>
                  <a:gd name="connsiteY5" fmla="*/ 0 h 2288988"/>
                  <a:gd name="connsiteX6" fmla="*/ 0 w 2641600"/>
                  <a:gd name="connsiteY6" fmla="*/ 669365 h 2288988"/>
                  <a:gd name="connsiteX7" fmla="*/ 197224 w 2641600"/>
                  <a:gd name="connsiteY7" fmla="*/ 1213224 h 2288988"/>
                  <a:gd name="connsiteX8" fmla="*/ 137923 w 2641600"/>
                  <a:gd name="connsiteY8" fmla="*/ 1841458 h 2288988"/>
                  <a:gd name="connsiteX9" fmla="*/ 854635 w 2641600"/>
                  <a:gd name="connsiteY9" fmla="*/ 2026024 h 2288988"/>
                  <a:gd name="connsiteX10" fmla="*/ 914400 w 2641600"/>
                  <a:gd name="connsiteY10" fmla="*/ 1978212 h 2288988"/>
                  <a:gd name="connsiteX11" fmla="*/ 1972235 w 2641600"/>
                  <a:gd name="connsiteY11" fmla="*/ 2288988 h 2288988"/>
                  <a:gd name="connsiteX12" fmla="*/ 2103718 w 2641600"/>
                  <a:gd name="connsiteY12" fmla="*/ 2288988 h 2288988"/>
                  <a:gd name="connsiteX13" fmla="*/ 2414494 w 2641600"/>
                  <a:gd name="connsiteY13" fmla="*/ 1494118 h 2288988"/>
                  <a:gd name="connsiteX14" fmla="*/ 2468283 w 2641600"/>
                  <a:gd name="connsiteY14" fmla="*/ 956235 h 2288988"/>
                  <a:gd name="connsiteX15" fmla="*/ 2551953 w 2641600"/>
                  <a:gd name="connsiteY15" fmla="*/ 651435 h 2288988"/>
                  <a:gd name="connsiteX16" fmla="*/ 2641600 w 2641600"/>
                  <a:gd name="connsiteY16" fmla="*/ 286871 h 2288988"/>
                  <a:gd name="connsiteX0" fmla="*/ 2641600 w 2641600"/>
                  <a:gd name="connsiteY0" fmla="*/ 286871 h 2288988"/>
                  <a:gd name="connsiteX1" fmla="*/ 1614288 w 2641600"/>
                  <a:gd name="connsiteY1" fmla="*/ 6830 h 2288988"/>
                  <a:gd name="connsiteX2" fmla="*/ 1385154 w 2641600"/>
                  <a:gd name="connsiteY2" fmla="*/ 531693 h 2288988"/>
                  <a:gd name="connsiteX3" fmla="*/ 1284941 w 2641600"/>
                  <a:gd name="connsiteY3" fmla="*/ 17930 h 2288988"/>
                  <a:gd name="connsiteX4" fmla="*/ 508000 w 2641600"/>
                  <a:gd name="connsiteY4" fmla="*/ 89647 h 2288988"/>
                  <a:gd name="connsiteX5" fmla="*/ 113553 w 2641600"/>
                  <a:gd name="connsiteY5" fmla="*/ 0 h 2288988"/>
                  <a:gd name="connsiteX6" fmla="*/ 0 w 2641600"/>
                  <a:gd name="connsiteY6" fmla="*/ 669365 h 2288988"/>
                  <a:gd name="connsiteX7" fmla="*/ 197224 w 2641600"/>
                  <a:gd name="connsiteY7" fmla="*/ 1213224 h 2288988"/>
                  <a:gd name="connsiteX8" fmla="*/ 137923 w 2641600"/>
                  <a:gd name="connsiteY8" fmla="*/ 1841458 h 2288988"/>
                  <a:gd name="connsiteX9" fmla="*/ 872344 w 2641600"/>
                  <a:gd name="connsiteY9" fmla="*/ 2032464 h 2288988"/>
                  <a:gd name="connsiteX10" fmla="*/ 914400 w 2641600"/>
                  <a:gd name="connsiteY10" fmla="*/ 1978212 h 2288988"/>
                  <a:gd name="connsiteX11" fmla="*/ 1972235 w 2641600"/>
                  <a:gd name="connsiteY11" fmla="*/ 2288988 h 2288988"/>
                  <a:gd name="connsiteX12" fmla="*/ 2103718 w 2641600"/>
                  <a:gd name="connsiteY12" fmla="*/ 2288988 h 2288988"/>
                  <a:gd name="connsiteX13" fmla="*/ 2414494 w 2641600"/>
                  <a:gd name="connsiteY13" fmla="*/ 1494118 h 2288988"/>
                  <a:gd name="connsiteX14" fmla="*/ 2468283 w 2641600"/>
                  <a:gd name="connsiteY14" fmla="*/ 956235 h 2288988"/>
                  <a:gd name="connsiteX15" fmla="*/ 2551953 w 2641600"/>
                  <a:gd name="connsiteY15" fmla="*/ 651435 h 2288988"/>
                  <a:gd name="connsiteX16" fmla="*/ 2641600 w 2641600"/>
                  <a:gd name="connsiteY16" fmla="*/ 286871 h 2288988"/>
                  <a:gd name="connsiteX0" fmla="*/ 2641600 w 2641600"/>
                  <a:gd name="connsiteY0" fmla="*/ 286871 h 2288988"/>
                  <a:gd name="connsiteX1" fmla="*/ 1614288 w 2641600"/>
                  <a:gd name="connsiteY1" fmla="*/ 6830 h 2288988"/>
                  <a:gd name="connsiteX2" fmla="*/ 1385154 w 2641600"/>
                  <a:gd name="connsiteY2" fmla="*/ 531693 h 2288988"/>
                  <a:gd name="connsiteX3" fmla="*/ 1284941 w 2641600"/>
                  <a:gd name="connsiteY3" fmla="*/ 17930 h 2288988"/>
                  <a:gd name="connsiteX4" fmla="*/ 508000 w 2641600"/>
                  <a:gd name="connsiteY4" fmla="*/ 89647 h 2288988"/>
                  <a:gd name="connsiteX5" fmla="*/ 113553 w 2641600"/>
                  <a:gd name="connsiteY5" fmla="*/ 0 h 2288988"/>
                  <a:gd name="connsiteX6" fmla="*/ 0 w 2641600"/>
                  <a:gd name="connsiteY6" fmla="*/ 669365 h 2288988"/>
                  <a:gd name="connsiteX7" fmla="*/ 197224 w 2641600"/>
                  <a:gd name="connsiteY7" fmla="*/ 1213224 h 2288988"/>
                  <a:gd name="connsiteX8" fmla="*/ 137923 w 2641600"/>
                  <a:gd name="connsiteY8" fmla="*/ 1841458 h 2288988"/>
                  <a:gd name="connsiteX9" fmla="*/ 872344 w 2641600"/>
                  <a:gd name="connsiteY9" fmla="*/ 2032464 h 2288988"/>
                  <a:gd name="connsiteX10" fmla="*/ 932108 w 2641600"/>
                  <a:gd name="connsiteY10" fmla="*/ 1978212 h 2288988"/>
                  <a:gd name="connsiteX11" fmla="*/ 1972235 w 2641600"/>
                  <a:gd name="connsiteY11" fmla="*/ 2288988 h 2288988"/>
                  <a:gd name="connsiteX12" fmla="*/ 2103718 w 2641600"/>
                  <a:gd name="connsiteY12" fmla="*/ 2288988 h 2288988"/>
                  <a:gd name="connsiteX13" fmla="*/ 2414494 w 2641600"/>
                  <a:gd name="connsiteY13" fmla="*/ 1494118 h 2288988"/>
                  <a:gd name="connsiteX14" fmla="*/ 2468283 w 2641600"/>
                  <a:gd name="connsiteY14" fmla="*/ 956235 h 2288988"/>
                  <a:gd name="connsiteX15" fmla="*/ 2551953 w 2641600"/>
                  <a:gd name="connsiteY15" fmla="*/ 651435 h 2288988"/>
                  <a:gd name="connsiteX16" fmla="*/ 2641600 w 2641600"/>
                  <a:gd name="connsiteY16" fmla="*/ 286871 h 2288988"/>
                  <a:gd name="connsiteX0" fmla="*/ 2641600 w 2641600"/>
                  <a:gd name="connsiteY0" fmla="*/ 286871 h 2353382"/>
                  <a:gd name="connsiteX1" fmla="*/ 1614288 w 2641600"/>
                  <a:gd name="connsiteY1" fmla="*/ 6830 h 2353382"/>
                  <a:gd name="connsiteX2" fmla="*/ 1385154 w 2641600"/>
                  <a:gd name="connsiteY2" fmla="*/ 531693 h 2353382"/>
                  <a:gd name="connsiteX3" fmla="*/ 1284941 w 2641600"/>
                  <a:gd name="connsiteY3" fmla="*/ 17930 h 2353382"/>
                  <a:gd name="connsiteX4" fmla="*/ 508000 w 2641600"/>
                  <a:gd name="connsiteY4" fmla="*/ 89647 h 2353382"/>
                  <a:gd name="connsiteX5" fmla="*/ 113553 w 2641600"/>
                  <a:gd name="connsiteY5" fmla="*/ 0 h 2353382"/>
                  <a:gd name="connsiteX6" fmla="*/ 0 w 2641600"/>
                  <a:gd name="connsiteY6" fmla="*/ 669365 h 2353382"/>
                  <a:gd name="connsiteX7" fmla="*/ 197224 w 2641600"/>
                  <a:gd name="connsiteY7" fmla="*/ 1213224 h 2353382"/>
                  <a:gd name="connsiteX8" fmla="*/ 137923 w 2641600"/>
                  <a:gd name="connsiteY8" fmla="*/ 1841458 h 2353382"/>
                  <a:gd name="connsiteX9" fmla="*/ 872344 w 2641600"/>
                  <a:gd name="connsiteY9" fmla="*/ 2032464 h 2353382"/>
                  <a:gd name="connsiteX10" fmla="*/ 932108 w 2641600"/>
                  <a:gd name="connsiteY10" fmla="*/ 1978212 h 2353382"/>
                  <a:gd name="connsiteX11" fmla="*/ 2002823 w 2641600"/>
                  <a:gd name="connsiteY11" fmla="*/ 2353382 h 2353382"/>
                  <a:gd name="connsiteX12" fmla="*/ 2103718 w 2641600"/>
                  <a:gd name="connsiteY12" fmla="*/ 2288988 h 2353382"/>
                  <a:gd name="connsiteX13" fmla="*/ 2414494 w 2641600"/>
                  <a:gd name="connsiteY13" fmla="*/ 1494118 h 2353382"/>
                  <a:gd name="connsiteX14" fmla="*/ 2468283 w 2641600"/>
                  <a:gd name="connsiteY14" fmla="*/ 956235 h 2353382"/>
                  <a:gd name="connsiteX15" fmla="*/ 2551953 w 2641600"/>
                  <a:gd name="connsiteY15" fmla="*/ 651435 h 2353382"/>
                  <a:gd name="connsiteX16" fmla="*/ 2641600 w 2641600"/>
                  <a:gd name="connsiteY16" fmla="*/ 286871 h 235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641600" h="2353382">
                    <a:moveTo>
                      <a:pt x="2641600" y="286871"/>
                    </a:moveTo>
                    <a:lnTo>
                      <a:pt x="1614288" y="6830"/>
                    </a:lnTo>
                    <a:lnTo>
                      <a:pt x="1385154" y="531693"/>
                    </a:lnTo>
                    <a:lnTo>
                      <a:pt x="1284941" y="17930"/>
                    </a:lnTo>
                    <a:lnTo>
                      <a:pt x="508000" y="89647"/>
                    </a:lnTo>
                    <a:lnTo>
                      <a:pt x="113553" y="0"/>
                    </a:lnTo>
                    <a:lnTo>
                      <a:pt x="0" y="669365"/>
                    </a:lnTo>
                    <a:lnTo>
                      <a:pt x="197224" y="1213224"/>
                    </a:lnTo>
                    <a:lnTo>
                      <a:pt x="137923" y="1841458"/>
                    </a:lnTo>
                    <a:lnTo>
                      <a:pt x="872344" y="2032464"/>
                    </a:lnTo>
                    <a:lnTo>
                      <a:pt x="932108" y="1978212"/>
                    </a:lnTo>
                    <a:lnTo>
                      <a:pt x="2002823" y="2353382"/>
                    </a:lnTo>
                    <a:lnTo>
                      <a:pt x="2103718" y="2288988"/>
                    </a:lnTo>
                    <a:lnTo>
                      <a:pt x="2414494" y="1494118"/>
                    </a:lnTo>
                    <a:lnTo>
                      <a:pt x="2468283" y="956235"/>
                    </a:lnTo>
                    <a:lnTo>
                      <a:pt x="2551953" y="651435"/>
                    </a:lnTo>
                    <a:lnTo>
                      <a:pt x="2641600" y="286871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N.14</a:t>
                </a:r>
                <a:endParaRPr lang="en-ID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DF02CBBC-A274-0C85-C433-22E4988512D9}"/>
                  </a:ext>
                </a:extLst>
              </p:cNvPr>
              <p:cNvSpPr/>
              <p:nvPr/>
            </p:nvSpPr>
            <p:spPr>
              <a:xfrm>
                <a:off x="3393831" y="1582615"/>
                <a:ext cx="2719754" cy="2561493"/>
              </a:xfrm>
              <a:custGeom>
                <a:avLst/>
                <a:gdLst>
                  <a:gd name="connsiteX0" fmla="*/ 58615 w 2719754"/>
                  <a:gd name="connsiteY0" fmla="*/ 0 h 2561493"/>
                  <a:gd name="connsiteX1" fmla="*/ 849923 w 2719754"/>
                  <a:gd name="connsiteY1" fmla="*/ 82062 h 2561493"/>
                  <a:gd name="connsiteX2" fmla="*/ 1682261 w 2719754"/>
                  <a:gd name="connsiteY2" fmla="*/ 140677 h 2561493"/>
                  <a:gd name="connsiteX3" fmla="*/ 2461846 w 2719754"/>
                  <a:gd name="connsiteY3" fmla="*/ 169985 h 2561493"/>
                  <a:gd name="connsiteX4" fmla="*/ 2696307 w 2719754"/>
                  <a:gd name="connsiteY4" fmla="*/ 169985 h 2561493"/>
                  <a:gd name="connsiteX5" fmla="*/ 2719754 w 2719754"/>
                  <a:gd name="connsiteY5" fmla="*/ 961293 h 2561493"/>
                  <a:gd name="connsiteX6" fmla="*/ 2713892 w 2719754"/>
                  <a:gd name="connsiteY6" fmla="*/ 1905000 h 2561493"/>
                  <a:gd name="connsiteX7" fmla="*/ 2631831 w 2719754"/>
                  <a:gd name="connsiteY7" fmla="*/ 2561493 h 2561493"/>
                  <a:gd name="connsiteX8" fmla="*/ 1863969 w 2719754"/>
                  <a:gd name="connsiteY8" fmla="*/ 2485293 h 2561493"/>
                  <a:gd name="connsiteX9" fmla="*/ 1019907 w 2719754"/>
                  <a:gd name="connsiteY9" fmla="*/ 2350477 h 2561493"/>
                  <a:gd name="connsiteX10" fmla="*/ 0 w 2719754"/>
                  <a:gd name="connsiteY10" fmla="*/ 2203939 h 2561493"/>
                  <a:gd name="connsiteX11" fmla="*/ 187569 w 2719754"/>
                  <a:gd name="connsiteY11" fmla="*/ 1547447 h 2561493"/>
                  <a:gd name="connsiteX12" fmla="*/ 99646 w 2719754"/>
                  <a:gd name="connsiteY12" fmla="*/ 1025770 h 2561493"/>
                  <a:gd name="connsiteX13" fmla="*/ 181707 w 2719754"/>
                  <a:gd name="connsiteY13" fmla="*/ 644770 h 2561493"/>
                  <a:gd name="connsiteX14" fmla="*/ 58615 w 2719754"/>
                  <a:gd name="connsiteY14" fmla="*/ 0 h 2561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719754" h="2561493">
                    <a:moveTo>
                      <a:pt x="58615" y="0"/>
                    </a:moveTo>
                    <a:lnTo>
                      <a:pt x="849923" y="82062"/>
                    </a:lnTo>
                    <a:lnTo>
                      <a:pt x="1682261" y="140677"/>
                    </a:lnTo>
                    <a:lnTo>
                      <a:pt x="2461846" y="169985"/>
                    </a:lnTo>
                    <a:lnTo>
                      <a:pt x="2696307" y="169985"/>
                    </a:lnTo>
                    <a:lnTo>
                      <a:pt x="2719754" y="961293"/>
                    </a:lnTo>
                    <a:lnTo>
                      <a:pt x="2713892" y="1905000"/>
                    </a:lnTo>
                    <a:lnTo>
                      <a:pt x="2631831" y="2561493"/>
                    </a:lnTo>
                    <a:lnTo>
                      <a:pt x="1863969" y="2485293"/>
                    </a:lnTo>
                    <a:lnTo>
                      <a:pt x="1019907" y="2350477"/>
                    </a:lnTo>
                    <a:lnTo>
                      <a:pt x="0" y="2203939"/>
                    </a:lnTo>
                    <a:lnTo>
                      <a:pt x="187569" y="1547447"/>
                    </a:lnTo>
                    <a:lnTo>
                      <a:pt x="99646" y="1025770"/>
                    </a:lnTo>
                    <a:lnTo>
                      <a:pt x="181707" y="644770"/>
                    </a:lnTo>
                    <a:lnTo>
                      <a:pt x="58615" y="0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M.15</a:t>
                </a:r>
                <a:endParaRPr lang="en-ID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4CE0F7C2-2A27-1841-2B0A-3E6251274EFF}"/>
                  </a:ext>
                </a:extLst>
              </p:cNvPr>
              <p:cNvSpPr/>
              <p:nvPr/>
            </p:nvSpPr>
            <p:spPr>
              <a:xfrm>
                <a:off x="2855022" y="3763108"/>
                <a:ext cx="3198790" cy="2484053"/>
              </a:xfrm>
              <a:custGeom>
                <a:avLst/>
                <a:gdLst>
                  <a:gd name="connsiteX0" fmla="*/ 550985 w 3200400"/>
                  <a:gd name="connsiteY0" fmla="*/ 0 h 2432538"/>
                  <a:gd name="connsiteX1" fmla="*/ 1957754 w 3200400"/>
                  <a:gd name="connsiteY1" fmla="*/ 240323 h 2432538"/>
                  <a:gd name="connsiteX2" fmla="*/ 2678723 w 3200400"/>
                  <a:gd name="connsiteY2" fmla="*/ 322384 h 2432538"/>
                  <a:gd name="connsiteX3" fmla="*/ 3124200 w 3200400"/>
                  <a:gd name="connsiteY3" fmla="*/ 369277 h 2432538"/>
                  <a:gd name="connsiteX4" fmla="*/ 2889739 w 3200400"/>
                  <a:gd name="connsiteY4" fmla="*/ 1178169 h 2432538"/>
                  <a:gd name="connsiteX5" fmla="*/ 2901462 w 3200400"/>
                  <a:gd name="connsiteY5" fmla="*/ 1805354 h 2432538"/>
                  <a:gd name="connsiteX6" fmla="*/ 3200400 w 3200400"/>
                  <a:gd name="connsiteY6" fmla="*/ 2391507 h 2432538"/>
                  <a:gd name="connsiteX7" fmla="*/ 2385646 w 3200400"/>
                  <a:gd name="connsiteY7" fmla="*/ 2414954 h 2432538"/>
                  <a:gd name="connsiteX8" fmla="*/ 2098431 w 3200400"/>
                  <a:gd name="connsiteY8" fmla="*/ 2432538 h 2432538"/>
                  <a:gd name="connsiteX9" fmla="*/ 1318846 w 3200400"/>
                  <a:gd name="connsiteY9" fmla="*/ 2350477 h 2432538"/>
                  <a:gd name="connsiteX10" fmla="*/ 691662 w 3200400"/>
                  <a:gd name="connsiteY10" fmla="*/ 2233246 h 2432538"/>
                  <a:gd name="connsiteX11" fmla="*/ 0 w 3200400"/>
                  <a:gd name="connsiteY11" fmla="*/ 2028092 h 2432538"/>
                  <a:gd name="connsiteX12" fmla="*/ 304800 w 3200400"/>
                  <a:gd name="connsiteY12" fmla="*/ 1195754 h 2432538"/>
                  <a:gd name="connsiteX13" fmla="*/ 345831 w 3200400"/>
                  <a:gd name="connsiteY13" fmla="*/ 650630 h 2432538"/>
                  <a:gd name="connsiteX14" fmla="*/ 533400 w 3200400"/>
                  <a:gd name="connsiteY14" fmla="*/ 52754 h 2432538"/>
                  <a:gd name="connsiteX15" fmla="*/ 550985 w 3200400"/>
                  <a:gd name="connsiteY15" fmla="*/ 0 h 2432538"/>
                  <a:gd name="connsiteX0" fmla="*/ 550985 w 3200400"/>
                  <a:gd name="connsiteY0" fmla="*/ 0 h 2484053"/>
                  <a:gd name="connsiteX1" fmla="*/ 1957754 w 3200400"/>
                  <a:gd name="connsiteY1" fmla="*/ 240323 h 2484053"/>
                  <a:gd name="connsiteX2" fmla="*/ 2678723 w 3200400"/>
                  <a:gd name="connsiteY2" fmla="*/ 322384 h 2484053"/>
                  <a:gd name="connsiteX3" fmla="*/ 3124200 w 3200400"/>
                  <a:gd name="connsiteY3" fmla="*/ 369277 h 2484053"/>
                  <a:gd name="connsiteX4" fmla="*/ 2889739 w 3200400"/>
                  <a:gd name="connsiteY4" fmla="*/ 1178169 h 2484053"/>
                  <a:gd name="connsiteX5" fmla="*/ 2901462 w 3200400"/>
                  <a:gd name="connsiteY5" fmla="*/ 1805354 h 2484053"/>
                  <a:gd name="connsiteX6" fmla="*/ 3200400 w 3200400"/>
                  <a:gd name="connsiteY6" fmla="*/ 2391507 h 2484053"/>
                  <a:gd name="connsiteX7" fmla="*/ 2385646 w 3200400"/>
                  <a:gd name="connsiteY7" fmla="*/ 2414954 h 2484053"/>
                  <a:gd name="connsiteX8" fmla="*/ 2166046 w 3200400"/>
                  <a:gd name="connsiteY8" fmla="*/ 2484053 h 2484053"/>
                  <a:gd name="connsiteX9" fmla="*/ 1318846 w 3200400"/>
                  <a:gd name="connsiteY9" fmla="*/ 2350477 h 2484053"/>
                  <a:gd name="connsiteX10" fmla="*/ 691662 w 3200400"/>
                  <a:gd name="connsiteY10" fmla="*/ 2233246 h 2484053"/>
                  <a:gd name="connsiteX11" fmla="*/ 0 w 3200400"/>
                  <a:gd name="connsiteY11" fmla="*/ 2028092 h 2484053"/>
                  <a:gd name="connsiteX12" fmla="*/ 304800 w 3200400"/>
                  <a:gd name="connsiteY12" fmla="*/ 1195754 h 2484053"/>
                  <a:gd name="connsiteX13" fmla="*/ 345831 w 3200400"/>
                  <a:gd name="connsiteY13" fmla="*/ 650630 h 2484053"/>
                  <a:gd name="connsiteX14" fmla="*/ 533400 w 3200400"/>
                  <a:gd name="connsiteY14" fmla="*/ 52754 h 2484053"/>
                  <a:gd name="connsiteX15" fmla="*/ 550985 w 3200400"/>
                  <a:gd name="connsiteY15" fmla="*/ 0 h 2484053"/>
                  <a:gd name="connsiteX0" fmla="*/ 550985 w 3200400"/>
                  <a:gd name="connsiteY0" fmla="*/ 0 h 2484053"/>
                  <a:gd name="connsiteX1" fmla="*/ 1957754 w 3200400"/>
                  <a:gd name="connsiteY1" fmla="*/ 240323 h 2484053"/>
                  <a:gd name="connsiteX2" fmla="*/ 2678723 w 3200400"/>
                  <a:gd name="connsiteY2" fmla="*/ 322384 h 2484053"/>
                  <a:gd name="connsiteX3" fmla="*/ 3124200 w 3200400"/>
                  <a:gd name="connsiteY3" fmla="*/ 369277 h 2484053"/>
                  <a:gd name="connsiteX4" fmla="*/ 2889739 w 3200400"/>
                  <a:gd name="connsiteY4" fmla="*/ 1178169 h 2484053"/>
                  <a:gd name="connsiteX5" fmla="*/ 2901462 w 3200400"/>
                  <a:gd name="connsiteY5" fmla="*/ 1805354 h 2484053"/>
                  <a:gd name="connsiteX6" fmla="*/ 3200400 w 3200400"/>
                  <a:gd name="connsiteY6" fmla="*/ 2391507 h 2484053"/>
                  <a:gd name="connsiteX7" fmla="*/ 2385646 w 3200400"/>
                  <a:gd name="connsiteY7" fmla="*/ 2414954 h 2484053"/>
                  <a:gd name="connsiteX8" fmla="*/ 2166046 w 3200400"/>
                  <a:gd name="connsiteY8" fmla="*/ 2484053 h 2484053"/>
                  <a:gd name="connsiteX9" fmla="*/ 1318846 w 3200400"/>
                  <a:gd name="connsiteY9" fmla="*/ 2350477 h 2484053"/>
                  <a:gd name="connsiteX10" fmla="*/ 704540 w 3200400"/>
                  <a:gd name="connsiteY10" fmla="*/ 2275103 h 2484053"/>
                  <a:gd name="connsiteX11" fmla="*/ 0 w 3200400"/>
                  <a:gd name="connsiteY11" fmla="*/ 2028092 h 2484053"/>
                  <a:gd name="connsiteX12" fmla="*/ 304800 w 3200400"/>
                  <a:gd name="connsiteY12" fmla="*/ 1195754 h 2484053"/>
                  <a:gd name="connsiteX13" fmla="*/ 345831 w 3200400"/>
                  <a:gd name="connsiteY13" fmla="*/ 650630 h 2484053"/>
                  <a:gd name="connsiteX14" fmla="*/ 533400 w 3200400"/>
                  <a:gd name="connsiteY14" fmla="*/ 52754 h 2484053"/>
                  <a:gd name="connsiteX15" fmla="*/ 550985 w 3200400"/>
                  <a:gd name="connsiteY15" fmla="*/ 0 h 2484053"/>
                  <a:gd name="connsiteX0" fmla="*/ 562254 w 3211669"/>
                  <a:gd name="connsiteY0" fmla="*/ 0 h 2484053"/>
                  <a:gd name="connsiteX1" fmla="*/ 1969023 w 3211669"/>
                  <a:gd name="connsiteY1" fmla="*/ 240323 h 2484053"/>
                  <a:gd name="connsiteX2" fmla="*/ 2689992 w 3211669"/>
                  <a:gd name="connsiteY2" fmla="*/ 322384 h 2484053"/>
                  <a:gd name="connsiteX3" fmla="*/ 3135469 w 3211669"/>
                  <a:gd name="connsiteY3" fmla="*/ 369277 h 2484053"/>
                  <a:gd name="connsiteX4" fmla="*/ 2901008 w 3211669"/>
                  <a:gd name="connsiteY4" fmla="*/ 1178169 h 2484053"/>
                  <a:gd name="connsiteX5" fmla="*/ 2912731 w 3211669"/>
                  <a:gd name="connsiteY5" fmla="*/ 1805354 h 2484053"/>
                  <a:gd name="connsiteX6" fmla="*/ 3211669 w 3211669"/>
                  <a:gd name="connsiteY6" fmla="*/ 2391507 h 2484053"/>
                  <a:gd name="connsiteX7" fmla="*/ 2396915 w 3211669"/>
                  <a:gd name="connsiteY7" fmla="*/ 2414954 h 2484053"/>
                  <a:gd name="connsiteX8" fmla="*/ 2177315 w 3211669"/>
                  <a:gd name="connsiteY8" fmla="*/ 2484053 h 2484053"/>
                  <a:gd name="connsiteX9" fmla="*/ 1330115 w 3211669"/>
                  <a:gd name="connsiteY9" fmla="*/ 2350477 h 2484053"/>
                  <a:gd name="connsiteX10" fmla="*/ 715809 w 3211669"/>
                  <a:gd name="connsiteY10" fmla="*/ 2275103 h 2484053"/>
                  <a:gd name="connsiteX11" fmla="*/ 0 w 3211669"/>
                  <a:gd name="connsiteY11" fmla="*/ 2050630 h 2484053"/>
                  <a:gd name="connsiteX12" fmla="*/ 316069 w 3211669"/>
                  <a:gd name="connsiteY12" fmla="*/ 1195754 h 2484053"/>
                  <a:gd name="connsiteX13" fmla="*/ 357100 w 3211669"/>
                  <a:gd name="connsiteY13" fmla="*/ 650630 h 2484053"/>
                  <a:gd name="connsiteX14" fmla="*/ 544669 w 3211669"/>
                  <a:gd name="connsiteY14" fmla="*/ 52754 h 2484053"/>
                  <a:gd name="connsiteX15" fmla="*/ 562254 w 3211669"/>
                  <a:gd name="connsiteY15" fmla="*/ 0 h 2484053"/>
                  <a:gd name="connsiteX0" fmla="*/ 562254 w 3211669"/>
                  <a:gd name="connsiteY0" fmla="*/ 0 h 2484053"/>
                  <a:gd name="connsiteX1" fmla="*/ 1969023 w 3211669"/>
                  <a:gd name="connsiteY1" fmla="*/ 240323 h 2484053"/>
                  <a:gd name="connsiteX2" fmla="*/ 2689992 w 3211669"/>
                  <a:gd name="connsiteY2" fmla="*/ 322384 h 2484053"/>
                  <a:gd name="connsiteX3" fmla="*/ 3135469 w 3211669"/>
                  <a:gd name="connsiteY3" fmla="*/ 369277 h 2484053"/>
                  <a:gd name="connsiteX4" fmla="*/ 2901008 w 3211669"/>
                  <a:gd name="connsiteY4" fmla="*/ 1178169 h 2484053"/>
                  <a:gd name="connsiteX5" fmla="*/ 2912731 w 3211669"/>
                  <a:gd name="connsiteY5" fmla="*/ 1805354 h 2484053"/>
                  <a:gd name="connsiteX6" fmla="*/ 3211669 w 3211669"/>
                  <a:gd name="connsiteY6" fmla="*/ 2391507 h 2484053"/>
                  <a:gd name="connsiteX7" fmla="*/ 2454870 w 3211669"/>
                  <a:gd name="connsiteY7" fmla="*/ 2463250 h 2484053"/>
                  <a:gd name="connsiteX8" fmla="*/ 2177315 w 3211669"/>
                  <a:gd name="connsiteY8" fmla="*/ 2484053 h 2484053"/>
                  <a:gd name="connsiteX9" fmla="*/ 1330115 w 3211669"/>
                  <a:gd name="connsiteY9" fmla="*/ 2350477 h 2484053"/>
                  <a:gd name="connsiteX10" fmla="*/ 715809 w 3211669"/>
                  <a:gd name="connsiteY10" fmla="*/ 2275103 h 2484053"/>
                  <a:gd name="connsiteX11" fmla="*/ 0 w 3211669"/>
                  <a:gd name="connsiteY11" fmla="*/ 2050630 h 2484053"/>
                  <a:gd name="connsiteX12" fmla="*/ 316069 w 3211669"/>
                  <a:gd name="connsiteY12" fmla="*/ 1195754 h 2484053"/>
                  <a:gd name="connsiteX13" fmla="*/ 357100 w 3211669"/>
                  <a:gd name="connsiteY13" fmla="*/ 650630 h 2484053"/>
                  <a:gd name="connsiteX14" fmla="*/ 544669 w 3211669"/>
                  <a:gd name="connsiteY14" fmla="*/ 52754 h 2484053"/>
                  <a:gd name="connsiteX15" fmla="*/ 562254 w 3211669"/>
                  <a:gd name="connsiteY15" fmla="*/ 0 h 2484053"/>
                  <a:gd name="connsiteX0" fmla="*/ 562254 w 3198790"/>
                  <a:gd name="connsiteY0" fmla="*/ 0 h 2484053"/>
                  <a:gd name="connsiteX1" fmla="*/ 1969023 w 3198790"/>
                  <a:gd name="connsiteY1" fmla="*/ 240323 h 2484053"/>
                  <a:gd name="connsiteX2" fmla="*/ 2689992 w 3198790"/>
                  <a:gd name="connsiteY2" fmla="*/ 322384 h 2484053"/>
                  <a:gd name="connsiteX3" fmla="*/ 3135469 w 3198790"/>
                  <a:gd name="connsiteY3" fmla="*/ 369277 h 2484053"/>
                  <a:gd name="connsiteX4" fmla="*/ 2901008 w 3198790"/>
                  <a:gd name="connsiteY4" fmla="*/ 1178169 h 2484053"/>
                  <a:gd name="connsiteX5" fmla="*/ 2912731 w 3198790"/>
                  <a:gd name="connsiteY5" fmla="*/ 1805354 h 2484053"/>
                  <a:gd name="connsiteX6" fmla="*/ 3198790 w 3198790"/>
                  <a:gd name="connsiteY6" fmla="*/ 2428533 h 2484053"/>
                  <a:gd name="connsiteX7" fmla="*/ 2454870 w 3198790"/>
                  <a:gd name="connsiteY7" fmla="*/ 2463250 h 2484053"/>
                  <a:gd name="connsiteX8" fmla="*/ 2177315 w 3198790"/>
                  <a:gd name="connsiteY8" fmla="*/ 2484053 h 2484053"/>
                  <a:gd name="connsiteX9" fmla="*/ 1330115 w 3198790"/>
                  <a:gd name="connsiteY9" fmla="*/ 2350477 h 2484053"/>
                  <a:gd name="connsiteX10" fmla="*/ 715809 w 3198790"/>
                  <a:gd name="connsiteY10" fmla="*/ 2275103 h 2484053"/>
                  <a:gd name="connsiteX11" fmla="*/ 0 w 3198790"/>
                  <a:gd name="connsiteY11" fmla="*/ 2050630 h 2484053"/>
                  <a:gd name="connsiteX12" fmla="*/ 316069 w 3198790"/>
                  <a:gd name="connsiteY12" fmla="*/ 1195754 h 2484053"/>
                  <a:gd name="connsiteX13" fmla="*/ 357100 w 3198790"/>
                  <a:gd name="connsiteY13" fmla="*/ 650630 h 2484053"/>
                  <a:gd name="connsiteX14" fmla="*/ 544669 w 3198790"/>
                  <a:gd name="connsiteY14" fmla="*/ 52754 h 2484053"/>
                  <a:gd name="connsiteX15" fmla="*/ 562254 w 3198790"/>
                  <a:gd name="connsiteY15" fmla="*/ 0 h 2484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98790" h="2484053">
                    <a:moveTo>
                      <a:pt x="562254" y="0"/>
                    </a:moveTo>
                    <a:lnTo>
                      <a:pt x="1969023" y="240323"/>
                    </a:lnTo>
                    <a:lnTo>
                      <a:pt x="2689992" y="322384"/>
                    </a:lnTo>
                    <a:lnTo>
                      <a:pt x="3135469" y="369277"/>
                    </a:lnTo>
                    <a:lnTo>
                      <a:pt x="2901008" y="1178169"/>
                    </a:lnTo>
                    <a:lnTo>
                      <a:pt x="2912731" y="1805354"/>
                    </a:lnTo>
                    <a:lnTo>
                      <a:pt x="3198790" y="2428533"/>
                    </a:lnTo>
                    <a:lnTo>
                      <a:pt x="2454870" y="2463250"/>
                    </a:lnTo>
                    <a:lnTo>
                      <a:pt x="2177315" y="2484053"/>
                    </a:lnTo>
                    <a:lnTo>
                      <a:pt x="1330115" y="2350477"/>
                    </a:lnTo>
                    <a:lnTo>
                      <a:pt x="715809" y="2275103"/>
                    </a:lnTo>
                    <a:lnTo>
                      <a:pt x="0" y="2050630"/>
                    </a:lnTo>
                    <a:lnTo>
                      <a:pt x="316069" y="1195754"/>
                    </a:lnTo>
                    <a:lnTo>
                      <a:pt x="357100" y="650630"/>
                    </a:lnTo>
                    <a:lnTo>
                      <a:pt x="544669" y="52754"/>
                    </a:lnTo>
                    <a:lnTo>
                      <a:pt x="562254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N.15</a:t>
                </a:r>
                <a:endParaRPr lang="en-ID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63C8235-9AC5-71B4-8CC9-60A74B1778CA}"/>
                  </a:ext>
                </a:extLst>
              </p:cNvPr>
              <p:cNvSpPr/>
              <p:nvPr/>
            </p:nvSpPr>
            <p:spPr>
              <a:xfrm>
                <a:off x="5972909" y="1512277"/>
                <a:ext cx="2910986" cy="2625969"/>
              </a:xfrm>
              <a:custGeom>
                <a:avLst/>
                <a:gdLst>
                  <a:gd name="connsiteX0" fmla="*/ 117230 w 2901461"/>
                  <a:gd name="connsiteY0" fmla="*/ 252046 h 2625969"/>
                  <a:gd name="connsiteX1" fmla="*/ 732692 w 2901461"/>
                  <a:gd name="connsiteY1" fmla="*/ 216877 h 2625969"/>
                  <a:gd name="connsiteX2" fmla="*/ 2151184 w 2901461"/>
                  <a:gd name="connsiteY2" fmla="*/ 0 h 2625969"/>
                  <a:gd name="connsiteX3" fmla="*/ 2543907 w 2901461"/>
                  <a:gd name="connsiteY3" fmla="*/ 234461 h 2625969"/>
                  <a:gd name="connsiteX4" fmla="*/ 2520461 w 2901461"/>
                  <a:gd name="connsiteY4" fmla="*/ 609600 h 2625969"/>
                  <a:gd name="connsiteX5" fmla="*/ 2901461 w 2901461"/>
                  <a:gd name="connsiteY5" fmla="*/ 1723292 h 2625969"/>
                  <a:gd name="connsiteX6" fmla="*/ 2725615 w 2901461"/>
                  <a:gd name="connsiteY6" fmla="*/ 2414954 h 2625969"/>
                  <a:gd name="connsiteX7" fmla="*/ 1658815 w 2901461"/>
                  <a:gd name="connsiteY7" fmla="*/ 2561492 h 2625969"/>
                  <a:gd name="connsiteX8" fmla="*/ 1400907 w 2901461"/>
                  <a:gd name="connsiteY8" fmla="*/ 2268415 h 2625969"/>
                  <a:gd name="connsiteX9" fmla="*/ 1143000 w 2901461"/>
                  <a:gd name="connsiteY9" fmla="*/ 2614246 h 2625969"/>
                  <a:gd name="connsiteX10" fmla="*/ 0 w 2901461"/>
                  <a:gd name="connsiteY10" fmla="*/ 2625969 h 2625969"/>
                  <a:gd name="connsiteX11" fmla="*/ 123092 w 2901461"/>
                  <a:gd name="connsiteY11" fmla="*/ 1934308 h 2625969"/>
                  <a:gd name="connsiteX12" fmla="*/ 158261 w 2901461"/>
                  <a:gd name="connsiteY12" fmla="*/ 1008185 h 2625969"/>
                  <a:gd name="connsiteX13" fmla="*/ 117230 w 2901461"/>
                  <a:gd name="connsiteY13" fmla="*/ 252046 h 2625969"/>
                  <a:gd name="connsiteX0" fmla="*/ 117230 w 2910986"/>
                  <a:gd name="connsiteY0" fmla="*/ 252046 h 2625969"/>
                  <a:gd name="connsiteX1" fmla="*/ 732692 w 2910986"/>
                  <a:gd name="connsiteY1" fmla="*/ 216877 h 2625969"/>
                  <a:gd name="connsiteX2" fmla="*/ 2151184 w 2910986"/>
                  <a:gd name="connsiteY2" fmla="*/ 0 h 2625969"/>
                  <a:gd name="connsiteX3" fmla="*/ 2543907 w 2910986"/>
                  <a:gd name="connsiteY3" fmla="*/ 234461 h 2625969"/>
                  <a:gd name="connsiteX4" fmla="*/ 2520461 w 2910986"/>
                  <a:gd name="connsiteY4" fmla="*/ 609600 h 2625969"/>
                  <a:gd name="connsiteX5" fmla="*/ 2910986 w 2910986"/>
                  <a:gd name="connsiteY5" fmla="*/ 1717849 h 2625969"/>
                  <a:gd name="connsiteX6" fmla="*/ 2725615 w 2910986"/>
                  <a:gd name="connsiteY6" fmla="*/ 2414954 h 2625969"/>
                  <a:gd name="connsiteX7" fmla="*/ 1658815 w 2910986"/>
                  <a:gd name="connsiteY7" fmla="*/ 2561492 h 2625969"/>
                  <a:gd name="connsiteX8" fmla="*/ 1400907 w 2910986"/>
                  <a:gd name="connsiteY8" fmla="*/ 2268415 h 2625969"/>
                  <a:gd name="connsiteX9" fmla="*/ 1143000 w 2910986"/>
                  <a:gd name="connsiteY9" fmla="*/ 2614246 h 2625969"/>
                  <a:gd name="connsiteX10" fmla="*/ 0 w 2910986"/>
                  <a:gd name="connsiteY10" fmla="*/ 2625969 h 2625969"/>
                  <a:gd name="connsiteX11" fmla="*/ 123092 w 2910986"/>
                  <a:gd name="connsiteY11" fmla="*/ 1934308 h 2625969"/>
                  <a:gd name="connsiteX12" fmla="*/ 158261 w 2910986"/>
                  <a:gd name="connsiteY12" fmla="*/ 1008185 h 2625969"/>
                  <a:gd name="connsiteX13" fmla="*/ 117230 w 2910986"/>
                  <a:gd name="connsiteY13" fmla="*/ 252046 h 2625969"/>
                  <a:gd name="connsiteX0" fmla="*/ 117230 w 2910986"/>
                  <a:gd name="connsiteY0" fmla="*/ 252046 h 2625969"/>
                  <a:gd name="connsiteX1" fmla="*/ 732692 w 2910986"/>
                  <a:gd name="connsiteY1" fmla="*/ 216877 h 2625969"/>
                  <a:gd name="connsiteX2" fmla="*/ 2151184 w 2910986"/>
                  <a:gd name="connsiteY2" fmla="*/ 0 h 2625969"/>
                  <a:gd name="connsiteX3" fmla="*/ 2543907 w 2910986"/>
                  <a:gd name="connsiteY3" fmla="*/ 234461 h 2625969"/>
                  <a:gd name="connsiteX4" fmla="*/ 2540871 w 2910986"/>
                  <a:gd name="connsiteY4" fmla="*/ 597354 h 2625969"/>
                  <a:gd name="connsiteX5" fmla="*/ 2910986 w 2910986"/>
                  <a:gd name="connsiteY5" fmla="*/ 1717849 h 2625969"/>
                  <a:gd name="connsiteX6" fmla="*/ 2725615 w 2910986"/>
                  <a:gd name="connsiteY6" fmla="*/ 2414954 h 2625969"/>
                  <a:gd name="connsiteX7" fmla="*/ 1658815 w 2910986"/>
                  <a:gd name="connsiteY7" fmla="*/ 2561492 h 2625969"/>
                  <a:gd name="connsiteX8" fmla="*/ 1400907 w 2910986"/>
                  <a:gd name="connsiteY8" fmla="*/ 2268415 h 2625969"/>
                  <a:gd name="connsiteX9" fmla="*/ 1143000 w 2910986"/>
                  <a:gd name="connsiteY9" fmla="*/ 2614246 h 2625969"/>
                  <a:gd name="connsiteX10" fmla="*/ 0 w 2910986"/>
                  <a:gd name="connsiteY10" fmla="*/ 2625969 h 2625969"/>
                  <a:gd name="connsiteX11" fmla="*/ 123092 w 2910986"/>
                  <a:gd name="connsiteY11" fmla="*/ 1934308 h 2625969"/>
                  <a:gd name="connsiteX12" fmla="*/ 158261 w 2910986"/>
                  <a:gd name="connsiteY12" fmla="*/ 1008185 h 2625969"/>
                  <a:gd name="connsiteX13" fmla="*/ 117230 w 2910986"/>
                  <a:gd name="connsiteY13" fmla="*/ 252046 h 2625969"/>
                  <a:gd name="connsiteX0" fmla="*/ 117230 w 2910986"/>
                  <a:gd name="connsiteY0" fmla="*/ 252046 h 2625969"/>
                  <a:gd name="connsiteX1" fmla="*/ 732692 w 2910986"/>
                  <a:gd name="connsiteY1" fmla="*/ 216877 h 2625969"/>
                  <a:gd name="connsiteX2" fmla="*/ 2151184 w 2910986"/>
                  <a:gd name="connsiteY2" fmla="*/ 0 h 2625969"/>
                  <a:gd name="connsiteX3" fmla="*/ 2543907 w 2910986"/>
                  <a:gd name="connsiteY3" fmla="*/ 234461 h 2625969"/>
                  <a:gd name="connsiteX4" fmla="*/ 2540871 w 2910986"/>
                  <a:gd name="connsiteY4" fmla="*/ 597354 h 2625969"/>
                  <a:gd name="connsiteX5" fmla="*/ 2910986 w 2910986"/>
                  <a:gd name="connsiteY5" fmla="*/ 1717849 h 2625969"/>
                  <a:gd name="connsiteX6" fmla="*/ 2725615 w 2910986"/>
                  <a:gd name="connsiteY6" fmla="*/ 2414954 h 2625969"/>
                  <a:gd name="connsiteX7" fmla="*/ 1658815 w 2910986"/>
                  <a:gd name="connsiteY7" fmla="*/ 2561492 h 2625969"/>
                  <a:gd name="connsiteX8" fmla="*/ 1400907 w 2910986"/>
                  <a:gd name="connsiteY8" fmla="*/ 2268415 h 2625969"/>
                  <a:gd name="connsiteX9" fmla="*/ 1143000 w 2910986"/>
                  <a:gd name="connsiteY9" fmla="*/ 2614246 h 2625969"/>
                  <a:gd name="connsiteX10" fmla="*/ 0 w 2910986"/>
                  <a:gd name="connsiteY10" fmla="*/ 2625969 h 2625969"/>
                  <a:gd name="connsiteX11" fmla="*/ 123092 w 2910986"/>
                  <a:gd name="connsiteY11" fmla="*/ 1934308 h 2625969"/>
                  <a:gd name="connsiteX12" fmla="*/ 141933 w 2910986"/>
                  <a:gd name="connsiteY12" fmla="*/ 1005463 h 2625969"/>
                  <a:gd name="connsiteX13" fmla="*/ 117230 w 2910986"/>
                  <a:gd name="connsiteY13" fmla="*/ 252046 h 2625969"/>
                  <a:gd name="connsiteX0" fmla="*/ 121312 w 2910986"/>
                  <a:gd name="connsiteY0" fmla="*/ 237078 h 2625969"/>
                  <a:gd name="connsiteX1" fmla="*/ 732692 w 2910986"/>
                  <a:gd name="connsiteY1" fmla="*/ 216877 h 2625969"/>
                  <a:gd name="connsiteX2" fmla="*/ 2151184 w 2910986"/>
                  <a:gd name="connsiteY2" fmla="*/ 0 h 2625969"/>
                  <a:gd name="connsiteX3" fmla="*/ 2543907 w 2910986"/>
                  <a:gd name="connsiteY3" fmla="*/ 234461 h 2625969"/>
                  <a:gd name="connsiteX4" fmla="*/ 2540871 w 2910986"/>
                  <a:gd name="connsiteY4" fmla="*/ 597354 h 2625969"/>
                  <a:gd name="connsiteX5" fmla="*/ 2910986 w 2910986"/>
                  <a:gd name="connsiteY5" fmla="*/ 1717849 h 2625969"/>
                  <a:gd name="connsiteX6" fmla="*/ 2725615 w 2910986"/>
                  <a:gd name="connsiteY6" fmla="*/ 2414954 h 2625969"/>
                  <a:gd name="connsiteX7" fmla="*/ 1658815 w 2910986"/>
                  <a:gd name="connsiteY7" fmla="*/ 2561492 h 2625969"/>
                  <a:gd name="connsiteX8" fmla="*/ 1400907 w 2910986"/>
                  <a:gd name="connsiteY8" fmla="*/ 2268415 h 2625969"/>
                  <a:gd name="connsiteX9" fmla="*/ 1143000 w 2910986"/>
                  <a:gd name="connsiteY9" fmla="*/ 2614246 h 2625969"/>
                  <a:gd name="connsiteX10" fmla="*/ 0 w 2910986"/>
                  <a:gd name="connsiteY10" fmla="*/ 2625969 h 2625969"/>
                  <a:gd name="connsiteX11" fmla="*/ 123092 w 2910986"/>
                  <a:gd name="connsiteY11" fmla="*/ 1934308 h 2625969"/>
                  <a:gd name="connsiteX12" fmla="*/ 141933 w 2910986"/>
                  <a:gd name="connsiteY12" fmla="*/ 1005463 h 2625969"/>
                  <a:gd name="connsiteX13" fmla="*/ 121312 w 2910986"/>
                  <a:gd name="connsiteY13" fmla="*/ 237078 h 2625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10986" h="2625969">
                    <a:moveTo>
                      <a:pt x="121312" y="237078"/>
                    </a:moveTo>
                    <a:lnTo>
                      <a:pt x="732692" y="216877"/>
                    </a:lnTo>
                    <a:lnTo>
                      <a:pt x="2151184" y="0"/>
                    </a:lnTo>
                    <a:lnTo>
                      <a:pt x="2543907" y="234461"/>
                    </a:lnTo>
                    <a:lnTo>
                      <a:pt x="2540871" y="597354"/>
                    </a:lnTo>
                    <a:lnTo>
                      <a:pt x="2910986" y="1717849"/>
                    </a:lnTo>
                    <a:lnTo>
                      <a:pt x="2725615" y="2414954"/>
                    </a:lnTo>
                    <a:lnTo>
                      <a:pt x="1658815" y="2561492"/>
                    </a:lnTo>
                    <a:lnTo>
                      <a:pt x="1400907" y="2268415"/>
                    </a:lnTo>
                    <a:lnTo>
                      <a:pt x="1143000" y="2614246"/>
                    </a:lnTo>
                    <a:lnTo>
                      <a:pt x="0" y="2625969"/>
                    </a:lnTo>
                    <a:lnTo>
                      <a:pt x="123092" y="1934308"/>
                    </a:lnTo>
                    <a:lnTo>
                      <a:pt x="141933" y="1005463"/>
                    </a:lnTo>
                    <a:lnTo>
                      <a:pt x="121312" y="237078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M.16</a:t>
                </a:r>
                <a:endParaRPr lang="en-ID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973A502-C25B-EDA9-61EA-74150BBBEBD5}"/>
                  </a:ext>
                </a:extLst>
              </p:cNvPr>
              <p:cNvSpPr/>
              <p:nvPr/>
            </p:nvSpPr>
            <p:spPr>
              <a:xfrm>
                <a:off x="5744309" y="3792416"/>
                <a:ext cx="3191896" cy="2398772"/>
              </a:xfrm>
              <a:custGeom>
                <a:avLst/>
                <a:gdLst>
                  <a:gd name="connsiteX0" fmla="*/ 216877 w 3188677"/>
                  <a:gd name="connsiteY0" fmla="*/ 339970 h 2350477"/>
                  <a:gd name="connsiteX1" fmla="*/ 0 w 3188677"/>
                  <a:gd name="connsiteY1" fmla="*/ 1184031 h 2350477"/>
                  <a:gd name="connsiteX2" fmla="*/ 0 w 3188677"/>
                  <a:gd name="connsiteY2" fmla="*/ 1764323 h 2350477"/>
                  <a:gd name="connsiteX3" fmla="*/ 293077 w 3188677"/>
                  <a:gd name="connsiteY3" fmla="*/ 2350477 h 2350477"/>
                  <a:gd name="connsiteX4" fmla="*/ 1324707 w 3188677"/>
                  <a:gd name="connsiteY4" fmla="*/ 2139462 h 2350477"/>
                  <a:gd name="connsiteX5" fmla="*/ 2520461 w 3188677"/>
                  <a:gd name="connsiteY5" fmla="*/ 2110154 h 2350477"/>
                  <a:gd name="connsiteX6" fmla="*/ 3188677 w 3188677"/>
                  <a:gd name="connsiteY6" fmla="*/ 2104293 h 2350477"/>
                  <a:gd name="connsiteX7" fmla="*/ 3094892 w 3188677"/>
                  <a:gd name="connsiteY7" fmla="*/ 1242647 h 2350477"/>
                  <a:gd name="connsiteX8" fmla="*/ 3059723 w 3188677"/>
                  <a:gd name="connsiteY8" fmla="*/ 738554 h 2350477"/>
                  <a:gd name="connsiteX9" fmla="*/ 2942492 w 3188677"/>
                  <a:gd name="connsiteY9" fmla="*/ 128954 h 2350477"/>
                  <a:gd name="connsiteX10" fmla="*/ 1875692 w 3188677"/>
                  <a:gd name="connsiteY10" fmla="*/ 269631 h 2350477"/>
                  <a:gd name="connsiteX11" fmla="*/ 1629507 w 3188677"/>
                  <a:gd name="connsiteY11" fmla="*/ 0 h 2350477"/>
                  <a:gd name="connsiteX12" fmla="*/ 1365738 w 3188677"/>
                  <a:gd name="connsiteY12" fmla="*/ 339970 h 2350477"/>
                  <a:gd name="connsiteX13" fmla="*/ 175846 w 3188677"/>
                  <a:gd name="connsiteY13" fmla="*/ 369277 h 2350477"/>
                  <a:gd name="connsiteX14" fmla="*/ 216877 w 3188677"/>
                  <a:gd name="connsiteY14" fmla="*/ 339970 h 2350477"/>
                  <a:gd name="connsiteX0" fmla="*/ 216877 w 3188677"/>
                  <a:gd name="connsiteY0" fmla="*/ 339970 h 2398772"/>
                  <a:gd name="connsiteX1" fmla="*/ 0 w 3188677"/>
                  <a:gd name="connsiteY1" fmla="*/ 1184031 h 2398772"/>
                  <a:gd name="connsiteX2" fmla="*/ 0 w 3188677"/>
                  <a:gd name="connsiteY2" fmla="*/ 1764323 h 2398772"/>
                  <a:gd name="connsiteX3" fmla="*/ 318835 w 3188677"/>
                  <a:gd name="connsiteY3" fmla="*/ 2398772 h 2398772"/>
                  <a:gd name="connsiteX4" fmla="*/ 1324707 w 3188677"/>
                  <a:gd name="connsiteY4" fmla="*/ 2139462 h 2398772"/>
                  <a:gd name="connsiteX5" fmla="*/ 2520461 w 3188677"/>
                  <a:gd name="connsiteY5" fmla="*/ 2110154 h 2398772"/>
                  <a:gd name="connsiteX6" fmla="*/ 3188677 w 3188677"/>
                  <a:gd name="connsiteY6" fmla="*/ 2104293 h 2398772"/>
                  <a:gd name="connsiteX7" fmla="*/ 3094892 w 3188677"/>
                  <a:gd name="connsiteY7" fmla="*/ 1242647 h 2398772"/>
                  <a:gd name="connsiteX8" fmla="*/ 3059723 w 3188677"/>
                  <a:gd name="connsiteY8" fmla="*/ 738554 h 2398772"/>
                  <a:gd name="connsiteX9" fmla="*/ 2942492 w 3188677"/>
                  <a:gd name="connsiteY9" fmla="*/ 128954 h 2398772"/>
                  <a:gd name="connsiteX10" fmla="*/ 1875692 w 3188677"/>
                  <a:gd name="connsiteY10" fmla="*/ 269631 h 2398772"/>
                  <a:gd name="connsiteX11" fmla="*/ 1629507 w 3188677"/>
                  <a:gd name="connsiteY11" fmla="*/ 0 h 2398772"/>
                  <a:gd name="connsiteX12" fmla="*/ 1365738 w 3188677"/>
                  <a:gd name="connsiteY12" fmla="*/ 339970 h 2398772"/>
                  <a:gd name="connsiteX13" fmla="*/ 175846 w 3188677"/>
                  <a:gd name="connsiteY13" fmla="*/ 369277 h 2398772"/>
                  <a:gd name="connsiteX14" fmla="*/ 216877 w 3188677"/>
                  <a:gd name="connsiteY14" fmla="*/ 339970 h 2398772"/>
                  <a:gd name="connsiteX0" fmla="*/ 216877 w 3188677"/>
                  <a:gd name="connsiteY0" fmla="*/ 339970 h 2398772"/>
                  <a:gd name="connsiteX1" fmla="*/ 0 w 3188677"/>
                  <a:gd name="connsiteY1" fmla="*/ 1184031 h 2398772"/>
                  <a:gd name="connsiteX2" fmla="*/ 0 w 3188677"/>
                  <a:gd name="connsiteY2" fmla="*/ 1764323 h 2398772"/>
                  <a:gd name="connsiteX3" fmla="*/ 318835 w 3188677"/>
                  <a:gd name="connsiteY3" fmla="*/ 2398772 h 2398772"/>
                  <a:gd name="connsiteX4" fmla="*/ 1324707 w 3188677"/>
                  <a:gd name="connsiteY4" fmla="*/ 2139462 h 2398772"/>
                  <a:gd name="connsiteX5" fmla="*/ 2512412 w 3188677"/>
                  <a:gd name="connsiteY5" fmla="*/ 2126253 h 2398772"/>
                  <a:gd name="connsiteX6" fmla="*/ 3188677 w 3188677"/>
                  <a:gd name="connsiteY6" fmla="*/ 2104293 h 2398772"/>
                  <a:gd name="connsiteX7" fmla="*/ 3094892 w 3188677"/>
                  <a:gd name="connsiteY7" fmla="*/ 1242647 h 2398772"/>
                  <a:gd name="connsiteX8" fmla="*/ 3059723 w 3188677"/>
                  <a:gd name="connsiteY8" fmla="*/ 738554 h 2398772"/>
                  <a:gd name="connsiteX9" fmla="*/ 2942492 w 3188677"/>
                  <a:gd name="connsiteY9" fmla="*/ 128954 h 2398772"/>
                  <a:gd name="connsiteX10" fmla="*/ 1875692 w 3188677"/>
                  <a:gd name="connsiteY10" fmla="*/ 269631 h 2398772"/>
                  <a:gd name="connsiteX11" fmla="*/ 1629507 w 3188677"/>
                  <a:gd name="connsiteY11" fmla="*/ 0 h 2398772"/>
                  <a:gd name="connsiteX12" fmla="*/ 1365738 w 3188677"/>
                  <a:gd name="connsiteY12" fmla="*/ 339970 h 2398772"/>
                  <a:gd name="connsiteX13" fmla="*/ 175846 w 3188677"/>
                  <a:gd name="connsiteY13" fmla="*/ 369277 h 2398772"/>
                  <a:gd name="connsiteX14" fmla="*/ 216877 w 3188677"/>
                  <a:gd name="connsiteY14" fmla="*/ 339970 h 2398772"/>
                  <a:gd name="connsiteX0" fmla="*/ 216877 w 3191896"/>
                  <a:gd name="connsiteY0" fmla="*/ 339970 h 2398772"/>
                  <a:gd name="connsiteX1" fmla="*/ 0 w 3191896"/>
                  <a:gd name="connsiteY1" fmla="*/ 1184031 h 2398772"/>
                  <a:gd name="connsiteX2" fmla="*/ 0 w 3191896"/>
                  <a:gd name="connsiteY2" fmla="*/ 1764323 h 2398772"/>
                  <a:gd name="connsiteX3" fmla="*/ 318835 w 3191896"/>
                  <a:gd name="connsiteY3" fmla="*/ 2398772 h 2398772"/>
                  <a:gd name="connsiteX4" fmla="*/ 1324707 w 3191896"/>
                  <a:gd name="connsiteY4" fmla="*/ 2139462 h 2398772"/>
                  <a:gd name="connsiteX5" fmla="*/ 2512412 w 3191896"/>
                  <a:gd name="connsiteY5" fmla="*/ 2126253 h 2398772"/>
                  <a:gd name="connsiteX6" fmla="*/ 3191896 w 3191896"/>
                  <a:gd name="connsiteY6" fmla="*/ 2117171 h 2398772"/>
                  <a:gd name="connsiteX7" fmla="*/ 3094892 w 3191896"/>
                  <a:gd name="connsiteY7" fmla="*/ 1242647 h 2398772"/>
                  <a:gd name="connsiteX8" fmla="*/ 3059723 w 3191896"/>
                  <a:gd name="connsiteY8" fmla="*/ 738554 h 2398772"/>
                  <a:gd name="connsiteX9" fmla="*/ 2942492 w 3191896"/>
                  <a:gd name="connsiteY9" fmla="*/ 128954 h 2398772"/>
                  <a:gd name="connsiteX10" fmla="*/ 1875692 w 3191896"/>
                  <a:gd name="connsiteY10" fmla="*/ 269631 h 2398772"/>
                  <a:gd name="connsiteX11" fmla="*/ 1629507 w 3191896"/>
                  <a:gd name="connsiteY11" fmla="*/ 0 h 2398772"/>
                  <a:gd name="connsiteX12" fmla="*/ 1365738 w 3191896"/>
                  <a:gd name="connsiteY12" fmla="*/ 339970 h 2398772"/>
                  <a:gd name="connsiteX13" fmla="*/ 175846 w 3191896"/>
                  <a:gd name="connsiteY13" fmla="*/ 369277 h 2398772"/>
                  <a:gd name="connsiteX14" fmla="*/ 216877 w 3191896"/>
                  <a:gd name="connsiteY14" fmla="*/ 339970 h 2398772"/>
                  <a:gd name="connsiteX0" fmla="*/ 216877 w 3191896"/>
                  <a:gd name="connsiteY0" fmla="*/ 339970 h 2398772"/>
                  <a:gd name="connsiteX1" fmla="*/ 0 w 3191896"/>
                  <a:gd name="connsiteY1" fmla="*/ 1184031 h 2398772"/>
                  <a:gd name="connsiteX2" fmla="*/ 0 w 3191896"/>
                  <a:gd name="connsiteY2" fmla="*/ 1764323 h 2398772"/>
                  <a:gd name="connsiteX3" fmla="*/ 318835 w 3191896"/>
                  <a:gd name="connsiteY3" fmla="*/ 2398772 h 2398772"/>
                  <a:gd name="connsiteX4" fmla="*/ 1324707 w 3191896"/>
                  <a:gd name="connsiteY4" fmla="*/ 2139462 h 2398772"/>
                  <a:gd name="connsiteX5" fmla="*/ 2512412 w 3191896"/>
                  <a:gd name="connsiteY5" fmla="*/ 2126253 h 2398772"/>
                  <a:gd name="connsiteX6" fmla="*/ 3191896 w 3191896"/>
                  <a:gd name="connsiteY6" fmla="*/ 2117171 h 2398772"/>
                  <a:gd name="connsiteX7" fmla="*/ 3094892 w 3191896"/>
                  <a:gd name="connsiteY7" fmla="*/ 1242647 h 2398772"/>
                  <a:gd name="connsiteX8" fmla="*/ 3059723 w 3191896"/>
                  <a:gd name="connsiteY8" fmla="*/ 738554 h 2398772"/>
                  <a:gd name="connsiteX9" fmla="*/ 2942492 w 3191896"/>
                  <a:gd name="connsiteY9" fmla="*/ 128954 h 2398772"/>
                  <a:gd name="connsiteX10" fmla="*/ 1875692 w 3191896"/>
                  <a:gd name="connsiteY10" fmla="*/ 269631 h 2398772"/>
                  <a:gd name="connsiteX11" fmla="*/ 1629507 w 3191896"/>
                  <a:gd name="connsiteY11" fmla="*/ 0 h 2398772"/>
                  <a:gd name="connsiteX12" fmla="*/ 1365738 w 3191896"/>
                  <a:gd name="connsiteY12" fmla="*/ 339970 h 2398772"/>
                  <a:gd name="connsiteX13" fmla="*/ 216877 w 3191896"/>
                  <a:gd name="connsiteY13" fmla="*/ 339970 h 2398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91896" h="2398772">
                    <a:moveTo>
                      <a:pt x="216877" y="339970"/>
                    </a:moveTo>
                    <a:lnTo>
                      <a:pt x="0" y="1184031"/>
                    </a:lnTo>
                    <a:lnTo>
                      <a:pt x="0" y="1764323"/>
                    </a:lnTo>
                    <a:lnTo>
                      <a:pt x="318835" y="2398772"/>
                    </a:lnTo>
                    <a:lnTo>
                      <a:pt x="1324707" y="2139462"/>
                    </a:lnTo>
                    <a:lnTo>
                      <a:pt x="2512412" y="2126253"/>
                    </a:lnTo>
                    <a:lnTo>
                      <a:pt x="3191896" y="2117171"/>
                    </a:lnTo>
                    <a:lnTo>
                      <a:pt x="3094892" y="1242647"/>
                    </a:lnTo>
                    <a:lnTo>
                      <a:pt x="3059723" y="738554"/>
                    </a:lnTo>
                    <a:lnTo>
                      <a:pt x="2942492" y="128954"/>
                    </a:lnTo>
                    <a:lnTo>
                      <a:pt x="1875692" y="269631"/>
                    </a:lnTo>
                    <a:lnTo>
                      <a:pt x="1629507" y="0"/>
                    </a:lnTo>
                    <a:lnTo>
                      <a:pt x="1365738" y="339970"/>
                    </a:lnTo>
                    <a:lnTo>
                      <a:pt x="216877" y="33997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N.16</a:t>
                </a:r>
                <a:endParaRPr lang="en-ID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6267F06C-C3F6-084F-0D88-0243E180F2C2}"/>
                </a:ext>
              </a:extLst>
            </p:cNvPr>
            <p:cNvSpPr/>
            <p:nvPr/>
          </p:nvSpPr>
          <p:spPr>
            <a:xfrm>
              <a:off x="1138490" y="1966565"/>
              <a:ext cx="279779" cy="266131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6D6FD4DC-4925-ED51-D74B-3295C46ECABD}"/>
                </a:ext>
              </a:extLst>
            </p:cNvPr>
            <p:cNvSpPr/>
            <p:nvPr/>
          </p:nvSpPr>
          <p:spPr>
            <a:xfrm>
              <a:off x="2948850" y="1002709"/>
              <a:ext cx="279779" cy="266131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734940C0-6A8A-2E51-5873-EBF011B8A035}"/>
                </a:ext>
              </a:extLst>
            </p:cNvPr>
            <p:cNvSpPr/>
            <p:nvPr/>
          </p:nvSpPr>
          <p:spPr>
            <a:xfrm>
              <a:off x="5082424" y="2690290"/>
              <a:ext cx="279779" cy="266131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2382A5E7-E39B-E92F-38A5-76430CE4E935}"/>
                </a:ext>
              </a:extLst>
            </p:cNvPr>
            <p:cNvSpPr/>
            <p:nvPr/>
          </p:nvSpPr>
          <p:spPr>
            <a:xfrm>
              <a:off x="8423975" y="4521173"/>
              <a:ext cx="279779" cy="266131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5413B83E-017B-5559-72F3-97FBD5113E35}"/>
                </a:ext>
              </a:extLst>
            </p:cNvPr>
            <p:cNvSpPr/>
            <p:nvPr/>
          </p:nvSpPr>
          <p:spPr>
            <a:xfrm>
              <a:off x="7563922" y="4521173"/>
              <a:ext cx="279779" cy="266131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58C025F8-08B1-F780-80F3-A8FA7E6C7F32}"/>
                </a:ext>
              </a:extLst>
            </p:cNvPr>
            <p:cNvSpPr/>
            <p:nvPr/>
          </p:nvSpPr>
          <p:spPr>
            <a:xfrm>
              <a:off x="6290631" y="1002708"/>
              <a:ext cx="279779" cy="266131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2CF3C78B-2F69-4A65-2A04-7419876D62C3}"/>
                </a:ext>
              </a:extLst>
            </p:cNvPr>
            <p:cNvSpPr/>
            <p:nvPr/>
          </p:nvSpPr>
          <p:spPr>
            <a:xfrm>
              <a:off x="7053366" y="869642"/>
              <a:ext cx="279779" cy="266131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F9377F81-3794-6CF6-01F0-FE80ECD29760}"/>
                </a:ext>
              </a:extLst>
            </p:cNvPr>
            <p:cNvSpPr/>
            <p:nvPr/>
          </p:nvSpPr>
          <p:spPr>
            <a:xfrm>
              <a:off x="3606769" y="2980059"/>
              <a:ext cx="279779" cy="266131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3A23BA74-F874-D7D7-4238-4DAE4009DD60}"/>
                </a:ext>
              </a:extLst>
            </p:cNvPr>
            <p:cNvSpPr/>
            <p:nvPr/>
          </p:nvSpPr>
          <p:spPr>
            <a:xfrm>
              <a:off x="2731946" y="2915434"/>
              <a:ext cx="279779" cy="266131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F4E51F74-E18D-C152-A5BB-9F1A626F239D}"/>
                </a:ext>
              </a:extLst>
            </p:cNvPr>
            <p:cNvSpPr/>
            <p:nvPr/>
          </p:nvSpPr>
          <p:spPr>
            <a:xfrm>
              <a:off x="3174433" y="4426782"/>
              <a:ext cx="279779" cy="266131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360FA402-4A22-4779-7F48-688CA7060F26}"/>
                </a:ext>
              </a:extLst>
            </p:cNvPr>
            <p:cNvSpPr/>
            <p:nvPr/>
          </p:nvSpPr>
          <p:spPr>
            <a:xfrm>
              <a:off x="2464482" y="4248955"/>
              <a:ext cx="279779" cy="266131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CD0195AB-50EF-C563-10F2-FE0307289DB1}"/>
                </a:ext>
              </a:extLst>
            </p:cNvPr>
            <p:cNvSpPr/>
            <p:nvPr/>
          </p:nvSpPr>
          <p:spPr>
            <a:xfrm>
              <a:off x="4023827" y="957076"/>
              <a:ext cx="279779" cy="266131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F71EFF22-953F-1DFA-ADCB-B2CBEB2F4582}"/>
                </a:ext>
              </a:extLst>
            </p:cNvPr>
            <p:cNvSpPr/>
            <p:nvPr/>
          </p:nvSpPr>
          <p:spPr>
            <a:xfrm>
              <a:off x="6064342" y="3362546"/>
              <a:ext cx="279779" cy="266131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69350EA-C655-DF72-537B-990DF1229859}"/>
                </a:ext>
              </a:extLst>
            </p:cNvPr>
            <p:cNvSpPr/>
            <p:nvPr/>
          </p:nvSpPr>
          <p:spPr>
            <a:xfrm>
              <a:off x="2333908" y="759743"/>
              <a:ext cx="199501" cy="2153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859D121-D171-D852-28AD-B2C8BBB1405B}"/>
                </a:ext>
              </a:extLst>
            </p:cNvPr>
            <p:cNvSpPr/>
            <p:nvPr/>
          </p:nvSpPr>
          <p:spPr>
            <a:xfrm>
              <a:off x="2992451" y="2467589"/>
              <a:ext cx="199501" cy="2153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BF724A-5BA1-1BEA-8E3B-B362B3135796}"/>
                </a:ext>
              </a:extLst>
            </p:cNvPr>
            <p:cNvSpPr/>
            <p:nvPr/>
          </p:nvSpPr>
          <p:spPr>
            <a:xfrm>
              <a:off x="3336147" y="3647781"/>
              <a:ext cx="199501" cy="2153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D7B1A8D-BFDC-AA3A-2469-4843C32A1A76}"/>
                </a:ext>
              </a:extLst>
            </p:cNvPr>
            <p:cNvSpPr/>
            <p:nvPr/>
          </p:nvSpPr>
          <p:spPr>
            <a:xfrm>
              <a:off x="5162702" y="4981877"/>
              <a:ext cx="199501" cy="2153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F4D6D82-7833-C39A-D3C0-F6717A0E2026}"/>
                </a:ext>
              </a:extLst>
            </p:cNvPr>
            <p:cNvSpPr/>
            <p:nvPr/>
          </p:nvSpPr>
          <p:spPr>
            <a:xfrm>
              <a:off x="6220194" y="4644825"/>
              <a:ext cx="199501" cy="2153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1F7DA58-05B9-514A-DD51-6FA415A68452}"/>
                </a:ext>
              </a:extLst>
            </p:cNvPr>
            <p:cNvSpPr/>
            <p:nvPr/>
          </p:nvSpPr>
          <p:spPr>
            <a:xfrm>
              <a:off x="8299985" y="3214748"/>
              <a:ext cx="199501" cy="2153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8CDD7CE-1842-CB43-506F-A1500619B148}"/>
                </a:ext>
              </a:extLst>
            </p:cNvPr>
            <p:cNvSpPr/>
            <p:nvPr/>
          </p:nvSpPr>
          <p:spPr>
            <a:xfrm>
              <a:off x="7581161" y="2708451"/>
              <a:ext cx="199501" cy="2153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BBA5B46-338A-98C2-1B52-EC2164A8E5C0}"/>
                </a:ext>
              </a:extLst>
            </p:cNvPr>
            <p:cNvSpPr/>
            <p:nvPr/>
          </p:nvSpPr>
          <p:spPr>
            <a:xfrm>
              <a:off x="6429196" y="2823355"/>
              <a:ext cx="199501" cy="2153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7CDF6D1-F748-EB9A-376A-E0E7837C0F88}"/>
                </a:ext>
              </a:extLst>
            </p:cNvPr>
            <p:cNvSpPr/>
            <p:nvPr/>
          </p:nvSpPr>
          <p:spPr>
            <a:xfrm>
              <a:off x="3697995" y="2400812"/>
              <a:ext cx="199501" cy="2153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EA8A055-099B-AC10-FB37-8DA6BEEDBD81}"/>
                </a:ext>
              </a:extLst>
            </p:cNvPr>
            <p:cNvSpPr/>
            <p:nvPr/>
          </p:nvSpPr>
          <p:spPr>
            <a:xfrm>
              <a:off x="1017075" y="2903311"/>
              <a:ext cx="199501" cy="2153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445E225-D020-E17D-A00E-A05B85671AFE}"/>
                </a:ext>
              </a:extLst>
            </p:cNvPr>
            <p:cNvSpPr/>
            <p:nvPr/>
          </p:nvSpPr>
          <p:spPr>
            <a:xfrm>
              <a:off x="1115493" y="4185926"/>
              <a:ext cx="199501" cy="2153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C01288F-8FA2-A0C9-60A8-C6A9D66CA3F2}"/>
                </a:ext>
              </a:extLst>
            </p:cNvPr>
            <p:cNvSpPr/>
            <p:nvPr/>
          </p:nvSpPr>
          <p:spPr>
            <a:xfrm>
              <a:off x="5696488" y="2439203"/>
              <a:ext cx="199501" cy="2153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CB21C521-C960-061F-617B-BAC54B616CD5}"/>
                </a:ext>
              </a:extLst>
            </p:cNvPr>
            <p:cNvSpPr/>
            <p:nvPr/>
          </p:nvSpPr>
          <p:spPr>
            <a:xfrm>
              <a:off x="1305873" y="1457345"/>
              <a:ext cx="259321" cy="270060"/>
            </a:xfrm>
            <a:prstGeom prst="round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DEC905DE-955F-B764-6A27-771EBE0B82A4}"/>
                </a:ext>
              </a:extLst>
            </p:cNvPr>
            <p:cNvSpPr/>
            <p:nvPr/>
          </p:nvSpPr>
          <p:spPr>
            <a:xfrm>
              <a:off x="3894166" y="1606445"/>
              <a:ext cx="259321" cy="270060"/>
            </a:xfrm>
            <a:prstGeom prst="round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21A3F5B-E07E-E6DE-7B5F-E1847737C33A}"/>
                </a:ext>
              </a:extLst>
            </p:cNvPr>
            <p:cNvSpPr/>
            <p:nvPr/>
          </p:nvSpPr>
          <p:spPr>
            <a:xfrm>
              <a:off x="6482459" y="1755545"/>
              <a:ext cx="259321" cy="270060"/>
            </a:xfrm>
            <a:prstGeom prst="round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0BB35FCF-5FC3-0A66-E236-ADFA2C72FE3C}"/>
                </a:ext>
              </a:extLst>
            </p:cNvPr>
            <p:cNvSpPr/>
            <p:nvPr/>
          </p:nvSpPr>
          <p:spPr>
            <a:xfrm>
              <a:off x="7679936" y="3863136"/>
              <a:ext cx="259321" cy="270060"/>
            </a:xfrm>
            <a:prstGeom prst="round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EE760DD-A966-3A60-7844-C902E5DBF963}"/>
                </a:ext>
              </a:extLst>
            </p:cNvPr>
            <p:cNvSpPr/>
            <p:nvPr/>
          </p:nvSpPr>
          <p:spPr>
            <a:xfrm>
              <a:off x="4357447" y="4310678"/>
              <a:ext cx="259321" cy="270060"/>
            </a:xfrm>
            <a:prstGeom prst="round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957BDED2-301F-DE13-64C6-0E75E7F595C1}"/>
                </a:ext>
              </a:extLst>
            </p:cNvPr>
            <p:cNvSpPr/>
            <p:nvPr/>
          </p:nvSpPr>
          <p:spPr>
            <a:xfrm>
              <a:off x="1621324" y="3379465"/>
              <a:ext cx="259321" cy="270060"/>
            </a:xfrm>
            <a:prstGeom prst="round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158BEEE-D2D2-AB2E-B1FC-E28B69C4D153}"/>
                </a:ext>
              </a:extLst>
            </p:cNvPr>
            <p:cNvSpPr/>
            <p:nvPr/>
          </p:nvSpPr>
          <p:spPr>
            <a:xfrm>
              <a:off x="8137358" y="1401316"/>
              <a:ext cx="262377" cy="2700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EAF21A4-DC55-66B3-1C16-0F21A0889C5D}"/>
                </a:ext>
              </a:extLst>
            </p:cNvPr>
            <p:cNvSpPr/>
            <p:nvPr/>
          </p:nvSpPr>
          <p:spPr>
            <a:xfrm>
              <a:off x="8368297" y="2346107"/>
              <a:ext cx="262377" cy="2700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917DAE64-C9EC-0F3C-03B0-8D47274C8CCA}"/>
                </a:ext>
              </a:extLst>
            </p:cNvPr>
            <p:cNvSpPr/>
            <p:nvPr/>
          </p:nvSpPr>
          <p:spPr>
            <a:xfrm>
              <a:off x="7142183" y="3352310"/>
              <a:ext cx="262377" cy="2700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16E3B0B-E57B-6D69-C714-A3393BF707CA}"/>
                </a:ext>
              </a:extLst>
            </p:cNvPr>
            <p:cNvSpPr/>
            <p:nvPr/>
          </p:nvSpPr>
          <p:spPr>
            <a:xfrm>
              <a:off x="6706358" y="4088594"/>
              <a:ext cx="262377" cy="2700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8FFF000-F2BC-BC8E-AE11-A81396CE9C98}"/>
                </a:ext>
              </a:extLst>
            </p:cNvPr>
            <p:cNvSpPr/>
            <p:nvPr/>
          </p:nvSpPr>
          <p:spPr>
            <a:xfrm>
              <a:off x="4686128" y="4310678"/>
              <a:ext cx="262377" cy="2700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A236E08-DD0E-7C3B-6085-83C24986317D}"/>
                </a:ext>
              </a:extLst>
            </p:cNvPr>
            <p:cNvSpPr/>
            <p:nvPr/>
          </p:nvSpPr>
          <p:spPr>
            <a:xfrm>
              <a:off x="2324287" y="3718021"/>
              <a:ext cx="262377" cy="27006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7" name="Pentagon 66">
              <a:extLst>
                <a:ext uri="{FF2B5EF4-FFF2-40B4-BE49-F238E27FC236}">
                  <a16:creationId xmlns:a16="http://schemas.microsoft.com/office/drawing/2014/main" id="{3FC81899-1211-A713-FE60-DDBAEDE202A2}"/>
                </a:ext>
              </a:extLst>
            </p:cNvPr>
            <p:cNvSpPr/>
            <p:nvPr/>
          </p:nvSpPr>
          <p:spPr>
            <a:xfrm>
              <a:off x="5083237" y="909260"/>
              <a:ext cx="278966" cy="226513"/>
            </a:xfrm>
            <a:prstGeom prst="pentag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8" name="Pentagon 67">
              <a:extLst>
                <a:ext uri="{FF2B5EF4-FFF2-40B4-BE49-F238E27FC236}">
                  <a16:creationId xmlns:a16="http://schemas.microsoft.com/office/drawing/2014/main" id="{60BFB5D9-E646-3038-7551-BAB728C9401B}"/>
                </a:ext>
              </a:extLst>
            </p:cNvPr>
            <p:cNvSpPr/>
            <p:nvPr/>
          </p:nvSpPr>
          <p:spPr>
            <a:xfrm>
              <a:off x="5638262" y="1227017"/>
              <a:ext cx="278966" cy="226513"/>
            </a:xfrm>
            <a:prstGeom prst="pentag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9" name="Pentagon 68">
              <a:extLst>
                <a:ext uri="{FF2B5EF4-FFF2-40B4-BE49-F238E27FC236}">
                  <a16:creationId xmlns:a16="http://schemas.microsoft.com/office/drawing/2014/main" id="{CEF136CC-B04A-4E45-1A65-E0E26042D25B}"/>
                </a:ext>
              </a:extLst>
            </p:cNvPr>
            <p:cNvSpPr/>
            <p:nvPr/>
          </p:nvSpPr>
          <p:spPr>
            <a:xfrm>
              <a:off x="7892863" y="1032722"/>
              <a:ext cx="278966" cy="226513"/>
            </a:xfrm>
            <a:prstGeom prst="pentag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0" name="Pentagon 69">
              <a:extLst>
                <a:ext uri="{FF2B5EF4-FFF2-40B4-BE49-F238E27FC236}">
                  <a16:creationId xmlns:a16="http://schemas.microsoft.com/office/drawing/2014/main" id="{E6886111-924C-E585-3CF4-6390E47903A4}"/>
                </a:ext>
              </a:extLst>
            </p:cNvPr>
            <p:cNvSpPr/>
            <p:nvPr/>
          </p:nvSpPr>
          <p:spPr>
            <a:xfrm>
              <a:off x="6837141" y="3514495"/>
              <a:ext cx="278966" cy="226513"/>
            </a:xfrm>
            <a:prstGeom prst="pentag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1" name="Pentagon 70">
              <a:extLst>
                <a:ext uri="{FF2B5EF4-FFF2-40B4-BE49-F238E27FC236}">
                  <a16:creationId xmlns:a16="http://schemas.microsoft.com/office/drawing/2014/main" id="{3B7A1DAF-CB19-6652-929D-531BD2F1B927}"/>
                </a:ext>
              </a:extLst>
            </p:cNvPr>
            <p:cNvSpPr/>
            <p:nvPr/>
          </p:nvSpPr>
          <p:spPr>
            <a:xfrm>
              <a:off x="5140140" y="4331154"/>
              <a:ext cx="278966" cy="226513"/>
            </a:xfrm>
            <a:prstGeom prst="pentag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2" name="Pentagon 71">
              <a:extLst>
                <a:ext uri="{FF2B5EF4-FFF2-40B4-BE49-F238E27FC236}">
                  <a16:creationId xmlns:a16="http://schemas.microsoft.com/office/drawing/2014/main" id="{B46A06BB-61EC-94D3-68C0-0850118550FB}"/>
                </a:ext>
              </a:extLst>
            </p:cNvPr>
            <p:cNvSpPr/>
            <p:nvPr/>
          </p:nvSpPr>
          <p:spPr>
            <a:xfrm>
              <a:off x="4090315" y="3107175"/>
              <a:ext cx="278966" cy="226513"/>
            </a:xfrm>
            <a:prstGeom prst="pentag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3" name="Pentagon 72">
              <a:extLst>
                <a:ext uri="{FF2B5EF4-FFF2-40B4-BE49-F238E27FC236}">
                  <a16:creationId xmlns:a16="http://schemas.microsoft.com/office/drawing/2014/main" id="{4847A718-4D20-2665-E404-875FE201DED6}"/>
                </a:ext>
              </a:extLst>
            </p:cNvPr>
            <p:cNvSpPr/>
            <p:nvPr/>
          </p:nvSpPr>
          <p:spPr>
            <a:xfrm>
              <a:off x="2669884" y="3669391"/>
              <a:ext cx="278966" cy="226513"/>
            </a:xfrm>
            <a:prstGeom prst="pentag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4" name="Pentagon 73">
              <a:extLst>
                <a:ext uri="{FF2B5EF4-FFF2-40B4-BE49-F238E27FC236}">
                  <a16:creationId xmlns:a16="http://schemas.microsoft.com/office/drawing/2014/main" id="{512AFE01-7974-AAD0-E2E9-96B9BE06B7A1}"/>
                </a:ext>
              </a:extLst>
            </p:cNvPr>
            <p:cNvSpPr/>
            <p:nvPr/>
          </p:nvSpPr>
          <p:spPr>
            <a:xfrm>
              <a:off x="2122618" y="4401829"/>
              <a:ext cx="278966" cy="226513"/>
            </a:xfrm>
            <a:prstGeom prst="pentag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5" name="Pentagon 74">
              <a:extLst>
                <a:ext uri="{FF2B5EF4-FFF2-40B4-BE49-F238E27FC236}">
                  <a16:creationId xmlns:a16="http://schemas.microsoft.com/office/drawing/2014/main" id="{7D02CF2D-787F-4910-A637-79DF0E8B28CC}"/>
                </a:ext>
              </a:extLst>
            </p:cNvPr>
            <p:cNvSpPr/>
            <p:nvPr/>
          </p:nvSpPr>
          <p:spPr>
            <a:xfrm>
              <a:off x="2594780" y="1731599"/>
              <a:ext cx="278966" cy="226512"/>
            </a:xfrm>
            <a:prstGeom prst="pentag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6" name="Pentagon 75">
              <a:extLst>
                <a:ext uri="{FF2B5EF4-FFF2-40B4-BE49-F238E27FC236}">
                  <a16:creationId xmlns:a16="http://schemas.microsoft.com/office/drawing/2014/main" id="{4E808C89-A4F2-9B0F-26AE-78E6017F86D4}"/>
                </a:ext>
              </a:extLst>
            </p:cNvPr>
            <p:cNvSpPr/>
            <p:nvPr/>
          </p:nvSpPr>
          <p:spPr>
            <a:xfrm>
              <a:off x="1335228" y="981082"/>
              <a:ext cx="278966" cy="226513"/>
            </a:xfrm>
            <a:prstGeom prst="pentag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8" name="Star: 5 Points 77">
              <a:extLst>
                <a:ext uri="{FF2B5EF4-FFF2-40B4-BE49-F238E27FC236}">
                  <a16:creationId xmlns:a16="http://schemas.microsoft.com/office/drawing/2014/main" id="{468639BD-59C1-2EA2-45ED-BF69D5A1A391}"/>
                </a:ext>
              </a:extLst>
            </p:cNvPr>
            <p:cNvSpPr/>
            <p:nvPr/>
          </p:nvSpPr>
          <p:spPr>
            <a:xfrm>
              <a:off x="3013292" y="1482579"/>
              <a:ext cx="301030" cy="23611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80" name="Star: 5 Points 79">
              <a:extLst>
                <a:ext uri="{FF2B5EF4-FFF2-40B4-BE49-F238E27FC236}">
                  <a16:creationId xmlns:a16="http://schemas.microsoft.com/office/drawing/2014/main" id="{F4892BC5-401A-DAFA-C0AF-096C41E6DA0B}"/>
                </a:ext>
              </a:extLst>
            </p:cNvPr>
            <p:cNvSpPr/>
            <p:nvPr/>
          </p:nvSpPr>
          <p:spPr>
            <a:xfrm>
              <a:off x="3172342" y="1798150"/>
              <a:ext cx="301030" cy="23611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81" name="Star: 5 Points 80">
              <a:extLst>
                <a:ext uri="{FF2B5EF4-FFF2-40B4-BE49-F238E27FC236}">
                  <a16:creationId xmlns:a16="http://schemas.microsoft.com/office/drawing/2014/main" id="{E882AC0D-A00A-E593-3EF4-5A3D14B827E2}"/>
                </a:ext>
              </a:extLst>
            </p:cNvPr>
            <p:cNvSpPr/>
            <p:nvPr/>
          </p:nvSpPr>
          <p:spPr>
            <a:xfrm>
              <a:off x="2486581" y="2342634"/>
              <a:ext cx="301030" cy="23611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82" name="Star: 5 Points 81">
              <a:extLst>
                <a:ext uri="{FF2B5EF4-FFF2-40B4-BE49-F238E27FC236}">
                  <a16:creationId xmlns:a16="http://schemas.microsoft.com/office/drawing/2014/main" id="{DB56AAAD-0DE1-D74A-5709-94B51B0CB271}"/>
                </a:ext>
              </a:extLst>
            </p:cNvPr>
            <p:cNvSpPr/>
            <p:nvPr/>
          </p:nvSpPr>
          <p:spPr>
            <a:xfrm>
              <a:off x="2638981" y="2495034"/>
              <a:ext cx="301030" cy="23611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83" name="Star: 5 Points 82">
              <a:extLst>
                <a:ext uri="{FF2B5EF4-FFF2-40B4-BE49-F238E27FC236}">
                  <a16:creationId xmlns:a16="http://schemas.microsoft.com/office/drawing/2014/main" id="{D86042CE-FFA5-A67D-2D2D-303C9386A0FC}"/>
                </a:ext>
              </a:extLst>
            </p:cNvPr>
            <p:cNvSpPr/>
            <p:nvPr/>
          </p:nvSpPr>
          <p:spPr>
            <a:xfrm>
              <a:off x="2149709" y="2955611"/>
              <a:ext cx="301030" cy="23611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84" name="Star: 5 Points 83">
              <a:extLst>
                <a:ext uri="{FF2B5EF4-FFF2-40B4-BE49-F238E27FC236}">
                  <a16:creationId xmlns:a16="http://schemas.microsoft.com/office/drawing/2014/main" id="{CF6817BA-FE43-D6EC-5139-278CB17A4FE8}"/>
                </a:ext>
              </a:extLst>
            </p:cNvPr>
            <p:cNvSpPr/>
            <p:nvPr/>
          </p:nvSpPr>
          <p:spPr>
            <a:xfrm>
              <a:off x="2704725" y="4090657"/>
              <a:ext cx="301030" cy="23611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85" name="Star: 5 Points 84">
              <a:extLst>
                <a:ext uri="{FF2B5EF4-FFF2-40B4-BE49-F238E27FC236}">
                  <a16:creationId xmlns:a16="http://schemas.microsoft.com/office/drawing/2014/main" id="{4EDE330D-8E64-55D9-7AA9-F5D8227FC274}"/>
                </a:ext>
              </a:extLst>
            </p:cNvPr>
            <p:cNvSpPr/>
            <p:nvPr/>
          </p:nvSpPr>
          <p:spPr>
            <a:xfrm>
              <a:off x="2904894" y="4652493"/>
              <a:ext cx="301030" cy="23611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86" name="Star: 5 Points 85">
              <a:extLst>
                <a:ext uri="{FF2B5EF4-FFF2-40B4-BE49-F238E27FC236}">
                  <a16:creationId xmlns:a16="http://schemas.microsoft.com/office/drawing/2014/main" id="{87EA5744-299B-2AE2-0D73-E968731DF7A0}"/>
                </a:ext>
              </a:extLst>
            </p:cNvPr>
            <p:cNvSpPr/>
            <p:nvPr/>
          </p:nvSpPr>
          <p:spPr>
            <a:xfrm>
              <a:off x="3494022" y="4852661"/>
              <a:ext cx="301030" cy="23611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87" name="Star: 5 Points 86">
              <a:extLst>
                <a:ext uri="{FF2B5EF4-FFF2-40B4-BE49-F238E27FC236}">
                  <a16:creationId xmlns:a16="http://schemas.microsoft.com/office/drawing/2014/main" id="{CD81A264-9398-03A1-A62F-17FAC09C4109}"/>
                </a:ext>
              </a:extLst>
            </p:cNvPr>
            <p:cNvSpPr/>
            <p:nvPr/>
          </p:nvSpPr>
          <p:spPr>
            <a:xfrm>
              <a:off x="4083150" y="5018709"/>
              <a:ext cx="301030" cy="23611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88" name="Star: 5 Points 87">
              <a:extLst>
                <a:ext uri="{FF2B5EF4-FFF2-40B4-BE49-F238E27FC236}">
                  <a16:creationId xmlns:a16="http://schemas.microsoft.com/office/drawing/2014/main" id="{B1EB9FB3-52AC-8E91-D57D-08618B336934}"/>
                </a:ext>
              </a:extLst>
            </p:cNvPr>
            <p:cNvSpPr/>
            <p:nvPr/>
          </p:nvSpPr>
          <p:spPr>
            <a:xfrm>
              <a:off x="4556270" y="3274063"/>
              <a:ext cx="301030" cy="23611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89" name="Star: 5 Points 88">
              <a:extLst>
                <a:ext uri="{FF2B5EF4-FFF2-40B4-BE49-F238E27FC236}">
                  <a16:creationId xmlns:a16="http://schemas.microsoft.com/office/drawing/2014/main" id="{281E46B2-0E4A-8A6E-4072-BF28315541A1}"/>
                </a:ext>
              </a:extLst>
            </p:cNvPr>
            <p:cNvSpPr/>
            <p:nvPr/>
          </p:nvSpPr>
          <p:spPr>
            <a:xfrm>
              <a:off x="4585832" y="1529415"/>
              <a:ext cx="301030" cy="23611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0" name="Star: 5 Points 89">
              <a:extLst>
                <a:ext uri="{FF2B5EF4-FFF2-40B4-BE49-F238E27FC236}">
                  <a16:creationId xmlns:a16="http://schemas.microsoft.com/office/drawing/2014/main" id="{9E90B425-1C1E-0C35-67BC-20CA7700860D}"/>
                </a:ext>
              </a:extLst>
            </p:cNvPr>
            <p:cNvSpPr/>
            <p:nvPr/>
          </p:nvSpPr>
          <p:spPr>
            <a:xfrm>
              <a:off x="4615394" y="2132187"/>
              <a:ext cx="301030" cy="23611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1" name="Star: 5 Points 90">
              <a:extLst>
                <a:ext uri="{FF2B5EF4-FFF2-40B4-BE49-F238E27FC236}">
                  <a16:creationId xmlns:a16="http://schemas.microsoft.com/office/drawing/2014/main" id="{1F8951B8-7C24-618E-1776-F5CE68EF8347}"/>
                </a:ext>
              </a:extLst>
            </p:cNvPr>
            <p:cNvSpPr/>
            <p:nvPr/>
          </p:nvSpPr>
          <p:spPr>
            <a:xfrm>
              <a:off x="5607126" y="1806908"/>
              <a:ext cx="301030" cy="23611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2" name="Star: 5 Points 91">
              <a:extLst>
                <a:ext uri="{FF2B5EF4-FFF2-40B4-BE49-F238E27FC236}">
                  <a16:creationId xmlns:a16="http://schemas.microsoft.com/office/drawing/2014/main" id="{19BAB47E-CDEA-64EF-74DA-F1C4E48613D4}"/>
                </a:ext>
              </a:extLst>
            </p:cNvPr>
            <p:cNvSpPr/>
            <p:nvPr/>
          </p:nvSpPr>
          <p:spPr>
            <a:xfrm>
              <a:off x="6230362" y="1420213"/>
              <a:ext cx="301030" cy="23611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3" name="Star: 5 Points 92">
              <a:extLst>
                <a:ext uri="{FF2B5EF4-FFF2-40B4-BE49-F238E27FC236}">
                  <a16:creationId xmlns:a16="http://schemas.microsoft.com/office/drawing/2014/main" id="{EF586340-AC10-F3AB-406C-21F8BA28ABED}"/>
                </a:ext>
              </a:extLst>
            </p:cNvPr>
            <p:cNvSpPr/>
            <p:nvPr/>
          </p:nvSpPr>
          <p:spPr>
            <a:xfrm>
              <a:off x="7522338" y="842446"/>
              <a:ext cx="301030" cy="23611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4" name="Star: 5 Points 93">
              <a:extLst>
                <a:ext uri="{FF2B5EF4-FFF2-40B4-BE49-F238E27FC236}">
                  <a16:creationId xmlns:a16="http://schemas.microsoft.com/office/drawing/2014/main" id="{BBE7C320-BC8C-05D4-0D9E-917956D6AC96}"/>
                </a:ext>
              </a:extLst>
            </p:cNvPr>
            <p:cNvSpPr/>
            <p:nvPr/>
          </p:nvSpPr>
          <p:spPr>
            <a:xfrm>
              <a:off x="8254757" y="1909238"/>
              <a:ext cx="301030" cy="23611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5" name="Star: 5 Points 94">
              <a:extLst>
                <a:ext uri="{FF2B5EF4-FFF2-40B4-BE49-F238E27FC236}">
                  <a16:creationId xmlns:a16="http://schemas.microsoft.com/office/drawing/2014/main" id="{399BB732-CFB4-36AC-843A-E5C75DBF8D68}"/>
                </a:ext>
              </a:extLst>
            </p:cNvPr>
            <p:cNvSpPr/>
            <p:nvPr/>
          </p:nvSpPr>
          <p:spPr>
            <a:xfrm>
              <a:off x="8004532" y="2682598"/>
              <a:ext cx="301030" cy="23611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6" name="Star: 5 Points 95">
              <a:extLst>
                <a:ext uri="{FF2B5EF4-FFF2-40B4-BE49-F238E27FC236}">
                  <a16:creationId xmlns:a16="http://schemas.microsoft.com/office/drawing/2014/main" id="{877239E8-5A86-9D9E-FD98-2D9F6F8247AB}"/>
                </a:ext>
              </a:extLst>
            </p:cNvPr>
            <p:cNvSpPr/>
            <p:nvPr/>
          </p:nvSpPr>
          <p:spPr>
            <a:xfrm>
              <a:off x="7740659" y="1797751"/>
              <a:ext cx="301030" cy="23611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7" name="Star: 5 Points 96">
              <a:extLst>
                <a:ext uri="{FF2B5EF4-FFF2-40B4-BE49-F238E27FC236}">
                  <a16:creationId xmlns:a16="http://schemas.microsoft.com/office/drawing/2014/main" id="{FD21FFCC-57BB-72AE-D192-DE765BD67CA6}"/>
                </a:ext>
              </a:extLst>
            </p:cNvPr>
            <p:cNvSpPr/>
            <p:nvPr/>
          </p:nvSpPr>
          <p:spPr>
            <a:xfrm>
              <a:off x="8409418" y="3831286"/>
              <a:ext cx="301030" cy="23611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8" name="Star: 5 Points 97">
              <a:extLst>
                <a:ext uri="{FF2B5EF4-FFF2-40B4-BE49-F238E27FC236}">
                  <a16:creationId xmlns:a16="http://schemas.microsoft.com/office/drawing/2014/main" id="{C7CB2152-088A-DA76-99A2-BCB105ABDA1F}"/>
                </a:ext>
              </a:extLst>
            </p:cNvPr>
            <p:cNvSpPr/>
            <p:nvPr/>
          </p:nvSpPr>
          <p:spPr>
            <a:xfrm>
              <a:off x="8432163" y="4154280"/>
              <a:ext cx="301030" cy="23611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9" name="Star: 5 Points 98">
              <a:extLst>
                <a:ext uri="{FF2B5EF4-FFF2-40B4-BE49-F238E27FC236}">
                  <a16:creationId xmlns:a16="http://schemas.microsoft.com/office/drawing/2014/main" id="{D8B8A9D9-E150-7B68-9335-BBAAC73FA326}"/>
                </a:ext>
              </a:extLst>
            </p:cNvPr>
            <p:cNvSpPr/>
            <p:nvPr/>
          </p:nvSpPr>
          <p:spPr>
            <a:xfrm>
              <a:off x="6755755" y="4654696"/>
              <a:ext cx="301030" cy="23611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0" name="Star: 5 Points 99">
              <a:extLst>
                <a:ext uri="{FF2B5EF4-FFF2-40B4-BE49-F238E27FC236}">
                  <a16:creationId xmlns:a16="http://schemas.microsoft.com/office/drawing/2014/main" id="{F25B8459-0ED7-B56F-457D-40F9CA73A19D}"/>
                </a:ext>
              </a:extLst>
            </p:cNvPr>
            <p:cNvSpPr/>
            <p:nvPr/>
          </p:nvSpPr>
          <p:spPr>
            <a:xfrm>
              <a:off x="5782217" y="4274830"/>
              <a:ext cx="301030" cy="23611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1" name="Star: 5 Points 100">
              <a:extLst>
                <a:ext uri="{FF2B5EF4-FFF2-40B4-BE49-F238E27FC236}">
                  <a16:creationId xmlns:a16="http://schemas.microsoft.com/office/drawing/2014/main" id="{CE75EF09-EC7F-04AC-D7B1-F200866E5084}"/>
                </a:ext>
              </a:extLst>
            </p:cNvPr>
            <p:cNvSpPr/>
            <p:nvPr/>
          </p:nvSpPr>
          <p:spPr>
            <a:xfrm>
              <a:off x="5873204" y="3772132"/>
              <a:ext cx="301030" cy="236117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48AAF8A1-DEEC-301F-9CBB-99A65772E010}"/>
              </a:ext>
            </a:extLst>
          </p:cNvPr>
          <p:cNvSpPr txBox="1"/>
          <p:nvPr/>
        </p:nvSpPr>
        <p:spPr>
          <a:xfrm>
            <a:off x="6569187" y="5327787"/>
            <a:ext cx="33033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+mn-lt"/>
              </a:rPr>
              <a:t>Informasi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:</a:t>
            </a:r>
          </a:p>
          <a:p>
            <a:r>
              <a:rPr lang="en-US" sz="2000" dirty="0">
                <a:latin typeface="+mn-lt"/>
              </a:rPr>
              <a:t>-</a:t>
            </a:r>
            <a:r>
              <a:rPr lang="en-US" sz="2000" b="1" dirty="0">
                <a:latin typeface="+mn-lt"/>
              </a:rPr>
              <a:t>Harga </a:t>
            </a:r>
            <a:r>
              <a:rPr lang="en-US" sz="2000" b="1" dirty="0" err="1">
                <a:latin typeface="+mn-lt"/>
              </a:rPr>
              <a:t>Satuan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Pokok</a:t>
            </a:r>
            <a:r>
              <a:rPr lang="en-US" sz="2000" b="1" dirty="0">
                <a:latin typeface="+mn-lt"/>
              </a:rPr>
              <a:t> Wilayah</a:t>
            </a:r>
          </a:p>
          <a:p>
            <a:r>
              <a:rPr lang="en-US" sz="2000" b="1" dirty="0">
                <a:latin typeface="+mn-lt"/>
              </a:rPr>
              <a:t>              (</a:t>
            </a:r>
            <a:r>
              <a:rPr lang="en-US" sz="2000" b="1" dirty="0" err="1">
                <a:latin typeface="+mn-lt"/>
              </a:rPr>
              <a:t>HaSPo</a:t>
            </a:r>
            <a:r>
              <a:rPr lang="en-US" sz="2000" b="1" dirty="0">
                <a:latin typeface="+mn-lt"/>
              </a:rPr>
              <a:t>)</a:t>
            </a:r>
          </a:p>
          <a:p>
            <a:r>
              <a:rPr lang="en-US" sz="2000" b="1" dirty="0">
                <a:latin typeface="+mn-lt"/>
              </a:rPr>
              <a:t>-Harga </a:t>
            </a:r>
            <a:r>
              <a:rPr lang="en-US" sz="2000" b="1" dirty="0" err="1">
                <a:latin typeface="+mn-lt"/>
              </a:rPr>
              <a:t>Satuan</a:t>
            </a:r>
            <a:r>
              <a:rPr lang="en-US" sz="2000" b="1" dirty="0">
                <a:latin typeface="+mn-lt"/>
              </a:rPr>
              <a:t> Dasar</a:t>
            </a:r>
          </a:p>
          <a:p>
            <a:r>
              <a:rPr lang="en-US" sz="2000" b="1" dirty="0">
                <a:latin typeface="+mn-lt"/>
              </a:rPr>
              <a:t>-Harga </a:t>
            </a:r>
            <a:r>
              <a:rPr lang="en-US" sz="2000" b="1" dirty="0" err="1">
                <a:latin typeface="+mn-lt"/>
              </a:rPr>
              <a:t>Satuan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Pekerjaan</a:t>
            </a:r>
            <a:endParaRPr lang="en-ID" sz="2000" b="1" dirty="0">
              <a:latin typeface="+mn-lt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F6B0BA5-0326-A6A2-8064-D54F7CF6AE18}"/>
              </a:ext>
            </a:extLst>
          </p:cNvPr>
          <p:cNvGrpSpPr/>
          <p:nvPr/>
        </p:nvGrpSpPr>
        <p:grpSpPr>
          <a:xfrm>
            <a:off x="2087579" y="2726748"/>
            <a:ext cx="468923" cy="437662"/>
            <a:chOff x="2167481" y="2407140"/>
            <a:chExt cx="468923" cy="43766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785824-3FFD-D3B0-22B2-8119662CF6C6}"/>
                </a:ext>
              </a:extLst>
            </p:cNvPr>
            <p:cNvSpPr/>
            <p:nvPr/>
          </p:nvSpPr>
          <p:spPr>
            <a:xfrm>
              <a:off x="2167481" y="2407140"/>
              <a:ext cx="468923" cy="43766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33B1947-7E79-645F-6F3C-2A388B6BA215}"/>
                </a:ext>
              </a:extLst>
            </p:cNvPr>
            <p:cNvGrpSpPr/>
            <p:nvPr/>
          </p:nvGrpSpPr>
          <p:grpSpPr>
            <a:xfrm>
              <a:off x="2168860" y="2475364"/>
              <a:ext cx="466165" cy="301214"/>
              <a:chOff x="412376" y="1900518"/>
              <a:chExt cx="600636" cy="390861"/>
            </a:xfrm>
            <a:solidFill>
              <a:schemeClr val="accent2"/>
            </a:solidFill>
          </p:grpSpPr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id="{424AB73B-398A-C222-2359-17DAE6018B70}"/>
                  </a:ext>
                </a:extLst>
              </p:cNvPr>
              <p:cNvSpPr/>
              <p:nvPr/>
            </p:nvSpPr>
            <p:spPr>
              <a:xfrm>
                <a:off x="412376" y="1900518"/>
                <a:ext cx="600636" cy="170329"/>
              </a:xfrm>
              <a:prstGeom prst="triangl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E1FDB6D-3281-2D24-CBE6-E7755378A462}"/>
                  </a:ext>
                </a:extLst>
              </p:cNvPr>
              <p:cNvSpPr/>
              <p:nvPr/>
            </p:nvSpPr>
            <p:spPr>
              <a:xfrm>
                <a:off x="533400" y="2079812"/>
                <a:ext cx="358589" cy="16136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A64C6E3-F1A9-E902-F771-8A2C5D2B8755}"/>
                  </a:ext>
                </a:extLst>
              </p:cNvPr>
              <p:cNvSpPr/>
              <p:nvPr/>
            </p:nvSpPr>
            <p:spPr>
              <a:xfrm>
                <a:off x="458096" y="2244762"/>
                <a:ext cx="509196" cy="46617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2F2969F-11D0-7654-5E65-FCB135CE605C}"/>
                  </a:ext>
                </a:extLst>
              </p:cNvPr>
              <p:cNvSpPr/>
              <p:nvPr/>
            </p:nvSpPr>
            <p:spPr>
              <a:xfrm>
                <a:off x="531607" y="2130014"/>
                <a:ext cx="362174" cy="45719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sp>
        <p:nvSpPr>
          <p:cNvPr id="102" name="Speech Bubble: Rectangle with Corners Rounded 101">
            <a:extLst>
              <a:ext uri="{FF2B5EF4-FFF2-40B4-BE49-F238E27FC236}">
                <a16:creationId xmlns:a16="http://schemas.microsoft.com/office/drawing/2014/main" id="{78610AD0-AF41-F65B-0D5E-05BD548C7CC1}"/>
              </a:ext>
            </a:extLst>
          </p:cNvPr>
          <p:cNvSpPr/>
          <p:nvPr/>
        </p:nvSpPr>
        <p:spPr>
          <a:xfrm>
            <a:off x="21107" y="2478017"/>
            <a:ext cx="1095153" cy="393404"/>
          </a:xfrm>
          <a:prstGeom prst="wedgeRoundRectCallout">
            <a:avLst>
              <a:gd name="adj1" fmla="val 147128"/>
              <a:gd name="adj2" fmla="val 4358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2EDD84B-5101-06CD-F2DC-BB7CB018C5E0}"/>
              </a:ext>
            </a:extLst>
          </p:cNvPr>
          <p:cNvSpPr txBox="1"/>
          <p:nvPr/>
        </p:nvSpPr>
        <p:spPr>
          <a:xfrm>
            <a:off x="26424" y="2424855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Proyek</a:t>
            </a:r>
            <a:endParaRPr lang="en-ID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3AF0390-8AB5-4A39-8E5A-3260AAA174B6}"/>
              </a:ext>
            </a:extLst>
          </p:cNvPr>
          <p:cNvSpPr txBox="1"/>
          <p:nvPr/>
        </p:nvSpPr>
        <p:spPr>
          <a:xfrm>
            <a:off x="4493924" y="732829"/>
            <a:ext cx="11963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+mn-lt"/>
              </a:rPr>
              <a:t>(</a:t>
            </a:r>
            <a:r>
              <a:rPr lang="en-US" sz="2400" b="1" dirty="0" err="1">
                <a:latin typeface="+mn-lt"/>
              </a:rPr>
              <a:t>HaSPo</a:t>
            </a:r>
            <a:r>
              <a:rPr lang="en-US" sz="2400" b="1" dirty="0">
                <a:latin typeface="+mn-lt"/>
              </a:rPr>
              <a:t>)</a:t>
            </a:r>
            <a:endParaRPr lang="en-ID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B87AC7E-C220-4560-904D-ABFEB92160B2}"/>
              </a:ext>
            </a:extLst>
          </p:cNvPr>
          <p:cNvSpPr txBox="1"/>
          <p:nvPr/>
        </p:nvSpPr>
        <p:spPr>
          <a:xfrm>
            <a:off x="318148" y="114061"/>
            <a:ext cx="726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6.2</a:t>
            </a:r>
            <a:endParaRPr lang="en-ID" sz="2800" dirty="0">
              <a:solidFill>
                <a:srgbClr val="7030A0"/>
              </a:solidFill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FFEB937-897F-41AC-A97A-89C0E321DE2E}"/>
              </a:ext>
            </a:extLst>
          </p:cNvPr>
          <p:cNvSpPr/>
          <p:nvPr/>
        </p:nvSpPr>
        <p:spPr>
          <a:xfrm>
            <a:off x="9674087" y="6692348"/>
            <a:ext cx="231913" cy="16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290209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BCC0D23-7CB9-5262-BD5F-43186010BCBD}"/>
              </a:ext>
            </a:extLst>
          </p:cNvPr>
          <p:cNvSpPr txBox="1"/>
          <p:nvPr/>
        </p:nvSpPr>
        <p:spPr>
          <a:xfrm flipH="1">
            <a:off x="5227318" y="455024"/>
            <a:ext cx="46786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Quarry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Ciparay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menyediakan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Batu Boulder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Batu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pecah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 cm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Pasir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Portland Semen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Air…….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belah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/kali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diangkut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oleh DT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sejauh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km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Quarry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Ciparay</a:t>
            </a:r>
            <a:endParaRPr lang="en-ID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512BE7-183D-4433-8B9B-618096AD046C}"/>
              </a:ext>
            </a:extLst>
          </p:cNvPr>
          <p:cNvGrpSpPr/>
          <p:nvPr/>
        </p:nvGrpSpPr>
        <p:grpSpPr>
          <a:xfrm>
            <a:off x="377627" y="0"/>
            <a:ext cx="4463863" cy="6858000"/>
            <a:chOff x="166254" y="0"/>
            <a:chExt cx="3940629" cy="685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2A64960-EEC2-4014-9E02-DC6A350D9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34" t="1044"/>
            <a:stretch/>
          </p:blipFill>
          <p:spPr>
            <a:xfrm>
              <a:off x="166254" y="0"/>
              <a:ext cx="3940629" cy="68580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8EA4EAD-4B0F-4A0D-B2C4-1FFE9DAF6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22" y="922539"/>
              <a:ext cx="3457433" cy="5228615"/>
            </a:xfrm>
            <a:prstGeom prst="rect">
              <a:avLst/>
            </a:prstGeom>
          </p:spPr>
        </p:pic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7974C34-1C41-46A0-9675-6D4889D7E635}"/>
                </a:ext>
              </a:extLst>
            </p:cNvPr>
            <p:cNvSpPr/>
            <p:nvPr/>
          </p:nvSpPr>
          <p:spPr>
            <a:xfrm>
              <a:off x="1671920" y="3529015"/>
              <a:ext cx="1460978" cy="1263874"/>
            </a:xfrm>
            <a:custGeom>
              <a:avLst/>
              <a:gdLst>
                <a:gd name="connsiteX0" fmla="*/ 0 w 1460978"/>
                <a:gd name="connsiteY0" fmla="*/ 0 h 1295973"/>
                <a:gd name="connsiteX1" fmla="*/ 216569 w 1460978"/>
                <a:gd name="connsiteY1" fmla="*/ 41251 h 1295973"/>
                <a:gd name="connsiteX2" fmla="*/ 292196 w 1460978"/>
                <a:gd name="connsiteY2" fmla="*/ 178755 h 1295973"/>
                <a:gd name="connsiteX3" fmla="*/ 367823 w 1460978"/>
                <a:gd name="connsiteY3" fmla="*/ 268133 h 1295973"/>
                <a:gd name="connsiteX4" fmla="*/ 378136 w 1460978"/>
                <a:gd name="connsiteY4" fmla="*/ 508764 h 1295973"/>
                <a:gd name="connsiteX5" fmla="*/ 666893 w 1460978"/>
                <a:gd name="connsiteY5" fmla="*/ 684081 h 1295973"/>
                <a:gd name="connsiteX6" fmla="*/ 831898 w 1460978"/>
                <a:gd name="connsiteY6" fmla="*/ 835336 h 1295973"/>
                <a:gd name="connsiteX7" fmla="*/ 1003778 w 1460978"/>
                <a:gd name="connsiteY7" fmla="*/ 763146 h 1295973"/>
                <a:gd name="connsiteX8" fmla="*/ 1223784 w 1460978"/>
                <a:gd name="connsiteY8" fmla="*/ 821585 h 1295973"/>
                <a:gd name="connsiteX9" fmla="*/ 1450665 w 1460978"/>
                <a:gd name="connsiteY9" fmla="*/ 1024403 h 1295973"/>
                <a:gd name="connsiteX10" fmla="*/ 1460978 w 1460978"/>
                <a:gd name="connsiteY10" fmla="*/ 1295973 h 129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0978" h="1295973">
                  <a:moveTo>
                    <a:pt x="0" y="0"/>
                  </a:moveTo>
                  <a:lnTo>
                    <a:pt x="216569" y="41251"/>
                  </a:lnTo>
                  <a:lnTo>
                    <a:pt x="292196" y="178755"/>
                  </a:lnTo>
                  <a:lnTo>
                    <a:pt x="367823" y="268133"/>
                  </a:lnTo>
                  <a:lnTo>
                    <a:pt x="378136" y="508764"/>
                  </a:lnTo>
                  <a:lnTo>
                    <a:pt x="666893" y="684081"/>
                  </a:lnTo>
                  <a:lnTo>
                    <a:pt x="831898" y="835336"/>
                  </a:lnTo>
                  <a:lnTo>
                    <a:pt x="1003778" y="763146"/>
                  </a:lnTo>
                  <a:lnTo>
                    <a:pt x="1223784" y="821585"/>
                  </a:lnTo>
                  <a:lnTo>
                    <a:pt x="1450665" y="1024403"/>
                  </a:lnTo>
                  <a:lnTo>
                    <a:pt x="1460978" y="1295973"/>
                  </a:ln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D8D56C4-4584-4394-BCFF-C58959DCACC8}"/>
                </a:ext>
              </a:extLst>
            </p:cNvPr>
            <p:cNvSpPr txBox="1"/>
            <p:nvPr/>
          </p:nvSpPr>
          <p:spPr>
            <a:xfrm>
              <a:off x="3115208" y="4585121"/>
              <a:ext cx="348172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" dirty="0"/>
                <a:t>2,5 km</a:t>
              </a:r>
              <a:endParaRPr lang="en-ID" sz="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250E868-F1F7-40D4-BED0-57EFABD6EDFE}"/>
                </a:ext>
              </a:extLst>
            </p:cNvPr>
            <p:cNvSpPr txBox="1"/>
            <p:nvPr/>
          </p:nvSpPr>
          <p:spPr>
            <a:xfrm>
              <a:off x="1819765" y="3429924"/>
              <a:ext cx="348172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" dirty="0"/>
                <a:t>5,0 km</a:t>
              </a:r>
              <a:endParaRPr lang="en-ID" sz="4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53440D-5204-41FA-8DC1-A19837C9708F}"/>
                </a:ext>
              </a:extLst>
            </p:cNvPr>
            <p:cNvSpPr txBox="1"/>
            <p:nvPr/>
          </p:nvSpPr>
          <p:spPr>
            <a:xfrm>
              <a:off x="939713" y="3418384"/>
              <a:ext cx="821315" cy="231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sz="600" dirty="0"/>
                <a:t>Lokasi</a:t>
              </a:r>
            </a:p>
            <a:p>
              <a:pPr algn="ctr">
                <a:lnSpc>
                  <a:spcPct val="75000"/>
                </a:lnSpc>
              </a:pPr>
              <a:r>
                <a:rPr lang="en-US" sz="600" dirty="0" err="1"/>
                <a:t>Proyek</a:t>
              </a:r>
              <a:endParaRPr lang="en-ID" sz="600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47B3575-97A7-425D-8000-DE6DF4C18CAA}"/>
                </a:ext>
              </a:extLst>
            </p:cNvPr>
            <p:cNvCxnSpPr>
              <a:stCxn id="34" idx="3"/>
              <a:endCxn id="34" idx="3"/>
            </p:cNvCxnSpPr>
            <p:nvPr/>
          </p:nvCxnSpPr>
          <p:spPr>
            <a:xfrm>
              <a:off x="1761028" y="3533961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D394B98-3086-4F5E-818B-6C53BD88BF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5089" y="3435147"/>
              <a:ext cx="44958" cy="905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67D3E61-8FDA-4336-8878-FCDF57F533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4993" y="3669818"/>
              <a:ext cx="105688" cy="41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6D75275-38ED-4258-8453-35FE08FA83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17733" y="4478136"/>
              <a:ext cx="90806" cy="443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46">
              <a:extLst>
                <a:ext uri="{FF2B5EF4-FFF2-40B4-BE49-F238E27FC236}">
                  <a16:creationId xmlns:a16="http://schemas.microsoft.com/office/drawing/2014/main" id="{4D3D7D73-6EE8-43AA-A9B0-95405BFB5841}"/>
                </a:ext>
              </a:extLst>
            </p:cNvPr>
            <p:cNvSpPr/>
            <p:nvPr/>
          </p:nvSpPr>
          <p:spPr>
            <a:xfrm>
              <a:off x="1703274" y="3459381"/>
              <a:ext cx="331656" cy="229211"/>
            </a:xfrm>
            <a:custGeom>
              <a:avLst/>
              <a:gdLst>
                <a:gd name="connsiteX0" fmla="*/ 0 w 893774"/>
                <a:gd name="connsiteY0" fmla="*/ 367823 h 735645"/>
                <a:gd name="connsiteX1" fmla="*/ 446887 w 893774"/>
                <a:gd name="connsiteY1" fmla="*/ 0 h 735645"/>
                <a:gd name="connsiteX2" fmla="*/ 893774 w 893774"/>
                <a:gd name="connsiteY2" fmla="*/ 367823 h 735645"/>
                <a:gd name="connsiteX3" fmla="*/ 446887 w 893774"/>
                <a:gd name="connsiteY3" fmla="*/ 735646 h 735645"/>
                <a:gd name="connsiteX4" fmla="*/ 0 w 893774"/>
                <a:gd name="connsiteY4" fmla="*/ 367823 h 735645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893774 w 985214"/>
                <a:gd name="connsiteY0" fmla="*/ 367823 h 735646"/>
                <a:gd name="connsiteX1" fmla="*/ 446887 w 985214"/>
                <a:gd name="connsiteY1" fmla="*/ 735646 h 735646"/>
                <a:gd name="connsiteX2" fmla="*/ 0 w 985214"/>
                <a:gd name="connsiteY2" fmla="*/ 367823 h 735646"/>
                <a:gd name="connsiteX3" fmla="*/ 446887 w 985214"/>
                <a:gd name="connsiteY3" fmla="*/ 0 h 735646"/>
                <a:gd name="connsiteX4" fmla="*/ 985214 w 985214"/>
                <a:gd name="connsiteY4" fmla="*/ 459263 h 735646"/>
                <a:gd name="connsiteX0" fmla="*/ 893774 w 985214"/>
                <a:gd name="connsiteY0" fmla="*/ 367823 h 735646"/>
                <a:gd name="connsiteX1" fmla="*/ 446887 w 985214"/>
                <a:gd name="connsiteY1" fmla="*/ 735646 h 735646"/>
                <a:gd name="connsiteX2" fmla="*/ 0 w 985214"/>
                <a:gd name="connsiteY2" fmla="*/ 367823 h 735646"/>
                <a:gd name="connsiteX3" fmla="*/ 446887 w 985214"/>
                <a:gd name="connsiteY3" fmla="*/ 0 h 735646"/>
                <a:gd name="connsiteX4" fmla="*/ 985214 w 985214"/>
                <a:gd name="connsiteY4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851148"/>
                <a:gd name="connsiteY0" fmla="*/ 754333 h 754333"/>
                <a:gd name="connsiteX1" fmla="*/ 0 w 851148"/>
                <a:gd name="connsiteY1" fmla="*/ 386510 h 754333"/>
                <a:gd name="connsiteX2" fmla="*/ 446887 w 851148"/>
                <a:gd name="connsiteY2" fmla="*/ 18687 h 754333"/>
                <a:gd name="connsiteX3" fmla="*/ 851148 w 851148"/>
                <a:gd name="connsiteY3" fmla="*/ 240756 h 754333"/>
                <a:gd name="connsiteX0" fmla="*/ 447363 w 851624"/>
                <a:gd name="connsiteY0" fmla="*/ 756910 h 756910"/>
                <a:gd name="connsiteX1" fmla="*/ 476 w 851624"/>
                <a:gd name="connsiteY1" fmla="*/ 389087 h 756910"/>
                <a:gd name="connsiteX2" fmla="*/ 533303 w 851624"/>
                <a:gd name="connsiteY2" fmla="*/ 17826 h 756910"/>
                <a:gd name="connsiteX3" fmla="*/ 851624 w 851624"/>
                <a:gd name="connsiteY3" fmla="*/ 243333 h 756910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0 w 851148"/>
                <a:gd name="connsiteY0" fmla="*/ 373149 h 373149"/>
                <a:gd name="connsiteX1" fmla="*/ 532827 w 851148"/>
                <a:gd name="connsiteY1" fmla="*/ 1888 h 373149"/>
                <a:gd name="connsiteX2" fmla="*/ 851148 w 851148"/>
                <a:gd name="connsiteY2" fmla="*/ 227395 h 373149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318321"/>
                <a:gd name="connsiteY0" fmla="*/ 4180 h 229687"/>
                <a:gd name="connsiteX1" fmla="*/ 318321 w 318321"/>
                <a:gd name="connsiteY1" fmla="*/ 229687 h 229687"/>
                <a:gd name="connsiteX0" fmla="*/ 0 w 331656"/>
                <a:gd name="connsiteY0" fmla="*/ 3855 h 238887"/>
                <a:gd name="connsiteX1" fmla="*/ 331656 w 331656"/>
                <a:gd name="connsiteY1" fmla="*/ 238887 h 238887"/>
                <a:gd name="connsiteX0" fmla="*/ 0 w 331656"/>
                <a:gd name="connsiteY0" fmla="*/ 0 h 235032"/>
                <a:gd name="connsiteX1" fmla="*/ 331656 w 331656"/>
                <a:gd name="connsiteY1" fmla="*/ 235032 h 235032"/>
                <a:gd name="connsiteX0" fmla="*/ 0 w 331656"/>
                <a:gd name="connsiteY0" fmla="*/ 0 h 235032"/>
                <a:gd name="connsiteX1" fmla="*/ 331656 w 331656"/>
                <a:gd name="connsiteY1" fmla="*/ 235032 h 23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1656" h="235032">
                  <a:moveTo>
                    <a:pt x="0" y="0"/>
                  </a:moveTo>
                  <a:cubicBezTo>
                    <a:pt x="189483" y="34763"/>
                    <a:pt x="250528" y="67640"/>
                    <a:pt x="331656" y="235032"/>
                  </a:cubicBez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Oval 46">
              <a:extLst>
                <a:ext uri="{FF2B5EF4-FFF2-40B4-BE49-F238E27FC236}">
                  <a16:creationId xmlns:a16="http://schemas.microsoft.com/office/drawing/2014/main" id="{F4EF8507-6CE5-43D8-A4FB-623D52EE77CD}"/>
                </a:ext>
              </a:extLst>
            </p:cNvPr>
            <p:cNvSpPr/>
            <p:nvPr/>
          </p:nvSpPr>
          <p:spPr>
            <a:xfrm flipH="1">
              <a:off x="2033025" y="3686036"/>
              <a:ext cx="1144719" cy="803276"/>
            </a:xfrm>
            <a:custGeom>
              <a:avLst/>
              <a:gdLst>
                <a:gd name="connsiteX0" fmla="*/ 0 w 893774"/>
                <a:gd name="connsiteY0" fmla="*/ 367823 h 735645"/>
                <a:gd name="connsiteX1" fmla="*/ 446887 w 893774"/>
                <a:gd name="connsiteY1" fmla="*/ 0 h 735645"/>
                <a:gd name="connsiteX2" fmla="*/ 893774 w 893774"/>
                <a:gd name="connsiteY2" fmla="*/ 367823 h 735645"/>
                <a:gd name="connsiteX3" fmla="*/ 446887 w 893774"/>
                <a:gd name="connsiteY3" fmla="*/ 735646 h 735645"/>
                <a:gd name="connsiteX4" fmla="*/ 0 w 893774"/>
                <a:gd name="connsiteY4" fmla="*/ 367823 h 735645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893774 w 985214"/>
                <a:gd name="connsiteY0" fmla="*/ 367823 h 735646"/>
                <a:gd name="connsiteX1" fmla="*/ 446887 w 985214"/>
                <a:gd name="connsiteY1" fmla="*/ 735646 h 735646"/>
                <a:gd name="connsiteX2" fmla="*/ 0 w 985214"/>
                <a:gd name="connsiteY2" fmla="*/ 367823 h 735646"/>
                <a:gd name="connsiteX3" fmla="*/ 446887 w 985214"/>
                <a:gd name="connsiteY3" fmla="*/ 0 h 735646"/>
                <a:gd name="connsiteX4" fmla="*/ 985214 w 985214"/>
                <a:gd name="connsiteY4" fmla="*/ 459263 h 735646"/>
                <a:gd name="connsiteX0" fmla="*/ 893774 w 985214"/>
                <a:gd name="connsiteY0" fmla="*/ 367823 h 735646"/>
                <a:gd name="connsiteX1" fmla="*/ 446887 w 985214"/>
                <a:gd name="connsiteY1" fmla="*/ 735646 h 735646"/>
                <a:gd name="connsiteX2" fmla="*/ 0 w 985214"/>
                <a:gd name="connsiteY2" fmla="*/ 367823 h 735646"/>
                <a:gd name="connsiteX3" fmla="*/ 446887 w 985214"/>
                <a:gd name="connsiteY3" fmla="*/ 0 h 735646"/>
                <a:gd name="connsiteX4" fmla="*/ 985214 w 985214"/>
                <a:gd name="connsiteY4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851148"/>
                <a:gd name="connsiteY0" fmla="*/ 754333 h 754333"/>
                <a:gd name="connsiteX1" fmla="*/ 0 w 851148"/>
                <a:gd name="connsiteY1" fmla="*/ 386510 h 754333"/>
                <a:gd name="connsiteX2" fmla="*/ 446887 w 851148"/>
                <a:gd name="connsiteY2" fmla="*/ 18687 h 754333"/>
                <a:gd name="connsiteX3" fmla="*/ 851148 w 851148"/>
                <a:gd name="connsiteY3" fmla="*/ 240756 h 754333"/>
                <a:gd name="connsiteX0" fmla="*/ 447363 w 851624"/>
                <a:gd name="connsiteY0" fmla="*/ 756910 h 756910"/>
                <a:gd name="connsiteX1" fmla="*/ 476 w 851624"/>
                <a:gd name="connsiteY1" fmla="*/ 389087 h 756910"/>
                <a:gd name="connsiteX2" fmla="*/ 533303 w 851624"/>
                <a:gd name="connsiteY2" fmla="*/ 17826 h 756910"/>
                <a:gd name="connsiteX3" fmla="*/ 851624 w 851624"/>
                <a:gd name="connsiteY3" fmla="*/ 243333 h 756910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0 w 851148"/>
                <a:gd name="connsiteY0" fmla="*/ 373149 h 373149"/>
                <a:gd name="connsiteX1" fmla="*/ 532827 w 851148"/>
                <a:gd name="connsiteY1" fmla="*/ 1888 h 373149"/>
                <a:gd name="connsiteX2" fmla="*/ 851148 w 851148"/>
                <a:gd name="connsiteY2" fmla="*/ 227395 h 373149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318321"/>
                <a:gd name="connsiteY0" fmla="*/ 4180 h 229687"/>
                <a:gd name="connsiteX1" fmla="*/ 318321 w 318321"/>
                <a:gd name="connsiteY1" fmla="*/ 229687 h 229687"/>
                <a:gd name="connsiteX0" fmla="*/ 0 w 331656"/>
                <a:gd name="connsiteY0" fmla="*/ 3855 h 238887"/>
                <a:gd name="connsiteX1" fmla="*/ 331656 w 331656"/>
                <a:gd name="connsiteY1" fmla="*/ 238887 h 238887"/>
                <a:gd name="connsiteX0" fmla="*/ 0 w 331656"/>
                <a:gd name="connsiteY0" fmla="*/ 0 h 235032"/>
                <a:gd name="connsiteX1" fmla="*/ 331656 w 331656"/>
                <a:gd name="connsiteY1" fmla="*/ 235032 h 235032"/>
                <a:gd name="connsiteX0" fmla="*/ 0 w 331656"/>
                <a:gd name="connsiteY0" fmla="*/ 0 h 235032"/>
                <a:gd name="connsiteX1" fmla="*/ 331656 w 331656"/>
                <a:gd name="connsiteY1" fmla="*/ 235032 h 235032"/>
                <a:gd name="connsiteX0" fmla="*/ 15450 w 84321"/>
                <a:gd name="connsiteY0" fmla="*/ 0 h 235032"/>
                <a:gd name="connsiteX1" fmla="*/ 15636 w 84321"/>
                <a:gd name="connsiteY1" fmla="*/ 235032 h 235032"/>
                <a:gd name="connsiteX0" fmla="*/ 448242 w 480431"/>
                <a:gd name="connsiteY0" fmla="*/ 0 h 383622"/>
                <a:gd name="connsiteX1" fmla="*/ 6468 w 480431"/>
                <a:gd name="connsiteY1" fmla="*/ 383622 h 383622"/>
                <a:gd name="connsiteX0" fmla="*/ 451353 w 451353"/>
                <a:gd name="connsiteY0" fmla="*/ 5562 h 389184"/>
                <a:gd name="connsiteX1" fmla="*/ 9579 w 451353"/>
                <a:gd name="connsiteY1" fmla="*/ 389184 h 389184"/>
                <a:gd name="connsiteX0" fmla="*/ 1148775 w 1148775"/>
                <a:gd name="connsiteY0" fmla="*/ 2264 h 825941"/>
                <a:gd name="connsiteX1" fmla="*/ 4056 w 1148775"/>
                <a:gd name="connsiteY1" fmla="*/ 825941 h 825941"/>
                <a:gd name="connsiteX0" fmla="*/ 1144719 w 1144719"/>
                <a:gd name="connsiteY0" fmla="*/ 2207 h 825884"/>
                <a:gd name="connsiteX1" fmla="*/ 0 w 1144719"/>
                <a:gd name="connsiteY1" fmla="*/ 825884 h 825884"/>
                <a:gd name="connsiteX0" fmla="*/ 1144719 w 1144719"/>
                <a:gd name="connsiteY0" fmla="*/ 0 h 823677"/>
                <a:gd name="connsiteX1" fmla="*/ 0 w 1144719"/>
                <a:gd name="connsiteY1" fmla="*/ 823677 h 823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4719" h="823677">
                  <a:moveTo>
                    <a:pt x="1144719" y="0"/>
                  </a:moveTo>
                  <a:cubicBezTo>
                    <a:pt x="1067502" y="44288"/>
                    <a:pt x="80797" y="675335"/>
                    <a:pt x="0" y="823677"/>
                  </a:cubicBez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A9B60D3-BB2B-4DE7-B473-C40F69391CEF}"/>
                </a:ext>
              </a:extLst>
            </p:cNvPr>
            <p:cNvCxnSpPr>
              <a:cxnSpLocks/>
            </p:cNvCxnSpPr>
            <p:nvPr/>
          </p:nvCxnSpPr>
          <p:spPr>
            <a:xfrm>
              <a:off x="3127258" y="4790028"/>
              <a:ext cx="13081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6">
              <a:extLst>
                <a:ext uri="{FF2B5EF4-FFF2-40B4-BE49-F238E27FC236}">
                  <a16:creationId xmlns:a16="http://schemas.microsoft.com/office/drawing/2014/main" id="{657EB7DF-F2EE-4CDC-9CC4-EA8A717407E8}"/>
                </a:ext>
              </a:extLst>
            </p:cNvPr>
            <p:cNvSpPr/>
            <p:nvPr/>
          </p:nvSpPr>
          <p:spPr>
            <a:xfrm>
              <a:off x="3183458" y="4496043"/>
              <a:ext cx="19236" cy="296092"/>
            </a:xfrm>
            <a:custGeom>
              <a:avLst/>
              <a:gdLst>
                <a:gd name="connsiteX0" fmla="*/ 0 w 893774"/>
                <a:gd name="connsiteY0" fmla="*/ 367823 h 735645"/>
                <a:gd name="connsiteX1" fmla="*/ 446887 w 893774"/>
                <a:gd name="connsiteY1" fmla="*/ 0 h 735645"/>
                <a:gd name="connsiteX2" fmla="*/ 893774 w 893774"/>
                <a:gd name="connsiteY2" fmla="*/ 367823 h 735645"/>
                <a:gd name="connsiteX3" fmla="*/ 446887 w 893774"/>
                <a:gd name="connsiteY3" fmla="*/ 735646 h 735645"/>
                <a:gd name="connsiteX4" fmla="*/ 0 w 893774"/>
                <a:gd name="connsiteY4" fmla="*/ 367823 h 735645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893774 w 985214"/>
                <a:gd name="connsiteY0" fmla="*/ 367823 h 735646"/>
                <a:gd name="connsiteX1" fmla="*/ 446887 w 985214"/>
                <a:gd name="connsiteY1" fmla="*/ 735646 h 735646"/>
                <a:gd name="connsiteX2" fmla="*/ 0 w 985214"/>
                <a:gd name="connsiteY2" fmla="*/ 367823 h 735646"/>
                <a:gd name="connsiteX3" fmla="*/ 446887 w 985214"/>
                <a:gd name="connsiteY3" fmla="*/ 0 h 735646"/>
                <a:gd name="connsiteX4" fmla="*/ 985214 w 985214"/>
                <a:gd name="connsiteY4" fmla="*/ 459263 h 735646"/>
                <a:gd name="connsiteX0" fmla="*/ 893774 w 985214"/>
                <a:gd name="connsiteY0" fmla="*/ 367823 h 735646"/>
                <a:gd name="connsiteX1" fmla="*/ 446887 w 985214"/>
                <a:gd name="connsiteY1" fmla="*/ 735646 h 735646"/>
                <a:gd name="connsiteX2" fmla="*/ 0 w 985214"/>
                <a:gd name="connsiteY2" fmla="*/ 367823 h 735646"/>
                <a:gd name="connsiteX3" fmla="*/ 446887 w 985214"/>
                <a:gd name="connsiteY3" fmla="*/ 0 h 735646"/>
                <a:gd name="connsiteX4" fmla="*/ 985214 w 985214"/>
                <a:gd name="connsiteY4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851148"/>
                <a:gd name="connsiteY0" fmla="*/ 754333 h 754333"/>
                <a:gd name="connsiteX1" fmla="*/ 0 w 851148"/>
                <a:gd name="connsiteY1" fmla="*/ 386510 h 754333"/>
                <a:gd name="connsiteX2" fmla="*/ 446887 w 851148"/>
                <a:gd name="connsiteY2" fmla="*/ 18687 h 754333"/>
                <a:gd name="connsiteX3" fmla="*/ 851148 w 851148"/>
                <a:gd name="connsiteY3" fmla="*/ 240756 h 754333"/>
                <a:gd name="connsiteX0" fmla="*/ 447363 w 851624"/>
                <a:gd name="connsiteY0" fmla="*/ 756910 h 756910"/>
                <a:gd name="connsiteX1" fmla="*/ 476 w 851624"/>
                <a:gd name="connsiteY1" fmla="*/ 389087 h 756910"/>
                <a:gd name="connsiteX2" fmla="*/ 533303 w 851624"/>
                <a:gd name="connsiteY2" fmla="*/ 17826 h 756910"/>
                <a:gd name="connsiteX3" fmla="*/ 851624 w 851624"/>
                <a:gd name="connsiteY3" fmla="*/ 243333 h 756910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0 w 851148"/>
                <a:gd name="connsiteY0" fmla="*/ 373149 h 373149"/>
                <a:gd name="connsiteX1" fmla="*/ 532827 w 851148"/>
                <a:gd name="connsiteY1" fmla="*/ 1888 h 373149"/>
                <a:gd name="connsiteX2" fmla="*/ 851148 w 851148"/>
                <a:gd name="connsiteY2" fmla="*/ 227395 h 373149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318321"/>
                <a:gd name="connsiteY0" fmla="*/ 4180 h 229687"/>
                <a:gd name="connsiteX1" fmla="*/ 318321 w 318321"/>
                <a:gd name="connsiteY1" fmla="*/ 229687 h 229687"/>
                <a:gd name="connsiteX0" fmla="*/ 0 w 331656"/>
                <a:gd name="connsiteY0" fmla="*/ 3855 h 238887"/>
                <a:gd name="connsiteX1" fmla="*/ 331656 w 331656"/>
                <a:gd name="connsiteY1" fmla="*/ 238887 h 238887"/>
                <a:gd name="connsiteX0" fmla="*/ 0 w 331656"/>
                <a:gd name="connsiteY0" fmla="*/ 0 h 235032"/>
                <a:gd name="connsiteX1" fmla="*/ 331656 w 331656"/>
                <a:gd name="connsiteY1" fmla="*/ 235032 h 235032"/>
                <a:gd name="connsiteX0" fmla="*/ 0 w 331656"/>
                <a:gd name="connsiteY0" fmla="*/ 0 h 235032"/>
                <a:gd name="connsiteX1" fmla="*/ 331656 w 331656"/>
                <a:gd name="connsiteY1" fmla="*/ 235032 h 235032"/>
                <a:gd name="connsiteX0" fmla="*/ 0 w 266886"/>
                <a:gd name="connsiteY0" fmla="*/ 0 h 345522"/>
                <a:gd name="connsiteX1" fmla="*/ 266886 w 266886"/>
                <a:gd name="connsiteY1" fmla="*/ 345522 h 345522"/>
                <a:gd name="connsiteX0" fmla="*/ 0 w 266886"/>
                <a:gd name="connsiteY0" fmla="*/ 0 h 345522"/>
                <a:gd name="connsiteX1" fmla="*/ 266886 w 266886"/>
                <a:gd name="connsiteY1" fmla="*/ 345522 h 345522"/>
                <a:gd name="connsiteX0" fmla="*/ 0 w 162111"/>
                <a:gd name="connsiteY0" fmla="*/ 0 h 315042"/>
                <a:gd name="connsiteX1" fmla="*/ 162111 w 162111"/>
                <a:gd name="connsiteY1" fmla="*/ 315042 h 315042"/>
                <a:gd name="connsiteX0" fmla="*/ 17866 w 37102"/>
                <a:gd name="connsiteY0" fmla="*/ 0 h 303612"/>
                <a:gd name="connsiteX1" fmla="*/ 37102 w 37102"/>
                <a:gd name="connsiteY1" fmla="*/ 303612 h 303612"/>
                <a:gd name="connsiteX0" fmla="*/ 0 w 19236"/>
                <a:gd name="connsiteY0" fmla="*/ 0 h 303612"/>
                <a:gd name="connsiteX1" fmla="*/ 19236 w 19236"/>
                <a:gd name="connsiteY1" fmla="*/ 303612 h 303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236" h="303612">
                  <a:moveTo>
                    <a:pt x="0" y="0"/>
                  </a:moveTo>
                  <a:cubicBezTo>
                    <a:pt x="18033" y="156683"/>
                    <a:pt x="8593" y="136220"/>
                    <a:pt x="19236" y="303612"/>
                  </a:cubicBez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4299672-E714-4784-A07F-2ED50819C57B}"/>
                </a:ext>
              </a:extLst>
            </p:cNvPr>
            <p:cNvSpPr txBox="1"/>
            <p:nvPr/>
          </p:nvSpPr>
          <p:spPr>
            <a:xfrm>
              <a:off x="2553333" y="3959721"/>
              <a:ext cx="333746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" dirty="0"/>
                <a:t>15 km</a:t>
              </a:r>
              <a:endParaRPr lang="en-ID" sz="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794812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C2723552-A705-03EF-E655-9BF1B4890DDE}"/>
              </a:ext>
            </a:extLst>
          </p:cNvPr>
          <p:cNvGrpSpPr/>
          <p:nvPr/>
        </p:nvGrpSpPr>
        <p:grpSpPr>
          <a:xfrm>
            <a:off x="197286" y="0"/>
            <a:ext cx="3940629" cy="6858000"/>
            <a:chOff x="166254" y="0"/>
            <a:chExt cx="3940629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354F3D2-A5ED-ECF1-E2E8-4238E93AEE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34" t="1044"/>
            <a:stretch/>
          </p:blipFill>
          <p:spPr>
            <a:xfrm>
              <a:off x="166254" y="0"/>
              <a:ext cx="3940629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70744C-A14A-8FA4-E692-3E8F4B713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22" y="922539"/>
              <a:ext cx="3457433" cy="5228615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4724DDA-8956-5713-F3B8-D7E70A842448}"/>
                </a:ext>
              </a:extLst>
            </p:cNvPr>
            <p:cNvSpPr/>
            <p:nvPr/>
          </p:nvSpPr>
          <p:spPr>
            <a:xfrm>
              <a:off x="1671920" y="3529015"/>
              <a:ext cx="1460978" cy="1263874"/>
            </a:xfrm>
            <a:custGeom>
              <a:avLst/>
              <a:gdLst>
                <a:gd name="connsiteX0" fmla="*/ 0 w 1460978"/>
                <a:gd name="connsiteY0" fmla="*/ 0 h 1295973"/>
                <a:gd name="connsiteX1" fmla="*/ 216569 w 1460978"/>
                <a:gd name="connsiteY1" fmla="*/ 41251 h 1295973"/>
                <a:gd name="connsiteX2" fmla="*/ 292196 w 1460978"/>
                <a:gd name="connsiteY2" fmla="*/ 178755 h 1295973"/>
                <a:gd name="connsiteX3" fmla="*/ 367823 w 1460978"/>
                <a:gd name="connsiteY3" fmla="*/ 268133 h 1295973"/>
                <a:gd name="connsiteX4" fmla="*/ 378136 w 1460978"/>
                <a:gd name="connsiteY4" fmla="*/ 508764 h 1295973"/>
                <a:gd name="connsiteX5" fmla="*/ 666893 w 1460978"/>
                <a:gd name="connsiteY5" fmla="*/ 684081 h 1295973"/>
                <a:gd name="connsiteX6" fmla="*/ 831898 w 1460978"/>
                <a:gd name="connsiteY6" fmla="*/ 835336 h 1295973"/>
                <a:gd name="connsiteX7" fmla="*/ 1003778 w 1460978"/>
                <a:gd name="connsiteY7" fmla="*/ 763146 h 1295973"/>
                <a:gd name="connsiteX8" fmla="*/ 1223784 w 1460978"/>
                <a:gd name="connsiteY8" fmla="*/ 821585 h 1295973"/>
                <a:gd name="connsiteX9" fmla="*/ 1450665 w 1460978"/>
                <a:gd name="connsiteY9" fmla="*/ 1024403 h 1295973"/>
                <a:gd name="connsiteX10" fmla="*/ 1460978 w 1460978"/>
                <a:gd name="connsiteY10" fmla="*/ 1295973 h 129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0978" h="1295973">
                  <a:moveTo>
                    <a:pt x="0" y="0"/>
                  </a:moveTo>
                  <a:lnTo>
                    <a:pt x="216569" y="41251"/>
                  </a:lnTo>
                  <a:lnTo>
                    <a:pt x="292196" y="178755"/>
                  </a:lnTo>
                  <a:lnTo>
                    <a:pt x="367823" y="268133"/>
                  </a:lnTo>
                  <a:lnTo>
                    <a:pt x="378136" y="508764"/>
                  </a:lnTo>
                  <a:lnTo>
                    <a:pt x="666893" y="684081"/>
                  </a:lnTo>
                  <a:lnTo>
                    <a:pt x="831898" y="835336"/>
                  </a:lnTo>
                  <a:lnTo>
                    <a:pt x="1003778" y="763146"/>
                  </a:lnTo>
                  <a:lnTo>
                    <a:pt x="1223784" y="821585"/>
                  </a:lnTo>
                  <a:lnTo>
                    <a:pt x="1450665" y="1024403"/>
                  </a:lnTo>
                  <a:lnTo>
                    <a:pt x="1460978" y="1295973"/>
                  </a:ln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FB2B1B-2DEA-1A60-BE51-139B62A1C309}"/>
                </a:ext>
              </a:extLst>
            </p:cNvPr>
            <p:cNvSpPr txBox="1"/>
            <p:nvPr/>
          </p:nvSpPr>
          <p:spPr>
            <a:xfrm>
              <a:off x="3115208" y="4585121"/>
              <a:ext cx="348172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" dirty="0"/>
                <a:t>2,5 km</a:t>
              </a:r>
              <a:endParaRPr lang="en-ID" sz="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037F59-53D2-0895-BADF-A2D1C9CAE362}"/>
                </a:ext>
              </a:extLst>
            </p:cNvPr>
            <p:cNvSpPr txBox="1"/>
            <p:nvPr/>
          </p:nvSpPr>
          <p:spPr>
            <a:xfrm>
              <a:off x="1819765" y="3429924"/>
              <a:ext cx="348172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" dirty="0"/>
                <a:t>5,0 km</a:t>
              </a:r>
              <a:endParaRPr lang="en-ID" sz="4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98782A-0B40-6960-265D-7AADF4E5EA60}"/>
                </a:ext>
              </a:extLst>
            </p:cNvPr>
            <p:cNvSpPr txBox="1"/>
            <p:nvPr/>
          </p:nvSpPr>
          <p:spPr>
            <a:xfrm>
              <a:off x="939713" y="3418384"/>
              <a:ext cx="821315" cy="231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sz="600" dirty="0"/>
                <a:t>Lokasi</a:t>
              </a:r>
            </a:p>
            <a:p>
              <a:pPr algn="ctr">
                <a:lnSpc>
                  <a:spcPct val="75000"/>
                </a:lnSpc>
              </a:pPr>
              <a:r>
                <a:rPr lang="en-US" sz="600" dirty="0" err="1"/>
                <a:t>Proyek</a:t>
              </a:r>
              <a:endParaRPr lang="en-ID" sz="600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B7A418-6BB1-43C8-79C0-F15978A79EAA}"/>
                </a:ext>
              </a:extLst>
            </p:cNvPr>
            <p:cNvCxnSpPr>
              <a:stCxn id="9" idx="3"/>
              <a:endCxn id="9" idx="3"/>
            </p:cNvCxnSpPr>
            <p:nvPr/>
          </p:nvCxnSpPr>
          <p:spPr>
            <a:xfrm>
              <a:off x="1761028" y="3533961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F7EC62F-F7DA-66BA-DF26-0D8B2FB615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5089" y="3435147"/>
              <a:ext cx="44958" cy="905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99166E5-8E4A-8019-A4C3-35D390ECEB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4993" y="3669818"/>
              <a:ext cx="105688" cy="41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E3A0A71-0A56-F09C-20D0-D2A252A81E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17733" y="4478136"/>
              <a:ext cx="90806" cy="443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46">
              <a:extLst>
                <a:ext uri="{FF2B5EF4-FFF2-40B4-BE49-F238E27FC236}">
                  <a16:creationId xmlns:a16="http://schemas.microsoft.com/office/drawing/2014/main" id="{DAD9E879-6AA0-0E02-A2BB-F1A09E5702EF}"/>
                </a:ext>
              </a:extLst>
            </p:cNvPr>
            <p:cNvSpPr/>
            <p:nvPr/>
          </p:nvSpPr>
          <p:spPr>
            <a:xfrm>
              <a:off x="1703274" y="3459381"/>
              <a:ext cx="331656" cy="229211"/>
            </a:xfrm>
            <a:custGeom>
              <a:avLst/>
              <a:gdLst>
                <a:gd name="connsiteX0" fmla="*/ 0 w 893774"/>
                <a:gd name="connsiteY0" fmla="*/ 367823 h 735645"/>
                <a:gd name="connsiteX1" fmla="*/ 446887 w 893774"/>
                <a:gd name="connsiteY1" fmla="*/ 0 h 735645"/>
                <a:gd name="connsiteX2" fmla="*/ 893774 w 893774"/>
                <a:gd name="connsiteY2" fmla="*/ 367823 h 735645"/>
                <a:gd name="connsiteX3" fmla="*/ 446887 w 893774"/>
                <a:gd name="connsiteY3" fmla="*/ 735646 h 735645"/>
                <a:gd name="connsiteX4" fmla="*/ 0 w 893774"/>
                <a:gd name="connsiteY4" fmla="*/ 367823 h 735645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893774 w 985214"/>
                <a:gd name="connsiteY0" fmla="*/ 367823 h 735646"/>
                <a:gd name="connsiteX1" fmla="*/ 446887 w 985214"/>
                <a:gd name="connsiteY1" fmla="*/ 735646 h 735646"/>
                <a:gd name="connsiteX2" fmla="*/ 0 w 985214"/>
                <a:gd name="connsiteY2" fmla="*/ 367823 h 735646"/>
                <a:gd name="connsiteX3" fmla="*/ 446887 w 985214"/>
                <a:gd name="connsiteY3" fmla="*/ 0 h 735646"/>
                <a:gd name="connsiteX4" fmla="*/ 985214 w 985214"/>
                <a:gd name="connsiteY4" fmla="*/ 459263 h 735646"/>
                <a:gd name="connsiteX0" fmla="*/ 893774 w 985214"/>
                <a:gd name="connsiteY0" fmla="*/ 367823 h 735646"/>
                <a:gd name="connsiteX1" fmla="*/ 446887 w 985214"/>
                <a:gd name="connsiteY1" fmla="*/ 735646 h 735646"/>
                <a:gd name="connsiteX2" fmla="*/ 0 w 985214"/>
                <a:gd name="connsiteY2" fmla="*/ 367823 h 735646"/>
                <a:gd name="connsiteX3" fmla="*/ 446887 w 985214"/>
                <a:gd name="connsiteY3" fmla="*/ 0 h 735646"/>
                <a:gd name="connsiteX4" fmla="*/ 985214 w 985214"/>
                <a:gd name="connsiteY4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851148"/>
                <a:gd name="connsiteY0" fmla="*/ 754333 h 754333"/>
                <a:gd name="connsiteX1" fmla="*/ 0 w 851148"/>
                <a:gd name="connsiteY1" fmla="*/ 386510 h 754333"/>
                <a:gd name="connsiteX2" fmla="*/ 446887 w 851148"/>
                <a:gd name="connsiteY2" fmla="*/ 18687 h 754333"/>
                <a:gd name="connsiteX3" fmla="*/ 851148 w 851148"/>
                <a:gd name="connsiteY3" fmla="*/ 240756 h 754333"/>
                <a:gd name="connsiteX0" fmla="*/ 447363 w 851624"/>
                <a:gd name="connsiteY0" fmla="*/ 756910 h 756910"/>
                <a:gd name="connsiteX1" fmla="*/ 476 w 851624"/>
                <a:gd name="connsiteY1" fmla="*/ 389087 h 756910"/>
                <a:gd name="connsiteX2" fmla="*/ 533303 w 851624"/>
                <a:gd name="connsiteY2" fmla="*/ 17826 h 756910"/>
                <a:gd name="connsiteX3" fmla="*/ 851624 w 851624"/>
                <a:gd name="connsiteY3" fmla="*/ 243333 h 756910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0 w 851148"/>
                <a:gd name="connsiteY0" fmla="*/ 373149 h 373149"/>
                <a:gd name="connsiteX1" fmla="*/ 532827 w 851148"/>
                <a:gd name="connsiteY1" fmla="*/ 1888 h 373149"/>
                <a:gd name="connsiteX2" fmla="*/ 851148 w 851148"/>
                <a:gd name="connsiteY2" fmla="*/ 227395 h 373149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318321"/>
                <a:gd name="connsiteY0" fmla="*/ 4180 h 229687"/>
                <a:gd name="connsiteX1" fmla="*/ 318321 w 318321"/>
                <a:gd name="connsiteY1" fmla="*/ 229687 h 229687"/>
                <a:gd name="connsiteX0" fmla="*/ 0 w 331656"/>
                <a:gd name="connsiteY0" fmla="*/ 3855 h 238887"/>
                <a:gd name="connsiteX1" fmla="*/ 331656 w 331656"/>
                <a:gd name="connsiteY1" fmla="*/ 238887 h 238887"/>
                <a:gd name="connsiteX0" fmla="*/ 0 w 331656"/>
                <a:gd name="connsiteY0" fmla="*/ 0 h 235032"/>
                <a:gd name="connsiteX1" fmla="*/ 331656 w 331656"/>
                <a:gd name="connsiteY1" fmla="*/ 235032 h 235032"/>
                <a:gd name="connsiteX0" fmla="*/ 0 w 331656"/>
                <a:gd name="connsiteY0" fmla="*/ 0 h 235032"/>
                <a:gd name="connsiteX1" fmla="*/ 331656 w 331656"/>
                <a:gd name="connsiteY1" fmla="*/ 235032 h 23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1656" h="235032">
                  <a:moveTo>
                    <a:pt x="0" y="0"/>
                  </a:moveTo>
                  <a:cubicBezTo>
                    <a:pt x="189483" y="34763"/>
                    <a:pt x="250528" y="67640"/>
                    <a:pt x="331656" y="235032"/>
                  </a:cubicBez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5" name="Oval 46">
              <a:extLst>
                <a:ext uri="{FF2B5EF4-FFF2-40B4-BE49-F238E27FC236}">
                  <a16:creationId xmlns:a16="http://schemas.microsoft.com/office/drawing/2014/main" id="{84507C57-7B62-46A8-EAA9-15CA01477AF6}"/>
                </a:ext>
              </a:extLst>
            </p:cNvPr>
            <p:cNvSpPr/>
            <p:nvPr/>
          </p:nvSpPr>
          <p:spPr>
            <a:xfrm flipH="1">
              <a:off x="2033025" y="3686036"/>
              <a:ext cx="1144719" cy="803276"/>
            </a:xfrm>
            <a:custGeom>
              <a:avLst/>
              <a:gdLst>
                <a:gd name="connsiteX0" fmla="*/ 0 w 893774"/>
                <a:gd name="connsiteY0" fmla="*/ 367823 h 735645"/>
                <a:gd name="connsiteX1" fmla="*/ 446887 w 893774"/>
                <a:gd name="connsiteY1" fmla="*/ 0 h 735645"/>
                <a:gd name="connsiteX2" fmla="*/ 893774 w 893774"/>
                <a:gd name="connsiteY2" fmla="*/ 367823 h 735645"/>
                <a:gd name="connsiteX3" fmla="*/ 446887 w 893774"/>
                <a:gd name="connsiteY3" fmla="*/ 735646 h 735645"/>
                <a:gd name="connsiteX4" fmla="*/ 0 w 893774"/>
                <a:gd name="connsiteY4" fmla="*/ 367823 h 735645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893774 w 985214"/>
                <a:gd name="connsiteY0" fmla="*/ 367823 h 735646"/>
                <a:gd name="connsiteX1" fmla="*/ 446887 w 985214"/>
                <a:gd name="connsiteY1" fmla="*/ 735646 h 735646"/>
                <a:gd name="connsiteX2" fmla="*/ 0 w 985214"/>
                <a:gd name="connsiteY2" fmla="*/ 367823 h 735646"/>
                <a:gd name="connsiteX3" fmla="*/ 446887 w 985214"/>
                <a:gd name="connsiteY3" fmla="*/ 0 h 735646"/>
                <a:gd name="connsiteX4" fmla="*/ 985214 w 985214"/>
                <a:gd name="connsiteY4" fmla="*/ 459263 h 735646"/>
                <a:gd name="connsiteX0" fmla="*/ 893774 w 985214"/>
                <a:gd name="connsiteY0" fmla="*/ 367823 h 735646"/>
                <a:gd name="connsiteX1" fmla="*/ 446887 w 985214"/>
                <a:gd name="connsiteY1" fmla="*/ 735646 h 735646"/>
                <a:gd name="connsiteX2" fmla="*/ 0 w 985214"/>
                <a:gd name="connsiteY2" fmla="*/ 367823 h 735646"/>
                <a:gd name="connsiteX3" fmla="*/ 446887 w 985214"/>
                <a:gd name="connsiteY3" fmla="*/ 0 h 735646"/>
                <a:gd name="connsiteX4" fmla="*/ 985214 w 985214"/>
                <a:gd name="connsiteY4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851148"/>
                <a:gd name="connsiteY0" fmla="*/ 754333 h 754333"/>
                <a:gd name="connsiteX1" fmla="*/ 0 w 851148"/>
                <a:gd name="connsiteY1" fmla="*/ 386510 h 754333"/>
                <a:gd name="connsiteX2" fmla="*/ 446887 w 851148"/>
                <a:gd name="connsiteY2" fmla="*/ 18687 h 754333"/>
                <a:gd name="connsiteX3" fmla="*/ 851148 w 851148"/>
                <a:gd name="connsiteY3" fmla="*/ 240756 h 754333"/>
                <a:gd name="connsiteX0" fmla="*/ 447363 w 851624"/>
                <a:gd name="connsiteY0" fmla="*/ 756910 h 756910"/>
                <a:gd name="connsiteX1" fmla="*/ 476 w 851624"/>
                <a:gd name="connsiteY1" fmla="*/ 389087 h 756910"/>
                <a:gd name="connsiteX2" fmla="*/ 533303 w 851624"/>
                <a:gd name="connsiteY2" fmla="*/ 17826 h 756910"/>
                <a:gd name="connsiteX3" fmla="*/ 851624 w 851624"/>
                <a:gd name="connsiteY3" fmla="*/ 243333 h 756910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0 w 851148"/>
                <a:gd name="connsiteY0" fmla="*/ 373149 h 373149"/>
                <a:gd name="connsiteX1" fmla="*/ 532827 w 851148"/>
                <a:gd name="connsiteY1" fmla="*/ 1888 h 373149"/>
                <a:gd name="connsiteX2" fmla="*/ 851148 w 851148"/>
                <a:gd name="connsiteY2" fmla="*/ 227395 h 373149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318321"/>
                <a:gd name="connsiteY0" fmla="*/ 4180 h 229687"/>
                <a:gd name="connsiteX1" fmla="*/ 318321 w 318321"/>
                <a:gd name="connsiteY1" fmla="*/ 229687 h 229687"/>
                <a:gd name="connsiteX0" fmla="*/ 0 w 331656"/>
                <a:gd name="connsiteY0" fmla="*/ 3855 h 238887"/>
                <a:gd name="connsiteX1" fmla="*/ 331656 w 331656"/>
                <a:gd name="connsiteY1" fmla="*/ 238887 h 238887"/>
                <a:gd name="connsiteX0" fmla="*/ 0 w 331656"/>
                <a:gd name="connsiteY0" fmla="*/ 0 h 235032"/>
                <a:gd name="connsiteX1" fmla="*/ 331656 w 331656"/>
                <a:gd name="connsiteY1" fmla="*/ 235032 h 235032"/>
                <a:gd name="connsiteX0" fmla="*/ 0 w 331656"/>
                <a:gd name="connsiteY0" fmla="*/ 0 h 235032"/>
                <a:gd name="connsiteX1" fmla="*/ 331656 w 331656"/>
                <a:gd name="connsiteY1" fmla="*/ 235032 h 235032"/>
                <a:gd name="connsiteX0" fmla="*/ 15450 w 84321"/>
                <a:gd name="connsiteY0" fmla="*/ 0 h 235032"/>
                <a:gd name="connsiteX1" fmla="*/ 15636 w 84321"/>
                <a:gd name="connsiteY1" fmla="*/ 235032 h 235032"/>
                <a:gd name="connsiteX0" fmla="*/ 448242 w 480431"/>
                <a:gd name="connsiteY0" fmla="*/ 0 h 383622"/>
                <a:gd name="connsiteX1" fmla="*/ 6468 w 480431"/>
                <a:gd name="connsiteY1" fmla="*/ 383622 h 383622"/>
                <a:gd name="connsiteX0" fmla="*/ 451353 w 451353"/>
                <a:gd name="connsiteY0" fmla="*/ 5562 h 389184"/>
                <a:gd name="connsiteX1" fmla="*/ 9579 w 451353"/>
                <a:gd name="connsiteY1" fmla="*/ 389184 h 389184"/>
                <a:gd name="connsiteX0" fmla="*/ 1148775 w 1148775"/>
                <a:gd name="connsiteY0" fmla="*/ 2264 h 825941"/>
                <a:gd name="connsiteX1" fmla="*/ 4056 w 1148775"/>
                <a:gd name="connsiteY1" fmla="*/ 825941 h 825941"/>
                <a:gd name="connsiteX0" fmla="*/ 1144719 w 1144719"/>
                <a:gd name="connsiteY0" fmla="*/ 2207 h 825884"/>
                <a:gd name="connsiteX1" fmla="*/ 0 w 1144719"/>
                <a:gd name="connsiteY1" fmla="*/ 825884 h 825884"/>
                <a:gd name="connsiteX0" fmla="*/ 1144719 w 1144719"/>
                <a:gd name="connsiteY0" fmla="*/ 0 h 823677"/>
                <a:gd name="connsiteX1" fmla="*/ 0 w 1144719"/>
                <a:gd name="connsiteY1" fmla="*/ 823677 h 823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4719" h="823677">
                  <a:moveTo>
                    <a:pt x="1144719" y="0"/>
                  </a:moveTo>
                  <a:cubicBezTo>
                    <a:pt x="1067502" y="44288"/>
                    <a:pt x="80797" y="675335"/>
                    <a:pt x="0" y="823677"/>
                  </a:cubicBez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03AB86-EB08-2A17-9C4F-DEF2DACE89C3}"/>
                </a:ext>
              </a:extLst>
            </p:cNvPr>
            <p:cNvCxnSpPr>
              <a:cxnSpLocks/>
            </p:cNvCxnSpPr>
            <p:nvPr/>
          </p:nvCxnSpPr>
          <p:spPr>
            <a:xfrm>
              <a:off x="3127258" y="4790028"/>
              <a:ext cx="13081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46">
              <a:extLst>
                <a:ext uri="{FF2B5EF4-FFF2-40B4-BE49-F238E27FC236}">
                  <a16:creationId xmlns:a16="http://schemas.microsoft.com/office/drawing/2014/main" id="{255E3C13-D8F1-B03B-EC2B-3276AC5CFC04}"/>
                </a:ext>
              </a:extLst>
            </p:cNvPr>
            <p:cNvSpPr/>
            <p:nvPr/>
          </p:nvSpPr>
          <p:spPr>
            <a:xfrm>
              <a:off x="3183458" y="4496043"/>
              <a:ext cx="19236" cy="296092"/>
            </a:xfrm>
            <a:custGeom>
              <a:avLst/>
              <a:gdLst>
                <a:gd name="connsiteX0" fmla="*/ 0 w 893774"/>
                <a:gd name="connsiteY0" fmla="*/ 367823 h 735645"/>
                <a:gd name="connsiteX1" fmla="*/ 446887 w 893774"/>
                <a:gd name="connsiteY1" fmla="*/ 0 h 735645"/>
                <a:gd name="connsiteX2" fmla="*/ 893774 w 893774"/>
                <a:gd name="connsiteY2" fmla="*/ 367823 h 735645"/>
                <a:gd name="connsiteX3" fmla="*/ 446887 w 893774"/>
                <a:gd name="connsiteY3" fmla="*/ 735646 h 735645"/>
                <a:gd name="connsiteX4" fmla="*/ 0 w 893774"/>
                <a:gd name="connsiteY4" fmla="*/ 367823 h 735645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0 w 893774"/>
                <a:gd name="connsiteY0" fmla="*/ 367823 h 735646"/>
                <a:gd name="connsiteX1" fmla="*/ 446887 w 893774"/>
                <a:gd name="connsiteY1" fmla="*/ 0 h 735646"/>
                <a:gd name="connsiteX2" fmla="*/ 893774 w 893774"/>
                <a:gd name="connsiteY2" fmla="*/ 367823 h 735646"/>
                <a:gd name="connsiteX3" fmla="*/ 446887 w 893774"/>
                <a:gd name="connsiteY3" fmla="*/ 735646 h 735646"/>
                <a:gd name="connsiteX4" fmla="*/ 0 w 893774"/>
                <a:gd name="connsiteY4" fmla="*/ 367823 h 735646"/>
                <a:gd name="connsiteX0" fmla="*/ 893774 w 985214"/>
                <a:gd name="connsiteY0" fmla="*/ 367823 h 735646"/>
                <a:gd name="connsiteX1" fmla="*/ 446887 w 985214"/>
                <a:gd name="connsiteY1" fmla="*/ 735646 h 735646"/>
                <a:gd name="connsiteX2" fmla="*/ 0 w 985214"/>
                <a:gd name="connsiteY2" fmla="*/ 367823 h 735646"/>
                <a:gd name="connsiteX3" fmla="*/ 446887 w 985214"/>
                <a:gd name="connsiteY3" fmla="*/ 0 h 735646"/>
                <a:gd name="connsiteX4" fmla="*/ 985214 w 985214"/>
                <a:gd name="connsiteY4" fmla="*/ 459263 h 735646"/>
                <a:gd name="connsiteX0" fmla="*/ 893774 w 985214"/>
                <a:gd name="connsiteY0" fmla="*/ 367823 h 735646"/>
                <a:gd name="connsiteX1" fmla="*/ 446887 w 985214"/>
                <a:gd name="connsiteY1" fmla="*/ 735646 h 735646"/>
                <a:gd name="connsiteX2" fmla="*/ 0 w 985214"/>
                <a:gd name="connsiteY2" fmla="*/ 367823 h 735646"/>
                <a:gd name="connsiteX3" fmla="*/ 446887 w 985214"/>
                <a:gd name="connsiteY3" fmla="*/ 0 h 735646"/>
                <a:gd name="connsiteX4" fmla="*/ 985214 w 985214"/>
                <a:gd name="connsiteY4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985214"/>
                <a:gd name="connsiteY0" fmla="*/ 735646 h 735646"/>
                <a:gd name="connsiteX1" fmla="*/ 0 w 985214"/>
                <a:gd name="connsiteY1" fmla="*/ 367823 h 735646"/>
                <a:gd name="connsiteX2" fmla="*/ 446887 w 985214"/>
                <a:gd name="connsiteY2" fmla="*/ 0 h 735646"/>
                <a:gd name="connsiteX3" fmla="*/ 985214 w 985214"/>
                <a:gd name="connsiteY3" fmla="*/ 459263 h 735646"/>
                <a:gd name="connsiteX0" fmla="*/ 446887 w 851148"/>
                <a:gd name="connsiteY0" fmla="*/ 754333 h 754333"/>
                <a:gd name="connsiteX1" fmla="*/ 0 w 851148"/>
                <a:gd name="connsiteY1" fmla="*/ 386510 h 754333"/>
                <a:gd name="connsiteX2" fmla="*/ 446887 w 851148"/>
                <a:gd name="connsiteY2" fmla="*/ 18687 h 754333"/>
                <a:gd name="connsiteX3" fmla="*/ 851148 w 851148"/>
                <a:gd name="connsiteY3" fmla="*/ 240756 h 754333"/>
                <a:gd name="connsiteX0" fmla="*/ 447363 w 851624"/>
                <a:gd name="connsiteY0" fmla="*/ 756910 h 756910"/>
                <a:gd name="connsiteX1" fmla="*/ 476 w 851624"/>
                <a:gd name="connsiteY1" fmla="*/ 389087 h 756910"/>
                <a:gd name="connsiteX2" fmla="*/ 533303 w 851624"/>
                <a:gd name="connsiteY2" fmla="*/ 17826 h 756910"/>
                <a:gd name="connsiteX3" fmla="*/ 851624 w 851624"/>
                <a:gd name="connsiteY3" fmla="*/ 243333 h 756910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447363 w 851624"/>
                <a:gd name="connsiteY0" fmla="*/ 740972 h 740972"/>
                <a:gd name="connsiteX1" fmla="*/ 476 w 851624"/>
                <a:gd name="connsiteY1" fmla="*/ 373149 h 740972"/>
                <a:gd name="connsiteX2" fmla="*/ 533303 w 851624"/>
                <a:gd name="connsiteY2" fmla="*/ 1888 h 740972"/>
                <a:gd name="connsiteX3" fmla="*/ 851624 w 851624"/>
                <a:gd name="connsiteY3" fmla="*/ 227395 h 740972"/>
                <a:gd name="connsiteX0" fmla="*/ 0 w 851148"/>
                <a:gd name="connsiteY0" fmla="*/ 373149 h 373149"/>
                <a:gd name="connsiteX1" fmla="*/ 532827 w 851148"/>
                <a:gd name="connsiteY1" fmla="*/ 1888 h 373149"/>
                <a:gd name="connsiteX2" fmla="*/ 851148 w 851148"/>
                <a:gd name="connsiteY2" fmla="*/ 227395 h 373149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851148"/>
                <a:gd name="connsiteY0" fmla="*/ 375441 h 375441"/>
                <a:gd name="connsiteX1" fmla="*/ 532827 w 851148"/>
                <a:gd name="connsiteY1" fmla="*/ 4180 h 375441"/>
                <a:gd name="connsiteX2" fmla="*/ 851148 w 851148"/>
                <a:gd name="connsiteY2" fmla="*/ 229687 h 375441"/>
                <a:gd name="connsiteX0" fmla="*/ 0 w 318321"/>
                <a:gd name="connsiteY0" fmla="*/ 4180 h 229687"/>
                <a:gd name="connsiteX1" fmla="*/ 318321 w 318321"/>
                <a:gd name="connsiteY1" fmla="*/ 229687 h 229687"/>
                <a:gd name="connsiteX0" fmla="*/ 0 w 331656"/>
                <a:gd name="connsiteY0" fmla="*/ 3855 h 238887"/>
                <a:gd name="connsiteX1" fmla="*/ 331656 w 331656"/>
                <a:gd name="connsiteY1" fmla="*/ 238887 h 238887"/>
                <a:gd name="connsiteX0" fmla="*/ 0 w 331656"/>
                <a:gd name="connsiteY0" fmla="*/ 0 h 235032"/>
                <a:gd name="connsiteX1" fmla="*/ 331656 w 331656"/>
                <a:gd name="connsiteY1" fmla="*/ 235032 h 235032"/>
                <a:gd name="connsiteX0" fmla="*/ 0 w 331656"/>
                <a:gd name="connsiteY0" fmla="*/ 0 h 235032"/>
                <a:gd name="connsiteX1" fmla="*/ 331656 w 331656"/>
                <a:gd name="connsiteY1" fmla="*/ 235032 h 235032"/>
                <a:gd name="connsiteX0" fmla="*/ 0 w 266886"/>
                <a:gd name="connsiteY0" fmla="*/ 0 h 345522"/>
                <a:gd name="connsiteX1" fmla="*/ 266886 w 266886"/>
                <a:gd name="connsiteY1" fmla="*/ 345522 h 345522"/>
                <a:gd name="connsiteX0" fmla="*/ 0 w 266886"/>
                <a:gd name="connsiteY0" fmla="*/ 0 h 345522"/>
                <a:gd name="connsiteX1" fmla="*/ 266886 w 266886"/>
                <a:gd name="connsiteY1" fmla="*/ 345522 h 345522"/>
                <a:gd name="connsiteX0" fmla="*/ 0 w 162111"/>
                <a:gd name="connsiteY0" fmla="*/ 0 h 315042"/>
                <a:gd name="connsiteX1" fmla="*/ 162111 w 162111"/>
                <a:gd name="connsiteY1" fmla="*/ 315042 h 315042"/>
                <a:gd name="connsiteX0" fmla="*/ 17866 w 37102"/>
                <a:gd name="connsiteY0" fmla="*/ 0 h 303612"/>
                <a:gd name="connsiteX1" fmla="*/ 37102 w 37102"/>
                <a:gd name="connsiteY1" fmla="*/ 303612 h 303612"/>
                <a:gd name="connsiteX0" fmla="*/ 0 w 19236"/>
                <a:gd name="connsiteY0" fmla="*/ 0 h 303612"/>
                <a:gd name="connsiteX1" fmla="*/ 19236 w 19236"/>
                <a:gd name="connsiteY1" fmla="*/ 303612 h 303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236" h="303612">
                  <a:moveTo>
                    <a:pt x="0" y="0"/>
                  </a:moveTo>
                  <a:cubicBezTo>
                    <a:pt x="18033" y="156683"/>
                    <a:pt x="8593" y="136220"/>
                    <a:pt x="19236" y="303612"/>
                  </a:cubicBezTo>
                </a:path>
              </a:pathLst>
            </a:cu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93F98F-C041-D86A-45AD-51CC1DF0EAFA}"/>
                </a:ext>
              </a:extLst>
            </p:cNvPr>
            <p:cNvSpPr txBox="1"/>
            <p:nvPr/>
          </p:nvSpPr>
          <p:spPr>
            <a:xfrm>
              <a:off x="2553333" y="3959721"/>
              <a:ext cx="333746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" dirty="0"/>
                <a:t>15 km</a:t>
              </a:r>
              <a:endParaRPr lang="en-ID" sz="400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06C81EE-FE91-843F-260D-59F002358532}"/>
              </a:ext>
            </a:extLst>
          </p:cNvPr>
          <p:cNvSpPr txBox="1"/>
          <p:nvPr/>
        </p:nvSpPr>
        <p:spPr>
          <a:xfrm>
            <a:off x="3179849" y="4974898"/>
            <a:ext cx="42351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/>
              <a:t>CIPARAY</a:t>
            </a:r>
            <a:endParaRPr lang="en-ID" sz="5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59EA43-972A-B9DA-1CCA-F82FCCB967C3}"/>
              </a:ext>
            </a:extLst>
          </p:cNvPr>
          <p:cNvSpPr txBox="1"/>
          <p:nvPr/>
        </p:nvSpPr>
        <p:spPr>
          <a:xfrm>
            <a:off x="4864310" y="1221418"/>
            <a:ext cx="3977063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3048000" algn="l"/>
              </a:tabLst>
            </a:pPr>
            <a:r>
              <a:rPr lang="en-US" sz="1400" dirty="0" err="1"/>
              <a:t>Berdasarkan</a:t>
            </a:r>
            <a:r>
              <a:rPr lang="en-US" sz="1400" dirty="0"/>
              <a:t> </a:t>
            </a:r>
            <a:r>
              <a:rPr lang="en-US" sz="1400" dirty="0" err="1"/>
              <a:t>jarak-jarak</a:t>
            </a:r>
            <a:r>
              <a:rPr lang="en-US" sz="1400" dirty="0"/>
              <a:t> yang </a:t>
            </a:r>
            <a:r>
              <a:rPr lang="en-US" sz="1400" dirty="0" err="1"/>
              <a:t>terukur</a:t>
            </a:r>
            <a:r>
              <a:rPr lang="en-US" sz="1400" dirty="0"/>
              <a:t> pada </a:t>
            </a:r>
            <a:r>
              <a:rPr lang="en-US" sz="1400" dirty="0" err="1"/>
              <a:t>peta</a:t>
            </a:r>
            <a:r>
              <a:rPr lang="en-US" sz="1400" dirty="0"/>
              <a:t>, </a:t>
            </a:r>
            <a:r>
              <a:rPr lang="en-US" sz="1400" dirty="0" err="1"/>
              <a:t>maka</a:t>
            </a:r>
            <a:r>
              <a:rPr lang="en-US" sz="1400" dirty="0"/>
              <a:t> </a:t>
            </a:r>
            <a:r>
              <a:rPr lang="en-US" sz="1400" dirty="0" err="1"/>
              <a:t>jarak</a:t>
            </a:r>
            <a:r>
              <a:rPr lang="en-US" sz="1400" dirty="0"/>
              <a:t> masing-masing </a:t>
            </a:r>
            <a:r>
              <a:rPr lang="en-US" sz="1400" dirty="0" err="1"/>
              <a:t>adalah</a:t>
            </a:r>
            <a:r>
              <a:rPr lang="en-US" sz="1400" dirty="0"/>
              <a:t>:</a:t>
            </a:r>
          </a:p>
          <a:p>
            <a:pPr>
              <a:tabLst>
                <a:tab pos="3048000" algn="l"/>
              </a:tabLst>
            </a:pPr>
            <a:r>
              <a:rPr lang="en-US" sz="1400" dirty="0"/>
              <a:t>1. Quarry </a:t>
            </a:r>
            <a:r>
              <a:rPr lang="en-US" sz="1400" dirty="0" err="1"/>
              <a:t>Ciparay</a:t>
            </a:r>
            <a:r>
              <a:rPr lang="en-US" sz="1400" dirty="0"/>
              <a:t> </a:t>
            </a:r>
            <a:r>
              <a:rPr lang="en-US" sz="1400" dirty="0" err="1"/>
              <a:t>ke</a:t>
            </a:r>
            <a:r>
              <a:rPr lang="en-US" sz="1400" dirty="0"/>
              <a:t> Stone Crusher	  2,5 km</a:t>
            </a:r>
          </a:p>
          <a:p>
            <a:pPr>
              <a:tabLst>
                <a:tab pos="3048000" algn="l"/>
              </a:tabLst>
            </a:pPr>
            <a:r>
              <a:rPr lang="en-US" sz="1400" dirty="0"/>
              <a:t>2. Quarry </a:t>
            </a:r>
            <a:r>
              <a:rPr lang="en-US" sz="1400" dirty="0" err="1"/>
              <a:t>Ciparay</a:t>
            </a:r>
            <a:r>
              <a:rPr lang="en-US" sz="1400" dirty="0"/>
              <a:t> </a:t>
            </a:r>
            <a:r>
              <a:rPr lang="en-US" sz="1400" dirty="0" err="1"/>
              <a:t>ke</a:t>
            </a:r>
            <a:r>
              <a:rPr lang="en-US" sz="1400" dirty="0"/>
              <a:t> Batching Plant	17,5 km</a:t>
            </a:r>
          </a:p>
          <a:p>
            <a:pPr>
              <a:tabLst>
                <a:tab pos="3048000" algn="l"/>
              </a:tabLst>
            </a:pPr>
            <a:r>
              <a:rPr lang="en-US" sz="1400" dirty="0"/>
              <a:t>3. Quarry </a:t>
            </a:r>
            <a:r>
              <a:rPr lang="en-US" sz="1400" dirty="0" err="1"/>
              <a:t>Ciparay</a:t>
            </a:r>
            <a:r>
              <a:rPr lang="en-US" sz="1400" dirty="0"/>
              <a:t> </a:t>
            </a:r>
            <a:r>
              <a:rPr lang="en-US" sz="1400" dirty="0" err="1"/>
              <a:t>ke</a:t>
            </a:r>
            <a:r>
              <a:rPr lang="en-US" sz="1400" dirty="0"/>
              <a:t> </a:t>
            </a:r>
            <a:r>
              <a:rPr lang="en-US" sz="1400" dirty="0" err="1"/>
              <a:t>lokasi</a:t>
            </a:r>
            <a:r>
              <a:rPr lang="en-US" sz="1400" dirty="0"/>
              <a:t> </a:t>
            </a:r>
            <a:r>
              <a:rPr lang="en-US" sz="1400" dirty="0" err="1"/>
              <a:t>proyek</a:t>
            </a:r>
            <a:r>
              <a:rPr lang="en-US" sz="1400" dirty="0"/>
              <a:t> 	22,5 km</a:t>
            </a:r>
          </a:p>
          <a:p>
            <a:pPr>
              <a:tabLst>
                <a:tab pos="3048000" algn="l"/>
              </a:tabLst>
            </a:pPr>
            <a:r>
              <a:rPr lang="en-US" sz="1400" dirty="0"/>
              <a:t>4. Stone Crusher </a:t>
            </a:r>
            <a:r>
              <a:rPr lang="en-US" sz="1400" dirty="0" err="1"/>
              <a:t>ke</a:t>
            </a:r>
            <a:r>
              <a:rPr lang="en-US" sz="1400" dirty="0"/>
              <a:t> </a:t>
            </a:r>
            <a:r>
              <a:rPr lang="en-US" sz="1400" dirty="0" err="1"/>
              <a:t>lokasi</a:t>
            </a:r>
            <a:r>
              <a:rPr lang="en-US" sz="1400" dirty="0"/>
              <a:t> </a:t>
            </a:r>
            <a:r>
              <a:rPr lang="en-US" sz="1400" dirty="0" err="1"/>
              <a:t>proyek</a:t>
            </a:r>
            <a:r>
              <a:rPr lang="en-US" sz="1400" dirty="0"/>
              <a:t>	20,0 km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7B79D5-C593-34F1-8F50-FA4D74A65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154" y="825622"/>
            <a:ext cx="4976024" cy="60323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8BD31F-3F43-3A70-DA87-A834F98B7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463" y="4213723"/>
            <a:ext cx="784707" cy="4938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D63E8DF-C807-E096-421D-5DC03E6774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9249" y="2189538"/>
            <a:ext cx="1256704" cy="4938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8ED534B-BE45-7330-1FD5-2DF049ABC8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406" y="1017230"/>
            <a:ext cx="1768949" cy="4938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72FAE8D-5773-4603-CBE6-32532886B6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792" y="3944951"/>
            <a:ext cx="1579001" cy="499915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25664C5-3B2A-C9A7-A944-EACDA85233D1}"/>
              </a:ext>
            </a:extLst>
          </p:cNvPr>
          <p:cNvSpPr/>
          <p:nvPr/>
        </p:nvSpPr>
        <p:spPr>
          <a:xfrm>
            <a:off x="1482970" y="3407509"/>
            <a:ext cx="593969" cy="21101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755425-A95F-4209-96FE-372C25CCD40D}"/>
              </a:ext>
            </a:extLst>
          </p:cNvPr>
          <p:cNvSpPr txBox="1"/>
          <p:nvPr/>
        </p:nvSpPr>
        <p:spPr>
          <a:xfrm>
            <a:off x="8386021" y="408675"/>
            <a:ext cx="1606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Form </a:t>
            </a:r>
            <a:r>
              <a:rPr lang="en-US" sz="2000" dirty="0" err="1">
                <a:solidFill>
                  <a:srgbClr val="FF0000"/>
                </a:solidFill>
              </a:rPr>
              <a:t>An.Pro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Alat</a:t>
            </a:r>
            <a:endParaRPr lang="en-ID" sz="20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B550DE-2550-47F5-B62B-1F45CBED491E}"/>
              </a:ext>
            </a:extLst>
          </p:cNvPr>
          <p:cNvSpPr txBox="1"/>
          <p:nvPr/>
        </p:nvSpPr>
        <p:spPr>
          <a:xfrm>
            <a:off x="4079768" y="-6624"/>
            <a:ext cx="4469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6.3  </a:t>
            </a:r>
            <a:r>
              <a:rPr lang="en-US" dirty="0" err="1">
                <a:solidFill>
                  <a:srgbClr val="7030A0"/>
                </a:solidFill>
              </a:rPr>
              <a:t>Analisis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Angkutan</a:t>
            </a:r>
            <a:r>
              <a:rPr lang="en-US" dirty="0">
                <a:solidFill>
                  <a:srgbClr val="7030A0"/>
                </a:solidFill>
              </a:rPr>
              <a:t> Material</a:t>
            </a:r>
            <a:endParaRPr lang="en-ID" dirty="0">
              <a:solidFill>
                <a:srgbClr val="7030A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951D472-D96D-4BA7-8D53-A7B34759E559}"/>
              </a:ext>
            </a:extLst>
          </p:cNvPr>
          <p:cNvSpPr/>
          <p:nvPr/>
        </p:nvSpPr>
        <p:spPr>
          <a:xfrm>
            <a:off x="9674087" y="6692348"/>
            <a:ext cx="231913" cy="16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9491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A5734D-2F8A-4C5F-AB9D-3F7E5150F213}"/>
              </a:ext>
            </a:extLst>
          </p:cNvPr>
          <p:cNvSpPr/>
          <p:nvPr/>
        </p:nvSpPr>
        <p:spPr>
          <a:xfrm>
            <a:off x="2166958" y="520623"/>
            <a:ext cx="6261658" cy="325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46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Tabel</a:t>
            </a:r>
            <a:r>
              <a:rPr lang="en-US" sz="1846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3: </a:t>
            </a:r>
            <a:r>
              <a:rPr lang="en-US" sz="1846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Contoh</a:t>
            </a:r>
            <a:r>
              <a:rPr lang="en-US" sz="1846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46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Harga</a:t>
            </a:r>
            <a:r>
              <a:rPr lang="en-US" sz="1846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46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Satuan</a:t>
            </a:r>
            <a:r>
              <a:rPr lang="en-US" sz="1846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Dasar </a:t>
            </a:r>
            <a:r>
              <a:rPr lang="en-US" sz="1846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Bahan</a:t>
            </a:r>
            <a:r>
              <a:rPr lang="en-US" sz="1846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46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Olahan</a:t>
            </a:r>
            <a:endParaRPr lang="en-ID" sz="1846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2FB7B8-A303-F3C3-C97B-E881AA109964}"/>
              </a:ext>
            </a:extLst>
          </p:cNvPr>
          <p:cNvGrpSpPr/>
          <p:nvPr/>
        </p:nvGrpSpPr>
        <p:grpSpPr>
          <a:xfrm>
            <a:off x="807106" y="1030771"/>
            <a:ext cx="1532792" cy="1228541"/>
            <a:chOff x="-142729" y="844550"/>
            <a:chExt cx="1660524" cy="133091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DCE910-522D-46D9-E10C-82ADAE437712}"/>
                </a:ext>
              </a:extLst>
            </p:cNvPr>
            <p:cNvSpPr txBox="1"/>
            <p:nvPr/>
          </p:nvSpPr>
          <p:spPr>
            <a:xfrm>
              <a:off x="-142729" y="844550"/>
              <a:ext cx="1660524" cy="1330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46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Batu </a:t>
              </a:r>
              <a:r>
                <a:rPr lang="en-US" sz="1846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alam</a:t>
              </a:r>
              <a:endParaRPr lang="en-US" sz="1846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846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Batu </a:t>
              </a:r>
              <a:r>
                <a:rPr lang="en-US" sz="1846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gunung</a:t>
              </a:r>
              <a:endParaRPr lang="en-US" sz="1846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846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846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Batu </a:t>
              </a:r>
              <a:r>
                <a:rPr lang="en-US" sz="1846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belah</a:t>
              </a:r>
              <a:endParaRPr lang="en-ID" sz="1846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845F03E7-8499-775C-399A-4582C70ADB4A}"/>
                </a:ext>
              </a:extLst>
            </p:cNvPr>
            <p:cNvSpPr/>
            <p:nvPr/>
          </p:nvSpPr>
          <p:spPr>
            <a:xfrm>
              <a:off x="466655" y="1536076"/>
              <a:ext cx="298450" cy="2730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62">
                <a:solidFill>
                  <a:srgbClr val="7030A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2EDF559-8849-51F9-4C1F-D9FD60046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18" y="932154"/>
            <a:ext cx="5984962" cy="58415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EC7E06-BC5C-3BCE-08A9-5A4140A6A1DB}"/>
              </a:ext>
            </a:extLst>
          </p:cNvPr>
          <p:cNvSpPr txBox="1"/>
          <p:nvPr/>
        </p:nvSpPr>
        <p:spPr>
          <a:xfrm>
            <a:off x="25292" y="1348850"/>
            <a:ext cx="77296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Quarry</a:t>
            </a:r>
          </a:p>
          <a:p>
            <a:endParaRPr lang="en-US" sz="1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SC/BP</a:t>
            </a:r>
            <a:endParaRPr lang="en-ID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AB694E-573B-4389-A395-B79FFE426DF1}"/>
              </a:ext>
            </a:extLst>
          </p:cNvPr>
          <p:cNvSpPr txBox="1"/>
          <p:nvPr/>
        </p:nvSpPr>
        <p:spPr>
          <a:xfrm>
            <a:off x="8267410" y="0"/>
            <a:ext cx="1638590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HSD</a:t>
            </a:r>
          </a:p>
          <a:p>
            <a:pPr algn="ctr">
              <a:lnSpc>
                <a:spcPct val="80000"/>
              </a:lnSpc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endParaRPr lang="en-ID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FA7CC8-0C8C-4939-9A71-C5DBAFF4B9A6}"/>
              </a:ext>
            </a:extLst>
          </p:cNvPr>
          <p:cNvSpPr txBox="1"/>
          <p:nvPr/>
        </p:nvSpPr>
        <p:spPr>
          <a:xfrm>
            <a:off x="2029027" y="-6624"/>
            <a:ext cx="4384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6.4  </a:t>
            </a:r>
            <a:r>
              <a:rPr lang="en-US" dirty="0" err="1">
                <a:solidFill>
                  <a:srgbClr val="7030A0"/>
                </a:solidFill>
              </a:rPr>
              <a:t>Perhitungan</a:t>
            </a:r>
            <a:r>
              <a:rPr lang="en-US" dirty="0">
                <a:solidFill>
                  <a:srgbClr val="7030A0"/>
                </a:solidFill>
              </a:rPr>
              <a:t> HSD Material</a:t>
            </a:r>
            <a:endParaRPr lang="en-ID" dirty="0">
              <a:solidFill>
                <a:srgbClr val="7030A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759F32-26D9-41F2-B1D0-CCB312A218D9}"/>
              </a:ext>
            </a:extLst>
          </p:cNvPr>
          <p:cNvSpPr/>
          <p:nvPr/>
        </p:nvSpPr>
        <p:spPr>
          <a:xfrm>
            <a:off x="9674087" y="6692348"/>
            <a:ext cx="231913" cy="16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446512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97CF45C-3878-2A16-C93A-C3979682DA25}"/>
              </a:ext>
            </a:extLst>
          </p:cNvPr>
          <p:cNvSpPr txBox="1"/>
          <p:nvPr/>
        </p:nvSpPr>
        <p:spPr>
          <a:xfrm>
            <a:off x="1008706" y="988826"/>
            <a:ext cx="1673856" cy="1796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46" dirty="0">
                <a:solidFill>
                  <a:srgbClr val="7030A0"/>
                </a:solidFill>
              </a:rPr>
              <a:t>Batu </a:t>
            </a:r>
            <a:r>
              <a:rPr lang="en-US" sz="1846" dirty="0" err="1">
                <a:solidFill>
                  <a:srgbClr val="7030A0"/>
                </a:solidFill>
              </a:rPr>
              <a:t>alam</a:t>
            </a:r>
            <a:endParaRPr lang="en-US" sz="1846" dirty="0">
              <a:solidFill>
                <a:srgbClr val="7030A0"/>
              </a:solidFill>
            </a:endParaRPr>
          </a:p>
          <a:p>
            <a:r>
              <a:rPr lang="en-US" sz="1846" dirty="0">
                <a:solidFill>
                  <a:srgbClr val="7030A0"/>
                </a:solidFill>
              </a:rPr>
              <a:t>Batu </a:t>
            </a:r>
            <a:r>
              <a:rPr lang="en-US" sz="1846" dirty="0" err="1">
                <a:solidFill>
                  <a:srgbClr val="7030A0"/>
                </a:solidFill>
              </a:rPr>
              <a:t>gunung</a:t>
            </a:r>
            <a:endParaRPr lang="en-US" sz="1846" dirty="0">
              <a:solidFill>
                <a:srgbClr val="7030A0"/>
              </a:solidFill>
            </a:endParaRPr>
          </a:p>
          <a:p>
            <a:endParaRPr lang="en-US" sz="1846" dirty="0">
              <a:solidFill>
                <a:srgbClr val="7030A0"/>
              </a:solidFill>
            </a:endParaRPr>
          </a:p>
          <a:p>
            <a:r>
              <a:rPr lang="en-US" sz="1846" dirty="0" err="1">
                <a:solidFill>
                  <a:srgbClr val="7030A0"/>
                </a:solidFill>
              </a:rPr>
              <a:t>Agregat</a:t>
            </a:r>
            <a:r>
              <a:rPr lang="en-US" sz="1846" dirty="0">
                <a:solidFill>
                  <a:srgbClr val="7030A0"/>
                </a:solidFill>
              </a:rPr>
              <a:t> </a:t>
            </a:r>
            <a:r>
              <a:rPr lang="en-US" sz="1846" dirty="0" err="1">
                <a:solidFill>
                  <a:srgbClr val="7030A0"/>
                </a:solidFill>
              </a:rPr>
              <a:t>S_Ksr</a:t>
            </a:r>
            <a:endParaRPr lang="en-US" sz="1846" dirty="0">
              <a:solidFill>
                <a:srgbClr val="7030A0"/>
              </a:solidFill>
            </a:endParaRPr>
          </a:p>
          <a:p>
            <a:r>
              <a:rPr lang="en-US" sz="1846" dirty="0" err="1">
                <a:solidFill>
                  <a:srgbClr val="7030A0"/>
                </a:solidFill>
              </a:rPr>
              <a:t>Agregat</a:t>
            </a:r>
            <a:r>
              <a:rPr lang="en-US" sz="1846" dirty="0">
                <a:solidFill>
                  <a:srgbClr val="7030A0"/>
                </a:solidFill>
              </a:rPr>
              <a:t> </a:t>
            </a:r>
            <a:r>
              <a:rPr lang="en-US" sz="1846" dirty="0" err="1">
                <a:solidFill>
                  <a:srgbClr val="7030A0"/>
                </a:solidFill>
              </a:rPr>
              <a:t>Kasar</a:t>
            </a:r>
            <a:endParaRPr lang="en-US" sz="1846" dirty="0">
              <a:solidFill>
                <a:srgbClr val="7030A0"/>
              </a:solidFill>
            </a:endParaRPr>
          </a:p>
          <a:p>
            <a:r>
              <a:rPr lang="en-US" sz="1846" dirty="0" err="1">
                <a:solidFill>
                  <a:srgbClr val="7030A0"/>
                </a:solidFill>
              </a:rPr>
              <a:t>Agregat</a:t>
            </a:r>
            <a:r>
              <a:rPr lang="en-US" sz="1846" dirty="0">
                <a:solidFill>
                  <a:srgbClr val="7030A0"/>
                </a:solidFill>
              </a:rPr>
              <a:t> </a:t>
            </a:r>
            <a:r>
              <a:rPr lang="en-US" sz="1846" dirty="0" err="1">
                <a:solidFill>
                  <a:srgbClr val="7030A0"/>
                </a:solidFill>
              </a:rPr>
              <a:t>Halus</a:t>
            </a:r>
            <a:endParaRPr lang="en-ID" sz="1846" dirty="0">
              <a:solidFill>
                <a:srgbClr val="7030A0"/>
              </a:solidFill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4836506F-2F98-6A7F-C01E-43FD636C9450}"/>
              </a:ext>
            </a:extLst>
          </p:cNvPr>
          <p:cNvSpPr/>
          <p:nvPr/>
        </p:nvSpPr>
        <p:spPr>
          <a:xfrm>
            <a:off x="1599449" y="1668765"/>
            <a:ext cx="246185" cy="2168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62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1A5098-A081-462A-5823-28978B858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903" y="0"/>
            <a:ext cx="6036097" cy="6707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76D7A2-7A19-8964-DC64-4AB937E53648}"/>
              </a:ext>
            </a:extLst>
          </p:cNvPr>
          <p:cNvSpPr txBox="1"/>
          <p:nvPr/>
        </p:nvSpPr>
        <p:spPr>
          <a:xfrm>
            <a:off x="-115320" y="1053928"/>
            <a:ext cx="11240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Quarry</a:t>
            </a:r>
          </a:p>
          <a:p>
            <a:pPr algn="ctr"/>
            <a:endParaRPr lang="en-US" sz="2000" dirty="0">
              <a:solidFill>
                <a:srgbClr val="7030A0"/>
              </a:solidFill>
            </a:endParaRPr>
          </a:p>
          <a:p>
            <a:pPr algn="ctr"/>
            <a:endParaRPr lang="en-US" sz="2000" dirty="0">
              <a:solidFill>
                <a:srgbClr val="7030A0"/>
              </a:solidFill>
            </a:endParaRPr>
          </a:p>
          <a:p>
            <a:pPr algn="ctr"/>
            <a:r>
              <a:rPr lang="en-US" dirty="0">
                <a:solidFill>
                  <a:srgbClr val="7030A0"/>
                </a:solidFill>
              </a:rPr>
              <a:t>SC/BP</a:t>
            </a:r>
            <a:endParaRPr lang="en-ID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363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79FAC5-4D8B-10E2-D60B-F2A19E3403B0}"/>
              </a:ext>
            </a:extLst>
          </p:cNvPr>
          <p:cNvSpPr txBox="1"/>
          <p:nvPr/>
        </p:nvSpPr>
        <p:spPr>
          <a:xfrm>
            <a:off x="1001504" y="1043355"/>
            <a:ext cx="1673856" cy="1228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46" dirty="0" err="1">
                <a:solidFill>
                  <a:srgbClr val="7030A0"/>
                </a:solidFill>
              </a:rPr>
              <a:t>Agregat</a:t>
            </a:r>
            <a:r>
              <a:rPr lang="en-US" sz="1846" dirty="0">
                <a:solidFill>
                  <a:srgbClr val="7030A0"/>
                </a:solidFill>
              </a:rPr>
              <a:t> </a:t>
            </a:r>
            <a:r>
              <a:rPr lang="en-US" sz="1846" dirty="0" err="1">
                <a:solidFill>
                  <a:srgbClr val="7030A0"/>
                </a:solidFill>
              </a:rPr>
              <a:t>S_Ksr</a:t>
            </a:r>
            <a:endParaRPr lang="en-US" sz="1846" dirty="0">
              <a:solidFill>
                <a:srgbClr val="7030A0"/>
              </a:solidFill>
            </a:endParaRPr>
          </a:p>
          <a:p>
            <a:endParaRPr lang="en-US" sz="1846" dirty="0">
              <a:solidFill>
                <a:srgbClr val="7030A0"/>
              </a:solidFill>
            </a:endParaRPr>
          </a:p>
          <a:p>
            <a:r>
              <a:rPr lang="en-US" sz="1846" dirty="0" err="1">
                <a:solidFill>
                  <a:srgbClr val="7030A0"/>
                </a:solidFill>
              </a:rPr>
              <a:t>Agregat</a:t>
            </a:r>
            <a:r>
              <a:rPr lang="en-US" sz="1846" dirty="0">
                <a:solidFill>
                  <a:srgbClr val="7030A0"/>
                </a:solidFill>
              </a:rPr>
              <a:t> </a:t>
            </a:r>
            <a:r>
              <a:rPr lang="en-US" sz="1846" dirty="0" err="1">
                <a:solidFill>
                  <a:srgbClr val="7030A0"/>
                </a:solidFill>
              </a:rPr>
              <a:t>Kasar</a:t>
            </a:r>
            <a:endParaRPr lang="en-US" sz="1846" dirty="0">
              <a:solidFill>
                <a:srgbClr val="7030A0"/>
              </a:solidFill>
            </a:endParaRPr>
          </a:p>
          <a:p>
            <a:r>
              <a:rPr lang="en-US" sz="1846" dirty="0" err="1">
                <a:solidFill>
                  <a:srgbClr val="7030A0"/>
                </a:solidFill>
              </a:rPr>
              <a:t>Agregat</a:t>
            </a:r>
            <a:r>
              <a:rPr lang="en-US" sz="1846" dirty="0">
                <a:solidFill>
                  <a:srgbClr val="7030A0"/>
                </a:solidFill>
              </a:rPr>
              <a:t> </a:t>
            </a:r>
            <a:r>
              <a:rPr lang="en-US" sz="1846" dirty="0" err="1">
                <a:solidFill>
                  <a:srgbClr val="7030A0"/>
                </a:solidFill>
              </a:rPr>
              <a:t>Halus</a:t>
            </a:r>
            <a:endParaRPr lang="en-ID" sz="1846" dirty="0">
              <a:solidFill>
                <a:srgbClr val="7030A0"/>
              </a:solidFill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A69C4095-E3AD-B7A7-8F67-70B8F491CDB6}"/>
              </a:ext>
            </a:extLst>
          </p:cNvPr>
          <p:cNvSpPr/>
          <p:nvPr/>
        </p:nvSpPr>
        <p:spPr>
          <a:xfrm>
            <a:off x="1570074" y="1447801"/>
            <a:ext cx="246185" cy="2168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62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91CF27-C3B5-17D2-7B03-C4D0CFACC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903" y="1"/>
            <a:ext cx="5736023" cy="69362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E1A5D1-D72F-D41D-C693-21C9CC4D7852}"/>
              </a:ext>
            </a:extLst>
          </p:cNvPr>
          <p:cNvSpPr txBox="1"/>
          <p:nvPr/>
        </p:nvSpPr>
        <p:spPr>
          <a:xfrm>
            <a:off x="272013" y="839942"/>
            <a:ext cx="906239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Quarry</a:t>
            </a:r>
          </a:p>
          <a:p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SC/BP</a:t>
            </a:r>
          </a:p>
          <a:p>
            <a:endParaRPr lang="en-US" sz="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SC/BP</a:t>
            </a:r>
            <a:endParaRPr lang="en-ID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E2969D-827F-4800-979E-F0686C0F105D}"/>
              </a:ext>
            </a:extLst>
          </p:cNvPr>
          <p:cNvSpPr/>
          <p:nvPr/>
        </p:nvSpPr>
        <p:spPr>
          <a:xfrm>
            <a:off x="9674087" y="6692348"/>
            <a:ext cx="231913" cy="16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886345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D0690E-B517-0750-4E1E-FF5AC04CDEC2}"/>
              </a:ext>
            </a:extLst>
          </p:cNvPr>
          <p:cNvSpPr txBox="1"/>
          <p:nvPr/>
        </p:nvSpPr>
        <p:spPr>
          <a:xfrm>
            <a:off x="998657" y="1000080"/>
            <a:ext cx="1402133" cy="2157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46" dirty="0" err="1">
                <a:solidFill>
                  <a:srgbClr val="7030A0"/>
                </a:solidFill>
              </a:rPr>
              <a:t>Angkut</a:t>
            </a:r>
            <a:r>
              <a:rPr lang="en-US" sz="1846" dirty="0">
                <a:solidFill>
                  <a:srgbClr val="7030A0"/>
                </a:solidFill>
              </a:rPr>
              <a:t> </a:t>
            </a:r>
            <a:r>
              <a:rPr lang="en-US" sz="1846" dirty="0" err="1">
                <a:solidFill>
                  <a:srgbClr val="7030A0"/>
                </a:solidFill>
              </a:rPr>
              <a:t>dari</a:t>
            </a:r>
            <a:r>
              <a:rPr lang="en-US" sz="1846" dirty="0">
                <a:solidFill>
                  <a:srgbClr val="7030A0"/>
                </a:solidFill>
              </a:rPr>
              <a:t> </a:t>
            </a:r>
          </a:p>
          <a:p>
            <a:pPr>
              <a:spcAft>
                <a:spcPts val="554"/>
              </a:spcAft>
            </a:pPr>
            <a:r>
              <a:rPr lang="en-US" sz="1846" dirty="0" err="1">
                <a:solidFill>
                  <a:srgbClr val="7030A0"/>
                </a:solidFill>
              </a:rPr>
              <a:t>Quary</a:t>
            </a:r>
            <a:r>
              <a:rPr lang="en-US" sz="1846" dirty="0">
                <a:solidFill>
                  <a:srgbClr val="7030A0"/>
                </a:solidFill>
              </a:rPr>
              <a:t>:</a:t>
            </a:r>
          </a:p>
          <a:p>
            <a:r>
              <a:rPr lang="en-US" sz="1846" dirty="0" err="1">
                <a:solidFill>
                  <a:srgbClr val="7030A0"/>
                </a:solidFill>
              </a:rPr>
              <a:t>Pasir</a:t>
            </a:r>
            <a:r>
              <a:rPr lang="en-US" sz="1846" dirty="0">
                <a:solidFill>
                  <a:srgbClr val="7030A0"/>
                </a:solidFill>
              </a:rPr>
              <a:t> </a:t>
            </a:r>
            <a:r>
              <a:rPr lang="en-US" sz="1846" dirty="0" err="1">
                <a:solidFill>
                  <a:srgbClr val="7030A0"/>
                </a:solidFill>
              </a:rPr>
              <a:t>Kasar</a:t>
            </a:r>
            <a:endParaRPr lang="en-US" sz="1846" dirty="0">
              <a:solidFill>
                <a:srgbClr val="7030A0"/>
              </a:solidFill>
            </a:endParaRPr>
          </a:p>
          <a:p>
            <a:r>
              <a:rPr lang="en-US" sz="1846" dirty="0" err="1">
                <a:solidFill>
                  <a:srgbClr val="7030A0"/>
                </a:solidFill>
              </a:rPr>
              <a:t>Pasir</a:t>
            </a:r>
            <a:r>
              <a:rPr lang="en-US" sz="1846" dirty="0">
                <a:solidFill>
                  <a:srgbClr val="7030A0"/>
                </a:solidFill>
              </a:rPr>
              <a:t> </a:t>
            </a:r>
            <a:r>
              <a:rPr lang="en-US" sz="1846" dirty="0" err="1">
                <a:solidFill>
                  <a:srgbClr val="7030A0"/>
                </a:solidFill>
              </a:rPr>
              <a:t>Beton</a:t>
            </a:r>
            <a:endParaRPr lang="en-US" sz="1846" dirty="0">
              <a:solidFill>
                <a:srgbClr val="7030A0"/>
              </a:solidFill>
            </a:endParaRPr>
          </a:p>
          <a:p>
            <a:r>
              <a:rPr lang="en-US" sz="1846" dirty="0" err="1">
                <a:solidFill>
                  <a:srgbClr val="7030A0"/>
                </a:solidFill>
              </a:rPr>
              <a:t>Pasir</a:t>
            </a:r>
            <a:r>
              <a:rPr lang="en-US" sz="1846" dirty="0">
                <a:solidFill>
                  <a:srgbClr val="7030A0"/>
                </a:solidFill>
              </a:rPr>
              <a:t> </a:t>
            </a:r>
            <a:r>
              <a:rPr lang="en-US" sz="1846" dirty="0" err="1">
                <a:solidFill>
                  <a:srgbClr val="7030A0"/>
                </a:solidFill>
              </a:rPr>
              <a:t>Halus</a:t>
            </a:r>
            <a:endParaRPr lang="en-US" sz="1846" dirty="0">
              <a:solidFill>
                <a:srgbClr val="7030A0"/>
              </a:solidFill>
            </a:endParaRPr>
          </a:p>
          <a:p>
            <a:r>
              <a:rPr lang="en-US" sz="1846" dirty="0" err="1">
                <a:solidFill>
                  <a:srgbClr val="7030A0"/>
                </a:solidFill>
              </a:rPr>
              <a:t>Pasir</a:t>
            </a:r>
            <a:r>
              <a:rPr lang="en-US" sz="1846" dirty="0">
                <a:solidFill>
                  <a:srgbClr val="7030A0"/>
                </a:solidFill>
              </a:rPr>
              <a:t> Teras</a:t>
            </a:r>
          </a:p>
          <a:p>
            <a:r>
              <a:rPr lang="en-US" sz="1846" dirty="0" err="1">
                <a:solidFill>
                  <a:srgbClr val="7030A0"/>
                </a:solidFill>
              </a:rPr>
              <a:t>Pasir</a:t>
            </a:r>
            <a:r>
              <a:rPr lang="en-US" sz="1846" dirty="0">
                <a:solidFill>
                  <a:srgbClr val="7030A0"/>
                </a:solidFill>
              </a:rPr>
              <a:t> </a:t>
            </a:r>
            <a:r>
              <a:rPr lang="en-US" sz="1846" dirty="0" err="1">
                <a:solidFill>
                  <a:srgbClr val="7030A0"/>
                </a:solidFill>
              </a:rPr>
              <a:t>Uruk</a:t>
            </a:r>
            <a:endParaRPr lang="en-ID" sz="1846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4BA8DB-F604-DD8D-CA2E-DB26EED8E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882" y="199748"/>
            <a:ext cx="6328461" cy="65972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9D797A-F0A0-6FF4-29F7-7FC3A6CCD284}"/>
              </a:ext>
            </a:extLst>
          </p:cNvPr>
          <p:cNvSpPr txBox="1"/>
          <p:nvPr/>
        </p:nvSpPr>
        <p:spPr>
          <a:xfrm>
            <a:off x="-157307" y="1180118"/>
            <a:ext cx="115596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Quarry</a:t>
            </a:r>
          </a:p>
          <a:p>
            <a:pPr algn="ctr"/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Angkut</a:t>
            </a:r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SC/BP</a:t>
            </a:r>
            <a:endParaRPr lang="en-ID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7507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7B27BF-A7BC-A603-818C-4A4DA05181BB}"/>
              </a:ext>
            </a:extLst>
          </p:cNvPr>
          <p:cNvSpPr txBox="1"/>
          <p:nvPr/>
        </p:nvSpPr>
        <p:spPr>
          <a:xfrm>
            <a:off x="1117092" y="1239721"/>
            <a:ext cx="1406652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7030A0"/>
                </a:solidFill>
              </a:rPr>
              <a:t>Angkut</a:t>
            </a:r>
            <a:r>
              <a:rPr lang="en-US" sz="1400" dirty="0">
                <a:solidFill>
                  <a:srgbClr val="7030A0"/>
                </a:solidFill>
              </a:rPr>
              <a:t> </a:t>
            </a:r>
            <a:r>
              <a:rPr lang="en-US" sz="1400" dirty="0" err="1">
                <a:solidFill>
                  <a:srgbClr val="7030A0"/>
                </a:solidFill>
              </a:rPr>
              <a:t>dari</a:t>
            </a:r>
            <a:r>
              <a:rPr lang="en-US" sz="1400" dirty="0">
                <a:solidFill>
                  <a:srgbClr val="7030A0"/>
                </a:solidFill>
              </a:rPr>
              <a:t> </a:t>
            </a:r>
          </a:p>
          <a:p>
            <a:pPr>
              <a:spcAft>
                <a:spcPts val="554"/>
              </a:spcAft>
            </a:pPr>
            <a:r>
              <a:rPr lang="en-US" sz="1400" dirty="0">
                <a:solidFill>
                  <a:srgbClr val="7030A0"/>
                </a:solidFill>
              </a:rPr>
              <a:t>Borrow Area:</a:t>
            </a:r>
          </a:p>
          <a:p>
            <a:r>
              <a:rPr lang="en-US" sz="1400" dirty="0">
                <a:solidFill>
                  <a:srgbClr val="7030A0"/>
                </a:solidFill>
              </a:rPr>
              <a:t>Tanah </a:t>
            </a:r>
            <a:r>
              <a:rPr lang="en-US" sz="1400" dirty="0" err="1">
                <a:solidFill>
                  <a:srgbClr val="7030A0"/>
                </a:solidFill>
              </a:rPr>
              <a:t>biasa</a:t>
            </a:r>
            <a:endParaRPr lang="en-US" sz="1400" dirty="0">
              <a:solidFill>
                <a:srgbClr val="7030A0"/>
              </a:solidFill>
            </a:endParaRPr>
          </a:p>
          <a:p>
            <a:r>
              <a:rPr lang="en-US" sz="1400" dirty="0">
                <a:solidFill>
                  <a:srgbClr val="7030A0"/>
                </a:solidFill>
              </a:rPr>
              <a:t>Tanah </a:t>
            </a:r>
            <a:r>
              <a:rPr lang="en-US" sz="1400" dirty="0" err="1">
                <a:solidFill>
                  <a:srgbClr val="7030A0"/>
                </a:solidFill>
              </a:rPr>
              <a:t>liat</a:t>
            </a:r>
            <a:r>
              <a:rPr lang="en-US" sz="1400" dirty="0">
                <a:solidFill>
                  <a:srgbClr val="7030A0"/>
                </a:solidFill>
              </a:rPr>
              <a:t>/</a:t>
            </a:r>
          </a:p>
          <a:p>
            <a:r>
              <a:rPr lang="en-US" sz="1400" dirty="0" err="1">
                <a:solidFill>
                  <a:srgbClr val="7030A0"/>
                </a:solidFill>
              </a:rPr>
              <a:t>Tanahlempung</a:t>
            </a:r>
            <a:endParaRPr lang="en-US" sz="1400" dirty="0">
              <a:solidFill>
                <a:srgbClr val="7030A0"/>
              </a:solidFill>
            </a:endParaRPr>
          </a:p>
          <a:p>
            <a:r>
              <a:rPr lang="en-US" sz="1400" dirty="0">
                <a:solidFill>
                  <a:srgbClr val="7030A0"/>
                </a:solidFill>
              </a:rPr>
              <a:t>Tanah </a:t>
            </a:r>
            <a:r>
              <a:rPr lang="en-US" sz="1400" dirty="0" err="1">
                <a:solidFill>
                  <a:srgbClr val="7030A0"/>
                </a:solidFill>
              </a:rPr>
              <a:t>uruk</a:t>
            </a:r>
            <a:endParaRPr lang="en-US" sz="1400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15D719-FC72-9F05-F438-3020CDE3C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473" y="0"/>
            <a:ext cx="66735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44EFE3-6CE3-01C8-1192-B97FBB06E322}"/>
              </a:ext>
            </a:extLst>
          </p:cNvPr>
          <p:cNvSpPr txBox="1"/>
          <p:nvPr/>
        </p:nvSpPr>
        <p:spPr>
          <a:xfrm>
            <a:off x="34912" y="1239721"/>
            <a:ext cx="1082180" cy="1269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Quarry</a:t>
            </a:r>
          </a:p>
          <a:p>
            <a:pPr algn="ctr"/>
            <a:endParaRPr lang="en-US" sz="105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Angkut</a:t>
            </a:r>
            <a:endParaRPr lang="en-US" sz="1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1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SC/BP</a:t>
            </a:r>
            <a:endParaRPr lang="en-ID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764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07">
            <a:extLst>
              <a:ext uri="{FF2B5EF4-FFF2-40B4-BE49-F238E27FC236}">
                <a16:creationId xmlns:a16="http://schemas.microsoft.com/office/drawing/2014/main" id="{44015B26-7319-DEDB-8108-8DE3A2882B3F}"/>
              </a:ext>
            </a:extLst>
          </p:cNvPr>
          <p:cNvGrpSpPr>
            <a:grpSpLocks/>
          </p:cNvGrpSpPr>
          <p:nvPr/>
        </p:nvGrpSpPr>
        <p:grpSpPr bwMode="auto">
          <a:xfrm>
            <a:off x="1935164" y="2967040"/>
            <a:ext cx="6577013" cy="2005013"/>
            <a:chOff x="979" y="1869"/>
            <a:chExt cx="4143" cy="1263"/>
          </a:xfrm>
        </p:grpSpPr>
        <p:sp>
          <p:nvSpPr>
            <p:cNvPr id="387" name="Rectangle 407">
              <a:extLst>
                <a:ext uri="{FF2B5EF4-FFF2-40B4-BE49-F238E27FC236}">
                  <a16:creationId xmlns:a16="http://schemas.microsoft.com/office/drawing/2014/main" id="{3BB2F08A-CB55-1498-8267-D87338F372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1869"/>
              <a:ext cx="16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283.307</a:t>
              </a:r>
              <a:endParaRPr lang="en-US" altLang="en-US" sz="1800"/>
            </a:p>
          </p:txBody>
        </p:sp>
        <p:sp>
          <p:nvSpPr>
            <p:cNvPr id="388" name="Rectangle 408">
              <a:extLst>
                <a:ext uri="{FF2B5EF4-FFF2-40B4-BE49-F238E27FC236}">
                  <a16:creationId xmlns:a16="http://schemas.microsoft.com/office/drawing/2014/main" id="{142C86B8-87B6-9B9A-5210-43F5B65CC4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1869"/>
              <a:ext cx="1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389" name="Rectangle 409">
              <a:extLst>
                <a:ext uri="{FF2B5EF4-FFF2-40B4-BE49-F238E27FC236}">
                  <a16:creationId xmlns:a16="http://schemas.microsoft.com/office/drawing/2014/main" id="{0B0F9533-B9E3-5BFC-D73C-F22B98DDA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" y="1869"/>
              <a:ext cx="1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390" name="Rectangle 410">
              <a:extLst>
                <a:ext uri="{FF2B5EF4-FFF2-40B4-BE49-F238E27FC236}">
                  <a16:creationId xmlns:a16="http://schemas.microsoft.com/office/drawing/2014/main" id="{DA7D2CDE-42C4-B4DE-1668-B4C725054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" y="1917"/>
              <a:ext cx="2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391" name="Rectangle 411">
              <a:extLst>
                <a:ext uri="{FF2B5EF4-FFF2-40B4-BE49-F238E27FC236}">
                  <a16:creationId xmlns:a16="http://schemas.microsoft.com/office/drawing/2014/main" id="{EAB514D3-47B8-896E-FBB3-AD74B151F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" y="1917"/>
              <a:ext cx="960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Bahan Pelindung Erosi/Penyalir (Pasir-Kerakal) </a:t>
              </a:r>
              <a:endParaRPr lang="en-US" altLang="en-US" sz="1800"/>
            </a:p>
          </p:txBody>
        </p:sp>
        <p:sp>
          <p:nvSpPr>
            <p:cNvPr id="392" name="Rectangle 412">
              <a:extLst>
                <a:ext uri="{FF2B5EF4-FFF2-40B4-BE49-F238E27FC236}">
                  <a16:creationId xmlns:a16="http://schemas.microsoft.com/office/drawing/2014/main" id="{4F921C2B-C649-46BB-F9FD-09F352715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" y="1921"/>
              <a:ext cx="248" cy="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 dirty="0">
                  <a:solidFill>
                    <a:srgbClr val="000000"/>
                  </a:solidFill>
                  <a:latin typeface="Bookman Old Style" panose="02050604050505020204" pitchFamily="18" charset="0"/>
                </a:rPr>
                <a:t>TM.05.2.c.4).(4)</a:t>
              </a:r>
              <a:endParaRPr lang="en-US" altLang="en-US" sz="1800" dirty="0"/>
            </a:p>
          </p:txBody>
        </p:sp>
        <p:sp>
          <p:nvSpPr>
            <p:cNvPr id="393" name="Rectangle 413">
              <a:extLst>
                <a:ext uri="{FF2B5EF4-FFF2-40B4-BE49-F238E27FC236}">
                  <a16:creationId xmlns:a16="http://schemas.microsoft.com/office/drawing/2014/main" id="{0CE34889-308A-A3A3-2D69-D4F2785E9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1" y="1917"/>
              <a:ext cx="3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394" name="Rectangle 414">
              <a:extLst>
                <a:ext uri="{FF2B5EF4-FFF2-40B4-BE49-F238E27FC236}">
                  <a16:creationId xmlns:a16="http://schemas.microsoft.com/office/drawing/2014/main" id="{9F927063-F048-054B-C6AC-64E05A42B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6" y="1914"/>
              <a:ext cx="15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395" name="Rectangle 415">
              <a:extLst>
                <a:ext uri="{FF2B5EF4-FFF2-40B4-BE49-F238E27FC236}">
                  <a16:creationId xmlns:a16="http://schemas.microsoft.com/office/drawing/2014/main" id="{8994FD9C-3092-5350-886D-F493CA277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1" y="1917"/>
              <a:ext cx="9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/pax</a:t>
              </a:r>
              <a:endParaRPr lang="en-US" altLang="en-US" sz="1800"/>
            </a:p>
          </p:txBody>
        </p:sp>
        <p:sp>
          <p:nvSpPr>
            <p:cNvPr id="396" name="Rectangle 416">
              <a:extLst>
                <a:ext uri="{FF2B5EF4-FFF2-40B4-BE49-F238E27FC236}">
                  <a16:creationId xmlns:a16="http://schemas.microsoft.com/office/drawing/2014/main" id="{34777D1D-356A-0EB0-3CCD-99236096A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1917"/>
              <a:ext cx="2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190.585,00</a:t>
              </a:r>
              <a:endParaRPr lang="en-US" altLang="en-US" sz="1800"/>
            </a:p>
          </p:txBody>
        </p:sp>
        <p:sp>
          <p:nvSpPr>
            <p:cNvPr id="397" name="Rectangle 417">
              <a:extLst>
                <a:ext uri="{FF2B5EF4-FFF2-40B4-BE49-F238E27FC236}">
                  <a16:creationId xmlns:a16="http://schemas.microsoft.com/office/drawing/2014/main" id="{AD886816-1A60-326E-79E6-769420923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1917"/>
              <a:ext cx="16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190.585</a:t>
              </a:r>
              <a:endParaRPr lang="en-US" altLang="en-US" sz="1800"/>
            </a:p>
          </p:txBody>
        </p:sp>
        <p:sp>
          <p:nvSpPr>
            <p:cNvPr id="398" name="Rectangle 418">
              <a:extLst>
                <a:ext uri="{FF2B5EF4-FFF2-40B4-BE49-F238E27FC236}">
                  <a16:creationId xmlns:a16="http://schemas.microsoft.com/office/drawing/2014/main" id="{5A51499A-5559-98DF-B4EF-A2A5F8B76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1917"/>
              <a:ext cx="1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399" name="Rectangle 419">
              <a:extLst>
                <a:ext uri="{FF2B5EF4-FFF2-40B4-BE49-F238E27FC236}">
                  <a16:creationId xmlns:a16="http://schemas.microsoft.com/office/drawing/2014/main" id="{E540289D-6EA6-B81C-346C-9C7153E11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" y="1917"/>
              <a:ext cx="1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400" name="Rectangle 420">
              <a:extLst>
                <a:ext uri="{FF2B5EF4-FFF2-40B4-BE49-F238E27FC236}">
                  <a16:creationId xmlns:a16="http://schemas.microsoft.com/office/drawing/2014/main" id="{7BCF15A0-52D5-7C3A-F890-11EDBAAFD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" y="1966"/>
              <a:ext cx="2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4</a:t>
              </a:r>
              <a:endParaRPr lang="en-US" altLang="en-US" sz="1800"/>
            </a:p>
          </p:txBody>
        </p:sp>
        <p:sp>
          <p:nvSpPr>
            <p:cNvPr id="401" name="Rectangle 421">
              <a:extLst>
                <a:ext uri="{FF2B5EF4-FFF2-40B4-BE49-F238E27FC236}">
                  <a16:creationId xmlns:a16="http://schemas.microsoft.com/office/drawing/2014/main" id="{64230E2D-3D84-DCA7-51CD-73CC4CE2B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" y="1966"/>
              <a:ext cx="1001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Bahan Filter Pasir Halus (Pasir Halus-Pasir Kasar)</a:t>
              </a:r>
              <a:endParaRPr lang="en-US" altLang="en-US" sz="1800"/>
            </a:p>
          </p:txBody>
        </p:sp>
        <p:sp>
          <p:nvSpPr>
            <p:cNvPr id="402" name="Rectangle 422">
              <a:extLst>
                <a:ext uri="{FF2B5EF4-FFF2-40B4-BE49-F238E27FC236}">
                  <a16:creationId xmlns:a16="http://schemas.microsoft.com/office/drawing/2014/main" id="{D8F45DC7-7253-BBB4-D489-D6E31FE54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" y="1970"/>
              <a:ext cx="248" cy="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TM.05.2.c.5).(4)</a:t>
              </a:r>
              <a:endParaRPr lang="en-US" altLang="en-US" sz="1800"/>
            </a:p>
          </p:txBody>
        </p:sp>
        <p:sp>
          <p:nvSpPr>
            <p:cNvPr id="403" name="Rectangle 423">
              <a:extLst>
                <a:ext uri="{FF2B5EF4-FFF2-40B4-BE49-F238E27FC236}">
                  <a16:creationId xmlns:a16="http://schemas.microsoft.com/office/drawing/2014/main" id="{D489B336-E951-4E65-A7DF-A29248E64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1" y="1966"/>
              <a:ext cx="3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404" name="Rectangle 424">
              <a:extLst>
                <a:ext uri="{FF2B5EF4-FFF2-40B4-BE49-F238E27FC236}">
                  <a16:creationId xmlns:a16="http://schemas.microsoft.com/office/drawing/2014/main" id="{836B42EE-2697-31D2-04AA-44876B4B1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6" y="1963"/>
              <a:ext cx="15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405" name="Rectangle 425">
              <a:extLst>
                <a:ext uri="{FF2B5EF4-FFF2-40B4-BE49-F238E27FC236}">
                  <a16:creationId xmlns:a16="http://schemas.microsoft.com/office/drawing/2014/main" id="{207EA4F5-1F35-3E00-A9F7-B9A34430C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1" y="1966"/>
              <a:ext cx="9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/pax</a:t>
              </a:r>
              <a:endParaRPr lang="en-US" altLang="en-US" sz="1800"/>
            </a:p>
          </p:txBody>
        </p:sp>
        <p:sp>
          <p:nvSpPr>
            <p:cNvPr id="406" name="Rectangle 426">
              <a:extLst>
                <a:ext uri="{FF2B5EF4-FFF2-40B4-BE49-F238E27FC236}">
                  <a16:creationId xmlns:a16="http://schemas.microsoft.com/office/drawing/2014/main" id="{815D2BD1-EA35-8378-1BC0-4ECF76D57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1966"/>
              <a:ext cx="2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247.665,00</a:t>
              </a:r>
              <a:endParaRPr lang="en-US" altLang="en-US" sz="1800"/>
            </a:p>
          </p:txBody>
        </p:sp>
        <p:sp>
          <p:nvSpPr>
            <p:cNvPr id="407" name="Rectangle 427">
              <a:extLst>
                <a:ext uri="{FF2B5EF4-FFF2-40B4-BE49-F238E27FC236}">
                  <a16:creationId xmlns:a16="http://schemas.microsoft.com/office/drawing/2014/main" id="{463EA39D-982C-5219-366C-B3D03BA6D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1966"/>
              <a:ext cx="16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247.665</a:t>
              </a:r>
              <a:endParaRPr lang="en-US" altLang="en-US" sz="1800"/>
            </a:p>
          </p:txBody>
        </p:sp>
        <p:sp>
          <p:nvSpPr>
            <p:cNvPr id="408" name="Rectangle 428">
              <a:extLst>
                <a:ext uri="{FF2B5EF4-FFF2-40B4-BE49-F238E27FC236}">
                  <a16:creationId xmlns:a16="http://schemas.microsoft.com/office/drawing/2014/main" id="{1CC1889D-5B4E-FF87-2A91-2F6BAF47F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1966"/>
              <a:ext cx="1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409" name="Rectangle 429">
              <a:extLst>
                <a:ext uri="{FF2B5EF4-FFF2-40B4-BE49-F238E27FC236}">
                  <a16:creationId xmlns:a16="http://schemas.microsoft.com/office/drawing/2014/main" id="{18C95F90-811C-CBBB-211D-16AB07876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" y="1966"/>
              <a:ext cx="1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410" name="Rectangle 430">
              <a:extLst>
                <a:ext uri="{FF2B5EF4-FFF2-40B4-BE49-F238E27FC236}">
                  <a16:creationId xmlns:a16="http://schemas.microsoft.com/office/drawing/2014/main" id="{FEF61B4C-0F96-C35A-B714-916BB1FAF3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" y="2064"/>
              <a:ext cx="3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 b="1">
                  <a:solidFill>
                    <a:srgbClr val="000000"/>
                  </a:solidFill>
                  <a:latin typeface="Bookman Old Style" panose="02050604050505020204" pitchFamily="18" charset="0"/>
                </a:rPr>
                <a:t>3)</a:t>
              </a:r>
              <a:endParaRPr lang="en-US" altLang="en-US" sz="1800"/>
            </a:p>
          </p:txBody>
        </p:sp>
        <p:sp>
          <p:nvSpPr>
            <p:cNvPr id="411" name="Rectangle 431">
              <a:extLst>
                <a:ext uri="{FF2B5EF4-FFF2-40B4-BE49-F238E27FC236}">
                  <a16:creationId xmlns:a16="http://schemas.microsoft.com/office/drawing/2014/main" id="{B0F3AEB1-2DF7-A235-4098-56FEA5290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" y="2064"/>
              <a:ext cx="1221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 b="1">
                  <a:solidFill>
                    <a:srgbClr val="000000"/>
                  </a:solidFill>
                  <a:latin typeface="Bookman Old Style" panose="02050604050505020204" pitchFamily="18" charset="0"/>
                </a:rPr>
                <a:t>Grade C (Material Curah, TG-1) bahan Filter dan Inti di BP</a:t>
              </a:r>
              <a:endParaRPr lang="en-US" altLang="en-US" sz="1800"/>
            </a:p>
          </p:txBody>
        </p:sp>
        <p:sp>
          <p:nvSpPr>
            <p:cNvPr id="412" name="Rectangle 432">
              <a:extLst>
                <a:ext uri="{FF2B5EF4-FFF2-40B4-BE49-F238E27FC236}">
                  <a16:creationId xmlns:a16="http://schemas.microsoft.com/office/drawing/2014/main" id="{91365CB9-3212-904B-F9C3-7093C8843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" y="2112"/>
              <a:ext cx="2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</a:t>
              </a:r>
              <a:endParaRPr lang="en-US" altLang="en-US" sz="1800"/>
            </a:p>
          </p:txBody>
        </p:sp>
        <p:sp>
          <p:nvSpPr>
            <p:cNvPr id="413" name="Rectangle 433">
              <a:extLst>
                <a:ext uri="{FF2B5EF4-FFF2-40B4-BE49-F238E27FC236}">
                  <a16:creationId xmlns:a16="http://schemas.microsoft.com/office/drawing/2014/main" id="{6C5BF875-906E-AA3A-CD2A-F6B69A488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" y="2112"/>
              <a:ext cx="1107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Agregat Halus (75-85)% sesuai spesifikasi gradasi Filter</a:t>
              </a:r>
              <a:endParaRPr lang="en-US" altLang="en-US" sz="1800"/>
            </a:p>
          </p:txBody>
        </p:sp>
        <p:sp>
          <p:nvSpPr>
            <p:cNvPr id="414" name="Rectangle 434">
              <a:extLst>
                <a:ext uri="{FF2B5EF4-FFF2-40B4-BE49-F238E27FC236}">
                  <a16:creationId xmlns:a16="http://schemas.microsoft.com/office/drawing/2014/main" id="{F7FF9225-5F57-D362-41DF-AECC07122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" y="2115"/>
              <a:ext cx="248" cy="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TM.05.2.c.4).(5)</a:t>
              </a:r>
              <a:endParaRPr lang="en-US" altLang="en-US" sz="1800"/>
            </a:p>
          </p:txBody>
        </p:sp>
        <p:sp>
          <p:nvSpPr>
            <p:cNvPr id="415" name="Rectangle 435">
              <a:extLst>
                <a:ext uri="{FF2B5EF4-FFF2-40B4-BE49-F238E27FC236}">
                  <a16:creationId xmlns:a16="http://schemas.microsoft.com/office/drawing/2014/main" id="{4E82F98A-6A5D-94A5-12A9-548B1A6CC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" y="2112"/>
              <a:ext cx="3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416" name="Rectangle 436">
              <a:extLst>
                <a:ext uri="{FF2B5EF4-FFF2-40B4-BE49-F238E27FC236}">
                  <a16:creationId xmlns:a16="http://schemas.microsoft.com/office/drawing/2014/main" id="{685179C1-3D94-BB31-2299-466A20C01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" y="2109"/>
              <a:ext cx="15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417" name="Rectangle 437">
              <a:extLst>
                <a:ext uri="{FF2B5EF4-FFF2-40B4-BE49-F238E27FC236}">
                  <a16:creationId xmlns:a16="http://schemas.microsoft.com/office/drawing/2014/main" id="{A05A9AB1-DDF0-756D-E8FF-A83CBC73F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0" y="2112"/>
              <a:ext cx="267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1.207.951,24</a:t>
              </a:r>
              <a:endParaRPr lang="en-US" altLang="en-US" sz="1800"/>
            </a:p>
          </p:txBody>
        </p:sp>
        <p:sp>
          <p:nvSpPr>
            <p:cNvPr id="418" name="Rectangle 438">
              <a:extLst>
                <a:ext uri="{FF2B5EF4-FFF2-40B4-BE49-F238E27FC236}">
                  <a16:creationId xmlns:a16="http://schemas.microsoft.com/office/drawing/2014/main" id="{3226A900-5513-7106-DC67-40FE16398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7" y="2112"/>
              <a:ext cx="20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1.207.951</a:t>
              </a:r>
              <a:endParaRPr lang="en-US" altLang="en-US" sz="1800"/>
            </a:p>
          </p:txBody>
        </p:sp>
        <p:sp>
          <p:nvSpPr>
            <p:cNvPr id="419" name="Rectangle 439">
              <a:extLst>
                <a:ext uri="{FF2B5EF4-FFF2-40B4-BE49-F238E27FC236}">
                  <a16:creationId xmlns:a16="http://schemas.microsoft.com/office/drawing/2014/main" id="{2CD0CE6C-30F6-E171-CC55-E8EBC90CA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" y="2112"/>
              <a:ext cx="10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</a:t>
              </a:r>
              <a:endParaRPr lang="en-US" altLang="en-US" sz="1800"/>
            </a:p>
          </p:txBody>
        </p:sp>
        <p:sp>
          <p:nvSpPr>
            <p:cNvPr id="420" name="Rectangle 440">
              <a:extLst>
                <a:ext uri="{FF2B5EF4-FFF2-40B4-BE49-F238E27FC236}">
                  <a16:creationId xmlns:a16="http://schemas.microsoft.com/office/drawing/2014/main" id="{9A7A0ADD-CCB8-EA10-FB59-A2CBE29D5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4" y="2112"/>
              <a:ext cx="1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421" name="Rectangle 441">
              <a:extLst>
                <a:ext uri="{FF2B5EF4-FFF2-40B4-BE49-F238E27FC236}">
                  <a16:creationId xmlns:a16="http://schemas.microsoft.com/office/drawing/2014/main" id="{C03F2012-A41B-3291-260A-A5949E4E1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" y="2161"/>
              <a:ext cx="2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</a:t>
              </a:r>
              <a:endParaRPr lang="en-US" altLang="en-US" sz="1800"/>
            </a:p>
          </p:txBody>
        </p:sp>
        <p:sp>
          <p:nvSpPr>
            <p:cNvPr id="422" name="Rectangle 442">
              <a:extLst>
                <a:ext uri="{FF2B5EF4-FFF2-40B4-BE49-F238E27FC236}">
                  <a16:creationId xmlns:a16="http://schemas.microsoft.com/office/drawing/2014/main" id="{583876AD-A835-7D17-41B5-6A41AB0B7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" y="2161"/>
              <a:ext cx="1107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Agregat Halus (85-90)% sesuai spesifikasi gradasi Filter</a:t>
              </a:r>
              <a:endParaRPr lang="en-US" altLang="en-US" sz="1800"/>
            </a:p>
          </p:txBody>
        </p:sp>
        <p:sp>
          <p:nvSpPr>
            <p:cNvPr id="423" name="Rectangle 443">
              <a:extLst>
                <a:ext uri="{FF2B5EF4-FFF2-40B4-BE49-F238E27FC236}">
                  <a16:creationId xmlns:a16="http://schemas.microsoft.com/office/drawing/2014/main" id="{DD7265D7-655F-7680-C417-CEF68A707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" y="2164"/>
              <a:ext cx="248" cy="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TM.05.2.c.5).(5)</a:t>
              </a:r>
              <a:endParaRPr lang="en-US" altLang="en-US" sz="1800"/>
            </a:p>
          </p:txBody>
        </p:sp>
        <p:sp>
          <p:nvSpPr>
            <p:cNvPr id="424" name="Rectangle 444">
              <a:extLst>
                <a:ext uri="{FF2B5EF4-FFF2-40B4-BE49-F238E27FC236}">
                  <a16:creationId xmlns:a16="http://schemas.microsoft.com/office/drawing/2014/main" id="{C564CB4B-6DAB-2B88-EC5B-C6819D9BA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" y="2161"/>
              <a:ext cx="3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425" name="Rectangle 445">
              <a:extLst>
                <a:ext uri="{FF2B5EF4-FFF2-40B4-BE49-F238E27FC236}">
                  <a16:creationId xmlns:a16="http://schemas.microsoft.com/office/drawing/2014/main" id="{60B3A795-5DB0-931D-9A80-8B8E31F915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" y="2157"/>
              <a:ext cx="15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426" name="Rectangle 446">
              <a:extLst>
                <a:ext uri="{FF2B5EF4-FFF2-40B4-BE49-F238E27FC236}">
                  <a16:creationId xmlns:a16="http://schemas.microsoft.com/office/drawing/2014/main" id="{801E6707-2545-6319-C281-DBB15621A4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" y="2162"/>
              <a:ext cx="2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833.069,82</a:t>
              </a:r>
              <a:endParaRPr lang="en-US" altLang="en-US" sz="1800"/>
            </a:p>
          </p:txBody>
        </p:sp>
        <p:sp>
          <p:nvSpPr>
            <p:cNvPr id="427" name="Rectangle 447">
              <a:extLst>
                <a:ext uri="{FF2B5EF4-FFF2-40B4-BE49-F238E27FC236}">
                  <a16:creationId xmlns:a16="http://schemas.microsoft.com/office/drawing/2014/main" id="{72733ADA-80A3-483A-2AB8-41149776D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2" y="2162"/>
              <a:ext cx="171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  </a:t>
              </a:r>
              <a:endParaRPr lang="en-US" altLang="en-US" sz="1800"/>
            </a:p>
          </p:txBody>
        </p:sp>
        <p:sp>
          <p:nvSpPr>
            <p:cNvPr id="428" name="Rectangle 448">
              <a:extLst>
                <a:ext uri="{FF2B5EF4-FFF2-40B4-BE49-F238E27FC236}">
                  <a16:creationId xmlns:a16="http://schemas.microsoft.com/office/drawing/2014/main" id="{485A803A-3A25-CCEB-DD49-BA7459EE4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3" y="2162"/>
              <a:ext cx="1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429" name="Rectangle 449">
              <a:extLst>
                <a:ext uri="{FF2B5EF4-FFF2-40B4-BE49-F238E27FC236}">
                  <a16:creationId xmlns:a16="http://schemas.microsoft.com/office/drawing/2014/main" id="{05BB8F78-7881-C63C-D522-FD792AB8B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2161"/>
              <a:ext cx="16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833.070</a:t>
              </a:r>
              <a:endParaRPr lang="en-US" altLang="en-US" sz="1800"/>
            </a:p>
          </p:txBody>
        </p:sp>
        <p:sp>
          <p:nvSpPr>
            <p:cNvPr id="430" name="Rectangle 450">
              <a:extLst>
                <a:ext uri="{FF2B5EF4-FFF2-40B4-BE49-F238E27FC236}">
                  <a16:creationId xmlns:a16="http://schemas.microsoft.com/office/drawing/2014/main" id="{1362DCD4-2F85-EC0B-792E-6841D73D9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2161"/>
              <a:ext cx="1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431" name="Rectangle 451">
              <a:extLst>
                <a:ext uri="{FF2B5EF4-FFF2-40B4-BE49-F238E27FC236}">
                  <a16:creationId xmlns:a16="http://schemas.microsoft.com/office/drawing/2014/main" id="{68241210-EF8A-7FB0-73A4-AFA631638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" y="2161"/>
              <a:ext cx="1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432" name="Rectangle 452">
              <a:extLst>
                <a:ext uri="{FF2B5EF4-FFF2-40B4-BE49-F238E27FC236}">
                  <a16:creationId xmlns:a16="http://schemas.microsoft.com/office/drawing/2014/main" id="{E7D8D77D-703D-7D8D-BC23-62FB1AB94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" y="2209"/>
              <a:ext cx="2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433" name="Rectangle 453">
              <a:extLst>
                <a:ext uri="{FF2B5EF4-FFF2-40B4-BE49-F238E27FC236}">
                  <a16:creationId xmlns:a16="http://schemas.microsoft.com/office/drawing/2014/main" id="{792D9DE6-A688-4148-8BCF-6FDC3B4B9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" y="2209"/>
              <a:ext cx="1106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Agregat Kasar (75-85)% sesuai spesifikasi gradasi Filter</a:t>
              </a:r>
              <a:endParaRPr lang="en-US" altLang="en-US" sz="1800"/>
            </a:p>
          </p:txBody>
        </p:sp>
        <p:sp>
          <p:nvSpPr>
            <p:cNvPr id="434" name="Rectangle 454">
              <a:extLst>
                <a:ext uri="{FF2B5EF4-FFF2-40B4-BE49-F238E27FC236}">
                  <a16:creationId xmlns:a16="http://schemas.microsoft.com/office/drawing/2014/main" id="{5A5D55FF-7407-FFD6-5075-7B13870B8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" y="2213"/>
              <a:ext cx="248" cy="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TM.05.2.c.4).(6)</a:t>
              </a:r>
              <a:endParaRPr lang="en-US" altLang="en-US" sz="1800"/>
            </a:p>
          </p:txBody>
        </p:sp>
        <p:sp>
          <p:nvSpPr>
            <p:cNvPr id="435" name="Rectangle 455">
              <a:extLst>
                <a:ext uri="{FF2B5EF4-FFF2-40B4-BE49-F238E27FC236}">
                  <a16:creationId xmlns:a16="http://schemas.microsoft.com/office/drawing/2014/main" id="{AD8F52FC-7C68-42E1-C9F1-C88AF14C6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" y="2209"/>
              <a:ext cx="3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436" name="Rectangle 456">
              <a:extLst>
                <a:ext uri="{FF2B5EF4-FFF2-40B4-BE49-F238E27FC236}">
                  <a16:creationId xmlns:a16="http://schemas.microsoft.com/office/drawing/2014/main" id="{34A067DD-8AFD-4F77-55E1-60049B004B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" y="2206"/>
              <a:ext cx="15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437" name="Rectangle 457">
              <a:extLst>
                <a:ext uri="{FF2B5EF4-FFF2-40B4-BE49-F238E27FC236}">
                  <a16:creationId xmlns:a16="http://schemas.microsoft.com/office/drawing/2014/main" id="{E8B75E56-0319-6D36-0D5C-EDC88830A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209"/>
              <a:ext cx="2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833.069,82</a:t>
              </a:r>
              <a:endParaRPr lang="en-US" altLang="en-US" sz="1800"/>
            </a:p>
          </p:txBody>
        </p:sp>
        <p:sp>
          <p:nvSpPr>
            <p:cNvPr id="438" name="Rectangle 458">
              <a:extLst>
                <a:ext uri="{FF2B5EF4-FFF2-40B4-BE49-F238E27FC236}">
                  <a16:creationId xmlns:a16="http://schemas.microsoft.com/office/drawing/2014/main" id="{18BFC91E-304D-74CA-B237-8BEE1B5B6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2209"/>
              <a:ext cx="16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833.070</a:t>
              </a:r>
              <a:endParaRPr lang="en-US" altLang="en-US" sz="1800"/>
            </a:p>
          </p:txBody>
        </p:sp>
        <p:sp>
          <p:nvSpPr>
            <p:cNvPr id="439" name="Rectangle 459">
              <a:extLst>
                <a:ext uri="{FF2B5EF4-FFF2-40B4-BE49-F238E27FC236}">
                  <a16:creationId xmlns:a16="http://schemas.microsoft.com/office/drawing/2014/main" id="{57FE7D49-997A-02D1-1457-D3CF3931C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2209"/>
              <a:ext cx="1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440" name="Rectangle 460">
              <a:extLst>
                <a:ext uri="{FF2B5EF4-FFF2-40B4-BE49-F238E27FC236}">
                  <a16:creationId xmlns:a16="http://schemas.microsoft.com/office/drawing/2014/main" id="{C1CD706C-9151-C1E1-EFB6-928992024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" y="2209"/>
              <a:ext cx="1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441" name="Rectangle 461">
              <a:extLst>
                <a:ext uri="{FF2B5EF4-FFF2-40B4-BE49-F238E27FC236}">
                  <a16:creationId xmlns:a16="http://schemas.microsoft.com/office/drawing/2014/main" id="{945D9406-8747-4442-6BC4-91AFFC35D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" y="2258"/>
              <a:ext cx="2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4</a:t>
              </a:r>
              <a:endParaRPr lang="en-US" altLang="en-US" sz="1800"/>
            </a:p>
          </p:txBody>
        </p:sp>
        <p:sp>
          <p:nvSpPr>
            <p:cNvPr id="442" name="Rectangle 462">
              <a:extLst>
                <a:ext uri="{FF2B5EF4-FFF2-40B4-BE49-F238E27FC236}">
                  <a16:creationId xmlns:a16="http://schemas.microsoft.com/office/drawing/2014/main" id="{87327800-64F3-FFBF-3E22-DE20A7E61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" y="2258"/>
              <a:ext cx="1106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Agregat Kasar (85-90)% sesuai spesifikasi gradasi Filter</a:t>
              </a:r>
              <a:endParaRPr lang="en-US" altLang="en-US" sz="1800"/>
            </a:p>
          </p:txBody>
        </p:sp>
        <p:sp>
          <p:nvSpPr>
            <p:cNvPr id="443" name="Rectangle 463">
              <a:extLst>
                <a:ext uri="{FF2B5EF4-FFF2-40B4-BE49-F238E27FC236}">
                  <a16:creationId xmlns:a16="http://schemas.microsoft.com/office/drawing/2014/main" id="{9A98BBB5-C695-9622-FEC9-8EC4548204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" y="2261"/>
              <a:ext cx="248" cy="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TM.05.2.c.5).(6)</a:t>
              </a:r>
              <a:endParaRPr lang="en-US" altLang="en-US" sz="1800"/>
            </a:p>
          </p:txBody>
        </p:sp>
        <p:sp>
          <p:nvSpPr>
            <p:cNvPr id="444" name="Rectangle 464">
              <a:extLst>
                <a:ext uri="{FF2B5EF4-FFF2-40B4-BE49-F238E27FC236}">
                  <a16:creationId xmlns:a16="http://schemas.microsoft.com/office/drawing/2014/main" id="{1DDD839F-FC74-F8A6-9B73-664C5169D2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" y="2258"/>
              <a:ext cx="3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445" name="Rectangle 465">
              <a:extLst>
                <a:ext uri="{FF2B5EF4-FFF2-40B4-BE49-F238E27FC236}">
                  <a16:creationId xmlns:a16="http://schemas.microsoft.com/office/drawing/2014/main" id="{3EC15F33-71CF-AC88-2C81-47C2C217B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" y="2254"/>
              <a:ext cx="15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446" name="Rectangle 466">
              <a:extLst>
                <a:ext uri="{FF2B5EF4-FFF2-40B4-BE49-F238E27FC236}">
                  <a16:creationId xmlns:a16="http://schemas.microsoft.com/office/drawing/2014/main" id="{9559205C-AB07-E076-B8CA-2644D7AAA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258"/>
              <a:ext cx="2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336.381,35</a:t>
              </a:r>
              <a:endParaRPr lang="en-US" altLang="en-US" sz="1800"/>
            </a:p>
          </p:txBody>
        </p:sp>
        <p:sp>
          <p:nvSpPr>
            <p:cNvPr id="447" name="Rectangle 467">
              <a:extLst>
                <a:ext uri="{FF2B5EF4-FFF2-40B4-BE49-F238E27FC236}">
                  <a16:creationId xmlns:a16="http://schemas.microsoft.com/office/drawing/2014/main" id="{607DBB96-4729-000F-C300-6AEFCFC6E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2258"/>
              <a:ext cx="16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336.381</a:t>
              </a:r>
              <a:endParaRPr lang="en-US" altLang="en-US" sz="1800"/>
            </a:p>
          </p:txBody>
        </p:sp>
        <p:sp>
          <p:nvSpPr>
            <p:cNvPr id="448" name="Rectangle 468">
              <a:extLst>
                <a:ext uri="{FF2B5EF4-FFF2-40B4-BE49-F238E27FC236}">
                  <a16:creationId xmlns:a16="http://schemas.microsoft.com/office/drawing/2014/main" id="{3A13D77C-718D-D1D8-1E11-B250D5ED2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2258"/>
              <a:ext cx="1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449" name="Rectangle 469">
              <a:extLst>
                <a:ext uri="{FF2B5EF4-FFF2-40B4-BE49-F238E27FC236}">
                  <a16:creationId xmlns:a16="http://schemas.microsoft.com/office/drawing/2014/main" id="{ABFCC183-31E2-97A4-DC9B-AE77E5A9F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" y="2258"/>
              <a:ext cx="1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450" name="Rectangle 470">
              <a:extLst>
                <a:ext uri="{FF2B5EF4-FFF2-40B4-BE49-F238E27FC236}">
                  <a16:creationId xmlns:a16="http://schemas.microsoft.com/office/drawing/2014/main" id="{7C7FEBA7-D64E-4F3B-E4FF-6D2AE7E89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" y="2306"/>
              <a:ext cx="2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5</a:t>
              </a:r>
              <a:endParaRPr lang="en-US" altLang="en-US" sz="1800"/>
            </a:p>
          </p:txBody>
        </p:sp>
        <p:sp>
          <p:nvSpPr>
            <p:cNvPr id="451" name="Rectangle 471">
              <a:extLst>
                <a:ext uri="{FF2B5EF4-FFF2-40B4-BE49-F238E27FC236}">
                  <a16:creationId xmlns:a16="http://schemas.microsoft.com/office/drawing/2014/main" id="{0F0F0CDA-3D31-5BFB-B3AC-CCC93DC9E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" y="2306"/>
              <a:ext cx="114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Bahan Filter Kerakal / cobble, batu ukuran 6 cm - 25 cm</a:t>
              </a:r>
              <a:endParaRPr lang="en-US" altLang="en-US" sz="1800"/>
            </a:p>
          </p:txBody>
        </p:sp>
        <p:sp>
          <p:nvSpPr>
            <p:cNvPr id="452" name="Rectangle 472">
              <a:extLst>
                <a:ext uri="{FF2B5EF4-FFF2-40B4-BE49-F238E27FC236}">
                  <a16:creationId xmlns:a16="http://schemas.microsoft.com/office/drawing/2014/main" id="{44391A14-63A5-60E6-D536-FFF3193EAC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2" y="2306"/>
              <a:ext cx="25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TM.05.2.b.1)</a:t>
              </a:r>
              <a:endParaRPr lang="en-US" altLang="en-US" sz="1800"/>
            </a:p>
          </p:txBody>
        </p:sp>
        <p:sp>
          <p:nvSpPr>
            <p:cNvPr id="453" name="Rectangle 473">
              <a:extLst>
                <a:ext uri="{FF2B5EF4-FFF2-40B4-BE49-F238E27FC236}">
                  <a16:creationId xmlns:a16="http://schemas.microsoft.com/office/drawing/2014/main" id="{80229EDB-EA5A-21D2-47B8-CA4A2DCBB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" y="2306"/>
              <a:ext cx="3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454" name="Rectangle 474">
              <a:extLst>
                <a:ext uri="{FF2B5EF4-FFF2-40B4-BE49-F238E27FC236}">
                  <a16:creationId xmlns:a16="http://schemas.microsoft.com/office/drawing/2014/main" id="{C571527B-BDFD-0E25-3F91-3C59424D6F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" y="2303"/>
              <a:ext cx="15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455" name="Rectangle 475">
              <a:extLst>
                <a:ext uri="{FF2B5EF4-FFF2-40B4-BE49-F238E27FC236}">
                  <a16:creationId xmlns:a16="http://schemas.microsoft.com/office/drawing/2014/main" id="{33C8148C-D46E-F853-FAE7-F117F7E62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306"/>
              <a:ext cx="2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420.476,69</a:t>
              </a:r>
              <a:endParaRPr lang="en-US" altLang="en-US" sz="1800"/>
            </a:p>
          </p:txBody>
        </p:sp>
        <p:sp>
          <p:nvSpPr>
            <p:cNvPr id="456" name="Rectangle 476">
              <a:extLst>
                <a:ext uri="{FF2B5EF4-FFF2-40B4-BE49-F238E27FC236}">
                  <a16:creationId xmlns:a16="http://schemas.microsoft.com/office/drawing/2014/main" id="{042B53A8-8173-2608-E9B2-6962815BE0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2306"/>
              <a:ext cx="16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420.477</a:t>
              </a:r>
              <a:endParaRPr lang="en-US" altLang="en-US" sz="1800"/>
            </a:p>
          </p:txBody>
        </p:sp>
        <p:sp>
          <p:nvSpPr>
            <p:cNvPr id="457" name="Rectangle 477">
              <a:extLst>
                <a:ext uri="{FF2B5EF4-FFF2-40B4-BE49-F238E27FC236}">
                  <a16:creationId xmlns:a16="http://schemas.microsoft.com/office/drawing/2014/main" id="{55ED9106-CFBE-B963-A174-531440965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2306"/>
              <a:ext cx="1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458" name="Rectangle 478">
              <a:extLst>
                <a:ext uri="{FF2B5EF4-FFF2-40B4-BE49-F238E27FC236}">
                  <a16:creationId xmlns:a16="http://schemas.microsoft.com/office/drawing/2014/main" id="{C9C324FC-5EA9-E3DD-9D7D-53C6D2737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" y="2306"/>
              <a:ext cx="1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459" name="Rectangle 479">
              <a:extLst>
                <a:ext uri="{FF2B5EF4-FFF2-40B4-BE49-F238E27FC236}">
                  <a16:creationId xmlns:a16="http://schemas.microsoft.com/office/drawing/2014/main" id="{0006B17E-6DA9-AAFF-21A1-5DD231F31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" y="2355"/>
              <a:ext cx="2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6</a:t>
              </a:r>
              <a:endParaRPr lang="en-US" altLang="en-US" sz="1800"/>
            </a:p>
          </p:txBody>
        </p:sp>
        <p:sp>
          <p:nvSpPr>
            <p:cNvPr id="460" name="Rectangle 480">
              <a:extLst>
                <a:ext uri="{FF2B5EF4-FFF2-40B4-BE49-F238E27FC236}">
                  <a16:creationId xmlns:a16="http://schemas.microsoft.com/office/drawing/2014/main" id="{B6EF78ED-F485-4742-4143-281975E8F3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" y="2355"/>
              <a:ext cx="1177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Bahan Filter Kerikil / gravel, batu ukuran 0,5 cm  - &lt; 6 cm</a:t>
              </a:r>
              <a:endParaRPr lang="en-US" altLang="en-US" sz="1800"/>
            </a:p>
          </p:txBody>
        </p:sp>
        <p:sp>
          <p:nvSpPr>
            <p:cNvPr id="461" name="Rectangle 481">
              <a:extLst>
                <a:ext uri="{FF2B5EF4-FFF2-40B4-BE49-F238E27FC236}">
                  <a16:creationId xmlns:a16="http://schemas.microsoft.com/office/drawing/2014/main" id="{15E0EF7D-B32D-D564-B3A0-5EFEE185C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2" y="2355"/>
              <a:ext cx="25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TM.05.2.b.2)</a:t>
              </a:r>
              <a:endParaRPr lang="en-US" altLang="en-US" sz="1800"/>
            </a:p>
          </p:txBody>
        </p:sp>
        <p:sp>
          <p:nvSpPr>
            <p:cNvPr id="462" name="Rectangle 482">
              <a:extLst>
                <a:ext uri="{FF2B5EF4-FFF2-40B4-BE49-F238E27FC236}">
                  <a16:creationId xmlns:a16="http://schemas.microsoft.com/office/drawing/2014/main" id="{40EC6BB3-19A8-03B5-C8A3-AA4682A50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" y="2355"/>
              <a:ext cx="3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463" name="Rectangle 483">
              <a:extLst>
                <a:ext uri="{FF2B5EF4-FFF2-40B4-BE49-F238E27FC236}">
                  <a16:creationId xmlns:a16="http://schemas.microsoft.com/office/drawing/2014/main" id="{F0F79912-ED34-CCAD-8D3F-72F636D28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" y="2352"/>
              <a:ext cx="15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464" name="Rectangle 484">
              <a:extLst>
                <a:ext uri="{FF2B5EF4-FFF2-40B4-BE49-F238E27FC236}">
                  <a16:creationId xmlns:a16="http://schemas.microsoft.com/office/drawing/2014/main" id="{C73E8D24-02DB-4A1A-F2B2-32BD8C35C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355"/>
              <a:ext cx="2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403.342,50</a:t>
              </a:r>
              <a:endParaRPr lang="en-US" altLang="en-US" sz="1800"/>
            </a:p>
          </p:txBody>
        </p:sp>
        <p:sp>
          <p:nvSpPr>
            <p:cNvPr id="465" name="Rectangle 485">
              <a:extLst>
                <a:ext uri="{FF2B5EF4-FFF2-40B4-BE49-F238E27FC236}">
                  <a16:creationId xmlns:a16="http://schemas.microsoft.com/office/drawing/2014/main" id="{819EBDF6-16C5-F0AD-1D8F-4CC511CAE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2355"/>
              <a:ext cx="16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403.343</a:t>
              </a:r>
              <a:endParaRPr lang="en-US" altLang="en-US" sz="1800"/>
            </a:p>
          </p:txBody>
        </p:sp>
        <p:sp>
          <p:nvSpPr>
            <p:cNvPr id="466" name="Rectangle 486">
              <a:extLst>
                <a:ext uri="{FF2B5EF4-FFF2-40B4-BE49-F238E27FC236}">
                  <a16:creationId xmlns:a16="http://schemas.microsoft.com/office/drawing/2014/main" id="{51F33C54-FB1D-8C20-FCB9-F75117847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2355"/>
              <a:ext cx="1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467" name="Rectangle 487">
              <a:extLst>
                <a:ext uri="{FF2B5EF4-FFF2-40B4-BE49-F238E27FC236}">
                  <a16:creationId xmlns:a16="http://schemas.microsoft.com/office/drawing/2014/main" id="{237193D8-2841-810B-C09C-66065BCD2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" y="2355"/>
              <a:ext cx="1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468" name="Rectangle 488">
              <a:extLst>
                <a:ext uri="{FF2B5EF4-FFF2-40B4-BE49-F238E27FC236}">
                  <a16:creationId xmlns:a16="http://schemas.microsoft.com/office/drawing/2014/main" id="{869A3F7F-5728-988E-3CAE-5C60B221C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" y="2404"/>
              <a:ext cx="2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7</a:t>
              </a:r>
              <a:endParaRPr lang="en-US" altLang="en-US" sz="1800"/>
            </a:p>
          </p:txBody>
        </p:sp>
        <p:sp>
          <p:nvSpPr>
            <p:cNvPr id="469" name="Rectangle 489">
              <a:extLst>
                <a:ext uri="{FF2B5EF4-FFF2-40B4-BE49-F238E27FC236}">
                  <a16:creationId xmlns:a16="http://schemas.microsoft.com/office/drawing/2014/main" id="{BB189875-16D7-E9A5-38BB-9FD8FDC35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" y="2404"/>
              <a:ext cx="80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Bahan Filter Kerikil-Kerakal/batu pecah</a:t>
              </a:r>
              <a:endParaRPr lang="en-US" altLang="en-US" sz="1800"/>
            </a:p>
          </p:txBody>
        </p:sp>
        <p:sp>
          <p:nvSpPr>
            <p:cNvPr id="470" name="Rectangle 490">
              <a:extLst>
                <a:ext uri="{FF2B5EF4-FFF2-40B4-BE49-F238E27FC236}">
                  <a16:creationId xmlns:a16="http://schemas.microsoft.com/office/drawing/2014/main" id="{A2A8B88E-6050-A272-CDB7-05D646469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2" y="2404"/>
              <a:ext cx="25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TM.05.2.b.3)</a:t>
              </a:r>
              <a:endParaRPr lang="en-US" altLang="en-US" sz="1800"/>
            </a:p>
          </p:txBody>
        </p:sp>
        <p:sp>
          <p:nvSpPr>
            <p:cNvPr id="471" name="Rectangle 491">
              <a:extLst>
                <a:ext uri="{FF2B5EF4-FFF2-40B4-BE49-F238E27FC236}">
                  <a16:creationId xmlns:a16="http://schemas.microsoft.com/office/drawing/2014/main" id="{49F3B53B-B9A8-610C-6685-F8E683811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" y="2404"/>
              <a:ext cx="3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472" name="Rectangle 492">
              <a:extLst>
                <a:ext uri="{FF2B5EF4-FFF2-40B4-BE49-F238E27FC236}">
                  <a16:creationId xmlns:a16="http://schemas.microsoft.com/office/drawing/2014/main" id="{A35D890C-9A81-C813-AC9D-318371860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" y="2400"/>
              <a:ext cx="15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473" name="Rectangle 493">
              <a:extLst>
                <a:ext uri="{FF2B5EF4-FFF2-40B4-BE49-F238E27FC236}">
                  <a16:creationId xmlns:a16="http://schemas.microsoft.com/office/drawing/2014/main" id="{DD265937-113F-AEC4-8521-14FD910E3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404"/>
              <a:ext cx="2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257.459,25</a:t>
              </a:r>
              <a:endParaRPr lang="en-US" altLang="en-US" sz="1800"/>
            </a:p>
          </p:txBody>
        </p:sp>
        <p:sp>
          <p:nvSpPr>
            <p:cNvPr id="474" name="Rectangle 494">
              <a:extLst>
                <a:ext uri="{FF2B5EF4-FFF2-40B4-BE49-F238E27FC236}">
                  <a16:creationId xmlns:a16="http://schemas.microsoft.com/office/drawing/2014/main" id="{710BB4AF-684C-E968-7C89-840090B7F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2404"/>
              <a:ext cx="16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257.459</a:t>
              </a:r>
              <a:endParaRPr lang="en-US" altLang="en-US" sz="1800"/>
            </a:p>
          </p:txBody>
        </p:sp>
        <p:sp>
          <p:nvSpPr>
            <p:cNvPr id="475" name="Rectangle 495">
              <a:extLst>
                <a:ext uri="{FF2B5EF4-FFF2-40B4-BE49-F238E27FC236}">
                  <a16:creationId xmlns:a16="http://schemas.microsoft.com/office/drawing/2014/main" id="{A8E96F30-040E-FB71-750F-5DF79EB70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2404"/>
              <a:ext cx="1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476" name="Rectangle 496">
              <a:extLst>
                <a:ext uri="{FF2B5EF4-FFF2-40B4-BE49-F238E27FC236}">
                  <a16:creationId xmlns:a16="http://schemas.microsoft.com/office/drawing/2014/main" id="{B8B4FE85-568A-8CB8-7F3A-55A11D21E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" y="2404"/>
              <a:ext cx="1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477" name="Rectangle 497">
              <a:extLst>
                <a:ext uri="{FF2B5EF4-FFF2-40B4-BE49-F238E27FC236}">
                  <a16:creationId xmlns:a16="http://schemas.microsoft.com/office/drawing/2014/main" id="{69DC42E0-8D2F-5168-6335-1B22E35E3D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" y="2452"/>
              <a:ext cx="2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8</a:t>
              </a:r>
              <a:endParaRPr lang="en-US" altLang="en-US" sz="1800"/>
            </a:p>
          </p:txBody>
        </p:sp>
        <p:sp>
          <p:nvSpPr>
            <p:cNvPr id="478" name="Rectangle 498">
              <a:extLst>
                <a:ext uri="{FF2B5EF4-FFF2-40B4-BE49-F238E27FC236}">
                  <a16:creationId xmlns:a16="http://schemas.microsoft.com/office/drawing/2014/main" id="{AA739974-5B91-5271-B044-F3BED0E85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" y="2452"/>
              <a:ext cx="677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Bahan Filter Batu Pecahan Granit</a:t>
              </a:r>
              <a:endParaRPr lang="en-US" altLang="en-US" sz="1800"/>
            </a:p>
          </p:txBody>
        </p:sp>
        <p:sp>
          <p:nvSpPr>
            <p:cNvPr id="479" name="Rectangle 499">
              <a:extLst>
                <a:ext uri="{FF2B5EF4-FFF2-40B4-BE49-F238E27FC236}">
                  <a16:creationId xmlns:a16="http://schemas.microsoft.com/office/drawing/2014/main" id="{AFFE09BC-CD46-3B50-AB31-A5A60ACDB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2" y="2452"/>
              <a:ext cx="25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TM.05.2.b.4)</a:t>
              </a:r>
              <a:endParaRPr lang="en-US" altLang="en-US" sz="1800"/>
            </a:p>
          </p:txBody>
        </p:sp>
        <p:sp>
          <p:nvSpPr>
            <p:cNvPr id="480" name="Rectangle 500">
              <a:extLst>
                <a:ext uri="{FF2B5EF4-FFF2-40B4-BE49-F238E27FC236}">
                  <a16:creationId xmlns:a16="http://schemas.microsoft.com/office/drawing/2014/main" id="{3AC1869A-4170-9B62-5904-8ED7CD818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" y="2452"/>
              <a:ext cx="3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481" name="Rectangle 501">
              <a:extLst>
                <a:ext uri="{FF2B5EF4-FFF2-40B4-BE49-F238E27FC236}">
                  <a16:creationId xmlns:a16="http://schemas.microsoft.com/office/drawing/2014/main" id="{07B1A0BC-8764-7FAB-081C-7B0B77B43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" y="2449"/>
              <a:ext cx="15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482" name="Rectangle 502">
              <a:extLst>
                <a:ext uri="{FF2B5EF4-FFF2-40B4-BE49-F238E27FC236}">
                  <a16:creationId xmlns:a16="http://schemas.microsoft.com/office/drawing/2014/main" id="{76052D0E-1DB1-A36D-60EB-FF1111F81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452"/>
              <a:ext cx="2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158.595,52</a:t>
              </a:r>
              <a:endParaRPr lang="en-US" altLang="en-US" sz="1800"/>
            </a:p>
          </p:txBody>
        </p:sp>
        <p:sp>
          <p:nvSpPr>
            <p:cNvPr id="483" name="Rectangle 503">
              <a:extLst>
                <a:ext uri="{FF2B5EF4-FFF2-40B4-BE49-F238E27FC236}">
                  <a16:creationId xmlns:a16="http://schemas.microsoft.com/office/drawing/2014/main" id="{D5CB4548-9EB1-A8B7-3AAC-CF71D2D99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2452"/>
              <a:ext cx="16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158.596</a:t>
              </a:r>
              <a:endParaRPr lang="en-US" altLang="en-US" sz="1800"/>
            </a:p>
          </p:txBody>
        </p:sp>
        <p:sp>
          <p:nvSpPr>
            <p:cNvPr id="484" name="Rectangle 504">
              <a:extLst>
                <a:ext uri="{FF2B5EF4-FFF2-40B4-BE49-F238E27FC236}">
                  <a16:creationId xmlns:a16="http://schemas.microsoft.com/office/drawing/2014/main" id="{1489F370-854F-A558-E4E7-1069F4817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2452"/>
              <a:ext cx="1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485" name="Rectangle 505">
              <a:extLst>
                <a:ext uri="{FF2B5EF4-FFF2-40B4-BE49-F238E27FC236}">
                  <a16:creationId xmlns:a16="http://schemas.microsoft.com/office/drawing/2014/main" id="{FE54FE35-ECD3-5AE8-4A65-F5AFD5E67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" y="2452"/>
              <a:ext cx="1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486" name="Rectangle 506">
              <a:extLst>
                <a:ext uri="{FF2B5EF4-FFF2-40B4-BE49-F238E27FC236}">
                  <a16:creationId xmlns:a16="http://schemas.microsoft.com/office/drawing/2014/main" id="{37166131-F41E-BE68-3FD2-8600313C6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" y="2501"/>
              <a:ext cx="2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9</a:t>
              </a:r>
              <a:endParaRPr lang="en-US" altLang="en-US" sz="1800"/>
            </a:p>
          </p:txBody>
        </p:sp>
        <p:sp>
          <p:nvSpPr>
            <p:cNvPr id="487" name="Rectangle 507">
              <a:extLst>
                <a:ext uri="{FF2B5EF4-FFF2-40B4-BE49-F238E27FC236}">
                  <a16:creationId xmlns:a16="http://schemas.microsoft.com/office/drawing/2014/main" id="{384BE270-9FD5-2804-3243-51C8AB23E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" y="2501"/>
              <a:ext cx="66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Bahan Filter Split Kasar (Kerakal)</a:t>
              </a:r>
              <a:endParaRPr lang="en-US" altLang="en-US" sz="1800"/>
            </a:p>
          </p:txBody>
        </p:sp>
        <p:sp>
          <p:nvSpPr>
            <p:cNvPr id="488" name="Rectangle 508">
              <a:extLst>
                <a:ext uri="{FF2B5EF4-FFF2-40B4-BE49-F238E27FC236}">
                  <a16:creationId xmlns:a16="http://schemas.microsoft.com/office/drawing/2014/main" id="{19224FC7-DF3F-2B6E-6377-59259B3B8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2" y="2501"/>
              <a:ext cx="25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TM.05.2.b.5)</a:t>
              </a:r>
              <a:endParaRPr lang="en-US" altLang="en-US" sz="1800"/>
            </a:p>
          </p:txBody>
        </p:sp>
        <p:sp>
          <p:nvSpPr>
            <p:cNvPr id="489" name="Rectangle 509">
              <a:extLst>
                <a:ext uri="{FF2B5EF4-FFF2-40B4-BE49-F238E27FC236}">
                  <a16:creationId xmlns:a16="http://schemas.microsoft.com/office/drawing/2014/main" id="{D8EAC2BB-F414-7F65-BC12-CBD995591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" y="2501"/>
              <a:ext cx="3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490" name="Rectangle 510">
              <a:extLst>
                <a:ext uri="{FF2B5EF4-FFF2-40B4-BE49-F238E27FC236}">
                  <a16:creationId xmlns:a16="http://schemas.microsoft.com/office/drawing/2014/main" id="{8435D784-4584-F05B-5937-F67D42AD39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" y="2498"/>
              <a:ext cx="15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491" name="Rectangle 511">
              <a:extLst>
                <a:ext uri="{FF2B5EF4-FFF2-40B4-BE49-F238E27FC236}">
                  <a16:creationId xmlns:a16="http://schemas.microsoft.com/office/drawing/2014/main" id="{E0177569-BC09-86AF-3E4A-3688FFA40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501"/>
              <a:ext cx="2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116.955,94</a:t>
              </a:r>
              <a:endParaRPr lang="en-US" altLang="en-US" sz="1800"/>
            </a:p>
          </p:txBody>
        </p:sp>
        <p:sp>
          <p:nvSpPr>
            <p:cNvPr id="492" name="Rectangle 512">
              <a:extLst>
                <a:ext uri="{FF2B5EF4-FFF2-40B4-BE49-F238E27FC236}">
                  <a16:creationId xmlns:a16="http://schemas.microsoft.com/office/drawing/2014/main" id="{A05BF3CE-4AC3-87F9-8D08-FF1BF476D7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2501"/>
              <a:ext cx="16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116.956</a:t>
              </a:r>
              <a:endParaRPr lang="en-US" altLang="en-US" sz="1800"/>
            </a:p>
          </p:txBody>
        </p:sp>
        <p:sp>
          <p:nvSpPr>
            <p:cNvPr id="493" name="Rectangle 513">
              <a:extLst>
                <a:ext uri="{FF2B5EF4-FFF2-40B4-BE49-F238E27FC236}">
                  <a16:creationId xmlns:a16="http://schemas.microsoft.com/office/drawing/2014/main" id="{C391A593-E65A-B426-18BE-942E204AD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2501"/>
              <a:ext cx="1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494" name="Rectangle 514">
              <a:extLst>
                <a:ext uri="{FF2B5EF4-FFF2-40B4-BE49-F238E27FC236}">
                  <a16:creationId xmlns:a16="http://schemas.microsoft.com/office/drawing/2014/main" id="{6341EE1B-1BF8-33F6-4C16-0A3D944A1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" y="2501"/>
              <a:ext cx="1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495" name="Rectangle 515">
              <a:extLst>
                <a:ext uri="{FF2B5EF4-FFF2-40B4-BE49-F238E27FC236}">
                  <a16:creationId xmlns:a16="http://schemas.microsoft.com/office/drawing/2014/main" id="{5480B7D8-A6CD-B98F-ADFF-3328B861F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2550"/>
              <a:ext cx="50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10</a:t>
              </a:r>
              <a:endParaRPr lang="en-US" altLang="en-US" sz="1800"/>
            </a:p>
          </p:txBody>
        </p:sp>
        <p:sp>
          <p:nvSpPr>
            <p:cNvPr id="496" name="Rectangle 516">
              <a:extLst>
                <a:ext uri="{FF2B5EF4-FFF2-40B4-BE49-F238E27FC236}">
                  <a16:creationId xmlns:a16="http://schemas.microsoft.com/office/drawing/2014/main" id="{9AB5187A-9E07-32BC-2D13-9D8E50E51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" y="2550"/>
              <a:ext cx="64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Bahan Filter Split Halus-Kerakal</a:t>
              </a:r>
              <a:endParaRPr lang="en-US" altLang="en-US" sz="1800"/>
            </a:p>
          </p:txBody>
        </p:sp>
        <p:sp>
          <p:nvSpPr>
            <p:cNvPr id="497" name="Rectangle 517">
              <a:extLst>
                <a:ext uri="{FF2B5EF4-FFF2-40B4-BE49-F238E27FC236}">
                  <a16:creationId xmlns:a16="http://schemas.microsoft.com/office/drawing/2014/main" id="{DE1DF420-FBA1-E237-CE63-670163400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2" y="2550"/>
              <a:ext cx="25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TM.05.2.b.6)</a:t>
              </a:r>
              <a:endParaRPr lang="en-US" altLang="en-US" sz="1800"/>
            </a:p>
          </p:txBody>
        </p:sp>
        <p:sp>
          <p:nvSpPr>
            <p:cNvPr id="498" name="Rectangle 518">
              <a:extLst>
                <a:ext uri="{FF2B5EF4-FFF2-40B4-BE49-F238E27FC236}">
                  <a16:creationId xmlns:a16="http://schemas.microsoft.com/office/drawing/2014/main" id="{231E843D-9C23-313D-29A6-88E408831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" y="2550"/>
              <a:ext cx="3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499" name="Rectangle 519">
              <a:extLst>
                <a:ext uri="{FF2B5EF4-FFF2-40B4-BE49-F238E27FC236}">
                  <a16:creationId xmlns:a16="http://schemas.microsoft.com/office/drawing/2014/main" id="{27F8C0E8-BA8C-B79A-EAA4-DAF9776DD3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" y="2546"/>
              <a:ext cx="15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500" name="Rectangle 520">
              <a:extLst>
                <a:ext uri="{FF2B5EF4-FFF2-40B4-BE49-F238E27FC236}">
                  <a16:creationId xmlns:a16="http://schemas.microsoft.com/office/drawing/2014/main" id="{0697D236-71A9-2078-DB46-2C3DCE2F2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550"/>
              <a:ext cx="2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176.290,87</a:t>
              </a:r>
              <a:endParaRPr lang="en-US" altLang="en-US" sz="1800"/>
            </a:p>
          </p:txBody>
        </p:sp>
        <p:sp>
          <p:nvSpPr>
            <p:cNvPr id="501" name="Rectangle 521">
              <a:extLst>
                <a:ext uri="{FF2B5EF4-FFF2-40B4-BE49-F238E27FC236}">
                  <a16:creationId xmlns:a16="http://schemas.microsoft.com/office/drawing/2014/main" id="{BE3BA949-690A-014B-5D73-A7ACB6A3A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2550"/>
              <a:ext cx="16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176.291</a:t>
              </a:r>
              <a:endParaRPr lang="en-US" altLang="en-US" sz="1800"/>
            </a:p>
          </p:txBody>
        </p:sp>
        <p:sp>
          <p:nvSpPr>
            <p:cNvPr id="502" name="Rectangle 522">
              <a:extLst>
                <a:ext uri="{FF2B5EF4-FFF2-40B4-BE49-F238E27FC236}">
                  <a16:creationId xmlns:a16="http://schemas.microsoft.com/office/drawing/2014/main" id="{E89DE732-0AA4-0646-CC0F-EE8CB9D98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2550"/>
              <a:ext cx="1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503" name="Rectangle 523">
              <a:extLst>
                <a:ext uri="{FF2B5EF4-FFF2-40B4-BE49-F238E27FC236}">
                  <a16:creationId xmlns:a16="http://schemas.microsoft.com/office/drawing/2014/main" id="{562E259F-1483-FD98-0D70-EA682B99D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" y="2550"/>
              <a:ext cx="1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504" name="Rectangle 524">
              <a:extLst>
                <a:ext uri="{FF2B5EF4-FFF2-40B4-BE49-F238E27FC236}">
                  <a16:creationId xmlns:a16="http://schemas.microsoft.com/office/drawing/2014/main" id="{0633A70E-87FB-FC3B-FBF3-08D916D5C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2598"/>
              <a:ext cx="50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11</a:t>
              </a:r>
              <a:endParaRPr lang="en-US" altLang="en-US" sz="1800"/>
            </a:p>
          </p:txBody>
        </p:sp>
        <p:sp>
          <p:nvSpPr>
            <p:cNvPr id="505" name="Rectangle 525">
              <a:extLst>
                <a:ext uri="{FF2B5EF4-FFF2-40B4-BE49-F238E27FC236}">
                  <a16:creationId xmlns:a16="http://schemas.microsoft.com/office/drawing/2014/main" id="{A3A2921C-49C8-40A0-C0F1-175E7404F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" y="2598"/>
              <a:ext cx="627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Bahan Filter Split Halus-Kerikil</a:t>
              </a:r>
              <a:endParaRPr lang="en-US" altLang="en-US" sz="1800"/>
            </a:p>
          </p:txBody>
        </p:sp>
        <p:sp>
          <p:nvSpPr>
            <p:cNvPr id="506" name="Rectangle 526">
              <a:extLst>
                <a:ext uri="{FF2B5EF4-FFF2-40B4-BE49-F238E27FC236}">
                  <a16:creationId xmlns:a16="http://schemas.microsoft.com/office/drawing/2014/main" id="{8CD8F8F2-85E7-1BFB-CADD-2C8B246C4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2" y="2598"/>
              <a:ext cx="25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TM.05.2.b.7)</a:t>
              </a:r>
              <a:endParaRPr lang="en-US" altLang="en-US" sz="1800"/>
            </a:p>
          </p:txBody>
        </p:sp>
        <p:sp>
          <p:nvSpPr>
            <p:cNvPr id="507" name="Rectangle 527">
              <a:extLst>
                <a:ext uri="{FF2B5EF4-FFF2-40B4-BE49-F238E27FC236}">
                  <a16:creationId xmlns:a16="http://schemas.microsoft.com/office/drawing/2014/main" id="{9C7034AA-2A51-87F7-34D3-36A7A29E7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" y="2598"/>
              <a:ext cx="3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508" name="Rectangle 528">
              <a:extLst>
                <a:ext uri="{FF2B5EF4-FFF2-40B4-BE49-F238E27FC236}">
                  <a16:creationId xmlns:a16="http://schemas.microsoft.com/office/drawing/2014/main" id="{7EAEA199-4C9F-6661-697B-5CDD1C4D0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" y="2595"/>
              <a:ext cx="15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509" name="Rectangle 529">
              <a:extLst>
                <a:ext uri="{FF2B5EF4-FFF2-40B4-BE49-F238E27FC236}">
                  <a16:creationId xmlns:a16="http://schemas.microsoft.com/office/drawing/2014/main" id="{1A3618BF-2FB2-C284-20B7-BD364552B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598"/>
              <a:ext cx="2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205.065,79</a:t>
              </a:r>
              <a:endParaRPr lang="en-US" altLang="en-US" sz="1800"/>
            </a:p>
          </p:txBody>
        </p:sp>
        <p:sp>
          <p:nvSpPr>
            <p:cNvPr id="510" name="Rectangle 530">
              <a:extLst>
                <a:ext uri="{FF2B5EF4-FFF2-40B4-BE49-F238E27FC236}">
                  <a16:creationId xmlns:a16="http://schemas.microsoft.com/office/drawing/2014/main" id="{3D9FA6A3-4549-A698-9900-4D4C44625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2598"/>
              <a:ext cx="16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205.066</a:t>
              </a:r>
              <a:endParaRPr lang="en-US" altLang="en-US" sz="1800"/>
            </a:p>
          </p:txBody>
        </p:sp>
        <p:sp>
          <p:nvSpPr>
            <p:cNvPr id="511" name="Rectangle 531">
              <a:extLst>
                <a:ext uri="{FF2B5EF4-FFF2-40B4-BE49-F238E27FC236}">
                  <a16:creationId xmlns:a16="http://schemas.microsoft.com/office/drawing/2014/main" id="{5163AF8B-5AFB-F10F-C2BB-1A40142B3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2598"/>
              <a:ext cx="1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512" name="Rectangle 532">
              <a:extLst>
                <a:ext uri="{FF2B5EF4-FFF2-40B4-BE49-F238E27FC236}">
                  <a16:creationId xmlns:a16="http://schemas.microsoft.com/office/drawing/2014/main" id="{1614D567-7979-F8D0-AD2E-6989FD8D9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" y="2598"/>
              <a:ext cx="1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513" name="Rectangle 533">
              <a:extLst>
                <a:ext uri="{FF2B5EF4-FFF2-40B4-BE49-F238E27FC236}">
                  <a16:creationId xmlns:a16="http://schemas.microsoft.com/office/drawing/2014/main" id="{59D41215-8EF6-C593-D48B-7968EFAE5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2647"/>
              <a:ext cx="50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12</a:t>
              </a:r>
              <a:endParaRPr lang="en-US" altLang="en-US" sz="1800"/>
            </a:p>
          </p:txBody>
        </p:sp>
        <p:sp>
          <p:nvSpPr>
            <p:cNvPr id="514" name="Rectangle 534">
              <a:extLst>
                <a:ext uri="{FF2B5EF4-FFF2-40B4-BE49-F238E27FC236}">
                  <a16:creationId xmlns:a16="http://schemas.microsoft.com/office/drawing/2014/main" id="{2C8BC1B4-6E82-6CE9-D2EE-A43B3833C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" y="2647"/>
              <a:ext cx="64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Bahan Filter Split Halus (Kerikil)</a:t>
              </a:r>
              <a:endParaRPr lang="en-US" altLang="en-US" sz="1800"/>
            </a:p>
          </p:txBody>
        </p:sp>
        <p:sp>
          <p:nvSpPr>
            <p:cNvPr id="515" name="Rectangle 535">
              <a:extLst>
                <a:ext uri="{FF2B5EF4-FFF2-40B4-BE49-F238E27FC236}">
                  <a16:creationId xmlns:a16="http://schemas.microsoft.com/office/drawing/2014/main" id="{1B1B1194-992F-D541-6D68-D4D965EA7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2" y="2647"/>
              <a:ext cx="25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TM.05.2.b.8)</a:t>
              </a:r>
              <a:endParaRPr lang="en-US" altLang="en-US" sz="1800"/>
            </a:p>
          </p:txBody>
        </p:sp>
        <p:sp>
          <p:nvSpPr>
            <p:cNvPr id="516" name="Rectangle 536">
              <a:extLst>
                <a:ext uri="{FF2B5EF4-FFF2-40B4-BE49-F238E27FC236}">
                  <a16:creationId xmlns:a16="http://schemas.microsoft.com/office/drawing/2014/main" id="{99E431E2-826D-FC29-97AB-910D5EA17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" y="2647"/>
              <a:ext cx="3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517" name="Rectangle 537">
              <a:extLst>
                <a:ext uri="{FF2B5EF4-FFF2-40B4-BE49-F238E27FC236}">
                  <a16:creationId xmlns:a16="http://schemas.microsoft.com/office/drawing/2014/main" id="{D2598DDF-0945-1DC3-7423-5D7CA7449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" y="2643"/>
              <a:ext cx="15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518" name="Rectangle 538">
              <a:extLst>
                <a:ext uri="{FF2B5EF4-FFF2-40B4-BE49-F238E27FC236}">
                  <a16:creationId xmlns:a16="http://schemas.microsoft.com/office/drawing/2014/main" id="{3DC29130-9CCE-9603-800B-92514D8BC5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647"/>
              <a:ext cx="2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231.207,63</a:t>
              </a:r>
              <a:endParaRPr lang="en-US" altLang="en-US" sz="1800"/>
            </a:p>
          </p:txBody>
        </p:sp>
        <p:sp>
          <p:nvSpPr>
            <p:cNvPr id="519" name="Rectangle 539">
              <a:extLst>
                <a:ext uri="{FF2B5EF4-FFF2-40B4-BE49-F238E27FC236}">
                  <a16:creationId xmlns:a16="http://schemas.microsoft.com/office/drawing/2014/main" id="{4BC1F9E6-F035-2DDA-4B27-0613104D1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2647"/>
              <a:ext cx="16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231.208</a:t>
              </a:r>
              <a:endParaRPr lang="en-US" altLang="en-US" sz="1800"/>
            </a:p>
          </p:txBody>
        </p:sp>
        <p:sp>
          <p:nvSpPr>
            <p:cNvPr id="520" name="Rectangle 540">
              <a:extLst>
                <a:ext uri="{FF2B5EF4-FFF2-40B4-BE49-F238E27FC236}">
                  <a16:creationId xmlns:a16="http://schemas.microsoft.com/office/drawing/2014/main" id="{27EAD45B-4ADC-98DE-C432-3E27D4012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2647"/>
              <a:ext cx="1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521" name="Rectangle 541">
              <a:extLst>
                <a:ext uri="{FF2B5EF4-FFF2-40B4-BE49-F238E27FC236}">
                  <a16:creationId xmlns:a16="http://schemas.microsoft.com/office/drawing/2014/main" id="{D625386C-C77B-CD8E-8BEB-14555E204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" y="2647"/>
              <a:ext cx="1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522" name="Rectangle 542">
              <a:extLst>
                <a:ext uri="{FF2B5EF4-FFF2-40B4-BE49-F238E27FC236}">
                  <a16:creationId xmlns:a16="http://schemas.microsoft.com/office/drawing/2014/main" id="{96EC85A2-D46A-97AC-E746-1D385156D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2695"/>
              <a:ext cx="50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13</a:t>
              </a:r>
              <a:endParaRPr lang="en-US" altLang="en-US" sz="1800"/>
            </a:p>
          </p:txBody>
        </p:sp>
        <p:sp>
          <p:nvSpPr>
            <p:cNvPr id="523" name="Rectangle 543">
              <a:extLst>
                <a:ext uri="{FF2B5EF4-FFF2-40B4-BE49-F238E27FC236}">
                  <a16:creationId xmlns:a16="http://schemas.microsoft.com/office/drawing/2014/main" id="{74C3C418-13CA-7FC3-A7A3-1AE8F7956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" y="2695"/>
              <a:ext cx="1067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Bahan Filter Pelindung Erosi/Penyalir Pasir - Kerakal</a:t>
              </a:r>
              <a:endParaRPr lang="en-US" altLang="en-US" sz="1800"/>
            </a:p>
          </p:txBody>
        </p:sp>
        <p:sp>
          <p:nvSpPr>
            <p:cNvPr id="524" name="Rectangle 544">
              <a:extLst>
                <a:ext uri="{FF2B5EF4-FFF2-40B4-BE49-F238E27FC236}">
                  <a16:creationId xmlns:a16="http://schemas.microsoft.com/office/drawing/2014/main" id="{870E0412-08C7-ECAC-9487-ECA7042C9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2" y="2695"/>
              <a:ext cx="25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TM.05.2.b.9)</a:t>
              </a:r>
              <a:endParaRPr lang="en-US" altLang="en-US" sz="1800"/>
            </a:p>
          </p:txBody>
        </p:sp>
        <p:sp>
          <p:nvSpPr>
            <p:cNvPr id="525" name="Rectangle 545">
              <a:extLst>
                <a:ext uri="{FF2B5EF4-FFF2-40B4-BE49-F238E27FC236}">
                  <a16:creationId xmlns:a16="http://schemas.microsoft.com/office/drawing/2014/main" id="{0A982F73-1CFA-FB80-D531-A830E0888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" y="2695"/>
              <a:ext cx="3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526" name="Rectangle 546">
              <a:extLst>
                <a:ext uri="{FF2B5EF4-FFF2-40B4-BE49-F238E27FC236}">
                  <a16:creationId xmlns:a16="http://schemas.microsoft.com/office/drawing/2014/main" id="{C0BEFD8D-E5FB-4735-2D0D-EB86E7A6D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" y="2692"/>
              <a:ext cx="15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527" name="Rectangle 547">
              <a:extLst>
                <a:ext uri="{FF2B5EF4-FFF2-40B4-BE49-F238E27FC236}">
                  <a16:creationId xmlns:a16="http://schemas.microsoft.com/office/drawing/2014/main" id="{43359C3F-4D23-9146-4D26-A41FB8CA5A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695"/>
              <a:ext cx="2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261.536,01</a:t>
              </a:r>
              <a:endParaRPr lang="en-US" altLang="en-US" sz="1800"/>
            </a:p>
          </p:txBody>
        </p:sp>
        <p:sp>
          <p:nvSpPr>
            <p:cNvPr id="528" name="Rectangle 548">
              <a:extLst>
                <a:ext uri="{FF2B5EF4-FFF2-40B4-BE49-F238E27FC236}">
                  <a16:creationId xmlns:a16="http://schemas.microsoft.com/office/drawing/2014/main" id="{B85850B1-AEED-B644-FA1C-FAF988576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2695"/>
              <a:ext cx="16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261.536</a:t>
              </a:r>
              <a:endParaRPr lang="en-US" altLang="en-US" sz="1800"/>
            </a:p>
          </p:txBody>
        </p:sp>
        <p:sp>
          <p:nvSpPr>
            <p:cNvPr id="529" name="Rectangle 549">
              <a:extLst>
                <a:ext uri="{FF2B5EF4-FFF2-40B4-BE49-F238E27FC236}">
                  <a16:creationId xmlns:a16="http://schemas.microsoft.com/office/drawing/2014/main" id="{FDE6640E-F273-7E6E-FB22-6FCF31A94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2695"/>
              <a:ext cx="1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530" name="Rectangle 550">
              <a:extLst>
                <a:ext uri="{FF2B5EF4-FFF2-40B4-BE49-F238E27FC236}">
                  <a16:creationId xmlns:a16="http://schemas.microsoft.com/office/drawing/2014/main" id="{26F2E063-8E1B-EAC9-BC32-BAA9A9396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" y="2695"/>
              <a:ext cx="1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531" name="Rectangle 551">
              <a:extLst>
                <a:ext uri="{FF2B5EF4-FFF2-40B4-BE49-F238E27FC236}">
                  <a16:creationId xmlns:a16="http://schemas.microsoft.com/office/drawing/2014/main" id="{58F19A70-47F5-4832-C849-1080A55A6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2744"/>
              <a:ext cx="50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14</a:t>
              </a:r>
              <a:endParaRPr lang="en-US" altLang="en-US" sz="1800"/>
            </a:p>
          </p:txBody>
        </p:sp>
        <p:sp>
          <p:nvSpPr>
            <p:cNvPr id="532" name="Rectangle 552">
              <a:extLst>
                <a:ext uri="{FF2B5EF4-FFF2-40B4-BE49-F238E27FC236}">
                  <a16:creationId xmlns:a16="http://schemas.microsoft.com/office/drawing/2014/main" id="{C353D909-0BBC-70F2-BD2A-494A83F69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" y="2744"/>
              <a:ext cx="760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Bahan Filter Pasir Halus - Pasir Kasar</a:t>
              </a:r>
              <a:endParaRPr lang="en-US" altLang="en-US" sz="1800"/>
            </a:p>
          </p:txBody>
        </p:sp>
        <p:sp>
          <p:nvSpPr>
            <p:cNvPr id="533" name="Rectangle 553">
              <a:extLst>
                <a:ext uri="{FF2B5EF4-FFF2-40B4-BE49-F238E27FC236}">
                  <a16:creationId xmlns:a16="http://schemas.microsoft.com/office/drawing/2014/main" id="{1DC92D83-5AAF-C07B-4BE5-4757C2745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1" y="2744"/>
              <a:ext cx="27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TM.05.2.b.10)</a:t>
              </a:r>
              <a:endParaRPr lang="en-US" altLang="en-US" sz="1800"/>
            </a:p>
          </p:txBody>
        </p:sp>
        <p:sp>
          <p:nvSpPr>
            <p:cNvPr id="534" name="Rectangle 554">
              <a:extLst>
                <a:ext uri="{FF2B5EF4-FFF2-40B4-BE49-F238E27FC236}">
                  <a16:creationId xmlns:a16="http://schemas.microsoft.com/office/drawing/2014/main" id="{F6E31CA8-1B8A-16C5-31ED-9194DD74C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" y="2744"/>
              <a:ext cx="3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535" name="Rectangle 555">
              <a:extLst>
                <a:ext uri="{FF2B5EF4-FFF2-40B4-BE49-F238E27FC236}">
                  <a16:creationId xmlns:a16="http://schemas.microsoft.com/office/drawing/2014/main" id="{0EF7B42A-C8BF-EFAF-1D48-B2DA68E5A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" y="2741"/>
              <a:ext cx="15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536" name="Rectangle 556">
              <a:extLst>
                <a:ext uri="{FF2B5EF4-FFF2-40B4-BE49-F238E27FC236}">
                  <a16:creationId xmlns:a16="http://schemas.microsoft.com/office/drawing/2014/main" id="{D979BDD0-910C-FD2A-FDB6-1A4857A2A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744"/>
              <a:ext cx="2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368.103,40</a:t>
              </a:r>
              <a:endParaRPr lang="en-US" altLang="en-US" sz="1800"/>
            </a:p>
          </p:txBody>
        </p:sp>
        <p:sp>
          <p:nvSpPr>
            <p:cNvPr id="537" name="Rectangle 557">
              <a:extLst>
                <a:ext uri="{FF2B5EF4-FFF2-40B4-BE49-F238E27FC236}">
                  <a16:creationId xmlns:a16="http://schemas.microsoft.com/office/drawing/2014/main" id="{444E26D0-693B-9BB9-B70C-6CFF85623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2744"/>
              <a:ext cx="16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368.103</a:t>
              </a:r>
              <a:endParaRPr lang="en-US" altLang="en-US" sz="1800"/>
            </a:p>
          </p:txBody>
        </p:sp>
        <p:sp>
          <p:nvSpPr>
            <p:cNvPr id="538" name="Rectangle 558">
              <a:extLst>
                <a:ext uri="{FF2B5EF4-FFF2-40B4-BE49-F238E27FC236}">
                  <a16:creationId xmlns:a16="http://schemas.microsoft.com/office/drawing/2014/main" id="{357CE12E-B250-DAD0-2402-CCFFCA551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2744"/>
              <a:ext cx="1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539" name="Rectangle 559">
              <a:extLst>
                <a:ext uri="{FF2B5EF4-FFF2-40B4-BE49-F238E27FC236}">
                  <a16:creationId xmlns:a16="http://schemas.microsoft.com/office/drawing/2014/main" id="{6C228777-D76B-2C3E-5925-5AA43F1CC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" y="2744"/>
              <a:ext cx="1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540" name="Rectangle 560">
              <a:extLst>
                <a:ext uri="{FF2B5EF4-FFF2-40B4-BE49-F238E27FC236}">
                  <a16:creationId xmlns:a16="http://schemas.microsoft.com/office/drawing/2014/main" id="{53C30A45-075F-BED5-7AAF-62AC4BB97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2793"/>
              <a:ext cx="50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15</a:t>
              </a:r>
              <a:endParaRPr lang="en-US" altLang="en-US" sz="1800"/>
            </a:p>
          </p:txBody>
        </p:sp>
        <p:sp>
          <p:nvSpPr>
            <p:cNvPr id="541" name="Rectangle 561">
              <a:extLst>
                <a:ext uri="{FF2B5EF4-FFF2-40B4-BE49-F238E27FC236}">
                  <a16:creationId xmlns:a16="http://schemas.microsoft.com/office/drawing/2014/main" id="{55C6BD56-D38E-F4BC-5D89-1A6665633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" y="2793"/>
              <a:ext cx="661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Bahan Filter Pasir Kasar - Kerikil</a:t>
              </a:r>
              <a:endParaRPr lang="en-US" altLang="en-US" sz="1800"/>
            </a:p>
          </p:txBody>
        </p:sp>
        <p:sp>
          <p:nvSpPr>
            <p:cNvPr id="542" name="Rectangle 562">
              <a:extLst>
                <a:ext uri="{FF2B5EF4-FFF2-40B4-BE49-F238E27FC236}">
                  <a16:creationId xmlns:a16="http://schemas.microsoft.com/office/drawing/2014/main" id="{39516A10-8BF4-77D3-7176-BEAA0C649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1" y="2793"/>
              <a:ext cx="27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TM.05.2.b.11)</a:t>
              </a:r>
              <a:endParaRPr lang="en-US" altLang="en-US" sz="1800"/>
            </a:p>
          </p:txBody>
        </p:sp>
        <p:sp>
          <p:nvSpPr>
            <p:cNvPr id="543" name="Rectangle 563">
              <a:extLst>
                <a:ext uri="{FF2B5EF4-FFF2-40B4-BE49-F238E27FC236}">
                  <a16:creationId xmlns:a16="http://schemas.microsoft.com/office/drawing/2014/main" id="{AB844FC3-1DE8-D1F6-7F8B-4FE545410F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" y="2793"/>
              <a:ext cx="3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544" name="Rectangle 564">
              <a:extLst>
                <a:ext uri="{FF2B5EF4-FFF2-40B4-BE49-F238E27FC236}">
                  <a16:creationId xmlns:a16="http://schemas.microsoft.com/office/drawing/2014/main" id="{28ACD3D0-B65D-8B81-E1D3-7DDAF98B2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" y="2789"/>
              <a:ext cx="15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545" name="Rectangle 565">
              <a:extLst>
                <a:ext uri="{FF2B5EF4-FFF2-40B4-BE49-F238E27FC236}">
                  <a16:creationId xmlns:a16="http://schemas.microsoft.com/office/drawing/2014/main" id="{B6B10DE2-6501-E366-F424-6D62E1411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793"/>
              <a:ext cx="2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356.620,74</a:t>
              </a:r>
              <a:endParaRPr lang="en-US" altLang="en-US" sz="1800"/>
            </a:p>
          </p:txBody>
        </p:sp>
        <p:sp>
          <p:nvSpPr>
            <p:cNvPr id="546" name="Rectangle 566">
              <a:extLst>
                <a:ext uri="{FF2B5EF4-FFF2-40B4-BE49-F238E27FC236}">
                  <a16:creationId xmlns:a16="http://schemas.microsoft.com/office/drawing/2014/main" id="{E2B17BC5-7982-E340-BFE2-DA39808F0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2793"/>
              <a:ext cx="16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356.621</a:t>
              </a:r>
              <a:endParaRPr lang="en-US" altLang="en-US" sz="1800"/>
            </a:p>
          </p:txBody>
        </p:sp>
        <p:sp>
          <p:nvSpPr>
            <p:cNvPr id="547" name="Rectangle 567">
              <a:extLst>
                <a:ext uri="{FF2B5EF4-FFF2-40B4-BE49-F238E27FC236}">
                  <a16:creationId xmlns:a16="http://schemas.microsoft.com/office/drawing/2014/main" id="{EB4F149F-19A6-4D63-0B20-849C06E2D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2793"/>
              <a:ext cx="1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548" name="Rectangle 568">
              <a:extLst>
                <a:ext uri="{FF2B5EF4-FFF2-40B4-BE49-F238E27FC236}">
                  <a16:creationId xmlns:a16="http://schemas.microsoft.com/office/drawing/2014/main" id="{0931CE66-1C45-B260-93B3-EED98B90C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" y="2793"/>
              <a:ext cx="1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549" name="Rectangle 569">
              <a:extLst>
                <a:ext uri="{FF2B5EF4-FFF2-40B4-BE49-F238E27FC236}">
                  <a16:creationId xmlns:a16="http://schemas.microsoft.com/office/drawing/2014/main" id="{7D206481-BA77-7951-EC6E-17648ECF9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2841"/>
              <a:ext cx="50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16</a:t>
              </a:r>
              <a:endParaRPr lang="en-US" altLang="en-US" sz="1800"/>
            </a:p>
          </p:txBody>
        </p:sp>
        <p:sp>
          <p:nvSpPr>
            <p:cNvPr id="550" name="Rectangle 570">
              <a:extLst>
                <a:ext uri="{FF2B5EF4-FFF2-40B4-BE49-F238E27FC236}">
                  <a16:creationId xmlns:a16="http://schemas.microsoft.com/office/drawing/2014/main" id="{FC91325D-CFC7-6323-1A53-FEA2E9FCA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" y="2841"/>
              <a:ext cx="72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Bahan Filter Pasir Kasar-Split Kasar</a:t>
              </a:r>
              <a:endParaRPr lang="en-US" altLang="en-US" sz="1800"/>
            </a:p>
          </p:txBody>
        </p:sp>
        <p:sp>
          <p:nvSpPr>
            <p:cNvPr id="551" name="Rectangle 571">
              <a:extLst>
                <a:ext uri="{FF2B5EF4-FFF2-40B4-BE49-F238E27FC236}">
                  <a16:creationId xmlns:a16="http://schemas.microsoft.com/office/drawing/2014/main" id="{CD1FC5BA-7F96-9496-E5D0-F1B00EE9C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1" y="2841"/>
              <a:ext cx="27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TM.05.2.b.12)</a:t>
              </a:r>
              <a:endParaRPr lang="en-US" altLang="en-US" sz="1800"/>
            </a:p>
          </p:txBody>
        </p:sp>
        <p:sp>
          <p:nvSpPr>
            <p:cNvPr id="552" name="Rectangle 572">
              <a:extLst>
                <a:ext uri="{FF2B5EF4-FFF2-40B4-BE49-F238E27FC236}">
                  <a16:creationId xmlns:a16="http://schemas.microsoft.com/office/drawing/2014/main" id="{9A5DACCD-57FF-74EB-7886-6F724AED8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" y="2841"/>
              <a:ext cx="3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553" name="Rectangle 573">
              <a:extLst>
                <a:ext uri="{FF2B5EF4-FFF2-40B4-BE49-F238E27FC236}">
                  <a16:creationId xmlns:a16="http://schemas.microsoft.com/office/drawing/2014/main" id="{6EBE8BD6-DD55-60F9-8EFE-1CAD57A56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" y="2838"/>
              <a:ext cx="15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554" name="Rectangle 574">
              <a:extLst>
                <a:ext uri="{FF2B5EF4-FFF2-40B4-BE49-F238E27FC236}">
                  <a16:creationId xmlns:a16="http://schemas.microsoft.com/office/drawing/2014/main" id="{2D491FB1-06EA-C0EF-816C-95B245D97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841"/>
              <a:ext cx="2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385.162,52</a:t>
              </a:r>
              <a:endParaRPr lang="en-US" altLang="en-US" sz="1800"/>
            </a:p>
          </p:txBody>
        </p:sp>
        <p:sp>
          <p:nvSpPr>
            <p:cNvPr id="555" name="Rectangle 575">
              <a:extLst>
                <a:ext uri="{FF2B5EF4-FFF2-40B4-BE49-F238E27FC236}">
                  <a16:creationId xmlns:a16="http://schemas.microsoft.com/office/drawing/2014/main" id="{02E0A60D-1A1E-B51E-EF45-21F58228E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2841"/>
              <a:ext cx="16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385.163</a:t>
              </a:r>
              <a:endParaRPr lang="en-US" altLang="en-US" sz="1800"/>
            </a:p>
          </p:txBody>
        </p:sp>
        <p:sp>
          <p:nvSpPr>
            <p:cNvPr id="556" name="Rectangle 576">
              <a:extLst>
                <a:ext uri="{FF2B5EF4-FFF2-40B4-BE49-F238E27FC236}">
                  <a16:creationId xmlns:a16="http://schemas.microsoft.com/office/drawing/2014/main" id="{EE9A0004-0BB7-2360-9EFE-4B11044E7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2841"/>
              <a:ext cx="1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557" name="Rectangle 577">
              <a:extLst>
                <a:ext uri="{FF2B5EF4-FFF2-40B4-BE49-F238E27FC236}">
                  <a16:creationId xmlns:a16="http://schemas.microsoft.com/office/drawing/2014/main" id="{42B3BD17-82CE-CE7F-51CF-079C70F09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" y="2841"/>
              <a:ext cx="1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558" name="Rectangle 578">
              <a:extLst>
                <a:ext uri="{FF2B5EF4-FFF2-40B4-BE49-F238E27FC236}">
                  <a16:creationId xmlns:a16="http://schemas.microsoft.com/office/drawing/2014/main" id="{0B995084-4EF0-C257-346F-6E5F173EA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2890"/>
              <a:ext cx="50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17</a:t>
              </a:r>
              <a:endParaRPr lang="en-US" altLang="en-US" sz="1800"/>
            </a:p>
          </p:txBody>
        </p:sp>
        <p:sp>
          <p:nvSpPr>
            <p:cNvPr id="559" name="Rectangle 579">
              <a:extLst>
                <a:ext uri="{FF2B5EF4-FFF2-40B4-BE49-F238E27FC236}">
                  <a16:creationId xmlns:a16="http://schemas.microsoft.com/office/drawing/2014/main" id="{B3F26BF3-4B07-D782-F05D-121F35F77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" y="2890"/>
              <a:ext cx="1002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Bahan Filter Lapisan Transisi (Pasir Halus-Kerikil)</a:t>
              </a:r>
              <a:endParaRPr lang="en-US" altLang="en-US" sz="1800"/>
            </a:p>
          </p:txBody>
        </p:sp>
        <p:sp>
          <p:nvSpPr>
            <p:cNvPr id="560" name="Rectangle 580">
              <a:extLst>
                <a:ext uri="{FF2B5EF4-FFF2-40B4-BE49-F238E27FC236}">
                  <a16:creationId xmlns:a16="http://schemas.microsoft.com/office/drawing/2014/main" id="{4B11A89E-083D-9DDA-5524-49DF9F1DC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9" y="2893"/>
              <a:ext cx="221" cy="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TM.05.2.b.13)</a:t>
              </a:r>
              <a:endParaRPr lang="en-US" altLang="en-US" sz="1800"/>
            </a:p>
          </p:txBody>
        </p:sp>
        <p:sp>
          <p:nvSpPr>
            <p:cNvPr id="561" name="Rectangle 581">
              <a:extLst>
                <a:ext uri="{FF2B5EF4-FFF2-40B4-BE49-F238E27FC236}">
                  <a16:creationId xmlns:a16="http://schemas.microsoft.com/office/drawing/2014/main" id="{51D60A60-F515-6CBC-6CA6-084F6B9AE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" y="2890"/>
              <a:ext cx="3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562" name="Rectangle 582">
              <a:extLst>
                <a:ext uri="{FF2B5EF4-FFF2-40B4-BE49-F238E27FC236}">
                  <a16:creationId xmlns:a16="http://schemas.microsoft.com/office/drawing/2014/main" id="{938C37DF-91AE-B04E-E91B-38518E930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" y="2887"/>
              <a:ext cx="15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563" name="Rectangle 583">
              <a:extLst>
                <a:ext uri="{FF2B5EF4-FFF2-40B4-BE49-F238E27FC236}">
                  <a16:creationId xmlns:a16="http://schemas.microsoft.com/office/drawing/2014/main" id="{55F1DA3D-0AC3-AA9C-7075-6E2FF2DD2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890"/>
              <a:ext cx="2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394.290,12</a:t>
              </a:r>
              <a:endParaRPr lang="en-US" altLang="en-US" sz="1800"/>
            </a:p>
          </p:txBody>
        </p:sp>
        <p:sp>
          <p:nvSpPr>
            <p:cNvPr id="564" name="Rectangle 584">
              <a:extLst>
                <a:ext uri="{FF2B5EF4-FFF2-40B4-BE49-F238E27FC236}">
                  <a16:creationId xmlns:a16="http://schemas.microsoft.com/office/drawing/2014/main" id="{72818598-CF21-31E4-A535-5F62CFD5A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2890"/>
              <a:ext cx="16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394.290</a:t>
              </a:r>
              <a:endParaRPr lang="en-US" altLang="en-US" sz="1800"/>
            </a:p>
          </p:txBody>
        </p:sp>
        <p:sp>
          <p:nvSpPr>
            <p:cNvPr id="565" name="Rectangle 585">
              <a:extLst>
                <a:ext uri="{FF2B5EF4-FFF2-40B4-BE49-F238E27FC236}">
                  <a16:creationId xmlns:a16="http://schemas.microsoft.com/office/drawing/2014/main" id="{E4F24544-B9B4-83EF-F90C-57B5D8347B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2890"/>
              <a:ext cx="1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566" name="Rectangle 586">
              <a:extLst>
                <a:ext uri="{FF2B5EF4-FFF2-40B4-BE49-F238E27FC236}">
                  <a16:creationId xmlns:a16="http://schemas.microsoft.com/office/drawing/2014/main" id="{D1ED0315-5BCC-9D9A-75F7-F7AE0A59A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" y="2890"/>
              <a:ext cx="1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567" name="Rectangle 587">
              <a:extLst>
                <a:ext uri="{FF2B5EF4-FFF2-40B4-BE49-F238E27FC236}">
                  <a16:creationId xmlns:a16="http://schemas.microsoft.com/office/drawing/2014/main" id="{D23E23F8-2A6F-6F47-CBB6-A31049EB8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2939"/>
              <a:ext cx="50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18</a:t>
              </a:r>
              <a:endParaRPr lang="en-US" altLang="en-US" sz="1800"/>
            </a:p>
          </p:txBody>
        </p:sp>
        <p:sp>
          <p:nvSpPr>
            <p:cNvPr id="568" name="Rectangle 588">
              <a:extLst>
                <a:ext uri="{FF2B5EF4-FFF2-40B4-BE49-F238E27FC236}">
                  <a16:creationId xmlns:a16="http://schemas.microsoft.com/office/drawing/2014/main" id="{373FE7F2-1D3B-E76B-E1C4-DF7DC46D5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" y="2939"/>
              <a:ext cx="601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Bahan Lapisan Inti (Lempung)</a:t>
              </a:r>
              <a:endParaRPr lang="en-US" altLang="en-US" sz="1800"/>
            </a:p>
          </p:txBody>
        </p:sp>
        <p:sp>
          <p:nvSpPr>
            <p:cNvPr id="569" name="Rectangle 589">
              <a:extLst>
                <a:ext uri="{FF2B5EF4-FFF2-40B4-BE49-F238E27FC236}">
                  <a16:creationId xmlns:a16="http://schemas.microsoft.com/office/drawing/2014/main" id="{CD5EF4F0-5DF9-6003-081E-49BACFDA7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1" y="2939"/>
              <a:ext cx="27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TM.05.2.b.14)</a:t>
              </a:r>
              <a:endParaRPr lang="en-US" altLang="en-US" sz="1800"/>
            </a:p>
          </p:txBody>
        </p:sp>
        <p:sp>
          <p:nvSpPr>
            <p:cNvPr id="570" name="Rectangle 590">
              <a:extLst>
                <a:ext uri="{FF2B5EF4-FFF2-40B4-BE49-F238E27FC236}">
                  <a16:creationId xmlns:a16="http://schemas.microsoft.com/office/drawing/2014/main" id="{B71C9CFC-5E8F-B23B-1DC2-DBCE8423A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" y="2939"/>
              <a:ext cx="3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571" name="Rectangle 591">
              <a:extLst>
                <a:ext uri="{FF2B5EF4-FFF2-40B4-BE49-F238E27FC236}">
                  <a16:creationId xmlns:a16="http://schemas.microsoft.com/office/drawing/2014/main" id="{B7D4521C-C6CD-2328-4498-38CBB34E6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" y="2935"/>
              <a:ext cx="15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572" name="Rectangle 592">
              <a:extLst>
                <a:ext uri="{FF2B5EF4-FFF2-40B4-BE49-F238E27FC236}">
                  <a16:creationId xmlns:a16="http://schemas.microsoft.com/office/drawing/2014/main" id="{6F6FB80B-4BE7-A40E-CDBB-4D15D6207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939"/>
              <a:ext cx="2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513.138,30</a:t>
              </a:r>
              <a:endParaRPr lang="en-US" altLang="en-US" sz="1800"/>
            </a:p>
          </p:txBody>
        </p:sp>
        <p:sp>
          <p:nvSpPr>
            <p:cNvPr id="573" name="Rectangle 593">
              <a:extLst>
                <a:ext uri="{FF2B5EF4-FFF2-40B4-BE49-F238E27FC236}">
                  <a16:creationId xmlns:a16="http://schemas.microsoft.com/office/drawing/2014/main" id="{36EC5952-6DEC-E32E-7418-0F61AD66FB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2939"/>
              <a:ext cx="16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513.138</a:t>
              </a:r>
              <a:endParaRPr lang="en-US" altLang="en-US" sz="1800"/>
            </a:p>
          </p:txBody>
        </p:sp>
        <p:sp>
          <p:nvSpPr>
            <p:cNvPr id="574" name="Rectangle 594">
              <a:extLst>
                <a:ext uri="{FF2B5EF4-FFF2-40B4-BE49-F238E27FC236}">
                  <a16:creationId xmlns:a16="http://schemas.microsoft.com/office/drawing/2014/main" id="{C99F4400-3CF0-1042-9CDC-B6AE63BB3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4" y="2939"/>
              <a:ext cx="14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575" name="Rectangle 595">
              <a:extLst>
                <a:ext uri="{FF2B5EF4-FFF2-40B4-BE49-F238E27FC236}">
                  <a16:creationId xmlns:a16="http://schemas.microsoft.com/office/drawing/2014/main" id="{81F32256-E4E1-4CB1-5127-E84A4D071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1" y="2939"/>
              <a:ext cx="13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576" name="Rectangle 596">
              <a:extLst>
                <a:ext uri="{FF2B5EF4-FFF2-40B4-BE49-F238E27FC236}">
                  <a16:creationId xmlns:a16="http://schemas.microsoft.com/office/drawing/2014/main" id="{E6290195-87F6-9A69-5AD5-816A9F838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" y="3037"/>
              <a:ext cx="3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 b="1">
                  <a:solidFill>
                    <a:srgbClr val="000000"/>
                  </a:solidFill>
                  <a:latin typeface="Bookman Old Style" panose="02050604050505020204" pitchFamily="18" charset="0"/>
                </a:rPr>
                <a:t>4)</a:t>
              </a:r>
              <a:endParaRPr lang="en-US" altLang="en-US" sz="1800"/>
            </a:p>
          </p:txBody>
        </p:sp>
        <p:sp>
          <p:nvSpPr>
            <p:cNvPr id="577" name="Rectangle 597">
              <a:extLst>
                <a:ext uri="{FF2B5EF4-FFF2-40B4-BE49-F238E27FC236}">
                  <a16:creationId xmlns:a16="http://schemas.microsoft.com/office/drawing/2014/main" id="{8D63B416-4FA8-5D1F-3810-0F622F3C9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" y="3037"/>
              <a:ext cx="1220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 b="1">
                  <a:solidFill>
                    <a:srgbClr val="000000"/>
                  </a:solidFill>
                  <a:latin typeface="Bookman Old Style" panose="02050604050505020204" pitchFamily="18" charset="0"/>
                </a:rPr>
                <a:t>Grade D (Material Curah) bahan baku konstruksi di BC/BP</a:t>
              </a:r>
              <a:endParaRPr lang="en-US" altLang="en-US" sz="1800"/>
            </a:p>
          </p:txBody>
        </p:sp>
        <p:sp>
          <p:nvSpPr>
            <p:cNvPr id="578" name="Rectangle 598">
              <a:extLst>
                <a:ext uri="{FF2B5EF4-FFF2-40B4-BE49-F238E27FC236}">
                  <a16:creationId xmlns:a16="http://schemas.microsoft.com/office/drawing/2014/main" id="{2BDD0C8F-04D7-A6FA-7EDE-02D7BA0CB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4" y="3036"/>
              <a:ext cx="4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on</a:t>
              </a:r>
              <a:endParaRPr lang="en-US" altLang="en-US" sz="1800"/>
            </a:p>
          </p:txBody>
        </p:sp>
        <p:sp>
          <p:nvSpPr>
            <p:cNvPr id="579" name="Rectangle 599">
              <a:extLst>
                <a:ext uri="{FF2B5EF4-FFF2-40B4-BE49-F238E27FC236}">
                  <a16:creationId xmlns:a16="http://schemas.microsoft.com/office/drawing/2014/main" id="{AA78C199-634E-E3F3-40F8-8E2C62B77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1" y="3036"/>
              <a:ext cx="8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1,00</a:t>
              </a:r>
              <a:endParaRPr lang="en-US" altLang="en-US" sz="1800"/>
            </a:p>
          </p:txBody>
        </p:sp>
        <p:sp>
          <p:nvSpPr>
            <p:cNvPr id="580" name="Rectangle 600">
              <a:extLst>
                <a:ext uri="{FF2B5EF4-FFF2-40B4-BE49-F238E27FC236}">
                  <a16:creationId xmlns:a16="http://schemas.microsoft.com/office/drawing/2014/main" id="{9A105346-AF21-2C93-FDD1-CD0DE8249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6" y="3047"/>
              <a:ext cx="1016" cy="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 b="1">
                  <a:solidFill>
                    <a:srgbClr val="000000"/>
                  </a:solidFill>
                  <a:latin typeface="Bookman Old Style" panose="02050604050505020204" pitchFamily="18" charset="0"/>
                </a:rPr>
                <a:t>Biaya Proses di BC/BP dan angkut 2,5 km dari BC/BP ke LP</a:t>
              </a:r>
              <a:endParaRPr lang="en-US" altLang="en-US" sz="1800"/>
            </a:p>
          </p:txBody>
        </p:sp>
        <p:sp>
          <p:nvSpPr>
            <p:cNvPr id="581" name="Rectangle 601">
              <a:extLst>
                <a:ext uri="{FF2B5EF4-FFF2-40B4-BE49-F238E27FC236}">
                  <a16:creationId xmlns:a16="http://schemas.microsoft.com/office/drawing/2014/main" id="{A830C19B-BA95-0866-9586-8C499AD04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3" y="3037"/>
              <a:ext cx="589" cy="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 b="1">
                  <a:solidFill>
                    <a:srgbClr val="000000"/>
                  </a:solidFill>
                  <a:latin typeface="Bookman Old Style" panose="02050604050505020204" pitchFamily="18" charset="0"/>
                </a:rPr>
                <a:t>Diangkut 2,5 km dari BC/BP ke LP</a:t>
              </a:r>
              <a:endParaRPr lang="en-US" altLang="en-US" sz="1800"/>
            </a:p>
          </p:txBody>
        </p:sp>
        <p:sp>
          <p:nvSpPr>
            <p:cNvPr id="582" name="Rectangle 602">
              <a:extLst>
                <a:ext uri="{FF2B5EF4-FFF2-40B4-BE49-F238E27FC236}">
                  <a16:creationId xmlns:a16="http://schemas.microsoft.com/office/drawing/2014/main" id="{6F67AF07-5AB0-43DA-A6A9-C34883E65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" y="3084"/>
              <a:ext cx="25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</a:t>
              </a:r>
              <a:endParaRPr lang="en-US" altLang="en-US" sz="1800"/>
            </a:p>
          </p:txBody>
        </p:sp>
        <p:sp>
          <p:nvSpPr>
            <p:cNvPr id="583" name="Rectangle 603">
              <a:extLst>
                <a:ext uri="{FF2B5EF4-FFF2-40B4-BE49-F238E27FC236}">
                  <a16:creationId xmlns:a16="http://schemas.microsoft.com/office/drawing/2014/main" id="{BF9CCFA0-1CF3-4333-D017-5CBEB5668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" y="3084"/>
              <a:ext cx="202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Abu Batu</a:t>
              </a:r>
              <a:endParaRPr lang="en-US" altLang="en-US" sz="1800"/>
            </a:p>
          </p:txBody>
        </p:sp>
        <p:sp>
          <p:nvSpPr>
            <p:cNvPr id="584" name="Rectangle 604">
              <a:extLst>
                <a:ext uri="{FF2B5EF4-FFF2-40B4-BE49-F238E27FC236}">
                  <a16:creationId xmlns:a16="http://schemas.microsoft.com/office/drawing/2014/main" id="{8CB683F1-D4B5-5C15-7D95-FEF6CA352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4" y="3084"/>
              <a:ext cx="13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M.01.2</a:t>
              </a:r>
              <a:endParaRPr lang="en-US" altLang="en-US" sz="1800"/>
            </a:p>
          </p:txBody>
        </p:sp>
        <p:sp>
          <p:nvSpPr>
            <p:cNvPr id="585" name="Rectangle 605">
              <a:extLst>
                <a:ext uri="{FF2B5EF4-FFF2-40B4-BE49-F238E27FC236}">
                  <a16:creationId xmlns:a16="http://schemas.microsoft.com/office/drawing/2014/main" id="{452BFABE-4CD7-3065-5DF9-5298C7D40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5" y="3084"/>
              <a:ext cx="3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586" name="Rectangle 606">
              <a:extLst>
                <a:ext uri="{FF2B5EF4-FFF2-40B4-BE49-F238E27FC236}">
                  <a16:creationId xmlns:a16="http://schemas.microsoft.com/office/drawing/2014/main" id="{C8922A3C-A767-9608-5E40-1577074FF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0" y="3081"/>
              <a:ext cx="15" cy="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</p:grpSp>
      <p:grpSp>
        <p:nvGrpSpPr>
          <p:cNvPr id="987" name="Group 986">
            <a:extLst>
              <a:ext uri="{FF2B5EF4-FFF2-40B4-BE49-F238E27FC236}">
                <a16:creationId xmlns:a16="http://schemas.microsoft.com/office/drawing/2014/main" id="{30E58149-2602-EFA1-F01C-4C3CE3206195}"/>
              </a:ext>
            </a:extLst>
          </p:cNvPr>
          <p:cNvGrpSpPr/>
          <p:nvPr/>
        </p:nvGrpSpPr>
        <p:grpSpPr>
          <a:xfrm>
            <a:off x="1844674" y="259429"/>
            <a:ext cx="6974205" cy="6412835"/>
            <a:chOff x="1463675" y="259428"/>
            <a:chExt cx="6234874" cy="6412835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3CBEC4E9-575E-5997-8F77-6878B5B4B12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81899" y="259428"/>
              <a:ext cx="6216650" cy="633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grpSp>
          <p:nvGrpSpPr>
            <p:cNvPr id="4" name="Group 205">
              <a:extLst>
                <a:ext uri="{FF2B5EF4-FFF2-40B4-BE49-F238E27FC236}">
                  <a16:creationId xmlns:a16="http://schemas.microsoft.com/office/drawing/2014/main" id="{FA41CDAD-4E2A-5863-BB79-A926D6241B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1938" y="263525"/>
              <a:ext cx="6154738" cy="6408738"/>
              <a:chOff x="965" y="166"/>
              <a:chExt cx="3877" cy="4037"/>
            </a:xfrm>
          </p:grpSpPr>
          <p:sp>
            <p:nvSpPr>
              <p:cNvPr id="787" name="Rectangle 5">
                <a:extLst>
                  <a:ext uri="{FF2B5EF4-FFF2-40B4-BE49-F238E27FC236}">
                    <a16:creationId xmlns:a16="http://schemas.microsoft.com/office/drawing/2014/main" id="{46B81AEF-1F27-E4FD-437A-6381E8D84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5" y="166"/>
                <a:ext cx="323" cy="4037"/>
              </a:xfrm>
              <a:prstGeom prst="rect">
                <a:avLst/>
              </a:prstGeom>
              <a:solidFill>
                <a:srgbClr val="DAEE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788" name="Rectangle 6">
                <a:extLst>
                  <a:ext uri="{FF2B5EF4-FFF2-40B4-BE49-F238E27FC236}">
                    <a16:creationId xmlns:a16="http://schemas.microsoft.com/office/drawing/2014/main" id="{7807F031-7FE8-3007-8882-7DC1721EC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5" y="167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</a:t>
                </a:r>
                <a:endParaRPr lang="en-US" altLang="en-US" sz="1800"/>
              </a:p>
            </p:txBody>
          </p:sp>
          <p:sp>
            <p:nvSpPr>
              <p:cNvPr id="789" name="Rectangle 7">
                <a:extLst>
                  <a:ext uri="{FF2B5EF4-FFF2-40B4-BE49-F238E27FC236}">
                    <a16:creationId xmlns:a16="http://schemas.microsoft.com/office/drawing/2014/main" id="{92E80929-50C2-B0DB-F8F1-6BC6FCCD6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3" y="167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</a:t>
                </a:r>
                <a:endParaRPr lang="en-US" altLang="en-US" sz="1800"/>
              </a:p>
            </p:txBody>
          </p:sp>
          <p:sp>
            <p:nvSpPr>
              <p:cNvPr id="790" name="Rectangle 8">
                <a:extLst>
                  <a:ext uri="{FF2B5EF4-FFF2-40B4-BE49-F238E27FC236}">
                    <a16:creationId xmlns:a16="http://schemas.microsoft.com/office/drawing/2014/main" id="{FAD6BBCB-F427-5AE7-86BF-6F8CDD2C05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6" y="167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4</a:t>
                </a:r>
                <a:endParaRPr lang="en-US" altLang="en-US" sz="1800"/>
              </a:p>
            </p:txBody>
          </p:sp>
          <p:sp>
            <p:nvSpPr>
              <p:cNvPr id="791" name="Rectangle 9">
                <a:extLst>
                  <a:ext uri="{FF2B5EF4-FFF2-40B4-BE49-F238E27FC236}">
                    <a16:creationId xmlns:a16="http://schemas.microsoft.com/office/drawing/2014/main" id="{5537B12F-FE69-6F5E-FEE4-5728D04F7A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167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792" name="Rectangle 10">
                <a:extLst>
                  <a:ext uri="{FF2B5EF4-FFF2-40B4-BE49-F238E27FC236}">
                    <a16:creationId xmlns:a16="http://schemas.microsoft.com/office/drawing/2014/main" id="{7A2D9F83-CD93-A33A-7D6C-97B7C18BC3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9" y="167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5</a:t>
                </a:r>
                <a:endParaRPr lang="en-US" altLang="en-US" sz="1800"/>
              </a:p>
            </p:txBody>
          </p:sp>
          <p:sp>
            <p:nvSpPr>
              <p:cNvPr id="793" name="Rectangle 11">
                <a:extLst>
                  <a:ext uri="{FF2B5EF4-FFF2-40B4-BE49-F238E27FC236}">
                    <a16:creationId xmlns:a16="http://schemas.microsoft.com/office/drawing/2014/main" id="{EB50D01D-8A25-D4C8-9B01-F4E24C846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1" y="167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6</a:t>
                </a:r>
                <a:endParaRPr lang="en-US" altLang="en-US" sz="1800"/>
              </a:p>
            </p:txBody>
          </p:sp>
          <p:sp>
            <p:nvSpPr>
              <p:cNvPr id="794" name="Rectangle 12">
                <a:extLst>
                  <a:ext uri="{FF2B5EF4-FFF2-40B4-BE49-F238E27FC236}">
                    <a16:creationId xmlns:a16="http://schemas.microsoft.com/office/drawing/2014/main" id="{1A313480-6013-383B-C9A6-B3637C4589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0" y="167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7</a:t>
                </a:r>
                <a:endParaRPr lang="en-US" altLang="en-US" sz="1800"/>
              </a:p>
            </p:txBody>
          </p:sp>
          <p:sp>
            <p:nvSpPr>
              <p:cNvPr id="795" name="Rectangle 13">
                <a:extLst>
                  <a:ext uri="{FF2B5EF4-FFF2-40B4-BE49-F238E27FC236}">
                    <a16:creationId xmlns:a16="http://schemas.microsoft.com/office/drawing/2014/main" id="{3639FC6A-4F2F-9440-B560-7A80CEE0C0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6" y="175"/>
                <a:ext cx="20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8</a:t>
                </a:r>
                <a:endParaRPr lang="en-US" altLang="en-US" sz="1800"/>
              </a:p>
            </p:txBody>
          </p:sp>
          <p:sp>
            <p:nvSpPr>
              <p:cNvPr id="796" name="Rectangle 14">
                <a:extLst>
                  <a:ext uri="{FF2B5EF4-FFF2-40B4-BE49-F238E27FC236}">
                    <a16:creationId xmlns:a16="http://schemas.microsoft.com/office/drawing/2014/main" id="{60EC8260-10DA-B81D-CACA-95C153325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5" y="167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9</a:t>
                </a:r>
                <a:endParaRPr lang="en-US" altLang="en-US" sz="1800"/>
              </a:p>
            </p:txBody>
          </p:sp>
          <p:sp>
            <p:nvSpPr>
              <p:cNvPr id="797" name="Rectangle 15">
                <a:extLst>
                  <a:ext uri="{FF2B5EF4-FFF2-40B4-BE49-F238E27FC236}">
                    <a16:creationId xmlns:a16="http://schemas.microsoft.com/office/drawing/2014/main" id="{97A1F2F7-AA25-6490-A67E-6DDCE831E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" y="217"/>
                <a:ext cx="4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 b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II.</a:t>
                </a:r>
                <a:endParaRPr lang="en-US" altLang="en-US" sz="1800"/>
              </a:p>
            </p:txBody>
          </p:sp>
          <p:sp>
            <p:nvSpPr>
              <p:cNvPr id="798" name="Rectangle 16">
                <a:extLst>
                  <a:ext uri="{FF2B5EF4-FFF2-40B4-BE49-F238E27FC236}">
                    <a16:creationId xmlns:a16="http://schemas.microsoft.com/office/drawing/2014/main" id="{BDA228B3-6151-9037-25C0-626C515C9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7" y="217"/>
                <a:ext cx="5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 b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BAHAN atau MATERIAL</a:t>
                </a:r>
                <a:endParaRPr lang="en-US" altLang="en-US" sz="1800"/>
              </a:p>
            </p:txBody>
          </p:sp>
          <p:sp>
            <p:nvSpPr>
              <p:cNvPr id="799" name="Rectangle 17">
                <a:extLst>
                  <a:ext uri="{FF2B5EF4-FFF2-40B4-BE49-F238E27FC236}">
                    <a16:creationId xmlns:a16="http://schemas.microsoft.com/office/drawing/2014/main" id="{E8D640DB-99F8-D658-DF3C-B8882BD88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4" y="216"/>
                <a:ext cx="4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on</a:t>
                </a:r>
                <a:endParaRPr lang="en-US" altLang="en-US" sz="1800"/>
              </a:p>
            </p:txBody>
          </p:sp>
          <p:sp>
            <p:nvSpPr>
              <p:cNvPr id="800" name="Rectangle 18">
                <a:extLst>
                  <a:ext uri="{FF2B5EF4-FFF2-40B4-BE49-F238E27FC236}">
                    <a16:creationId xmlns:a16="http://schemas.microsoft.com/office/drawing/2014/main" id="{974532E5-BE58-FCD1-2C78-4DA3E1B959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1" y="216"/>
                <a:ext cx="8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1,00</a:t>
                </a:r>
                <a:endParaRPr lang="en-US" altLang="en-US" sz="1800"/>
              </a:p>
            </p:txBody>
          </p:sp>
          <p:sp>
            <p:nvSpPr>
              <p:cNvPr id="801" name="Rectangle 19">
                <a:extLst>
                  <a:ext uri="{FF2B5EF4-FFF2-40B4-BE49-F238E27FC236}">
                    <a16:creationId xmlns:a16="http://schemas.microsoft.com/office/drawing/2014/main" id="{26FDAB10-3A25-069B-0DC2-8FF7FDA1E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3" y="266"/>
                <a:ext cx="4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 b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A.</a:t>
                </a:r>
                <a:endParaRPr lang="en-US" altLang="en-US" sz="1800"/>
              </a:p>
            </p:txBody>
          </p:sp>
          <p:sp>
            <p:nvSpPr>
              <p:cNvPr id="802" name="Rectangle 20">
                <a:extLst>
                  <a:ext uri="{FF2B5EF4-FFF2-40B4-BE49-F238E27FC236}">
                    <a16:creationId xmlns:a16="http://schemas.microsoft.com/office/drawing/2014/main" id="{43F72F75-DCF7-B9E4-17F8-A46975442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7" y="266"/>
                <a:ext cx="93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 b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KELOMPOK BAHAN BAKU di Quary atau BA</a:t>
                </a:r>
                <a:endParaRPr lang="en-US" altLang="en-US" sz="1800"/>
              </a:p>
            </p:txBody>
          </p:sp>
          <p:sp>
            <p:nvSpPr>
              <p:cNvPr id="803" name="Rectangle 21">
                <a:extLst>
                  <a:ext uri="{FF2B5EF4-FFF2-40B4-BE49-F238E27FC236}">
                    <a16:creationId xmlns:a16="http://schemas.microsoft.com/office/drawing/2014/main" id="{614193C7-4AA7-41F2-0626-FE1F2CC409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269"/>
                <a:ext cx="202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 b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Bahan Baku</a:t>
                </a:r>
                <a:endParaRPr lang="en-US" altLang="en-US" sz="1800"/>
              </a:p>
            </p:txBody>
          </p:sp>
          <p:sp>
            <p:nvSpPr>
              <p:cNvPr id="804" name="Rectangle 22">
                <a:extLst>
                  <a:ext uri="{FF2B5EF4-FFF2-40B4-BE49-F238E27FC236}">
                    <a16:creationId xmlns:a16="http://schemas.microsoft.com/office/drawing/2014/main" id="{AA91A359-4B17-5874-BCF9-BEFF2EC092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4" y="276"/>
                <a:ext cx="972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 b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Biaya angkut 10 km dari Quarry/BA dan Proses di BC/BP</a:t>
                </a:r>
                <a:endParaRPr lang="en-US" altLang="en-US" sz="1800"/>
              </a:p>
            </p:txBody>
          </p:sp>
          <p:sp>
            <p:nvSpPr>
              <p:cNvPr id="805" name="Rectangle 23">
                <a:extLst>
                  <a:ext uri="{FF2B5EF4-FFF2-40B4-BE49-F238E27FC236}">
                    <a16:creationId xmlns:a16="http://schemas.microsoft.com/office/drawing/2014/main" id="{C7F1BAB2-DEE1-B228-B185-50C3F600E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4" y="268"/>
                <a:ext cx="232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 b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Lokasi BC/BP</a:t>
                </a:r>
                <a:endParaRPr lang="en-US" altLang="en-US" sz="1800"/>
              </a:p>
            </p:txBody>
          </p:sp>
          <p:sp>
            <p:nvSpPr>
              <p:cNvPr id="806" name="Rectangle 24">
                <a:extLst>
                  <a:ext uri="{FF2B5EF4-FFF2-40B4-BE49-F238E27FC236}">
                    <a16:creationId xmlns:a16="http://schemas.microsoft.com/office/drawing/2014/main" id="{522FAC9B-944D-03C1-BD5D-F27B694AD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313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</a:t>
                </a:r>
                <a:endParaRPr lang="en-US" altLang="en-US" sz="1800"/>
              </a:p>
            </p:txBody>
          </p:sp>
          <p:sp>
            <p:nvSpPr>
              <p:cNvPr id="807" name="Rectangle 25">
                <a:extLst>
                  <a:ext uri="{FF2B5EF4-FFF2-40B4-BE49-F238E27FC236}">
                    <a16:creationId xmlns:a16="http://schemas.microsoft.com/office/drawing/2014/main" id="{D0A2CECE-134B-1FFA-90FA-12762DEAA3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313"/>
                <a:ext cx="20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Abu Batu</a:t>
                </a:r>
                <a:endParaRPr lang="en-US" altLang="en-US" sz="1800"/>
              </a:p>
            </p:txBody>
          </p:sp>
          <p:sp>
            <p:nvSpPr>
              <p:cNvPr id="808" name="Rectangle 26">
                <a:extLst>
                  <a:ext uri="{FF2B5EF4-FFF2-40B4-BE49-F238E27FC236}">
                    <a16:creationId xmlns:a16="http://schemas.microsoft.com/office/drawing/2014/main" id="{0E49E8BC-6EE5-2252-78EA-7675377D13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4" y="313"/>
                <a:ext cx="13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M.01.1</a:t>
                </a:r>
                <a:endParaRPr lang="en-US" altLang="en-US" sz="1800"/>
              </a:p>
            </p:txBody>
          </p:sp>
          <p:sp>
            <p:nvSpPr>
              <p:cNvPr id="809" name="Rectangle 27">
                <a:extLst>
                  <a:ext uri="{FF2B5EF4-FFF2-40B4-BE49-F238E27FC236}">
                    <a16:creationId xmlns:a16="http://schemas.microsoft.com/office/drawing/2014/main" id="{B31BB28E-07CF-0F63-FE0D-550E1DE4D0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313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810" name="Rectangle 28">
                <a:extLst>
                  <a:ext uri="{FF2B5EF4-FFF2-40B4-BE49-F238E27FC236}">
                    <a16:creationId xmlns:a16="http://schemas.microsoft.com/office/drawing/2014/main" id="{92454E73-00F3-0FE0-CF37-08949FFE64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310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811" name="Rectangle 29">
                <a:extLst>
                  <a:ext uri="{FF2B5EF4-FFF2-40B4-BE49-F238E27FC236}">
                    <a16:creationId xmlns:a16="http://schemas.microsoft.com/office/drawing/2014/main" id="{65955980-B223-92FF-7D87-C41F07398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6" y="313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60.000,00</a:t>
                </a:r>
                <a:endParaRPr lang="en-US" altLang="en-US" sz="1800"/>
              </a:p>
            </p:txBody>
          </p:sp>
          <p:sp>
            <p:nvSpPr>
              <p:cNvPr id="812" name="Rectangle 30">
                <a:extLst>
                  <a:ext uri="{FF2B5EF4-FFF2-40B4-BE49-F238E27FC236}">
                    <a16:creationId xmlns:a16="http://schemas.microsoft.com/office/drawing/2014/main" id="{69F39D2D-76FE-E816-9954-CABFAC711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313"/>
                <a:ext cx="197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  </a:t>
                </a:r>
                <a:endParaRPr lang="en-US" altLang="en-US" sz="1800"/>
              </a:p>
            </p:txBody>
          </p:sp>
          <p:sp>
            <p:nvSpPr>
              <p:cNvPr id="813" name="Rectangle 31">
                <a:extLst>
                  <a:ext uri="{FF2B5EF4-FFF2-40B4-BE49-F238E27FC236}">
                    <a16:creationId xmlns:a16="http://schemas.microsoft.com/office/drawing/2014/main" id="{52967360-9BC7-4655-862E-A7AED8E6C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8" y="313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814" name="Rectangle 32">
                <a:extLst>
                  <a:ext uri="{FF2B5EF4-FFF2-40B4-BE49-F238E27FC236}">
                    <a16:creationId xmlns:a16="http://schemas.microsoft.com/office/drawing/2014/main" id="{52A4E977-C939-2369-FFA1-C4A4687262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1" y="316"/>
                <a:ext cx="18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TM.01.2.3.c</a:t>
                </a:r>
                <a:endParaRPr lang="en-US" altLang="en-US" sz="1800"/>
              </a:p>
            </p:txBody>
          </p:sp>
          <p:sp>
            <p:nvSpPr>
              <p:cNvPr id="815" name="Rectangle 33">
                <a:extLst>
                  <a:ext uri="{FF2B5EF4-FFF2-40B4-BE49-F238E27FC236}">
                    <a16:creationId xmlns:a16="http://schemas.microsoft.com/office/drawing/2014/main" id="{954A8DAF-DC3B-A453-B53F-5E3AB4416A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316"/>
                <a:ext cx="53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M.01.1  jarak15 km</a:t>
                </a:r>
                <a:endParaRPr lang="en-US" altLang="en-US" sz="1800" dirty="0"/>
              </a:p>
            </p:txBody>
          </p:sp>
          <p:sp>
            <p:nvSpPr>
              <p:cNvPr id="816" name="Rectangle 34">
                <a:extLst>
                  <a:ext uri="{FF2B5EF4-FFF2-40B4-BE49-F238E27FC236}">
                    <a16:creationId xmlns:a16="http://schemas.microsoft.com/office/drawing/2014/main" id="{9660FBA8-3AB9-7DE6-D827-16D67A0A0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313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187.607,14</a:t>
                </a:r>
                <a:endParaRPr lang="en-US" altLang="en-US" sz="1800"/>
              </a:p>
            </p:txBody>
          </p:sp>
          <p:sp>
            <p:nvSpPr>
              <p:cNvPr id="817" name="Rectangle 35">
                <a:extLst>
                  <a:ext uri="{FF2B5EF4-FFF2-40B4-BE49-F238E27FC236}">
                    <a16:creationId xmlns:a16="http://schemas.microsoft.com/office/drawing/2014/main" id="{30955E38-FDCC-F989-312D-10B9C7A18E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313"/>
                <a:ext cx="10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</a:t>
                </a:r>
                <a:endParaRPr lang="en-US" altLang="en-US" sz="1800"/>
              </a:p>
            </p:txBody>
          </p:sp>
          <p:sp>
            <p:nvSpPr>
              <p:cNvPr id="818" name="Rectangle 36">
                <a:extLst>
                  <a:ext uri="{FF2B5EF4-FFF2-40B4-BE49-F238E27FC236}">
                    <a16:creationId xmlns:a16="http://schemas.microsoft.com/office/drawing/2014/main" id="{FEC8CA0B-E183-46E6-20B4-5F746C059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313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819" name="Rectangle 37">
                <a:extLst>
                  <a:ext uri="{FF2B5EF4-FFF2-40B4-BE49-F238E27FC236}">
                    <a16:creationId xmlns:a16="http://schemas.microsoft.com/office/drawing/2014/main" id="{858CDA25-29CD-C236-9ACC-348CE21C7C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313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247.607,14</a:t>
                </a:r>
                <a:endParaRPr lang="en-US" altLang="en-US" sz="1800"/>
              </a:p>
            </p:txBody>
          </p:sp>
          <p:sp>
            <p:nvSpPr>
              <p:cNvPr id="820" name="Rectangle 38">
                <a:extLst>
                  <a:ext uri="{FF2B5EF4-FFF2-40B4-BE49-F238E27FC236}">
                    <a16:creationId xmlns:a16="http://schemas.microsoft.com/office/drawing/2014/main" id="{5C330235-A66B-6B71-B77F-552C83A51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313"/>
                <a:ext cx="7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</a:t>
                </a:r>
                <a:endParaRPr lang="en-US" altLang="en-US" sz="1800"/>
              </a:p>
            </p:txBody>
          </p:sp>
          <p:sp>
            <p:nvSpPr>
              <p:cNvPr id="821" name="Rectangle 39">
                <a:extLst>
                  <a:ext uri="{FF2B5EF4-FFF2-40B4-BE49-F238E27FC236}">
                    <a16:creationId xmlns:a16="http://schemas.microsoft.com/office/drawing/2014/main" id="{76E41B58-7B23-66B6-BD48-21929E344E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313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822" name="Rectangle 40">
                <a:extLst>
                  <a:ext uri="{FF2B5EF4-FFF2-40B4-BE49-F238E27FC236}">
                    <a16:creationId xmlns:a16="http://schemas.microsoft.com/office/drawing/2014/main" id="{FA81C7D3-EF1E-553B-04D2-71C4087802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362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</a:t>
                </a:r>
                <a:endParaRPr lang="en-US" altLang="en-US" sz="1800"/>
              </a:p>
            </p:txBody>
          </p:sp>
          <p:sp>
            <p:nvSpPr>
              <p:cNvPr id="823" name="Rectangle 41">
                <a:extLst>
                  <a:ext uri="{FF2B5EF4-FFF2-40B4-BE49-F238E27FC236}">
                    <a16:creationId xmlns:a16="http://schemas.microsoft.com/office/drawing/2014/main" id="{76AD97D6-66C5-DEC2-50DB-8339378AB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362"/>
                <a:ext cx="42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Air sesuai SNI Beton</a:t>
                </a:r>
                <a:endParaRPr lang="en-US" altLang="en-US" sz="1800"/>
              </a:p>
            </p:txBody>
          </p:sp>
          <p:sp>
            <p:nvSpPr>
              <p:cNvPr id="824" name="Rectangle 42">
                <a:extLst>
                  <a:ext uri="{FF2B5EF4-FFF2-40B4-BE49-F238E27FC236}">
                    <a16:creationId xmlns:a16="http://schemas.microsoft.com/office/drawing/2014/main" id="{3C0D19F3-D166-2A5F-7DE1-6348EE577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7" y="362"/>
                <a:ext cx="17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M.02.a.1</a:t>
                </a:r>
                <a:endParaRPr lang="en-US" altLang="en-US" sz="1800"/>
              </a:p>
            </p:txBody>
          </p:sp>
          <p:sp>
            <p:nvSpPr>
              <p:cNvPr id="825" name="Rectangle 43">
                <a:extLst>
                  <a:ext uri="{FF2B5EF4-FFF2-40B4-BE49-F238E27FC236}">
                    <a16:creationId xmlns:a16="http://schemas.microsoft.com/office/drawing/2014/main" id="{00DACA2A-708C-B909-F28A-811F07A693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362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826" name="Rectangle 44">
                <a:extLst>
                  <a:ext uri="{FF2B5EF4-FFF2-40B4-BE49-F238E27FC236}">
                    <a16:creationId xmlns:a16="http://schemas.microsoft.com/office/drawing/2014/main" id="{E0BF5E87-D4E4-AED5-3B79-1D7DBE87C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358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827" name="Rectangle 45">
                <a:extLst>
                  <a:ext uri="{FF2B5EF4-FFF2-40B4-BE49-F238E27FC236}">
                    <a16:creationId xmlns:a16="http://schemas.microsoft.com/office/drawing/2014/main" id="{7D7CF969-E4EE-70F0-326E-5BC940358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6" y="362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10.000,00</a:t>
                </a:r>
                <a:endParaRPr lang="en-US" altLang="en-US" sz="1800"/>
              </a:p>
            </p:txBody>
          </p:sp>
          <p:sp>
            <p:nvSpPr>
              <p:cNvPr id="828" name="Rectangle 46">
                <a:extLst>
                  <a:ext uri="{FF2B5EF4-FFF2-40B4-BE49-F238E27FC236}">
                    <a16:creationId xmlns:a16="http://schemas.microsoft.com/office/drawing/2014/main" id="{B9EBF80B-07B9-C835-ACB2-1BB6888418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362"/>
                <a:ext cx="197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  </a:t>
                </a:r>
                <a:endParaRPr lang="en-US" altLang="en-US" sz="1800"/>
              </a:p>
            </p:txBody>
          </p:sp>
          <p:sp>
            <p:nvSpPr>
              <p:cNvPr id="829" name="Rectangle 47">
                <a:extLst>
                  <a:ext uri="{FF2B5EF4-FFF2-40B4-BE49-F238E27FC236}">
                    <a16:creationId xmlns:a16="http://schemas.microsoft.com/office/drawing/2014/main" id="{C8B84110-E9E3-6DB5-1F74-70FE619A99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8" y="362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830" name="Rectangle 48">
                <a:extLst>
                  <a:ext uri="{FF2B5EF4-FFF2-40B4-BE49-F238E27FC236}">
                    <a16:creationId xmlns:a16="http://schemas.microsoft.com/office/drawing/2014/main" id="{9358B437-DD9A-C286-E739-A57C2B34C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5" y="365"/>
                <a:ext cx="181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TM.01.2.3.f</a:t>
                </a:r>
                <a:endParaRPr lang="en-US" altLang="en-US" sz="1800"/>
              </a:p>
            </p:txBody>
          </p:sp>
          <p:sp>
            <p:nvSpPr>
              <p:cNvPr id="831" name="Rectangle 49">
                <a:extLst>
                  <a:ext uri="{FF2B5EF4-FFF2-40B4-BE49-F238E27FC236}">
                    <a16:creationId xmlns:a16="http://schemas.microsoft.com/office/drawing/2014/main" id="{6F3D7F1D-E76C-4D5E-C3B9-7F5566201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365"/>
                <a:ext cx="567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M.02.a.1  jarak15 km</a:t>
                </a:r>
                <a:endParaRPr lang="en-US" altLang="en-US" sz="1800" dirty="0"/>
              </a:p>
            </p:txBody>
          </p:sp>
          <p:sp>
            <p:nvSpPr>
              <p:cNvPr id="832" name="Rectangle 50">
                <a:extLst>
                  <a:ext uri="{FF2B5EF4-FFF2-40B4-BE49-F238E27FC236}">
                    <a16:creationId xmlns:a16="http://schemas.microsoft.com/office/drawing/2014/main" id="{1130DFE9-FCF6-989F-63B9-7E5A4C7BFB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4" y="363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22.236,53</a:t>
                </a:r>
                <a:endParaRPr lang="en-US" altLang="en-US" sz="1800"/>
              </a:p>
            </p:txBody>
          </p:sp>
          <p:sp>
            <p:nvSpPr>
              <p:cNvPr id="833" name="Rectangle 51">
                <a:extLst>
                  <a:ext uri="{FF2B5EF4-FFF2-40B4-BE49-F238E27FC236}">
                    <a16:creationId xmlns:a16="http://schemas.microsoft.com/office/drawing/2014/main" id="{68EAFE38-EB3A-CF5F-545B-41E15DCDF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363"/>
                <a:ext cx="11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</a:t>
                </a:r>
                <a:endParaRPr lang="en-US" altLang="en-US" sz="1800"/>
              </a:p>
            </p:txBody>
          </p:sp>
          <p:sp>
            <p:nvSpPr>
              <p:cNvPr id="834" name="Rectangle 52">
                <a:extLst>
                  <a:ext uri="{FF2B5EF4-FFF2-40B4-BE49-F238E27FC236}">
                    <a16:creationId xmlns:a16="http://schemas.microsoft.com/office/drawing/2014/main" id="{F6B7AECE-59C6-8D22-2E34-4207A5476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4" y="363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835" name="Rectangle 53">
                <a:extLst>
                  <a:ext uri="{FF2B5EF4-FFF2-40B4-BE49-F238E27FC236}">
                    <a16:creationId xmlns:a16="http://schemas.microsoft.com/office/drawing/2014/main" id="{0F3DC834-8470-5498-E0E2-8DFFF7FB8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" y="362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32.236,53</a:t>
                </a:r>
                <a:endParaRPr lang="en-US" altLang="en-US" sz="1800"/>
              </a:p>
            </p:txBody>
          </p:sp>
          <p:sp>
            <p:nvSpPr>
              <p:cNvPr id="836" name="Rectangle 54">
                <a:extLst>
                  <a:ext uri="{FF2B5EF4-FFF2-40B4-BE49-F238E27FC236}">
                    <a16:creationId xmlns:a16="http://schemas.microsoft.com/office/drawing/2014/main" id="{15812D7C-6531-C39C-2D98-57E197A6D3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5" y="362"/>
                <a:ext cx="10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</a:t>
                </a:r>
                <a:endParaRPr lang="en-US" altLang="en-US" sz="1800"/>
              </a:p>
            </p:txBody>
          </p:sp>
          <p:sp>
            <p:nvSpPr>
              <p:cNvPr id="837" name="Rectangle 55">
                <a:extLst>
                  <a:ext uri="{FF2B5EF4-FFF2-40B4-BE49-F238E27FC236}">
                    <a16:creationId xmlns:a16="http://schemas.microsoft.com/office/drawing/2014/main" id="{B86E70D4-AC1E-B938-7542-DE6574BB2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4" y="362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838" name="Rectangle 56">
                <a:extLst>
                  <a:ext uri="{FF2B5EF4-FFF2-40B4-BE49-F238E27FC236}">
                    <a16:creationId xmlns:a16="http://schemas.microsoft.com/office/drawing/2014/main" id="{69ED7680-4A01-6CA8-BEE6-2D00ED121A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410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839" name="Rectangle 57">
                <a:extLst>
                  <a:ext uri="{FF2B5EF4-FFF2-40B4-BE49-F238E27FC236}">
                    <a16:creationId xmlns:a16="http://schemas.microsoft.com/office/drawing/2014/main" id="{78DD1558-4247-D733-92BB-E9B6860F7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410"/>
                <a:ext cx="60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Air Bersih/air tanah/air kerja</a:t>
                </a:r>
                <a:endParaRPr lang="en-US" altLang="en-US" sz="1800"/>
              </a:p>
            </p:txBody>
          </p:sp>
          <p:sp>
            <p:nvSpPr>
              <p:cNvPr id="840" name="Rectangle 58">
                <a:extLst>
                  <a:ext uri="{FF2B5EF4-FFF2-40B4-BE49-F238E27FC236}">
                    <a16:creationId xmlns:a16="http://schemas.microsoft.com/office/drawing/2014/main" id="{80ED0C0B-FAE1-4E44-A2B1-529B1B3F2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6" y="410"/>
                <a:ext cx="17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M.02.b.1</a:t>
                </a:r>
                <a:endParaRPr lang="en-US" altLang="en-US" sz="1800"/>
              </a:p>
            </p:txBody>
          </p:sp>
          <p:sp>
            <p:nvSpPr>
              <p:cNvPr id="841" name="Rectangle 59">
                <a:extLst>
                  <a:ext uri="{FF2B5EF4-FFF2-40B4-BE49-F238E27FC236}">
                    <a16:creationId xmlns:a16="http://schemas.microsoft.com/office/drawing/2014/main" id="{4FF1F570-B575-6FCB-972F-314244E82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410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842" name="Rectangle 60">
                <a:extLst>
                  <a:ext uri="{FF2B5EF4-FFF2-40B4-BE49-F238E27FC236}">
                    <a16:creationId xmlns:a16="http://schemas.microsoft.com/office/drawing/2014/main" id="{2057B405-755A-E7E4-FC96-7BB768468D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407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843" name="Rectangle 61">
                <a:extLst>
                  <a:ext uri="{FF2B5EF4-FFF2-40B4-BE49-F238E27FC236}">
                    <a16:creationId xmlns:a16="http://schemas.microsoft.com/office/drawing/2014/main" id="{18282106-90D5-1A5F-D5BE-51F4BB9E3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9" y="410"/>
                <a:ext cx="17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4.500,00</a:t>
                </a:r>
                <a:endParaRPr lang="en-US" altLang="en-US" sz="1800"/>
              </a:p>
            </p:txBody>
          </p:sp>
          <p:sp>
            <p:nvSpPr>
              <p:cNvPr id="844" name="Rectangle 62">
                <a:extLst>
                  <a:ext uri="{FF2B5EF4-FFF2-40B4-BE49-F238E27FC236}">
                    <a16:creationId xmlns:a16="http://schemas.microsoft.com/office/drawing/2014/main" id="{866EB666-7B1D-A79D-A062-9C394A25B6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410"/>
                <a:ext cx="22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    </a:t>
                </a:r>
                <a:endParaRPr lang="en-US" altLang="en-US" sz="1800"/>
              </a:p>
            </p:txBody>
          </p:sp>
          <p:sp>
            <p:nvSpPr>
              <p:cNvPr id="845" name="Rectangle 63">
                <a:extLst>
                  <a:ext uri="{FF2B5EF4-FFF2-40B4-BE49-F238E27FC236}">
                    <a16:creationId xmlns:a16="http://schemas.microsoft.com/office/drawing/2014/main" id="{2CA228C7-A15B-D08D-396F-D4A28FD962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3" y="410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846" name="Rectangle 64">
                <a:extLst>
                  <a:ext uri="{FF2B5EF4-FFF2-40B4-BE49-F238E27FC236}">
                    <a16:creationId xmlns:a16="http://schemas.microsoft.com/office/drawing/2014/main" id="{A611E32C-5A48-7B01-5BC1-2727FB7B8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5" y="414"/>
                <a:ext cx="181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TM.01.2.3.f</a:t>
                </a:r>
                <a:endParaRPr lang="en-US" altLang="en-US" sz="1800"/>
              </a:p>
            </p:txBody>
          </p:sp>
          <p:sp>
            <p:nvSpPr>
              <p:cNvPr id="847" name="Rectangle 65">
                <a:extLst>
                  <a:ext uri="{FF2B5EF4-FFF2-40B4-BE49-F238E27FC236}">
                    <a16:creationId xmlns:a16="http://schemas.microsoft.com/office/drawing/2014/main" id="{59A61C83-2A8D-5306-5AED-A184B04C49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414"/>
                <a:ext cx="55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M.02.b.1  jarak15km</a:t>
                </a:r>
                <a:endParaRPr lang="en-US" altLang="en-US" sz="1800" dirty="0"/>
              </a:p>
            </p:txBody>
          </p:sp>
          <p:sp>
            <p:nvSpPr>
              <p:cNvPr id="848" name="Rectangle 66">
                <a:extLst>
                  <a:ext uri="{FF2B5EF4-FFF2-40B4-BE49-F238E27FC236}">
                    <a16:creationId xmlns:a16="http://schemas.microsoft.com/office/drawing/2014/main" id="{1384C4F0-5221-E769-69C2-D6F7A4E175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4" y="411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10.000,00</a:t>
                </a:r>
                <a:endParaRPr lang="en-US" altLang="en-US" sz="1800"/>
              </a:p>
            </p:txBody>
          </p:sp>
          <p:sp>
            <p:nvSpPr>
              <p:cNvPr id="849" name="Rectangle 67">
                <a:extLst>
                  <a:ext uri="{FF2B5EF4-FFF2-40B4-BE49-F238E27FC236}">
                    <a16:creationId xmlns:a16="http://schemas.microsoft.com/office/drawing/2014/main" id="{CE247C67-9547-73A7-3686-9187598220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411"/>
                <a:ext cx="11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</a:t>
                </a:r>
                <a:endParaRPr lang="en-US" altLang="en-US" sz="1800"/>
              </a:p>
            </p:txBody>
          </p:sp>
          <p:sp>
            <p:nvSpPr>
              <p:cNvPr id="850" name="Rectangle 68">
                <a:extLst>
                  <a:ext uri="{FF2B5EF4-FFF2-40B4-BE49-F238E27FC236}">
                    <a16:creationId xmlns:a16="http://schemas.microsoft.com/office/drawing/2014/main" id="{F44A9B3C-B14F-D58A-5311-53670C17B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4" y="411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851" name="Rectangle 69">
                <a:extLst>
                  <a:ext uri="{FF2B5EF4-FFF2-40B4-BE49-F238E27FC236}">
                    <a16:creationId xmlns:a16="http://schemas.microsoft.com/office/drawing/2014/main" id="{610C4902-89DD-F54B-4BF2-453813BB6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7" y="410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14.500,00</a:t>
                </a:r>
                <a:endParaRPr lang="en-US" altLang="en-US" sz="1800"/>
              </a:p>
            </p:txBody>
          </p:sp>
          <p:sp>
            <p:nvSpPr>
              <p:cNvPr id="852" name="Rectangle 70">
                <a:extLst>
                  <a:ext uri="{FF2B5EF4-FFF2-40B4-BE49-F238E27FC236}">
                    <a16:creationId xmlns:a16="http://schemas.microsoft.com/office/drawing/2014/main" id="{389B5AC0-7C7C-03D3-0949-F0F7D46F9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5" y="410"/>
                <a:ext cx="10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</a:t>
                </a:r>
                <a:endParaRPr lang="en-US" altLang="en-US" sz="1800"/>
              </a:p>
            </p:txBody>
          </p:sp>
          <p:sp>
            <p:nvSpPr>
              <p:cNvPr id="853" name="Rectangle 71">
                <a:extLst>
                  <a:ext uri="{FF2B5EF4-FFF2-40B4-BE49-F238E27FC236}">
                    <a16:creationId xmlns:a16="http://schemas.microsoft.com/office/drawing/2014/main" id="{2484D863-2BE4-8B00-3D7C-88158E50EF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4" y="410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854" name="Rectangle 72">
                <a:extLst>
                  <a:ext uri="{FF2B5EF4-FFF2-40B4-BE49-F238E27FC236}">
                    <a16:creationId xmlns:a16="http://schemas.microsoft.com/office/drawing/2014/main" id="{F7719A3F-1618-E19A-174C-E6D675BFE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459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4</a:t>
                </a:r>
                <a:endParaRPr lang="en-US" altLang="en-US" sz="1800"/>
              </a:p>
            </p:txBody>
          </p:sp>
          <p:sp>
            <p:nvSpPr>
              <p:cNvPr id="855" name="Rectangle 73">
                <a:extLst>
                  <a:ext uri="{FF2B5EF4-FFF2-40B4-BE49-F238E27FC236}">
                    <a16:creationId xmlns:a16="http://schemas.microsoft.com/office/drawing/2014/main" id="{68B7A832-6568-4F18-2BF3-48058BE4EC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459"/>
                <a:ext cx="126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Batu alam/batu gunung besar (Boulder Sedang) &gt; 50 - 100 cm</a:t>
                </a:r>
                <a:endParaRPr lang="en-US" altLang="en-US" sz="1800"/>
              </a:p>
            </p:txBody>
          </p:sp>
          <p:sp>
            <p:nvSpPr>
              <p:cNvPr id="856" name="Rectangle 74">
                <a:extLst>
                  <a:ext uri="{FF2B5EF4-FFF2-40B4-BE49-F238E27FC236}">
                    <a16:creationId xmlns:a16="http://schemas.microsoft.com/office/drawing/2014/main" id="{B5D66BCD-5B0E-EFA8-12B7-0718E2319F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6" y="459"/>
                <a:ext cx="17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M.03.b.1</a:t>
                </a:r>
                <a:endParaRPr lang="en-US" altLang="en-US" sz="1800"/>
              </a:p>
            </p:txBody>
          </p:sp>
          <p:sp>
            <p:nvSpPr>
              <p:cNvPr id="857" name="Rectangle 75">
                <a:extLst>
                  <a:ext uri="{FF2B5EF4-FFF2-40B4-BE49-F238E27FC236}">
                    <a16:creationId xmlns:a16="http://schemas.microsoft.com/office/drawing/2014/main" id="{6A63D9FA-2C29-29E2-D49A-D84C67BE2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459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858" name="Rectangle 76">
                <a:extLst>
                  <a:ext uri="{FF2B5EF4-FFF2-40B4-BE49-F238E27FC236}">
                    <a16:creationId xmlns:a16="http://schemas.microsoft.com/office/drawing/2014/main" id="{53995D47-51C8-8FE1-68C3-3563B82FC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455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859" name="Rectangle 77">
                <a:extLst>
                  <a:ext uri="{FF2B5EF4-FFF2-40B4-BE49-F238E27FC236}">
                    <a16:creationId xmlns:a16="http://schemas.microsoft.com/office/drawing/2014/main" id="{6189A418-0305-43DA-1761-EEBB63366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459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60.000,00</a:t>
                </a:r>
                <a:endParaRPr lang="en-US" altLang="en-US" sz="1800"/>
              </a:p>
            </p:txBody>
          </p:sp>
          <p:sp>
            <p:nvSpPr>
              <p:cNvPr id="860" name="Rectangle 78">
                <a:extLst>
                  <a:ext uri="{FF2B5EF4-FFF2-40B4-BE49-F238E27FC236}">
                    <a16:creationId xmlns:a16="http://schemas.microsoft.com/office/drawing/2014/main" id="{89254F87-BDDB-12E7-6AF8-6F0A25E41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1" y="462"/>
                <a:ext cx="190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TM.01.2.3.a</a:t>
                </a:r>
                <a:endParaRPr lang="en-US" altLang="en-US" sz="1800"/>
              </a:p>
            </p:txBody>
          </p:sp>
          <p:sp>
            <p:nvSpPr>
              <p:cNvPr id="861" name="Rectangle 79">
                <a:extLst>
                  <a:ext uri="{FF2B5EF4-FFF2-40B4-BE49-F238E27FC236}">
                    <a16:creationId xmlns:a16="http://schemas.microsoft.com/office/drawing/2014/main" id="{3DA9EB72-81EA-E59C-5C15-1EBE15214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462"/>
                <a:ext cx="56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M.03.b.1  jarak15 km</a:t>
                </a:r>
                <a:endParaRPr lang="en-US" altLang="en-US" sz="1800" dirty="0"/>
              </a:p>
            </p:txBody>
          </p:sp>
          <p:sp>
            <p:nvSpPr>
              <p:cNvPr id="862" name="Rectangle 80">
                <a:extLst>
                  <a:ext uri="{FF2B5EF4-FFF2-40B4-BE49-F238E27FC236}">
                    <a16:creationId xmlns:a16="http://schemas.microsoft.com/office/drawing/2014/main" id="{8D388640-5531-A9B3-A3DF-BD526C65F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459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153.879,44</a:t>
                </a:r>
                <a:endParaRPr lang="en-US" altLang="en-US" sz="1800"/>
              </a:p>
            </p:txBody>
          </p:sp>
          <p:sp>
            <p:nvSpPr>
              <p:cNvPr id="863" name="Rectangle 81">
                <a:extLst>
                  <a:ext uri="{FF2B5EF4-FFF2-40B4-BE49-F238E27FC236}">
                    <a16:creationId xmlns:a16="http://schemas.microsoft.com/office/drawing/2014/main" id="{AC3B60AF-9A73-DF02-EAF4-C5A4FE1AD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459"/>
                <a:ext cx="10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</a:t>
                </a:r>
                <a:endParaRPr lang="en-US" altLang="en-US" sz="1800"/>
              </a:p>
            </p:txBody>
          </p:sp>
          <p:sp>
            <p:nvSpPr>
              <p:cNvPr id="864" name="Rectangle 82">
                <a:extLst>
                  <a:ext uri="{FF2B5EF4-FFF2-40B4-BE49-F238E27FC236}">
                    <a16:creationId xmlns:a16="http://schemas.microsoft.com/office/drawing/2014/main" id="{809FCFC2-0708-C876-0AA6-071EB27CB8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459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865" name="Rectangle 83">
                <a:extLst>
                  <a:ext uri="{FF2B5EF4-FFF2-40B4-BE49-F238E27FC236}">
                    <a16:creationId xmlns:a16="http://schemas.microsoft.com/office/drawing/2014/main" id="{0D02786A-9D56-4817-07E2-60788FFF1D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459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213.879,44</a:t>
                </a:r>
                <a:endParaRPr lang="en-US" altLang="en-US" sz="1800"/>
              </a:p>
            </p:txBody>
          </p:sp>
          <p:sp>
            <p:nvSpPr>
              <p:cNvPr id="866" name="Rectangle 84">
                <a:extLst>
                  <a:ext uri="{FF2B5EF4-FFF2-40B4-BE49-F238E27FC236}">
                    <a16:creationId xmlns:a16="http://schemas.microsoft.com/office/drawing/2014/main" id="{E94F5B79-09C3-3BB5-58FE-6A14A4A8C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459"/>
                <a:ext cx="7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</a:t>
                </a:r>
                <a:endParaRPr lang="en-US" altLang="en-US" sz="1800"/>
              </a:p>
            </p:txBody>
          </p:sp>
          <p:sp>
            <p:nvSpPr>
              <p:cNvPr id="867" name="Rectangle 85">
                <a:extLst>
                  <a:ext uri="{FF2B5EF4-FFF2-40B4-BE49-F238E27FC236}">
                    <a16:creationId xmlns:a16="http://schemas.microsoft.com/office/drawing/2014/main" id="{DE6AEBD2-17AD-62B7-A50E-D7654F212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459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868" name="Rectangle 86">
                <a:extLst>
                  <a:ext uri="{FF2B5EF4-FFF2-40B4-BE49-F238E27FC236}">
                    <a16:creationId xmlns:a16="http://schemas.microsoft.com/office/drawing/2014/main" id="{21FE1329-2DB2-A174-D8C7-2000FC9EBE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508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5</a:t>
                </a:r>
                <a:endParaRPr lang="en-US" altLang="en-US" sz="1800"/>
              </a:p>
            </p:txBody>
          </p:sp>
          <p:sp>
            <p:nvSpPr>
              <p:cNvPr id="869" name="Rectangle 87">
                <a:extLst>
                  <a:ext uri="{FF2B5EF4-FFF2-40B4-BE49-F238E27FC236}">
                    <a16:creationId xmlns:a16="http://schemas.microsoft.com/office/drawing/2014/main" id="{057EC440-F5D8-C108-C393-5026ACA1F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508"/>
                <a:ext cx="127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Batu alam/batu gunung/ batu kali (Boulder kecil) &gt; 25 - 50 cm</a:t>
                </a:r>
                <a:endParaRPr lang="en-US" altLang="en-US" sz="1800"/>
              </a:p>
            </p:txBody>
          </p:sp>
          <p:sp>
            <p:nvSpPr>
              <p:cNvPr id="870" name="Rectangle 88">
                <a:extLst>
                  <a:ext uri="{FF2B5EF4-FFF2-40B4-BE49-F238E27FC236}">
                    <a16:creationId xmlns:a16="http://schemas.microsoft.com/office/drawing/2014/main" id="{153CEE20-E064-6BA0-A19D-10C969A96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8" y="508"/>
                <a:ext cx="17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M.03.c.1</a:t>
                </a:r>
                <a:endParaRPr lang="en-US" altLang="en-US" sz="1800"/>
              </a:p>
            </p:txBody>
          </p:sp>
          <p:sp>
            <p:nvSpPr>
              <p:cNvPr id="871" name="Rectangle 89">
                <a:extLst>
                  <a:ext uri="{FF2B5EF4-FFF2-40B4-BE49-F238E27FC236}">
                    <a16:creationId xmlns:a16="http://schemas.microsoft.com/office/drawing/2014/main" id="{F997AFEB-27FC-7736-1E97-AFC742C49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508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872" name="Rectangle 90">
                <a:extLst>
                  <a:ext uri="{FF2B5EF4-FFF2-40B4-BE49-F238E27FC236}">
                    <a16:creationId xmlns:a16="http://schemas.microsoft.com/office/drawing/2014/main" id="{0457BCA9-E882-2DF4-B049-6C75778CC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504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873" name="Rectangle 91">
                <a:extLst>
                  <a:ext uri="{FF2B5EF4-FFF2-40B4-BE49-F238E27FC236}">
                    <a16:creationId xmlns:a16="http://schemas.microsoft.com/office/drawing/2014/main" id="{49E860B9-3F96-F63E-0CA7-33A025AAE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508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66.000,00</a:t>
                </a:r>
                <a:endParaRPr lang="en-US" altLang="en-US" sz="1800"/>
              </a:p>
            </p:txBody>
          </p:sp>
          <p:sp>
            <p:nvSpPr>
              <p:cNvPr id="874" name="Rectangle 92">
                <a:extLst>
                  <a:ext uri="{FF2B5EF4-FFF2-40B4-BE49-F238E27FC236}">
                    <a16:creationId xmlns:a16="http://schemas.microsoft.com/office/drawing/2014/main" id="{9A90BA9D-7988-7557-418F-AA59D4BD6D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1" y="511"/>
                <a:ext cx="190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TM.01.2.3.a</a:t>
                </a:r>
                <a:endParaRPr lang="en-US" altLang="en-US" sz="1800"/>
              </a:p>
            </p:txBody>
          </p:sp>
          <p:sp>
            <p:nvSpPr>
              <p:cNvPr id="875" name="Rectangle 93">
                <a:extLst>
                  <a:ext uri="{FF2B5EF4-FFF2-40B4-BE49-F238E27FC236}">
                    <a16:creationId xmlns:a16="http://schemas.microsoft.com/office/drawing/2014/main" id="{D4D47C9A-C419-22FB-FB34-C88EBBA06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511"/>
                <a:ext cx="565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M.03.c.1  jarak16 km</a:t>
                </a:r>
                <a:endParaRPr lang="en-US" altLang="en-US" sz="1800" dirty="0"/>
              </a:p>
            </p:txBody>
          </p:sp>
          <p:sp>
            <p:nvSpPr>
              <p:cNvPr id="876" name="Rectangle 94">
                <a:extLst>
                  <a:ext uri="{FF2B5EF4-FFF2-40B4-BE49-F238E27FC236}">
                    <a16:creationId xmlns:a16="http://schemas.microsoft.com/office/drawing/2014/main" id="{001B063C-A365-CE85-6C84-C041F93BBC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508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153.879,44</a:t>
                </a:r>
                <a:endParaRPr lang="en-US" altLang="en-US" sz="1800"/>
              </a:p>
            </p:txBody>
          </p:sp>
          <p:sp>
            <p:nvSpPr>
              <p:cNvPr id="877" name="Rectangle 95">
                <a:extLst>
                  <a:ext uri="{FF2B5EF4-FFF2-40B4-BE49-F238E27FC236}">
                    <a16:creationId xmlns:a16="http://schemas.microsoft.com/office/drawing/2014/main" id="{0319B6C5-504C-03BE-761B-8AA3D885B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508"/>
                <a:ext cx="10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</a:t>
                </a:r>
                <a:endParaRPr lang="en-US" altLang="en-US" sz="1800"/>
              </a:p>
            </p:txBody>
          </p:sp>
          <p:sp>
            <p:nvSpPr>
              <p:cNvPr id="878" name="Rectangle 96">
                <a:extLst>
                  <a:ext uri="{FF2B5EF4-FFF2-40B4-BE49-F238E27FC236}">
                    <a16:creationId xmlns:a16="http://schemas.microsoft.com/office/drawing/2014/main" id="{13A6367E-010F-70AC-1292-1D2538A82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508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879" name="Rectangle 97">
                <a:extLst>
                  <a:ext uri="{FF2B5EF4-FFF2-40B4-BE49-F238E27FC236}">
                    <a16:creationId xmlns:a16="http://schemas.microsoft.com/office/drawing/2014/main" id="{64AE8F49-0A9E-160D-9741-AB771DC73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508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219.879,44</a:t>
                </a:r>
                <a:endParaRPr lang="en-US" altLang="en-US" sz="1800"/>
              </a:p>
            </p:txBody>
          </p:sp>
          <p:sp>
            <p:nvSpPr>
              <p:cNvPr id="880" name="Rectangle 98">
                <a:extLst>
                  <a:ext uri="{FF2B5EF4-FFF2-40B4-BE49-F238E27FC236}">
                    <a16:creationId xmlns:a16="http://schemas.microsoft.com/office/drawing/2014/main" id="{70217CE2-0637-0A93-1524-73AED2764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508"/>
                <a:ext cx="7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</a:t>
                </a:r>
                <a:endParaRPr lang="en-US" altLang="en-US" sz="1800"/>
              </a:p>
            </p:txBody>
          </p:sp>
          <p:sp>
            <p:nvSpPr>
              <p:cNvPr id="881" name="Rectangle 99">
                <a:extLst>
                  <a:ext uri="{FF2B5EF4-FFF2-40B4-BE49-F238E27FC236}">
                    <a16:creationId xmlns:a16="http://schemas.microsoft.com/office/drawing/2014/main" id="{325BEE14-C0CB-E987-3BC4-15CFE8575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508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882" name="Rectangle 100">
                <a:extLst>
                  <a:ext uri="{FF2B5EF4-FFF2-40B4-BE49-F238E27FC236}">
                    <a16:creationId xmlns:a16="http://schemas.microsoft.com/office/drawing/2014/main" id="{8418C207-0B6B-5251-30A9-74DCC8A0A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556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6</a:t>
                </a:r>
                <a:endParaRPr lang="en-US" altLang="en-US" sz="1800"/>
              </a:p>
            </p:txBody>
          </p:sp>
          <p:sp>
            <p:nvSpPr>
              <p:cNvPr id="883" name="Rectangle 101">
                <a:extLst>
                  <a:ext uri="{FF2B5EF4-FFF2-40B4-BE49-F238E27FC236}">
                    <a16:creationId xmlns:a16="http://schemas.microsoft.com/office/drawing/2014/main" id="{4A0D50DA-8CDD-9199-8DC0-0EA2E4715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556"/>
                <a:ext cx="109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Batu belah/batu hasil peledakan/Batu uk. 12 - 25 cm</a:t>
                </a:r>
                <a:endParaRPr lang="en-US" altLang="en-US" sz="1800"/>
              </a:p>
            </p:txBody>
          </p:sp>
          <p:sp>
            <p:nvSpPr>
              <p:cNvPr id="884" name="Rectangle 102">
                <a:extLst>
                  <a:ext uri="{FF2B5EF4-FFF2-40B4-BE49-F238E27FC236}">
                    <a16:creationId xmlns:a16="http://schemas.microsoft.com/office/drawing/2014/main" id="{582CD77B-8115-6D45-23D4-95A7DC00D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6" y="556"/>
                <a:ext cx="17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M.03.d.1</a:t>
                </a:r>
                <a:endParaRPr lang="en-US" altLang="en-US" sz="1800"/>
              </a:p>
            </p:txBody>
          </p:sp>
          <p:sp>
            <p:nvSpPr>
              <p:cNvPr id="885" name="Rectangle 103">
                <a:extLst>
                  <a:ext uri="{FF2B5EF4-FFF2-40B4-BE49-F238E27FC236}">
                    <a16:creationId xmlns:a16="http://schemas.microsoft.com/office/drawing/2014/main" id="{E536E469-4037-AE08-3DD3-7E838119C5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556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886" name="Rectangle 104">
                <a:extLst>
                  <a:ext uri="{FF2B5EF4-FFF2-40B4-BE49-F238E27FC236}">
                    <a16:creationId xmlns:a16="http://schemas.microsoft.com/office/drawing/2014/main" id="{6BE0B742-D391-DEA5-CE32-712D8BA82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553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887" name="Rectangle 105">
                <a:extLst>
                  <a:ext uri="{FF2B5EF4-FFF2-40B4-BE49-F238E27FC236}">
                    <a16:creationId xmlns:a16="http://schemas.microsoft.com/office/drawing/2014/main" id="{73C2E10B-9682-FCE2-23EB-D69913146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556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94.286,86</a:t>
                </a:r>
                <a:endParaRPr lang="en-US" altLang="en-US" sz="1800"/>
              </a:p>
            </p:txBody>
          </p:sp>
          <p:sp>
            <p:nvSpPr>
              <p:cNvPr id="888" name="Rectangle 106">
                <a:extLst>
                  <a:ext uri="{FF2B5EF4-FFF2-40B4-BE49-F238E27FC236}">
                    <a16:creationId xmlns:a16="http://schemas.microsoft.com/office/drawing/2014/main" id="{2351615C-2D40-389D-9C94-03B379DF6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1" y="560"/>
                <a:ext cx="190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TM.01.2.3.a</a:t>
                </a:r>
                <a:endParaRPr lang="en-US" altLang="en-US" sz="1800"/>
              </a:p>
            </p:txBody>
          </p:sp>
          <p:sp>
            <p:nvSpPr>
              <p:cNvPr id="889" name="Rectangle 107">
                <a:extLst>
                  <a:ext uri="{FF2B5EF4-FFF2-40B4-BE49-F238E27FC236}">
                    <a16:creationId xmlns:a16="http://schemas.microsoft.com/office/drawing/2014/main" id="{4DC0600D-D2F3-124A-E3CD-1BF7104537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560"/>
                <a:ext cx="56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 M.03.d.1  jarak10 km</a:t>
                </a:r>
                <a:endParaRPr lang="en-US" altLang="en-US" sz="1800"/>
              </a:p>
            </p:txBody>
          </p:sp>
          <p:sp>
            <p:nvSpPr>
              <p:cNvPr id="890" name="Rectangle 108">
                <a:extLst>
                  <a:ext uri="{FF2B5EF4-FFF2-40B4-BE49-F238E27FC236}">
                    <a16:creationId xmlns:a16="http://schemas.microsoft.com/office/drawing/2014/main" id="{34A455DA-858F-D34F-F19E-F4F2E13A4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556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153.879,44</a:t>
                </a:r>
                <a:endParaRPr lang="en-US" altLang="en-US" sz="1800"/>
              </a:p>
            </p:txBody>
          </p:sp>
          <p:sp>
            <p:nvSpPr>
              <p:cNvPr id="891" name="Rectangle 109">
                <a:extLst>
                  <a:ext uri="{FF2B5EF4-FFF2-40B4-BE49-F238E27FC236}">
                    <a16:creationId xmlns:a16="http://schemas.microsoft.com/office/drawing/2014/main" id="{BA59E677-8BFD-56CC-0182-51AE5C7A5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556"/>
                <a:ext cx="10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</a:t>
                </a:r>
                <a:endParaRPr lang="en-US" altLang="en-US" sz="1800"/>
              </a:p>
            </p:txBody>
          </p:sp>
          <p:sp>
            <p:nvSpPr>
              <p:cNvPr id="892" name="Rectangle 110">
                <a:extLst>
                  <a:ext uri="{FF2B5EF4-FFF2-40B4-BE49-F238E27FC236}">
                    <a16:creationId xmlns:a16="http://schemas.microsoft.com/office/drawing/2014/main" id="{3612CA01-586B-CBCF-5332-C39D8764E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556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893" name="Rectangle 111">
                <a:extLst>
                  <a:ext uri="{FF2B5EF4-FFF2-40B4-BE49-F238E27FC236}">
                    <a16:creationId xmlns:a16="http://schemas.microsoft.com/office/drawing/2014/main" id="{C51E918F-4B73-A3EC-8777-DBF9FD199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556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248.166,29</a:t>
                </a:r>
                <a:endParaRPr lang="en-US" altLang="en-US" sz="1800"/>
              </a:p>
            </p:txBody>
          </p:sp>
          <p:sp>
            <p:nvSpPr>
              <p:cNvPr id="894" name="Rectangle 112">
                <a:extLst>
                  <a:ext uri="{FF2B5EF4-FFF2-40B4-BE49-F238E27FC236}">
                    <a16:creationId xmlns:a16="http://schemas.microsoft.com/office/drawing/2014/main" id="{65EE78B9-D920-A606-34F8-FDB378E0E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556"/>
                <a:ext cx="7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</a:t>
                </a:r>
                <a:endParaRPr lang="en-US" altLang="en-US" sz="1800"/>
              </a:p>
            </p:txBody>
          </p:sp>
          <p:sp>
            <p:nvSpPr>
              <p:cNvPr id="895" name="Rectangle 113">
                <a:extLst>
                  <a:ext uri="{FF2B5EF4-FFF2-40B4-BE49-F238E27FC236}">
                    <a16:creationId xmlns:a16="http://schemas.microsoft.com/office/drawing/2014/main" id="{81D686C8-5369-074E-3E0E-947AC00B6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556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896" name="Rectangle 114">
                <a:extLst>
                  <a:ext uri="{FF2B5EF4-FFF2-40B4-BE49-F238E27FC236}">
                    <a16:creationId xmlns:a16="http://schemas.microsoft.com/office/drawing/2014/main" id="{7E86F684-3997-3F15-9EBF-A02EBCA48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605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7</a:t>
                </a:r>
                <a:endParaRPr lang="en-US" altLang="en-US" sz="1800"/>
              </a:p>
            </p:txBody>
          </p:sp>
          <p:sp>
            <p:nvSpPr>
              <p:cNvPr id="897" name="Rectangle 115">
                <a:extLst>
                  <a:ext uri="{FF2B5EF4-FFF2-40B4-BE49-F238E27FC236}">
                    <a16:creationId xmlns:a16="http://schemas.microsoft.com/office/drawing/2014/main" id="{AD76735D-0796-5334-138C-7C3B54D753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605"/>
                <a:ext cx="1157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Batu brojol (untuk urukan batu) ukuran &gt; 10 cm - 40 cm</a:t>
                </a:r>
                <a:endParaRPr lang="en-US" altLang="en-US" sz="1800"/>
              </a:p>
            </p:txBody>
          </p:sp>
          <p:sp>
            <p:nvSpPr>
              <p:cNvPr id="898" name="Rectangle 116">
                <a:extLst>
                  <a:ext uri="{FF2B5EF4-FFF2-40B4-BE49-F238E27FC236}">
                    <a16:creationId xmlns:a16="http://schemas.microsoft.com/office/drawing/2014/main" id="{0045B3FF-8F87-13A5-AB3A-A91AF80C1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8" y="605"/>
                <a:ext cx="17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M.03.e.1</a:t>
                </a:r>
                <a:endParaRPr lang="en-US" altLang="en-US" sz="1800"/>
              </a:p>
            </p:txBody>
          </p:sp>
          <p:sp>
            <p:nvSpPr>
              <p:cNvPr id="899" name="Rectangle 117">
                <a:extLst>
                  <a:ext uri="{FF2B5EF4-FFF2-40B4-BE49-F238E27FC236}">
                    <a16:creationId xmlns:a16="http://schemas.microsoft.com/office/drawing/2014/main" id="{24949FCB-A22C-289D-156E-D63FACC440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605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900" name="Rectangle 118">
                <a:extLst>
                  <a:ext uri="{FF2B5EF4-FFF2-40B4-BE49-F238E27FC236}">
                    <a16:creationId xmlns:a16="http://schemas.microsoft.com/office/drawing/2014/main" id="{3923BB37-215B-7B66-4257-A490038EFC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601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901" name="Rectangle 119">
                <a:extLst>
                  <a:ext uri="{FF2B5EF4-FFF2-40B4-BE49-F238E27FC236}">
                    <a16:creationId xmlns:a16="http://schemas.microsoft.com/office/drawing/2014/main" id="{D90EF446-DC9D-3B8F-91DD-99748947B7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605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65.000,00</a:t>
                </a:r>
                <a:endParaRPr lang="en-US" altLang="en-US" sz="1800"/>
              </a:p>
            </p:txBody>
          </p:sp>
          <p:sp>
            <p:nvSpPr>
              <p:cNvPr id="902" name="Rectangle 120">
                <a:extLst>
                  <a:ext uri="{FF2B5EF4-FFF2-40B4-BE49-F238E27FC236}">
                    <a16:creationId xmlns:a16="http://schemas.microsoft.com/office/drawing/2014/main" id="{77869EE6-C23C-C9E7-C819-C6B117982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1" y="608"/>
                <a:ext cx="190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TM.01.2.3.a</a:t>
                </a:r>
                <a:endParaRPr lang="en-US" altLang="en-US" sz="1800"/>
              </a:p>
            </p:txBody>
          </p:sp>
          <p:sp>
            <p:nvSpPr>
              <p:cNvPr id="903" name="Rectangle 121">
                <a:extLst>
                  <a:ext uri="{FF2B5EF4-FFF2-40B4-BE49-F238E27FC236}">
                    <a16:creationId xmlns:a16="http://schemas.microsoft.com/office/drawing/2014/main" id="{65B31E54-861B-DF39-E9BB-82C76F74E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608"/>
                <a:ext cx="565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 M.03.e.1  jarak10 km</a:t>
                </a:r>
                <a:endParaRPr lang="en-US" altLang="en-US" sz="1800"/>
              </a:p>
            </p:txBody>
          </p:sp>
          <p:sp>
            <p:nvSpPr>
              <p:cNvPr id="904" name="Rectangle 122">
                <a:extLst>
                  <a:ext uri="{FF2B5EF4-FFF2-40B4-BE49-F238E27FC236}">
                    <a16:creationId xmlns:a16="http://schemas.microsoft.com/office/drawing/2014/main" id="{97716BD3-0F00-F406-740B-BF4A1E86D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605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153.879,44</a:t>
                </a:r>
                <a:endParaRPr lang="en-US" altLang="en-US" sz="1800"/>
              </a:p>
            </p:txBody>
          </p:sp>
          <p:sp>
            <p:nvSpPr>
              <p:cNvPr id="905" name="Rectangle 123">
                <a:extLst>
                  <a:ext uri="{FF2B5EF4-FFF2-40B4-BE49-F238E27FC236}">
                    <a16:creationId xmlns:a16="http://schemas.microsoft.com/office/drawing/2014/main" id="{2D1D7B21-45E2-F811-72DE-EE3A98D3B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605"/>
                <a:ext cx="10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</a:t>
                </a:r>
                <a:endParaRPr lang="en-US" altLang="en-US" sz="1800"/>
              </a:p>
            </p:txBody>
          </p:sp>
          <p:sp>
            <p:nvSpPr>
              <p:cNvPr id="906" name="Rectangle 124">
                <a:extLst>
                  <a:ext uri="{FF2B5EF4-FFF2-40B4-BE49-F238E27FC236}">
                    <a16:creationId xmlns:a16="http://schemas.microsoft.com/office/drawing/2014/main" id="{9EB464A4-821D-32CC-A533-8F5C20BA3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605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907" name="Rectangle 125">
                <a:extLst>
                  <a:ext uri="{FF2B5EF4-FFF2-40B4-BE49-F238E27FC236}">
                    <a16:creationId xmlns:a16="http://schemas.microsoft.com/office/drawing/2014/main" id="{77D18DB2-76B9-2073-DC6E-818CD141F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605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218.879,44</a:t>
                </a:r>
                <a:endParaRPr lang="en-US" altLang="en-US" sz="1800"/>
              </a:p>
            </p:txBody>
          </p:sp>
          <p:sp>
            <p:nvSpPr>
              <p:cNvPr id="908" name="Rectangle 126">
                <a:extLst>
                  <a:ext uri="{FF2B5EF4-FFF2-40B4-BE49-F238E27FC236}">
                    <a16:creationId xmlns:a16="http://schemas.microsoft.com/office/drawing/2014/main" id="{703BD5BB-4139-3BCE-4532-F62B98F5D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605"/>
                <a:ext cx="7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</a:t>
                </a:r>
                <a:endParaRPr lang="en-US" altLang="en-US" sz="1800"/>
              </a:p>
            </p:txBody>
          </p:sp>
          <p:sp>
            <p:nvSpPr>
              <p:cNvPr id="909" name="Rectangle 127">
                <a:extLst>
                  <a:ext uri="{FF2B5EF4-FFF2-40B4-BE49-F238E27FC236}">
                    <a16:creationId xmlns:a16="http://schemas.microsoft.com/office/drawing/2014/main" id="{74D714E4-6D43-BBE7-14CD-265CF8C9E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605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910" name="Rectangle 128">
                <a:extLst>
                  <a:ext uri="{FF2B5EF4-FFF2-40B4-BE49-F238E27FC236}">
                    <a16:creationId xmlns:a16="http://schemas.microsoft.com/office/drawing/2014/main" id="{547F8D7C-EDB5-6958-C1A0-183DB01BB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653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8</a:t>
                </a:r>
                <a:endParaRPr lang="en-US" altLang="en-US" sz="1800"/>
              </a:p>
            </p:txBody>
          </p:sp>
          <p:sp>
            <p:nvSpPr>
              <p:cNvPr id="911" name="Rectangle 129">
                <a:extLst>
                  <a:ext uri="{FF2B5EF4-FFF2-40B4-BE49-F238E27FC236}">
                    <a16:creationId xmlns:a16="http://schemas.microsoft.com/office/drawing/2014/main" id="{16178CCA-D1B5-8DEE-79AB-A786D2136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653"/>
                <a:ext cx="1037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Kerakal Kasar/cobble, batu ukuran &gt; 6 cm - 25 cm</a:t>
                </a:r>
                <a:endParaRPr lang="en-US" altLang="en-US" sz="1800"/>
              </a:p>
            </p:txBody>
          </p:sp>
          <p:sp>
            <p:nvSpPr>
              <p:cNvPr id="912" name="Rectangle 130">
                <a:extLst>
                  <a:ext uri="{FF2B5EF4-FFF2-40B4-BE49-F238E27FC236}">
                    <a16:creationId xmlns:a16="http://schemas.microsoft.com/office/drawing/2014/main" id="{12F22506-9F39-ACCA-43EA-B431FBB97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7" y="653"/>
                <a:ext cx="17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M.04.a.1</a:t>
                </a:r>
                <a:endParaRPr lang="en-US" altLang="en-US" sz="1800"/>
              </a:p>
            </p:txBody>
          </p:sp>
          <p:sp>
            <p:nvSpPr>
              <p:cNvPr id="913" name="Rectangle 131">
                <a:extLst>
                  <a:ext uri="{FF2B5EF4-FFF2-40B4-BE49-F238E27FC236}">
                    <a16:creationId xmlns:a16="http://schemas.microsoft.com/office/drawing/2014/main" id="{4D45C93E-57D0-46E2-58C2-755FFBB46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653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914" name="Rectangle 132">
                <a:extLst>
                  <a:ext uri="{FF2B5EF4-FFF2-40B4-BE49-F238E27FC236}">
                    <a16:creationId xmlns:a16="http://schemas.microsoft.com/office/drawing/2014/main" id="{A698A2A0-8A6E-B4CB-C62E-59D57FB5F3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650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915" name="Rectangle 133">
                <a:extLst>
                  <a:ext uri="{FF2B5EF4-FFF2-40B4-BE49-F238E27FC236}">
                    <a16:creationId xmlns:a16="http://schemas.microsoft.com/office/drawing/2014/main" id="{C99B0C22-F208-EF6C-94F5-99DD410F38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653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94.286,86</a:t>
                </a:r>
                <a:endParaRPr lang="en-US" altLang="en-US" sz="1800"/>
              </a:p>
            </p:txBody>
          </p:sp>
          <p:sp>
            <p:nvSpPr>
              <p:cNvPr id="916" name="Rectangle 134">
                <a:extLst>
                  <a:ext uri="{FF2B5EF4-FFF2-40B4-BE49-F238E27FC236}">
                    <a16:creationId xmlns:a16="http://schemas.microsoft.com/office/drawing/2014/main" id="{BA77CC03-ABFF-6C1B-DD90-2C76D04F7A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0" y="657"/>
                <a:ext cx="191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TM.01.2.3.b</a:t>
                </a:r>
                <a:endParaRPr lang="en-US" altLang="en-US" sz="1800"/>
              </a:p>
            </p:txBody>
          </p:sp>
          <p:sp>
            <p:nvSpPr>
              <p:cNvPr id="917" name="Rectangle 135">
                <a:extLst>
                  <a:ext uri="{FF2B5EF4-FFF2-40B4-BE49-F238E27FC236}">
                    <a16:creationId xmlns:a16="http://schemas.microsoft.com/office/drawing/2014/main" id="{B567B99B-8354-3FA5-BB70-B4F42BF95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657"/>
                <a:ext cx="567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 M.04.a.1  jarak10 km</a:t>
                </a:r>
                <a:endParaRPr lang="en-US" altLang="en-US" sz="1800"/>
              </a:p>
            </p:txBody>
          </p:sp>
          <p:sp>
            <p:nvSpPr>
              <p:cNvPr id="918" name="Rectangle 136">
                <a:extLst>
                  <a:ext uri="{FF2B5EF4-FFF2-40B4-BE49-F238E27FC236}">
                    <a16:creationId xmlns:a16="http://schemas.microsoft.com/office/drawing/2014/main" id="{020A6EF0-B5E5-DBD1-28AB-0181DCFE63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653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151.884,04</a:t>
                </a:r>
                <a:endParaRPr lang="en-US" altLang="en-US" sz="1800"/>
              </a:p>
            </p:txBody>
          </p:sp>
          <p:sp>
            <p:nvSpPr>
              <p:cNvPr id="919" name="Rectangle 137">
                <a:extLst>
                  <a:ext uri="{FF2B5EF4-FFF2-40B4-BE49-F238E27FC236}">
                    <a16:creationId xmlns:a16="http://schemas.microsoft.com/office/drawing/2014/main" id="{9DC666BB-17B2-9D3E-C8BF-8DDC415C8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653"/>
                <a:ext cx="10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</a:t>
                </a:r>
                <a:endParaRPr lang="en-US" altLang="en-US" sz="1800"/>
              </a:p>
            </p:txBody>
          </p:sp>
          <p:sp>
            <p:nvSpPr>
              <p:cNvPr id="920" name="Rectangle 138">
                <a:extLst>
                  <a:ext uri="{FF2B5EF4-FFF2-40B4-BE49-F238E27FC236}">
                    <a16:creationId xmlns:a16="http://schemas.microsoft.com/office/drawing/2014/main" id="{60361F70-C77A-1962-D2B3-E15078286A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653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921" name="Rectangle 139">
                <a:extLst>
                  <a:ext uri="{FF2B5EF4-FFF2-40B4-BE49-F238E27FC236}">
                    <a16:creationId xmlns:a16="http://schemas.microsoft.com/office/drawing/2014/main" id="{A58AA129-6579-12DB-8A2C-0391197C1F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653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246.170,89</a:t>
                </a:r>
                <a:endParaRPr lang="en-US" altLang="en-US" sz="1800"/>
              </a:p>
            </p:txBody>
          </p:sp>
          <p:sp>
            <p:nvSpPr>
              <p:cNvPr id="922" name="Rectangle 140">
                <a:extLst>
                  <a:ext uri="{FF2B5EF4-FFF2-40B4-BE49-F238E27FC236}">
                    <a16:creationId xmlns:a16="http://schemas.microsoft.com/office/drawing/2014/main" id="{1B513F9B-9472-619B-11CF-773F8BA4C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653"/>
                <a:ext cx="7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</a:t>
                </a:r>
                <a:endParaRPr lang="en-US" altLang="en-US" sz="1800"/>
              </a:p>
            </p:txBody>
          </p:sp>
          <p:sp>
            <p:nvSpPr>
              <p:cNvPr id="923" name="Rectangle 141">
                <a:extLst>
                  <a:ext uri="{FF2B5EF4-FFF2-40B4-BE49-F238E27FC236}">
                    <a16:creationId xmlns:a16="http://schemas.microsoft.com/office/drawing/2014/main" id="{7F6E1196-A545-2B39-9EFC-61ABA3C6EB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653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924" name="Rectangle 142">
                <a:extLst>
                  <a:ext uri="{FF2B5EF4-FFF2-40B4-BE49-F238E27FC236}">
                    <a16:creationId xmlns:a16="http://schemas.microsoft.com/office/drawing/2014/main" id="{52F95DB6-47CC-FDD7-429F-8E6ECF51F4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702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9</a:t>
                </a:r>
                <a:endParaRPr lang="en-US" altLang="en-US" sz="1800"/>
              </a:p>
            </p:txBody>
          </p:sp>
          <p:sp>
            <p:nvSpPr>
              <p:cNvPr id="925" name="Rectangle 143">
                <a:extLst>
                  <a:ext uri="{FF2B5EF4-FFF2-40B4-BE49-F238E27FC236}">
                    <a16:creationId xmlns:a16="http://schemas.microsoft.com/office/drawing/2014/main" id="{EA1A0A81-0929-79AD-4B32-0A2D76FF6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702"/>
                <a:ext cx="93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Kerakal/gravel, batu ukuran &gt; 3,5 cm  -  6 cm</a:t>
                </a:r>
                <a:endParaRPr lang="en-US" altLang="en-US" sz="1800"/>
              </a:p>
            </p:txBody>
          </p:sp>
          <p:sp>
            <p:nvSpPr>
              <p:cNvPr id="926" name="Rectangle 144">
                <a:extLst>
                  <a:ext uri="{FF2B5EF4-FFF2-40B4-BE49-F238E27FC236}">
                    <a16:creationId xmlns:a16="http://schemas.microsoft.com/office/drawing/2014/main" id="{80F2A507-BC62-9C4B-7D41-3573A00510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6" y="702"/>
                <a:ext cx="17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M.04.b.1</a:t>
                </a:r>
                <a:endParaRPr lang="en-US" altLang="en-US" sz="1800"/>
              </a:p>
            </p:txBody>
          </p:sp>
          <p:sp>
            <p:nvSpPr>
              <p:cNvPr id="927" name="Rectangle 145">
                <a:extLst>
                  <a:ext uri="{FF2B5EF4-FFF2-40B4-BE49-F238E27FC236}">
                    <a16:creationId xmlns:a16="http://schemas.microsoft.com/office/drawing/2014/main" id="{D49C31D1-1F36-4BBD-4407-06F920338B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702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928" name="Rectangle 146">
                <a:extLst>
                  <a:ext uri="{FF2B5EF4-FFF2-40B4-BE49-F238E27FC236}">
                    <a16:creationId xmlns:a16="http://schemas.microsoft.com/office/drawing/2014/main" id="{0AD42E19-D0B2-30CC-3A9A-29C3A6F85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699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929" name="Rectangle 147">
                <a:extLst>
                  <a:ext uri="{FF2B5EF4-FFF2-40B4-BE49-F238E27FC236}">
                    <a16:creationId xmlns:a16="http://schemas.microsoft.com/office/drawing/2014/main" id="{A70AAC3B-6CB3-3050-71A0-F34F22939D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702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95.080,51</a:t>
                </a:r>
                <a:endParaRPr lang="en-US" altLang="en-US" sz="1800"/>
              </a:p>
            </p:txBody>
          </p:sp>
          <p:sp>
            <p:nvSpPr>
              <p:cNvPr id="930" name="Rectangle 148">
                <a:extLst>
                  <a:ext uri="{FF2B5EF4-FFF2-40B4-BE49-F238E27FC236}">
                    <a16:creationId xmlns:a16="http://schemas.microsoft.com/office/drawing/2014/main" id="{FEF85ED1-BB33-C5C8-51DF-A83DE3D274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0" y="705"/>
                <a:ext cx="191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TM.01.2.3.b</a:t>
                </a:r>
                <a:endParaRPr lang="en-US" altLang="en-US" sz="1800"/>
              </a:p>
            </p:txBody>
          </p:sp>
          <p:sp>
            <p:nvSpPr>
              <p:cNvPr id="931" name="Rectangle 149">
                <a:extLst>
                  <a:ext uri="{FF2B5EF4-FFF2-40B4-BE49-F238E27FC236}">
                    <a16:creationId xmlns:a16="http://schemas.microsoft.com/office/drawing/2014/main" id="{15F103C8-BD2B-DF82-537C-FFD45F04F6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705"/>
                <a:ext cx="56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 M.04.b.1  jarak10 km</a:t>
                </a:r>
                <a:endParaRPr lang="en-US" altLang="en-US" sz="1800"/>
              </a:p>
            </p:txBody>
          </p:sp>
          <p:sp>
            <p:nvSpPr>
              <p:cNvPr id="932" name="Rectangle 150">
                <a:extLst>
                  <a:ext uri="{FF2B5EF4-FFF2-40B4-BE49-F238E27FC236}">
                    <a16:creationId xmlns:a16="http://schemas.microsoft.com/office/drawing/2014/main" id="{0CE8F270-0AE5-4212-5133-97E061C32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702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151.884,04</a:t>
                </a:r>
                <a:endParaRPr lang="en-US" altLang="en-US" sz="1800"/>
              </a:p>
            </p:txBody>
          </p:sp>
          <p:sp>
            <p:nvSpPr>
              <p:cNvPr id="933" name="Rectangle 151">
                <a:extLst>
                  <a:ext uri="{FF2B5EF4-FFF2-40B4-BE49-F238E27FC236}">
                    <a16:creationId xmlns:a16="http://schemas.microsoft.com/office/drawing/2014/main" id="{AD8A5E63-832A-D6BE-8CBC-1DE3E1BF83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702"/>
                <a:ext cx="10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</a:t>
                </a:r>
                <a:endParaRPr lang="en-US" altLang="en-US" sz="1800"/>
              </a:p>
            </p:txBody>
          </p:sp>
          <p:sp>
            <p:nvSpPr>
              <p:cNvPr id="934" name="Rectangle 152">
                <a:extLst>
                  <a:ext uri="{FF2B5EF4-FFF2-40B4-BE49-F238E27FC236}">
                    <a16:creationId xmlns:a16="http://schemas.microsoft.com/office/drawing/2014/main" id="{BB44ED75-F643-5120-F010-CCEF1E3B96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702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935" name="Rectangle 153">
                <a:extLst>
                  <a:ext uri="{FF2B5EF4-FFF2-40B4-BE49-F238E27FC236}">
                    <a16:creationId xmlns:a16="http://schemas.microsoft.com/office/drawing/2014/main" id="{C9772643-DE49-80AE-9007-D23C2762E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702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246.964,55</a:t>
                </a:r>
                <a:endParaRPr lang="en-US" altLang="en-US" sz="1800"/>
              </a:p>
            </p:txBody>
          </p:sp>
          <p:sp>
            <p:nvSpPr>
              <p:cNvPr id="936" name="Rectangle 154">
                <a:extLst>
                  <a:ext uri="{FF2B5EF4-FFF2-40B4-BE49-F238E27FC236}">
                    <a16:creationId xmlns:a16="http://schemas.microsoft.com/office/drawing/2014/main" id="{1B55E36E-A1BD-5CD0-ABD7-B93580666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702"/>
                <a:ext cx="7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</a:t>
                </a:r>
                <a:endParaRPr lang="en-US" altLang="en-US" sz="1800"/>
              </a:p>
            </p:txBody>
          </p:sp>
          <p:sp>
            <p:nvSpPr>
              <p:cNvPr id="937" name="Rectangle 155">
                <a:extLst>
                  <a:ext uri="{FF2B5EF4-FFF2-40B4-BE49-F238E27FC236}">
                    <a16:creationId xmlns:a16="http://schemas.microsoft.com/office/drawing/2014/main" id="{B655E13F-24B0-F60A-9D96-83615A679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702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938" name="Rectangle 156">
                <a:extLst>
                  <a:ext uri="{FF2B5EF4-FFF2-40B4-BE49-F238E27FC236}">
                    <a16:creationId xmlns:a16="http://schemas.microsoft.com/office/drawing/2014/main" id="{2D1A03ED-DDD1-0656-7AF3-35F0AD2E0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751"/>
                <a:ext cx="5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10</a:t>
                </a:r>
                <a:endParaRPr lang="en-US" altLang="en-US" sz="1800"/>
              </a:p>
            </p:txBody>
          </p:sp>
          <p:sp>
            <p:nvSpPr>
              <p:cNvPr id="939" name="Rectangle 157">
                <a:extLst>
                  <a:ext uri="{FF2B5EF4-FFF2-40B4-BE49-F238E27FC236}">
                    <a16:creationId xmlns:a16="http://schemas.microsoft.com/office/drawing/2014/main" id="{06554F0B-1BBD-D378-6995-A1B37F95B1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751"/>
                <a:ext cx="93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Agregat beton/split &gt; 2 - 3,5 cm/Kerikil Kasar</a:t>
                </a:r>
                <a:endParaRPr lang="en-US" altLang="en-US" sz="1800"/>
              </a:p>
            </p:txBody>
          </p:sp>
          <p:sp>
            <p:nvSpPr>
              <p:cNvPr id="940" name="Rectangle 158">
                <a:extLst>
                  <a:ext uri="{FF2B5EF4-FFF2-40B4-BE49-F238E27FC236}">
                    <a16:creationId xmlns:a16="http://schemas.microsoft.com/office/drawing/2014/main" id="{56BCE8BE-B193-0E75-C0A5-BF0FC4FFD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8" y="751"/>
                <a:ext cx="17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M.04.c.1</a:t>
                </a:r>
                <a:endParaRPr lang="en-US" altLang="en-US" sz="1800"/>
              </a:p>
            </p:txBody>
          </p:sp>
          <p:sp>
            <p:nvSpPr>
              <p:cNvPr id="941" name="Rectangle 159">
                <a:extLst>
                  <a:ext uri="{FF2B5EF4-FFF2-40B4-BE49-F238E27FC236}">
                    <a16:creationId xmlns:a16="http://schemas.microsoft.com/office/drawing/2014/main" id="{55511FC4-CE83-6FA8-0B5E-4E6A9CFE0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751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942" name="Rectangle 160">
                <a:extLst>
                  <a:ext uri="{FF2B5EF4-FFF2-40B4-BE49-F238E27FC236}">
                    <a16:creationId xmlns:a16="http://schemas.microsoft.com/office/drawing/2014/main" id="{356BCCE7-45DC-A96E-9E49-EE1F818E5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747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943" name="Rectangle 161">
                <a:extLst>
                  <a:ext uri="{FF2B5EF4-FFF2-40B4-BE49-F238E27FC236}">
                    <a16:creationId xmlns:a16="http://schemas.microsoft.com/office/drawing/2014/main" id="{618A2ACA-0B18-545D-D920-B2779A1E2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751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95.874,16</a:t>
                </a:r>
                <a:endParaRPr lang="en-US" altLang="en-US" sz="1800"/>
              </a:p>
            </p:txBody>
          </p:sp>
          <p:sp>
            <p:nvSpPr>
              <p:cNvPr id="944" name="Rectangle 162">
                <a:extLst>
                  <a:ext uri="{FF2B5EF4-FFF2-40B4-BE49-F238E27FC236}">
                    <a16:creationId xmlns:a16="http://schemas.microsoft.com/office/drawing/2014/main" id="{41F155B2-6797-9621-4257-EFAF7DDA0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0" y="754"/>
                <a:ext cx="191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TM.01.2.3.b</a:t>
                </a:r>
                <a:endParaRPr lang="en-US" altLang="en-US" sz="1800"/>
              </a:p>
            </p:txBody>
          </p:sp>
          <p:sp>
            <p:nvSpPr>
              <p:cNvPr id="945" name="Rectangle 163">
                <a:extLst>
                  <a:ext uri="{FF2B5EF4-FFF2-40B4-BE49-F238E27FC236}">
                    <a16:creationId xmlns:a16="http://schemas.microsoft.com/office/drawing/2014/main" id="{803EA432-F8D8-EFEF-29A3-A1A5191D4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754"/>
                <a:ext cx="565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M.04.c.1  jarak15 km</a:t>
                </a:r>
                <a:endParaRPr lang="en-US" altLang="en-US" sz="1800" dirty="0"/>
              </a:p>
            </p:txBody>
          </p:sp>
          <p:sp>
            <p:nvSpPr>
              <p:cNvPr id="946" name="Rectangle 164">
                <a:extLst>
                  <a:ext uri="{FF2B5EF4-FFF2-40B4-BE49-F238E27FC236}">
                    <a16:creationId xmlns:a16="http://schemas.microsoft.com/office/drawing/2014/main" id="{FAE96F30-2C4F-F252-34C8-DC0E59519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751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151.884,04</a:t>
                </a:r>
                <a:endParaRPr lang="en-US" altLang="en-US" sz="1800"/>
              </a:p>
            </p:txBody>
          </p:sp>
          <p:sp>
            <p:nvSpPr>
              <p:cNvPr id="947" name="Rectangle 165">
                <a:extLst>
                  <a:ext uri="{FF2B5EF4-FFF2-40B4-BE49-F238E27FC236}">
                    <a16:creationId xmlns:a16="http://schemas.microsoft.com/office/drawing/2014/main" id="{C2FA158E-F01D-09D8-912D-39EEC30B46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751"/>
                <a:ext cx="10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</a:t>
                </a:r>
                <a:endParaRPr lang="en-US" altLang="en-US" sz="1800"/>
              </a:p>
            </p:txBody>
          </p:sp>
          <p:sp>
            <p:nvSpPr>
              <p:cNvPr id="948" name="Rectangle 166">
                <a:extLst>
                  <a:ext uri="{FF2B5EF4-FFF2-40B4-BE49-F238E27FC236}">
                    <a16:creationId xmlns:a16="http://schemas.microsoft.com/office/drawing/2014/main" id="{39C8A9EA-FA7B-B8B1-3C8C-A89D347CC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751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949" name="Rectangle 167">
                <a:extLst>
                  <a:ext uri="{FF2B5EF4-FFF2-40B4-BE49-F238E27FC236}">
                    <a16:creationId xmlns:a16="http://schemas.microsoft.com/office/drawing/2014/main" id="{46A41CF9-D6BF-2422-7357-5CB2F533B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751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247.758,20</a:t>
                </a:r>
                <a:endParaRPr lang="en-US" altLang="en-US" sz="1800"/>
              </a:p>
            </p:txBody>
          </p:sp>
          <p:sp>
            <p:nvSpPr>
              <p:cNvPr id="950" name="Rectangle 168">
                <a:extLst>
                  <a:ext uri="{FF2B5EF4-FFF2-40B4-BE49-F238E27FC236}">
                    <a16:creationId xmlns:a16="http://schemas.microsoft.com/office/drawing/2014/main" id="{7433974B-96A5-2B75-F589-B5B9518DC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751"/>
                <a:ext cx="7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</a:t>
                </a:r>
                <a:endParaRPr lang="en-US" altLang="en-US" sz="1800"/>
              </a:p>
            </p:txBody>
          </p:sp>
          <p:sp>
            <p:nvSpPr>
              <p:cNvPr id="951" name="Rectangle 169">
                <a:extLst>
                  <a:ext uri="{FF2B5EF4-FFF2-40B4-BE49-F238E27FC236}">
                    <a16:creationId xmlns:a16="http://schemas.microsoft.com/office/drawing/2014/main" id="{B4D586E0-CE3D-E199-77D1-EE900B696F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751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952" name="Rectangle 170">
                <a:extLst>
                  <a:ext uri="{FF2B5EF4-FFF2-40B4-BE49-F238E27FC236}">
                    <a16:creationId xmlns:a16="http://schemas.microsoft.com/office/drawing/2014/main" id="{812D3500-A867-1A6D-16D4-02748F21F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799"/>
                <a:ext cx="5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11</a:t>
                </a:r>
                <a:endParaRPr lang="en-US" altLang="en-US" sz="1800"/>
              </a:p>
            </p:txBody>
          </p:sp>
          <p:sp>
            <p:nvSpPr>
              <p:cNvPr id="953" name="Rectangle 171">
                <a:extLst>
                  <a:ext uri="{FF2B5EF4-FFF2-40B4-BE49-F238E27FC236}">
                    <a16:creationId xmlns:a16="http://schemas.microsoft.com/office/drawing/2014/main" id="{6CCCB8A7-308C-64E6-8642-B02693BAA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799"/>
                <a:ext cx="80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Agregat beton/split &gt; 0,5 - 2 cm/Kerikil</a:t>
                </a:r>
                <a:endParaRPr lang="en-US" altLang="en-US" sz="1800"/>
              </a:p>
            </p:txBody>
          </p:sp>
          <p:sp>
            <p:nvSpPr>
              <p:cNvPr id="954" name="Rectangle 172">
                <a:extLst>
                  <a:ext uri="{FF2B5EF4-FFF2-40B4-BE49-F238E27FC236}">
                    <a16:creationId xmlns:a16="http://schemas.microsoft.com/office/drawing/2014/main" id="{2D1E0542-8B96-7FC5-6B22-DE562D4C4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6" y="799"/>
                <a:ext cx="17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M.04.d.1</a:t>
                </a:r>
                <a:endParaRPr lang="en-US" altLang="en-US" sz="1800"/>
              </a:p>
            </p:txBody>
          </p:sp>
          <p:sp>
            <p:nvSpPr>
              <p:cNvPr id="955" name="Rectangle 173">
                <a:extLst>
                  <a:ext uri="{FF2B5EF4-FFF2-40B4-BE49-F238E27FC236}">
                    <a16:creationId xmlns:a16="http://schemas.microsoft.com/office/drawing/2014/main" id="{3D353882-EEED-2F67-CB83-83DAEB681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799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956" name="Rectangle 174">
                <a:extLst>
                  <a:ext uri="{FF2B5EF4-FFF2-40B4-BE49-F238E27FC236}">
                    <a16:creationId xmlns:a16="http://schemas.microsoft.com/office/drawing/2014/main" id="{0B0FEB3C-289B-D24D-8CC8-D76B16400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796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957" name="Rectangle 175">
                <a:extLst>
                  <a:ext uri="{FF2B5EF4-FFF2-40B4-BE49-F238E27FC236}">
                    <a16:creationId xmlns:a16="http://schemas.microsoft.com/office/drawing/2014/main" id="{BF5395FB-AB37-FE8E-A061-78065D90A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799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96.667,81</a:t>
                </a:r>
                <a:endParaRPr lang="en-US" altLang="en-US" sz="1800"/>
              </a:p>
            </p:txBody>
          </p:sp>
          <p:sp>
            <p:nvSpPr>
              <p:cNvPr id="958" name="Rectangle 176">
                <a:extLst>
                  <a:ext uri="{FF2B5EF4-FFF2-40B4-BE49-F238E27FC236}">
                    <a16:creationId xmlns:a16="http://schemas.microsoft.com/office/drawing/2014/main" id="{072FEA6C-C00A-0EBA-4345-59D2941810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0" y="803"/>
                <a:ext cx="191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TM.01.2.3.b</a:t>
                </a:r>
                <a:endParaRPr lang="en-US" altLang="en-US" sz="1800"/>
              </a:p>
            </p:txBody>
          </p:sp>
          <p:sp>
            <p:nvSpPr>
              <p:cNvPr id="959" name="Rectangle 177">
                <a:extLst>
                  <a:ext uri="{FF2B5EF4-FFF2-40B4-BE49-F238E27FC236}">
                    <a16:creationId xmlns:a16="http://schemas.microsoft.com/office/drawing/2014/main" id="{5D207442-22CA-AC31-F49D-28A58653A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803"/>
                <a:ext cx="56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M.04.d.1  jarak15 km</a:t>
                </a:r>
                <a:endParaRPr lang="en-US" altLang="en-US" sz="1800" dirty="0"/>
              </a:p>
            </p:txBody>
          </p:sp>
          <p:sp>
            <p:nvSpPr>
              <p:cNvPr id="960" name="Rectangle 178">
                <a:extLst>
                  <a:ext uri="{FF2B5EF4-FFF2-40B4-BE49-F238E27FC236}">
                    <a16:creationId xmlns:a16="http://schemas.microsoft.com/office/drawing/2014/main" id="{7F051E1E-F534-647E-19FF-8E58D75F8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799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151.884,04</a:t>
                </a:r>
                <a:endParaRPr lang="en-US" altLang="en-US" sz="1800"/>
              </a:p>
            </p:txBody>
          </p:sp>
          <p:sp>
            <p:nvSpPr>
              <p:cNvPr id="961" name="Rectangle 179">
                <a:extLst>
                  <a:ext uri="{FF2B5EF4-FFF2-40B4-BE49-F238E27FC236}">
                    <a16:creationId xmlns:a16="http://schemas.microsoft.com/office/drawing/2014/main" id="{F36C7F9E-432E-B96A-D196-31CE25C449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799"/>
                <a:ext cx="10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</a:t>
                </a:r>
                <a:endParaRPr lang="en-US" altLang="en-US" sz="1800" dirty="0"/>
              </a:p>
            </p:txBody>
          </p:sp>
          <p:sp>
            <p:nvSpPr>
              <p:cNvPr id="962" name="Rectangle 180">
                <a:extLst>
                  <a:ext uri="{FF2B5EF4-FFF2-40B4-BE49-F238E27FC236}">
                    <a16:creationId xmlns:a16="http://schemas.microsoft.com/office/drawing/2014/main" id="{504BD5EA-693E-562B-4AB0-30701D1474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799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963" name="Rectangle 181">
                <a:extLst>
                  <a:ext uri="{FF2B5EF4-FFF2-40B4-BE49-F238E27FC236}">
                    <a16:creationId xmlns:a16="http://schemas.microsoft.com/office/drawing/2014/main" id="{2E2764C7-E48D-10E7-F7A6-BB7008A55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799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248.551,85</a:t>
                </a:r>
                <a:endParaRPr lang="en-US" altLang="en-US" sz="1800"/>
              </a:p>
            </p:txBody>
          </p:sp>
          <p:sp>
            <p:nvSpPr>
              <p:cNvPr id="964" name="Rectangle 182">
                <a:extLst>
                  <a:ext uri="{FF2B5EF4-FFF2-40B4-BE49-F238E27FC236}">
                    <a16:creationId xmlns:a16="http://schemas.microsoft.com/office/drawing/2014/main" id="{09DB80AC-35F6-745C-8B27-88CE36F63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799"/>
                <a:ext cx="7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</a:t>
                </a:r>
                <a:endParaRPr lang="en-US" altLang="en-US" sz="1800"/>
              </a:p>
            </p:txBody>
          </p:sp>
          <p:sp>
            <p:nvSpPr>
              <p:cNvPr id="965" name="Rectangle 183">
                <a:extLst>
                  <a:ext uri="{FF2B5EF4-FFF2-40B4-BE49-F238E27FC236}">
                    <a16:creationId xmlns:a16="http://schemas.microsoft.com/office/drawing/2014/main" id="{E9E64841-4AE1-2A88-0045-58B6B3B7E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799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966" name="Rectangle 184">
                <a:extLst>
                  <a:ext uri="{FF2B5EF4-FFF2-40B4-BE49-F238E27FC236}">
                    <a16:creationId xmlns:a16="http://schemas.microsoft.com/office/drawing/2014/main" id="{410805DC-4492-5311-E539-DD69DC049E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848"/>
                <a:ext cx="5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12</a:t>
                </a:r>
                <a:endParaRPr lang="en-US" altLang="en-US" sz="1800"/>
              </a:p>
            </p:txBody>
          </p:sp>
          <p:sp>
            <p:nvSpPr>
              <p:cNvPr id="967" name="Rectangle 185">
                <a:extLst>
                  <a:ext uri="{FF2B5EF4-FFF2-40B4-BE49-F238E27FC236}">
                    <a16:creationId xmlns:a16="http://schemas.microsoft.com/office/drawing/2014/main" id="{149853B4-ABCE-5973-3426-96B4E66EE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848"/>
                <a:ext cx="48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Pasir kasar/Pasir beton</a:t>
                </a:r>
                <a:endParaRPr lang="en-US" altLang="en-US" sz="1800"/>
              </a:p>
            </p:txBody>
          </p:sp>
          <p:sp>
            <p:nvSpPr>
              <p:cNvPr id="968" name="Rectangle 186">
                <a:extLst>
                  <a:ext uri="{FF2B5EF4-FFF2-40B4-BE49-F238E27FC236}">
                    <a16:creationId xmlns:a16="http://schemas.microsoft.com/office/drawing/2014/main" id="{7E411004-9882-36B1-D90D-0E94CA9B3C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7" y="848"/>
                <a:ext cx="17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M.05.a.1</a:t>
                </a:r>
                <a:endParaRPr lang="en-US" altLang="en-US" sz="1800"/>
              </a:p>
            </p:txBody>
          </p:sp>
          <p:sp>
            <p:nvSpPr>
              <p:cNvPr id="969" name="Rectangle 187">
                <a:extLst>
                  <a:ext uri="{FF2B5EF4-FFF2-40B4-BE49-F238E27FC236}">
                    <a16:creationId xmlns:a16="http://schemas.microsoft.com/office/drawing/2014/main" id="{66AD1B59-5ACC-FD63-CC36-8BC249AA0B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848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970" name="Rectangle 188">
                <a:extLst>
                  <a:ext uri="{FF2B5EF4-FFF2-40B4-BE49-F238E27FC236}">
                    <a16:creationId xmlns:a16="http://schemas.microsoft.com/office/drawing/2014/main" id="{72E392F0-D052-0A20-986B-4224F19ED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844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971" name="Rectangle 189">
                <a:extLst>
                  <a:ext uri="{FF2B5EF4-FFF2-40B4-BE49-F238E27FC236}">
                    <a16:creationId xmlns:a16="http://schemas.microsoft.com/office/drawing/2014/main" id="{84C86EBC-7F27-9AD3-0B15-C0F5D74B88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848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85.000,00</a:t>
                </a:r>
                <a:endParaRPr lang="en-US" altLang="en-US" sz="1800"/>
              </a:p>
            </p:txBody>
          </p:sp>
          <p:sp>
            <p:nvSpPr>
              <p:cNvPr id="972" name="Rectangle 190">
                <a:extLst>
                  <a:ext uri="{FF2B5EF4-FFF2-40B4-BE49-F238E27FC236}">
                    <a16:creationId xmlns:a16="http://schemas.microsoft.com/office/drawing/2014/main" id="{CADDABB3-8D6E-54A2-930D-336BAA8356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1" y="851"/>
                <a:ext cx="18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TM.01.2.3.c</a:t>
                </a:r>
                <a:endParaRPr lang="en-US" altLang="en-US" sz="1800"/>
              </a:p>
            </p:txBody>
          </p:sp>
          <p:sp>
            <p:nvSpPr>
              <p:cNvPr id="973" name="Rectangle 191">
                <a:extLst>
                  <a:ext uri="{FF2B5EF4-FFF2-40B4-BE49-F238E27FC236}">
                    <a16:creationId xmlns:a16="http://schemas.microsoft.com/office/drawing/2014/main" id="{31430EB6-04A7-0318-C2F1-1818F4DAF9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851"/>
                <a:ext cx="567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M.05.a.1  jarak15 km</a:t>
                </a:r>
                <a:endParaRPr lang="en-US" altLang="en-US" sz="1800" dirty="0"/>
              </a:p>
            </p:txBody>
          </p:sp>
          <p:sp>
            <p:nvSpPr>
              <p:cNvPr id="974" name="Rectangle 192">
                <a:extLst>
                  <a:ext uri="{FF2B5EF4-FFF2-40B4-BE49-F238E27FC236}">
                    <a16:creationId xmlns:a16="http://schemas.microsoft.com/office/drawing/2014/main" id="{CEA60B6C-8CC3-8D83-6B1E-4E1110F5E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848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187.607,14</a:t>
                </a:r>
                <a:endParaRPr lang="en-US" altLang="en-US" sz="1800"/>
              </a:p>
            </p:txBody>
          </p:sp>
          <p:sp>
            <p:nvSpPr>
              <p:cNvPr id="975" name="Rectangle 193">
                <a:extLst>
                  <a:ext uri="{FF2B5EF4-FFF2-40B4-BE49-F238E27FC236}">
                    <a16:creationId xmlns:a16="http://schemas.microsoft.com/office/drawing/2014/main" id="{3617FB42-B72F-54ED-20C7-8A1F094E1C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848"/>
                <a:ext cx="10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</a:t>
                </a:r>
                <a:endParaRPr lang="en-US" altLang="en-US" sz="1800"/>
              </a:p>
            </p:txBody>
          </p:sp>
          <p:sp>
            <p:nvSpPr>
              <p:cNvPr id="976" name="Rectangle 194">
                <a:extLst>
                  <a:ext uri="{FF2B5EF4-FFF2-40B4-BE49-F238E27FC236}">
                    <a16:creationId xmlns:a16="http://schemas.microsoft.com/office/drawing/2014/main" id="{BBE2CF0E-7F75-2638-005C-9D98D5DFC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848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977" name="Rectangle 195">
                <a:extLst>
                  <a:ext uri="{FF2B5EF4-FFF2-40B4-BE49-F238E27FC236}">
                    <a16:creationId xmlns:a16="http://schemas.microsoft.com/office/drawing/2014/main" id="{B111A6F7-6BBD-B4BD-64C5-00A990975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848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272.607,14</a:t>
                </a:r>
                <a:endParaRPr lang="en-US" altLang="en-US" sz="1800"/>
              </a:p>
            </p:txBody>
          </p:sp>
          <p:sp>
            <p:nvSpPr>
              <p:cNvPr id="978" name="Rectangle 196">
                <a:extLst>
                  <a:ext uri="{FF2B5EF4-FFF2-40B4-BE49-F238E27FC236}">
                    <a16:creationId xmlns:a16="http://schemas.microsoft.com/office/drawing/2014/main" id="{418AB60D-8C39-0752-614E-E7B78D30E0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848"/>
                <a:ext cx="7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</a:t>
                </a:r>
                <a:endParaRPr lang="en-US" altLang="en-US" sz="1800"/>
              </a:p>
            </p:txBody>
          </p:sp>
          <p:sp>
            <p:nvSpPr>
              <p:cNvPr id="979" name="Rectangle 197">
                <a:extLst>
                  <a:ext uri="{FF2B5EF4-FFF2-40B4-BE49-F238E27FC236}">
                    <a16:creationId xmlns:a16="http://schemas.microsoft.com/office/drawing/2014/main" id="{BCE9E0EC-262E-6711-19BF-CA61FE1A7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848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980" name="Rectangle 198">
                <a:extLst>
                  <a:ext uri="{FF2B5EF4-FFF2-40B4-BE49-F238E27FC236}">
                    <a16:creationId xmlns:a16="http://schemas.microsoft.com/office/drawing/2014/main" id="{79BCB9FA-AA25-ECED-E0B2-983D5941D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896"/>
                <a:ext cx="5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13</a:t>
                </a:r>
                <a:endParaRPr lang="en-US" altLang="en-US" sz="1800"/>
              </a:p>
            </p:txBody>
          </p:sp>
          <p:sp>
            <p:nvSpPr>
              <p:cNvPr id="981" name="Rectangle 199">
                <a:extLst>
                  <a:ext uri="{FF2B5EF4-FFF2-40B4-BE49-F238E27FC236}">
                    <a16:creationId xmlns:a16="http://schemas.microsoft.com/office/drawing/2014/main" id="{90E288C0-DF94-BE2D-2859-60EF861B5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896"/>
                <a:ext cx="52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Pasir pasang kali/gunung</a:t>
                </a:r>
                <a:endParaRPr lang="en-US" altLang="en-US" sz="1800"/>
              </a:p>
            </p:txBody>
          </p:sp>
          <p:sp>
            <p:nvSpPr>
              <p:cNvPr id="982" name="Rectangle 200">
                <a:extLst>
                  <a:ext uri="{FF2B5EF4-FFF2-40B4-BE49-F238E27FC236}">
                    <a16:creationId xmlns:a16="http://schemas.microsoft.com/office/drawing/2014/main" id="{B8D6FB67-7631-FCFE-8DC0-51246E6A0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6" y="896"/>
                <a:ext cx="17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M.05.b.1</a:t>
                </a:r>
                <a:endParaRPr lang="en-US" altLang="en-US" sz="1800"/>
              </a:p>
            </p:txBody>
          </p:sp>
          <p:sp>
            <p:nvSpPr>
              <p:cNvPr id="983" name="Rectangle 201">
                <a:extLst>
                  <a:ext uri="{FF2B5EF4-FFF2-40B4-BE49-F238E27FC236}">
                    <a16:creationId xmlns:a16="http://schemas.microsoft.com/office/drawing/2014/main" id="{2A9239B6-BF1F-9A4F-FE65-5D8B768B09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896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984" name="Rectangle 202">
                <a:extLst>
                  <a:ext uri="{FF2B5EF4-FFF2-40B4-BE49-F238E27FC236}">
                    <a16:creationId xmlns:a16="http://schemas.microsoft.com/office/drawing/2014/main" id="{94FAE3F0-FE66-6F0C-836A-D9FA57A3F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893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985" name="Rectangle 203">
                <a:extLst>
                  <a:ext uri="{FF2B5EF4-FFF2-40B4-BE49-F238E27FC236}">
                    <a16:creationId xmlns:a16="http://schemas.microsoft.com/office/drawing/2014/main" id="{199F409E-24A5-110B-3B2E-77EACC746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896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75.000,00</a:t>
                </a:r>
                <a:endParaRPr lang="en-US" altLang="en-US" sz="1800"/>
              </a:p>
            </p:txBody>
          </p:sp>
          <p:sp>
            <p:nvSpPr>
              <p:cNvPr id="986" name="Rectangle 204">
                <a:extLst>
                  <a:ext uri="{FF2B5EF4-FFF2-40B4-BE49-F238E27FC236}">
                    <a16:creationId xmlns:a16="http://schemas.microsoft.com/office/drawing/2014/main" id="{79A76FEA-4FB1-ADA1-D97E-BDD8A6F2A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1" y="900"/>
                <a:ext cx="18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TM.01.2.3.c</a:t>
                </a:r>
                <a:endParaRPr lang="en-US" altLang="en-US" sz="1800"/>
              </a:p>
            </p:txBody>
          </p:sp>
        </p:grpSp>
        <p:grpSp>
          <p:nvGrpSpPr>
            <p:cNvPr id="5" name="Group 406">
              <a:extLst>
                <a:ext uri="{FF2B5EF4-FFF2-40B4-BE49-F238E27FC236}">
                  <a16:creationId xmlns:a16="http://schemas.microsoft.com/office/drawing/2014/main" id="{65A4D92F-4A10-E421-ACA0-110372A175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4163" y="1422400"/>
              <a:ext cx="6132513" cy="1620838"/>
              <a:chOff x="979" y="896"/>
              <a:chExt cx="3863" cy="1021"/>
            </a:xfrm>
          </p:grpSpPr>
          <p:sp>
            <p:nvSpPr>
              <p:cNvPr id="587" name="Rectangle 206">
                <a:extLst>
                  <a:ext uri="{FF2B5EF4-FFF2-40B4-BE49-F238E27FC236}">
                    <a16:creationId xmlns:a16="http://schemas.microsoft.com/office/drawing/2014/main" id="{2CF8F838-5A47-51A9-8719-ACA76A9096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900"/>
                <a:ext cx="56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M.05.b.1  jarak15 km</a:t>
                </a:r>
                <a:endParaRPr lang="en-US" altLang="en-US" sz="1800" dirty="0"/>
              </a:p>
            </p:txBody>
          </p:sp>
          <p:sp>
            <p:nvSpPr>
              <p:cNvPr id="588" name="Rectangle 207">
                <a:extLst>
                  <a:ext uri="{FF2B5EF4-FFF2-40B4-BE49-F238E27FC236}">
                    <a16:creationId xmlns:a16="http://schemas.microsoft.com/office/drawing/2014/main" id="{29608F21-3653-9EAE-42EE-AAE48DD4F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896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187.607,14</a:t>
                </a:r>
                <a:endParaRPr lang="en-US" altLang="en-US" sz="1800"/>
              </a:p>
            </p:txBody>
          </p:sp>
          <p:sp>
            <p:nvSpPr>
              <p:cNvPr id="589" name="Rectangle 208">
                <a:extLst>
                  <a:ext uri="{FF2B5EF4-FFF2-40B4-BE49-F238E27FC236}">
                    <a16:creationId xmlns:a16="http://schemas.microsoft.com/office/drawing/2014/main" id="{998F92A4-CCA1-F79C-90C3-3B13FE31DC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896"/>
                <a:ext cx="10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</a:t>
                </a:r>
                <a:endParaRPr lang="en-US" altLang="en-US" sz="1800"/>
              </a:p>
            </p:txBody>
          </p:sp>
          <p:sp>
            <p:nvSpPr>
              <p:cNvPr id="590" name="Rectangle 209">
                <a:extLst>
                  <a:ext uri="{FF2B5EF4-FFF2-40B4-BE49-F238E27FC236}">
                    <a16:creationId xmlns:a16="http://schemas.microsoft.com/office/drawing/2014/main" id="{F403C96F-8ED5-51CF-D09C-281039F1F4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896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591" name="Rectangle 210">
                <a:extLst>
                  <a:ext uri="{FF2B5EF4-FFF2-40B4-BE49-F238E27FC236}">
                    <a16:creationId xmlns:a16="http://schemas.microsoft.com/office/drawing/2014/main" id="{9C1C2E5B-9AC2-BB43-B827-17E3BF88F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896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262.607,14</a:t>
                </a:r>
                <a:endParaRPr lang="en-US" altLang="en-US" sz="1800"/>
              </a:p>
            </p:txBody>
          </p:sp>
          <p:sp>
            <p:nvSpPr>
              <p:cNvPr id="592" name="Rectangle 211">
                <a:extLst>
                  <a:ext uri="{FF2B5EF4-FFF2-40B4-BE49-F238E27FC236}">
                    <a16:creationId xmlns:a16="http://schemas.microsoft.com/office/drawing/2014/main" id="{A254FEA5-CBCF-A0B5-93D6-35FF8BBA92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896"/>
                <a:ext cx="7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</a:t>
                </a:r>
                <a:endParaRPr lang="en-US" altLang="en-US" sz="1800"/>
              </a:p>
            </p:txBody>
          </p:sp>
          <p:sp>
            <p:nvSpPr>
              <p:cNvPr id="593" name="Rectangle 212">
                <a:extLst>
                  <a:ext uri="{FF2B5EF4-FFF2-40B4-BE49-F238E27FC236}">
                    <a16:creationId xmlns:a16="http://schemas.microsoft.com/office/drawing/2014/main" id="{7F3A3BB8-162C-19DB-8862-FA7A29F92B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896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594" name="Rectangle 213">
                <a:extLst>
                  <a:ext uri="{FF2B5EF4-FFF2-40B4-BE49-F238E27FC236}">
                    <a16:creationId xmlns:a16="http://schemas.microsoft.com/office/drawing/2014/main" id="{B7B6946C-83B1-2E5A-E4DB-6219E0F8C6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945"/>
                <a:ext cx="5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14</a:t>
                </a:r>
                <a:endParaRPr lang="en-US" altLang="en-US" sz="1800"/>
              </a:p>
            </p:txBody>
          </p:sp>
          <p:sp>
            <p:nvSpPr>
              <p:cNvPr id="595" name="Rectangle 214">
                <a:extLst>
                  <a:ext uri="{FF2B5EF4-FFF2-40B4-BE49-F238E27FC236}">
                    <a16:creationId xmlns:a16="http://schemas.microsoft.com/office/drawing/2014/main" id="{BC83ECDA-B841-110B-4582-0F6476B73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945"/>
                <a:ext cx="39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Pasir halus/plester</a:t>
                </a:r>
                <a:endParaRPr lang="en-US" altLang="en-US" sz="1800"/>
              </a:p>
            </p:txBody>
          </p:sp>
          <p:sp>
            <p:nvSpPr>
              <p:cNvPr id="596" name="Rectangle 215">
                <a:extLst>
                  <a:ext uri="{FF2B5EF4-FFF2-40B4-BE49-F238E27FC236}">
                    <a16:creationId xmlns:a16="http://schemas.microsoft.com/office/drawing/2014/main" id="{C965BE96-3955-B303-B771-345D525E3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8" y="945"/>
                <a:ext cx="17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M.05.c.1</a:t>
                </a:r>
                <a:endParaRPr lang="en-US" altLang="en-US" sz="1800"/>
              </a:p>
            </p:txBody>
          </p:sp>
          <p:sp>
            <p:nvSpPr>
              <p:cNvPr id="597" name="Rectangle 216">
                <a:extLst>
                  <a:ext uri="{FF2B5EF4-FFF2-40B4-BE49-F238E27FC236}">
                    <a16:creationId xmlns:a16="http://schemas.microsoft.com/office/drawing/2014/main" id="{3B03F255-5431-3D5C-A9C6-5FF609536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945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598" name="Rectangle 217">
                <a:extLst>
                  <a:ext uri="{FF2B5EF4-FFF2-40B4-BE49-F238E27FC236}">
                    <a16:creationId xmlns:a16="http://schemas.microsoft.com/office/drawing/2014/main" id="{9AFE4EAA-F37E-FB8F-C738-097CB7FD11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942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599" name="Rectangle 218">
                <a:extLst>
                  <a:ext uri="{FF2B5EF4-FFF2-40B4-BE49-F238E27FC236}">
                    <a16:creationId xmlns:a16="http://schemas.microsoft.com/office/drawing/2014/main" id="{B34EFC43-FD22-5825-1C39-B2D898782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945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65.000,00</a:t>
                </a:r>
                <a:endParaRPr lang="en-US" altLang="en-US" sz="1800"/>
              </a:p>
            </p:txBody>
          </p:sp>
          <p:sp>
            <p:nvSpPr>
              <p:cNvPr id="600" name="Rectangle 219">
                <a:extLst>
                  <a:ext uri="{FF2B5EF4-FFF2-40B4-BE49-F238E27FC236}">
                    <a16:creationId xmlns:a16="http://schemas.microsoft.com/office/drawing/2014/main" id="{217E026F-FCF1-AF2E-FE22-EF8EE8E517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1" y="948"/>
                <a:ext cx="18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TM.01.2.3.c</a:t>
                </a:r>
                <a:endParaRPr lang="en-US" altLang="en-US" sz="1800"/>
              </a:p>
            </p:txBody>
          </p:sp>
          <p:sp>
            <p:nvSpPr>
              <p:cNvPr id="601" name="Rectangle 220">
                <a:extLst>
                  <a:ext uri="{FF2B5EF4-FFF2-40B4-BE49-F238E27FC236}">
                    <a16:creationId xmlns:a16="http://schemas.microsoft.com/office/drawing/2014/main" id="{A7276C62-09A3-D2B9-062F-184D33D9C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948"/>
                <a:ext cx="565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M.05.c.1  jarak15 km</a:t>
                </a:r>
                <a:endParaRPr lang="en-US" altLang="en-US" sz="1800" dirty="0"/>
              </a:p>
            </p:txBody>
          </p:sp>
          <p:sp>
            <p:nvSpPr>
              <p:cNvPr id="602" name="Rectangle 221">
                <a:extLst>
                  <a:ext uri="{FF2B5EF4-FFF2-40B4-BE49-F238E27FC236}">
                    <a16:creationId xmlns:a16="http://schemas.microsoft.com/office/drawing/2014/main" id="{886B800C-1DD1-16E4-379C-FF67085C5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945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187.607,14</a:t>
                </a:r>
                <a:endParaRPr lang="en-US" altLang="en-US" sz="1800"/>
              </a:p>
            </p:txBody>
          </p:sp>
          <p:sp>
            <p:nvSpPr>
              <p:cNvPr id="603" name="Rectangle 222">
                <a:extLst>
                  <a:ext uri="{FF2B5EF4-FFF2-40B4-BE49-F238E27FC236}">
                    <a16:creationId xmlns:a16="http://schemas.microsoft.com/office/drawing/2014/main" id="{992D8C89-D7C9-2B4A-F78E-60E854A380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945"/>
                <a:ext cx="10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</a:t>
                </a:r>
                <a:endParaRPr lang="en-US" altLang="en-US" sz="1800"/>
              </a:p>
            </p:txBody>
          </p:sp>
          <p:sp>
            <p:nvSpPr>
              <p:cNvPr id="604" name="Rectangle 223">
                <a:extLst>
                  <a:ext uri="{FF2B5EF4-FFF2-40B4-BE49-F238E27FC236}">
                    <a16:creationId xmlns:a16="http://schemas.microsoft.com/office/drawing/2014/main" id="{E168CB52-B5A0-DCC4-DD1A-79A94D3B2D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945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605" name="Rectangle 224">
                <a:extLst>
                  <a:ext uri="{FF2B5EF4-FFF2-40B4-BE49-F238E27FC236}">
                    <a16:creationId xmlns:a16="http://schemas.microsoft.com/office/drawing/2014/main" id="{32AF1C05-6E2F-8BF7-DBE3-9098E3A00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945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252.607,14</a:t>
                </a:r>
                <a:endParaRPr lang="en-US" altLang="en-US" sz="1800"/>
              </a:p>
            </p:txBody>
          </p:sp>
          <p:sp>
            <p:nvSpPr>
              <p:cNvPr id="606" name="Rectangle 225">
                <a:extLst>
                  <a:ext uri="{FF2B5EF4-FFF2-40B4-BE49-F238E27FC236}">
                    <a16:creationId xmlns:a16="http://schemas.microsoft.com/office/drawing/2014/main" id="{2152D41F-2F5E-188E-D9EE-F5CC9A5D4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945"/>
                <a:ext cx="7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</a:t>
                </a:r>
                <a:endParaRPr lang="en-US" altLang="en-US" sz="1800"/>
              </a:p>
            </p:txBody>
          </p:sp>
          <p:sp>
            <p:nvSpPr>
              <p:cNvPr id="607" name="Rectangle 226">
                <a:extLst>
                  <a:ext uri="{FF2B5EF4-FFF2-40B4-BE49-F238E27FC236}">
                    <a16:creationId xmlns:a16="http://schemas.microsoft.com/office/drawing/2014/main" id="{0C62B24F-0590-1F42-E2F2-1787730AA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945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608" name="Rectangle 227">
                <a:extLst>
                  <a:ext uri="{FF2B5EF4-FFF2-40B4-BE49-F238E27FC236}">
                    <a16:creationId xmlns:a16="http://schemas.microsoft.com/office/drawing/2014/main" id="{9CC7CA27-C2AD-EDAC-29D1-5A5A220250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994"/>
                <a:ext cx="5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15</a:t>
                </a:r>
                <a:endParaRPr lang="en-US" altLang="en-US" sz="1800"/>
              </a:p>
            </p:txBody>
          </p:sp>
          <p:sp>
            <p:nvSpPr>
              <p:cNvPr id="609" name="Rectangle 228">
                <a:extLst>
                  <a:ext uri="{FF2B5EF4-FFF2-40B4-BE49-F238E27FC236}">
                    <a16:creationId xmlns:a16="http://schemas.microsoft.com/office/drawing/2014/main" id="{78C2B4DE-3330-E272-E087-9D92287C3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994"/>
                <a:ext cx="38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Pasir teras/plester</a:t>
                </a:r>
                <a:endParaRPr lang="en-US" altLang="en-US" sz="1800"/>
              </a:p>
            </p:txBody>
          </p:sp>
          <p:sp>
            <p:nvSpPr>
              <p:cNvPr id="610" name="Rectangle 229">
                <a:extLst>
                  <a:ext uri="{FF2B5EF4-FFF2-40B4-BE49-F238E27FC236}">
                    <a16:creationId xmlns:a16="http://schemas.microsoft.com/office/drawing/2014/main" id="{AC6B5091-A4D7-03A3-ACF1-440A285F0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6" y="994"/>
                <a:ext cx="17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M.05.d.1</a:t>
                </a:r>
                <a:endParaRPr lang="en-US" altLang="en-US" sz="1800"/>
              </a:p>
            </p:txBody>
          </p:sp>
          <p:sp>
            <p:nvSpPr>
              <p:cNvPr id="611" name="Rectangle 230">
                <a:extLst>
                  <a:ext uri="{FF2B5EF4-FFF2-40B4-BE49-F238E27FC236}">
                    <a16:creationId xmlns:a16="http://schemas.microsoft.com/office/drawing/2014/main" id="{E3940FE8-5382-5465-8383-12BFAAF83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994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612" name="Rectangle 231">
                <a:extLst>
                  <a:ext uri="{FF2B5EF4-FFF2-40B4-BE49-F238E27FC236}">
                    <a16:creationId xmlns:a16="http://schemas.microsoft.com/office/drawing/2014/main" id="{96C45A01-95D3-3351-6C49-41330A051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990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613" name="Rectangle 232">
                <a:extLst>
                  <a:ext uri="{FF2B5EF4-FFF2-40B4-BE49-F238E27FC236}">
                    <a16:creationId xmlns:a16="http://schemas.microsoft.com/office/drawing/2014/main" id="{B78EEDBA-6236-31BF-170A-A799DA53F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994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60.000,00</a:t>
                </a:r>
                <a:endParaRPr lang="en-US" altLang="en-US" sz="1800"/>
              </a:p>
            </p:txBody>
          </p:sp>
          <p:sp>
            <p:nvSpPr>
              <p:cNvPr id="614" name="Rectangle 233">
                <a:extLst>
                  <a:ext uri="{FF2B5EF4-FFF2-40B4-BE49-F238E27FC236}">
                    <a16:creationId xmlns:a16="http://schemas.microsoft.com/office/drawing/2014/main" id="{DC8C270D-1EDC-68D4-CECB-DAF479D308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1" y="997"/>
                <a:ext cx="18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TM.01.2.3.c</a:t>
                </a:r>
                <a:endParaRPr lang="en-US" altLang="en-US" sz="1800"/>
              </a:p>
            </p:txBody>
          </p:sp>
          <p:sp>
            <p:nvSpPr>
              <p:cNvPr id="615" name="Rectangle 234">
                <a:extLst>
                  <a:ext uri="{FF2B5EF4-FFF2-40B4-BE49-F238E27FC236}">
                    <a16:creationId xmlns:a16="http://schemas.microsoft.com/office/drawing/2014/main" id="{CE8F88CD-3078-0EAE-25A9-43C01FB431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997"/>
                <a:ext cx="56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M.05.d.1  jarak15 km</a:t>
                </a:r>
                <a:endParaRPr lang="en-US" altLang="en-US" sz="1800" dirty="0"/>
              </a:p>
            </p:txBody>
          </p:sp>
          <p:sp>
            <p:nvSpPr>
              <p:cNvPr id="616" name="Rectangle 235">
                <a:extLst>
                  <a:ext uri="{FF2B5EF4-FFF2-40B4-BE49-F238E27FC236}">
                    <a16:creationId xmlns:a16="http://schemas.microsoft.com/office/drawing/2014/main" id="{1EF444C5-3D26-A60A-5170-68A5D09A8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994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187.607,14</a:t>
                </a:r>
                <a:endParaRPr lang="en-US" altLang="en-US" sz="1800"/>
              </a:p>
            </p:txBody>
          </p:sp>
          <p:sp>
            <p:nvSpPr>
              <p:cNvPr id="617" name="Rectangle 236">
                <a:extLst>
                  <a:ext uri="{FF2B5EF4-FFF2-40B4-BE49-F238E27FC236}">
                    <a16:creationId xmlns:a16="http://schemas.microsoft.com/office/drawing/2014/main" id="{B77DBF4C-6BCC-CFE8-67CA-C3F382290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994"/>
                <a:ext cx="10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</a:t>
                </a:r>
                <a:endParaRPr lang="en-US" altLang="en-US" sz="1800"/>
              </a:p>
            </p:txBody>
          </p:sp>
          <p:sp>
            <p:nvSpPr>
              <p:cNvPr id="618" name="Rectangle 237">
                <a:extLst>
                  <a:ext uri="{FF2B5EF4-FFF2-40B4-BE49-F238E27FC236}">
                    <a16:creationId xmlns:a16="http://schemas.microsoft.com/office/drawing/2014/main" id="{C6E18C26-475B-18C0-975A-16B4E9BB7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994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619" name="Rectangle 238">
                <a:extLst>
                  <a:ext uri="{FF2B5EF4-FFF2-40B4-BE49-F238E27FC236}">
                    <a16:creationId xmlns:a16="http://schemas.microsoft.com/office/drawing/2014/main" id="{C705840F-799A-19FF-9203-BAAAB4647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994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247.607,14</a:t>
                </a:r>
                <a:endParaRPr lang="en-US" altLang="en-US" sz="1800"/>
              </a:p>
            </p:txBody>
          </p:sp>
          <p:sp>
            <p:nvSpPr>
              <p:cNvPr id="620" name="Rectangle 239">
                <a:extLst>
                  <a:ext uri="{FF2B5EF4-FFF2-40B4-BE49-F238E27FC236}">
                    <a16:creationId xmlns:a16="http://schemas.microsoft.com/office/drawing/2014/main" id="{C99499A2-CEF6-01AF-0966-6B314BD0B1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994"/>
                <a:ext cx="7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</a:t>
                </a:r>
                <a:endParaRPr lang="en-US" altLang="en-US" sz="1800"/>
              </a:p>
            </p:txBody>
          </p:sp>
          <p:sp>
            <p:nvSpPr>
              <p:cNvPr id="621" name="Rectangle 240">
                <a:extLst>
                  <a:ext uri="{FF2B5EF4-FFF2-40B4-BE49-F238E27FC236}">
                    <a16:creationId xmlns:a16="http://schemas.microsoft.com/office/drawing/2014/main" id="{C9FA1C04-1768-A38D-D896-A527F881E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994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622" name="Rectangle 241">
                <a:extLst>
                  <a:ext uri="{FF2B5EF4-FFF2-40B4-BE49-F238E27FC236}">
                    <a16:creationId xmlns:a16="http://schemas.microsoft.com/office/drawing/2014/main" id="{0A0DB71E-25BF-52A9-A473-0FFB61C01A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1042"/>
                <a:ext cx="5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16</a:t>
                </a:r>
                <a:endParaRPr lang="en-US" altLang="en-US" sz="1800"/>
              </a:p>
            </p:txBody>
          </p:sp>
          <p:sp>
            <p:nvSpPr>
              <p:cNvPr id="623" name="Rectangle 242">
                <a:extLst>
                  <a:ext uri="{FF2B5EF4-FFF2-40B4-BE49-F238E27FC236}">
                    <a16:creationId xmlns:a16="http://schemas.microsoft.com/office/drawing/2014/main" id="{940FE100-1D4D-7151-6980-5BEBF052B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1042"/>
                <a:ext cx="22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Pasir uruk</a:t>
                </a:r>
                <a:endParaRPr lang="en-US" altLang="en-US" sz="1800"/>
              </a:p>
            </p:txBody>
          </p:sp>
          <p:sp>
            <p:nvSpPr>
              <p:cNvPr id="624" name="Rectangle 243">
                <a:extLst>
                  <a:ext uri="{FF2B5EF4-FFF2-40B4-BE49-F238E27FC236}">
                    <a16:creationId xmlns:a16="http://schemas.microsoft.com/office/drawing/2014/main" id="{639C1E24-138F-3EA8-DB47-226487BB2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8" y="1042"/>
                <a:ext cx="17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M.05.e.1</a:t>
                </a:r>
                <a:endParaRPr lang="en-US" altLang="en-US" sz="1800"/>
              </a:p>
            </p:txBody>
          </p:sp>
          <p:sp>
            <p:nvSpPr>
              <p:cNvPr id="625" name="Rectangle 244">
                <a:extLst>
                  <a:ext uri="{FF2B5EF4-FFF2-40B4-BE49-F238E27FC236}">
                    <a16:creationId xmlns:a16="http://schemas.microsoft.com/office/drawing/2014/main" id="{9481523F-0AB8-AA6E-E945-C1021D4B57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1042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626" name="Rectangle 245">
                <a:extLst>
                  <a:ext uri="{FF2B5EF4-FFF2-40B4-BE49-F238E27FC236}">
                    <a16:creationId xmlns:a16="http://schemas.microsoft.com/office/drawing/2014/main" id="{598DE17F-CAF1-4519-C7CC-CD4296FCA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1039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627" name="Rectangle 246">
                <a:extLst>
                  <a:ext uri="{FF2B5EF4-FFF2-40B4-BE49-F238E27FC236}">
                    <a16:creationId xmlns:a16="http://schemas.microsoft.com/office/drawing/2014/main" id="{65F2333D-82F6-D1E2-0671-F0FD3E778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1042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50.000,00</a:t>
                </a:r>
                <a:endParaRPr lang="en-US" altLang="en-US" sz="1800"/>
              </a:p>
            </p:txBody>
          </p:sp>
          <p:sp>
            <p:nvSpPr>
              <p:cNvPr id="628" name="Rectangle 247">
                <a:extLst>
                  <a:ext uri="{FF2B5EF4-FFF2-40B4-BE49-F238E27FC236}">
                    <a16:creationId xmlns:a16="http://schemas.microsoft.com/office/drawing/2014/main" id="{429DCD70-BC3D-1CAE-FB0C-CDBA8B7CEC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1" y="1046"/>
                <a:ext cx="18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TM.01.2.3.c</a:t>
                </a:r>
                <a:endParaRPr lang="en-US" altLang="en-US" sz="1800"/>
              </a:p>
            </p:txBody>
          </p:sp>
          <p:sp>
            <p:nvSpPr>
              <p:cNvPr id="629" name="Rectangle 248">
                <a:extLst>
                  <a:ext uri="{FF2B5EF4-FFF2-40B4-BE49-F238E27FC236}">
                    <a16:creationId xmlns:a16="http://schemas.microsoft.com/office/drawing/2014/main" id="{10EC6191-52C8-F3F9-4A07-8B99BDC2A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1046"/>
                <a:ext cx="565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M.05.e.1  jarak15 km</a:t>
                </a:r>
                <a:endParaRPr lang="en-US" altLang="en-US" sz="1800" dirty="0"/>
              </a:p>
            </p:txBody>
          </p:sp>
          <p:sp>
            <p:nvSpPr>
              <p:cNvPr id="630" name="Rectangle 249">
                <a:extLst>
                  <a:ext uri="{FF2B5EF4-FFF2-40B4-BE49-F238E27FC236}">
                    <a16:creationId xmlns:a16="http://schemas.microsoft.com/office/drawing/2014/main" id="{B9042367-1C79-6F0E-76AA-CF20E5F0C2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1042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187.607,14</a:t>
                </a:r>
                <a:endParaRPr lang="en-US" altLang="en-US" sz="1800"/>
              </a:p>
            </p:txBody>
          </p:sp>
          <p:sp>
            <p:nvSpPr>
              <p:cNvPr id="631" name="Rectangle 250">
                <a:extLst>
                  <a:ext uri="{FF2B5EF4-FFF2-40B4-BE49-F238E27FC236}">
                    <a16:creationId xmlns:a16="http://schemas.microsoft.com/office/drawing/2014/main" id="{247A1160-0A83-69AB-45AC-6A50C4AB1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1042"/>
                <a:ext cx="10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</a:t>
                </a:r>
                <a:endParaRPr lang="en-US" altLang="en-US" sz="1800"/>
              </a:p>
            </p:txBody>
          </p:sp>
          <p:sp>
            <p:nvSpPr>
              <p:cNvPr id="632" name="Rectangle 251">
                <a:extLst>
                  <a:ext uri="{FF2B5EF4-FFF2-40B4-BE49-F238E27FC236}">
                    <a16:creationId xmlns:a16="http://schemas.microsoft.com/office/drawing/2014/main" id="{7BCD69F7-C354-C411-1097-8140B2D22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1042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633" name="Rectangle 252">
                <a:extLst>
                  <a:ext uri="{FF2B5EF4-FFF2-40B4-BE49-F238E27FC236}">
                    <a16:creationId xmlns:a16="http://schemas.microsoft.com/office/drawing/2014/main" id="{804BC557-0698-C023-C8E1-6E7CC553C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1042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237.607,14</a:t>
                </a:r>
                <a:endParaRPr lang="en-US" altLang="en-US" sz="1800"/>
              </a:p>
            </p:txBody>
          </p:sp>
          <p:sp>
            <p:nvSpPr>
              <p:cNvPr id="634" name="Rectangle 253">
                <a:extLst>
                  <a:ext uri="{FF2B5EF4-FFF2-40B4-BE49-F238E27FC236}">
                    <a16:creationId xmlns:a16="http://schemas.microsoft.com/office/drawing/2014/main" id="{4CF60BD4-3122-1AC6-6F1C-A60EAF5CA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1042"/>
                <a:ext cx="7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</a:t>
                </a:r>
                <a:endParaRPr lang="en-US" altLang="en-US" sz="1800"/>
              </a:p>
            </p:txBody>
          </p:sp>
          <p:sp>
            <p:nvSpPr>
              <p:cNvPr id="635" name="Rectangle 254">
                <a:extLst>
                  <a:ext uri="{FF2B5EF4-FFF2-40B4-BE49-F238E27FC236}">
                    <a16:creationId xmlns:a16="http://schemas.microsoft.com/office/drawing/2014/main" id="{D9E0AD1C-6470-0AEC-777F-CF2AFFB809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1042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636" name="Rectangle 255">
                <a:extLst>
                  <a:ext uri="{FF2B5EF4-FFF2-40B4-BE49-F238E27FC236}">
                    <a16:creationId xmlns:a16="http://schemas.microsoft.com/office/drawing/2014/main" id="{4ED7BC85-7304-0F75-EA3D-7C0ED9E942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1091"/>
                <a:ext cx="5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17</a:t>
                </a:r>
                <a:endParaRPr lang="en-US" altLang="en-US" sz="1800"/>
              </a:p>
            </p:txBody>
          </p:sp>
          <p:sp>
            <p:nvSpPr>
              <p:cNvPr id="637" name="Rectangle 256">
                <a:extLst>
                  <a:ext uri="{FF2B5EF4-FFF2-40B4-BE49-F238E27FC236}">
                    <a16:creationId xmlns:a16="http://schemas.microsoft.com/office/drawing/2014/main" id="{CFDDF669-22DA-F2B6-2AC7-C9F28B5078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1091"/>
                <a:ext cx="57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Pecahan Granit /batu granit</a:t>
                </a:r>
                <a:endParaRPr lang="en-US" altLang="en-US" sz="1800"/>
              </a:p>
            </p:txBody>
          </p:sp>
          <p:sp>
            <p:nvSpPr>
              <p:cNvPr id="638" name="Rectangle 257">
                <a:extLst>
                  <a:ext uri="{FF2B5EF4-FFF2-40B4-BE49-F238E27FC236}">
                    <a16:creationId xmlns:a16="http://schemas.microsoft.com/office/drawing/2014/main" id="{228495CE-1651-13C3-1E12-8FA992262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4" y="1091"/>
                <a:ext cx="13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M.06.1</a:t>
                </a:r>
                <a:endParaRPr lang="en-US" altLang="en-US" sz="1800"/>
              </a:p>
            </p:txBody>
          </p:sp>
          <p:sp>
            <p:nvSpPr>
              <p:cNvPr id="639" name="Rectangle 258">
                <a:extLst>
                  <a:ext uri="{FF2B5EF4-FFF2-40B4-BE49-F238E27FC236}">
                    <a16:creationId xmlns:a16="http://schemas.microsoft.com/office/drawing/2014/main" id="{DD95CA46-01E1-7146-0EBF-E80928A82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1091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640" name="Rectangle 259">
                <a:extLst>
                  <a:ext uri="{FF2B5EF4-FFF2-40B4-BE49-F238E27FC236}">
                    <a16:creationId xmlns:a16="http://schemas.microsoft.com/office/drawing/2014/main" id="{BEFBB455-FB24-A629-46A0-A75937C6B7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1088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641" name="Rectangle 260">
                <a:extLst>
                  <a:ext uri="{FF2B5EF4-FFF2-40B4-BE49-F238E27FC236}">
                    <a16:creationId xmlns:a16="http://schemas.microsoft.com/office/drawing/2014/main" id="{41CCA675-A9C5-B194-1A36-747BD34D8B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1091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75.000,00</a:t>
                </a:r>
                <a:endParaRPr lang="en-US" altLang="en-US" sz="1800"/>
              </a:p>
            </p:txBody>
          </p:sp>
          <p:sp>
            <p:nvSpPr>
              <p:cNvPr id="642" name="Rectangle 261">
                <a:extLst>
                  <a:ext uri="{FF2B5EF4-FFF2-40B4-BE49-F238E27FC236}">
                    <a16:creationId xmlns:a16="http://schemas.microsoft.com/office/drawing/2014/main" id="{BE4DA019-C7FC-CCB0-074D-8A6A109033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1" y="1094"/>
                <a:ext cx="190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TM.01.2.3.a</a:t>
                </a:r>
                <a:endParaRPr lang="en-US" altLang="en-US" sz="1800"/>
              </a:p>
            </p:txBody>
          </p:sp>
          <p:sp>
            <p:nvSpPr>
              <p:cNvPr id="643" name="Rectangle 262">
                <a:extLst>
                  <a:ext uri="{FF2B5EF4-FFF2-40B4-BE49-F238E27FC236}">
                    <a16:creationId xmlns:a16="http://schemas.microsoft.com/office/drawing/2014/main" id="{EF335238-86A1-CA40-CE11-AEFF3312E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1094"/>
                <a:ext cx="54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M.06.1  </a:t>
                </a:r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jarak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15 km</a:t>
                </a:r>
                <a:endParaRPr lang="en-US" altLang="en-US" sz="1800" dirty="0"/>
              </a:p>
            </p:txBody>
          </p:sp>
          <p:sp>
            <p:nvSpPr>
              <p:cNvPr id="644" name="Rectangle 263">
                <a:extLst>
                  <a:ext uri="{FF2B5EF4-FFF2-40B4-BE49-F238E27FC236}">
                    <a16:creationId xmlns:a16="http://schemas.microsoft.com/office/drawing/2014/main" id="{5A3AA9BB-D961-6C67-7CE1-E8FC42C3B0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1091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153.879,44</a:t>
                </a:r>
                <a:endParaRPr lang="en-US" altLang="en-US" sz="1800"/>
              </a:p>
            </p:txBody>
          </p:sp>
          <p:sp>
            <p:nvSpPr>
              <p:cNvPr id="645" name="Rectangle 264">
                <a:extLst>
                  <a:ext uri="{FF2B5EF4-FFF2-40B4-BE49-F238E27FC236}">
                    <a16:creationId xmlns:a16="http://schemas.microsoft.com/office/drawing/2014/main" id="{C9F31992-9C18-553A-56D5-B6A99BEA0D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1091"/>
                <a:ext cx="10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</a:t>
                </a:r>
                <a:endParaRPr lang="en-US" altLang="en-US" sz="1800"/>
              </a:p>
            </p:txBody>
          </p:sp>
          <p:sp>
            <p:nvSpPr>
              <p:cNvPr id="646" name="Rectangle 265">
                <a:extLst>
                  <a:ext uri="{FF2B5EF4-FFF2-40B4-BE49-F238E27FC236}">
                    <a16:creationId xmlns:a16="http://schemas.microsoft.com/office/drawing/2014/main" id="{1CE2658B-0108-9B87-4A30-6044599278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1091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647" name="Rectangle 266">
                <a:extLst>
                  <a:ext uri="{FF2B5EF4-FFF2-40B4-BE49-F238E27FC236}">
                    <a16:creationId xmlns:a16="http://schemas.microsoft.com/office/drawing/2014/main" id="{09E3208C-BF0C-C0AF-38DB-1D2C0CA74A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1091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228.879,44</a:t>
                </a:r>
                <a:endParaRPr lang="en-US" altLang="en-US" sz="1800"/>
              </a:p>
            </p:txBody>
          </p:sp>
          <p:sp>
            <p:nvSpPr>
              <p:cNvPr id="648" name="Rectangle 267">
                <a:extLst>
                  <a:ext uri="{FF2B5EF4-FFF2-40B4-BE49-F238E27FC236}">
                    <a16:creationId xmlns:a16="http://schemas.microsoft.com/office/drawing/2014/main" id="{7F9B08DC-195D-E4CF-C714-77362D280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1091"/>
                <a:ext cx="7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</a:t>
                </a:r>
                <a:endParaRPr lang="en-US" altLang="en-US" sz="1800"/>
              </a:p>
            </p:txBody>
          </p:sp>
          <p:sp>
            <p:nvSpPr>
              <p:cNvPr id="649" name="Rectangle 268">
                <a:extLst>
                  <a:ext uri="{FF2B5EF4-FFF2-40B4-BE49-F238E27FC236}">
                    <a16:creationId xmlns:a16="http://schemas.microsoft.com/office/drawing/2014/main" id="{F5894B88-A12E-D7C9-292F-409E15D15A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1091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650" name="Rectangle 269">
                <a:extLst>
                  <a:ext uri="{FF2B5EF4-FFF2-40B4-BE49-F238E27FC236}">
                    <a16:creationId xmlns:a16="http://schemas.microsoft.com/office/drawing/2014/main" id="{F6F9B18C-CAFB-B134-0D79-39ED793B0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1140"/>
                <a:ext cx="5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18</a:t>
                </a:r>
                <a:endParaRPr lang="en-US" altLang="en-US" sz="1800"/>
              </a:p>
            </p:txBody>
          </p:sp>
          <p:sp>
            <p:nvSpPr>
              <p:cNvPr id="651" name="Rectangle 270">
                <a:extLst>
                  <a:ext uri="{FF2B5EF4-FFF2-40B4-BE49-F238E27FC236}">
                    <a16:creationId xmlns:a16="http://schemas.microsoft.com/office/drawing/2014/main" id="{2DF95C4B-4DF8-E240-18C0-2EAE9C8FA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1140"/>
                <a:ext cx="11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Sirtu</a:t>
                </a:r>
                <a:endParaRPr lang="en-US" altLang="en-US" sz="1800"/>
              </a:p>
            </p:txBody>
          </p:sp>
          <p:sp>
            <p:nvSpPr>
              <p:cNvPr id="652" name="Rectangle 271">
                <a:extLst>
                  <a:ext uri="{FF2B5EF4-FFF2-40B4-BE49-F238E27FC236}">
                    <a16:creationId xmlns:a16="http://schemas.microsoft.com/office/drawing/2014/main" id="{5B6D6D95-D747-D20D-D20C-4B7C64798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4" y="1140"/>
                <a:ext cx="13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M.07.1</a:t>
                </a:r>
                <a:endParaRPr lang="en-US" altLang="en-US" sz="1800"/>
              </a:p>
            </p:txBody>
          </p:sp>
          <p:sp>
            <p:nvSpPr>
              <p:cNvPr id="653" name="Rectangle 272">
                <a:extLst>
                  <a:ext uri="{FF2B5EF4-FFF2-40B4-BE49-F238E27FC236}">
                    <a16:creationId xmlns:a16="http://schemas.microsoft.com/office/drawing/2014/main" id="{ECF1B2E7-C8C6-28AD-8505-94E10D1A3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1140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654" name="Rectangle 273">
                <a:extLst>
                  <a:ext uri="{FF2B5EF4-FFF2-40B4-BE49-F238E27FC236}">
                    <a16:creationId xmlns:a16="http://schemas.microsoft.com/office/drawing/2014/main" id="{2E159943-C2E9-AA04-3FFB-C6491969D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1136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655" name="Rectangle 274">
                <a:extLst>
                  <a:ext uri="{FF2B5EF4-FFF2-40B4-BE49-F238E27FC236}">
                    <a16:creationId xmlns:a16="http://schemas.microsoft.com/office/drawing/2014/main" id="{FCA760A3-41E5-DC4C-A2AC-B0661295A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1140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60.000,00</a:t>
                </a:r>
                <a:endParaRPr lang="en-US" altLang="en-US" sz="1800"/>
              </a:p>
            </p:txBody>
          </p:sp>
          <p:sp>
            <p:nvSpPr>
              <p:cNvPr id="656" name="Rectangle 275">
                <a:extLst>
                  <a:ext uri="{FF2B5EF4-FFF2-40B4-BE49-F238E27FC236}">
                    <a16:creationId xmlns:a16="http://schemas.microsoft.com/office/drawing/2014/main" id="{4CFA0CDF-8218-239D-CD61-D27414CE5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1" y="1143"/>
                <a:ext cx="18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TM.01.2.3.c</a:t>
                </a:r>
                <a:endParaRPr lang="en-US" altLang="en-US" sz="1800"/>
              </a:p>
            </p:txBody>
          </p:sp>
          <p:sp>
            <p:nvSpPr>
              <p:cNvPr id="657" name="Rectangle 276">
                <a:extLst>
                  <a:ext uri="{FF2B5EF4-FFF2-40B4-BE49-F238E27FC236}">
                    <a16:creationId xmlns:a16="http://schemas.microsoft.com/office/drawing/2014/main" id="{2229AA31-956D-487D-5DD9-CCE5FD4438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1143"/>
                <a:ext cx="54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M.07.1  </a:t>
                </a:r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jarak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15 km</a:t>
                </a:r>
                <a:endParaRPr lang="en-US" altLang="en-US" sz="1800" dirty="0"/>
              </a:p>
            </p:txBody>
          </p:sp>
          <p:sp>
            <p:nvSpPr>
              <p:cNvPr id="658" name="Rectangle 277">
                <a:extLst>
                  <a:ext uri="{FF2B5EF4-FFF2-40B4-BE49-F238E27FC236}">
                    <a16:creationId xmlns:a16="http://schemas.microsoft.com/office/drawing/2014/main" id="{B9592FA8-AA08-E59E-E242-6899A47BCD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1140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151.884,04</a:t>
                </a:r>
                <a:endParaRPr lang="en-US" altLang="en-US" sz="1800"/>
              </a:p>
            </p:txBody>
          </p:sp>
          <p:sp>
            <p:nvSpPr>
              <p:cNvPr id="659" name="Rectangle 278">
                <a:extLst>
                  <a:ext uri="{FF2B5EF4-FFF2-40B4-BE49-F238E27FC236}">
                    <a16:creationId xmlns:a16="http://schemas.microsoft.com/office/drawing/2014/main" id="{563FC67B-34BB-6BA5-5ED0-656D4C4B9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1140"/>
                <a:ext cx="10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</a:t>
                </a:r>
                <a:endParaRPr lang="en-US" altLang="en-US" sz="1800"/>
              </a:p>
            </p:txBody>
          </p:sp>
          <p:sp>
            <p:nvSpPr>
              <p:cNvPr id="660" name="Rectangle 279">
                <a:extLst>
                  <a:ext uri="{FF2B5EF4-FFF2-40B4-BE49-F238E27FC236}">
                    <a16:creationId xmlns:a16="http://schemas.microsoft.com/office/drawing/2014/main" id="{2C4CC386-5139-FF9E-394F-77C402F38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1140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661" name="Rectangle 280">
                <a:extLst>
                  <a:ext uri="{FF2B5EF4-FFF2-40B4-BE49-F238E27FC236}">
                    <a16:creationId xmlns:a16="http://schemas.microsoft.com/office/drawing/2014/main" id="{FC7FA231-732F-4402-95A6-B816C83DAF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1140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211.884,04</a:t>
                </a:r>
                <a:endParaRPr lang="en-US" altLang="en-US" sz="1800"/>
              </a:p>
            </p:txBody>
          </p:sp>
          <p:sp>
            <p:nvSpPr>
              <p:cNvPr id="662" name="Rectangle 281">
                <a:extLst>
                  <a:ext uri="{FF2B5EF4-FFF2-40B4-BE49-F238E27FC236}">
                    <a16:creationId xmlns:a16="http://schemas.microsoft.com/office/drawing/2014/main" id="{E99D2528-6491-FDF1-5EB6-47F4D68FF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1140"/>
                <a:ext cx="7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</a:t>
                </a:r>
                <a:endParaRPr lang="en-US" altLang="en-US" sz="1800"/>
              </a:p>
            </p:txBody>
          </p:sp>
          <p:sp>
            <p:nvSpPr>
              <p:cNvPr id="663" name="Rectangle 282">
                <a:extLst>
                  <a:ext uri="{FF2B5EF4-FFF2-40B4-BE49-F238E27FC236}">
                    <a16:creationId xmlns:a16="http://schemas.microsoft.com/office/drawing/2014/main" id="{78C5B9B8-4152-15BC-A85E-051C39296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1140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664" name="Rectangle 283">
                <a:extLst>
                  <a:ext uri="{FF2B5EF4-FFF2-40B4-BE49-F238E27FC236}">
                    <a16:creationId xmlns:a16="http://schemas.microsoft.com/office/drawing/2014/main" id="{74A389D1-78D2-DFE6-526D-5FCBD53A3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1188"/>
                <a:ext cx="5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19</a:t>
                </a:r>
                <a:endParaRPr lang="en-US" altLang="en-US" sz="1800"/>
              </a:p>
            </p:txBody>
          </p:sp>
          <p:sp>
            <p:nvSpPr>
              <p:cNvPr id="665" name="Rectangle 284">
                <a:extLst>
                  <a:ext uri="{FF2B5EF4-FFF2-40B4-BE49-F238E27FC236}">
                    <a16:creationId xmlns:a16="http://schemas.microsoft.com/office/drawing/2014/main" id="{5E5BD788-25BE-523E-95BB-BA879825D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1188"/>
                <a:ext cx="647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Tanah biasa/tanah liat berpasir</a:t>
                </a:r>
                <a:endParaRPr lang="en-US" altLang="en-US" sz="1800"/>
              </a:p>
            </p:txBody>
          </p:sp>
          <p:sp>
            <p:nvSpPr>
              <p:cNvPr id="666" name="Rectangle 285">
                <a:extLst>
                  <a:ext uri="{FF2B5EF4-FFF2-40B4-BE49-F238E27FC236}">
                    <a16:creationId xmlns:a16="http://schemas.microsoft.com/office/drawing/2014/main" id="{30F18CC6-A1AE-2BB3-B214-225D79B84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7" y="1188"/>
                <a:ext cx="17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M.08.a.1</a:t>
                </a:r>
                <a:endParaRPr lang="en-US" altLang="en-US" sz="1800"/>
              </a:p>
            </p:txBody>
          </p:sp>
          <p:sp>
            <p:nvSpPr>
              <p:cNvPr id="667" name="Rectangle 286">
                <a:extLst>
                  <a:ext uri="{FF2B5EF4-FFF2-40B4-BE49-F238E27FC236}">
                    <a16:creationId xmlns:a16="http://schemas.microsoft.com/office/drawing/2014/main" id="{570A87EA-D4A2-D7F4-CF62-33F8A72AA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1188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668" name="Rectangle 287">
                <a:extLst>
                  <a:ext uri="{FF2B5EF4-FFF2-40B4-BE49-F238E27FC236}">
                    <a16:creationId xmlns:a16="http://schemas.microsoft.com/office/drawing/2014/main" id="{DBCC40BE-186E-EE03-0396-802E485D9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1185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669" name="Rectangle 288">
                <a:extLst>
                  <a:ext uri="{FF2B5EF4-FFF2-40B4-BE49-F238E27FC236}">
                    <a16:creationId xmlns:a16="http://schemas.microsoft.com/office/drawing/2014/main" id="{09E865DD-F3FB-D307-0A05-9B0981BBB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1188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40.000,00</a:t>
                </a:r>
                <a:endParaRPr lang="en-US" altLang="en-US" sz="1800"/>
              </a:p>
            </p:txBody>
          </p:sp>
          <p:sp>
            <p:nvSpPr>
              <p:cNvPr id="670" name="Rectangle 289">
                <a:extLst>
                  <a:ext uri="{FF2B5EF4-FFF2-40B4-BE49-F238E27FC236}">
                    <a16:creationId xmlns:a16="http://schemas.microsoft.com/office/drawing/2014/main" id="{F6F81CF2-71E8-ED0D-75BA-2E05BC5B8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0" y="1192"/>
                <a:ext cx="191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TM.01.2.3.d</a:t>
                </a:r>
                <a:endParaRPr lang="en-US" altLang="en-US" sz="1800"/>
              </a:p>
            </p:txBody>
          </p:sp>
          <p:sp>
            <p:nvSpPr>
              <p:cNvPr id="671" name="Rectangle 290">
                <a:extLst>
                  <a:ext uri="{FF2B5EF4-FFF2-40B4-BE49-F238E27FC236}">
                    <a16:creationId xmlns:a16="http://schemas.microsoft.com/office/drawing/2014/main" id="{6031CDBA-9964-C553-5F16-C5D1678B2F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1192"/>
                <a:ext cx="57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M.08.a.1  </a:t>
                </a:r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jarak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15 km</a:t>
                </a:r>
                <a:endParaRPr lang="en-US" altLang="en-US" sz="1800" dirty="0"/>
              </a:p>
            </p:txBody>
          </p:sp>
          <p:sp>
            <p:nvSpPr>
              <p:cNvPr id="672" name="Rectangle 291">
                <a:extLst>
                  <a:ext uri="{FF2B5EF4-FFF2-40B4-BE49-F238E27FC236}">
                    <a16:creationId xmlns:a16="http://schemas.microsoft.com/office/drawing/2014/main" id="{D869B07A-4C26-84B8-2175-85F87A366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1188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165.212,02</a:t>
                </a:r>
                <a:endParaRPr lang="en-US" altLang="en-US" sz="1800"/>
              </a:p>
            </p:txBody>
          </p:sp>
          <p:sp>
            <p:nvSpPr>
              <p:cNvPr id="673" name="Rectangle 292">
                <a:extLst>
                  <a:ext uri="{FF2B5EF4-FFF2-40B4-BE49-F238E27FC236}">
                    <a16:creationId xmlns:a16="http://schemas.microsoft.com/office/drawing/2014/main" id="{9F643CE8-3A0D-E008-D934-E6E65DD2B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1188"/>
                <a:ext cx="10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</a:t>
                </a:r>
                <a:endParaRPr lang="en-US" altLang="en-US" sz="1800"/>
              </a:p>
            </p:txBody>
          </p:sp>
          <p:sp>
            <p:nvSpPr>
              <p:cNvPr id="674" name="Rectangle 293">
                <a:extLst>
                  <a:ext uri="{FF2B5EF4-FFF2-40B4-BE49-F238E27FC236}">
                    <a16:creationId xmlns:a16="http://schemas.microsoft.com/office/drawing/2014/main" id="{F2FC9E86-510E-D134-A5F2-7B679C7E16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1188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675" name="Rectangle 294">
                <a:extLst>
                  <a:ext uri="{FF2B5EF4-FFF2-40B4-BE49-F238E27FC236}">
                    <a16:creationId xmlns:a16="http://schemas.microsoft.com/office/drawing/2014/main" id="{BC169388-7422-E6E0-B557-672911BDD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1188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205.212,02</a:t>
                </a:r>
                <a:endParaRPr lang="en-US" altLang="en-US" sz="1800"/>
              </a:p>
            </p:txBody>
          </p:sp>
          <p:sp>
            <p:nvSpPr>
              <p:cNvPr id="676" name="Rectangle 295">
                <a:extLst>
                  <a:ext uri="{FF2B5EF4-FFF2-40B4-BE49-F238E27FC236}">
                    <a16:creationId xmlns:a16="http://schemas.microsoft.com/office/drawing/2014/main" id="{A0266C71-BABE-1F24-B8D4-5F6E92F20A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1188"/>
                <a:ext cx="7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</a:t>
                </a:r>
                <a:endParaRPr lang="en-US" altLang="en-US" sz="1800"/>
              </a:p>
            </p:txBody>
          </p:sp>
          <p:sp>
            <p:nvSpPr>
              <p:cNvPr id="677" name="Rectangle 296">
                <a:extLst>
                  <a:ext uri="{FF2B5EF4-FFF2-40B4-BE49-F238E27FC236}">
                    <a16:creationId xmlns:a16="http://schemas.microsoft.com/office/drawing/2014/main" id="{1DA73E60-0913-2862-9063-D220124E9A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1188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678" name="Rectangle 297">
                <a:extLst>
                  <a:ext uri="{FF2B5EF4-FFF2-40B4-BE49-F238E27FC236}">
                    <a16:creationId xmlns:a16="http://schemas.microsoft.com/office/drawing/2014/main" id="{07ECDDE7-B989-B295-94E6-D3BA5A696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1237"/>
                <a:ext cx="5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20</a:t>
                </a:r>
                <a:endParaRPr lang="en-US" altLang="en-US" sz="1800"/>
              </a:p>
            </p:txBody>
          </p:sp>
          <p:sp>
            <p:nvSpPr>
              <p:cNvPr id="679" name="Rectangle 298">
                <a:extLst>
                  <a:ext uri="{FF2B5EF4-FFF2-40B4-BE49-F238E27FC236}">
                    <a16:creationId xmlns:a16="http://schemas.microsoft.com/office/drawing/2014/main" id="{A3790BE8-8739-EA4A-3182-82E7B73E7C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1237"/>
                <a:ext cx="41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Tanah liat/lempung</a:t>
                </a:r>
                <a:endParaRPr lang="en-US" altLang="en-US" sz="1800"/>
              </a:p>
            </p:txBody>
          </p:sp>
          <p:sp>
            <p:nvSpPr>
              <p:cNvPr id="680" name="Rectangle 299">
                <a:extLst>
                  <a:ext uri="{FF2B5EF4-FFF2-40B4-BE49-F238E27FC236}">
                    <a16:creationId xmlns:a16="http://schemas.microsoft.com/office/drawing/2014/main" id="{372723CB-CFCD-9657-7CBE-4C4048D63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6" y="1237"/>
                <a:ext cx="17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M.08.b.1</a:t>
                </a:r>
                <a:endParaRPr lang="en-US" altLang="en-US" sz="1800"/>
              </a:p>
            </p:txBody>
          </p:sp>
          <p:sp>
            <p:nvSpPr>
              <p:cNvPr id="681" name="Rectangle 300">
                <a:extLst>
                  <a:ext uri="{FF2B5EF4-FFF2-40B4-BE49-F238E27FC236}">
                    <a16:creationId xmlns:a16="http://schemas.microsoft.com/office/drawing/2014/main" id="{76596D63-6153-042B-5062-A41EC726D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1237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682" name="Rectangle 301">
                <a:extLst>
                  <a:ext uri="{FF2B5EF4-FFF2-40B4-BE49-F238E27FC236}">
                    <a16:creationId xmlns:a16="http://schemas.microsoft.com/office/drawing/2014/main" id="{270C410B-6D75-C8B0-A391-CD394998B8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1233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683" name="Rectangle 302">
                <a:extLst>
                  <a:ext uri="{FF2B5EF4-FFF2-40B4-BE49-F238E27FC236}">
                    <a16:creationId xmlns:a16="http://schemas.microsoft.com/office/drawing/2014/main" id="{6E6E9F18-C23C-B387-D73B-9364F8951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1237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60.000,00</a:t>
                </a:r>
                <a:endParaRPr lang="en-US" altLang="en-US" sz="1800"/>
              </a:p>
            </p:txBody>
          </p:sp>
          <p:sp>
            <p:nvSpPr>
              <p:cNvPr id="684" name="Rectangle 303">
                <a:extLst>
                  <a:ext uri="{FF2B5EF4-FFF2-40B4-BE49-F238E27FC236}">
                    <a16:creationId xmlns:a16="http://schemas.microsoft.com/office/drawing/2014/main" id="{DA783E0A-F44B-EA17-795A-92F678A1C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0" y="1240"/>
                <a:ext cx="191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TM.01.2.3.d</a:t>
                </a:r>
                <a:endParaRPr lang="en-US" altLang="en-US" sz="1800"/>
              </a:p>
            </p:txBody>
          </p:sp>
          <p:sp>
            <p:nvSpPr>
              <p:cNvPr id="685" name="Rectangle 304">
                <a:extLst>
                  <a:ext uri="{FF2B5EF4-FFF2-40B4-BE49-F238E27FC236}">
                    <a16:creationId xmlns:a16="http://schemas.microsoft.com/office/drawing/2014/main" id="{6DD0D161-E691-6759-F4C8-513B4A444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1240"/>
                <a:ext cx="579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M.08.b.1  </a:t>
                </a:r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jarak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15 km</a:t>
                </a:r>
                <a:endParaRPr lang="en-US" altLang="en-US" sz="1800" dirty="0"/>
              </a:p>
            </p:txBody>
          </p:sp>
          <p:sp>
            <p:nvSpPr>
              <p:cNvPr id="686" name="Rectangle 305">
                <a:extLst>
                  <a:ext uri="{FF2B5EF4-FFF2-40B4-BE49-F238E27FC236}">
                    <a16:creationId xmlns:a16="http://schemas.microsoft.com/office/drawing/2014/main" id="{AA017871-C05C-DDE0-2723-55973EE5C9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1237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165.212,02</a:t>
                </a:r>
                <a:endParaRPr lang="en-US" altLang="en-US" sz="1800"/>
              </a:p>
            </p:txBody>
          </p:sp>
          <p:sp>
            <p:nvSpPr>
              <p:cNvPr id="687" name="Rectangle 306">
                <a:extLst>
                  <a:ext uri="{FF2B5EF4-FFF2-40B4-BE49-F238E27FC236}">
                    <a16:creationId xmlns:a16="http://schemas.microsoft.com/office/drawing/2014/main" id="{B3AB5095-1440-685D-ABA5-6C68FA528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1237"/>
                <a:ext cx="10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</a:t>
                </a:r>
                <a:endParaRPr lang="en-US" altLang="en-US" sz="1800"/>
              </a:p>
            </p:txBody>
          </p:sp>
          <p:sp>
            <p:nvSpPr>
              <p:cNvPr id="688" name="Rectangle 307">
                <a:extLst>
                  <a:ext uri="{FF2B5EF4-FFF2-40B4-BE49-F238E27FC236}">
                    <a16:creationId xmlns:a16="http://schemas.microsoft.com/office/drawing/2014/main" id="{BC17F995-C294-B45D-5952-75C3C718B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1237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689" name="Rectangle 308">
                <a:extLst>
                  <a:ext uri="{FF2B5EF4-FFF2-40B4-BE49-F238E27FC236}">
                    <a16:creationId xmlns:a16="http://schemas.microsoft.com/office/drawing/2014/main" id="{046BECA7-629D-484D-B8DD-3CCAAA264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1237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225.212,02</a:t>
                </a:r>
                <a:endParaRPr lang="en-US" altLang="en-US" sz="1800"/>
              </a:p>
            </p:txBody>
          </p:sp>
          <p:sp>
            <p:nvSpPr>
              <p:cNvPr id="690" name="Rectangle 309">
                <a:extLst>
                  <a:ext uri="{FF2B5EF4-FFF2-40B4-BE49-F238E27FC236}">
                    <a16:creationId xmlns:a16="http://schemas.microsoft.com/office/drawing/2014/main" id="{5354C8C1-2B4C-7702-5806-6ED5F7E189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1237"/>
                <a:ext cx="7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</a:t>
                </a:r>
                <a:endParaRPr lang="en-US" altLang="en-US" sz="1800"/>
              </a:p>
            </p:txBody>
          </p:sp>
          <p:sp>
            <p:nvSpPr>
              <p:cNvPr id="691" name="Rectangle 310">
                <a:extLst>
                  <a:ext uri="{FF2B5EF4-FFF2-40B4-BE49-F238E27FC236}">
                    <a16:creationId xmlns:a16="http://schemas.microsoft.com/office/drawing/2014/main" id="{07D2A8A4-F766-0BDD-07BA-65845D7BA9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1237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692" name="Rectangle 311">
                <a:extLst>
                  <a:ext uri="{FF2B5EF4-FFF2-40B4-BE49-F238E27FC236}">
                    <a16:creationId xmlns:a16="http://schemas.microsoft.com/office/drawing/2014/main" id="{A96C35F8-BB15-948B-FB76-C58356A566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1285"/>
                <a:ext cx="5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21</a:t>
                </a:r>
                <a:endParaRPr lang="en-US" altLang="en-US" sz="1800"/>
              </a:p>
            </p:txBody>
          </p:sp>
          <p:sp>
            <p:nvSpPr>
              <p:cNvPr id="693" name="Rectangle 312">
                <a:extLst>
                  <a:ext uri="{FF2B5EF4-FFF2-40B4-BE49-F238E27FC236}">
                    <a16:creationId xmlns:a16="http://schemas.microsoft.com/office/drawing/2014/main" id="{98F33FB2-D93A-172C-F827-2A7994C3F4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1285"/>
                <a:ext cx="98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Tanah keras/cadas/batuan lunak untuk urukan</a:t>
                </a:r>
                <a:endParaRPr lang="en-US" altLang="en-US" sz="1800"/>
              </a:p>
            </p:txBody>
          </p:sp>
          <p:sp>
            <p:nvSpPr>
              <p:cNvPr id="694" name="Rectangle 313">
                <a:extLst>
                  <a:ext uri="{FF2B5EF4-FFF2-40B4-BE49-F238E27FC236}">
                    <a16:creationId xmlns:a16="http://schemas.microsoft.com/office/drawing/2014/main" id="{9487ABFD-5D2A-C6A3-5B3D-7C66EB7C23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8" y="1285"/>
                <a:ext cx="17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M.08.c.1</a:t>
                </a:r>
                <a:endParaRPr lang="en-US" altLang="en-US" sz="1800"/>
              </a:p>
            </p:txBody>
          </p:sp>
          <p:sp>
            <p:nvSpPr>
              <p:cNvPr id="695" name="Rectangle 314">
                <a:extLst>
                  <a:ext uri="{FF2B5EF4-FFF2-40B4-BE49-F238E27FC236}">
                    <a16:creationId xmlns:a16="http://schemas.microsoft.com/office/drawing/2014/main" id="{C52CCA6F-E355-2E41-FC32-6D7C42FD1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1285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696" name="Rectangle 315">
                <a:extLst>
                  <a:ext uri="{FF2B5EF4-FFF2-40B4-BE49-F238E27FC236}">
                    <a16:creationId xmlns:a16="http://schemas.microsoft.com/office/drawing/2014/main" id="{BD4CD07D-CB96-9A83-88E3-B28F78CB79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1282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697" name="Rectangle 316">
                <a:extLst>
                  <a:ext uri="{FF2B5EF4-FFF2-40B4-BE49-F238E27FC236}">
                    <a16:creationId xmlns:a16="http://schemas.microsoft.com/office/drawing/2014/main" id="{81CCB76F-6A8A-E693-A946-BA5AA9E34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1285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65.000,00</a:t>
                </a:r>
                <a:endParaRPr lang="en-US" altLang="en-US" sz="1800"/>
              </a:p>
            </p:txBody>
          </p:sp>
          <p:sp>
            <p:nvSpPr>
              <p:cNvPr id="698" name="Rectangle 317">
                <a:extLst>
                  <a:ext uri="{FF2B5EF4-FFF2-40B4-BE49-F238E27FC236}">
                    <a16:creationId xmlns:a16="http://schemas.microsoft.com/office/drawing/2014/main" id="{2EF835CE-4311-ADF5-9644-C869611BD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3" y="1289"/>
                <a:ext cx="18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TM.01.2.3.e</a:t>
                </a:r>
                <a:endParaRPr lang="en-US" altLang="en-US" sz="1800"/>
              </a:p>
            </p:txBody>
          </p:sp>
          <p:sp>
            <p:nvSpPr>
              <p:cNvPr id="699" name="Rectangle 318">
                <a:extLst>
                  <a:ext uri="{FF2B5EF4-FFF2-40B4-BE49-F238E27FC236}">
                    <a16:creationId xmlns:a16="http://schemas.microsoft.com/office/drawing/2014/main" id="{D5688CB0-AD4B-B19B-F31D-12D7550B12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1289"/>
                <a:ext cx="576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M.08.c.1  </a:t>
                </a:r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jarak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15 km</a:t>
                </a:r>
                <a:endParaRPr lang="en-US" altLang="en-US" sz="1800" dirty="0"/>
              </a:p>
            </p:txBody>
          </p:sp>
          <p:sp>
            <p:nvSpPr>
              <p:cNvPr id="700" name="Rectangle 319">
                <a:extLst>
                  <a:ext uri="{FF2B5EF4-FFF2-40B4-BE49-F238E27FC236}">
                    <a16:creationId xmlns:a16="http://schemas.microsoft.com/office/drawing/2014/main" id="{9E49D3CE-536B-2574-8C91-8DF0E69A6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1285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187.800,96</a:t>
                </a:r>
                <a:endParaRPr lang="en-US" altLang="en-US" sz="1800"/>
              </a:p>
            </p:txBody>
          </p:sp>
          <p:sp>
            <p:nvSpPr>
              <p:cNvPr id="701" name="Rectangle 320">
                <a:extLst>
                  <a:ext uri="{FF2B5EF4-FFF2-40B4-BE49-F238E27FC236}">
                    <a16:creationId xmlns:a16="http://schemas.microsoft.com/office/drawing/2014/main" id="{AD2D5A4B-2837-66B6-DC8E-E621BEB2A7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1285"/>
                <a:ext cx="10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</a:t>
                </a:r>
                <a:endParaRPr lang="en-US" altLang="en-US" sz="1800"/>
              </a:p>
            </p:txBody>
          </p:sp>
          <p:sp>
            <p:nvSpPr>
              <p:cNvPr id="702" name="Rectangle 321">
                <a:extLst>
                  <a:ext uri="{FF2B5EF4-FFF2-40B4-BE49-F238E27FC236}">
                    <a16:creationId xmlns:a16="http://schemas.microsoft.com/office/drawing/2014/main" id="{61639D3B-659A-887D-3F1F-84F291BC01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1285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703" name="Rectangle 322">
                <a:extLst>
                  <a:ext uri="{FF2B5EF4-FFF2-40B4-BE49-F238E27FC236}">
                    <a16:creationId xmlns:a16="http://schemas.microsoft.com/office/drawing/2014/main" id="{134F12C9-49B6-7A6E-7925-2D626CCD9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1285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252.800,96</a:t>
                </a:r>
                <a:endParaRPr lang="en-US" altLang="en-US" sz="1800"/>
              </a:p>
            </p:txBody>
          </p:sp>
          <p:sp>
            <p:nvSpPr>
              <p:cNvPr id="704" name="Rectangle 323">
                <a:extLst>
                  <a:ext uri="{FF2B5EF4-FFF2-40B4-BE49-F238E27FC236}">
                    <a16:creationId xmlns:a16="http://schemas.microsoft.com/office/drawing/2014/main" id="{3C96BFEA-4921-D571-BF18-C1C3B2616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1285"/>
                <a:ext cx="7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</a:t>
                </a:r>
                <a:endParaRPr lang="en-US" altLang="en-US" sz="1800"/>
              </a:p>
            </p:txBody>
          </p:sp>
          <p:sp>
            <p:nvSpPr>
              <p:cNvPr id="705" name="Rectangle 324">
                <a:extLst>
                  <a:ext uri="{FF2B5EF4-FFF2-40B4-BE49-F238E27FC236}">
                    <a16:creationId xmlns:a16="http://schemas.microsoft.com/office/drawing/2014/main" id="{F2F14059-1AC4-4B91-C2AC-CC8D85CF2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1285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706" name="Rectangle 325">
                <a:extLst>
                  <a:ext uri="{FF2B5EF4-FFF2-40B4-BE49-F238E27FC236}">
                    <a16:creationId xmlns:a16="http://schemas.microsoft.com/office/drawing/2014/main" id="{F4121EFA-74C4-4AFF-8BA4-322010A4F1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1334"/>
                <a:ext cx="5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22</a:t>
                </a:r>
                <a:endParaRPr lang="en-US" altLang="en-US" sz="1800"/>
              </a:p>
            </p:txBody>
          </p:sp>
          <p:sp>
            <p:nvSpPr>
              <p:cNvPr id="707" name="Rectangle 326">
                <a:extLst>
                  <a:ext uri="{FF2B5EF4-FFF2-40B4-BE49-F238E27FC236}">
                    <a16:creationId xmlns:a16="http://schemas.microsoft.com/office/drawing/2014/main" id="{87E87C4D-2302-DF1C-7408-C2ED2F6BC2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1334"/>
                <a:ext cx="57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Tanah uruk di Borrrow Area</a:t>
                </a:r>
                <a:endParaRPr lang="en-US" altLang="en-US" sz="1800"/>
              </a:p>
            </p:txBody>
          </p:sp>
          <p:sp>
            <p:nvSpPr>
              <p:cNvPr id="708" name="Rectangle 327">
                <a:extLst>
                  <a:ext uri="{FF2B5EF4-FFF2-40B4-BE49-F238E27FC236}">
                    <a16:creationId xmlns:a16="http://schemas.microsoft.com/office/drawing/2014/main" id="{38AE11F4-7269-CE78-970A-ED79E6CD5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6" y="1334"/>
                <a:ext cx="17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M.08.d.1</a:t>
                </a:r>
                <a:endParaRPr lang="en-US" altLang="en-US" sz="1800"/>
              </a:p>
            </p:txBody>
          </p:sp>
          <p:sp>
            <p:nvSpPr>
              <p:cNvPr id="709" name="Rectangle 328">
                <a:extLst>
                  <a:ext uri="{FF2B5EF4-FFF2-40B4-BE49-F238E27FC236}">
                    <a16:creationId xmlns:a16="http://schemas.microsoft.com/office/drawing/2014/main" id="{8AF5CB70-CB3E-C99B-36EF-420E4E6EF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1334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710" name="Rectangle 329">
                <a:extLst>
                  <a:ext uri="{FF2B5EF4-FFF2-40B4-BE49-F238E27FC236}">
                    <a16:creationId xmlns:a16="http://schemas.microsoft.com/office/drawing/2014/main" id="{FC80BD8F-4BC9-3C75-ACB0-691EA21104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1331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711" name="Rectangle 330">
                <a:extLst>
                  <a:ext uri="{FF2B5EF4-FFF2-40B4-BE49-F238E27FC236}">
                    <a16:creationId xmlns:a16="http://schemas.microsoft.com/office/drawing/2014/main" id="{4393770B-2D82-E167-1AED-237639B04E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1334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24.000,00</a:t>
                </a:r>
                <a:endParaRPr lang="en-US" altLang="en-US" sz="1800"/>
              </a:p>
            </p:txBody>
          </p:sp>
          <p:sp>
            <p:nvSpPr>
              <p:cNvPr id="712" name="Rectangle 331">
                <a:extLst>
                  <a:ext uri="{FF2B5EF4-FFF2-40B4-BE49-F238E27FC236}">
                    <a16:creationId xmlns:a16="http://schemas.microsoft.com/office/drawing/2014/main" id="{7B1DA574-2FE2-2F17-01A1-28C7F96E3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0" y="1337"/>
                <a:ext cx="191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TM.01.2.3.d</a:t>
                </a:r>
                <a:endParaRPr lang="en-US" altLang="en-US" sz="1800"/>
              </a:p>
            </p:txBody>
          </p:sp>
          <p:sp>
            <p:nvSpPr>
              <p:cNvPr id="713" name="Rectangle 332">
                <a:extLst>
                  <a:ext uri="{FF2B5EF4-FFF2-40B4-BE49-F238E27FC236}">
                    <a16:creationId xmlns:a16="http://schemas.microsoft.com/office/drawing/2014/main" id="{4F52ABF5-ECAE-318B-1CF3-B21972BA4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1337"/>
                <a:ext cx="579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M.08.d.1  </a:t>
                </a:r>
                <a:r>
                  <a:rPr lang="en-US" altLang="en-US" sz="400" dirty="0" err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jarak</a:t>
                </a:r>
                <a:r>
                  <a:rPr lang="en-US" altLang="en-US" sz="400" dirty="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15 km</a:t>
                </a:r>
                <a:endParaRPr lang="en-US" altLang="en-US" sz="1800" dirty="0"/>
              </a:p>
            </p:txBody>
          </p:sp>
          <p:sp>
            <p:nvSpPr>
              <p:cNvPr id="714" name="Rectangle 333">
                <a:extLst>
                  <a:ext uri="{FF2B5EF4-FFF2-40B4-BE49-F238E27FC236}">
                    <a16:creationId xmlns:a16="http://schemas.microsoft.com/office/drawing/2014/main" id="{CFB69425-DE70-1DD9-6FB6-A353A5F5B9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1334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165.212,02</a:t>
                </a:r>
                <a:endParaRPr lang="en-US" altLang="en-US" sz="1800"/>
              </a:p>
            </p:txBody>
          </p:sp>
          <p:sp>
            <p:nvSpPr>
              <p:cNvPr id="715" name="Rectangle 334">
                <a:extLst>
                  <a:ext uri="{FF2B5EF4-FFF2-40B4-BE49-F238E27FC236}">
                    <a16:creationId xmlns:a16="http://schemas.microsoft.com/office/drawing/2014/main" id="{D4D3928B-2E3E-8D69-78B5-7FEC15B94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2" y="1334"/>
                <a:ext cx="10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</a:t>
                </a:r>
                <a:endParaRPr lang="en-US" altLang="en-US" sz="1800"/>
              </a:p>
            </p:txBody>
          </p:sp>
          <p:sp>
            <p:nvSpPr>
              <p:cNvPr id="716" name="Rectangle 335">
                <a:extLst>
                  <a:ext uri="{FF2B5EF4-FFF2-40B4-BE49-F238E27FC236}">
                    <a16:creationId xmlns:a16="http://schemas.microsoft.com/office/drawing/2014/main" id="{D2235523-5D16-BC45-502C-39F77399C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2" y="1334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717" name="Rectangle 336">
                <a:extLst>
                  <a:ext uri="{FF2B5EF4-FFF2-40B4-BE49-F238E27FC236}">
                    <a16:creationId xmlns:a16="http://schemas.microsoft.com/office/drawing/2014/main" id="{690A8A8C-5030-E20B-ACEA-A39AE2EC7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4" y="1334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189.212,02</a:t>
                </a:r>
                <a:endParaRPr lang="en-US" altLang="en-US" sz="1800"/>
              </a:p>
            </p:txBody>
          </p:sp>
          <p:sp>
            <p:nvSpPr>
              <p:cNvPr id="718" name="Rectangle 337">
                <a:extLst>
                  <a:ext uri="{FF2B5EF4-FFF2-40B4-BE49-F238E27FC236}">
                    <a16:creationId xmlns:a16="http://schemas.microsoft.com/office/drawing/2014/main" id="{7DC1D7E8-3D7D-4FE2-1D02-4C7870A96F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1334"/>
                <a:ext cx="7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</a:t>
                </a:r>
                <a:endParaRPr lang="en-US" altLang="en-US" sz="1800"/>
              </a:p>
            </p:txBody>
          </p:sp>
          <p:sp>
            <p:nvSpPr>
              <p:cNvPr id="719" name="Rectangle 338">
                <a:extLst>
                  <a:ext uri="{FF2B5EF4-FFF2-40B4-BE49-F238E27FC236}">
                    <a16:creationId xmlns:a16="http://schemas.microsoft.com/office/drawing/2014/main" id="{5F629CD0-A2D8-CD78-9162-F87AD0B514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" y="1334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720" name="Rectangle 339">
                <a:extLst>
                  <a:ext uri="{FF2B5EF4-FFF2-40B4-BE49-F238E27FC236}">
                    <a16:creationId xmlns:a16="http://schemas.microsoft.com/office/drawing/2014/main" id="{727E493E-721A-5C9A-66F9-C8AADE486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3" y="1432"/>
                <a:ext cx="4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 b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B.</a:t>
                </a:r>
                <a:endParaRPr lang="en-US" altLang="en-US" sz="1800"/>
              </a:p>
            </p:txBody>
          </p:sp>
          <p:sp>
            <p:nvSpPr>
              <p:cNvPr id="721" name="Rectangle 340">
                <a:extLst>
                  <a:ext uri="{FF2B5EF4-FFF2-40B4-BE49-F238E27FC236}">
                    <a16:creationId xmlns:a16="http://schemas.microsoft.com/office/drawing/2014/main" id="{591B7550-1B66-C5A8-44B4-49A77723D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7" y="1432"/>
                <a:ext cx="1181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 b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KELOMPOK BAHAN OLAHAN di Batching Plant (BP)/BC</a:t>
                </a:r>
                <a:endParaRPr lang="en-US" altLang="en-US" sz="1800"/>
              </a:p>
            </p:txBody>
          </p:sp>
          <p:sp>
            <p:nvSpPr>
              <p:cNvPr id="722" name="Rectangle 341">
                <a:extLst>
                  <a:ext uri="{FF2B5EF4-FFF2-40B4-BE49-F238E27FC236}">
                    <a16:creationId xmlns:a16="http://schemas.microsoft.com/office/drawing/2014/main" id="{415F5862-0819-BE1E-3F8F-0BF9B6C91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5" y="1481"/>
                <a:ext cx="3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 b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1)</a:t>
                </a:r>
                <a:endParaRPr lang="en-US" altLang="en-US" sz="1800"/>
              </a:p>
            </p:txBody>
          </p:sp>
          <p:sp>
            <p:nvSpPr>
              <p:cNvPr id="723" name="Rectangle 342">
                <a:extLst>
                  <a:ext uri="{FF2B5EF4-FFF2-40B4-BE49-F238E27FC236}">
                    <a16:creationId xmlns:a16="http://schemas.microsoft.com/office/drawing/2014/main" id="{AC985F22-D490-AA4A-94A0-B55867CF8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7" y="1481"/>
                <a:ext cx="118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 b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Grade A (Premium, PA) untuk bahan Filter IPA atau IPAL</a:t>
                </a:r>
                <a:endParaRPr lang="en-US" altLang="en-US" sz="1800"/>
              </a:p>
            </p:txBody>
          </p:sp>
          <p:sp>
            <p:nvSpPr>
              <p:cNvPr id="724" name="Rectangle 343">
                <a:extLst>
                  <a:ext uri="{FF2B5EF4-FFF2-40B4-BE49-F238E27FC236}">
                    <a16:creationId xmlns:a16="http://schemas.microsoft.com/office/drawing/2014/main" id="{1EB959FA-5EF0-C59D-8B0A-565D03648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4" y="1480"/>
                <a:ext cx="4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on</a:t>
                </a:r>
                <a:endParaRPr lang="en-US" altLang="en-US" sz="1800"/>
              </a:p>
            </p:txBody>
          </p:sp>
          <p:sp>
            <p:nvSpPr>
              <p:cNvPr id="725" name="Rectangle 344">
                <a:extLst>
                  <a:ext uri="{FF2B5EF4-FFF2-40B4-BE49-F238E27FC236}">
                    <a16:creationId xmlns:a16="http://schemas.microsoft.com/office/drawing/2014/main" id="{E5461F86-9797-5692-1C43-F304612C1A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1" y="1480"/>
                <a:ext cx="8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1,00</a:t>
                </a:r>
                <a:endParaRPr lang="en-US" altLang="en-US" sz="1800"/>
              </a:p>
            </p:txBody>
          </p:sp>
          <p:sp>
            <p:nvSpPr>
              <p:cNvPr id="726" name="Rectangle 345">
                <a:extLst>
                  <a:ext uri="{FF2B5EF4-FFF2-40B4-BE49-F238E27FC236}">
                    <a16:creationId xmlns:a16="http://schemas.microsoft.com/office/drawing/2014/main" id="{E15BB075-2071-E342-FD87-BE75AEF71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1529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</a:t>
                </a:r>
                <a:endParaRPr lang="en-US" altLang="en-US" sz="1800"/>
              </a:p>
            </p:txBody>
          </p:sp>
          <p:sp>
            <p:nvSpPr>
              <p:cNvPr id="727" name="Rectangle 346">
                <a:extLst>
                  <a:ext uri="{FF2B5EF4-FFF2-40B4-BE49-F238E27FC236}">
                    <a16:creationId xmlns:a16="http://schemas.microsoft.com/office/drawing/2014/main" id="{488595D6-E5F8-F3EE-810E-DFF681CE38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1529"/>
                <a:ext cx="48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Bahan Filter Pasir Cepat</a:t>
                </a:r>
                <a:endParaRPr lang="en-US" altLang="en-US" sz="1800"/>
              </a:p>
            </p:txBody>
          </p:sp>
          <p:sp>
            <p:nvSpPr>
              <p:cNvPr id="728" name="Rectangle 347">
                <a:extLst>
                  <a:ext uri="{FF2B5EF4-FFF2-40B4-BE49-F238E27FC236}">
                    <a16:creationId xmlns:a16="http://schemas.microsoft.com/office/drawing/2014/main" id="{4D54D92A-FE06-F31F-C442-9DF5010EA3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5" y="1532"/>
                <a:ext cx="24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TM.05.2.c.4).(1)</a:t>
                </a:r>
                <a:endParaRPr lang="en-US" altLang="en-US" sz="1800"/>
              </a:p>
            </p:txBody>
          </p:sp>
          <p:sp>
            <p:nvSpPr>
              <p:cNvPr id="729" name="Rectangle 348">
                <a:extLst>
                  <a:ext uri="{FF2B5EF4-FFF2-40B4-BE49-F238E27FC236}">
                    <a16:creationId xmlns:a16="http://schemas.microsoft.com/office/drawing/2014/main" id="{AE9DE4E5-0FE2-9D81-DA1D-415547029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" y="1529"/>
                <a:ext cx="20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m3/4-pax</a:t>
                </a:r>
                <a:endParaRPr lang="en-US" altLang="en-US" sz="1800"/>
              </a:p>
            </p:txBody>
          </p:sp>
          <p:sp>
            <p:nvSpPr>
              <p:cNvPr id="730" name="Rectangle 349">
                <a:extLst>
                  <a:ext uri="{FF2B5EF4-FFF2-40B4-BE49-F238E27FC236}">
                    <a16:creationId xmlns:a16="http://schemas.microsoft.com/office/drawing/2014/main" id="{B18CB47E-23D3-C32F-BF67-B91B927F9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" y="1530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514.000,00</a:t>
                </a:r>
                <a:endParaRPr lang="en-US" altLang="en-US" sz="1800"/>
              </a:p>
            </p:txBody>
          </p:sp>
          <p:sp>
            <p:nvSpPr>
              <p:cNvPr id="731" name="Rectangle 350">
                <a:extLst>
                  <a:ext uri="{FF2B5EF4-FFF2-40B4-BE49-F238E27FC236}">
                    <a16:creationId xmlns:a16="http://schemas.microsoft.com/office/drawing/2014/main" id="{28E67067-F706-3C74-EAB2-43EA3B94F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1530"/>
                <a:ext cx="171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</a:t>
                </a:r>
                <a:endParaRPr lang="en-US" altLang="en-US" sz="1800"/>
              </a:p>
            </p:txBody>
          </p:sp>
          <p:sp>
            <p:nvSpPr>
              <p:cNvPr id="732" name="Rectangle 351">
                <a:extLst>
                  <a:ext uri="{FF2B5EF4-FFF2-40B4-BE49-F238E27FC236}">
                    <a16:creationId xmlns:a16="http://schemas.microsoft.com/office/drawing/2014/main" id="{A7B1D992-A689-91AD-5845-81C488AC00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1530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733" name="Rectangle 352">
                <a:extLst>
                  <a:ext uri="{FF2B5EF4-FFF2-40B4-BE49-F238E27FC236}">
                    <a16:creationId xmlns:a16="http://schemas.microsoft.com/office/drawing/2014/main" id="{76B5A131-FCDE-A94B-622A-9D27A45A92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2" y="1529"/>
                <a:ext cx="16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514.000</a:t>
                </a:r>
                <a:endParaRPr lang="en-US" altLang="en-US" sz="1800"/>
              </a:p>
            </p:txBody>
          </p:sp>
          <p:sp>
            <p:nvSpPr>
              <p:cNvPr id="734" name="Rectangle 353">
                <a:extLst>
                  <a:ext uri="{FF2B5EF4-FFF2-40B4-BE49-F238E27FC236}">
                    <a16:creationId xmlns:a16="http://schemas.microsoft.com/office/drawing/2014/main" id="{133631E4-0AE1-40AE-3C2A-91524C3BA4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4" y="1529"/>
                <a:ext cx="14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</a:t>
                </a:r>
                <a:endParaRPr lang="en-US" altLang="en-US" sz="1800"/>
              </a:p>
            </p:txBody>
          </p:sp>
          <p:sp>
            <p:nvSpPr>
              <p:cNvPr id="735" name="Rectangle 354">
                <a:extLst>
                  <a:ext uri="{FF2B5EF4-FFF2-40B4-BE49-F238E27FC236}">
                    <a16:creationId xmlns:a16="http://schemas.microsoft.com/office/drawing/2014/main" id="{05477DEC-35F2-E105-395D-5C3C1078C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1" y="1529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736" name="Rectangle 355">
                <a:extLst>
                  <a:ext uri="{FF2B5EF4-FFF2-40B4-BE49-F238E27FC236}">
                    <a16:creationId xmlns:a16="http://schemas.microsoft.com/office/drawing/2014/main" id="{95FF586E-19A8-40CC-E2F7-44886E71DB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1577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</a:t>
                </a:r>
                <a:endParaRPr lang="en-US" altLang="en-US" sz="1800"/>
              </a:p>
            </p:txBody>
          </p:sp>
          <p:sp>
            <p:nvSpPr>
              <p:cNvPr id="737" name="Rectangle 356">
                <a:extLst>
                  <a:ext uri="{FF2B5EF4-FFF2-40B4-BE49-F238E27FC236}">
                    <a16:creationId xmlns:a16="http://schemas.microsoft.com/office/drawing/2014/main" id="{F2AC249D-56DC-9FC5-67F8-89BCDAFC2D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1577"/>
                <a:ext cx="52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Bahan Filter Pasir Lambat</a:t>
                </a:r>
                <a:endParaRPr lang="en-US" altLang="en-US" sz="1800"/>
              </a:p>
            </p:txBody>
          </p:sp>
          <p:sp>
            <p:nvSpPr>
              <p:cNvPr id="738" name="Rectangle 357">
                <a:extLst>
                  <a:ext uri="{FF2B5EF4-FFF2-40B4-BE49-F238E27FC236}">
                    <a16:creationId xmlns:a16="http://schemas.microsoft.com/office/drawing/2014/main" id="{59257F1E-E629-F25E-733F-A6998092B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5" y="1581"/>
                <a:ext cx="24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TM.05.2.c.5).(1)</a:t>
                </a:r>
                <a:endParaRPr lang="en-US" altLang="en-US" sz="1800"/>
              </a:p>
            </p:txBody>
          </p:sp>
          <p:sp>
            <p:nvSpPr>
              <p:cNvPr id="739" name="Rectangle 358">
                <a:extLst>
                  <a:ext uri="{FF2B5EF4-FFF2-40B4-BE49-F238E27FC236}">
                    <a16:creationId xmlns:a16="http://schemas.microsoft.com/office/drawing/2014/main" id="{BDF27E85-AAD9-711F-5CF1-030CB635C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" y="1577"/>
                <a:ext cx="20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m3/4-pax</a:t>
                </a:r>
                <a:endParaRPr lang="en-US" altLang="en-US" sz="1800"/>
              </a:p>
            </p:txBody>
          </p:sp>
          <p:sp>
            <p:nvSpPr>
              <p:cNvPr id="740" name="Rectangle 359">
                <a:extLst>
                  <a:ext uri="{FF2B5EF4-FFF2-40B4-BE49-F238E27FC236}">
                    <a16:creationId xmlns:a16="http://schemas.microsoft.com/office/drawing/2014/main" id="{D3BF1A7D-2F02-B2FA-D064-E9BDA0CBC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" y="1578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181.356,05</a:t>
                </a:r>
                <a:endParaRPr lang="en-US" altLang="en-US" sz="1800"/>
              </a:p>
            </p:txBody>
          </p:sp>
          <p:sp>
            <p:nvSpPr>
              <p:cNvPr id="741" name="Rectangle 360">
                <a:extLst>
                  <a:ext uri="{FF2B5EF4-FFF2-40B4-BE49-F238E27FC236}">
                    <a16:creationId xmlns:a16="http://schemas.microsoft.com/office/drawing/2014/main" id="{D0246A57-CA50-871B-AA04-49B8A7027B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1578"/>
                <a:ext cx="171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</a:t>
                </a:r>
                <a:endParaRPr lang="en-US" altLang="en-US" sz="1800"/>
              </a:p>
            </p:txBody>
          </p:sp>
          <p:sp>
            <p:nvSpPr>
              <p:cNvPr id="742" name="Rectangle 361">
                <a:extLst>
                  <a:ext uri="{FF2B5EF4-FFF2-40B4-BE49-F238E27FC236}">
                    <a16:creationId xmlns:a16="http://schemas.microsoft.com/office/drawing/2014/main" id="{24CC9A69-8DC8-A706-6CB2-E5B16C56D8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1578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743" name="Rectangle 362">
                <a:extLst>
                  <a:ext uri="{FF2B5EF4-FFF2-40B4-BE49-F238E27FC236}">
                    <a16:creationId xmlns:a16="http://schemas.microsoft.com/office/drawing/2014/main" id="{5ABFA70C-4DE2-6561-8B80-B549112F02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2" y="1577"/>
                <a:ext cx="16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181.356</a:t>
                </a:r>
                <a:endParaRPr lang="en-US" altLang="en-US" sz="1800"/>
              </a:p>
            </p:txBody>
          </p:sp>
          <p:sp>
            <p:nvSpPr>
              <p:cNvPr id="744" name="Rectangle 363">
                <a:extLst>
                  <a:ext uri="{FF2B5EF4-FFF2-40B4-BE49-F238E27FC236}">
                    <a16:creationId xmlns:a16="http://schemas.microsoft.com/office/drawing/2014/main" id="{FBD678C7-A83A-203A-9354-32C7BBBCD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4" y="1577"/>
                <a:ext cx="14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</a:t>
                </a:r>
                <a:endParaRPr lang="en-US" altLang="en-US" sz="1800"/>
              </a:p>
            </p:txBody>
          </p:sp>
          <p:sp>
            <p:nvSpPr>
              <p:cNvPr id="745" name="Rectangle 364">
                <a:extLst>
                  <a:ext uri="{FF2B5EF4-FFF2-40B4-BE49-F238E27FC236}">
                    <a16:creationId xmlns:a16="http://schemas.microsoft.com/office/drawing/2014/main" id="{92AE3671-BE80-0556-CA60-749F9CE86B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1" y="1577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746" name="Rectangle 365">
                <a:extLst>
                  <a:ext uri="{FF2B5EF4-FFF2-40B4-BE49-F238E27FC236}">
                    <a16:creationId xmlns:a16="http://schemas.microsoft.com/office/drawing/2014/main" id="{3B7F331B-D692-70F7-AAC2-BA5CE97DD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1626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747" name="Rectangle 366">
                <a:extLst>
                  <a:ext uri="{FF2B5EF4-FFF2-40B4-BE49-F238E27FC236}">
                    <a16:creationId xmlns:a16="http://schemas.microsoft.com/office/drawing/2014/main" id="{A36A221B-B3DB-C5FA-4755-E2929F575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1626"/>
                <a:ext cx="107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Multimedia Pasir (90-100)% sesuai spesifikasi gradasi</a:t>
                </a:r>
                <a:endParaRPr lang="en-US" altLang="en-US" sz="1800"/>
              </a:p>
            </p:txBody>
          </p:sp>
          <p:sp>
            <p:nvSpPr>
              <p:cNvPr id="748" name="Rectangle 367">
                <a:extLst>
                  <a:ext uri="{FF2B5EF4-FFF2-40B4-BE49-F238E27FC236}">
                    <a16:creationId xmlns:a16="http://schemas.microsoft.com/office/drawing/2014/main" id="{0789F8CF-2B42-AB81-A445-B204B2F58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5" y="1629"/>
                <a:ext cx="24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TM.05.2.c.4).(2)</a:t>
                </a:r>
                <a:endParaRPr lang="en-US" altLang="en-US" sz="1800"/>
              </a:p>
            </p:txBody>
          </p:sp>
          <p:sp>
            <p:nvSpPr>
              <p:cNvPr id="749" name="Rectangle 368">
                <a:extLst>
                  <a:ext uri="{FF2B5EF4-FFF2-40B4-BE49-F238E27FC236}">
                    <a16:creationId xmlns:a16="http://schemas.microsoft.com/office/drawing/2014/main" id="{F448CDD5-BEAC-F169-5588-31914AD167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" y="1626"/>
                <a:ext cx="20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m3/4-pax</a:t>
                </a:r>
                <a:endParaRPr lang="en-US" altLang="en-US" sz="1800"/>
              </a:p>
            </p:txBody>
          </p:sp>
          <p:sp>
            <p:nvSpPr>
              <p:cNvPr id="750" name="Rectangle 369">
                <a:extLst>
                  <a:ext uri="{FF2B5EF4-FFF2-40B4-BE49-F238E27FC236}">
                    <a16:creationId xmlns:a16="http://schemas.microsoft.com/office/drawing/2014/main" id="{8A20B359-F6FD-407A-CD3F-060D9AB9A6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" y="1627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380.879,34</a:t>
                </a:r>
                <a:endParaRPr lang="en-US" altLang="en-US" sz="1800"/>
              </a:p>
            </p:txBody>
          </p:sp>
          <p:sp>
            <p:nvSpPr>
              <p:cNvPr id="751" name="Rectangle 370">
                <a:extLst>
                  <a:ext uri="{FF2B5EF4-FFF2-40B4-BE49-F238E27FC236}">
                    <a16:creationId xmlns:a16="http://schemas.microsoft.com/office/drawing/2014/main" id="{83572D06-91FE-139C-5040-FA93DAC91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1627"/>
                <a:ext cx="171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</a:t>
                </a:r>
                <a:endParaRPr lang="en-US" altLang="en-US" sz="1800"/>
              </a:p>
            </p:txBody>
          </p:sp>
          <p:sp>
            <p:nvSpPr>
              <p:cNvPr id="752" name="Rectangle 371">
                <a:extLst>
                  <a:ext uri="{FF2B5EF4-FFF2-40B4-BE49-F238E27FC236}">
                    <a16:creationId xmlns:a16="http://schemas.microsoft.com/office/drawing/2014/main" id="{722C5D88-8895-BE47-699C-E29341B26A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1627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753" name="Rectangle 372">
                <a:extLst>
                  <a:ext uri="{FF2B5EF4-FFF2-40B4-BE49-F238E27FC236}">
                    <a16:creationId xmlns:a16="http://schemas.microsoft.com/office/drawing/2014/main" id="{FB4F8499-F3AC-B069-5339-5F03E48B18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2" y="1626"/>
                <a:ext cx="16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380.879</a:t>
                </a:r>
                <a:endParaRPr lang="en-US" altLang="en-US" sz="1800"/>
              </a:p>
            </p:txBody>
          </p:sp>
          <p:sp>
            <p:nvSpPr>
              <p:cNvPr id="754" name="Rectangle 373">
                <a:extLst>
                  <a:ext uri="{FF2B5EF4-FFF2-40B4-BE49-F238E27FC236}">
                    <a16:creationId xmlns:a16="http://schemas.microsoft.com/office/drawing/2014/main" id="{E66D986B-190C-26DE-F494-07143365B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4" y="1626"/>
                <a:ext cx="14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</a:t>
                </a:r>
                <a:endParaRPr lang="en-US" altLang="en-US" sz="1800"/>
              </a:p>
            </p:txBody>
          </p:sp>
          <p:sp>
            <p:nvSpPr>
              <p:cNvPr id="755" name="Rectangle 374">
                <a:extLst>
                  <a:ext uri="{FF2B5EF4-FFF2-40B4-BE49-F238E27FC236}">
                    <a16:creationId xmlns:a16="http://schemas.microsoft.com/office/drawing/2014/main" id="{F8807AE1-B26B-4DA3-0EF5-7C175C9A77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1" y="1626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756" name="Rectangle 375">
                <a:extLst>
                  <a:ext uri="{FF2B5EF4-FFF2-40B4-BE49-F238E27FC236}">
                    <a16:creationId xmlns:a16="http://schemas.microsoft.com/office/drawing/2014/main" id="{1FBCF75A-01E1-803A-15AD-2A46869FB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1674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4</a:t>
                </a:r>
                <a:endParaRPr lang="en-US" altLang="en-US" sz="1800"/>
              </a:p>
            </p:txBody>
          </p:sp>
          <p:sp>
            <p:nvSpPr>
              <p:cNvPr id="757" name="Rectangle 376">
                <a:extLst>
                  <a:ext uri="{FF2B5EF4-FFF2-40B4-BE49-F238E27FC236}">
                    <a16:creationId xmlns:a16="http://schemas.microsoft.com/office/drawing/2014/main" id="{C68D9DD6-7D55-5BE1-76E9-D8879BAA3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1674"/>
                <a:ext cx="123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Multimedia Pasir Kwarsa (90-100)% sesuai spesifikasi gradasi</a:t>
                </a:r>
                <a:endParaRPr lang="en-US" altLang="en-US" sz="1800"/>
              </a:p>
            </p:txBody>
          </p:sp>
          <p:sp>
            <p:nvSpPr>
              <p:cNvPr id="758" name="Rectangle 377">
                <a:extLst>
                  <a:ext uri="{FF2B5EF4-FFF2-40B4-BE49-F238E27FC236}">
                    <a16:creationId xmlns:a16="http://schemas.microsoft.com/office/drawing/2014/main" id="{08ECFFC8-3303-86D7-A9AB-D6B5ED1EB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5" y="1678"/>
                <a:ext cx="24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TM.05.2.c.5).(2)</a:t>
                </a:r>
                <a:endParaRPr lang="en-US" altLang="en-US" sz="1800"/>
              </a:p>
            </p:txBody>
          </p:sp>
          <p:sp>
            <p:nvSpPr>
              <p:cNvPr id="759" name="Rectangle 378">
                <a:extLst>
                  <a:ext uri="{FF2B5EF4-FFF2-40B4-BE49-F238E27FC236}">
                    <a16:creationId xmlns:a16="http://schemas.microsoft.com/office/drawing/2014/main" id="{EBF250B3-5810-266C-9F51-FFEE6CD11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" y="1674"/>
                <a:ext cx="20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m3/4-pax</a:t>
                </a:r>
                <a:endParaRPr lang="en-US" altLang="en-US" sz="1800"/>
              </a:p>
            </p:txBody>
          </p:sp>
          <p:sp>
            <p:nvSpPr>
              <p:cNvPr id="760" name="Rectangle 379">
                <a:extLst>
                  <a:ext uri="{FF2B5EF4-FFF2-40B4-BE49-F238E27FC236}">
                    <a16:creationId xmlns:a16="http://schemas.microsoft.com/office/drawing/2014/main" id="{D029EA27-CB0F-08F6-1B46-EBCA4503F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" y="1676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367.717,43</a:t>
                </a:r>
                <a:endParaRPr lang="en-US" altLang="en-US" sz="1800"/>
              </a:p>
            </p:txBody>
          </p:sp>
          <p:sp>
            <p:nvSpPr>
              <p:cNvPr id="761" name="Rectangle 380">
                <a:extLst>
                  <a:ext uri="{FF2B5EF4-FFF2-40B4-BE49-F238E27FC236}">
                    <a16:creationId xmlns:a16="http://schemas.microsoft.com/office/drawing/2014/main" id="{06192E66-18CD-3A35-E521-1C874A5358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1676"/>
                <a:ext cx="171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</a:t>
                </a:r>
                <a:endParaRPr lang="en-US" altLang="en-US" sz="1800"/>
              </a:p>
            </p:txBody>
          </p:sp>
          <p:sp>
            <p:nvSpPr>
              <p:cNvPr id="762" name="Rectangle 381">
                <a:extLst>
                  <a:ext uri="{FF2B5EF4-FFF2-40B4-BE49-F238E27FC236}">
                    <a16:creationId xmlns:a16="http://schemas.microsoft.com/office/drawing/2014/main" id="{C76FFD39-5209-870B-3F68-D093083534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1676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763" name="Rectangle 382">
                <a:extLst>
                  <a:ext uri="{FF2B5EF4-FFF2-40B4-BE49-F238E27FC236}">
                    <a16:creationId xmlns:a16="http://schemas.microsoft.com/office/drawing/2014/main" id="{2FE397D2-8C9E-BBE3-A2FC-5ED25D942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2" y="1674"/>
                <a:ext cx="16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367.717</a:t>
                </a:r>
                <a:endParaRPr lang="en-US" altLang="en-US" sz="1800"/>
              </a:p>
            </p:txBody>
          </p:sp>
          <p:sp>
            <p:nvSpPr>
              <p:cNvPr id="764" name="Rectangle 383">
                <a:extLst>
                  <a:ext uri="{FF2B5EF4-FFF2-40B4-BE49-F238E27FC236}">
                    <a16:creationId xmlns:a16="http://schemas.microsoft.com/office/drawing/2014/main" id="{6ED2BEA9-41D6-A44B-5B24-2BEE231DC9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4" y="1674"/>
                <a:ext cx="14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</a:t>
                </a:r>
                <a:endParaRPr lang="en-US" altLang="en-US" sz="1800"/>
              </a:p>
            </p:txBody>
          </p:sp>
          <p:sp>
            <p:nvSpPr>
              <p:cNvPr id="765" name="Rectangle 384">
                <a:extLst>
                  <a:ext uri="{FF2B5EF4-FFF2-40B4-BE49-F238E27FC236}">
                    <a16:creationId xmlns:a16="http://schemas.microsoft.com/office/drawing/2014/main" id="{59F767FF-F797-B31E-D18E-CA4430D4E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1" y="1674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766" name="Rectangle 385">
                <a:extLst>
                  <a:ext uri="{FF2B5EF4-FFF2-40B4-BE49-F238E27FC236}">
                    <a16:creationId xmlns:a16="http://schemas.microsoft.com/office/drawing/2014/main" id="{0B590152-DA45-03FD-87C0-C4D7434CD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5" y="1773"/>
                <a:ext cx="3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 b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2)</a:t>
                </a:r>
                <a:endParaRPr lang="en-US" altLang="en-US" sz="1800"/>
              </a:p>
            </p:txBody>
          </p:sp>
          <p:sp>
            <p:nvSpPr>
              <p:cNvPr id="767" name="Rectangle 386">
                <a:extLst>
                  <a:ext uri="{FF2B5EF4-FFF2-40B4-BE49-F238E27FC236}">
                    <a16:creationId xmlns:a16="http://schemas.microsoft.com/office/drawing/2014/main" id="{D8BA00A3-87C9-4459-F66E-9439F6FFA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7" y="1773"/>
                <a:ext cx="119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 b="1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Grade B (Super, TG-2) untuk Filter IPA/Bendungan di BP</a:t>
                </a:r>
                <a:endParaRPr lang="en-US" altLang="en-US" sz="1800"/>
              </a:p>
            </p:txBody>
          </p:sp>
          <p:sp>
            <p:nvSpPr>
              <p:cNvPr id="768" name="Rectangle 387">
                <a:extLst>
                  <a:ext uri="{FF2B5EF4-FFF2-40B4-BE49-F238E27FC236}">
                    <a16:creationId xmlns:a16="http://schemas.microsoft.com/office/drawing/2014/main" id="{F1CCBFAA-B832-D079-76DB-A6A141B919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1820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</a:t>
                </a:r>
                <a:endParaRPr lang="en-US" altLang="en-US" sz="1800"/>
              </a:p>
            </p:txBody>
          </p:sp>
          <p:sp>
            <p:nvSpPr>
              <p:cNvPr id="769" name="Rectangle 388">
                <a:extLst>
                  <a:ext uri="{FF2B5EF4-FFF2-40B4-BE49-F238E27FC236}">
                    <a16:creationId xmlns:a16="http://schemas.microsoft.com/office/drawing/2014/main" id="{5A55FE0A-0AD0-29AF-C815-BB59F6660D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1820"/>
                <a:ext cx="1131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Agregat Kasar (85-100)% sesuai spesifikasi gradasi Filter</a:t>
                </a:r>
                <a:endParaRPr lang="en-US" altLang="en-US" sz="1800"/>
              </a:p>
            </p:txBody>
          </p:sp>
          <p:sp>
            <p:nvSpPr>
              <p:cNvPr id="770" name="Rectangle 389">
                <a:extLst>
                  <a:ext uri="{FF2B5EF4-FFF2-40B4-BE49-F238E27FC236}">
                    <a16:creationId xmlns:a16="http://schemas.microsoft.com/office/drawing/2014/main" id="{EA0BD04D-6204-8A79-9FF0-7B71CB7162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5" y="1824"/>
                <a:ext cx="24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TM.05.2.c.4).(3)</a:t>
                </a:r>
                <a:endParaRPr lang="en-US" altLang="en-US" sz="1800"/>
              </a:p>
            </p:txBody>
          </p:sp>
          <p:sp>
            <p:nvSpPr>
              <p:cNvPr id="771" name="Rectangle 390">
                <a:extLst>
                  <a:ext uri="{FF2B5EF4-FFF2-40B4-BE49-F238E27FC236}">
                    <a16:creationId xmlns:a16="http://schemas.microsoft.com/office/drawing/2014/main" id="{A33FC79C-9BFA-E2A7-A67D-C1DB556F4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1" y="1820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772" name="Rectangle 391">
                <a:extLst>
                  <a:ext uri="{FF2B5EF4-FFF2-40B4-BE49-F238E27FC236}">
                    <a16:creationId xmlns:a16="http://schemas.microsoft.com/office/drawing/2014/main" id="{17F8CB11-9325-363D-FA63-24FE2B203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6" y="1817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773" name="Rectangle 392">
                <a:extLst>
                  <a:ext uri="{FF2B5EF4-FFF2-40B4-BE49-F238E27FC236}">
                    <a16:creationId xmlns:a16="http://schemas.microsoft.com/office/drawing/2014/main" id="{97F6BDB1-3B24-B299-B39C-BB088A3A22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1820"/>
                <a:ext cx="9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/pax</a:t>
                </a:r>
                <a:endParaRPr lang="en-US" altLang="en-US" sz="1800"/>
              </a:p>
            </p:txBody>
          </p:sp>
          <p:sp>
            <p:nvSpPr>
              <p:cNvPr id="774" name="Rectangle 393">
                <a:extLst>
                  <a:ext uri="{FF2B5EF4-FFF2-40B4-BE49-F238E27FC236}">
                    <a16:creationId xmlns:a16="http://schemas.microsoft.com/office/drawing/2014/main" id="{70DF6A05-BF40-70B0-140D-5C650F20B7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" y="1821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425.000,00</a:t>
                </a:r>
                <a:endParaRPr lang="en-US" altLang="en-US" sz="1800"/>
              </a:p>
            </p:txBody>
          </p:sp>
          <p:sp>
            <p:nvSpPr>
              <p:cNvPr id="775" name="Rectangle 394">
                <a:extLst>
                  <a:ext uri="{FF2B5EF4-FFF2-40B4-BE49-F238E27FC236}">
                    <a16:creationId xmlns:a16="http://schemas.microsoft.com/office/drawing/2014/main" id="{93799A5D-C13D-624B-DBC9-0129821DB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1821"/>
                <a:ext cx="171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</a:t>
                </a:r>
                <a:endParaRPr lang="en-US" altLang="en-US" sz="1800"/>
              </a:p>
            </p:txBody>
          </p:sp>
          <p:sp>
            <p:nvSpPr>
              <p:cNvPr id="776" name="Rectangle 395">
                <a:extLst>
                  <a:ext uri="{FF2B5EF4-FFF2-40B4-BE49-F238E27FC236}">
                    <a16:creationId xmlns:a16="http://schemas.microsoft.com/office/drawing/2014/main" id="{BC194B26-7D3E-D9D4-214F-CABC205988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1821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777" name="Rectangle 396">
                <a:extLst>
                  <a:ext uri="{FF2B5EF4-FFF2-40B4-BE49-F238E27FC236}">
                    <a16:creationId xmlns:a16="http://schemas.microsoft.com/office/drawing/2014/main" id="{B8392C30-6C11-E659-932B-54976C60B6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2" y="1820"/>
                <a:ext cx="16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425.000</a:t>
                </a:r>
                <a:endParaRPr lang="en-US" altLang="en-US" sz="1800"/>
              </a:p>
            </p:txBody>
          </p:sp>
          <p:sp>
            <p:nvSpPr>
              <p:cNvPr id="778" name="Rectangle 397">
                <a:extLst>
                  <a:ext uri="{FF2B5EF4-FFF2-40B4-BE49-F238E27FC236}">
                    <a16:creationId xmlns:a16="http://schemas.microsoft.com/office/drawing/2014/main" id="{86626D4B-EDF8-4303-8E44-472562FAE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4" y="1820"/>
                <a:ext cx="14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</a:t>
                </a:r>
                <a:endParaRPr lang="en-US" altLang="en-US" sz="1800"/>
              </a:p>
            </p:txBody>
          </p:sp>
          <p:sp>
            <p:nvSpPr>
              <p:cNvPr id="779" name="Rectangle 398">
                <a:extLst>
                  <a:ext uri="{FF2B5EF4-FFF2-40B4-BE49-F238E27FC236}">
                    <a16:creationId xmlns:a16="http://schemas.microsoft.com/office/drawing/2014/main" id="{BA0B7CCF-7B60-7977-639C-F00148E5C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1" y="1820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780" name="Rectangle 399">
                <a:extLst>
                  <a:ext uri="{FF2B5EF4-FFF2-40B4-BE49-F238E27FC236}">
                    <a16:creationId xmlns:a16="http://schemas.microsoft.com/office/drawing/2014/main" id="{A802922E-F311-FA40-606D-D73405B7D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1869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</a:t>
                </a:r>
                <a:endParaRPr lang="en-US" altLang="en-US" sz="1800"/>
              </a:p>
            </p:txBody>
          </p:sp>
          <p:sp>
            <p:nvSpPr>
              <p:cNvPr id="781" name="Rectangle 400">
                <a:extLst>
                  <a:ext uri="{FF2B5EF4-FFF2-40B4-BE49-F238E27FC236}">
                    <a16:creationId xmlns:a16="http://schemas.microsoft.com/office/drawing/2014/main" id="{64E31006-F583-3C85-8214-B77AACBE7C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1869"/>
                <a:ext cx="113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Agregat Halus (85-100)% sesuai spesifikasi gradasi Filter</a:t>
                </a:r>
                <a:endParaRPr lang="en-US" altLang="en-US" sz="1800"/>
              </a:p>
            </p:txBody>
          </p:sp>
          <p:sp>
            <p:nvSpPr>
              <p:cNvPr id="782" name="Rectangle 401">
                <a:extLst>
                  <a:ext uri="{FF2B5EF4-FFF2-40B4-BE49-F238E27FC236}">
                    <a16:creationId xmlns:a16="http://schemas.microsoft.com/office/drawing/2014/main" id="{DD62EA00-CF4F-4024-282C-C100E9DF6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5" y="1872"/>
                <a:ext cx="24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TM.05.2.c.5).(3)</a:t>
                </a:r>
                <a:endParaRPr lang="en-US" altLang="en-US" sz="1800"/>
              </a:p>
            </p:txBody>
          </p:sp>
          <p:sp>
            <p:nvSpPr>
              <p:cNvPr id="783" name="Rectangle 402">
                <a:extLst>
                  <a:ext uri="{FF2B5EF4-FFF2-40B4-BE49-F238E27FC236}">
                    <a16:creationId xmlns:a16="http://schemas.microsoft.com/office/drawing/2014/main" id="{FDDE0E6D-AA3E-2BA3-3DCF-BBAED95B0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1" y="1869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784" name="Rectangle 403">
                <a:extLst>
                  <a:ext uri="{FF2B5EF4-FFF2-40B4-BE49-F238E27FC236}">
                    <a16:creationId xmlns:a16="http://schemas.microsoft.com/office/drawing/2014/main" id="{C9AC1BA1-D748-C8DC-FE5C-1BBB61043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6" y="1865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785" name="Rectangle 404">
                <a:extLst>
                  <a:ext uri="{FF2B5EF4-FFF2-40B4-BE49-F238E27FC236}">
                    <a16:creationId xmlns:a16="http://schemas.microsoft.com/office/drawing/2014/main" id="{D25619A0-9312-7C96-7C22-DF0EB1D201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1869"/>
                <a:ext cx="9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/pax</a:t>
                </a:r>
                <a:endParaRPr lang="en-US" altLang="en-US" sz="1800"/>
              </a:p>
            </p:txBody>
          </p:sp>
          <p:sp>
            <p:nvSpPr>
              <p:cNvPr id="786" name="Rectangle 405">
                <a:extLst>
                  <a:ext uri="{FF2B5EF4-FFF2-40B4-BE49-F238E27FC236}">
                    <a16:creationId xmlns:a16="http://schemas.microsoft.com/office/drawing/2014/main" id="{5DC7108F-F148-FDFD-4518-253DE965D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" y="1869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283.306,98</a:t>
                </a:r>
                <a:endParaRPr lang="en-US" altLang="en-US" sz="1800"/>
              </a:p>
            </p:txBody>
          </p:sp>
        </p:grpSp>
        <p:grpSp>
          <p:nvGrpSpPr>
            <p:cNvPr id="7" name="Group 808">
              <a:extLst>
                <a:ext uri="{FF2B5EF4-FFF2-40B4-BE49-F238E27FC236}">
                  <a16:creationId xmlns:a16="http://schemas.microsoft.com/office/drawing/2014/main" id="{7983AEC9-1AE4-E5B8-ED95-B1384FA336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4163" y="4895848"/>
              <a:ext cx="6124575" cy="1079500"/>
              <a:chOff x="979" y="3084"/>
              <a:chExt cx="3858" cy="680"/>
            </a:xfrm>
          </p:grpSpPr>
          <p:sp>
            <p:nvSpPr>
              <p:cNvPr id="187" name="Rectangle 608">
                <a:extLst>
                  <a:ext uri="{FF2B5EF4-FFF2-40B4-BE49-F238E27FC236}">
                    <a16:creationId xmlns:a16="http://schemas.microsoft.com/office/drawing/2014/main" id="{896F00CF-FB35-71DD-C897-9E88459FD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" y="3084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247.607,14</a:t>
                </a:r>
                <a:endParaRPr lang="en-US" altLang="en-US" sz="1800"/>
              </a:p>
            </p:txBody>
          </p:sp>
          <p:sp>
            <p:nvSpPr>
              <p:cNvPr id="188" name="Rectangle 609">
                <a:extLst>
                  <a:ext uri="{FF2B5EF4-FFF2-40B4-BE49-F238E27FC236}">
                    <a16:creationId xmlns:a16="http://schemas.microsoft.com/office/drawing/2014/main" id="{90E8670C-6909-EAB1-F0F4-30985CC94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3084"/>
                <a:ext cx="171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</a:t>
                </a:r>
                <a:endParaRPr lang="en-US" altLang="en-US" sz="1800"/>
              </a:p>
            </p:txBody>
          </p:sp>
          <p:sp>
            <p:nvSpPr>
              <p:cNvPr id="189" name="Rectangle 610">
                <a:extLst>
                  <a:ext uri="{FF2B5EF4-FFF2-40B4-BE49-F238E27FC236}">
                    <a16:creationId xmlns:a16="http://schemas.microsoft.com/office/drawing/2014/main" id="{EF366DE7-B19F-5DB8-4E3B-8F98470C3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3084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190" name="Rectangle 611">
                <a:extLst>
                  <a:ext uri="{FF2B5EF4-FFF2-40B4-BE49-F238E27FC236}">
                    <a16:creationId xmlns:a16="http://schemas.microsoft.com/office/drawing/2014/main" id="{7508B87F-84D6-DF32-DD84-DEE3FDE15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3088"/>
                <a:ext cx="55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 M.01.2  jarak 2,5 km</a:t>
                </a:r>
                <a:endParaRPr lang="en-US" altLang="en-US" sz="1800"/>
              </a:p>
            </p:txBody>
          </p:sp>
          <p:sp>
            <p:nvSpPr>
              <p:cNvPr id="191" name="Rectangle 612">
                <a:extLst>
                  <a:ext uri="{FF2B5EF4-FFF2-40B4-BE49-F238E27FC236}">
                    <a16:creationId xmlns:a16="http://schemas.microsoft.com/office/drawing/2014/main" id="{C48E6734-C99D-B781-9E22-5486F9C85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092"/>
                <a:ext cx="162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30.988,44</a:t>
                </a:r>
                <a:endParaRPr lang="en-US" altLang="en-US" sz="1800"/>
              </a:p>
            </p:txBody>
          </p:sp>
          <p:sp>
            <p:nvSpPr>
              <p:cNvPr id="192" name="Rectangle 613">
                <a:extLst>
                  <a:ext uri="{FF2B5EF4-FFF2-40B4-BE49-F238E27FC236}">
                    <a16:creationId xmlns:a16="http://schemas.microsoft.com/office/drawing/2014/main" id="{55E80E4F-C609-1241-065B-21E380A953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0" y="3092"/>
                <a:ext cx="151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  </a:t>
                </a:r>
                <a:endParaRPr lang="en-US" altLang="en-US" sz="1800"/>
              </a:p>
            </p:txBody>
          </p:sp>
          <p:sp>
            <p:nvSpPr>
              <p:cNvPr id="193" name="Rectangle 614">
                <a:extLst>
                  <a:ext uri="{FF2B5EF4-FFF2-40B4-BE49-F238E27FC236}">
                    <a16:creationId xmlns:a16="http://schemas.microsoft.com/office/drawing/2014/main" id="{868C1E0E-D12F-7641-C33D-6C0E520AB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3" y="3092"/>
                <a:ext cx="10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194" name="Rectangle 615">
                <a:extLst>
                  <a:ext uri="{FF2B5EF4-FFF2-40B4-BE49-F238E27FC236}">
                    <a16:creationId xmlns:a16="http://schemas.microsoft.com/office/drawing/2014/main" id="{4FE0B5A0-8F87-BFE9-9BD8-0C87B2BD54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2" y="3084"/>
                <a:ext cx="16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278.596</a:t>
                </a:r>
                <a:endParaRPr lang="en-US" altLang="en-US" sz="1800"/>
              </a:p>
            </p:txBody>
          </p:sp>
          <p:sp>
            <p:nvSpPr>
              <p:cNvPr id="195" name="Rectangle 616">
                <a:extLst>
                  <a:ext uri="{FF2B5EF4-FFF2-40B4-BE49-F238E27FC236}">
                    <a16:creationId xmlns:a16="http://schemas.microsoft.com/office/drawing/2014/main" id="{F9B8BFEC-3FA8-6A5F-805A-9F8D240F5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4" y="3084"/>
                <a:ext cx="14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</a:t>
                </a:r>
                <a:endParaRPr lang="en-US" altLang="en-US" sz="1800"/>
              </a:p>
            </p:txBody>
          </p:sp>
          <p:sp>
            <p:nvSpPr>
              <p:cNvPr id="196" name="Rectangle 617">
                <a:extLst>
                  <a:ext uri="{FF2B5EF4-FFF2-40B4-BE49-F238E27FC236}">
                    <a16:creationId xmlns:a16="http://schemas.microsoft.com/office/drawing/2014/main" id="{CA2B91A9-8FBB-17D9-39CD-CD34ED3DA7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1" y="3084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197" name="Rectangle 618">
                <a:extLst>
                  <a:ext uri="{FF2B5EF4-FFF2-40B4-BE49-F238E27FC236}">
                    <a16:creationId xmlns:a16="http://schemas.microsoft.com/office/drawing/2014/main" id="{0F1642B3-8AF7-A84D-2729-1A8A3DED09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3133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</a:t>
                </a:r>
                <a:endParaRPr lang="en-US" altLang="en-US" sz="1800"/>
              </a:p>
            </p:txBody>
          </p:sp>
          <p:sp>
            <p:nvSpPr>
              <p:cNvPr id="198" name="Rectangle 619">
                <a:extLst>
                  <a:ext uri="{FF2B5EF4-FFF2-40B4-BE49-F238E27FC236}">
                    <a16:creationId xmlns:a16="http://schemas.microsoft.com/office/drawing/2014/main" id="{C1770B18-A007-C244-AB41-FF0BFE6C8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3133"/>
                <a:ext cx="422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Air sesuai SNI Beton</a:t>
                </a:r>
                <a:endParaRPr lang="en-US" altLang="en-US" sz="1800"/>
              </a:p>
            </p:txBody>
          </p:sp>
          <p:sp>
            <p:nvSpPr>
              <p:cNvPr id="199" name="Rectangle 620">
                <a:extLst>
                  <a:ext uri="{FF2B5EF4-FFF2-40B4-BE49-F238E27FC236}">
                    <a16:creationId xmlns:a16="http://schemas.microsoft.com/office/drawing/2014/main" id="{F051D08E-6C58-DB1C-8E6E-15FDDF725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7" y="3133"/>
                <a:ext cx="17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M.02.a.2</a:t>
                </a:r>
                <a:endParaRPr lang="en-US" altLang="en-US" sz="1800"/>
              </a:p>
            </p:txBody>
          </p:sp>
          <p:sp>
            <p:nvSpPr>
              <p:cNvPr id="200" name="Rectangle 621">
                <a:extLst>
                  <a:ext uri="{FF2B5EF4-FFF2-40B4-BE49-F238E27FC236}">
                    <a16:creationId xmlns:a16="http://schemas.microsoft.com/office/drawing/2014/main" id="{8378B38A-CE0E-36C5-37D0-7BD9C045E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3133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201" name="Rectangle 622">
                <a:extLst>
                  <a:ext uri="{FF2B5EF4-FFF2-40B4-BE49-F238E27FC236}">
                    <a16:creationId xmlns:a16="http://schemas.microsoft.com/office/drawing/2014/main" id="{CA1CF40F-0BB6-E5ED-6B73-76DFE8CB44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3130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202" name="Rectangle 623">
                <a:extLst>
                  <a:ext uri="{FF2B5EF4-FFF2-40B4-BE49-F238E27FC236}">
                    <a16:creationId xmlns:a16="http://schemas.microsoft.com/office/drawing/2014/main" id="{48F7B953-5C78-E523-8128-3B2D3B4250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6" y="3133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32.236,53</a:t>
                </a:r>
                <a:endParaRPr lang="en-US" altLang="en-US" sz="1800"/>
              </a:p>
            </p:txBody>
          </p:sp>
          <p:sp>
            <p:nvSpPr>
              <p:cNvPr id="203" name="Rectangle 624">
                <a:extLst>
                  <a:ext uri="{FF2B5EF4-FFF2-40B4-BE49-F238E27FC236}">
                    <a16:creationId xmlns:a16="http://schemas.microsoft.com/office/drawing/2014/main" id="{58552174-3EB4-A14F-8C41-619D3B76DC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3133"/>
                <a:ext cx="197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  </a:t>
                </a:r>
                <a:endParaRPr lang="en-US" altLang="en-US" sz="1800"/>
              </a:p>
            </p:txBody>
          </p:sp>
          <p:sp>
            <p:nvSpPr>
              <p:cNvPr id="204" name="Rectangle 625">
                <a:extLst>
                  <a:ext uri="{FF2B5EF4-FFF2-40B4-BE49-F238E27FC236}">
                    <a16:creationId xmlns:a16="http://schemas.microsoft.com/office/drawing/2014/main" id="{E27DB8C3-A7BE-2FCF-6192-BF93328684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8" y="3133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205" name="Rectangle 626">
                <a:extLst>
                  <a:ext uri="{FF2B5EF4-FFF2-40B4-BE49-F238E27FC236}">
                    <a16:creationId xmlns:a16="http://schemas.microsoft.com/office/drawing/2014/main" id="{0460C664-AD79-781A-D74C-2FF0C55E89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" y="3133"/>
                <a:ext cx="16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masing2</a:t>
                </a:r>
                <a:endParaRPr lang="en-US" altLang="en-US" sz="1800"/>
              </a:p>
            </p:txBody>
          </p:sp>
          <p:sp>
            <p:nvSpPr>
              <p:cNvPr id="206" name="Rectangle 627">
                <a:extLst>
                  <a:ext uri="{FF2B5EF4-FFF2-40B4-BE49-F238E27FC236}">
                    <a16:creationId xmlns:a16="http://schemas.microsoft.com/office/drawing/2014/main" id="{B9433A26-7891-5E53-8C1A-AA500FFA40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3136"/>
                <a:ext cx="58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 M.02.a.2  jarak 2,5 km</a:t>
                </a:r>
                <a:endParaRPr lang="en-US" altLang="en-US" sz="1800"/>
              </a:p>
            </p:txBody>
          </p:sp>
          <p:sp>
            <p:nvSpPr>
              <p:cNvPr id="207" name="Rectangle 628">
                <a:extLst>
                  <a:ext uri="{FF2B5EF4-FFF2-40B4-BE49-F238E27FC236}">
                    <a16:creationId xmlns:a16="http://schemas.microsoft.com/office/drawing/2014/main" id="{15729831-0583-9AC3-214B-D27440760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141"/>
                <a:ext cx="162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19.381,94</a:t>
                </a:r>
                <a:endParaRPr lang="en-US" altLang="en-US" sz="1800"/>
              </a:p>
            </p:txBody>
          </p:sp>
          <p:sp>
            <p:nvSpPr>
              <p:cNvPr id="208" name="Rectangle 629">
                <a:extLst>
                  <a:ext uri="{FF2B5EF4-FFF2-40B4-BE49-F238E27FC236}">
                    <a16:creationId xmlns:a16="http://schemas.microsoft.com/office/drawing/2014/main" id="{6B74B263-B22F-9FA4-E2D7-5F0DF35C8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0" y="3141"/>
                <a:ext cx="151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  </a:t>
                </a:r>
                <a:endParaRPr lang="en-US" altLang="en-US" sz="1800"/>
              </a:p>
            </p:txBody>
          </p:sp>
          <p:sp>
            <p:nvSpPr>
              <p:cNvPr id="209" name="Rectangle 630">
                <a:extLst>
                  <a:ext uri="{FF2B5EF4-FFF2-40B4-BE49-F238E27FC236}">
                    <a16:creationId xmlns:a16="http://schemas.microsoft.com/office/drawing/2014/main" id="{E05478EB-F325-41E8-7CE7-BA81F8357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3" y="3141"/>
                <a:ext cx="10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210" name="Rectangle 631">
                <a:extLst>
                  <a:ext uri="{FF2B5EF4-FFF2-40B4-BE49-F238E27FC236}">
                    <a16:creationId xmlns:a16="http://schemas.microsoft.com/office/drawing/2014/main" id="{9F88A172-5217-5AAA-77CF-59FCE6977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4" y="3133"/>
                <a:ext cx="13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51.618</a:t>
                </a:r>
                <a:endParaRPr lang="en-US" altLang="en-US" sz="1800"/>
              </a:p>
            </p:txBody>
          </p:sp>
          <p:sp>
            <p:nvSpPr>
              <p:cNvPr id="211" name="Rectangle 632">
                <a:extLst>
                  <a:ext uri="{FF2B5EF4-FFF2-40B4-BE49-F238E27FC236}">
                    <a16:creationId xmlns:a16="http://schemas.microsoft.com/office/drawing/2014/main" id="{FC778E41-52B8-167C-C32C-42640A8ED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3" y="3133"/>
                <a:ext cx="171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</a:t>
                </a:r>
                <a:endParaRPr lang="en-US" altLang="en-US" sz="1800"/>
              </a:p>
            </p:txBody>
          </p:sp>
          <p:sp>
            <p:nvSpPr>
              <p:cNvPr id="212" name="Rectangle 633">
                <a:extLst>
                  <a:ext uri="{FF2B5EF4-FFF2-40B4-BE49-F238E27FC236}">
                    <a16:creationId xmlns:a16="http://schemas.microsoft.com/office/drawing/2014/main" id="{FF4B663C-2963-F57D-16CA-CE90401CB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4" y="3133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213" name="Rectangle 634">
                <a:extLst>
                  <a:ext uri="{FF2B5EF4-FFF2-40B4-BE49-F238E27FC236}">
                    <a16:creationId xmlns:a16="http://schemas.microsoft.com/office/drawing/2014/main" id="{508CBD63-B6AC-D738-69A3-5D2CB36C2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3182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214" name="Rectangle 635">
                <a:extLst>
                  <a:ext uri="{FF2B5EF4-FFF2-40B4-BE49-F238E27FC236}">
                    <a16:creationId xmlns:a16="http://schemas.microsoft.com/office/drawing/2014/main" id="{D30EF1C5-8D77-B119-4AA8-9468AC6E6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3182"/>
                <a:ext cx="60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Air Bersih/air tanah/air kerja</a:t>
                </a:r>
                <a:endParaRPr lang="en-US" altLang="en-US" sz="1800"/>
              </a:p>
            </p:txBody>
          </p:sp>
          <p:sp>
            <p:nvSpPr>
              <p:cNvPr id="215" name="Rectangle 636">
                <a:extLst>
                  <a:ext uri="{FF2B5EF4-FFF2-40B4-BE49-F238E27FC236}">
                    <a16:creationId xmlns:a16="http://schemas.microsoft.com/office/drawing/2014/main" id="{50C3D8F4-9B85-B043-AAD2-5C87EE22B7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6" y="3182"/>
                <a:ext cx="17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M.02.b.2</a:t>
                </a:r>
                <a:endParaRPr lang="en-US" altLang="en-US" sz="1800"/>
              </a:p>
            </p:txBody>
          </p:sp>
          <p:sp>
            <p:nvSpPr>
              <p:cNvPr id="216" name="Rectangle 637">
                <a:extLst>
                  <a:ext uri="{FF2B5EF4-FFF2-40B4-BE49-F238E27FC236}">
                    <a16:creationId xmlns:a16="http://schemas.microsoft.com/office/drawing/2014/main" id="{1ED7758D-1B98-E25F-1B72-9005615FE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3182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217" name="Rectangle 638">
                <a:extLst>
                  <a:ext uri="{FF2B5EF4-FFF2-40B4-BE49-F238E27FC236}">
                    <a16:creationId xmlns:a16="http://schemas.microsoft.com/office/drawing/2014/main" id="{48D7DF43-FCFC-228A-F14E-B16302175F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3178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218" name="Rectangle 639">
                <a:extLst>
                  <a:ext uri="{FF2B5EF4-FFF2-40B4-BE49-F238E27FC236}">
                    <a16:creationId xmlns:a16="http://schemas.microsoft.com/office/drawing/2014/main" id="{9822D56A-A9F4-E3FB-8D56-5CFDEAF8D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6" y="3182"/>
                <a:ext cx="20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14.500,00</a:t>
                </a:r>
                <a:endParaRPr lang="en-US" altLang="en-US" sz="1800"/>
              </a:p>
            </p:txBody>
          </p:sp>
          <p:sp>
            <p:nvSpPr>
              <p:cNvPr id="219" name="Rectangle 640">
                <a:extLst>
                  <a:ext uri="{FF2B5EF4-FFF2-40B4-BE49-F238E27FC236}">
                    <a16:creationId xmlns:a16="http://schemas.microsoft.com/office/drawing/2014/main" id="{E43DBFE3-B97F-B2D3-706E-06BC9FD7A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3182"/>
                <a:ext cx="197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  </a:t>
                </a:r>
                <a:endParaRPr lang="en-US" altLang="en-US" sz="1800"/>
              </a:p>
            </p:txBody>
          </p:sp>
          <p:sp>
            <p:nvSpPr>
              <p:cNvPr id="220" name="Rectangle 641">
                <a:extLst>
                  <a:ext uri="{FF2B5EF4-FFF2-40B4-BE49-F238E27FC236}">
                    <a16:creationId xmlns:a16="http://schemas.microsoft.com/office/drawing/2014/main" id="{342B1C18-64DD-FD0F-184D-65BE67D270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8" y="3182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221" name="Rectangle 642">
                <a:extLst>
                  <a:ext uri="{FF2B5EF4-FFF2-40B4-BE49-F238E27FC236}">
                    <a16:creationId xmlns:a16="http://schemas.microsoft.com/office/drawing/2014/main" id="{82743F58-784E-1232-C944-4698C9C6F0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4" y="3182"/>
                <a:ext cx="16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masing2</a:t>
                </a:r>
                <a:endParaRPr lang="en-US" altLang="en-US" sz="1800"/>
              </a:p>
            </p:txBody>
          </p:sp>
          <p:sp>
            <p:nvSpPr>
              <p:cNvPr id="222" name="Rectangle 643">
                <a:extLst>
                  <a:ext uri="{FF2B5EF4-FFF2-40B4-BE49-F238E27FC236}">
                    <a16:creationId xmlns:a16="http://schemas.microsoft.com/office/drawing/2014/main" id="{5F4DF6B4-A2BB-85BB-FC2E-2863FFB0D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3185"/>
                <a:ext cx="589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 M.02.b.2  jarak 2,5 km</a:t>
                </a:r>
                <a:endParaRPr lang="en-US" altLang="en-US" sz="1800"/>
              </a:p>
            </p:txBody>
          </p:sp>
          <p:sp>
            <p:nvSpPr>
              <p:cNvPr id="223" name="Rectangle 644">
                <a:extLst>
                  <a:ext uri="{FF2B5EF4-FFF2-40B4-BE49-F238E27FC236}">
                    <a16:creationId xmlns:a16="http://schemas.microsoft.com/office/drawing/2014/main" id="{50899AB9-FE74-82CA-D181-35B67E939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190"/>
                <a:ext cx="162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10.000,00</a:t>
                </a:r>
                <a:endParaRPr lang="en-US" altLang="en-US" sz="1800"/>
              </a:p>
            </p:txBody>
          </p:sp>
          <p:sp>
            <p:nvSpPr>
              <p:cNvPr id="224" name="Rectangle 645">
                <a:extLst>
                  <a:ext uri="{FF2B5EF4-FFF2-40B4-BE49-F238E27FC236}">
                    <a16:creationId xmlns:a16="http://schemas.microsoft.com/office/drawing/2014/main" id="{41430631-1AEA-69FB-BD6B-8B222C24A7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0" y="3190"/>
                <a:ext cx="151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  </a:t>
                </a:r>
                <a:endParaRPr lang="en-US" altLang="en-US" sz="1800"/>
              </a:p>
            </p:txBody>
          </p:sp>
          <p:sp>
            <p:nvSpPr>
              <p:cNvPr id="225" name="Rectangle 646">
                <a:extLst>
                  <a:ext uri="{FF2B5EF4-FFF2-40B4-BE49-F238E27FC236}">
                    <a16:creationId xmlns:a16="http://schemas.microsoft.com/office/drawing/2014/main" id="{5DF91245-86BC-FDFD-04E7-27A9903B9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3" y="3190"/>
                <a:ext cx="10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226" name="Rectangle 647">
                <a:extLst>
                  <a:ext uri="{FF2B5EF4-FFF2-40B4-BE49-F238E27FC236}">
                    <a16:creationId xmlns:a16="http://schemas.microsoft.com/office/drawing/2014/main" id="{DB754318-4AAE-A7E6-5A4B-7C80C8E6FB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4" y="3182"/>
                <a:ext cx="13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24.500</a:t>
                </a:r>
                <a:endParaRPr lang="en-US" altLang="en-US" sz="1800"/>
              </a:p>
            </p:txBody>
          </p:sp>
          <p:sp>
            <p:nvSpPr>
              <p:cNvPr id="227" name="Rectangle 648">
                <a:extLst>
                  <a:ext uri="{FF2B5EF4-FFF2-40B4-BE49-F238E27FC236}">
                    <a16:creationId xmlns:a16="http://schemas.microsoft.com/office/drawing/2014/main" id="{F9518EE9-2D32-1476-A643-A0CCA662A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3" y="3182"/>
                <a:ext cx="171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</a:t>
                </a:r>
                <a:endParaRPr lang="en-US" altLang="en-US" sz="1800"/>
              </a:p>
            </p:txBody>
          </p:sp>
          <p:sp>
            <p:nvSpPr>
              <p:cNvPr id="228" name="Rectangle 649">
                <a:extLst>
                  <a:ext uri="{FF2B5EF4-FFF2-40B4-BE49-F238E27FC236}">
                    <a16:creationId xmlns:a16="http://schemas.microsoft.com/office/drawing/2014/main" id="{F20F8B8F-2FB8-5B2F-515E-2A05923FB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4" y="3182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229" name="Rectangle 650">
                <a:extLst>
                  <a:ext uri="{FF2B5EF4-FFF2-40B4-BE49-F238E27FC236}">
                    <a16:creationId xmlns:a16="http://schemas.microsoft.com/office/drawing/2014/main" id="{20FAF986-00E5-F77F-2F94-D84C2584B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3230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4</a:t>
                </a:r>
                <a:endParaRPr lang="en-US" altLang="en-US" sz="1800"/>
              </a:p>
            </p:txBody>
          </p:sp>
          <p:sp>
            <p:nvSpPr>
              <p:cNvPr id="230" name="Rectangle 651">
                <a:extLst>
                  <a:ext uri="{FF2B5EF4-FFF2-40B4-BE49-F238E27FC236}">
                    <a16:creationId xmlns:a16="http://schemas.microsoft.com/office/drawing/2014/main" id="{3ED9FFD8-ED57-8647-BE2F-33D4E401B2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3230"/>
                <a:ext cx="1037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Kerakal Kasar/cobble, batu ukuran &gt; 6 cm - 25 cm</a:t>
                </a:r>
                <a:endParaRPr lang="en-US" altLang="en-US" sz="1800"/>
              </a:p>
            </p:txBody>
          </p:sp>
          <p:sp>
            <p:nvSpPr>
              <p:cNvPr id="231" name="Rectangle 652">
                <a:extLst>
                  <a:ext uri="{FF2B5EF4-FFF2-40B4-BE49-F238E27FC236}">
                    <a16:creationId xmlns:a16="http://schemas.microsoft.com/office/drawing/2014/main" id="{9A650CFD-C53F-29F6-C0DC-43555BCA5A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7" y="3230"/>
                <a:ext cx="17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M.04.a.2</a:t>
                </a:r>
                <a:endParaRPr lang="en-US" altLang="en-US" sz="1800"/>
              </a:p>
            </p:txBody>
          </p:sp>
          <p:sp>
            <p:nvSpPr>
              <p:cNvPr id="232" name="Rectangle 653">
                <a:extLst>
                  <a:ext uri="{FF2B5EF4-FFF2-40B4-BE49-F238E27FC236}">
                    <a16:creationId xmlns:a16="http://schemas.microsoft.com/office/drawing/2014/main" id="{452C3745-B93D-BBC6-22DC-E22A76641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3230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233" name="Rectangle 654">
                <a:extLst>
                  <a:ext uri="{FF2B5EF4-FFF2-40B4-BE49-F238E27FC236}">
                    <a16:creationId xmlns:a16="http://schemas.microsoft.com/office/drawing/2014/main" id="{F3917517-B2D1-4EAB-E331-9290084A6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3227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234" name="Rectangle 655">
                <a:extLst>
                  <a:ext uri="{FF2B5EF4-FFF2-40B4-BE49-F238E27FC236}">
                    <a16:creationId xmlns:a16="http://schemas.microsoft.com/office/drawing/2014/main" id="{EA901C94-4D9F-A31F-D688-B8E1481C9C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" y="3230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246.170,89</a:t>
                </a:r>
                <a:endParaRPr lang="en-US" altLang="en-US" sz="1800"/>
              </a:p>
            </p:txBody>
          </p:sp>
          <p:sp>
            <p:nvSpPr>
              <p:cNvPr id="235" name="Rectangle 656">
                <a:extLst>
                  <a:ext uri="{FF2B5EF4-FFF2-40B4-BE49-F238E27FC236}">
                    <a16:creationId xmlns:a16="http://schemas.microsoft.com/office/drawing/2014/main" id="{1BEC7FBD-A6B4-EB70-CC90-05AB044759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3230"/>
                <a:ext cx="171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</a:t>
                </a:r>
                <a:endParaRPr lang="en-US" altLang="en-US" sz="1800"/>
              </a:p>
            </p:txBody>
          </p:sp>
          <p:sp>
            <p:nvSpPr>
              <p:cNvPr id="236" name="Rectangle 657">
                <a:extLst>
                  <a:ext uri="{FF2B5EF4-FFF2-40B4-BE49-F238E27FC236}">
                    <a16:creationId xmlns:a16="http://schemas.microsoft.com/office/drawing/2014/main" id="{71E5FBAA-5DE1-542F-0D6E-9E7F92735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3230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237" name="Rectangle 658">
                <a:extLst>
                  <a:ext uri="{FF2B5EF4-FFF2-40B4-BE49-F238E27FC236}">
                    <a16:creationId xmlns:a16="http://schemas.microsoft.com/office/drawing/2014/main" id="{BDA1B2D1-5A0E-F329-6FBB-87FD73A1C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3234"/>
                <a:ext cx="58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 M.04.a.2  jarak 2,5 km</a:t>
                </a:r>
                <a:endParaRPr lang="en-US" altLang="en-US" sz="1800"/>
              </a:p>
            </p:txBody>
          </p:sp>
          <p:sp>
            <p:nvSpPr>
              <p:cNvPr id="238" name="Rectangle 659">
                <a:extLst>
                  <a:ext uri="{FF2B5EF4-FFF2-40B4-BE49-F238E27FC236}">
                    <a16:creationId xmlns:a16="http://schemas.microsoft.com/office/drawing/2014/main" id="{931B91E6-049E-94C0-E64D-DF23618ABB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238"/>
                <a:ext cx="162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31.082,81</a:t>
                </a:r>
                <a:endParaRPr lang="en-US" altLang="en-US" sz="1800"/>
              </a:p>
            </p:txBody>
          </p:sp>
          <p:sp>
            <p:nvSpPr>
              <p:cNvPr id="239" name="Rectangle 660">
                <a:extLst>
                  <a:ext uri="{FF2B5EF4-FFF2-40B4-BE49-F238E27FC236}">
                    <a16:creationId xmlns:a16="http://schemas.microsoft.com/office/drawing/2014/main" id="{F791B329-0A81-9F33-F426-525010F7D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0" y="3238"/>
                <a:ext cx="151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  </a:t>
                </a:r>
                <a:endParaRPr lang="en-US" altLang="en-US" sz="1800"/>
              </a:p>
            </p:txBody>
          </p:sp>
          <p:sp>
            <p:nvSpPr>
              <p:cNvPr id="240" name="Rectangle 661">
                <a:extLst>
                  <a:ext uri="{FF2B5EF4-FFF2-40B4-BE49-F238E27FC236}">
                    <a16:creationId xmlns:a16="http://schemas.microsoft.com/office/drawing/2014/main" id="{868445AB-F0D9-1981-9568-3051978CB1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3" y="3238"/>
                <a:ext cx="10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241" name="Rectangle 662">
                <a:extLst>
                  <a:ext uri="{FF2B5EF4-FFF2-40B4-BE49-F238E27FC236}">
                    <a16:creationId xmlns:a16="http://schemas.microsoft.com/office/drawing/2014/main" id="{CB35E1F0-CB7D-430B-65A3-321AC4B7D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2" y="3230"/>
                <a:ext cx="16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277.254</a:t>
                </a:r>
                <a:endParaRPr lang="en-US" altLang="en-US" sz="1800"/>
              </a:p>
            </p:txBody>
          </p:sp>
          <p:sp>
            <p:nvSpPr>
              <p:cNvPr id="242" name="Rectangle 663">
                <a:extLst>
                  <a:ext uri="{FF2B5EF4-FFF2-40B4-BE49-F238E27FC236}">
                    <a16:creationId xmlns:a16="http://schemas.microsoft.com/office/drawing/2014/main" id="{DC0C6A34-8156-4ABE-DEF5-D0D3EE550C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4" y="3230"/>
                <a:ext cx="14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</a:t>
                </a:r>
                <a:endParaRPr lang="en-US" altLang="en-US" sz="1800"/>
              </a:p>
            </p:txBody>
          </p:sp>
          <p:sp>
            <p:nvSpPr>
              <p:cNvPr id="243" name="Rectangle 664">
                <a:extLst>
                  <a:ext uri="{FF2B5EF4-FFF2-40B4-BE49-F238E27FC236}">
                    <a16:creationId xmlns:a16="http://schemas.microsoft.com/office/drawing/2014/main" id="{55DDF564-F89D-4A3E-3C45-D722B0F5A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1" y="3230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244" name="Rectangle 665">
                <a:extLst>
                  <a:ext uri="{FF2B5EF4-FFF2-40B4-BE49-F238E27FC236}">
                    <a16:creationId xmlns:a16="http://schemas.microsoft.com/office/drawing/2014/main" id="{324CEEC0-7599-09EA-FD3A-D6F23ED2B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3279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5</a:t>
                </a:r>
                <a:endParaRPr lang="en-US" altLang="en-US" sz="1800"/>
              </a:p>
            </p:txBody>
          </p:sp>
          <p:sp>
            <p:nvSpPr>
              <p:cNvPr id="245" name="Rectangle 666">
                <a:extLst>
                  <a:ext uri="{FF2B5EF4-FFF2-40B4-BE49-F238E27FC236}">
                    <a16:creationId xmlns:a16="http://schemas.microsoft.com/office/drawing/2014/main" id="{DA51B0B5-72CC-69ED-3248-FE0759C892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3279"/>
                <a:ext cx="93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Kerakal/gravel, batu ukuran &gt; 3,5 cm  -  6 cm</a:t>
                </a:r>
                <a:endParaRPr lang="en-US" altLang="en-US" sz="1800"/>
              </a:p>
            </p:txBody>
          </p:sp>
          <p:sp>
            <p:nvSpPr>
              <p:cNvPr id="246" name="Rectangle 667">
                <a:extLst>
                  <a:ext uri="{FF2B5EF4-FFF2-40B4-BE49-F238E27FC236}">
                    <a16:creationId xmlns:a16="http://schemas.microsoft.com/office/drawing/2014/main" id="{01051329-37B3-93C7-977F-1A625CF1A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6" y="3279"/>
                <a:ext cx="17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M.04.b.2</a:t>
                </a:r>
                <a:endParaRPr lang="en-US" altLang="en-US" sz="1800"/>
              </a:p>
            </p:txBody>
          </p:sp>
          <p:sp>
            <p:nvSpPr>
              <p:cNvPr id="247" name="Rectangle 668">
                <a:extLst>
                  <a:ext uri="{FF2B5EF4-FFF2-40B4-BE49-F238E27FC236}">
                    <a16:creationId xmlns:a16="http://schemas.microsoft.com/office/drawing/2014/main" id="{C5C605A7-FCCF-8901-6791-BBC2CB634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3279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248" name="Rectangle 669">
                <a:extLst>
                  <a:ext uri="{FF2B5EF4-FFF2-40B4-BE49-F238E27FC236}">
                    <a16:creationId xmlns:a16="http://schemas.microsoft.com/office/drawing/2014/main" id="{EC27B8E5-B106-DE72-24BA-88AF51857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3275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249" name="Rectangle 670">
                <a:extLst>
                  <a:ext uri="{FF2B5EF4-FFF2-40B4-BE49-F238E27FC236}">
                    <a16:creationId xmlns:a16="http://schemas.microsoft.com/office/drawing/2014/main" id="{DD239F7B-F7D3-9437-76F0-E77C4A5A48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" y="3279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246.964,55</a:t>
                </a:r>
                <a:endParaRPr lang="en-US" altLang="en-US" sz="1800"/>
              </a:p>
            </p:txBody>
          </p:sp>
          <p:sp>
            <p:nvSpPr>
              <p:cNvPr id="250" name="Rectangle 671">
                <a:extLst>
                  <a:ext uri="{FF2B5EF4-FFF2-40B4-BE49-F238E27FC236}">
                    <a16:creationId xmlns:a16="http://schemas.microsoft.com/office/drawing/2014/main" id="{D3FDB2B9-F316-6A5E-AC9A-A848A7B6F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3279"/>
                <a:ext cx="171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</a:t>
                </a:r>
                <a:endParaRPr lang="en-US" altLang="en-US" sz="1800"/>
              </a:p>
            </p:txBody>
          </p:sp>
          <p:sp>
            <p:nvSpPr>
              <p:cNvPr id="251" name="Rectangle 672">
                <a:extLst>
                  <a:ext uri="{FF2B5EF4-FFF2-40B4-BE49-F238E27FC236}">
                    <a16:creationId xmlns:a16="http://schemas.microsoft.com/office/drawing/2014/main" id="{54B4D3DD-A010-97C8-AF26-51EA40CDD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3279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252" name="Rectangle 673">
                <a:extLst>
                  <a:ext uri="{FF2B5EF4-FFF2-40B4-BE49-F238E27FC236}">
                    <a16:creationId xmlns:a16="http://schemas.microsoft.com/office/drawing/2014/main" id="{A23CB80C-B16A-7696-7DC2-796174AD9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3282"/>
                <a:ext cx="589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 M.04.b.2  jarak 2,5 km</a:t>
                </a:r>
                <a:endParaRPr lang="en-US" altLang="en-US" sz="1800"/>
              </a:p>
            </p:txBody>
          </p:sp>
          <p:sp>
            <p:nvSpPr>
              <p:cNvPr id="253" name="Rectangle 674">
                <a:extLst>
                  <a:ext uri="{FF2B5EF4-FFF2-40B4-BE49-F238E27FC236}">
                    <a16:creationId xmlns:a16="http://schemas.microsoft.com/office/drawing/2014/main" id="{8BB04D81-938C-F2B2-DDF6-CE4359D03D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287"/>
                <a:ext cx="162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31.082,81</a:t>
                </a:r>
                <a:endParaRPr lang="en-US" altLang="en-US" sz="1800"/>
              </a:p>
            </p:txBody>
          </p:sp>
          <p:sp>
            <p:nvSpPr>
              <p:cNvPr id="254" name="Rectangle 675">
                <a:extLst>
                  <a:ext uri="{FF2B5EF4-FFF2-40B4-BE49-F238E27FC236}">
                    <a16:creationId xmlns:a16="http://schemas.microsoft.com/office/drawing/2014/main" id="{49468A97-0A6A-E30A-FE5D-2D751E544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0" y="3287"/>
                <a:ext cx="151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  </a:t>
                </a:r>
                <a:endParaRPr lang="en-US" altLang="en-US" sz="1800"/>
              </a:p>
            </p:txBody>
          </p:sp>
          <p:sp>
            <p:nvSpPr>
              <p:cNvPr id="255" name="Rectangle 676">
                <a:extLst>
                  <a:ext uri="{FF2B5EF4-FFF2-40B4-BE49-F238E27FC236}">
                    <a16:creationId xmlns:a16="http://schemas.microsoft.com/office/drawing/2014/main" id="{737488A6-0830-9FEE-6DA6-39EC3B7A3A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3" y="3287"/>
                <a:ext cx="10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256" name="Rectangle 677">
                <a:extLst>
                  <a:ext uri="{FF2B5EF4-FFF2-40B4-BE49-F238E27FC236}">
                    <a16:creationId xmlns:a16="http://schemas.microsoft.com/office/drawing/2014/main" id="{8BA10505-3A59-0E0F-7DA6-F2A83A0FAE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2" y="3279"/>
                <a:ext cx="16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278.047</a:t>
                </a:r>
                <a:endParaRPr lang="en-US" altLang="en-US" sz="1800"/>
              </a:p>
            </p:txBody>
          </p:sp>
          <p:sp>
            <p:nvSpPr>
              <p:cNvPr id="257" name="Rectangle 678">
                <a:extLst>
                  <a:ext uri="{FF2B5EF4-FFF2-40B4-BE49-F238E27FC236}">
                    <a16:creationId xmlns:a16="http://schemas.microsoft.com/office/drawing/2014/main" id="{4CC1A17C-A1E4-CC50-4E57-BCE06EEB8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4" y="3279"/>
                <a:ext cx="14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</a:t>
                </a:r>
                <a:endParaRPr lang="en-US" altLang="en-US" sz="1800"/>
              </a:p>
            </p:txBody>
          </p:sp>
          <p:sp>
            <p:nvSpPr>
              <p:cNvPr id="258" name="Rectangle 679">
                <a:extLst>
                  <a:ext uri="{FF2B5EF4-FFF2-40B4-BE49-F238E27FC236}">
                    <a16:creationId xmlns:a16="http://schemas.microsoft.com/office/drawing/2014/main" id="{870BF907-6D94-9E74-1EB7-507AAF459A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1" y="3279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259" name="Rectangle 680">
                <a:extLst>
                  <a:ext uri="{FF2B5EF4-FFF2-40B4-BE49-F238E27FC236}">
                    <a16:creationId xmlns:a16="http://schemas.microsoft.com/office/drawing/2014/main" id="{1A4F12C0-688B-5948-8011-D37A8ED471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3327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6</a:t>
                </a:r>
                <a:endParaRPr lang="en-US" altLang="en-US" sz="1800"/>
              </a:p>
            </p:txBody>
          </p:sp>
          <p:sp>
            <p:nvSpPr>
              <p:cNvPr id="260" name="Rectangle 681">
                <a:extLst>
                  <a:ext uri="{FF2B5EF4-FFF2-40B4-BE49-F238E27FC236}">
                    <a16:creationId xmlns:a16="http://schemas.microsoft.com/office/drawing/2014/main" id="{30F6C124-6EAF-E628-EDCD-76799F614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3327"/>
                <a:ext cx="92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Agregat beton/split/Krikil/Koral  &gt; 2 - 3,5 cm</a:t>
                </a:r>
                <a:endParaRPr lang="en-US" altLang="en-US" sz="1800"/>
              </a:p>
            </p:txBody>
          </p:sp>
          <p:sp>
            <p:nvSpPr>
              <p:cNvPr id="261" name="Rectangle 682">
                <a:extLst>
                  <a:ext uri="{FF2B5EF4-FFF2-40B4-BE49-F238E27FC236}">
                    <a16:creationId xmlns:a16="http://schemas.microsoft.com/office/drawing/2014/main" id="{897684C9-85FA-1E7A-7FC5-EB2F44A21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8" y="3327"/>
                <a:ext cx="17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M.04.c.2</a:t>
                </a:r>
                <a:endParaRPr lang="en-US" altLang="en-US" sz="1800"/>
              </a:p>
            </p:txBody>
          </p:sp>
          <p:sp>
            <p:nvSpPr>
              <p:cNvPr id="262" name="Rectangle 683">
                <a:extLst>
                  <a:ext uri="{FF2B5EF4-FFF2-40B4-BE49-F238E27FC236}">
                    <a16:creationId xmlns:a16="http://schemas.microsoft.com/office/drawing/2014/main" id="{A4942946-BC46-143F-8B62-29F061BD92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3327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263" name="Rectangle 684">
                <a:extLst>
                  <a:ext uri="{FF2B5EF4-FFF2-40B4-BE49-F238E27FC236}">
                    <a16:creationId xmlns:a16="http://schemas.microsoft.com/office/drawing/2014/main" id="{2ABAD345-5C5D-362D-175B-C01C2F19B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3324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264" name="Rectangle 685">
                <a:extLst>
                  <a:ext uri="{FF2B5EF4-FFF2-40B4-BE49-F238E27FC236}">
                    <a16:creationId xmlns:a16="http://schemas.microsoft.com/office/drawing/2014/main" id="{73235FDB-80B9-D4DF-9879-5241996F3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" y="3327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247.758,20</a:t>
                </a:r>
                <a:endParaRPr lang="en-US" altLang="en-US" sz="1800"/>
              </a:p>
            </p:txBody>
          </p:sp>
          <p:sp>
            <p:nvSpPr>
              <p:cNvPr id="265" name="Rectangle 686">
                <a:extLst>
                  <a:ext uri="{FF2B5EF4-FFF2-40B4-BE49-F238E27FC236}">
                    <a16:creationId xmlns:a16="http://schemas.microsoft.com/office/drawing/2014/main" id="{65B17A1B-7CD2-BE28-EBE8-D3C2385F0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3327"/>
                <a:ext cx="171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</a:t>
                </a:r>
                <a:endParaRPr lang="en-US" altLang="en-US" sz="1800"/>
              </a:p>
            </p:txBody>
          </p:sp>
          <p:sp>
            <p:nvSpPr>
              <p:cNvPr id="266" name="Rectangle 687">
                <a:extLst>
                  <a:ext uri="{FF2B5EF4-FFF2-40B4-BE49-F238E27FC236}">
                    <a16:creationId xmlns:a16="http://schemas.microsoft.com/office/drawing/2014/main" id="{5C459273-027E-A7DA-6A1F-62A4712AC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3327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267" name="Rectangle 688">
                <a:extLst>
                  <a:ext uri="{FF2B5EF4-FFF2-40B4-BE49-F238E27FC236}">
                    <a16:creationId xmlns:a16="http://schemas.microsoft.com/office/drawing/2014/main" id="{873A4284-1887-7F4E-AC18-B5373E4F7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3331"/>
                <a:ext cx="586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 M.04.c.2  jarak 2,5 km</a:t>
                </a:r>
                <a:endParaRPr lang="en-US" altLang="en-US" sz="1800"/>
              </a:p>
            </p:txBody>
          </p:sp>
          <p:sp>
            <p:nvSpPr>
              <p:cNvPr id="268" name="Rectangle 689">
                <a:extLst>
                  <a:ext uri="{FF2B5EF4-FFF2-40B4-BE49-F238E27FC236}">
                    <a16:creationId xmlns:a16="http://schemas.microsoft.com/office/drawing/2014/main" id="{F6EA9A8A-3B70-892A-9EBE-CF28B68DFF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335"/>
                <a:ext cx="162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10.949,27</a:t>
                </a:r>
                <a:endParaRPr lang="en-US" altLang="en-US" sz="1800"/>
              </a:p>
            </p:txBody>
          </p:sp>
          <p:sp>
            <p:nvSpPr>
              <p:cNvPr id="269" name="Rectangle 690">
                <a:extLst>
                  <a:ext uri="{FF2B5EF4-FFF2-40B4-BE49-F238E27FC236}">
                    <a16:creationId xmlns:a16="http://schemas.microsoft.com/office/drawing/2014/main" id="{B3E2AE34-DE88-580F-2935-7B9657974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0" y="3335"/>
                <a:ext cx="151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  </a:t>
                </a:r>
                <a:endParaRPr lang="en-US" altLang="en-US" sz="1800"/>
              </a:p>
            </p:txBody>
          </p:sp>
          <p:sp>
            <p:nvSpPr>
              <p:cNvPr id="270" name="Rectangle 691">
                <a:extLst>
                  <a:ext uri="{FF2B5EF4-FFF2-40B4-BE49-F238E27FC236}">
                    <a16:creationId xmlns:a16="http://schemas.microsoft.com/office/drawing/2014/main" id="{D441A42D-276A-3631-9BC5-FFA1523114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3" y="3335"/>
                <a:ext cx="10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271" name="Rectangle 692">
                <a:extLst>
                  <a:ext uri="{FF2B5EF4-FFF2-40B4-BE49-F238E27FC236}">
                    <a16:creationId xmlns:a16="http://schemas.microsoft.com/office/drawing/2014/main" id="{7B20E523-A786-DDF3-A96B-1B29BA21E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2" y="3327"/>
                <a:ext cx="16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258.707</a:t>
                </a:r>
                <a:endParaRPr lang="en-US" altLang="en-US" sz="1800"/>
              </a:p>
            </p:txBody>
          </p:sp>
          <p:sp>
            <p:nvSpPr>
              <p:cNvPr id="272" name="Rectangle 693">
                <a:extLst>
                  <a:ext uri="{FF2B5EF4-FFF2-40B4-BE49-F238E27FC236}">
                    <a16:creationId xmlns:a16="http://schemas.microsoft.com/office/drawing/2014/main" id="{E4384337-80CF-DE91-22E5-321117027E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4" y="3327"/>
                <a:ext cx="14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</a:t>
                </a:r>
                <a:endParaRPr lang="en-US" altLang="en-US" sz="1800"/>
              </a:p>
            </p:txBody>
          </p:sp>
          <p:sp>
            <p:nvSpPr>
              <p:cNvPr id="273" name="Rectangle 694">
                <a:extLst>
                  <a:ext uri="{FF2B5EF4-FFF2-40B4-BE49-F238E27FC236}">
                    <a16:creationId xmlns:a16="http://schemas.microsoft.com/office/drawing/2014/main" id="{1AE93F3D-ADB2-3154-0146-3E5507214C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1" y="3327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274" name="Rectangle 695">
                <a:extLst>
                  <a:ext uri="{FF2B5EF4-FFF2-40B4-BE49-F238E27FC236}">
                    <a16:creationId xmlns:a16="http://schemas.microsoft.com/office/drawing/2014/main" id="{82A6ADEA-3F12-914B-C4C6-E8A96F2A2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3376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7</a:t>
                </a:r>
                <a:endParaRPr lang="en-US" altLang="en-US" sz="1800"/>
              </a:p>
            </p:txBody>
          </p:sp>
          <p:sp>
            <p:nvSpPr>
              <p:cNvPr id="275" name="Rectangle 696">
                <a:extLst>
                  <a:ext uri="{FF2B5EF4-FFF2-40B4-BE49-F238E27FC236}">
                    <a16:creationId xmlns:a16="http://schemas.microsoft.com/office/drawing/2014/main" id="{80F5F9C3-B3E9-85B2-9959-DFAF5F33A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3376"/>
                <a:ext cx="9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Agregat beton/split/Krikil/Koral &gt; 0,5 - 2 cm</a:t>
                </a:r>
                <a:endParaRPr lang="en-US" altLang="en-US" sz="1800"/>
              </a:p>
            </p:txBody>
          </p:sp>
          <p:sp>
            <p:nvSpPr>
              <p:cNvPr id="276" name="Rectangle 697">
                <a:extLst>
                  <a:ext uri="{FF2B5EF4-FFF2-40B4-BE49-F238E27FC236}">
                    <a16:creationId xmlns:a16="http://schemas.microsoft.com/office/drawing/2014/main" id="{80102BE4-FA30-0D2A-EDF1-BCDDDF531E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6" y="3376"/>
                <a:ext cx="17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M.04.d.2</a:t>
                </a:r>
                <a:endParaRPr lang="en-US" altLang="en-US" sz="1800"/>
              </a:p>
            </p:txBody>
          </p:sp>
          <p:sp>
            <p:nvSpPr>
              <p:cNvPr id="277" name="Rectangle 698">
                <a:extLst>
                  <a:ext uri="{FF2B5EF4-FFF2-40B4-BE49-F238E27FC236}">
                    <a16:creationId xmlns:a16="http://schemas.microsoft.com/office/drawing/2014/main" id="{355E4EB4-236A-F7E2-0555-235C07A67D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3376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278" name="Rectangle 699">
                <a:extLst>
                  <a:ext uri="{FF2B5EF4-FFF2-40B4-BE49-F238E27FC236}">
                    <a16:creationId xmlns:a16="http://schemas.microsoft.com/office/drawing/2014/main" id="{30F0885E-D779-79BD-175E-3D1B08263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3373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279" name="Rectangle 700">
                <a:extLst>
                  <a:ext uri="{FF2B5EF4-FFF2-40B4-BE49-F238E27FC236}">
                    <a16:creationId xmlns:a16="http://schemas.microsoft.com/office/drawing/2014/main" id="{ADB57AB5-CCE3-7440-8B77-4392B464C7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" y="3376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248.551,85</a:t>
                </a:r>
                <a:endParaRPr lang="en-US" altLang="en-US" sz="1800"/>
              </a:p>
            </p:txBody>
          </p:sp>
          <p:sp>
            <p:nvSpPr>
              <p:cNvPr id="280" name="Rectangle 701">
                <a:extLst>
                  <a:ext uri="{FF2B5EF4-FFF2-40B4-BE49-F238E27FC236}">
                    <a16:creationId xmlns:a16="http://schemas.microsoft.com/office/drawing/2014/main" id="{2C513C60-F439-1888-9AF2-13048E283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3376"/>
                <a:ext cx="171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</a:t>
                </a:r>
                <a:endParaRPr lang="en-US" altLang="en-US" sz="1800"/>
              </a:p>
            </p:txBody>
          </p:sp>
          <p:sp>
            <p:nvSpPr>
              <p:cNvPr id="281" name="Rectangle 702">
                <a:extLst>
                  <a:ext uri="{FF2B5EF4-FFF2-40B4-BE49-F238E27FC236}">
                    <a16:creationId xmlns:a16="http://schemas.microsoft.com/office/drawing/2014/main" id="{34EE7D88-9BC2-506A-8178-DFA468A0A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3376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282" name="Rectangle 703">
                <a:extLst>
                  <a:ext uri="{FF2B5EF4-FFF2-40B4-BE49-F238E27FC236}">
                    <a16:creationId xmlns:a16="http://schemas.microsoft.com/office/drawing/2014/main" id="{A26705B4-8928-9852-A2C0-1FEC821C14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3379"/>
                <a:ext cx="589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 M.04.d.2  jarak 2,5 km</a:t>
                </a:r>
                <a:endParaRPr lang="en-US" altLang="en-US" sz="1800"/>
              </a:p>
            </p:txBody>
          </p:sp>
          <p:sp>
            <p:nvSpPr>
              <p:cNvPr id="283" name="Rectangle 704">
                <a:extLst>
                  <a:ext uri="{FF2B5EF4-FFF2-40B4-BE49-F238E27FC236}">
                    <a16:creationId xmlns:a16="http://schemas.microsoft.com/office/drawing/2014/main" id="{7A915995-C94E-FE84-1A35-F681C0DC06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384"/>
                <a:ext cx="162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10.949,27</a:t>
                </a:r>
                <a:endParaRPr lang="en-US" altLang="en-US" sz="1800"/>
              </a:p>
            </p:txBody>
          </p:sp>
          <p:sp>
            <p:nvSpPr>
              <p:cNvPr id="284" name="Rectangle 705">
                <a:extLst>
                  <a:ext uri="{FF2B5EF4-FFF2-40B4-BE49-F238E27FC236}">
                    <a16:creationId xmlns:a16="http://schemas.microsoft.com/office/drawing/2014/main" id="{99C7B141-1704-E38A-9512-FFD539972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0" y="3384"/>
                <a:ext cx="151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  </a:t>
                </a:r>
                <a:endParaRPr lang="en-US" altLang="en-US" sz="1800"/>
              </a:p>
            </p:txBody>
          </p:sp>
          <p:sp>
            <p:nvSpPr>
              <p:cNvPr id="285" name="Rectangle 706">
                <a:extLst>
                  <a:ext uri="{FF2B5EF4-FFF2-40B4-BE49-F238E27FC236}">
                    <a16:creationId xmlns:a16="http://schemas.microsoft.com/office/drawing/2014/main" id="{E1B01567-A4B5-45D4-4910-F040F2A45C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3" y="3384"/>
                <a:ext cx="10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286" name="Rectangle 707">
                <a:extLst>
                  <a:ext uri="{FF2B5EF4-FFF2-40B4-BE49-F238E27FC236}">
                    <a16:creationId xmlns:a16="http://schemas.microsoft.com/office/drawing/2014/main" id="{C3DA8FB3-8383-8454-5E78-D262C902C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2" y="3376"/>
                <a:ext cx="16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259.501</a:t>
                </a:r>
                <a:endParaRPr lang="en-US" altLang="en-US" sz="1800"/>
              </a:p>
            </p:txBody>
          </p:sp>
          <p:sp>
            <p:nvSpPr>
              <p:cNvPr id="287" name="Rectangle 708">
                <a:extLst>
                  <a:ext uri="{FF2B5EF4-FFF2-40B4-BE49-F238E27FC236}">
                    <a16:creationId xmlns:a16="http://schemas.microsoft.com/office/drawing/2014/main" id="{E04192FD-9AB9-BBB0-7B5B-A477D0C6F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4" y="3376"/>
                <a:ext cx="14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</a:t>
                </a:r>
                <a:endParaRPr lang="en-US" altLang="en-US" sz="1800"/>
              </a:p>
            </p:txBody>
          </p:sp>
          <p:sp>
            <p:nvSpPr>
              <p:cNvPr id="288" name="Rectangle 709">
                <a:extLst>
                  <a:ext uri="{FF2B5EF4-FFF2-40B4-BE49-F238E27FC236}">
                    <a16:creationId xmlns:a16="http://schemas.microsoft.com/office/drawing/2014/main" id="{7E6BABEA-2F7A-A811-32B7-014AB7938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1" y="3376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289" name="Rectangle 710">
                <a:extLst>
                  <a:ext uri="{FF2B5EF4-FFF2-40B4-BE49-F238E27FC236}">
                    <a16:creationId xmlns:a16="http://schemas.microsoft.com/office/drawing/2014/main" id="{8CDE871B-ECDE-463B-E435-748ABBA2F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3425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8</a:t>
                </a:r>
                <a:endParaRPr lang="en-US" altLang="en-US" sz="1800"/>
              </a:p>
            </p:txBody>
          </p:sp>
          <p:sp>
            <p:nvSpPr>
              <p:cNvPr id="290" name="Rectangle 711">
                <a:extLst>
                  <a:ext uri="{FF2B5EF4-FFF2-40B4-BE49-F238E27FC236}">
                    <a16:creationId xmlns:a16="http://schemas.microsoft.com/office/drawing/2014/main" id="{652F47CF-B044-5BCB-851E-6C3E7E4FF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3425"/>
                <a:ext cx="136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Agregat beton/split/Krikil/Koral  &gt; 2 - 3,5 cm (Hasil Stone Crusher)</a:t>
                </a:r>
                <a:endParaRPr lang="en-US" altLang="en-US" sz="1800"/>
              </a:p>
            </p:txBody>
          </p:sp>
          <p:sp>
            <p:nvSpPr>
              <p:cNvPr id="291" name="Rectangle 712">
                <a:extLst>
                  <a:ext uri="{FF2B5EF4-FFF2-40B4-BE49-F238E27FC236}">
                    <a16:creationId xmlns:a16="http://schemas.microsoft.com/office/drawing/2014/main" id="{D7879D5E-61C2-28E8-1E24-B2A732F3AA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0" y="3425"/>
                <a:ext cx="18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M.04.c.2"</a:t>
                </a:r>
                <a:endParaRPr lang="en-US" altLang="en-US" sz="1800"/>
              </a:p>
            </p:txBody>
          </p:sp>
          <p:sp>
            <p:nvSpPr>
              <p:cNvPr id="292" name="Rectangle 713">
                <a:extLst>
                  <a:ext uri="{FF2B5EF4-FFF2-40B4-BE49-F238E27FC236}">
                    <a16:creationId xmlns:a16="http://schemas.microsoft.com/office/drawing/2014/main" id="{1112CC83-9F21-C6E2-760E-3DF03E340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3425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293" name="Rectangle 714">
                <a:extLst>
                  <a:ext uri="{FF2B5EF4-FFF2-40B4-BE49-F238E27FC236}">
                    <a16:creationId xmlns:a16="http://schemas.microsoft.com/office/drawing/2014/main" id="{067C4BE1-F500-74C3-4394-D5CFF6653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3421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294" name="Rectangle 715">
                <a:extLst>
                  <a:ext uri="{FF2B5EF4-FFF2-40B4-BE49-F238E27FC236}">
                    <a16:creationId xmlns:a16="http://schemas.microsoft.com/office/drawing/2014/main" id="{17E0A8C7-830F-67C8-6A15-790A699A4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" y="3425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144.999,54</a:t>
                </a:r>
                <a:endParaRPr lang="en-US" altLang="en-US" sz="1800"/>
              </a:p>
            </p:txBody>
          </p:sp>
          <p:sp>
            <p:nvSpPr>
              <p:cNvPr id="295" name="Rectangle 716">
                <a:extLst>
                  <a:ext uri="{FF2B5EF4-FFF2-40B4-BE49-F238E27FC236}">
                    <a16:creationId xmlns:a16="http://schemas.microsoft.com/office/drawing/2014/main" id="{7E22A72B-2257-08E6-D2C6-3CE098E5F6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3425"/>
                <a:ext cx="171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</a:t>
                </a:r>
                <a:endParaRPr lang="en-US" altLang="en-US" sz="1800"/>
              </a:p>
            </p:txBody>
          </p:sp>
          <p:sp>
            <p:nvSpPr>
              <p:cNvPr id="296" name="Rectangle 717">
                <a:extLst>
                  <a:ext uri="{FF2B5EF4-FFF2-40B4-BE49-F238E27FC236}">
                    <a16:creationId xmlns:a16="http://schemas.microsoft.com/office/drawing/2014/main" id="{D2E14320-1916-0602-4692-492CD4F411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3425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297" name="Rectangle 718">
                <a:extLst>
                  <a:ext uri="{FF2B5EF4-FFF2-40B4-BE49-F238E27FC236}">
                    <a16:creationId xmlns:a16="http://schemas.microsoft.com/office/drawing/2014/main" id="{F4AEE439-54BE-556E-9602-38E34BFF7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3428"/>
                <a:ext cx="59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 M.04.c.2"  jarak 2,5 km</a:t>
                </a:r>
                <a:endParaRPr lang="en-US" altLang="en-US" sz="1800"/>
              </a:p>
            </p:txBody>
          </p:sp>
          <p:sp>
            <p:nvSpPr>
              <p:cNvPr id="298" name="Rectangle 719">
                <a:extLst>
                  <a:ext uri="{FF2B5EF4-FFF2-40B4-BE49-F238E27FC236}">
                    <a16:creationId xmlns:a16="http://schemas.microsoft.com/office/drawing/2014/main" id="{27A86A03-84D6-2F36-ACB5-B444FA292B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433"/>
                <a:ext cx="162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10.949,27</a:t>
                </a:r>
                <a:endParaRPr lang="en-US" altLang="en-US" sz="1800"/>
              </a:p>
            </p:txBody>
          </p:sp>
          <p:sp>
            <p:nvSpPr>
              <p:cNvPr id="299" name="Rectangle 720">
                <a:extLst>
                  <a:ext uri="{FF2B5EF4-FFF2-40B4-BE49-F238E27FC236}">
                    <a16:creationId xmlns:a16="http://schemas.microsoft.com/office/drawing/2014/main" id="{BF675853-E13A-76F7-C8C4-8488A69D5E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0" y="3433"/>
                <a:ext cx="151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  </a:t>
                </a:r>
                <a:endParaRPr lang="en-US" altLang="en-US" sz="1800"/>
              </a:p>
            </p:txBody>
          </p:sp>
          <p:sp>
            <p:nvSpPr>
              <p:cNvPr id="300" name="Rectangle 721">
                <a:extLst>
                  <a:ext uri="{FF2B5EF4-FFF2-40B4-BE49-F238E27FC236}">
                    <a16:creationId xmlns:a16="http://schemas.microsoft.com/office/drawing/2014/main" id="{7FFD80A1-B89F-2E94-CA43-8821578B8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3" y="3433"/>
                <a:ext cx="10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301" name="Rectangle 722">
                <a:extLst>
                  <a:ext uri="{FF2B5EF4-FFF2-40B4-BE49-F238E27FC236}">
                    <a16:creationId xmlns:a16="http://schemas.microsoft.com/office/drawing/2014/main" id="{FA0A2C9F-AEC1-3DC4-FF60-107B180B1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2" y="3425"/>
                <a:ext cx="16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155.949</a:t>
                </a:r>
                <a:endParaRPr lang="en-US" altLang="en-US" sz="1800"/>
              </a:p>
            </p:txBody>
          </p:sp>
          <p:sp>
            <p:nvSpPr>
              <p:cNvPr id="302" name="Rectangle 723">
                <a:extLst>
                  <a:ext uri="{FF2B5EF4-FFF2-40B4-BE49-F238E27FC236}">
                    <a16:creationId xmlns:a16="http://schemas.microsoft.com/office/drawing/2014/main" id="{F59D6AE9-18F9-AEE8-AEBB-85EFB3A4AE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4" y="3425"/>
                <a:ext cx="14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</a:t>
                </a:r>
                <a:endParaRPr lang="en-US" altLang="en-US" sz="1800"/>
              </a:p>
            </p:txBody>
          </p:sp>
          <p:sp>
            <p:nvSpPr>
              <p:cNvPr id="303" name="Rectangle 724">
                <a:extLst>
                  <a:ext uri="{FF2B5EF4-FFF2-40B4-BE49-F238E27FC236}">
                    <a16:creationId xmlns:a16="http://schemas.microsoft.com/office/drawing/2014/main" id="{BDDA161B-778C-566B-1DAD-9855BA9D3E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1" y="3425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304" name="Rectangle 725">
                <a:extLst>
                  <a:ext uri="{FF2B5EF4-FFF2-40B4-BE49-F238E27FC236}">
                    <a16:creationId xmlns:a16="http://schemas.microsoft.com/office/drawing/2014/main" id="{FE2F2903-8988-613F-3B85-F7A2030BEE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1" y="3473"/>
                <a:ext cx="2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9</a:t>
                </a:r>
                <a:endParaRPr lang="en-US" altLang="en-US" sz="1800"/>
              </a:p>
            </p:txBody>
          </p:sp>
          <p:sp>
            <p:nvSpPr>
              <p:cNvPr id="305" name="Rectangle 726">
                <a:extLst>
                  <a:ext uri="{FF2B5EF4-FFF2-40B4-BE49-F238E27FC236}">
                    <a16:creationId xmlns:a16="http://schemas.microsoft.com/office/drawing/2014/main" id="{56931477-9F15-E6D7-2D6D-3F9B530BFF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3473"/>
                <a:ext cx="1351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Agregat beton/split/Krikil/Koral &gt; 0,5 - 2 cm (Hasil Stone Crusher)</a:t>
                </a:r>
                <a:endParaRPr lang="en-US" altLang="en-US" sz="1800"/>
              </a:p>
            </p:txBody>
          </p:sp>
          <p:sp>
            <p:nvSpPr>
              <p:cNvPr id="306" name="Rectangle 727">
                <a:extLst>
                  <a:ext uri="{FF2B5EF4-FFF2-40B4-BE49-F238E27FC236}">
                    <a16:creationId xmlns:a16="http://schemas.microsoft.com/office/drawing/2014/main" id="{3A4139DD-041F-04EF-F5F1-1A7B24E8C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9" y="3473"/>
                <a:ext cx="19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M.04.d.2"</a:t>
                </a:r>
                <a:endParaRPr lang="en-US" altLang="en-US" sz="1800"/>
              </a:p>
            </p:txBody>
          </p:sp>
          <p:sp>
            <p:nvSpPr>
              <p:cNvPr id="307" name="Rectangle 728">
                <a:extLst>
                  <a:ext uri="{FF2B5EF4-FFF2-40B4-BE49-F238E27FC236}">
                    <a16:creationId xmlns:a16="http://schemas.microsoft.com/office/drawing/2014/main" id="{3DBBA41B-ADC9-A87F-4859-3033E65C5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3473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308" name="Rectangle 729">
                <a:extLst>
                  <a:ext uri="{FF2B5EF4-FFF2-40B4-BE49-F238E27FC236}">
                    <a16:creationId xmlns:a16="http://schemas.microsoft.com/office/drawing/2014/main" id="{4D51D25D-AC3E-E7B7-825D-178C909F6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3470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309" name="Rectangle 730">
                <a:extLst>
                  <a:ext uri="{FF2B5EF4-FFF2-40B4-BE49-F238E27FC236}">
                    <a16:creationId xmlns:a16="http://schemas.microsoft.com/office/drawing/2014/main" id="{10397BB0-B656-7D90-5F2F-CE6E4EF3A0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" y="3473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152.509,02</a:t>
                </a:r>
                <a:endParaRPr lang="en-US" altLang="en-US" sz="1800"/>
              </a:p>
            </p:txBody>
          </p:sp>
          <p:sp>
            <p:nvSpPr>
              <p:cNvPr id="310" name="Rectangle 731">
                <a:extLst>
                  <a:ext uri="{FF2B5EF4-FFF2-40B4-BE49-F238E27FC236}">
                    <a16:creationId xmlns:a16="http://schemas.microsoft.com/office/drawing/2014/main" id="{882E9D95-81EF-4200-9F38-93E1A4676B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3473"/>
                <a:ext cx="171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</a:t>
                </a:r>
                <a:endParaRPr lang="en-US" altLang="en-US" sz="1800"/>
              </a:p>
            </p:txBody>
          </p:sp>
          <p:sp>
            <p:nvSpPr>
              <p:cNvPr id="311" name="Rectangle 732">
                <a:extLst>
                  <a:ext uri="{FF2B5EF4-FFF2-40B4-BE49-F238E27FC236}">
                    <a16:creationId xmlns:a16="http://schemas.microsoft.com/office/drawing/2014/main" id="{B75D801F-3093-0CCA-1F34-69097E0245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3473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312" name="Rectangle 733">
                <a:extLst>
                  <a:ext uri="{FF2B5EF4-FFF2-40B4-BE49-F238E27FC236}">
                    <a16:creationId xmlns:a16="http://schemas.microsoft.com/office/drawing/2014/main" id="{35B71654-E3A0-1580-8BFA-690A815D8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3477"/>
                <a:ext cx="601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 M.04.d.2"  jarak 2,5 km</a:t>
                </a:r>
                <a:endParaRPr lang="en-US" altLang="en-US" sz="1800"/>
              </a:p>
            </p:txBody>
          </p:sp>
          <p:sp>
            <p:nvSpPr>
              <p:cNvPr id="313" name="Rectangle 734">
                <a:extLst>
                  <a:ext uri="{FF2B5EF4-FFF2-40B4-BE49-F238E27FC236}">
                    <a16:creationId xmlns:a16="http://schemas.microsoft.com/office/drawing/2014/main" id="{8F8F4A51-6999-8F43-4B2F-573D8475BC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481"/>
                <a:ext cx="162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10.949,27</a:t>
                </a:r>
                <a:endParaRPr lang="en-US" altLang="en-US" sz="1800"/>
              </a:p>
            </p:txBody>
          </p:sp>
          <p:sp>
            <p:nvSpPr>
              <p:cNvPr id="314" name="Rectangle 735">
                <a:extLst>
                  <a:ext uri="{FF2B5EF4-FFF2-40B4-BE49-F238E27FC236}">
                    <a16:creationId xmlns:a16="http://schemas.microsoft.com/office/drawing/2014/main" id="{855FCDFA-FC90-92B7-2B8C-7BE0D9A11A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0" y="3481"/>
                <a:ext cx="151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  </a:t>
                </a:r>
                <a:endParaRPr lang="en-US" altLang="en-US" sz="1800"/>
              </a:p>
            </p:txBody>
          </p:sp>
          <p:sp>
            <p:nvSpPr>
              <p:cNvPr id="315" name="Rectangle 736">
                <a:extLst>
                  <a:ext uri="{FF2B5EF4-FFF2-40B4-BE49-F238E27FC236}">
                    <a16:creationId xmlns:a16="http://schemas.microsoft.com/office/drawing/2014/main" id="{BA35BB68-D532-E692-2580-6F1CE845D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3" y="3481"/>
                <a:ext cx="10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316" name="Rectangle 737">
                <a:extLst>
                  <a:ext uri="{FF2B5EF4-FFF2-40B4-BE49-F238E27FC236}">
                    <a16:creationId xmlns:a16="http://schemas.microsoft.com/office/drawing/2014/main" id="{1866ED6A-6841-A008-2C99-4C6E582E59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2" y="3473"/>
                <a:ext cx="16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163.458</a:t>
                </a:r>
                <a:endParaRPr lang="en-US" altLang="en-US" sz="1800"/>
              </a:p>
            </p:txBody>
          </p:sp>
          <p:sp>
            <p:nvSpPr>
              <p:cNvPr id="317" name="Rectangle 738">
                <a:extLst>
                  <a:ext uri="{FF2B5EF4-FFF2-40B4-BE49-F238E27FC236}">
                    <a16:creationId xmlns:a16="http://schemas.microsoft.com/office/drawing/2014/main" id="{5A63030F-5D90-4EC6-7AE7-38125FEAB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4" y="3473"/>
                <a:ext cx="14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</a:t>
                </a:r>
                <a:endParaRPr lang="en-US" altLang="en-US" sz="1800"/>
              </a:p>
            </p:txBody>
          </p:sp>
          <p:sp>
            <p:nvSpPr>
              <p:cNvPr id="318" name="Rectangle 739">
                <a:extLst>
                  <a:ext uri="{FF2B5EF4-FFF2-40B4-BE49-F238E27FC236}">
                    <a16:creationId xmlns:a16="http://schemas.microsoft.com/office/drawing/2014/main" id="{1E56460A-28D6-D61C-9B00-B19F371CC4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1" y="3473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319" name="Rectangle 740">
                <a:extLst>
                  <a:ext uri="{FF2B5EF4-FFF2-40B4-BE49-F238E27FC236}">
                    <a16:creationId xmlns:a16="http://schemas.microsoft.com/office/drawing/2014/main" id="{E96BE801-348C-6080-49EB-70C64EC2DF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3522"/>
                <a:ext cx="5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10</a:t>
                </a:r>
                <a:endParaRPr lang="en-US" altLang="en-US" sz="1800"/>
              </a:p>
            </p:txBody>
          </p:sp>
          <p:sp>
            <p:nvSpPr>
              <p:cNvPr id="320" name="Rectangle 741">
                <a:extLst>
                  <a:ext uri="{FF2B5EF4-FFF2-40B4-BE49-F238E27FC236}">
                    <a16:creationId xmlns:a16="http://schemas.microsoft.com/office/drawing/2014/main" id="{A614F25D-06C3-2488-888E-01E8C8AD79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3522"/>
                <a:ext cx="93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Pasir kasar/Pasir beton  (Hasil Stone Crusher)</a:t>
                </a:r>
                <a:endParaRPr lang="en-US" altLang="en-US" sz="1800"/>
              </a:p>
            </p:txBody>
          </p:sp>
          <p:sp>
            <p:nvSpPr>
              <p:cNvPr id="321" name="Rectangle 742">
                <a:extLst>
                  <a:ext uri="{FF2B5EF4-FFF2-40B4-BE49-F238E27FC236}">
                    <a16:creationId xmlns:a16="http://schemas.microsoft.com/office/drawing/2014/main" id="{465FE580-2698-E5DD-5014-BB4EFE72D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9" y="3522"/>
                <a:ext cx="191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M.05.a.2"</a:t>
                </a:r>
                <a:endParaRPr lang="en-US" altLang="en-US" sz="1800"/>
              </a:p>
            </p:txBody>
          </p:sp>
          <p:sp>
            <p:nvSpPr>
              <p:cNvPr id="322" name="Rectangle 743">
                <a:extLst>
                  <a:ext uri="{FF2B5EF4-FFF2-40B4-BE49-F238E27FC236}">
                    <a16:creationId xmlns:a16="http://schemas.microsoft.com/office/drawing/2014/main" id="{AD37A311-A9E1-8C0D-367C-0C3E23717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3522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323" name="Rectangle 744">
                <a:extLst>
                  <a:ext uri="{FF2B5EF4-FFF2-40B4-BE49-F238E27FC236}">
                    <a16:creationId xmlns:a16="http://schemas.microsoft.com/office/drawing/2014/main" id="{2C77CFEA-F164-72A7-FF0E-1C88A52F35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3519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324" name="Rectangle 745">
                <a:extLst>
                  <a:ext uri="{FF2B5EF4-FFF2-40B4-BE49-F238E27FC236}">
                    <a16:creationId xmlns:a16="http://schemas.microsoft.com/office/drawing/2014/main" id="{12DB8A3F-EA99-11FE-4629-2B3484CA4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" y="3522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160.134,47</a:t>
                </a:r>
                <a:endParaRPr lang="en-US" altLang="en-US" sz="1800"/>
              </a:p>
            </p:txBody>
          </p:sp>
          <p:sp>
            <p:nvSpPr>
              <p:cNvPr id="325" name="Rectangle 746">
                <a:extLst>
                  <a:ext uri="{FF2B5EF4-FFF2-40B4-BE49-F238E27FC236}">
                    <a16:creationId xmlns:a16="http://schemas.microsoft.com/office/drawing/2014/main" id="{C2069C36-4F55-E742-BAFC-1C8D2B0B6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3522"/>
                <a:ext cx="171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</a:t>
                </a:r>
                <a:endParaRPr lang="en-US" altLang="en-US" sz="1800"/>
              </a:p>
            </p:txBody>
          </p:sp>
          <p:sp>
            <p:nvSpPr>
              <p:cNvPr id="326" name="Rectangle 747">
                <a:extLst>
                  <a:ext uri="{FF2B5EF4-FFF2-40B4-BE49-F238E27FC236}">
                    <a16:creationId xmlns:a16="http://schemas.microsoft.com/office/drawing/2014/main" id="{574FCB7D-164C-15E3-ECD4-14E089A85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3522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327" name="Rectangle 748">
                <a:extLst>
                  <a:ext uri="{FF2B5EF4-FFF2-40B4-BE49-F238E27FC236}">
                    <a16:creationId xmlns:a16="http://schemas.microsoft.com/office/drawing/2014/main" id="{7297735B-0B02-B88F-86AC-686B2D4EB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3525"/>
                <a:ext cx="600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 M.05.a.2"  jarak 2,5 km</a:t>
                </a:r>
                <a:endParaRPr lang="en-US" altLang="en-US" sz="1800"/>
              </a:p>
            </p:txBody>
          </p:sp>
          <p:sp>
            <p:nvSpPr>
              <p:cNvPr id="328" name="Rectangle 749">
                <a:extLst>
                  <a:ext uri="{FF2B5EF4-FFF2-40B4-BE49-F238E27FC236}">
                    <a16:creationId xmlns:a16="http://schemas.microsoft.com/office/drawing/2014/main" id="{133A5AB3-CDF4-E915-948F-729A63BDAA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530"/>
                <a:ext cx="162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32.291,28</a:t>
                </a:r>
                <a:endParaRPr lang="en-US" altLang="en-US" sz="1800"/>
              </a:p>
            </p:txBody>
          </p:sp>
          <p:sp>
            <p:nvSpPr>
              <p:cNvPr id="329" name="Rectangle 750">
                <a:extLst>
                  <a:ext uri="{FF2B5EF4-FFF2-40B4-BE49-F238E27FC236}">
                    <a16:creationId xmlns:a16="http://schemas.microsoft.com/office/drawing/2014/main" id="{A672A206-008B-F4A3-1B2C-9CD423311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0" y="3530"/>
                <a:ext cx="151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  </a:t>
                </a:r>
                <a:endParaRPr lang="en-US" altLang="en-US" sz="1800"/>
              </a:p>
            </p:txBody>
          </p:sp>
          <p:sp>
            <p:nvSpPr>
              <p:cNvPr id="330" name="Rectangle 751">
                <a:extLst>
                  <a:ext uri="{FF2B5EF4-FFF2-40B4-BE49-F238E27FC236}">
                    <a16:creationId xmlns:a16="http://schemas.microsoft.com/office/drawing/2014/main" id="{04ED540D-6404-4B32-CCA1-0F8849656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3" y="3530"/>
                <a:ext cx="10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331" name="Rectangle 752">
                <a:extLst>
                  <a:ext uri="{FF2B5EF4-FFF2-40B4-BE49-F238E27FC236}">
                    <a16:creationId xmlns:a16="http://schemas.microsoft.com/office/drawing/2014/main" id="{04E98FF9-C041-7462-DE39-3921621EE8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2" y="3522"/>
                <a:ext cx="16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192.426</a:t>
                </a:r>
                <a:endParaRPr lang="en-US" altLang="en-US" sz="1800"/>
              </a:p>
            </p:txBody>
          </p:sp>
          <p:sp>
            <p:nvSpPr>
              <p:cNvPr id="332" name="Rectangle 753">
                <a:extLst>
                  <a:ext uri="{FF2B5EF4-FFF2-40B4-BE49-F238E27FC236}">
                    <a16:creationId xmlns:a16="http://schemas.microsoft.com/office/drawing/2014/main" id="{1CF63DEB-6DC9-FC8B-2DA2-8332F0F906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4" y="3522"/>
                <a:ext cx="14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</a:t>
                </a:r>
                <a:endParaRPr lang="en-US" altLang="en-US" sz="1800"/>
              </a:p>
            </p:txBody>
          </p:sp>
          <p:sp>
            <p:nvSpPr>
              <p:cNvPr id="333" name="Rectangle 754">
                <a:extLst>
                  <a:ext uri="{FF2B5EF4-FFF2-40B4-BE49-F238E27FC236}">
                    <a16:creationId xmlns:a16="http://schemas.microsoft.com/office/drawing/2014/main" id="{8BB59522-459C-D316-01CF-6E83AAE9A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1" y="3522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334" name="Rectangle 755">
                <a:extLst>
                  <a:ext uri="{FF2B5EF4-FFF2-40B4-BE49-F238E27FC236}">
                    <a16:creationId xmlns:a16="http://schemas.microsoft.com/office/drawing/2014/main" id="{8298FB57-23F5-1E8C-D16E-85E0523AC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3571"/>
                <a:ext cx="5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11</a:t>
                </a:r>
                <a:endParaRPr lang="en-US" altLang="en-US" sz="1800"/>
              </a:p>
            </p:txBody>
          </p:sp>
          <p:sp>
            <p:nvSpPr>
              <p:cNvPr id="335" name="Rectangle 756">
                <a:extLst>
                  <a:ext uri="{FF2B5EF4-FFF2-40B4-BE49-F238E27FC236}">
                    <a16:creationId xmlns:a16="http://schemas.microsoft.com/office/drawing/2014/main" id="{7C9F2326-F0CE-3836-67B2-91C3D12D18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3571"/>
                <a:ext cx="48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Pasir kasar/Pasir beton</a:t>
                </a:r>
                <a:endParaRPr lang="en-US" altLang="en-US" sz="1800"/>
              </a:p>
            </p:txBody>
          </p:sp>
          <p:sp>
            <p:nvSpPr>
              <p:cNvPr id="336" name="Rectangle 757">
                <a:extLst>
                  <a:ext uri="{FF2B5EF4-FFF2-40B4-BE49-F238E27FC236}">
                    <a16:creationId xmlns:a16="http://schemas.microsoft.com/office/drawing/2014/main" id="{D2F4558D-8C9D-B63B-DA8B-E1145DA30A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7" y="3571"/>
                <a:ext cx="17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M.05.a.2</a:t>
                </a:r>
                <a:endParaRPr lang="en-US" altLang="en-US" sz="1800"/>
              </a:p>
            </p:txBody>
          </p:sp>
          <p:sp>
            <p:nvSpPr>
              <p:cNvPr id="337" name="Rectangle 758">
                <a:extLst>
                  <a:ext uri="{FF2B5EF4-FFF2-40B4-BE49-F238E27FC236}">
                    <a16:creationId xmlns:a16="http://schemas.microsoft.com/office/drawing/2014/main" id="{8D314EF6-5885-6AE3-A0AA-C1F5C3AF3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3571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338" name="Rectangle 759">
                <a:extLst>
                  <a:ext uri="{FF2B5EF4-FFF2-40B4-BE49-F238E27FC236}">
                    <a16:creationId xmlns:a16="http://schemas.microsoft.com/office/drawing/2014/main" id="{E8DED51E-5A03-D9C7-F27E-6C8EC196C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3567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339" name="Rectangle 760">
                <a:extLst>
                  <a:ext uri="{FF2B5EF4-FFF2-40B4-BE49-F238E27FC236}">
                    <a16:creationId xmlns:a16="http://schemas.microsoft.com/office/drawing/2014/main" id="{B612B230-071F-25A4-772F-A360457BA1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" y="3571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272.607,14</a:t>
                </a:r>
                <a:endParaRPr lang="en-US" altLang="en-US" sz="1800"/>
              </a:p>
            </p:txBody>
          </p:sp>
          <p:sp>
            <p:nvSpPr>
              <p:cNvPr id="340" name="Rectangle 761">
                <a:extLst>
                  <a:ext uri="{FF2B5EF4-FFF2-40B4-BE49-F238E27FC236}">
                    <a16:creationId xmlns:a16="http://schemas.microsoft.com/office/drawing/2014/main" id="{3ED49DFD-2433-10B7-1DCB-379D7D784A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3571"/>
                <a:ext cx="171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</a:t>
                </a:r>
                <a:endParaRPr lang="en-US" altLang="en-US" sz="1800"/>
              </a:p>
            </p:txBody>
          </p:sp>
          <p:sp>
            <p:nvSpPr>
              <p:cNvPr id="341" name="Rectangle 762">
                <a:extLst>
                  <a:ext uri="{FF2B5EF4-FFF2-40B4-BE49-F238E27FC236}">
                    <a16:creationId xmlns:a16="http://schemas.microsoft.com/office/drawing/2014/main" id="{6949AC42-2C89-5F8E-CAB9-1B458BEB56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3571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342" name="Rectangle 763">
                <a:extLst>
                  <a:ext uri="{FF2B5EF4-FFF2-40B4-BE49-F238E27FC236}">
                    <a16:creationId xmlns:a16="http://schemas.microsoft.com/office/drawing/2014/main" id="{225E4D3C-0220-3074-F85B-798C6BC92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3574"/>
                <a:ext cx="588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 M.05.a.2  jarak 2,5 km</a:t>
                </a:r>
                <a:endParaRPr lang="en-US" altLang="en-US" sz="1800"/>
              </a:p>
            </p:txBody>
          </p:sp>
          <p:sp>
            <p:nvSpPr>
              <p:cNvPr id="343" name="Rectangle 764">
                <a:extLst>
                  <a:ext uri="{FF2B5EF4-FFF2-40B4-BE49-F238E27FC236}">
                    <a16:creationId xmlns:a16="http://schemas.microsoft.com/office/drawing/2014/main" id="{992D336E-B091-6F10-ED1C-29E2CAC4F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579"/>
                <a:ext cx="162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32.291,28</a:t>
                </a:r>
                <a:endParaRPr lang="en-US" altLang="en-US" sz="1800"/>
              </a:p>
            </p:txBody>
          </p:sp>
          <p:sp>
            <p:nvSpPr>
              <p:cNvPr id="344" name="Rectangle 765">
                <a:extLst>
                  <a:ext uri="{FF2B5EF4-FFF2-40B4-BE49-F238E27FC236}">
                    <a16:creationId xmlns:a16="http://schemas.microsoft.com/office/drawing/2014/main" id="{66E5FB52-AA62-C101-57B9-F0DF71BC80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0" y="3579"/>
                <a:ext cx="151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  </a:t>
                </a:r>
                <a:endParaRPr lang="en-US" altLang="en-US" sz="1800"/>
              </a:p>
            </p:txBody>
          </p:sp>
          <p:sp>
            <p:nvSpPr>
              <p:cNvPr id="345" name="Rectangle 766">
                <a:extLst>
                  <a:ext uri="{FF2B5EF4-FFF2-40B4-BE49-F238E27FC236}">
                    <a16:creationId xmlns:a16="http://schemas.microsoft.com/office/drawing/2014/main" id="{1C4423A8-C34C-B94A-D934-510845E66E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3" y="3579"/>
                <a:ext cx="10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346" name="Rectangle 767">
                <a:extLst>
                  <a:ext uri="{FF2B5EF4-FFF2-40B4-BE49-F238E27FC236}">
                    <a16:creationId xmlns:a16="http://schemas.microsoft.com/office/drawing/2014/main" id="{565049DA-4141-EF5D-B75D-5716A0539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2" y="3571"/>
                <a:ext cx="16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304.898</a:t>
                </a:r>
                <a:endParaRPr lang="en-US" altLang="en-US" sz="1800"/>
              </a:p>
            </p:txBody>
          </p:sp>
          <p:sp>
            <p:nvSpPr>
              <p:cNvPr id="347" name="Rectangle 768">
                <a:extLst>
                  <a:ext uri="{FF2B5EF4-FFF2-40B4-BE49-F238E27FC236}">
                    <a16:creationId xmlns:a16="http://schemas.microsoft.com/office/drawing/2014/main" id="{3C0F5EE1-222C-75BD-86E9-325A3FFC9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4" y="3571"/>
                <a:ext cx="14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</a:t>
                </a:r>
                <a:endParaRPr lang="en-US" altLang="en-US" sz="1800"/>
              </a:p>
            </p:txBody>
          </p:sp>
          <p:sp>
            <p:nvSpPr>
              <p:cNvPr id="348" name="Rectangle 769">
                <a:extLst>
                  <a:ext uri="{FF2B5EF4-FFF2-40B4-BE49-F238E27FC236}">
                    <a16:creationId xmlns:a16="http://schemas.microsoft.com/office/drawing/2014/main" id="{2241D57B-11CA-EBA2-BBA7-3D1465756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1" y="3571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349" name="Rectangle 770">
                <a:extLst>
                  <a:ext uri="{FF2B5EF4-FFF2-40B4-BE49-F238E27FC236}">
                    <a16:creationId xmlns:a16="http://schemas.microsoft.com/office/drawing/2014/main" id="{0EE1D505-A565-5375-BB91-4A60AD6CB1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3619"/>
                <a:ext cx="5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12</a:t>
                </a:r>
                <a:endParaRPr lang="en-US" altLang="en-US" sz="1800"/>
              </a:p>
            </p:txBody>
          </p:sp>
          <p:sp>
            <p:nvSpPr>
              <p:cNvPr id="350" name="Rectangle 771">
                <a:extLst>
                  <a:ext uri="{FF2B5EF4-FFF2-40B4-BE49-F238E27FC236}">
                    <a16:creationId xmlns:a16="http://schemas.microsoft.com/office/drawing/2014/main" id="{5B78A30D-1FCC-7BBE-3454-25886B808A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3619"/>
                <a:ext cx="529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Pasir pasang kali/gunung</a:t>
                </a:r>
                <a:endParaRPr lang="en-US" altLang="en-US" sz="1800"/>
              </a:p>
            </p:txBody>
          </p:sp>
          <p:sp>
            <p:nvSpPr>
              <p:cNvPr id="351" name="Rectangle 772">
                <a:extLst>
                  <a:ext uri="{FF2B5EF4-FFF2-40B4-BE49-F238E27FC236}">
                    <a16:creationId xmlns:a16="http://schemas.microsoft.com/office/drawing/2014/main" id="{8732BE0E-9A3E-D665-8EA7-2D985E535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6" y="3619"/>
                <a:ext cx="17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M.05.b.2</a:t>
                </a:r>
                <a:endParaRPr lang="en-US" altLang="en-US" sz="1800"/>
              </a:p>
            </p:txBody>
          </p:sp>
          <p:sp>
            <p:nvSpPr>
              <p:cNvPr id="352" name="Rectangle 773">
                <a:extLst>
                  <a:ext uri="{FF2B5EF4-FFF2-40B4-BE49-F238E27FC236}">
                    <a16:creationId xmlns:a16="http://schemas.microsoft.com/office/drawing/2014/main" id="{BEF8C36A-3087-2125-B283-7B0FA826D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3619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353" name="Rectangle 774">
                <a:extLst>
                  <a:ext uri="{FF2B5EF4-FFF2-40B4-BE49-F238E27FC236}">
                    <a16:creationId xmlns:a16="http://schemas.microsoft.com/office/drawing/2014/main" id="{EA0181EE-AB6D-F1CB-BB0F-4D8B34542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3616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354" name="Rectangle 775">
                <a:extLst>
                  <a:ext uri="{FF2B5EF4-FFF2-40B4-BE49-F238E27FC236}">
                    <a16:creationId xmlns:a16="http://schemas.microsoft.com/office/drawing/2014/main" id="{C6916825-9075-C937-F919-474A3C827E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" y="3619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262.607,14</a:t>
                </a:r>
                <a:endParaRPr lang="en-US" altLang="en-US" sz="1800"/>
              </a:p>
            </p:txBody>
          </p:sp>
          <p:sp>
            <p:nvSpPr>
              <p:cNvPr id="355" name="Rectangle 776">
                <a:extLst>
                  <a:ext uri="{FF2B5EF4-FFF2-40B4-BE49-F238E27FC236}">
                    <a16:creationId xmlns:a16="http://schemas.microsoft.com/office/drawing/2014/main" id="{01AB9E50-3DF0-D078-4450-7F4879D7BC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3619"/>
                <a:ext cx="171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</a:t>
                </a:r>
                <a:endParaRPr lang="en-US" altLang="en-US" sz="1800"/>
              </a:p>
            </p:txBody>
          </p:sp>
          <p:sp>
            <p:nvSpPr>
              <p:cNvPr id="356" name="Rectangle 777">
                <a:extLst>
                  <a:ext uri="{FF2B5EF4-FFF2-40B4-BE49-F238E27FC236}">
                    <a16:creationId xmlns:a16="http://schemas.microsoft.com/office/drawing/2014/main" id="{03B7776E-C14B-19BC-FA06-0B87C4A84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3619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357" name="Rectangle 778">
                <a:extLst>
                  <a:ext uri="{FF2B5EF4-FFF2-40B4-BE49-F238E27FC236}">
                    <a16:creationId xmlns:a16="http://schemas.microsoft.com/office/drawing/2014/main" id="{2C92E516-69CF-453D-DCEC-BFD32FCF94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3623"/>
                <a:ext cx="589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 M.05.b.2  jarak 2,5 km</a:t>
                </a:r>
                <a:endParaRPr lang="en-US" altLang="en-US" sz="1800"/>
              </a:p>
            </p:txBody>
          </p:sp>
          <p:sp>
            <p:nvSpPr>
              <p:cNvPr id="358" name="Rectangle 779">
                <a:extLst>
                  <a:ext uri="{FF2B5EF4-FFF2-40B4-BE49-F238E27FC236}">
                    <a16:creationId xmlns:a16="http://schemas.microsoft.com/office/drawing/2014/main" id="{B0BA2A2D-B3C6-5F4B-8C7B-C34CEDCC9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627"/>
                <a:ext cx="162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32.291,28</a:t>
                </a:r>
                <a:endParaRPr lang="en-US" altLang="en-US" sz="1800"/>
              </a:p>
            </p:txBody>
          </p:sp>
          <p:sp>
            <p:nvSpPr>
              <p:cNvPr id="359" name="Rectangle 780">
                <a:extLst>
                  <a:ext uri="{FF2B5EF4-FFF2-40B4-BE49-F238E27FC236}">
                    <a16:creationId xmlns:a16="http://schemas.microsoft.com/office/drawing/2014/main" id="{D192820F-E026-08D7-7DD2-42FC03223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0" y="3627"/>
                <a:ext cx="151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  </a:t>
                </a:r>
                <a:endParaRPr lang="en-US" altLang="en-US" sz="1800"/>
              </a:p>
            </p:txBody>
          </p:sp>
          <p:sp>
            <p:nvSpPr>
              <p:cNvPr id="360" name="Rectangle 781">
                <a:extLst>
                  <a:ext uri="{FF2B5EF4-FFF2-40B4-BE49-F238E27FC236}">
                    <a16:creationId xmlns:a16="http://schemas.microsoft.com/office/drawing/2014/main" id="{22B7CAB5-09F6-2B3C-392F-E23859E7C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3" y="3627"/>
                <a:ext cx="10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361" name="Rectangle 782">
                <a:extLst>
                  <a:ext uri="{FF2B5EF4-FFF2-40B4-BE49-F238E27FC236}">
                    <a16:creationId xmlns:a16="http://schemas.microsoft.com/office/drawing/2014/main" id="{42C408C9-DD66-8D99-1D92-827FA78EC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2" y="3619"/>
                <a:ext cx="16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294.898</a:t>
                </a:r>
                <a:endParaRPr lang="en-US" altLang="en-US" sz="1800"/>
              </a:p>
            </p:txBody>
          </p:sp>
          <p:sp>
            <p:nvSpPr>
              <p:cNvPr id="362" name="Rectangle 783">
                <a:extLst>
                  <a:ext uri="{FF2B5EF4-FFF2-40B4-BE49-F238E27FC236}">
                    <a16:creationId xmlns:a16="http://schemas.microsoft.com/office/drawing/2014/main" id="{0DFB0520-6236-E6DC-56B8-8FDD508E0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4" y="3619"/>
                <a:ext cx="14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</a:t>
                </a:r>
                <a:endParaRPr lang="en-US" altLang="en-US" sz="1800"/>
              </a:p>
            </p:txBody>
          </p:sp>
          <p:sp>
            <p:nvSpPr>
              <p:cNvPr id="363" name="Rectangle 784">
                <a:extLst>
                  <a:ext uri="{FF2B5EF4-FFF2-40B4-BE49-F238E27FC236}">
                    <a16:creationId xmlns:a16="http://schemas.microsoft.com/office/drawing/2014/main" id="{4F110CD6-CC30-E46A-CA94-741F308BE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1" y="3619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364" name="Rectangle 785">
                <a:extLst>
                  <a:ext uri="{FF2B5EF4-FFF2-40B4-BE49-F238E27FC236}">
                    <a16:creationId xmlns:a16="http://schemas.microsoft.com/office/drawing/2014/main" id="{8E43093F-16B5-49DE-1266-5DCCD0B88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3668"/>
                <a:ext cx="5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13</a:t>
                </a:r>
                <a:endParaRPr lang="en-US" altLang="en-US" sz="1800"/>
              </a:p>
            </p:txBody>
          </p:sp>
          <p:sp>
            <p:nvSpPr>
              <p:cNvPr id="365" name="Rectangle 786">
                <a:extLst>
                  <a:ext uri="{FF2B5EF4-FFF2-40B4-BE49-F238E27FC236}">
                    <a16:creationId xmlns:a16="http://schemas.microsoft.com/office/drawing/2014/main" id="{859EC208-CE6B-894F-694A-64FAFBF53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3668"/>
                <a:ext cx="39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Pasir halus/plester</a:t>
                </a:r>
                <a:endParaRPr lang="en-US" altLang="en-US" sz="1800"/>
              </a:p>
            </p:txBody>
          </p:sp>
          <p:sp>
            <p:nvSpPr>
              <p:cNvPr id="366" name="Rectangle 787">
                <a:extLst>
                  <a:ext uri="{FF2B5EF4-FFF2-40B4-BE49-F238E27FC236}">
                    <a16:creationId xmlns:a16="http://schemas.microsoft.com/office/drawing/2014/main" id="{369193D6-358C-4E2F-B84A-308E9DD99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8" y="3668"/>
                <a:ext cx="17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M.05.c.2</a:t>
                </a:r>
                <a:endParaRPr lang="en-US" altLang="en-US" sz="1800"/>
              </a:p>
            </p:txBody>
          </p:sp>
          <p:sp>
            <p:nvSpPr>
              <p:cNvPr id="367" name="Rectangle 788">
                <a:extLst>
                  <a:ext uri="{FF2B5EF4-FFF2-40B4-BE49-F238E27FC236}">
                    <a16:creationId xmlns:a16="http://schemas.microsoft.com/office/drawing/2014/main" id="{9093B332-CC73-0E95-0337-BD557889E9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3668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368" name="Rectangle 789">
                <a:extLst>
                  <a:ext uri="{FF2B5EF4-FFF2-40B4-BE49-F238E27FC236}">
                    <a16:creationId xmlns:a16="http://schemas.microsoft.com/office/drawing/2014/main" id="{69C1275A-AEF9-CD5F-F1A7-C32C06603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3664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369" name="Rectangle 790">
                <a:extLst>
                  <a:ext uri="{FF2B5EF4-FFF2-40B4-BE49-F238E27FC236}">
                    <a16:creationId xmlns:a16="http://schemas.microsoft.com/office/drawing/2014/main" id="{2C41DEC3-AA3C-E8EB-4E6E-4E0E4EC1BF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" y="3668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252.607,14</a:t>
                </a:r>
                <a:endParaRPr lang="en-US" altLang="en-US" sz="1800"/>
              </a:p>
            </p:txBody>
          </p:sp>
          <p:sp>
            <p:nvSpPr>
              <p:cNvPr id="370" name="Rectangle 791">
                <a:extLst>
                  <a:ext uri="{FF2B5EF4-FFF2-40B4-BE49-F238E27FC236}">
                    <a16:creationId xmlns:a16="http://schemas.microsoft.com/office/drawing/2014/main" id="{4EF0E424-747A-32BE-606F-2E1B30D58E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3668"/>
                <a:ext cx="171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</a:t>
                </a:r>
                <a:endParaRPr lang="en-US" altLang="en-US" sz="1800"/>
              </a:p>
            </p:txBody>
          </p:sp>
          <p:sp>
            <p:nvSpPr>
              <p:cNvPr id="371" name="Rectangle 792">
                <a:extLst>
                  <a:ext uri="{FF2B5EF4-FFF2-40B4-BE49-F238E27FC236}">
                    <a16:creationId xmlns:a16="http://schemas.microsoft.com/office/drawing/2014/main" id="{80B7C160-AB12-0577-1AAC-B438BE26C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3668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372" name="Rectangle 793">
                <a:extLst>
                  <a:ext uri="{FF2B5EF4-FFF2-40B4-BE49-F238E27FC236}">
                    <a16:creationId xmlns:a16="http://schemas.microsoft.com/office/drawing/2014/main" id="{53A39567-0916-391E-AB43-C77E55B74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4" y="3671"/>
                <a:ext cx="586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Muat+angkut M.05.c.2  jarak 2,5 km</a:t>
                </a:r>
                <a:endParaRPr lang="en-US" altLang="en-US" sz="1800"/>
              </a:p>
            </p:txBody>
          </p:sp>
          <p:sp>
            <p:nvSpPr>
              <p:cNvPr id="373" name="Rectangle 794">
                <a:extLst>
                  <a:ext uri="{FF2B5EF4-FFF2-40B4-BE49-F238E27FC236}">
                    <a16:creationId xmlns:a16="http://schemas.microsoft.com/office/drawing/2014/main" id="{6404D170-539F-AB24-DFC3-6132A1888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676"/>
                <a:ext cx="162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32.291,28</a:t>
                </a:r>
                <a:endParaRPr lang="en-US" altLang="en-US" sz="1800"/>
              </a:p>
            </p:txBody>
          </p:sp>
          <p:sp>
            <p:nvSpPr>
              <p:cNvPr id="374" name="Rectangle 795">
                <a:extLst>
                  <a:ext uri="{FF2B5EF4-FFF2-40B4-BE49-F238E27FC236}">
                    <a16:creationId xmlns:a16="http://schemas.microsoft.com/office/drawing/2014/main" id="{A46D6119-8DFF-ABDA-6080-9DCFA5F4E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0" y="3676"/>
                <a:ext cx="151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  </a:t>
                </a:r>
                <a:endParaRPr lang="en-US" altLang="en-US" sz="1800"/>
              </a:p>
            </p:txBody>
          </p:sp>
          <p:sp>
            <p:nvSpPr>
              <p:cNvPr id="375" name="Rectangle 796">
                <a:extLst>
                  <a:ext uri="{FF2B5EF4-FFF2-40B4-BE49-F238E27FC236}">
                    <a16:creationId xmlns:a16="http://schemas.microsoft.com/office/drawing/2014/main" id="{4413F2B9-71C2-BE4F-3500-5F4DB2DCF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3" y="3676"/>
                <a:ext cx="10" cy="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4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376" name="Rectangle 797">
                <a:extLst>
                  <a:ext uri="{FF2B5EF4-FFF2-40B4-BE49-F238E27FC236}">
                    <a16:creationId xmlns:a16="http://schemas.microsoft.com/office/drawing/2014/main" id="{3E6CB0AB-7907-9CD5-BB83-1836F2EAF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2" y="3668"/>
                <a:ext cx="165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284.898</a:t>
                </a:r>
                <a:endParaRPr lang="en-US" altLang="en-US" sz="1800"/>
              </a:p>
            </p:txBody>
          </p:sp>
          <p:sp>
            <p:nvSpPr>
              <p:cNvPr id="377" name="Rectangle 798">
                <a:extLst>
                  <a:ext uri="{FF2B5EF4-FFF2-40B4-BE49-F238E27FC236}">
                    <a16:creationId xmlns:a16="http://schemas.microsoft.com/office/drawing/2014/main" id="{7E5C761E-7A4F-FFC6-6E7D-A683E6882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4" y="3668"/>
                <a:ext cx="14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</a:t>
                </a:r>
                <a:endParaRPr lang="en-US" altLang="en-US" sz="1800"/>
              </a:p>
            </p:txBody>
          </p:sp>
          <p:sp>
            <p:nvSpPr>
              <p:cNvPr id="378" name="Rectangle 799">
                <a:extLst>
                  <a:ext uri="{FF2B5EF4-FFF2-40B4-BE49-F238E27FC236}">
                    <a16:creationId xmlns:a16="http://schemas.microsoft.com/office/drawing/2014/main" id="{6CFB3885-8A9C-2CCD-C915-C021001F3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1" y="3668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  <p:sp>
            <p:nvSpPr>
              <p:cNvPr id="379" name="Rectangle 800">
                <a:extLst>
                  <a:ext uri="{FF2B5EF4-FFF2-40B4-BE49-F238E27FC236}">
                    <a16:creationId xmlns:a16="http://schemas.microsoft.com/office/drawing/2014/main" id="{A076E631-26B6-785B-B4E9-8DFD25D197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" y="3716"/>
                <a:ext cx="50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14</a:t>
                </a:r>
                <a:endParaRPr lang="en-US" altLang="en-US" sz="1800"/>
              </a:p>
            </p:txBody>
          </p:sp>
          <p:sp>
            <p:nvSpPr>
              <p:cNvPr id="380" name="Rectangle 801">
                <a:extLst>
                  <a:ext uri="{FF2B5EF4-FFF2-40B4-BE49-F238E27FC236}">
                    <a16:creationId xmlns:a16="http://schemas.microsoft.com/office/drawing/2014/main" id="{8C906472-DF4F-B4BB-7156-BEAFA2E84B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" y="3716"/>
                <a:ext cx="384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Pasir teras/plester</a:t>
                </a:r>
                <a:endParaRPr lang="en-US" altLang="en-US" sz="1800"/>
              </a:p>
            </p:txBody>
          </p:sp>
          <p:sp>
            <p:nvSpPr>
              <p:cNvPr id="381" name="Rectangle 802">
                <a:extLst>
                  <a:ext uri="{FF2B5EF4-FFF2-40B4-BE49-F238E27FC236}">
                    <a16:creationId xmlns:a16="http://schemas.microsoft.com/office/drawing/2014/main" id="{B81B7F3F-4B8E-A60E-C9AC-3AE73C18D2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6" y="3716"/>
                <a:ext cx="17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M.05.d.2</a:t>
                </a:r>
                <a:endParaRPr lang="en-US" altLang="en-US" sz="1800"/>
              </a:p>
            </p:txBody>
          </p:sp>
          <p:sp>
            <p:nvSpPr>
              <p:cNvPr id="382" name="Rectangle 803">
                <a:extLst>
                  <a:ext uri="{FF2B5EF4-FFF2-40B4-BE49-F238E27FC236}">
                    <a16:creationId xmlns:a16="http://schemas.microsoft.com/office/drawing/2014/main" id="{5B755E46-028F-3661-9F58-7BD2C4314C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5" y="3716"/>
                <a:ext cx="3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m</a:t>
                </a:r>
                <a:endParaRPr lang="en-US" altLang="en-US" sz="1800"/>
              </a:p>
            </p:txBody>
          </p:sp>
          <p:sp>
            <p:nvSpPr>
              <p:cNvPr id="383" name="Rectangle 804">
                <a:extLst>
                  <a:ext uri="{FF2B5EF4-FFF2-40B4-BE49-F238E27FC236}">
                    <a16:creationId xmlns:a16="http://schemas.microsoft.com/office/drawing/2014/main" id="{EA374B03-E5D3-BB44-F7CE-8C20EB87F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0" y="3713"/>
                <a:ext cx="1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3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3</a:t>
                </a:r>
                <a:endParaRPr lang="en-US" altLang="en-US" sz="1800"/>
              </a:p>
            </p:txBody>
          </p:sp>
          <p:sp>
            <p:nvSpPr>
              <p:cNvPr id="384" name="Rectangle 805">
                <a:extLst>
                  <a:ext uri="{FF2B5EF4-FFF2-40B4-BE49-F238E27FC236}">
                    <a16:creationId xmlns:a16="http://schemas.microsoft.com/office/drawing/2014/main" id="{6218A47A-4D42-07B3-2164-EC2D917D53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4" y="3716"/>
                <a:ext cx="228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247.607,14</a:t>
                </a:r>
                <a:endParaRPr lang="en-US" altLang="en-US" sz="1800"/>
              </a:p>
            </p:txBody>
          </p:sp>
          <p:sp>
            <p:nvSpPr>
              <p:cNvPr id="385" name="Rectangle 806">
                <a:extLst>
                  <a:ext uri="{FF2B5EF4-FFF2-40B4-BE49-F238E27FC236}">
                    <a16:creationId xmlns:a16="http://schemas.microsoft.com/office/drawing/2014/main" id="{D6FA2E25-A3F8-4D37-E1FB-64670BF09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2" y="3716"/>
                <a:ext cx="171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            </a:t>
                </a:r>
                <a:endParaRPr lang="en-US" altLang="en-US" sz="1800"/>
              </a:p>
            </p:txBody>
          </p:sp>
          <p:sp>
            <p:nvSpPr>
              <p:cNvPr id="386" name="Rectangle 807">
                <a:extLst>
                  <a:ext uri="{FF2B5EF4-FFF2-40B4-BE49-F238E27FC236}">
                    <a16:creationId xmlns:a16="http://schemas.microsoft.com/office/drawing/2014/main" id="{4083736D-2537-4DB8-05FB-01735AB6B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3716"/>
                <a:ext cx="13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500">
                    <a:solidFill>
                      <a:srgbClr val="000000"/>
                    </a:solidFill>
                    <a:latin typeface="Bookman Old Style" panose="02050604050505020204" pitchFamily="18" charset="0"/>
                  </a:rPr>
                  <a:t> </a:t>
                </a:r>
                <a:endParaRPr lang="en-US" altLang="en-US" sz="1800"/>
              </a:p>
            </p:txBody>
          </p:sp>
        </p:grpSp>
        <p:sp>
          <p:nvSpPr>
            <p:cNvPr id="8" name="Rectangle 809">
              <a:extLst>
                <a:ext uri="{FF2B5EF4-FFF2-40B4-BE49-F238E27FC236}">
                  <a16:creationId xmlns:a16="http://schemas.microsoft.com/office/drawing/2014/main" id="{B8E89D9E-08FE-EA54-E7E6-9900EDE83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7850" y="5905500"/>
              <a:ext cx="934551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Muat+angkut M.05.d.2  jarak 2,5 km</a:t>
              </a:r>
              <a:endParaRPr lang="en-US" altLang="en-US" sz="1800"/>
            </a:p>
          </p:txBody>
        </p:sp>
        <p:sp>
          <p:nvSpPr>
            <p:cNvPr id="9" name="Rectangle 810">
              <a:extLst>
                <a:ext uri="{FF2B5EF4-FFF2-40B4-BE49-F238E27FC236}">
                  <a16:creationId xmlns:a16="http://schemas.microsoft.com/office/drawing/2014/main" id="{D4216ACC-6A2E-2DF8-F364-6166BE548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7688" y="5911850"/>
              <a:ext cx="25648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32.291,28</a:t>
              </a:r>
              <a:endParaRPr lang="en-US" altLang="en-US" sz="1800"/>
            </a:p>
          </p:txBody>
        </p:sp>
        <p:sp>
          <p:nvSpPr>
            <p:cNvPr id="10" name="Rectangle 811">
              <a:extLst>
                <a:ext uri="{FF2B5EF4-FFF2-40B4-BE49-F238E27FC236}">
                  <a16:creationId xmlns:a16="http://schemas.microsoft.com/office/drawing/2014/main" id="{96F25308-FE1B-677C-A411-71AD01EA82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1625" y="5911850"/>
              <a:ext cx="24045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    </a:t>
              </a:r>
              <a:endParaRPr lang="en-US" altLang="en-US" sz="1800"/>
            </a:p>
          </p:txBody>
        </p:sp>
        <p:sp>
          <p:nvSpPr>
            <p:cNvPr id="11" name="Rectangle 812">
              <a:extLst>
                <a:ext uri="{FF2B5EF4-FFF2-40B4-BE49-F238E27FC236}">
                  <a16:creationId xmlns:a16="http://schemas.microsoft.com/office/drawing/2014/main" id="{01DBF1CD-4801-9D6A-4681-9BFF80264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4513" y="5911850"/>
              <a:ext cx="1603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12" name="Rectangle 813">
              <a:extLst>
                <a:ext uri="{FF2B5EF4-FFF2-40B4-BE49-F238E27FC236}">
                  <a16:creationId xmlns:a16="http://schemas.microsoft.com/office/drawing/2014/main" id="{9828342C-90E0-8E64-AD0F-59B89AC60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6800" y="5899150"/>
              <a:ext cx="26129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279.898</a:t>
              </a:r>
              <a:endParaRPr lang="en-US" altLang="en-US" sz="1800"/>
            </a:p>
          </p:txBody>
        </p:sp>
        <p:sp>
          <p:nvSpPr>
            <p:cNvPr id="13" name="Rectangle 814">
              <a:extLst>
                <a:ext uri="{FF2B5EF4-FFF2-40B4-BE49-F238E27FC236}">
                  <a16:creationId xmlns:a16="http://schemas.microsoft.com/office/drawing/2014/main" id="{BF65BF92-3F58-C5C4-FD89-9597ADAA0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7725" y="5899150"/>
              <a:ext cx="22923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14" name="Rectangle 815">
              <a:extLst>
                <a:ext uri="{FF2B5EF4-FFF2-40B4-BE49-F238E27FC236}">
                  <a16:creationId xmlns:a16="http://schemas.microsoft.com/office/drawing/2014/main" id="{EEA981BB-3F06-853E-426F-8FC0DC34C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213" y="5899150"/>
              <a:ext cx="2084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15" name="Rectangle 816">
              <a:extLst>
                <a:ext uri="{FF2B5EF4-FFF2-40B4-BE49-F238E27FC236}">
                  <a16:creationId xmlns:a16="http://schemas.microsoft.com/office/drawing/2014/main" id="{37D8C7E2-855D-22CC-72EC-850E1BB56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4163" y="5976938"/>
              <a:ext cx="8015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15</a:t>
              </a:r>
              <a:endParaRPr lang="en-US" altLang="en-US" sz="1800"/>
            </a:p>
          </p:txBody>
        </p:sp>
        <p:sp>
          <p:nvSpPr>
            <p:cNvPr id="16" name="Rectangle 817">
              <a:extLst>
                <a:ext uri="{FF2B5EF4-FFF2-40B4-BE49-F238E27FC236}">
                  <a16:creationId xmlns:a16="http://schemas.microsoft.com/office/drawing/2014/main" id="{B5338DEE-D219-8E68-AE6E-CA6BDC955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4650" y="5976938"/>
              <a:ext cx="355867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Pasir uruk</a:t>
              </a:r>
              <a:endParaRPr lang="en-US" altLang="en-US" sz="1800"/>
            </a:p>
          </p:txBody>
        </p:sp>
        <p:sp>
          <p:nvSpPr>
            <p:cNvPr id="17" name="Rectangle 818">
              <a:extLst>
                <a:ext uri="{FF2B5EF4-FFF2-40B4-BE49-F238E27FC236}">
                  <a16:creationId xmlns:a16="http://schemas.microsoft.com/office/drawing/2014/main" id="{6CF3AE50-181B-A34D-7BB0-BF203F219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8575" y="5976938"/>
              <a:ext cx="275717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M.05.e.2</a:t>
              </a:r>
              <a:endParaRPr lang="en-US" altLang="en-US" sz="1800"/>
            </a:p>
          </p:txBody>
        </p:sp>
        <p:sp>
          <p:nvSpPr>
            <p:cNvPr id="18" name="Rectangle 819">
              <a:extLst>
                <a:ext uri="{FF2B5EF4-FFF2-40B4-BE49-F238E27FC236}">
                  <a16:creationId xmlns:a16="http://schemas.microsoft.com/office/drawing/2014/main" id="{2E8D5A59-A714-A50E-FDDA-5BA2C4503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813" y="5976938"/>
              <a:ext cx="60914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19" name="Rectangle 820">
              <a:extLst>
                <a:ext uri="{FF2B5EF4-FFF2-40B4-BE49-F238E27FC236}">
                  <a16:creationId xmlns:a16="http://schemas.microsoft.com/office/drawing/2014/main" id="{E3C0EF23-1AD5-9A07-9E04-3F5B14BA9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7375" y="5972175"/>
              <a:ext cx="24046" cy="46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20" name="Rectangle 821">
              <a:extLst>
                <a:ext uri="{FF2B5EF4-FFF2-40B4-BE49-F238E27FC236}">
                  <a16:creationId xmlns:a16="http://schemas.microsoft.com/office/drawing/2014/main" id="{90BB597E-A5D5-72F0-84B5-771507564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225" y="5976938"/>
              <a:ext cx="362279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237.607,14</a:t>
              </a:r>
              <a:endParaRPr lang="en-US" altLang="en-US" sz="1800"/>
            </a:p>
          </p:txBody>
        </p:sp>
        <p:sp>
          <p:nvSpPr>
            <p:cNvPr id="21" name="Rectangle 822">
              <a:extLst>
                <a:ext uri="{FF2B5EF4-FFF2-40B4-BE49-F238E27FC236}">
                  <a16:creationId xmlns:a16="http://schemas.microsoft.com/office/drawing/2014/main" id="{34ADA60C-BD0F-16F4-B8B0-A119C248E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5976938"/>
              <a:ext cx="270908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  </a:t>
              </a:r>
              <a:endParaRPr lang="en-US" altLang="en-US" sz="1800"/>
            </a:p>
          </p:txBody>
        </p:sp>
        <p:sp>
          <p:nvSpPr>
            <p:cNvPr id="22" name="Rectangle 823">
              <a:extLst>
                <a:ext uri="{FF2B5EF4-FFF2-40B4-BE49-F238E27FC236}">
                  <a16:creationId xmlns:a16="http://schemas.microsoft.com/office/drawing/2014/main" id="{E8A5A756-1912-9153-F982-BA76EC648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0763" y="5976938"/>
              <a:ext cx="2084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23" name="Rectangle 824">
              <a:extLst>
                <a:ext uri="{FF2B5EF4-FFF2-40B4-BE49-F238E27FC236}">
                  <a16:creationId xmlns:a16="http://schemas.microsoft.com/office/drawing/2014/main" id="{EBA1BDB4-B5D6-AC21-7F0B-2ECB98D06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7850" y="5981700"/>
              <a:ext cx="929742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Muat+angkut M.05.e.2  jarak 2,5 km</a:t>
              </a:r>
              <a:endParaRPr lang="en-US" altLang="en-US" sz="1800"/>
            </a:p>
          </p:txBody>
        </p:sp>
        <p:sp>
          <p:nvSpPr>
            <p:cNvPr id="24" name="Rectangle 825">
              <a:extLst>
                <a:ext uri="{FF2B5EF4-FFF2-40B4-BE49-F238E27FC236}">
                  <a16:creationId xmlns:a16="http://schemas.microsoft.com/office/drawing/2014/main" id="{8A48D113-B4FD-C766-C282-D1D358BA4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7688" y="5989638"/>
              <a:ext cx="25648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32.291,28</a:t>
              </a:r>
              <a:endParaRPr lang="en-US" altLang="en-US" sz="1800"/>
            </a:p>
          </p:txBody>
        </p:sp>
        <p:sp>
          <p:nvSpPr>
            <p:cNvPr id="25" name="Rectangle 826">
              <a:extLst>
                <a:ext uri="{FF2B5EF4-FFF2-40B4-BE49-F238E27FC236}">
                  <a16:creationId xmlns:a16="http://schemas.microsoft.com/office/drawing/2014/main" id="{803EC05D-21FC-46DB-418D-1ECFE23C4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1625" y="5989638"/>
              <a:ext cx="24045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    </a:t>
              </a:r>
              <a:endParaRPr lang="en-US" altLang="en-US" sz="1800"/>
            </a:p>
          </p:txBody>
        </p:sp>
        <p:sp>
          <p:nvSpPr>
            <p:cNvPr id="27" name="Rectangle 827">
              <a:extLst>
                <a:ext uri="{FF2B5EF4-FFF2-40B4-BE49-F238E27FC236}">
                  <a16:creationId xmlns:a16="http://schemas.microsoft.com/office/drawing/2014/main" id="{706089F2-2FB2-4FB8-3DEB-A837A7FE9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4513" y="5989638"/>
              <a:ext cx="1603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28" name="Rectangle 828">
              <a:extLst>
                <a:ext uri="{FF2B5EF4-FFF2-40B4-BE49-F238E27FC236}">
                  <a16:creationId xmlns:a16="http://schemas.microsoft.com/office/drawing/2014/main" id="{CCB7D231-FE32-273A-B96A-0A5A3CA20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6800" y="5976938"/>
              <a:ext cx="26129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269.898</a:t>
              </a:r>
              <a:endParaRPr lang="en-US" altLang="en-US" sz="1800"/>
            </a:p>
          </p:txBody>
        </p:sp>
        <p:sp>
          <p:nvSpPr>
            <p:cNvPr id="29" name="Rectangle 829">
              <a:extLst>
                <a:ext uri="{FF2B5EF4-FFF2-40B4-BE49-F238E27FC236}">
                  <a16:creationId xmlns:a16="http://schemas.microsoft.com/office/drawing/2014/main" id="{A57D3AF0-691C-8D23-F0D8-9775B3DE1E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7725" y="5976938"/>
              <a:ext cx="22923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30" name="Rectangle 830">
              <a:extLst>
                <a:ext uri="{FF2B5EF4-FFF2-40B4-BE49-F238E27FC236}">
                  <a16:creationId xmlns:a16="http://schemas.microsoft.com/office/drawing/2014/main" id="{040F7258-E9C1-DF4E-B6AC-916A98576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213" y="5976938"/>
              <a:ext cx="2084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31" name="Rectangle 831">
              <a:extLst>
                <a:ext uri="{FF2B5EF4-FFF2-40B4-BE49-F238E27FC236}">
                  <a16:creationId xmlns:a16="http://schemas.microsoft.com/office/drawing/2014/main" id="{5D02E88F-3679-6B3E-131A-30FAA90EF0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4163" y="6054725"/>
              <a:ext cx="8015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16</a:t>
              </a:r>
              <a:endParaRPr lang="en-US" altLang="en-US" sz="1800"/>
            </a:p>
          </p:txBody>
        </p:sp>
        <p:sp>
          <p:nvSpPr>
            <p:cNvPr id="32" name="Rectangle 832">
              <a:extLst>
                <a:ext uri="{FF2B5EF4-FFF2-40B4-BE49-F238E27FC236}">
                  <a16:creationId xmlns:a16="http://schemas.microsoft.com/office/drawing/2014/main" id="{470E5F66-D778-669D-E1ED-517693647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4650" y="6054725"/>
              <a:ext cx="918521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Pecahan Granit /batu granit</a:t>
              </a:r>
              <a:endParaRPr lang="en-US" altLang="en-US" sz="1800"/>
            </a:p>
          </p:txBody>
        </p:sp>
        <p:sp>
          <p:nvSpPr>
            <p:cNvPr id="33" name="Rectangle 833">
              <a:extLst>
                <a:ext uri="{FF2B5EF4-FFF2-40B4-BE49-F238E27FC236}">
                  <a16:creationId xmlns:a16="http://schemas.microsoft.com/office/drawing/2014/main" id="{391B2F8F-7B7F-39CB-B7A7-587D19ACF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3975" y="6054725"/>
              <a:ext cx="221214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M.06.2</a:t>
              </a:r>
              <a:endParaRPr lang="en-US" altLang="en-US" sz="1800"/>
            </a:p>
          </p:txBody>
        </p:sp>
        <p:sp>
          <p:nvSpPr>
            <p:cNvPr id="34" name="Rectangle 834">
              <a:extLst>
                <a:ext uri="{FF2B5EF4-FFF2-40B4-BE49-F238E27FC236}">
                  <a16:creationId xmlns:a16="http://schemas.microsoft.com/office/drawing/2014/main" id="{BD011F1D-2E0B-A61F-6F5A-274A2E7A8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813" y="6054725"/>
              <a:ext cx="60914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35" name="Rectangle 835">
              <a:extLst>
                <a:ext uri="{FF2B5EF4-FFF2-40B4-BE49-F238E27FC236}">
                  <a16:creationId xmlns:a16="http://schemas.microsoft.com/office/drawing/2014/main" id="{A773E7BF-89D6-6822-1E75-2CF12E54E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7375" y="6048375"/>
              <a:ext cx="24046" cy="46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36" name="Rectangle 836">
              <a:extLst>
                <a:ext uri="{FF2B5EF4-FFF2-40B4-BE49-F238E27FC236}">
                  <a16:creationId xmlns:a16="http://schemas.microsoft.com/office/drawing/2014/main" id="{E5C8167D-34C9-FBD3-A70B-EF58E5392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225" y="6054725"/>
              <a:ext cx="362279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228.879,44</a:t>
              </a:r>
              <a:endParaRPr lang="en-US" altLang="en-US" sz="1800"/>
            </a:p>
          </p:txBody>
        </p:sp>
        <p:sp>
          <p:nvSpPr>
            <p:cNvPr id="37" name="Rectangle 837">
              <a:extLst>
                <a:ext uri="{FF2B5EF4-FFF2-40B4-BE49-F238E27FC236}">
                  <a16:creationId xmlns:a16="http://schemas.microsoft.com/office/drawing/2014/main" id="{3CF2A3B2-3FEC-2B1C-B542-02F95A7222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6054725"/>
              <a:ext cx="270908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  </a:t>
              </a:r>
              <a:endParaRPr lang="en-US" altLang="en-US" sz="1800"/>
            </a:p>
          </p:txBody>
        </p:sp>
        <p:sp>
          <p:nvSpPr>
            <p:cNvPr id="38" name="Rectangle 838">
              <a:extLst>
                <a:ext uri="{FF2B5EF4-FFF2-40B4-BE49-F238E27FC236}">
                  <a16:creationId xmlns:a16="http://schemas.microsoft.com/office/drawing/2014/main" id="{6F2428CA-A7FB-3701-763C-8E5EA5643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0763" y="6054725"/>
              <a:ext cx="2084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39" name="Rectangle 839">
              <a:extLst>
                <a:ext uri="{FF2B5EF4-FFF2-40B4-BE49-F238E27FC236}">
                  <a16:creationId xmlns:a16="http://schemas.microsoft.com/office/drawing/2014/main" id="{2561A22D-10B0-959C-AA6A-7434BBE3A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7850" y="6059488"/>
              <a:ext cx="886461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Muat+angkut M.06.2  jarak 2,5 km</a:t>
              </a:r>
              <a:endParaRPr lang="en-US" altLang="en-US" sz="1800"/>
            </a:p>
          </p:txBody>
        </p:sp>
        <p:sp>
          <p:nvSpPr>
            <p:cNvPr id="40" name="Rectangle 840">
              <a:extLst>
                <a:ext uri="{FF2B5EF4-FFF2-40B4-BE49-F238E27FC236}">
                  <a16:creationId xmlns:a16="http://schemas.microsoft.com/office/drawing/2014/main" id="{7E506BC5-6267-BAF4-95F4-22F4FB562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7688" y="6067425"/>
              <a:ext cx="25648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31.082,81</a:t>
              </a:r>
              <a:endParaRPr lang="en-US" altLang="en-US" sz="1800"/>
            </a:p>
          </p:txBody>
        </p:sp>
        <p:sp>
          <p:nvSpPr>
            <p:cNvPr id="41" name="Rectangle 841">
              <a:extLst>
                <a:ext uri="{FF2B5EF4-FFF2-40B4-BE49-F238E27FC236}">
                  <a16:creationId xmlns:a16="http://schemas.microsoft.com/office/drawing/2014/main" id="{7E3D9C8B-1CAD-37E2-D86B-BC1A2A5FA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1625" y="6067425"/>
              <a:ext cx="24045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    </a:t>
              </a:r>
              <a:endParaRPr lang="en-US" altLang="en-US" sz="1800"/>
            </a:p>
          </p:txBody>
        </p:sp>
        <p:sp>
          <p:nvSpPr>
            <p:cNvPr id="42" name="Rectangle 842">
              <a:extLst>
                <a:ext uri="{FF2B5EF4-FFF2-40B4-BE49-F238E27FC236}">
                  <a16:creationId xmlns:a16="http://schemas.microsoft.com/office/drawing/2014/main" id="{5A8ADAF2-D19E-BD78-3981-7895E28A0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4513" y="6067425"/>
              <a:ext cx="1603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43" name="Rectangle 843">
              <a:extLst>
                <a:ext uri="{FF2B5EF4-FFF2-40B4-BE49-F238E27FC236}">
                  <a16:creationId xmlns:a16="http://schemas.microsoft.com/office/drawing/2014/main" id="{E75DE74F-1366-C93B-05C3-5B577764D5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6800" y="6054725"/>
              <a:ext cx="26129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259.962</a:t>
              </a:r>
              <a:endParaRPr lang="en-US" altLang="en-US" sz="1800"/>
            </a:p>
          </p:txBody>
        </p:sp>
        <p:sp>
          <p:nvSpPr>
            <p:cNvPr id="44" name="Rectangle 844">
              <a:extLst>
                <a:ext uri="{FF2B5EF4-FFF2-40B4-BE49-F238E27FC236}">
                  <a16:creationId xmlns:a16="http://schemas.microsoft.com/office/drawing/2014/main" id="{BE31C516-7E73-70C4-DF79-4556BB563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7725" y="6054725"/>
              <a:ext cx="22923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45" name="Rectangle 845">
              <a:extLst>
                <a:ext uri="{FF2B5EF4-FFF2-40B4-BE49-F238E27FC236}">
                  <a16:creationId xmlns:a16="http://schemas.microsoft.com/office/drawing/2014/main" id="{BA653FEB-65A5-A19C-BB8F-A8B1D69F7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213" y="6054725"/>
              <a:ext cx="2084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46" name="Rectangle 846">
              <a:extLst>
                <a:ext uri="{FF2B5EF4-FFF2-40B4-BE49-F238E27FC236}">
                  <a16:creationId xmlns:a16="http://schemas.microsoft.com/office/drawing/2014/main" id="{64017B5A-5D54-C319-2460-F8F99F7F3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4163" y="6130925"/>
              <a:ext cx="8015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17</a:t>
              </a:r>
              <a:endParaRPr lang="en-US" altLang="en-US" sz="1800"/>
            </a:p>
          </p:txBody>
        </p:sp>
        <p:sp>
          <p:nvSpPr>
            <p:cNvPr id="47" name="Rectangle 847">
              <a:extLst>
                <a:ext uri="{FF2B5EF4-FFF2-40B4-BE49-F238E27FC236}">
                  <a16:creationId xmlns:a16="http://schemas.microsoft.com/office/drawing/2014/main" id="{8D1AACF3-DC09-266D-6D16-3ADEC005B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4650" y="6130925"/>
              <a:ext cx="177934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Sirtu</a:t>
              </a:r>
              <a:endParaRPr lang="en-US" altLang="en-US" sz="1800"/>
            </a:p>
          </p:txBody>
        </p:sp>
        <p:sp>
          <p:nvSpPr>
            <p:cNvPr id="48" name="Rectangle 848">
              <a:extLst>
                <a:ext uri="{FF2B5EF4-FFF2-40B4-BE49-F238E27FC236}">
                  <a16:creationId xmlns:a16="http://schemas.microsoft.com/office/drawing/2014/main" id="{E70B36C9-CFC2-1FD7-672A-30B98AB01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3975" y="6130925"/>
              <a:ext cx="221214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M.07.2</a:t>
              </a:r>
              <a:endParaRPr lang="en-US" altLang="en-US" sz="1800"/>
            </a:p>
          </p:txBody>
        </p:sp>
        <p:sp>
          <p:nvSpPr>
            <p:cNvPr id="49" name="Rectangle 849">
              <a:extLst>
                <a:ext uri="{FF2B5EF4-FFF2-40B4-BE49-F238E27FC236}">
                  <a16:creationId xmlns:a16="http://schemas.microsoft.com/office/drawing/2014/main" id="{14B6C6DC-C3CC-9812-75E2-FDE0518C8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813" y="6130925"/>
              <a:ext cx="60914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50" name="Rectangle 850">
              <a:extLst>
                <a:ext uri="{FF2B5EF4-FFF2-40B4-BE49-F238E27FC236}">
                  <a16:creationId xmlns:a16="http://schemas.microsoft.com/office/drawing/2014/main" id="{312B7E16-5890-A39E-D4E3-D0B1269D0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7375" y="6126163"/>
              <a:ext cx="24046" cy="46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51" name="Rectangle 851">
              <a:extLst>
                <a:ext uri="{FF2B5EF4-FFF2-40B4-BE49-F238E27FC236}">
                  <a16:creationId xmlns:a16="http://schemas.microsoft.com/office/drawing/2014/main" id="{393F9E80-CA36-D0E4-E9A4-C11F0D638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225" y="6130925"/>
              <a:ext cx="362279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211.884,04</a:t>
              </a:r>
              <a:endParaRPr lang="en-US" altLang="en-US" sz="1800"/>
            </a:p>
          </p:txBody>
        </p:sp>
        <p:sp>
          <p:nvSpPr>
            <p:cNvPr id="52" name="Rectangle 852">
              <a:extLst>
                <a:ext uri="{FF2B5EF4-FFF2-40B4-BE49-F238E27FC236}">
                  <a16:creationId xmlns:a16="http://schemas.microsoft.com/office/drawing/2014/main" id="{EF8B0BD7-278F-E3E5-6C0F-A7313AE35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6130925"/>
              <a:ext cx="270908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  </a:t>
              </a:r>
              <a:endParaRPr lang="en-US" altLang="en-US" sz="1800"/>
            </a:p>
          </p:txBody>
        </p:sp>
        <p:sp>
          <p:nvSpPr>
            <p:cNvPr id="53" name="Rectangle 853">
              <a:extLst>
                <a:ext uri="{FF2B5EF4-FFF2-40B4-BE49-F238E27FC236}">
                  <a16:creationId xmlns:a16="http://schemas.microsoft.com/office/drawing/2014/main" id="{811CF28B-ED75-5137-3B61-078255738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0763" y="6130925"/>
              <a:ext cx="2084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54" name="Rectangle 854">
              <a:extLst>
                <a:ext uri="{FF2B5EF4-FFF2-40B4-BE49-F238E27FC236}">
                  <a16:creationId xmlns:a16="http://schemas.microsoft.com/office/drawing/2014/main" id="{1A7DAA49-F2F7-666A-A42D-A91F665B8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7850" y="6137275"/>
              <a:ext cx="886461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Muat+angkut M.07.2  jarak 2,5 km</a:t>
              </a:r>
              <a:endParaRPr lang="en-US" altLang="en-US" sz="1800"/>
            </a:p>
          </p:txBody>
        </p:sp>
        <p:sp>
          <p:nvSpPr>
            <p:cNvPr id="55" name="Rectangle 855">
              <a:extLst>
                <a:ext uri="{FF2B5EF4-FFF2-40B4-BE49-F238E27FC236}">
                  <a16:creationId xmlns:a16="http://schemas.microsoft.com/office/drawing/2014/main" id="{482CC390-63FF-B0B0-9BE2-EB274B724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7688" y="6143625"/>
              <a:ext cx="25648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31.082,81</a:t>
              </a:r>
              <a:endParaRPr lang="en-US" altLang="en-US" sz="1800"/>
            </a:p>
          </p:txBody>
        </p:sp>
        <p:sp>
          <p:nvSpPr>
            <p:cNvPr id="56" name="Rectangle 856">
              <a:extLst>
                <a:ext uri="{FF2B5EF4-FFF2-40B4-BE49-F238E27FC236}">
                  <a16:creationId xmlns:a16="http://schemas.microsoft.com/office/drawing/2014/main" id="{88A86760-099A-8FA1-A90A-C9B6A3D54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1625" y="6143625"/>
              <a:ext cx="24045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    </a:t>
              </a:r>
              <a:endParaRPr lang="en-US" altLang="en-US" sz="1800"/>
            </a:p>
          </p:txBody>
        </p:sp>
        <p:sp>
          <p:nvSpPr>
            <p:cNvPr id="57" name="Rectangle 857">
              <a:extLst>
                <a:ext uri="{FF2B5EF4-FFF2-40B4-BE49-F238E27FC236}">
                  <a16:creationId xmlns:a16="http://schemas.microsoft.com/office/drawing/2014/main" id="{4BC3615A-B950-6E41-992B-40A3199FD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4513" y="6143625"/>
              <a:ext cx="1603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58" name="Rectangle 858">
              <a:extLst>
                <a:ext uri="{FF2B5EF4-FFF2-40B4-BE49-F238E27FC236}">
                  <a16:creationId xmlns:a16="http://schemas.microsoft.com/office/drawing/2014/main" id="{EE8721E2-2F4C-C326-A2DD-4E86C6D97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6800" y="6130925"/>
              <a:ext cx="26129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242.967</a:t>
              </a:r>
              <a:endParaRPr lang="en-US" altLang="en-US" sz="1800"/>
            </a:p>
          </p:txBody>
        </p:sp>
        <p:sp>
          <p:nvSpPr>
            <p:cNvPr id="59" name="Rectangle 859">
              <a:extLst>
                <a:ext uri="{FF2B5EF4-FFF2-40B4-BE49-F238E27FC236}">
                  <a16:creationId xmlns:a16="http://schemas.microsoft.com/office/drawing/2014/main" id="{63F99DAF-8D12-83CB-CB2E-E6A3BED18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7725" y="6130925"/>
              <a:ext cx="22923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60" name="Rectangle 860">
              <a:extLst>
                <a:ext uri="{FF2B5EF4-FFF2-40B4-BE49-F238E27FC236}">
                  <a16:creationId xmlns:a16="http://schemas.microsoft.com/office/drawing/2014/main" id="{10862A5F-142C-3BB7-F76E-0B404254A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213" y="6130925"/>
              <a:ext cx="2084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61" name="Rectangle 861">
              <a:extLst>
                <a:ext uri="{FF2B5EF4-FFF2-40B4-BE49-F238E27FC236}">
                  <a16:creationId xmlns:a16="http://schemas.microsoft.com/office/drawing/2014/main" id="{4C1DF8DB-68F4-9D01-F973-FE1126175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4163" y="6208713"/>
              <a:ext cx="8015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18</a:t>
              </a:r>
              <a:endParaRPr lang="en-US" altLang="en-US" sz="1800"/>
            </a:p>
          </p:txBody>
        </p:sp>
        <p:sp>
          <p:nvSpPr>
            <p:cNvPr id="62" name="Rectangle 862">
              <a:extLst>
                <a:ext uri="{FF2B5EF4-FFF2-40B4-BE49-F238E27FC236}">
                  <a16:creationId xmlns:a16="http://schemas.microsoft.com/office/drawing/2014/main" id="{340A17A5-C191-C686-CA4A-BD11C213A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4650" y="6208713"/>
              <a:ext cx="1027525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Tanah biasa/tanah liat berpasir</a:t>
              </a:r>
              <a:endParaRPr lang="en-US" altLang="en-US" sz="1800"/>
            </a:p>
          </p:txBody>
        </p:sp>
        <p:sp>
          <p:nvSpPr>
            <p:cNvPr id="63" name="Rectangle 863">
              <a:extLst>
                <a:ext uri="{FF2B5EF4-FFF2-40B4-BE49-F238E27FC236}">
                  <a16:creationId xmlns:a16="http://schemas.microsoft.com/office/drawing/2014/main" id="{226265FD-3C5B-70C4-97D5-58EBB4D35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6988" y="6208713"/>
              <a:ext cx="278923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M.08.a.2</a:t>
              </a:r>
              <a:endParaRPr lang="en-US" altLang="en-US" sz="1800"/>
            </a:p>
          </p:txBody>
        </p:sp>
        <p:sp>
          <p:nvSpPr>
            <p:cNvPr id="64" name="Rectangle 864">
              <a:extLst>
                <a:ext uri="{FF2B5EF4-FFF2-40B4-BE49-F238E27FC236}">
                  <a16:creationId xmlns:a16="http://schemas.microsoft.com/office/drawing/2014/main" id="{7E6848B0-89F7-AECF-5E03-1442E60C5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813" y="6208713"/>
              <a:ext cx="60914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65" name="Rectangle 865">
              <a:extLst>
                <a:ext uri="{FF2B5EF4-FFF2-40B4-BE49-F238E27FC236}">
                  <a16:creationId xmlns:a16="http://schemas.microsoft.com/office/drawing/2014/main" id="{4F4029CD-89F2-0B43-24C0-412AF2D5F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7375" y="6203950"/>
              <a:ext cx="24046" cy="46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66" name="Rectangle 866">
              <a:extLst>
                <a:ext uri="{FF2B5EF4-FFF2-40B4-BE49-F238E27FC236}">
                  <a16:creationId xmlns:a16="http://schemas.microsoft.com/office/drawing/2014/main" id="{6F2DBFAD-480C-18B3-27B2-14D0C9577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225" y="6208713"/>
              <a:ext cx="362279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205.212,02</a:t>
              </a:r>
              <a:endParaRPr lang="en-US" altLang="en-US" sz="1800"/>
            </a:p>
          </p:txBody>
        </p:sp>
        <p:sp>
          <p:nvSpPr>
            <p:cNvPr id="67" name="Rectangle 867">
              <a:extLst>
                <a:ext uri="{FF2B5EF4-FFF2-40B4-BE49-F238E27FC236}">
                  <a16:creationId xmlns:a16="http://schemas.microsoft.com/office/drawing/2014/main" id="{E531F168-2767-9BE8-D686-753CA51B05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6208713"/>
              <a:ext cx="270908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  </a:t>
              </a:r>
              <a:endParaRPr lang="en-US" altLang="en-US" sz="1800"/>
            </a:p>
          </p:txBody>
        </p:sp>
        <p:sp>
          <p:nvSpPr>
            <p:cNvPr id="68" name="Rectangle 868">
              <a:extLst>
                <a:ext uri="{FF2B5EF4-FFF2-40B4-BE49-F238E27FC236}">
                  <a16:creationId xmlns:a16="http://schemas.microsoft.com/office/drawing/2014/main" id="{B3B7B26F-C629-9609-6681-F78337C55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0763" y="6208713"/>
              <a:ext cx="2084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69" name="Rectangle 869">
              <a:extLst>
                <a:ext uri="{FF2B5EF4-FFF2-40B4-BE49-F238E27FC236}">
                  <a16:creationId xmlns:a16="http://schemas.microsoft.com/office/drawing/2014/main" id="{473DBAE9-5861-766D-080B-D2EBEA357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7850" y="6213475"/>
              <a:ext cx="932948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Muat+angkut M.08.a.2  jarak 2,5 km</a:t>
              </a:r>
              <a:endParaRPr lang="en-US" altLang="en-US" sz="1800"/>
            </a:p>
          </p:txBody>
        </p:sp>
        <p:sp>
          <p:nvSpPr>
            <p:cNvPr id="70" name="Rectangle 870">
              <a:extLst>
                <a:ext uri="{FF2B5EF4-FFF2-40B4-BE49-F238E27FC236}">
                  <a16:creationId xmlns:a16="http://schemas.microsoft.com/office/drawing/2014/main" id="{BAEE674F-1BC4-C54A-A557-6A1F9940A6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7688" y="6221413"/>
              <a:ext cx="25648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30.988,44</a:t>
              </a:r>
              <a:endParaRPr lang="en-US" altLang="en-US" sz="1800"/>
            </a:p>
          </p:txBody>
        </p:sp>
        <p:sp>
          <p:nvSpPr>
            <p:cNvPr id="71" name="Rectangle 871">
              <a:extLst>
                <a:ext uri="{FF2B5EF4-FFF2-40B4-BE49-F238E27FC236}">
                  <a16:creationId xmlns:a16="http://schemas.microsoft.com/office/drawing/2014/main" id="{9BE32B1D-81D8-6345-35D4-44C90A47A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1625" y="6221413"/>
              <a:ext cx="24045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    </a:t>
              </a:r>
              <a:endParaRPr lang="en-US" altLang="en-US" sz="1800"/>
            </a:p>
          </p:txBody>
        </p:sp>
        <p:sp>
          <p:nvSpPr>
            <p:cNvPr id="72" name="Rectangle 872">
              <a:extLst>
                <a:ext uri="{FF2B5EF4-FFF2-40B4-BE49-F238E27FC236}">
                  <a16:creationId xmlns:a16="http://schemas.microsoft.com/office/drawing/2014/main" id="{DC3192ED-674E-F58D-11EC-1EF5EF352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4513" y="6221413"/>
              <a:ext cx="1603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73" name="Rectangle 873">
              <a:extLst>
                <a:ext uri="{FF2B5EF4-FFF2-40B4-BE49-F238E27FC236}">
                  <a16:creationId xmlns:a16="http://schemas.microsoft.com/office/drawing/2014/main" id="{39DB65A0-E207-30F4-79F1-BE4CF3251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6800" y="6208713"/>
              <a:ext cx="26129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236.200</a:t>
              </a:r>
              <a:endParaRPr lang="en-US" altLang="en-US" sz="1800"/>
            </a:p>
          </p:txBody>
        </p:sp>
        <p:sp>
          <p:nvSpPr>
            <p:cNvPr id="74" name="Rectangle 874">
              <a:extLst>
                <a:ext uri="{FF2B5EF4-FFF2-40B4-BE49-F238E27FC236}">
                  <a16:creationId xmlns:a16="http://schemas.microsoft.com/office/drawing/2014/main" id="{55BC8AA4-4337-A1A6-E3A0-9FE484FA7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7725" y="6208713"/>
              <a:ext cx="22923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75" name="Rectangle 875">
              <a:extLst>
                <a:ext uri="{FF2B5EF4-FFF2-40B4-BE49-F238E27FC236}">
                  <a16:creationId xmlns:a16="http://schemas.microsoft.com/office/drawing/2014/main" id="{C5D57AD5-DF6C-81C9-C1D0-838E8BB09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213" y="6208713"/>
              <a:ext cx="2084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76" name="Rectangle 876">
              <a:extLst>
                <a:ext uri="{FF2B5EF4-FFF2-40B4-BE49-F238E27FC236}">
                  <a16:creationId xmlns:a16="http://schemas.microsoft.com/office/drawing/2014/main" id="{E0469E82-EF93-D3F8-CF63-B77293EEB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4163" y="6286500"/>
              <a:ext cx="8015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19</a:t>
              </a:r>
              <a:endParaRPr lang="en-US" altLang="en-US" sz="1800"/>
            </a:p>
          </p:txBody>
        </p:sp>
        <p:sp>
          <p:nvSpPr>
            <p:cNvPr id="77" name="Rectangle 877">
              <a:extLst>
                <a:ext uri="{FF2B5EF4-FFF2-40B4-BE49-F238E27FC236}">
                  <a16:creationId xmlns:a16="http://schemas.microsoft.com/office/drawing/2014/main" id="{5D516702-E38A-8E65-31C4-FF6C35D0A6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4650" y="6286500"/>
              <a:ext cx="650819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Tanah liat/lempung</a:t>
              </a:r>
              <a:endParaRPr lang="en-US" altLang="en-US" sz="1800"/>
            </a:p>
          </p:txBody>
        </p:sp>
        <p:sp>
          <p:nvSpPr>
            <p:cNvPr id="78" name="Rectangle 878">
              <a:extLst>
                <a:ext uri="{FF2B5EF4-FFF2-40B4-BE49-F238E27FC236}">
                  <a16:creationId xmlns:a16="http://schemas.microsoft.com/office/drawing/2014/main" id="{3A370AD4-7242-2154-839C-5C1F6FFBE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5400" y="6286500"/>
              <a:ext cx="282129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M.08.b.2</a:t>
              </a:r>
              <a:endParaRPr lang="en-US" altLang="en-US" sz="1800"/>
            </a:p>
          </p:txBody>
        </p:sp>
        <p:sp>
          <p:nvSpPr>
            <p:cNvPr id="79" name="Rectangle 879">
              <a:extLst>
                <a:ext uri="{FF2B5EF4-FFF2-40B4-BE49-F238E27FC236}">
                  <a16:creationId xmlns:a16="http://schemas.microsoft.com/office/drawing/2014/main" id="{7A1A6149-A746-4C03-6F1C-5851ACBA9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813" y="6286500"/>
              <a:ext cx="60914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80" name="Rectangle 880">
              <a:extLst>
                <a:ext uri="{FF2B5EF4-FFF2-40B4-BE49-F238E27FC236}">
                  <a16:creationId xmlns:a16="http://schemas.microsoft.com/office/drawing/2014/main" id="{2E734361-940E-FC11-710B-27BD90A8C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7375" y="6280150"/>
              <a:ext cx="24046" cy="46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81" name="Rectangle 881">
              <a:extLst>
                <a:ext uri="{FF2B5EF4-FFF2-40B4-BE49-F238E27FC236}">
                  <a16:creationId xmlns:a16="http://schemas.microsoft.com/office/drawing/2014/main" id="{7FABAE57-1612-8739-ABEA-4F51BA5AE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225" y="6286500"/>
              <a:ext cx="362279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225.212,02</a:t>
              </a:r>
              <a:endParaRPr lang="en-US" altLang="en-US" sz="1800"/>
            </a:p>
          </p:txBody>
        </p:sp>
        <p:sp>
          <p:nvSpPr>
            <p:cNvPr id="82" name="Rectangle 882">
              <a:extLst>
                <a:ext uri="{FF2B5EF4-FFF2-40B4-BE49-F238E27FC236}">
                  <a16:creationId xmlns:a16="http://schemas.microsoft.com/office/drawing/2014/main" id="{2C5AC361-4083-DB49-B6E3-1A11B2DD8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6286500"/>
              <a:ext cx="270908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  </a:t>
              </a:r>
              <a:endParaRPr lang="en-US" altLang="en-US" sz="1800"/>
            </a:p>
          </p:txBody>
        </p:sp>
        <p:sp>
          <p:nvSpPr>
            <p:cNvPr id="83" name="Rectangle 883">
              <a:extLst>
                <a:ext uri="{FF2B5EF4-FFF2-40B4-BE49-F238E27FC236}">
                  <a16:creationId xmlns:a16="http://schemas.microsoft.com/office/drawing/2014/main" id="{410A8984-6E2E-C61D-D806-1E48A01C50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0763" y="6286500"/>
              <a:ext cx="2084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84" name="Rectangle 884">
              <a:extLst>
                <a:ext uri="{FF2B5EF4-FFF2-40B4-BE49-F238E27FC236}">
                  <a16:creationId xmlns:a16="http://schemas.microsoft.com/office/drawing/2014/main" id="{2D598CCC-0CE1-6C72-B988-127418CA1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7850" y="6291263"/>
              <a:ext cx="934551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Muat+angkut M.08.b.2  jarak 2,5 km</a:t>
              </a:r>
              <a:endParaRPr lang="en-US" altLang="en-US" sz="1800"/>
            </a:p>
          </p:txBody>
        </p:sp>
        <p:sp>
          <p:nvSpPr>
            <p:cNvPr id="85" name="Rectangle 885">
              <a:extLst>
                <a:ext uri="{FF2B5EF4-FFF2-40B4-BE49-F238E27FC236}">
                  <a16:creationId xmlns:a16="http://schemas.microsoft.com/office/drawing/2014/main" id="{22985CB7-C011-9575-EEC7-428105805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7688" y="6297613"/>
              <a:ext cx="25648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30.988,44</a:t>
              </a:r>
              <a:endParaRPr lang="en-US" altLang="en-US" sz="1800"/>
            </a:p>
          </p:txBody>
        </p:sp>
        <p:sp>
          <p:nvSpPr>
            <p:cNvPr id="86" name="Rectangle 886">
              <a:extLst>
                <a:ext uri="{FF2B5EF4-FFF2-40B4-BE49-F238E27FC236}">
                  <a16:creationId xmlns:a16="http://schemas.microsoft.com/office/drawing/2014/main" id="{C1CC621C-E578-A2E5-6B2B-E3B1029CF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1625" y="6297613"/>
              <a:ext cx="24045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    </a:t>
              </a:r>
              <a:endParaRPr lang="en-US" altLang="en-US" sz="1800"/>
            </a:p>
          </p:txBody>
        </p:sp>
        <p:sp>
          <p:nvSpPr>
            <p:cNvPr id="87" name="Rectangle 887">
              <a:extLst>
                <a:ext uri="{FF2B5EF4-FFF2-40B4-BE49-F238E27FC236}">
                  <a16:creationId xmlns:a16="http://schemas.microsoft.com/office/drawing/2014/main" id="{8F0376FC-6B38-3886-93D4-5AF1ECD84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4513" y="6297613"/>
              <a:ext cx="1603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88" name="Rectangle 888">
              <a:extLst>
                <a:ext uri="{FF2B5EF4-FFF2-40B4-BE49-F238E27FC236}">
                  <a16:creationId xmlns:a16="http://schemas.microsoft.com/office/drawing/2014/main" id="{B26EDA7E-9AA8-E674-0BC7-B364BB788A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6800" y="6286500"/>
              <a:ext cx="26129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256.200</a:t>
              </a:r>
              <a:endParaRPr lang="en-US" altLang="en-US" sz="1800"/>
            </a:p>
          </p:txBody>
        </p:sp>
        <p:sp>
          <p:nvSpPr>
            <p:cNvPr id="89" name="Rectangle 889">
              <a:extLst>
                <a:ext uri="{FF2B5EF4-FFF2-40B4-BE49-F238E27FC236}">
                  <a16:creationId xmlns:a16="http://schemas.microsoft.com/office/drawing/2014/main" id="{AF0A8F6B-0C49-8675-5C8C-99FC3AA31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7725" y="6286500"/>
              <a:ext cx="22923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90" name="Rectangle 890">
              <a:extLst>
                <a:ext uri="{FF2B5EF4-FFF2-40B4-BE49-F238E27FC236}">
                  <a16:creationId xmlns:a16="http://schemas.microsoft.com/office/drawing/2014/main" id="{8100DE35-D163-A474-1EC8-736A55E6D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213" y="6286500"/>
              <a:ext cx="2084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91" name="Rectangle 891">
              <a:extLst>
                <a:ext uri="{FF2B5EF4-FFF2-40B4-BE49-F238E27FC236}">
                  <a16:creationId xmlns:a16="http://schemas.microsoft.com/office/drawing/2014/main" id="{45CEA40A-69B1-31B5-7D8F-3D76801B6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4163" y="6362700"/>
              <a:ext cx="8015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20</a:t>
              </a:r>
              <a:endParaRPr lang="en-US" altLang="en-US" sz="1800"/>
            </a:p>
          </p:txBody>
        </p:sp>
        <p:sp>
          <p:nvSpPr>
            <p:cNvPr id="92" name="Rectangle 892">
              <a:extLst>
                <a:ext uri="{FF2B5EF4-FFF2-40B4-BE49-F238E27FC236}">
                  <a16:creationId xmlns:a16="http://schemas.microsoft.com/office/drawing/2014/main" id="{F2A42FB5-0345-1203-3529-6B1DD1FA5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4650" y="6362700"/>
              <a:ext cx="1562928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Tanah keras/cadas/batuan lunak untuk urukan</a:t>
              </a:r>
              <a:endParaRPr lang="en-US" altLang="en-US" sz="1800"/>
            </a:p>
          </p:txBody>
        </p:sp>
        <p:sp>
          <p:nvSpPr>
            <p:cNvPr id="93" name="Rectangle 893">
              <a:extLst>
                <a:ext uri="{FF2B5EF4-FFF2-40B4-BE49-F238E27FC236}">
                  <a16:creationId xmlns:a16="http://schemas.microsoft.com/office/drawing/2014/main" id="{57D0A07C-C522-7F23-6B6B-2220AA7CF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8575" y="6362700"/>
              <a:ext cx="275717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M.08.c.2</a:t>
              </a:r>
              <a:endParaRPr lang="en-US" altLang="en-US" sz="1800"/>
            </a:p>
          </p:txBody>
        </p:sp>
        <p:sp>
          <p:nvSpPr>
            <p:cNvPr id="94" name="Rectangle 894">
              <a:extLst>
                <a:ext uri="{FF2B5EF4-FFF2-40B4-BE49-F238E27FC236}">
                  <a16:creationId xmlns:a16="http://schemas.microsoft.com/office/drawing/2014/main" id="{6EC7A15E-68C3-3730-5B1C-693E97BC1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813" y="6362700"/>
              <a:ext cx="60914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95" name="Rectangle 895">
              <a:extLst>
                <a:ext uri="{FF2B5EF4-FFF2-40B4-BE49-F238E27FC236}">
                  <a16:creationId xmlns:a16="http://schemas.microsoft.com/office/drawing/2014/main" id="{F8B4AF7F-B9BE-FD18-A066-A621B3CCE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7375" y="6357938"/>
              <a:ext cx="24046" cy="46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96" name="Rectangle 896">
              <a:extLst>
                <a:ext uri="{FF2B5EF4-FFF2-40B4-BE49-F238E27FC236}">
                  <a16:creationId xmlns:a16="http://schemas.microsoft.com/office/drawing/2014/main" id="{33B202AD-7B4E-D321-5230-0A9B29A8F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225" y="6362700"/>
              <a:ext cx="362279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252.800,96</a:t>
              </a:r>
              <a:endParaRPr lang="en-US" altLang="en-US" sz="1800"/>
            </a:p>
          </p:txBody>
        </p:sp>
        <p:sp>
          <p:nvSpPr>
            <p:cNvPr id="97" name="Rectangle 897">
              <a:extLst>
                <a:ext uri="{FF2B5EF4-FFF2-40B4-BE49-F238E27FC236}">
                  <a16:creationId xmlns:a16="http://schemas.microsoft.com/office/drawing/2014/main" id="{5A445AB7-1FF0-38F8-2892-42F05AC27F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6362700"/>
              <a:ext cx="270908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  </a:t>
              </a:r>
              <a:endParaRPr lang="en-US" altLang="en-US" sz="1800"/>
            </a:p>
          </p:txBody>
        </p:sp>
        <p:sp>
          <p:nvSpPr>
            <p:cNvPr id="98" name="Rectangle 898">
              <a:extLst>
                <a:ext uri="{FF2B5EF4-FFF2-40B4-BE49-F238E27FC236}">
                  <a16:creationId xmlns:a16="http://schemas.microsoft.com/office/drawing/2014/main" id="{D4561E90-6903-2443-4318-01E01A8B7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0763" y="6362700"/>
              <a:ext cx="2084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99" name="Rectangle 899">
              <a:extLst>
                <a:ext uri="{FF2B5EF4-FFF2-40B4-BE49-F238E27FC236}">
                  <a16:creationId xmlns:a16="http://schemas.microsoft.com/office/drawing/2014/main" id="{0BDFE45F-3CCA-A5BB-F4AC-43E783FDA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7850" y="6369050"/>
              <a:ext cx="929742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Muat+angkut M.08.c.2  jarak 2,5 km</a:t>
              </a:r>
              <a:endParaRPr lang="en-US" altLang="en-US" sz="1800"/>
            </a:p>
          </p:txBody>
        </p:sp>
        <p:sp>
          <p:nvSpPr>
            <p:cNvPr id="100" name="Rectangle 900">
              <a:extLst>
                <a:ext uri="{FF2B5EF4-FFF2-40B4-BE49-F238E27FC236}">
                  <a16:creationId xmlns:a16="http://schemas.microsoft.com/office/drawing/2014/main" id="{1A90BBD1-06DA-55A3-54F1-4E476D4E8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7688" y="6375400"/>
              <a:ext cx="25648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30.988,44</a:t>
              </a:r>
              <a:endParaRPr lang="en-US" altLang="en-US" sz="1800"/>
            </a:p>
          </p:txBody>
        </p:sp>
        <p:sp>
          <p:nvSpPr>
            <p:cNvPr id="101" name="Rectangle 901">
              <a:extLst>
                <a:ext uri="{FF2B5EF4-FFF2-40B4-BE49-F238E27FC236}">
                  <a16:creationId xmlns:a16="http://schemas.microsoft.com/office/drawing/2014/main" id="{5360DCB1-00EA-DE1A-A42C-B3FE68F3E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1625" y="6375400"/>
              <a:ext cx="24045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    </a:t>
              </a:r>
              <a:endParaRPr lang="en-US" altLang="en-US" sz="1800"/>
            </a:p>
          </p:txBody>
        </p:sp>
        <p:sp>
          <p:nvSpPr>
            <p:cNvPr id="102" name="Rectangle 902">
              <a:extLst>
                <a:ext uri="{FF2B5EF4-FFF2-40B4-BE49-F238E27FC236}">
                  <a16:creationId xmlns:a16="http://schemas.microsoft.com/office/drawing/2014/main" id="{502DA160-A713-11E0-3E9F-BB689944D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4513" y="6375400"/>
              <a:ext cx="1603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103" name="Rectangle 903">
              <a:extLst>
                <a:ext uri="{FF2B5EF4-FFF2-40B4-BE49-F238E27FC236}">
                  <a16:creationId xmlns:a16="http://schemas.microsoft.com/office/drawing/2014/main" id="{60D0EF83-1C5A-7B73-183E-2E8BE7F55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6800" y="6362700"/>
              <a:ext cx="26129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283.789</a:t>
              </a:r>
              <a:endParaRPr lang="en-US" altLang="en-US" sz="1800"/>
            </a:p>
          </p:txBody>
        </p:sp>
        <p:sp>
          <p:nvSpPr>
            <p:cNvPr id="104" name="Rectangle 904">
              <a:extLst>
                <a:ext uri="{FF2B5EF4-FFF2-40B4-BE49-F238E27FC236}">
                  <a16:creationId xmlns:a16="http://schemas.microsoft.com/office/drawing/2014/main" id="{EBA7C59A-F447-2CFD-7E31-AAE673237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7725" y="6362700"/>
              <a:ext cx="22923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105" name="Rectangle 905">
              <a:extLst>
                <a:ext uri="{FF2B5EF4-FFF2-40B4-BE49-F238E27FC236}">
                  <a16:creationId xmlns:a16="http://schemas.microsoft.com/office/drawing/2014/main" id="{3CC4CB25-364A-D5A0-1A65-61F9738B4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213" y="6362700"/>
              <a:ext cx="2084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106" name="Rectangle 906">
              <a:extLst>
                <a:ext uri="{FF2B5EF4-FFF2-40B4-BE49-F238E27FC236}">
                  <a16:creationId xmlns:a16="http://schemas.microsoft.com/office/drawing/2014/main" id="{1D390330-7388-A56A-E843-360D1FB21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4163" y="6440488"/>
              <a:ext cx="8015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21</a:t>
              </a:r>
              <a:endParaRPr lang="en-US" altLang="en-US" sz="1800"/>
            </a:p>
          </p:txBody>
        </p:sp>
        <p:sp>
          <p:nvSpPr>
            <p:cNvPr id="107" name="Rectangle 907">
              <a:extLst>
                <a:ext uri="{FF2B5EF4-FFF2-40B4-BE49-F238E27FC236}">
                  <a16:creationId xmlns:a16="http://schemas.microsoft.com/office/drawing/2014/main" id="{A6ADA440-10CE-95FC-0DFA-0C49CDA3C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4650" y="6440488"/>
              <a:ext cx="854401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Tanah uruk di Base Camp</a:t>
              </a:r>
              <a:endParaRPr lang="en-US" altLang="en-US" sz="1800"/>
            </a:p>
          </p:txBody>
        </p:sp>
        <p:sp>
          <p:nvSpPr>
            <p:cNvPr id="108" name="Rectangle 908">
              <a:extLst>
                <a:ext uri="{FF2B5EF4-FFF2-40B4-BE49-F238E27FC236}">
                  <a16:creationId xmlns:a16="http://schemas.microsoft.com/office/drawing/2014/main" id="{CCF546F1-DFA2-FE53-D5E7-DCD428E8B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5400" y="6440488"/>
              <a:ext cx="282129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M.08.d.2</a:t>
              </a:r>
              <a:endParaRPr lang="en-US" altLang="en-US" sz="1800"/>
            </a:p>
          </p:txBody>
        </p:sp>
        <p:sp>
          <p:nvSpPr>
            <p:cNvPr id="109" name="Rectangle 909">
              <a:extLst>
                <a:ext uri="{FF2B5EF4-FFF2-40B4-BE49-F238E27FC236}">
                  <a16:creationId xmlns:a16="http://schemas.microsoft.com/office/drawing/2014/main" id="{5B342D06-8789-7C35-DB14-9498EE005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813" y="6440488"/>
              <a:ext cx="60914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</a:t>
              </a:r>
              <a:endParaRPr lang="en-US" altLang="en-US" sz="1800"/>
            </a:p>
          </p:txBody>
        </p:sp>
        <p:sp>
          <p:nvSpPr>
            <p:cNvPr id="110" name="Rectangle 910">
              <a:extLst>
                <a:ext uri="{FF2B5EF4-FFF2-40B4-BE49-F238E27FC236}">
                  <a16:creationId xmlns:a16="http://schemas.microsoft.com/office/drawing/2014/main" id="{BC7F1C98-474A-3319-86EB-90A291C50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7375" y="6434138"/>
              <a:ext cx="24046" cy="46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</a:t>
              </a:r>
              <a:endParaRPr lang="en-US" altLang="en-US" sz="1800"/>
            </a:p>
          </p:txBody>
        </p:sp>
        <p:sp>
          <p:nvSpPr>
            <p:cNvPr id="111" name="Rectangle 911">
              <a:extLst>
                <a:ext uri="{FF2B5EF4-FFF2-40B4-BE49-F238E27FC236}">
                  <a16:creationId xmlns:a16="http://schemas.microsoft.com/office/drawing/2014/main" id="{658D4B3B-8319-16ED-A6A6-84FF37293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225" y="6440488"/>
              <a:ext cx="362279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189.212,02</a:t>
              </a:r>
              <a:endParaRPr lang="en-US" altLang="en-US" sz="1800"/>
            </a:p>
          </p:txBody>
        </p:sp>
        <p:sp>
          <p:nvSpPr>
            <p:cNvPr id="112" name="Rectangle 912">
              <a:extLst>
                <a:ext uri="{FF2B5EF4-FFF2-40B4-BE49-F238E27FC236}">
                  <a16:creationId xmlns:a16="http://schemas.microsoft.com/office/drawing/2014/main" id="{BFB9FDEB-BCDC-328A-41B2-E7682BCAE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6440488"/>
              <a:ext cx="270908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  </a:t>
              </a:r>
              <a:endParaRPr lang="en-US" altLang="en-US" sz="1800"/>
            </a:p>
          </p:txBody>
        </p:sp>
        <p:sp>
          <p:nvSpPr>
            <p:cNvPr id="113" name="Rectangle 913">
              <a:extLst>
                <a:ext uri="{FF2B5EF4-FFF2-40B4-BE49-F238E27FC236}">
                  <a16:creationId xmlns:a16="http://schemas.microsoft.com/office/drawing/2014/main" id="{6BD44CE0-0311-146E-4B1F-B14BE811B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0763" y="6440488"/>
              <a:ext cx="2084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114" name="Rectangle 914">
              <a:extLst>
                <a:ext uri="{FF2B5EF4-FFF2-40B4-BE49-F238E27FC236}">
                  <a16:creationId xmlns:a16="http://schemas.microsoft.com/office/drawing/2014/main" id="{5CFB3E52-16BF-0FBA-CE14-819D2C681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7850" y="6445250"/>
              <a:ext cx="934551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Muat+angkut M.08.d.2  jarak 2,5 km</a:t>
              </a:r>
              <a:endParaRPr lang="en-US" altLang="en-US" sz="1800"/>
            </a:p>
          </p:txBody>
        </p:sp>
        <p:sp>
          <p:nvSpPr>
            <p:cNvPr id="115" name="Rectangle 915">
              <a:extLst>
                <a:ext uri="{FF2B5EF4-FFF2-40B4-BE49-F238E27FC236}">
                  <a16:creationId xmlns:a16="http://schemas.microsoft.com/office/drawing/2014/main" id="{4ADC57BE-6254-EC5A-92C6-37C0B36D3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7688" y="6453188"/>
              <a:ext cx="25648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30.988,44</a:t>
              </a:r>
              <a:endParaRPr lang="en-US" altLang="en-US" sz="1800"/>
            </a:p>
          </p:txBody>
        </p:sp>
        <p:sp>
          <p:nvSpPr>
            <p:cNvPr id="116" name="Rectangle 916">
              <a:extLst>
                <a:ext uri="{FF2B5EF4-FFF2-40B4-BE49-F238E27FC236}">
                  <a16:creationId xmlns:a16="http://schemas.microsoft.com/office/drawing/2014/main" id="{81547139-F69C-F0C9-66FD-DFD65787CD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1625" y="6453188"/>
              <a:ext cx="24045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    </a:t>
              </a:r>
              <a:endParaRPr lang="en-US" altLang="en-US" sz="1800"/>
            </a:p>
          </p:txBody>
        </p:sp>
        <p:sp>
          <p:nvSpPr>
            <p:cNvPr id="117" name="Rectangle 917">
              <a:extLst>
                <a:ext uri="{FF2B5EF4-FFF2-40B4-BE49-F238E27FC236}">
                  <a16:creationId xmlns:a16="http://schemas.microsoft.com/office/drawing/2014/main" id="{4E90F1A1-7926-1BE6-B496-C5328E361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4513" y="6453188"/>
              <a:ext cx="16030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118" name="Rectangle 918">
              <a:extLst>
                <a:ext uri="{FF2B5EF4-FFF2-40B4-BE49-F238E27FC236}">
                  <a16:creationId xmlns:a16="http://schemas.microsoft.com/office/drawing/2014/main" id="{81C320A4-00B7-B43C-1131-FDAEEEBAA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6800" y="6440488"/>
              <a:ext cx="26129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220.200</a:t>
              </a:r>
              <a:endParaRPr lang="en-US" altLang="en-US" sz="1800"/>
            </a:p>
          </p:txBody>
        </p:sp>
        <p:sp>
          <p:nvSpPr>
            <p:cNvPr id="119" name="Rectangle 919">
              <a:extLst>
                <a:ext uri="{FF2B5EF4-FFF2-40B4-BE49-F238E27FC236}">
                  <a16:creationId xmlns:a16="http://schemas.microsoft.com/office/drawing/2014/main" id="{530C8FAC-A9BD-2115-6966-7530D4453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7725" y="6440488"/>
              <a:ext cx="22923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          </a:t>
              </a:r>
              <a:endParaRPr lang="en-US" altLang="en-US" sz="1800"/>
            </a:p>
          </p:txBody>
        </p:sp>
        <p:sp>
          <p:nvSpPr>
            <p:cNvPr id="120" name="Rectangle 920">
              <a:extLst>
                <a:ext uri="{FF2B5EF4-FFF2-40B4-BE49-F238E27FC236}">
                  <a16:creationId xmlns:a16="http://schemas.microsoft.com/office/drawing/2014/main" id="{785CA7BF-9F7D-C507-D6B0-43DA19BE3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213" y="6440488"/>
              <a:ext cx="2084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Bookman Old Style" panose="02050604050505020204" pitchFamily="18" charset="0"/>
                </a:rPr>
                <a:t> </a:t>
              </a:r>
              <a:endParaRPr lang="en-US" altLang="en-US" sz="1800"/>
            </a:p>
          </p:txBody>
        </p:sp>
        <p:sp>
          <p:nvSpPr>
            <p:cNvPr id="121" name="Line 921">
              <a:extLst>
                <a:ext uri="{FF2B5EF4-FFF2-40B4-BE49-F238E27FC236}">
                  <a16:creationId xmlns:a16="http://schemas.microsoft.com/office/drawing/2014/main" id="{0AC989B3-6FF8-5B94-FFA2-8422BA7D89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26225" y="263525"/>
              <a:ext cx="0" cy="1555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2" name="Rectangle 922">
              <a:extLst>
                <a:ext uri="{FF2B5EF4-FFF2-40B4-BE49-F238E27FC236}">
                  <a16:creationId xmlns:a16="http://schemas.microsoft.com/office/drawing/2014/main" id="{66FFB1C7-A160-BB38-8D64-B29966776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6225" y="263525"/>
              <a:ext cx="1588" cy="1555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3" name="Line 923">
              <a:extLst>
                <a:ext uri="{FF2B5EF4-FFF2-40B4-BE49-F238E27FC236}">
                  <a16:creationId xmlns:a16="http://schemas.microsoft.com/office/drawing/2014/main" id="{00238687-2496-0239-F594-036CD0679C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26225" y="495300"/>
              <a:ext cx="0" cy="43243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4" name="Rectangle 924">
              <a:extLst>
                <a:ext uri="{FF2B5EF4-FFF2-40B4-BE49-F238E27FC236}">
                  <a16:creationId xmlns:a16="http://schemas.microsoft.com/office/drawing/2014/main" id="{6EED3BF5-AA8A-D429-D012-0649EFF7B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6225" y="495300"/>
              <a:ext cx="1588" cy="43243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5" name="Line 925">
              <a:extLst>
                <a:ext uri="{FF2B5EF4-FFF2-40B4-BE49-F238E27FC236}">
                  <a16:creationId xmlns:a16="http://schemas.microsoft.com/office/drawing/2014/main" id="{D03F853A-4D36-7801-F457-1642DE856D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78738" y="263525"/>
              <a:ext cx="0" cy="45561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6" name="Rectangle 926">
              <a:extLst>
                <a:ext uri="{FF2B5EF4-FFF2-40B4-BE49-F238E27FC236}">
                  <a16:creationId xmlns:a16="http://schemas.microsoft.com/office/drawing/2014/main" id="{AF57F040-317E-9DB0-5B12-F8748C7EA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8738" y="263525"/>
              <a:ext cx="1588" cy="45561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7" name="Line 927">
              <a:extLst>
                <a:ext uri="{FF2B5EF4-FFF2-40B4-BE49-F238E27FC236}">
                  <a16:creationId xmlns:a16="http://schemas.microsoft.com/office/drawing/2014/main" id="{64305655-BD79-594C-9975-3C82A2A3D4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3675" y="263525"/>
              <a:ext cx="1588" cy="63309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8" name="Rectangle 928">
              <a:extLst>
                <a:ext uri="{FF2B5EF4-FFF2-40B4-BE49-F238E27FC236}">
                  <a16:creationId xmlns:a16="http://schemas.microsoft.com/office/drawing/2014/main" id="{277CDE08-D4B4-083C-BA2B-A83380DA80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3675" y="263525"/>
              <a:ext cx="1588" cy="63325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9" name="Line 929">
              <a:extLst>
                <a:ext uri="{FF2B5EF4-FFF2-40B4-BE49-F238E27FC236}">
                  <a16:creationId xmlns:a16="http://schemas.microsoft.com/office/drawing/2014/main" id="{AB40956A-C45F-2820-B5EF-B81CA55356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3538" y="263525"/>
              <a:ext cx="1588" cy="63309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0" name="Rectangle 930">
              <a:extLst>
                <a:ext uri="{FF2B5EF4-FFF2-40B4-BE49-F238E27FC236}">
                  <a16:creationId xmlns:a16="http://schemas.microsoft.com/office/drawing/2014/main" id="{45E02CF9-9AF2-2447-7A65-85AA9E59A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3538" y="263525"/>
              <a:ext cx="3175" cy="63325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1" name="Line 931">
              <a:extLst>
                <a:ext uri="{FF2B5EF4-FFF2-40B4-BE49-F238E27FC236}">
                  <a16:creationId xmlns:a16="http://schemas.microsoft.com/office/drawing/2014/main" id="{73C49DFB-CEE2-21AC-5EC6-5643630107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1575" y="263525"/>
              <a:ext cx="1588" cy="63309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2" name="Rectangle 932">
              <a:extLst>
                <a:ext uri="{FF2B5EF4-FFF2-40B4-BE49-F238E27FC236}">
                  <a16:creationId xmlns:a16="http://schemas.microsoft.com/office/drawing/2014/main" id="{F3465B0E-65CE-74DD-745E-675EE13F1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1575" y="263525"/>
              <a:ext cx="1588" cy="63325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3" name="Line 933">
              <a:extLst>
                <a:ext uri="{FF2B5EF4-FFF2-40B4-BE49-F238E27FC236}">
                  <a16:creationId xmlns:a16="http://schemas.microsoft.com/office/drawing/2014/main" id="{4ECF57B5-1FD5-5831-CF0D-F8E4552423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3225" y="263525"/>
              <a:ext cx="1588" cy="63309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4" name="Rectangle 934">
              <a:extLst>
                <a:ext uri="{FF2B5EF4-FFF2-40B4-BE49-F238E27FC236}">
                  <a16:creationId xmlns:a16="http://schemas.microsoft.com/office/drawing/2014/main" id="{F4F4CF3E-9F24-BD7F-5D73-D4B7720A3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3225" y="263525"/>
              <a:ext cx="3175" cy="63325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5" name="Line 935">
              <a:extLst>
                <a:ext uri="{FF2B5EF4-FFF2-40B4-BE49-F238E27FC236}">
                  <a16:creationId xmlns:a16="http://schemas.microsoft.com/office/drawing/2014/main" id="{E9E05DE1-B25D-3022-3107-839B8F9B4C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6600" y="263525"/>
              <a:ext cx="1588" cy="63309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6" name="Rectangle 936">
              <a:extLst>
                <a:ext uri="{FF2B5EF4-FFF2-40B4-BE49-F238E27FC236}">
                  <a16:creationId xmlns:a16="http://schemas.microsoft.com/office/drawing/2014/main" id="{4489E49A-25A0-92EF-F3A5-6884FBD81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6600" y="263525"/>
              <a:ext cx="1588" cy="63325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7" name="Line 937">
              <a:extLst>
                <a:ext uri="{FF2B5EF4-FFF2-40B4-BE49-F238E27FC236}">
                  <a16:creationId xmlns:a16="http://schemas.microsoft.com/office/drawing/2014/main" id="{F8DE3816-0C4F-E3E8-4DCC-8AD5B1B701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0650" y="263525"/>
              <a:ext cx="1588" cy="63309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8" name="Rectangle 938">
              <a:extLst>
                <a:ext uri="{FF2B5EF4-FFF2-40B4-BE49-F238E27FC236}">
                  <a16:creationId xmlns:a16="http://schemas.microsoft.com/office/drawing/2014/main" id="{7FA6EE58-2427-5C82-B91D-0096E8096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263525"/>
              <a:ext cx="1588" cy="63325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9" name="Line 939">
              <a:extLst>
                <a:ext uri="{FF2B5EF4-FFF2-40B4-BE49-F238E27FC236}">
                  <a16:creationId xmlns:a16="http://schemas.microsoft.com/office/drawing/2014/main" id="{32D80630-4048-49D2-C5D6-364BF09EC5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30863" y="263525"/>
              <a:ext cx="1588" cy="63309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0" name="Rectangle 940">
              <a:extLst>
                <a:ext uri="{FF2B5EF4-FFF2-40B4-BE49-F238E27FC236}">
                  <a16:creationId xmlns:a16="http://schemas.microsoft.com/office/drawing/2014/main" id="{ADA19999-76A1-92E4-F5EE-F0E78B7D8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0863" y="263525"/>
              <a:ext cx="1588" cy="63325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1" name="Line 941">
              <a:extLst>
                <a:ext uri="{FF2B5EF4-FFF2-40B4-BE49-F238E27FC236}">
                  <a16:creationId xmlns:a16="http://schemas.microsoft.com/office/drawing/2014/main" id="{8DC16353-083B-22FA-624B-2E11464E38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26225" y="4894263"/>
              <a:ext cx="1588" cy="17002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2" name="Rectangle 942">
              <a:extLst>
                <a:ext uri="{FF2B5EF4-FFF2-40B4-BE49-F238E27FC236}">
                  <a16:creationId xmlns:a16="http://schemas.microsoft.com/office/drawing/2014/main" id="{F3C00299-5D6A-2B9D-4BB8-6C9BA5B54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6225" y="4894263"/>
              <a:ext cx="1588" cy="17018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3" name="Line 943">
              <a:extLst>
                <a:ext uri="{FF2B5EF4-FFF2-40B4-BE49-F238E27FC236}">
                  <a16:creationId xmlns:a16="http://schemas.microsoft.com/office/drawing/2014/main" id="{4018FE9C-5DE9-F1D7-0056-3E745D1765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7563" y="263525"/>
              <a:ext cx="1588" cy="63309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4" name="Rectangle 944">
              <a:extLst>
                <a:ext uri="{FF2B5EF4-FFF2-40B4-BE49-F238E27FC236}">
                  <a16:creationId xmlns:a16="http://schemas.microsoft.com/office/drawing/2014/main" id="{D5AB0285-00B0-4DBD-446E-AE87375F3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7563" y="263525"/>
              <a:ext cx="1588" cy="63325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5" name="Line 945">
              <a:extLst>
                <a:ext uri="{FF2B5EF4-FFF2-40B4-BE49-F238E27FC236}">
                  <a16:creationId xmlns:a16="http://schemas.microsoft.com/office/drawing/2014/main" id="{CCDEF2FE-8515-60C5-1E77-965B521483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78738" y="4894263"/>
              <a:ext cx="1588" cy="17002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6" name="Rectangle 946">
              <a:extLst>
                <a:ext uri="{FF2B5EF4-FFF2-40B4-BE49-F238E27FC236}">
                  <a16:creationId xmlns:a16="http://schemas.microsoft.com/office/drawing/2014/main" id="{D51D13D7-3576-D382-70F9-21E826EDB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8738" y="4894263"/>
              <a:ext cx="1588" cy="17018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7" name="Line 947">
              <a:extLst>
                <a:ext uri="{FF2B5EF4-FFF2-40B4-BE49-F238E27FC236}">
                  <a16:creationId xmlns:a16="http://schemas.microsoft.com/office/drawing/2014/main" id="{DFFB0EF6-9DF9-F323-A9FD-38418BBC7A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5263" y="263525"/>
              <a:ext cx="621506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8" name="Rectangle 948">
              <a:extLst>
                <a:ext uri="{FF2B5EF4-FFF2-40B4-BE49-F238E27FC236}">
                  <a16:creationId xmlns:a16="http://schemas.microsoft.com/office/drawing/2014/main" id="{35AD22F0-DB93-ACC5-0673-22CF75A63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263" y="263525"/>
              <a:ext cx="6216650" cy="15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9" name="Line 949">
              <a:extLst>
                <a:ext uri="{FF2B5EF4-FFF2-40B4-BE49-F238E27FC236}">
                  <a16:creationId xmlns:a16="http://schemas.microsoft.com/office/drawing/2014/main" id="{8570A06A-AB81-D7FA-29DD-278A9EC5F2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5263" y="341313"/>
              <a:ext cx="621506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0" name="Rectangle 950">
              <a:extLst>
                <a:ext uri="{FF2B5EF4-FFF2-40B4-BE49-F238E27FC236}">
                  <a16:creationId xmlns:a16="http://schemas.microsoft.com/office/drawing/2014/main" id="{176F5316-85F0-CB87-E000-48372041D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263" y="341313"/>
              <a:ext cx="6216650" cy="15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1" name="Rectangle 951">
              <a:extLst>
                <a:ext uri="{FF2B5EF4-FFF2-40B4-BE49-F238E27FC236}">
                  <a16:creationId xmlns:a16="http://schemas.microsoft.com/office/drawing/2014/main" id="{0D08655D-3C70-5A44-56DB-8FFE0CF1A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3713163"/>
              <a:ext cx="904875" cy="6826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2" name="Rectangle 952">
              <a:extLst>
                <a:ext uri="{FF2B5EF4-FFF2-40B4-BE49-F238E27FC236}">
                  <a16:creationId xmlns:a16="http://schemas.microsoft.com/office/drawing/2014/main" id="{8905353C-A015-3CF3-AB8F-253245D719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3713163"/>
              <a:ext cx="904875" cy="682625"/>
            </a:xfrm>
            <a:prstGeom prst="rect">
              <a:avLst/>
            </a:prstGeom>
            <a:noFill/>
            <a:ln w="4763" cap="flat">
              <a:solidFill>
                <a:srgbClr val="BCBCB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3" name="Rectangle 953">
              <a:extLst>
                <a:ext uri="{FF2B5EF4-FFF2-40B4-BE49-F238E27FC236}">
                  <a16:creationId xmlns:a16="http://schemas.microsoft.com/office/drawing/2014/main" id="{5A0A3730-4816-71F0-AC23-C18F489F8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8988" y="3735388"/>
              <a:ext cx="662041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  <a:latin typeface="Calibri" panose="020F0502020204030204" pitchFamily="34" charset="0"/>
                </a:rPr>
                <a:t>Hasil olah di BP </a:t>
              </a:r>
              <a:endParaRPr lang="en-US" altLang="en-US" sz="1800"/>
            </a:p>
          </p:txBody>
        </p:sp>
        <p:sp>
          <p:nvSpPr>
            <p:cNvPr id="154" name="Rectangle 954">
              <a:extLst>
                <a:ext uri="{FF2B5EF4-FFF2-40B4-BE49-F238E27FC236}">
                  <a16:creationId xmlns:a16="http://schemas.microsoft.com/office/drawing/2014/main" id="{3486C261-889E-DF1C-EC1D-F3F20C01A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1363" y="3851275"/>
              <a:ext cx="76142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  <a:latin typeface="Calibri" panose="020F0502020204030204" pitchFamily="34" charset="0"/>
                </a:rPr>
                <a:t>masih perlu biaya </a:t>
              </a:r>
              <a:endParaRPr lang="en-US" altLang="en-US" sz="1800"/>
            </a:p>
          </p:txBody>
        </p:sp>
        <p:sp>
          <p:nvSpPr>
            <p:cNvPr id="155" name="Rectangle 955">
              <a:extLst>
                <a:ext uri="{FF2B5EF4-FFF2-40B4-BE49-F238E27FC236}">
                  <a16:creationId xmlns:a16="http://schemas.microsoft.com/office/drawing/2014/main" id="{DDBF052C-0EAB-2D97-AFC6-E75F33C41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1363" y="3970338"/>
              <a:ext cx="758221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  <a:latin typeface="Calibri" panose="020F0502020204030204" pitchFamily="34" charset="0"/>
                </a:rPr>
                <a:t>muat, angkut dan </a:t>
              </a:r>
              <a:endParaRPr lang="en-US" altLang="en-US" sz="1800"/>
            </a:p>
          </p:txBody>
        </p:sp>
        <p:sp>
          <p:nvSpPr>
            <p:cNvPr id="156" name="Rectangle 956">
              <a:extLst>
                <a:ext uri="{FF2B5EF4-FFF2-40B4-BE49-F238E27FC236}">
                  <a16:creationId xmlns:a16="http://schemas.microsoft.com/office/drawing/2014/main" id="{6152968A-748A-7620-2AC3-A463C4E3D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8988" y="4084638"/>
              <a:ext cx="66043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  <a:latin typeface="Calibri" panose="020F0502020204030204" pitchFamily="34" charset="0"/>
                </a:rPr>
                <a:t>menurunkan di </a:t>
              </a:r>
              <a:endParaRPr lang="en-US" altLang="en-US" sz="1800"/>
            </a:p>
          </p:txBody>
        </p:sp>
        <p:sp>
          <p:nvSpPr>
            <p:cNvPr id="157" name="Rectangle 957">
              <a:extLst>
                <a:ext uri="{FF2B5EF4-FFF2-40B4-BE49-F238E27FC236}">
                  <a16:creationId xmlns:a16="http://schemas.microsoft.com/office/drawing/2014/main" id="{179FDDF8-3D8C-6572-4810-93E467FA7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3588" y="4203700"/>
              <a:ext cx="695703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  <a:latin typeface="Calibri" panose="020F0502020204030204" pitchFamily="34" charset="0"/>
                </a:rPr>
                <a:t>Lokasi Pekerjaan</a:t>
              </a:r>
              <a:endParaRPr lang="en-US" altLang="en-US" sz="1800"/>
            </a:p>
          </p:txBody>
        </p:sp>
        <p:sp>
          <p:nvSpPr>
            <p:cNvPr id="158" name="Freeform 958">
              <a:extLst>
                <a:ext uri="{FF2B5EF4-FFF2-40B4-BE49-F238E27FC236}">
                  <a16:creationId xmlns:a16="http://schemas.microsoft.com/office/drawing/2014/main" id="{D1E23A5A-DC4B-4790-F31E-47292EF90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5825" y="3573463"/>
              <a:ext cx="385763" cy="127000"/>
            </a:xfrm>
            <a:custGeom>
              <a:avLst/>
              <a:gdLst>
                <a:gd name="T0" fmla="*/ 0 w 243"/>
                <a:gd name="T1" fmla="*/ 0 h 80"/>
                <a:gd name="T2" fmla="*/ 122 w 243"/>
                <a:gd name="T3" fmla="*/ 80 h 80"/>
                <a:gd name="T4" fmla="*/ 243 w 243"/>
                <a:gd name="T5" fmla="*/ 0 h 80"/>
                <a:gd name="T6" fmla="*/ 0 w 243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3" h="80">
                  <a:moveTo>
                    <a:pt x="0" y="0"/>
                  </a:moveTo>
                  <a:lnTo>
                    <a:pt x="122" y="80"/>
                  </a:lnTo>
                  <a:lnTo>
                    <a:pt x="2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9" name="Freeform 959">
              <a:extLst>
                <a:ext uri="{FF2B5EF4-FFF2-40B4-BE49-F238E27FC236}">
                  <a16:creationId xmlns:a16="http://schemas.microsoft.com/office/drawing/2014/main" id="{3FD3B040-71A6-4AE1-E420-63B647FAB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5825" y="3573463"/>
              <a:ext cx="385763" cy="127000"/>
            </a:xfrm>
            <a:custGeom>
              <a:avLst/>
              <a:gdLst>
                <a:gd name="T0" fmla="*/ 0 w 243"/>
                <a:gd name="T1" fmla="*/ 0 h 80"/>
                <a:gd name="T2" fmla="*/ 122 w 243"/>
                <a:gd name="T3" fmla="*/ 80 h 80"/>
                <a:gd name="T4" fmla="*/ 243 w 243"/>
                <a:gd name="T5" fmla="*/ 0 h 80"/>
                <a:gd name="T6" fmla="*/ 0 w 243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3" h="80">
                  <a:moveTo>
                    <a:pt x="0" y="0"/>
                  </a:moveTo>
                  <a:lnTo>
                    <a:pt x="122" y="80"/>
                  </a:lnTo>
                  <a:lnTo>
                    <a:pt x="243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rgbClr val="385D8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0" name="Freeform 960">
              <a:extLst>
                <a:ext uri="{FF2B5EF4-FFF2-40B4-BE49-F238E27FC236}">
                  <a16:creationId xmlns:a16="http://schemas.microsoft.com/office/drawing/2014/main" id="{38618E3A-BDD1-6B98-7E4E-13F8C59D6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225" y="349250"/>
              <a:ext cx="395288" cy="1857375"/>
            </a:xfrm>
            <a:custGeom>
              <a:avLst/>
              <a:gdLst>
                <a:gd name="T0" fmla="*/ 0 w 1760"/>
                <a:gd name="T1" fmla="*/ 294 h 8280"/>
                <a:gd name="T2" fmla="*/ 294 w 1760"/>
                <a:gd name="T3" fmla="*/ 0 h 8280"/>
                <a:gd name="T4" fmla="*/ 1467 w 1760"/>
                <a:gd name="T5" fmla="*/ 0 h 8280"/>
                <a:gd name="T6" fmla="*/ 1760 w 1760"/>
                <a:gd name="T7" fmla="*/ 294 h 8280"/>
                <a:gd name="T8" fmla="*/ 1760 w 1760"/>
                <a:gd name="T9" fmla="*/ 7987 h 8280"/>
                <a:gd name="T10" fmla="*/ 1467 w 1760"/>
                <a:gd name="T11" fmla="*/ 8280 h 8280"/>
                <a:gd name="T12" fmla="*/ 294 w 1760"/>
                <a:gd name="T13" fmla="*/ 8280 h 8280"/>
                <a:gd name="T14" fmla="*/ 0 w 1760"/>
                <a:gd name="T15" fmla="*/ 7987 h 8280"/>
                <a:gd name="T16" fmla="*/ 0 w 1760"/>
                <a:gd name="T17" fmla="*/ 294 h 8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60" h="8280">
                  <a:moveTo>
                    <a:pt x="0" y="294"/>
                  </a:moveTo>
                  <a:cubicBezTo>
                    <a:pt x="0" y="132"/>
                    <a:pt x="132" y="0"/>
                    <a:pt x="294" y="0"/>
                  </a:cubicBezTo>
                  <a:lnTo>
                    <a:pt x="1467" y="0"/>
                  </a:lnTo>
                  <a:cubicBezTo>
                    <a:pt x="1629" y="0"/>
                    <a:pt x="1760" y="132"/>
                    <a:pt x="1760" y="294"/>
                  </a:cubicBezTo>
                  <a:lnTo>
                    <a:pt x="1760" y="7987"/>
                  </a:lnTo>
                  <a:cubicBezTo>
                    <a:pt x="1760" y="8149"/>
                    <a:pt x="1629" y="8280"/>
                    <a:pt x="1467" y="8280"/>
                  </a:cubicBezTo>
                  <a:lnTo>
                    <a:pt x="294" y="8280"/>
                  </a:lnTo>
                  <a:cubicBezTo>
                    <a:pt x="132" y="8280"/>
                    <a:pt x="0" y="8149"/>
                    <a:pt x="0" y="7987"/>
                  </a:cubicBezTo>
                  <a:lnTo>
                    <a:pt x="0" y="294"/>
                  </a:lnTo>
                  <a:close/>
                </a:path>
              </a:pathLst>
            </a:custGeom>
            <a:noFill/>
            <a:ln w="14288" cap="flat">
              <a:solidFill>
                <a:srgbClr val="558ED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1" name="Freeform 961">
              <a:extLst>
                <a:ext uri="{FF2B5EF4-FFF2-40B4-BE49-F238E27FC236}">
                  <a16:creationId xmlns:a16="http://schemas.microsoft.com/office/drawing/2014/main" id="{0EF23D31-DBB0-D9FD-FC5E-1D7B8E399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688" y="355600"/>
              <a:ext cx="406400" cy="1855788"/>
            </a:xfrm>
            <a:custGeom>
              <a:avLst/>
              <a:gdLst>
                <a:gd name="T0" fmla="*/ 0 w 1808"/>
                <a:gd name="T1" fmla="*/ 302 h 8272"/>
                <a:gd name="T2" fmla="*/ 302 w 1808"/>
                <a:gd name="T3" fmla="*/ 0 h 8272"/>
                <a:gd name="T4" fmla="*/ 1507 w 1808"/>
                <a:gd name="T5" fmla="*/ 0 h 8272"/>
                <a:gd name="T6" fmla="*/ 1808 w 1808"/>
                <a:gd name="T7" fmla="*/ 302 h 8272"/>
                <a:gd name="T8" fmla="*/ 1808 w 1808"/>
                <a:gd name="T9" fmla="*/ 7971 h 8272"/>
                <a:gd name="T10" fmla="*/ 1507 w 1808"/>
                <a:gd name="T11" fmla="*/ 8272 h 8272"/>
                <a:gd name="T12" fmla="*/ 302 w 1808"/>
                <a:gd name="T13" fmla="*/ 8272 h 8272"/>
                <a:gd name="T14" fmla="*/ 0 w 1808"/>
                <a:gd name="T15" fmla="*/ 7971 h 8272"/>
                <a:gd name="T16" fmla="*/ 0 w 1808"/>
                <a:gd name="T17" fmla="*/ 302 h 8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08" h="8272">
                  <a:moveTo>
                    <a:pt x="0" y="302"/>
                  </a:moveTo>
                  <a:cubicBezTo>
                    <a:pt x="0" y="135"/>
                    <a:pt x="135" y="0"/>
                    <a:pt x="302" y="0"/>
                  </a:cubicBezTo>
                  <a:lnTo>
                    <a:pt x="1507" y="0"/>
                  </a:lnTo>
                  <a:cubicBezTo>
                    <a:pt x="1674" y="0"/>
                    <a:pt x="1808" y="135"/>
                    <a:pt x="1808" y="302"/>
                  </a:cubicBezTo>
                  <a:lnTo>
                    <a:pt x="1808" y="7971"/>
                  </a:lnTo>
                  <a:cubicBezTo>
                    <a:pt x="1808" y="8138"/>
                    <a:pt x="1674" y="8272"/>
                    <a:pt x="1507" y="8272"/>
                  </a:cubicBezTo>
                  <a:lnTo>
                    <a:pt x="302" y="8272"/>
                  </a:lnTo>
                  <a:cubicBezTo>
                    <a:pt x="135" y="8272"/>
                    <a:pt x="0" y="8138"/>
                    <a:pt x="0" y="7971"/>
                  </a:cubicBezTo>
                  <a:lnTo>
                    <a:pt x="0" y="302"/>
                  </a:lnTo>
                  <a:close/>
                </a:path>
              </a:pathLst>
            </a:custGeom>
            <a:noFill/>
            <a:ln w="14288" cap="flat">
              <a:solidFill>
                <a:srgbClr val="558ED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2" name="Freeform 962">
              <a:extLst>
                <a:ext uri="{FF2B5EF4-FFF2-40B4-BE49-F238E27FC236}">
                  <a16:creationId xmlns:a16="http://schemas.microsoft.com/office/drawing/2014/main" id="{4141D662-8125-F06E-B0A7-44CD08F35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2338" y="4895850"/>
              <a:ext cx="392113" cy="1611313"/>
            </a:xfrm>
            <a:custGeom>
              <a:avLst/>
              <a:gdLst>
                <a:gd name="T0" fmla="*/ 0 w 1752"/>
                <a:gd name="T1" fmla="*/ 292 h 7184"/>
                <a:gd name="T2" fmla="*/ 292 w 1752"/>
                <a:gd name="T3" fmla="*/ 0 h 7184"/>
                <a:gd name="T4" fmla="*/ 1460 w 1752"/>
                <a:gd name="T5" fmla="*/ 0 h 7184"/>
                <a:gd name="T6" fmla="*/ 1752 w 1752"/>
                <a:gd name="T7" fmla="*/ 292 h 7184"/>
                <a:gd name="T8" fmla="*/ 1752 w 1752"/>
                <a:gd name="T9" fmla="*/ 6892 h 7184"/>
                <a:gd name="T10" fmla="*/ 1460 w 1752"/>
                <a:gd name="T11" fmla="*/ 7184 h 7184"/>
                <a:gd name="T12" fmla="*/ 292 w 1752"/>
                <a:gd name="T13" fmla="*/ 7184 h 7184"/>
                <a:gd name="T14" fmla="*/ 0 w 1752"/>
                <a:gd name="T15" fmla="*/ 6892 h 7184"/>
                <a:gd name="T16" fmla="*/ 0 w 1752"/>
                <a:gd name="T17" fmla="*/ 292 h 7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2" h="7184">
                  <a:moveTo>
                    <a:pt x="0" y="292"/>
                  </a:moveTo>
                  <a:cubicBezTo>
                    <a:pt x="0" y="131"/>
                    <a:pt x="131" y="0"/>
                    <a:pt x="292" y="0"/>
                  </a:cubicBezTo>
                  <a:lnTo>
                    <a:pt x="1460" y="0"/>
                  </a:lnTo>
                  <a:cubicBezTo>
                    <a:pt x="1622" y="0"/>
                    <a:pt x="1752" y="131"/>
                    <a:pt x="1752" y="292"/>
                  </a:cubicBezTo>
                  <a:lnTo>
                    <a:pt x="1752" y="6892"/>
                  </a:lnTo>
                  <a:cubicBezTo>
                    <a:pt x="1752" y="7054"/>
                    <a:pt x="1622" y="7184"/>
                    <a:pt x="1460" y="7184"/>
                  </a:cubicBezTo>
                  <a:lnTo>
                    <a:pt x="292" y="7184"/>
                  </a:lnTo>
                  <a:cubicBezTo>
                    <a:pt x="131" y="7184"/>
                    <a:pt x="0" y="7054"/>
                    <a:pt x="0" y="6892"/>
                  </a:cubicBezTo>
                  <a:lnTo>
                    <a:pt x="0" y="292"/>
                  </a:lnTo>
                  <a:close/>
                </a:path>
              </a:pathLst>
            </a:custGeom>
            <a:noFill/>
            <a:ln w="14288" cap="flat">
              <a:solidFill>
                <a:srgbClr val="558ED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3" name="Freeform 963">
              <a:extLst>
                <a:ext uri="{FF2B5EF4-FFF2-40B4-BE49-F238E27FC236}">
                  <a16:creationId xmlns:a16="http://schemas.microsoft.com/office/drawing/2014/main" id="{D22AD66C-E420-A419-153F-F28213484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888" y="3354388"/>
              <a:ext cx="433388" cy="1408113"/>
            </a:xfrm>
            <a:custGeom>
              <a:avLst/>
              <a:gdLst>
                <a:gd name="T0" fmla="*/ 0 w 1936"/>
                <a:gd name="T1" fmla="*/ 323 h 6280"/>
                <a:gd name="T2" fmla="*/ 323 w 1936"/>
                <a:gd name="T3" fmla="*/ 0 h 6280"/>
                <a:gd name="T4" fmla="*/ 1614 w 1936"/>
                <a:gd name="T5" fmla="*/ 0 h 6280"/>
                <a:gd name="T6" fmla="*/ 1936 w 1936"/>
                <a:gd name="T7" fmla="*/ 323 h 6280"/>
                <a:gd name="T8" fmla="*/ 1936 w 1936"/>
                <a:gd name="T9" fmla="*/ 5958 h 6280"/>
                <a:gd name="T10" fmla="*/ 1614 w 1936"/>
                <a:gd name="T11" fmla="*/ 6280 h 6280"/>
                <a:gd name="T12" fmla="*/ 323 w 1936"/>
                <a:gd name="T13" fmla="*/ 6280 h 6280"/>
                <a:gd name="T14" fmla="*/ 0 w 1936"/>
                <a:gd name="T15" fmla="*/ 5958 h 6280"/>
                <a:gd name="T16" fmla="*/ 0 w 1936"/>
                <a:gd name="T17" fmla="*/ 323 h 6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6" h="6280">
                  <a:moveTo>
                    <a:pt x="0" y="323"/>
                  </a:moveTo>
                  <a:cubicBezTo>
                    <a:pt x="0" y="145"/>
                    <a:pt x="145" y="0"/>
                    <a:pt x="323" y="0"/>
                  </a:cubicBezTo>
                  <a:lnTo>
                    <a:pt x="1614" y="0"/>
                  </a:lnTo>
                  <a:cubicBezTo>
                    <a:pt x="1792" y="0"/>
                    <a:pt x="1936" y="145"/>
                    <a:pt x="1936" y="323"/>
                  </a:cubicBezTo>
                  <a:lnTo>
                    <a:pt x="1936" y="5958"/>
                  </a:lnTo>
                  <a:cubicBezTo>
                    <a:pt x="1936" y="6136"/>
                    <a:pt x="1792" y="6280"/>
                    <a:pt x="1614" y="6280"/>
                  </a:cubicBezTo>
                  <a:lnTo>
                    <a:pt x="323" y="6280"/>
                  </a:lnTo>
                  <a:cubicBezTo>
                    <a:pt x="145" y="6280"/>
                    <a:pt x="0" y="6136"/>
                    <a:pt x="0" y="5958"/>
                  </a:cubicBezTo>
                  <a:lnTo>
                    <a:pt x="0" y="323"/>
                  </a:lnTo>
                  <a:close/>
                </a:path>
              </a:pathLst>
            </a:custGeom>
            <a:noFill/>
            <a:ln w="14288" cap="flat">
              <a:solidFill>
                <a:srgbClr val="558ED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4" name="Freeform 964">
              <a:extLst>
                <a:ext uri="{FF2B5EF4-FFF2-40B4-BE49-F238E27FC236}">
                  <a16:creationId xmlns:a16="http://schemas.microsoft.com/office/drawing/2014/main" id="{C5C6107A-1DC6-8BDE-C6DC-70E379FE3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6475" y="2860675"/>
              <a:ext cx="433388" cy="404813"/>
            </a:xfrm>
            <a:custGeom>
              <a:avLst/>
              <a:gdLst>
                <a:gd name="T0" fmla="*/ 0 w 1936"/>
                <a:gd name="T1" fmla="*/ 302 h 1808"/>
                <a:gd name="T2" fmla="*/ 302 w 1936"/>
                <a:gd name="T3" fmla="*/ 0 h 1808"/>
                <a:gd name="T4" fmla="*/ 1635 w 1936"/>
                <a:gd name="T5" fmla="*/ 0 h 1808"/>
                <a:gd name="T6" fmla="*/ 1936 w 1936"/>
                <a:gd name="T7" fmla="*/ 302 h 1808"/>
                <a:gd name="T8" fmla="*/ 1936 w 1936"/>
                <a:gd name="T9" fmla="*/ 1507 h 1808"/>
                <a:gd name="T10" fmla="*/ 1635 w 1936"/>
                <a:gd name="T11" fmla="*/ 1808 h 1808"/>
                <a:gd name="T12" fmla="*/ 302 w 1936"/>
                <a:gd name="T13" fmla="*/ 1808 h 1808"/>
                <a:gd name="T14" fmla="*/ 0 w 1936"/>
                <a:gd name="T15" fmla="*/ 1507 h 1808"/>
                <a:gd name="T16" fmla="*/ 0 w 1936"/>
                <a:gd name="T17" fmla="*/ 302 h 1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6" h="1808">
                  <a:moveTo>
                    <a:pt x="0" y="302"/>
                  </a:moveTo>
                  <a:cubicBezTo>
                    <a:pt x="0" y="135"/>
                    <a:pt x="135" y="0"/>
                    <a:pt x="302" y="0"/>
                  </a:cubicBezTo>
                  <a:lnTo>
                    <a:pt x="1635" y="0"/>
                  </a:lnTo>
                  <a:cubicBezTo>
                    <a:pt x="1802" y="0"/>
                    <a:pt x="1936" y="135"/>
                    <a:pt x="1936" y="302"/>
                  </a:cubicBezTo>
                  <a:lnTo>
                    <a:pt x="1936" y="1507"/>
                  </a:lnTo>
                  <a:cubicBezTo>
                    <a:pt x="1936" y="1674"/>
                    <a:pt x="1802" y="1808"/>
                    <a:pt x="1635" y="1808"/>
                  </a:cubicBezTo>
                  <a:lnTo>
                    <a:pt x="302" y="1808"/>
                  </a:lnTo>
                  <a:cubicBezTo>
                    <a:pt x="135" y="1808"/>
                    <a:pt x="0" y="1674"/>
                    <a:pt x="0" y="1507"/>
                  </a:cubicBezTo>
                  <a:lnTo>
                    <a:pt x="0" y="302"/>
                  </a:lnTo>
                  <a:close/>
                </a:path>
              </a:pathLst>
            </a:custGeom>
            <a:noFill/>
            <a:ln w="14288" cap="flat">
              <a:solidFill>
                <a:srgbClr val="558ED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5" name="Freeform 965">
              <a:extLst>
                <a:ext uri="{FF2B5EF4-FFF2-40B4-BE49-F238E27FC236}">
                  <a16:creationId xmlns:a16="http://schemas.microsoft.com/office/drawing/2014/main" id="{DC424809-C426-225E-1489-FB1B016B2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8063" y="2406650"/>
              <a:ext cx="436563" cy="347663"/>
            </a:xfrm>
            <a:custGeom>
              <a:avLst/>
              <a:gdLst>
                <a:gd name="T0" fmla="*/ 0 w 1944"/>
                <a:gd name="T1" fmla="*/ 259 h 1552"/>
                <a:gd name="T2" fmla="*/ 259 w 1944"/>
                <a:gd name="T3" fmla="*/ 0 h 1552"/>
                <a:gd name="T4" fmla="*/ 1686 w 1944"/>
                <a:gd name="T5" fmla="*/ 0 h 1552"/>
                <a:gd name="T6" fmla="*/ 1944 w 1944"/>
                <a:gd name="T7" fmla="*/ 259 h 1552"/>
                <a:gd name="T8" fmla="*/ 1944 w 1944"/>
                <a:gd name="T9" fmla="*/ 1294 h 1552"/>
                <a:gd name="T10" fmla="*/ 1686 w 1944"/>
                <a:gd name="T11" fmla="*/ 1552 h 1552"/>
                <a:gd name="T12" fmla="*/ 259 w 1944"/>
                <a:gd name="T13" fmla="*/ 1552 h 1552"/>
                <a:gd name="T14" fmla="*/ 0 w 1944"/>
                <a:gd name="T15" fmla="*/ 1294 h 1552"/>
                <a:gd name="T16" fmla="*/ 0 w 1944"/>
                <a:gd name="T17" fmla="*/ 259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4" h="1552">
                  <a:moveTo>
                    <a:pt x="0" y="259"/>
                  </a:moveTo>
                  <a:cubicBezTo>
                    <a:pt x="0" y="116"/>
                    <a:pt x="116" y="0"/>
                    <a:pt x="259" y="0"/>
                  </a:cubicBezTo>
                  <a:lnTo>
                    <a:pt x="1686" y="0"/>
                  </a:lnTo>
                  <a:cubicBezTo>
                    <a:pt x="1829" y="0"/>
                    <a:pt x="1944" y="116"/>
                    <a:pt x="1944" y="259"/>
                  </a:cubicBezTo>
                  <a:lnTo>
                    <a:pt x="1944" y="1294"/>
                  </a:lnTo>
                  <a:cubicBezTo>
                    <a:pt x="1944" y="1437"/>
                    <a:pt x="1829" y="1552"/>
                    <a:pt x="1686" y="1552"/>
                  </a:cubicBezTo>
                  <a:lnTo>
                    <a:pt x="259" y="1552"/>
                  </a:lnTo>
                  <a:cubicBezTo>
                    <a:pt x="116" y="1552"/>
                    <a:pt x="0" y="1437"/>
                    <a:pt x="0" y="1294"/>
                  </a:cubicBezTo>
                  <a:lnTo>
                    <a:pt x="0" y="259"/>
                  </a:lnTo>
                  <a:close/>
                </a:path>
              </a:pathLst>
            </a:custGeom>
            <a:noFill/>
            <a:ln w="14288" cap="flat">
              <a:solidFill>
                <a:srgbClr val="558ED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6" name="Rectangle 966">
              <a:extLst>
                <a:ext uri="{FF2B5EF4-FFF2-40B4-BE49-F238E27FC236}">
                  <a16:creationId xmlns:a16="http://schemas.microsoft.com/office/drawing/2014/main" id="{68E2C23F-C9C4-17A0-5100-00D4AC8E0E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8" y="3186113"/>
              <a:ext cx="904875" cy="330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7" name="Rectangle 967">
              <a:extLst>
                <a:ext uri="{FF2B5EF4-FFF2-40B4-BE49-F238E27FC236}">
                  <a16:creationId xmlns:a16="http://schemas.microsoft.com/office/drawing/2014/main" id="{F03B12CE-E1C0-5E8B-66F1-A7EDFCEDAA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8" y="3186113"/>
              <a:ext cx="904875" cy="330200"/>
            </a:xfrm>
            <a:prstGeom prst="rect">
              <a:avLst/>
            </a:prstGeom>
            <a:noFill/>
            <a:ln w="4763" cap="flat">
              <a:solidFill>
                <a:srgbClr val="BCBCB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8" name="Rectangle 968">
              <a:extLst>
                <a:ext uri="{FF2B5EF4-FFF2-40B4-BE49-F238E27FC236}">
                  <a16:creationId xmlns:a16="http://schemas.microsoft.com/office/drawing/2014/main" id="{A564280E-2B34-A4B5-1BD2-EADFFF864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4375" y="3209925"/>
              <a:ext cx="697307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000000"/>
                  </a:solidFill>
                  <a:latin typeface="Calibri" panose="020F0502020204030204" pitchFamily="34" charset="0"/>
                </a:rPr>
                <a:t>Pengolahan Bahan </a:t>
              </a:r>
              <a:endParaRPr lang="en-US" altLang="en-US" sz="1800"/>
            </a:p>
          </p:txBody>
        </p:sp>
        <p:sp>
          <p:nvSpPr>
            <p:cNvPr id="169" name="Rectangle 969">
              <a:extLst>
                <a:ext uri="{FF2B5EF4-FFF2-40B4-BE49-F238E27FC236}">
                  <a16:creationId xmlns:a16="http://schemas.microsoft.com/office/drawing/2014/main" id="{236D24F1-D219-B49E-18C0-289EDE86C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1363" y="3324225"/>
              <a:ext cx="71333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800">
                  <a:solidFill>
                    <a:srgbClr val="000000"/>
                  </a:solidFill>
                  <a:latin typeface="Calibri" panose="020F0502020204030204" pitchFamily="34" charset="0"/>
                </a:rPr>
                <a:t>untuk Filter di BP</a:t>
              </a:r>
              <a:endParaRPr lang="en-US" altLang="en-US" sz="1800"/>
            </a:p>
          </p:txBody>
        </p:sp>
        <p:sp>
          <p:nvSpPr>
            <p:cNvPr id="170" name="Freeform 970">
              <a:extLst>
                <a:ext uri="{FF2B5EF4-FFF2-40B4-BE49-F238E27FC236}">
                  <a16:creationId xmlns:a16="http://schemas.microsoft.com/office/drawing/2014/main" id="{547558D3-663D-1F9D-9C30-9CFB0F9C4E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54625" y="2571750"/>
              <a:ext cx="485775" cy="608013"/>
            </a:xfrm>
            <a:custGeom>
              <a:avLst/>
              <a:gdLst>
                <a:gd name="T0" fmla="*/ 300 w 306"/>
                <a:gd name="T1" fmla="*/ 383 h 383"/>
                <a:gd name="T2" fmla="*/ 10 w 306"/>
                <a:gd name="T3" fmla="*/ 19 h 383"/>
                <a:gd name="T4" fmla="*/ 16 w 306"/>
                <a:gd name="T5" fmla="*/ 14 h 383"/>
                <a:gd name="T6" fmla="*/ 306 w 306"/>
                <a:gd name="T7" fmla="*/ 378 h 383"/>
                <a:gd name="T8" fmla="*/ 300 w 306"/>
                <a:gd name="T9" fmla="*/ 383 h 383"/>
                <a:gd name="T10" fmla="*/ 6 w 306"/>
                <a:gd name="T11" fmla="*/ 27 h 383"/>
                <a:gd name="T12" fmla="*/ 0 w 306"/>
                <a:gd name="T13" fmla="*/ 0 h 383"/>
                <a:gd name="T14" fmla="*/ 26 w 306"/>
                <a:gd name="T15" fmla="*/ 12 h 383"/>
                <a:gd name="T16" fmla="*/ 6 w 306"/>
                <a:gd name="T17" fmla="*/ 27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6" h="383">
                  <a:moveTo>
                    <a:pt x="300" y="383"/>
                  </a:moveTo>
                  <a:lnTo>
                    <a:pt x="10" y="19"/>
                  </a:lnTo>
                  <a:lnTo>
                    <a:pt x="16" y="14"/>
                  </a:lnTo>
                  <a:lnTo>
                    <a:pt x="306" y="378"/>
                  </a:lnTo>
                  <a:lnTo>
                    <a:pt x="300" y="383"/>
                  </a:lnTo>
                  <a:close/>
                  <a:moveTo>
                    <a:pt x="6" y="27"/>
                  </a:moveTo>
                  <a:lnTo>
                    <a:pt x="0" y="0"/>
                  </a:lnTo>
                  <a:lnTo>
                    <a:pt x="26" y="12"/>
                  </a:lnTo>
                  <a:lnTo>
                    <a:pt x="6" y="27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1" name="Freeform 971">
              <a:extLst>
                <a:ext uri="{FF2B5EF4-FFF2-40B4-BE49-F238E27FC236}">
                  <a16:creationId xmlns:a16="http://schemas.microsoft.com/office/drawing/2014/main" id="{2343A3BA-A020-E03B-F50B-7C49BAFC1C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9863" y="3052763"/>
              <a:ext cx="444500" cy="201613"/>
            </a:xfrm>
            <a:custGeom>
              <a:avLst/>
              <a:gdLst>
                <a:gd name="T0" fmla="*/ 277 w 280"/>
                <a:gd name="T1" fmla="*/ 127 h 127"/>
                <a:gd name="T2" fmla="*/ 18 w 280"/>
                <a:gd name="T3" fmla="*/ 14 h 127"/>
                <a:gd name="T4" fmla="*/ 22 w 280"/>
                <a:gd name="T5" fmla="*/ 7 h 127"/>
                <a:gd name="T6" fmla="*/ 280 w 280"/>
                <a:gd name="T7" fmla="*/ 119 h 127"/>
                <a:gd name="T8" fmla="*/ 277 w 280"/>
                <a:gd name="T9" fmla="*/ 127 h 127"/>
                <a:gd name="T10" fmla="*/ 19 w 280"/>
                <a:gd name="T11" fmla="*/ 24 h 127"/>
                <a:gd name="T12" fmla="*/ 0 w 280"/>
                <a:gd name="T13" fmla="*/ 2 h 127"/>
                <a:gd name="T14" fmla="*/ 29 w 280"/>
                <a:gd name="T15" fmla="*/ 0 h 127"/>
                <a:gd name="T16" fmla="*/ 19 w 280"/>
                <a:gd name="T17" fmla="*/ 2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127">
                  <a:moveTo>
                    <a:pt x="277" y="127"/>
                  </a:moveTo>
                  <a:lnTo>
                    <a:pt x="18" y="14"/>
                  </a:lnTo>
                  <a:lnTo>
                    <a:pt x="22" y="7"/>
                  </a:lnTo>
                  <a:lnTo>
                    <a:pt x="280" y="119"/>
                  </a:lnTo>
                  <a:lnTo>
                    <a:pt x="277" y="127"/>
                  </a:lnTo>
                  <a:close/>
                  <a:moveTo>
                    <a:pt x="19" y="24"/>
                  </a:moveTo>
                  <a:lnTo>
                    <a:pt x="0" y="2"/>
                  </a:lnTo>
                  <a:lnTo>
                    <a:pt x="29" y="0"/>
                  </a:lnTo>
                  <a:lnTo>
                    <a:pt x="19" y="24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2" name="Freeform 972">
              <a:extLst>
                <a:ext uri="{FF2B5EF4-FFF2-40B4-BE49-F238E27FC236}">
                  <a16:creationId xmlns:a16="http://schemas.microsoft.com/office/drawing/2014/main" id="{EF30605D-85C2-C25B-FD97-6F73750817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35575" y="3517900"/>
              <a:ext cx="457200" cy="361950"/>
            </a:xfrm>
            <a:custGeom>
              <a:avLst/>
              <a:gdLst>
                <a:gd name="T0" fmla="*/ 282 w 288"/>
                <a:gd name="T1" fmla="*/ 0 h 228"/>
                <a:gd name="T2" fmla="*/ 15 w 288"/>
                <a:gd name="T3" fmla="*/ 211 h 228"/>
                <a:gd name="T4" fmla="*/ 20 w 288"/>
                <a:gd name="T5" fmla="*/ 218 h 228"/>
                <a:gd name="T6" fmla="*/ 288 w 288"/>
                <a:gd name="T7" fmla="*/ 6 h 228"/>
                <a:gd name="T8" fmla="*/ 282 w 288"/>
                <a:gd name="T9" fmla="*/ 0 h 228"/>
                <a:gd name="T10" fmla="*/ 13 w 288"/>
                <a:gd name="T11" fmla="*/ 202 h 228"/>
                <a:gd name="T12" fmla="*/ 0 w 288"/>
                <a:gd name="T13" fmla="*/ 228 h 228"/>
                <a:gd name="T14" fmla="*/ 28 w 288"/>
                <a:gd name="T15" fmla="*/ 222 h 228"/>
                <a:gd name="T16" fmla="*/ 13 w 288"/>
                <a:gd name="T17" fmla="*/ 20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" h="228">
                  <a:moveTo>
                    <a:pt x="282" y="0"/>
                  </a:moveTo>
                  <a:lnTo>
                    <a:pt x="15" y="211"/>
                  </a:lnTo>
                  <a:lnTo>
                    <a:pt x="20" y="218"/>
                  </a:lnTo>
                  <a:lnTo>
                    <a:pt x="288" y="6"/>
                  </a:lnTo>
                  <a:lnTo>
                    <a:pt x="282" y="0"/>
                  </a:lnTo>
                  <a:close/>
                  <a:moveTo>
                    <a:pt x="13" y="202"/>
                  </a:moveTo>
                  <a:lnTo>
                    <a:pt x="0" y="228"/>
                  </a:lnTo>
                  <a:lnTo>
                    <a:pt x="28" y="222"/>
                  </a:lnTo>
                  <a:lnTo>
                    <a:pt x="13" y="202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3" name="Freeform 973">
              <a:extLst>
                <a:ext uri="{FF2B5EF4-FFF2-40B4-BE49-F238E27FC236}">
                  <a16:creationId xmlns:a16="http://schemas.microsoft.com/office/drawing/2014/main" id="{97159C24-624D-96BF-8E94-D453A6F9D9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80188" y="2182813"/>
              <a:ext cx="679450" cy="1008063"/>
            </a:xfrm>
            <a:custGeom>
              <a:avLst/>
              <a:gdLst>
                <a:gd name="T0" fmla="*/ 421 w 428"/>
                <a:gd name="T1" fmla="*/ 0 h 635"/>
                <a:gd name="T2" fmla="*/ 9 w 428"/>
                <a:gd name="T3" fmla="*/ 614 h 635"/>
                <a:gd name="T4" fmla="*/ 16 w 428"/>
                <a:gd name="T5" fmla="*/ 619 h 635"/>
                <a:gd name="T6" fmla="*/ 428 w 428"/>
                <a:gd name="T7" fmla="*/ 5 h 635"/>
                <a:gd name="T8" fmla="*/ 421 w 428"/>
                <a:gd name="T9" fmla="*/ 0 h 635"/>
                <a:gd name="T10" fmla="*/ 4 w 428"/>
                <a:gd name="T11" fmla="*/ 606 h 635"/>
                <a:gd name="T12" fmla="*/ 0 w 428"/>
                <a:gd name="T13" fmla="*/ 635 h 635"/>
                <a:gd name="T14" fmla="*/ 25 w 428"/>
                <a:gd name="T15" fmla="*/ 620 h 635"/>
                <a:gd name="T16" fmla="*/ 4 w 428"/>
                <a:gd name="T17" fmla="*/ 606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8" h="635">
                  <a:moveTo>
                    <a:pt x="421" y="0"/>
                  </a:moveTo>
                  <a:lnTo>
                    <a:pt x="9" y="614"/>
                  </a:lnTo>
                  <a:lnTo>
                    <a:pt x="16" y="619"/>
                  </a:lnTo>
                  <a:lnTo>
                    <a:pt x="428" y="5"/>
                  </a:lnTo>
                  <a:lnTo>
                    <a:pt x="421" y="0"/>
                  </a:lnTo>
                  <a:close/>
                  <a:moveTo>
                    <a:pt x="4" y="606"/>
                  </a:moveTo>
                  <a:lnTo>
                    <a:pt x="0" y="635"/>
                  </a:lnTo>
                  <a:lnTo>
                    <a:pt x="25" y="620"/>
                  </a:lnTo>
                  <a:lnTo>
                    <a:pt x="4" y="606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4" name="Freeform 974">
              <a:extLst>
                <a:ext uri="{FF2B5EF4-FFF2-40B4-BE49-F238E27FC236}">
                  <a16:creationId xmlns:a16="http://schemas.microsoft.com/office/drawing/2014/main" id="{594EC275-B4E8-1985-C5ED-2AF04E2DF7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62813" y="2168525"/>
              <a:ext cx="61913" cy="2698750"/>
            </a:xfrm>
            <a:custGeom>
              <a:avLst/>
              <a:gdLst>
                <a:gd name="T0" fmla="*/ 153 w 279"/>
                <a:gd name="T1" fmla="*/ 0 h 12029"/>
                <a:gd name="T2" fmla="*/ 170 w 279"/>
                <a:gd name="T3" fmla="*/ 11969 h 12029"/>
                <a:gd name="T4" fmla="*/ 110 w 279"/>
                <a:gd name="T5" fmla="*/ 11970 h 12029"/>
                <a:gd name="T6" fmla="*/ 93 w 279"/>
                <a:gd name="T7" fmla="*/ 1 h 12029"/>
                <a:gd name="T8" fmla="*/ 153 w 279"/>
                <a:gd name="T9" fmla="*/ 0 h 12029"/>
                <a:gd name="T10" fmla="*/ 270 w 279"/>
                <a:gd name="T11" fmla="*/ 11804 h 12029"/>
                <a:gd name="T12" fmla="*/ 140 w 279"/>
                <a:gd name="T13" fmla="*/ 12029 h 12029"/>
                <a:gd name="T14" fmla="*/ 9 w 279"/>
                <a:gd name="T15" fmla="*/ 11805 h 12029"/>
                <a:gd name="T16" fmla="*/ 19 w 279"/>
                <a:gd name="T17" fmla="*/ 11764 h 12029"/>
                <a:gd name="T18" fmla="*/ 60 w 279"/>
                <a:gd name="T19" fmla="*/ 11774 h 12029"/>
                <a:gd name="T20" fmla="*/ 166 w 279"/>
                <a:gd name="T21" fmla="*/ 11954 h 12029"/>
                <a:gd name="T22" fmla="*/ 114 w 279"/>
                <a:gd name="T23" fmla="*/ 11954 h 12029"/>
                <a:gd name="T24" fmla="*/ 219 w 279"/>
                <a:gd name="T25" fmla="*/ 11774 h 12029"/>
                <a:gd name="T26" fmla="*/ 260 w 279"/>
                <a:gd name="T27" fmla="*/ 11763 h 12029"/>
                <a:gd name="T28" fmla="*/ 270 w 279"/>
                <a:gd name="T29" fmla="*/ 11804 h 12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9" h="12029">
                  <a:moveTo>
                    <a:pt x="153" y="0"/>
                  </a:moveTo>
                  <a:lnTo>
                    <a:pt x="170" y="11969"/>
                  </a:lnTo>
                  <a:lnTo>
                    <a:pt x="110" y="11970"/>
                  </a:lnTo>
                  <a:lnTo>
                    <a:pt x="93" y="1"/>
                  </a:lnTo>
                  <a:lnTo>
                    <a:pt x="153" y="0"/>
                  </a:lnTo>
                  <a:close/>
                  <a:moveTo>
                    <a:pt x="270" y="11804"/>
                  </a:moveTo>
                  <a:lnTo>
                    <a:pt x="140" y="12029"/>
                  </a:lnTo>
                  <a:lnTo>
                    <a:pt x="9" y="11805"/>
                  </a:lnTo>
                  <a:cubicBezTo>
                    <a:pt x="0" y="11790"/>
                    <a:pt x="5" y="11772"/>
                    <a:pt x="19" y="11764"/>
                  </a:cubicBezTo>
                  <a:cubicBezTo>
                    <a:pt x="34" y="11755"/>
                    <a:pt x="52" y="11760"/>
                    <a:pt x="60" y="11774"/>
                  </a:cubicBezTo>
                  <a:lnTo>
                    <a:pt x="166" y="11954"/>
                  </a:lnTo>
                  <a:lnTo>
                    <a:pt x="114" y="11954"/>
                  </a:lnTo>
                  <a:lnTo>
                    <a:pt x="219" y="11774"/>
                  </a:lnTo>
                  <a:cubicBezTo>
                    <a:pt x="227" y="11760"/>
                    <a:pt x="245" y="11755"/>
                    <a:pt x="260" y="11763"/>
                  </a:cubicBezTo>
                  <a:cubicBezTo>
                    <a:pt x="274" y="11772"/>
                    <a:pt x="279" y="11790"/>
                    <a:pt x="270" y="11804"/>
                  </a:cubicBez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5" name="Rectangle 975">
              <a:extLst>
                <a:ext uri="{FF2B5EF4-FFF2-40B4-BE49-F238E27FC236}">
                  <a16:creationId xmlns:a16="http://schemas.microsoft.com/office/drawing/2014/main" id="{15529F26-708A-FBCE-942A-B02BC8B804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4513" y="346075"/>
              <a:ext cx="430213" cy="3127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6" name="Rectangle 976">
              <a:extLst>
                <a:ext uri="{FF2B5EF4-FFF2-40B4-BE49-F238E27FC236}">
                  <a16:creationId xmlns:a16="http://schemas.microsoft.com/office/drawing/2014/main" id="{EF5B1DBD-C068-2CBA-601D-7D144ADF4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4513" y="346075"/>
              <a:ext cx="430213" cy="312738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7" name="Rectangle 977">
              <a:extLst>
                <a:ext uri="{FF2B5EF4-FFF2-40B4-BE49-F238E27FC236}">
                  <a16:creationId xmlns:a16="http://schemas.microsoft.com/office/drawing/2014/main" id="{83464C88-346A-E451-DAB9-80E372027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368300"/>
              <a:ext cx="24045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Calibri" panose="020F0502020204030204" pitchFamily="34" charset="0"/>
                </a:rPr>
                <a:t>Ini harga </a:t>
              </a:r>
              <a:endParaRPr lang="en-US" altLang="en-US" sz="1800"/>
            </a:p>
          </p:txBody>
        </p:sp>
        <p:sp>
          <p:nvSpPr>
            <p:cNvPr id="178" name="Rectangle 978">
              <a:extLst>
                <a:ext uri="{FF2B5EF4-FFF2-40B4-BE49-F238E27FC236}">
                  <a16:creationId xmlns:a16="http://schemas.microsoft.com/office/drawing/2014/main" id="{1551479A-128F-C23D-9A8F-56487CDC1E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4838" y="449263"/>
              <a:ext cx="296556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Calibri" panose="020F0502020204030204" pitchFamily="34" charset="0"/>
                </a:rPr>
                <a:t>dari Quarry</a:t>
              </a:r>
              <a:endParaRPr lang="en-US" altLang="en-US" sz="1800"/>
            </a:p>
          </p:txBody>
        </p:sp>
        <p:sp>
          <p:nvSpPr>
            <p:cNvPr id="179" name="Rectangle 979">
              <a:extLst>
                <a:ext uri="{FF2B5EF4-FFF2-40B4-BE49-F238E27FC236}">
                  <a16:creationId xmlns:a16="http://schemas.microsoft.com/office/drawing/2014/main" id="{B86F7028-905F-B7CD-6883-C9C5F3155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638" y="525463"/>
              <a:ext cx="201978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Calibri" panose="020F0502020204030204" pitchFamily="34" charset="0"/>
                </a:rPr>
                <a:t>atau BA</a:t>
              </a:r>
              <a:endParaRPr lang="en-US" altLang="en-US" sz="1800"/>
            </a:p>
          </p:txBody>
        </p:sp>
        <p:sp>
          <p:nvSpPr>
            <p:cNvPr id="180" name="Freeform 980">
              <a:extLst>
                <a:ext uri="{FF2B5EF4-FFF2-40B4-BE49-F238E27FC236}">
                  <a16:creationId xmlns:a16="http://schemas.microsoft.com/office/drawing/2014/main" id="{D3E3AAE9-3AA1-6701-387D-304C8CFB97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1925" y="977900"/>
              <a:ext cx="1962150" cy="53975"/>
            </a:xfrm>
            <a:custGeom>
              <a:avLst/>
              <a:gdLst>
                <a:gd name="T0" fmla="*/ 0 w 1236"/>
                <a:gd name="T1" fmla="*/ 31 h 34"/>
                <a:gd name="T2" fmla="*/ 1208 w 1236"/>
                <a:gd name="T3" fmla="*/ 22 h 34"/>
                <a:gd name="T4" fmla="*/ 1208 w 1236"/>
                <a:gd name="T5" fmla="*/ 11 h 34"/>
                <a:gd name="T6" fmla="*/ 0 w 1236"/>
                <a:gd name="T7" fmla="*/ 19 h 34"/>
                <a:gd name="T8" fmla="*/ 0 w 1236"/>
                <a:gd name="T9" fmla="*/ 31 h 34"/>
                <a:gd name="T10" fmla="*/ 1202 w 1236"/>
                <a:gd name="T11" fmla="*/ 34 h 34"/>
                <a:gd name="T12" fmla="*/ 1236 w 1236"/>
                <a:gd name="T13" fmla="*/ 16 h 34"/>
                <a:gd name="T14" fmla="*/ 1202 w 1236"/>
                <a:gd name="T15" fmla="*/ 0 h 34"/>
                <a:gd name="T16" fmla="*/ 1202 w 1236"/>
                <a:gd name="T1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6" h="34">
                  <a:moveTo>
                    <a:pt x="0" y="31"/>
                  </a:moveTo>
                  <a:lnTo>
                    <a:pt x="1208" y="22"/>
                  </a:lnTo>
                  <a:lnTo>
                    <a:pt x="1208" y="11"/>
                  </a:lnTo>
                  <a:lnTo>
                    <a:pt x="0" y="19"/>
                  </a:lnTo>
                  <a:lnTo>
                    <a:pt x="0" y="31"/>
                  </a:lnTo>
                  <a:close/>
                  <a:moveTo>
                    <a:pt x="1202" y="34"/>
                  </a:moveTo>
                  <a:lnTo>
                    <a:pt x="1236" y="16"/>
                  </a:lnTo>
                  <a:lnTo>
                    <a:pt x="1202" y="0"/>
                  </a:lnTo>
                  <a:lnTo>
                    <a:pt x="1202" y="34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81" name="Rectangle 981">
              <a:extLst>
                <a:ext uri="{FF2B5EF4-FFF2-40B4-BE49-F238E27FC236}">
                  <a16:creationId xmlns:a16="http://schemas.microsoft.com/office/drawing/2014/main" id="{01A2DC5A-DBA3-1951-50C9-B8DF97FB8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8550" y="849313"/>
              <a:ext cx="430213" cy="311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82" name="Rectangle 982">
              <a:extLst>
                <a:ext uri="{FF2B5EF4-FFF2-40B4-BE49-F238E27FC236}">
                  <a16:creationId xmlns:a16="http://schemas.microsoft.com/office/drawing/2014/main" id="{0563C162-BBF6-68C3-76E2-3949A9947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8550" y="849313"/>
              <a:ext cx="430213" cy="311150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83" name="Rectangle 983">
              <a:extLst>
                <a:ext uri="{FF2B5EF4-FFF2-40B4-BE49-F238E27FC236}">
                  <a16:creationId xmlns:a16="http://schemas.microsoft.com/office/drawing/2014/main" id="{43012E40-5367-D5D3-CDD0-F592D7E20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5700" y="871538"/>
              <a:ext cx="306174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Calibri" panose="020F0502020204030204" pitchFamily="34" charset="0"/>
                </a:rPr>
                <a:t>Biaya muat,</a:t>
              </a:r>
              <a:endParaRPr lang="en-US" altLang="en-US" sz="1800"/>
            </a:p>
          </p:txBody>
        </p:sp>
        <p:sp>
          <p:nvSpPr>
            <p:cNvPr id="184" name="Rectangle 984">
              <a:extLst>
                <a:ext uri="{FF2B5EF4-FFF2-40B4-BE49-F238E27FC236}">
                  <a16:creationId xmlns:a16="http://schemas.microsoft.com/office/drawing/2014/main" id="{A6DE4648-5877-8C69-5F09-8C890D012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952500"/>
              <a:ext cx="304571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Calibri" panose="020F0502020204030204" pitchFamily="34" charset="0"/>
                </a:rPr>
                <a:t>angkut dan </a:t>
              </a:r>
              <a:endParaRPr lang="en-US" altLang="en-US" sz="1800"/>
            </a:p>
          </p:txBody>
        </p:sp>
        <p:sp>
          <p:nvSpPr>
            <p:cNvPr id="185" name="Rectangle 985">
              <a:extLst>
                <a:ext uri="{FF2B5EF4-FFF2-40B4-BE49-F238E27FC236}">
                  <a16:creationId xmlns:a16="http://schemas.microsoft.com/office/drawing/2014/main" id="{7FAD05E4-3438-6B71-7CED-EDFDAA3CE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1413" y="1031875"/>
              <a:ext cx="333425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Calibri" panose="020F0502020204030204" pitchFamily="34" charset="0"/>
                </a:rPr>
                <a:t>menurunkan</a:t>
              </a:r>
              <a:endParaRPr lang="en-US" altLang="en-US" sz="1800"/>
            </a:p>
          </p:txBody>
        </p:sp>
        <p:sp>
          <p:nvSpPr>
            <p:cNvPr id="186" name="Freeform 986">
              <a:extLst>
                <a:ext uri="{FF2B5EF4-FFF2-40B4-BE49-F238E27FC236}">
                  <a16:creationId xmlns:a16="http://schemas.microsoft.com/office/drawing/2014/main" id="{F0D32E7F-68B5-A9C7-F13C-D90B384A6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2300" y="3182938"/>
              <a:ext cx="892175" cy="350838"/>
            </a:xfrm>
            <a:custGeom>
              <a:avLst/>
              <a:gdLst>
                <a:gd name="T0" fmla="*/ 0 w 3976"/>
                <a:gd name="T1" fmla="*/ 262 h 1568"/>
                <a:gd name="T2" fmla="*/ 262 w 3976"/>
                <a:gd name="T3" fmla="*/ 0 h 1568"/>
                <a:gd name="T4" fmla="*/ 3715 w 3976"/>
                <a:gd name="T5" fmla="*/ 0 h 1568"/>
                <a:gd name="T6" fmla="*/ 3976 w 3976"/>
                <a:gd name="T7" fmla="*/ 262 h 1568"/>
                <a:gd name="T8" fmla="*/ 3976 w 3976"/>
                <a:gd name="T9" fmla="*/ 1307 h 1568"/>
                <a:gd name="T10" fmla="*/ 3715 w 3976"/>
                <a:gd name="T11" fmla="*/ 1568 h 1568"/>
                <a:gd name="T12" fmla="*/ 262 w 3976"/>
                <a:gd name="T13" fmla="*/ 1568 h 1568"/>
                <a:gd name="T14" fmla="*/ 0 w 3976"/>
                <a:gd name="T15" fmla="*/ 1307 h 1568"/>
                <a:gd name="T16" fmla="*/ 0 w 3976"/>
                <a:gd name="T17" fmla="*/ 262 h 1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76" h="1568">
                  <a:moveTo>
                    <a:pt x="0" y="262"/>
                  </a:moveTo>
                  <a:cubicBezTo>
                    <a:pt x="0" y="117"/>
                    <a:pt x="117" y="0"/>
                    <a:pt x="262" y="0"/>
                  </a:cubicBezTo>
                  <a:lnTo>
                    <a:pt x="3715" y="0"/>
                  </a:lnTo>
                  <a:cubicBezTo>
                    <a:pt x="3859" y="0"/>
                    <a:pt x="3976" y="117"/>
                    <a:pt x="3976" y="262"/>
                  </a:cubicBezTo>
                  <a:lnTo>
                    <a:pt x="3976" y="1307"/>
                  </a:lnTo>
                  <a:cubicBezTo>
                    <a:pt x="3976" y="1451"/>
                    <a:pt x="3859" y="1568"/>
                    <a:pt x="3715" y="1568"/>
                  </a:cubicBezTo>
                  <a:lnTo>
                    <a:pt x="262" y="1568"/>
                  </a:lnTo>
                  <a:cubicBezTo>
                    <a:pt x="117" y="1568"/>
                    <a:pt x="0" y="1451"/>
                    <a:pt x="0" y="1307"/>
                  </a:cubicBezTo>
                  <a:lnTo>
                    <a:pt x="0" y="262"/>
                  </a:lnTo>
                  <a:close/>
                </a:path>
              </a:pathLst>
            </a:custGeom>
            <a:noFill/>
            <a:ln w="12700" cap="flat">
              <a:solidFill>
                <a:srgbClr val="385D8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24729152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D38833-E3C1-4230-819D-20F5ECA67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5464"/>
          <a:stretch/>
        </p:blipFill>
        <p:spPr>
          <a:xfrm>
            <a:off x="64117" y="0"/>
            <a:ext cx="9906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87FB31-331E-42FE-8194-EEE08404B973}"/>
              </a:ext>
            </a:extLst>
          </p:cNvPr>
          <p:cNvSpPr txBox="1"/>
          <p:nvPr/>
        </p:nvSpPr>
        <p:spPr>
          <a:xfrm>
            <a:off x="1985899" y="2701531"/>
            <a:ext cx="61392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</a:rPr>
              <a:t>Perhitungan</a:t>
            </a:r>
            <a:r>
              <a:rPr lang="en-US" sz="3600" dirty="0">
                <a:solidFill>
                  <a:srgbClr val="7030A0"/>
                </a:solidFill>
              </a:rPr>
              <a:t> HSP dan EBK</a:t>
            </a:r>
          </a:p>
          <a:p>
            <a:r>
              <a:rPr lang="en-US" sz="3600" dirty="0"/>
              <a:t>	- Tenaga </a:t>
            </a:r>
            <a:r>
              <a:rPr lang="en-US" sz="3600" dirty="0" err="1"/>
              <a:t>Kerja</a:t>
            </a:r>
            <a:r>
              <a:rPr lang="en-US" sz="3600" dirty="0"/>
              <a:t>,</a:t>
            </a:r>
          </a:p>
          <a:p>
            <a:r>
              <a:rPr lang="en-US" sz="3600" dirty="0"/>
              <a:t>	- </a:t>
            </a:r>
            <a:r>
              <a:rPr lang="en-US" sz="3600" dirty="0" err="1"/>
              <a:t>Bahan</a:t>
            </a:r>
            <a:r>
              <a:rPr lang="en-US" sz="3600" dirty="0"/>
              <a:t> </a:t>
            </a:r>
            <a:r>
              <a:rPr lang="en-US" sz="3600" dirty="0" err="1"/>
              <a:t>atau</a:t>
            </a:r>
            <a:r>
              <a:rPr lang="en-US" sz="3600" dirty="0"/>
              <a:t> </a:t>
            </a:r>
            <a:r>
              <a:rPr lang="en-US" sz="3600" dirty="0" err="1"/>
              <a:t>Meterial</a:t>
            </a:r>
            <a:r>
              <a:rPr lang="en-US" sz="3600" dirty="0"/>
              <a:t> </a:t>
            </a:r>
          </a:p>
          <a:p>
            <a:r>
              <a:rPr lang="en-US" sz="3600" dirty="0"/>
              <a:t>	- </a:t>
            </a:r>
            <a:r>
              <a:rPr lang="en-US" sz="3600" dirty="0" err="1"/>
              <a:t>Peralatan</a:t>
            </a:r>
            <a:endParaRPr lang="en-ID" sz="36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4DBC3197-98D3-4F80-94A4-6F080A7B2625}"/>
              </a:ext>
            </a:extLst>
          </p:cNvPr>
          <p:cNvSpPr/>
          <p:nvPr/>
        </p:nvSpPr>
        <p:spPr>
          <a:xfrm>
            <a:off x="1307483" y="2798097"/>
            <a:ext cx="544286" cy="468086"/>
          </a:xfrm>
          <a:prstGeom prst="hexago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7</a:t>
            </a:r>
            <a:endParaRPr lang="en-ID" sz="36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885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61"/>
          <p:cNvSpPr>
            <a:spLocks noChangeArrowheads="1"/>
          </p:cNvSpPr>
          <p:nvPr/>
        </p:nvSpPr>
        <p:spPr bwMode="auto">
          <a:xfrm>
            <a:off x="-215900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6" name="Rectangle 61"/>
          <p:cNvSpPr>
            <a:spLocks noChangeArrowheads="1"/>
          </p:cNvSpPr>
          <p:nvPr/>
        </p:nvSpPr>
        <p:spPr bwMode="auto">
          <a:xfrm>
            <a:off x="165100" y="43892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0" name="Rectangle 89"/>
          <p:cNvSpPr/>
          <p:nvPr/>
        </p:nvSpPr>
        <p:spPr>
          <a:xfrm>
            <a:off x="9778701" y="6751323"/>
            <a:ext cx="127300" cy="106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FA7455-2C9A-40D7-AD4D-975A972BB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0" y="972878"/>
            <a:ext cx="8537660" cy="58851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1563C2-C4F3-4020-8CF7-18B304176B03}"/>
              </a:ext>
            </a:extLst>
          </p:cNvPr>
          <p:cNvSpPr txBox="1"/>
          <p:nvPr/>
        </p:nvSpPr>
        <p:spPr>
          <a:xfrm>
            <a:off x="546100" y="0"/>
            <a:ext cx="50788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1.6 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Struktur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AHSP</a:t>
            </a:r>
            <a:endParaRPr lang="en-ID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A3401A66-5D32-4D7E-B678-B498707CD18A}"/>
              </a:ext>
            </a:extLst>
          </p:cNvPr>
          <p:cNvSpPr/>
          <p:nvPr/>
        </p:nvSpPr>
        <p:spPr>
          <a:xfrm>
            <a:off x="431278" y="92804"/>
            <a:ext cx="533035" cy="445258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1</a:t>
            </a:r>
            <a:endParaRPr lang="en-ID" sz="36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02853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D0A414-DBDE-BF40-261F-E7DF325DC18E}"/>
              </a:ext>
            </a:extLst>
          </p:cNvPr>
          <p:cNvSpPr/>
          <p:nvPr/>
        </p:nvSpPr>
        <p:spPr>
          <a:xfrm>
            <a:off x="7048228" y="1393582"/>
            <a:ext cx="629455" cy="4987698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62" dirty="0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894" y="3024293"/>
            <a:ext cx="553998" cy="1429237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6600"/>
                </a:solidFill>
              </a:rPr>
              <a:t>AHSP-SDA</a:t>
            </a:r>
          </a:p>
        </p:txBody>
      </p:sp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1024540" y="2014401"/>
            <a:ext cx="26709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Manual/Semi </a:t>
            </a:r>
            <a:r>
              <a:rPr lang="en-US" sz="2000" dirty="0" err="1"/>
              <a:t>Mekanis</a:t>
            </a:r>
            <a:endParaRPr lang="en-US" sz="2000" dirty="0"/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1009890" y="4755869"/>
            <a:ext cx="111120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Mekanis</a:t>
            </a:r>
          </a:p>
        </p:txBody>
      </p:sp>
      <p:sp>
        <p:nvSpPr>
          <p:cNvPr id="29702" name="TextBox 8"/>
          <p:cNvSpPr txBox="1">
            <a:spLocks noChangeArrowheads="1"/>
          </p:cNvSpPr>
          <p:nvPr/>
        </p:nvSpPr>
        <p:spPr bwMode="auto">
          <a:xfrm>
            <a:off x="4220542" y="1659779"/>
            <a:ext cx="22429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Ambil form AHSP</a:t>
            </a:r>
          </a:p>
          <a:p>
            <a:r>
              <a:rPr lang="en-US" sz="2000"/>
              <a:t>Sesuai jenis dan</a:t>
            </a:r>
          </a:p>
          <a:p>
            <a:r>
              <a:rPr lang="en-US" sz="2000"/>
              <a:t>Kondisi pekerjaan</a:t>
            </a:r>
          </a:p>
        </p:txBody>
      </p:sp>
      <p:sp>
        <p:nvSpPr>
          <p:cNvPr id="29703" name="TextBox 9"/>
          <p:cNvSpPr txBox="1">
            <a:spLocks noChangeArrowheads="1"/>
          </p:cNvSpPr>
          <p:nvPr/>
        </p:nvSpPr>
        <p:spPr bwMode="auto">
          <a:xfrm>
            <a:off x="2343388" y="3970423"/>
            <a:ext cx="17556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Biaya Operasi</a:t>
            </a:r>
          </a:p>
        </p:txBody>
      </p:sp>
      <p:sp>
        <p:nvSpPr>
          <p:cNvPr id="29704" name="TextBox 10"/>
          <p:cNvSpPr txBox="1">
            <a:spLocks noChangeArrowheads="1"/>
          </p:cNvSpPr>
          <p:nvPr/>
        </p:nvSpPr>
        <p:spPr bwMode="auto">
          <a:xfrm>
            <a:off x="2391934" y="5549295"/>
            <a:ext cx="16866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Produktivitas</a:t>
            </a:r>
          </a:p>
          <a:p>
            <a:pPr algn="ctr"/>
            <a:r>
              <a:rPr lang="en-US" sz="2000"/>
              <a:t>Alat</a:t>
            </a:r>
          </a:p>
        </p:txBody>
      </p:sp>
      <p:sp>
        <p:nvSpPr>
          <p:cNvPr id="29705" name="TextBox 11"/>
          <p:cNvSpPr txBox="1">
            <a:spLocks noChangeArrowheads="1"/>
          </p:cNvSpPr>
          <p:nvPr/>
        </p:nvSpPr>
        <p:spPr bwMode="auto">
          <a:xfrm>
            <a:off x="4231426" y="3529995"/>
            <a:ext cx="20008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Sub Pasal 5.2.2</a:t>
            </a:r>
          </a:p>
        </p:txBody>
      </p:sp>
      <p:sp>
        <p:nvSpPr>
          <p:cNvPr id="29706" name="TextBox 12"/>
          <p:cNvSpPr txBox="1">
            <a:spLocks noChangeArrowheads="1"/>
          </p:cNvSpPr>
          <p:nvPr/>
        </p:nvSpPr>
        <p:spPr bwMode="auto">
          <a:xfrm>
            <a:off x="4193260" y="4407760"/>
            <a:ext cx="19752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PAHSP Supl. P5</a:t>
            </a:r>
          </a:p>
        </p:txBody>
      </p:sp>
      <p:sp>
        <p:nvSpPr>
          <p:cNvPr id="29707" name="TextBox 13"/>
          <p:cNvSpPr txBox="1">
            <a:spLocks noChangeArrowheads="1"/>
          </p:cNvSpPr>
          <p:nvPr/>
        </p:nvSpPr>
        <p:spPr bwMode="auto">
          <a:xfrm>
            <a:off x="4274260" y="5574205"/>
            <a:ext cx="26933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Sub </a:t>
            </a:r>
            <a:r>
              <a:rPr lang="en-US" sz="2000" dirty="0" err="1"/>
              <a:t>Pasal</a:t>
            </a:r>
            <a:r>
              <a:rPr lang="en-US" sz="2000" dirty="0"/>
              <a:t> 5.3.2.4.2.2</a:t>
            </a:r>
          </a:p>
        </p:txBody>
      </p:sp>
      <p:sp>
        <p:nvSpPr>
          <p:cNvPr id="29709" name="TextBox 15"/>
          <p:cNvSpPr txBox="1">
            <a:spLocks noChangeArrowheads="1"/>
          </p:cNvSpPr>
          <p:nvPr/>
        </p:nvSpPr>
        <p:spPr bwMode="auto">
          <a:xfrm>
            <a:off x="8465127" y="3205760"/>
            <a:ext cx="1124026" cy="71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62" dirty="0">
                <a:solidFill>
                  <a:srgbClr val="FF0000"/>
                </a:solidFill>
              </a:rPr>
              <a:t>HSP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22009" y="5304245"/>
            <a:ext cx="677108" cy="1030090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3200" dirty="0" err="1"/>
              <a:t>Koef</a:t>
            </a:r>
            <a:r>
              <a:rPr lang="en-US" sz="3200" dirty="0"/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22009" y="3510359"/>
            <a:ext cx="677108" cy="1474121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3200" dirty="0"/>
              <a:t>HSD-OP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04338" y="1736760"/>
            <a:ext cx="677108" cy="1030090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3200" dirty="0" err="1"/>
              <a:t>Koef</a:t>
            </a:r>
            <a:r>
              <a:rPr lang="en-US" sz="3200" dirty="0"/>
              <a:t>.</a:t>
            </a:r>
          </a:p>
        </p:txBody>
      </p:sp>
      <p:sp>
        <p:nvSpPr>
          <p:cNvPr id="29713" name="TextBox 19"/>
          <p:cNvSpPr txBox="1">
            <a:spLocks noChangeArrowheads="1"/>
          </p:cNvSpPr>
          <p:nvPr/>
        </p:nvSpPr>
        <p:spPr bwMode="auto">
          <a:xfrm flipH="1">
            <a:off x="7807805" y="1143150"/>
            <a:ext cx="12072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HSD</a:t>
            </a:r>
          </a:p>
          <a:p>
            <a:pPr algn="ctr"/>
            <a:r>
              <a:rPr lang="en-US" sz="2000" dirty="0" err="1"/>
              <a:t>setempat</a:t>
            </a:r>
            <a:endParaRPr lang="en-US" sz="20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829049" y="2286268"/>
            <a:ext cx="32385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>
            <a:off x="7571644" y="2273083"/>
            <a:ext cx="1443403" cy="939311"/>
          </a:xfrm>
          <a:prstGeom prst="bentConnector2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292610" y="1814414"/>
            <a:ext cx="0" cy="45866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>
            <a:off x="7641220" y="4149420"/>
            <a:ext cx="11723" cy="1676400"/>
          </a:xfrm>
          <a:prstGeom prst="bentConnector3">
            <a:avLst>
              <a:gd name="adj1" fmla="val 180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5400000" flipH="1" flipV="1">
            <a:off x="7868772" y="3934021"/>
            <a:ext cx="1146468" cy="1146080"/>
          </a:xfrm>
          <a:prstGeom prst="bentConnector3">
            <a:avLst>
              <a:gd name="adj1" fmla="val -2409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356841" y="3760177"/>
            <a:ext cx="797169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290899" y="4637943"/>
            <a:ext cx="797169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4067909" y="5828889"/>
            <a:ext cx="184402" cy="613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070841" y="3889132"/>
            <a:ext cx="156797" cy="8938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067910" y="4387363"/>
            <a:ext cx="156797" cy="8792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endCxn id="29704" idx="1"/>
          </p:cNvCxnSpPr>
          <p:nvPr/>
        </p:nvCxnSpPr>
        <p:spPr>
          <a:xfrm rot="16200000" flipH="1">
            <a:off x="1508651" y="5019954"/>
            <a:ext cx="1737269" cy="29298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29700" idx="1"/>
          </p:cNvCxnSpPr>
          <p:nvPr/>
        </p:nvCxnSpPr>
        <p:spPr>
          <a:xfrm rot="10800000" flipH="1" flipV="1">
            <a:off x="1024540" y="2214456"/>
            <a:ext cx="16120" cy="2755350"/>
          </a:xfrm>
          <a:prstGeom prst="bentConnector4">
            <a:avLst>
              <a:gd name="adj1" fmla="val -1418114"/>
              <a:gd name="adj2" fmla="val 100494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352442" y="2278941"/>
            <a:ext cx="79570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047088" y="197419"/>
            <a:ext cx="5644494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954" dirty="0">
                <a:solidFill>
                  <a:srgbClr val="7030A0"/>
                </a:solidFill>
              </a:rPr>
              <a:t>Bagan Alir </a:t>
            </a:r>
            <a:r>
              <a:rPr lang="en-US" sz="2954" dirty="0" err="1">
                <a:solidFill>
                  <a:srgbClr val="7030A0"/>
                </a:solidFill>
              </a:rPr>
              <a:t>Penyusunan</a:t>
            </a:r>
            <a:r>
              <a:rPr lang="en-US" sz="2954" dirty="0">
                <a:solidFill>
                  <a:srgbClr val="7030A0"/>
                </a:solidFill>
              </a:rPr>
              <a:t> </a:t>
            </a:r>
            <a:r>
              <a:rPr lang="id-ID" sz="2954" dirty="0">
                <a:solidFill>
                  <a:srgbClr val="7030A0"/>
                </a:solidFill>
              </a:rPr>
              <a:t>HSP-SDA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8D55BE3-D731-CB2A-217E-F55848B8D5FB}"/>
              </a:ext>
            </a:extLst>
          </p:cNvPr>
          <p:cNvCxnSpPr>
            <a:cxnSpLocks/>
          </p:cNvCxnSpPr>
          <p:nvPr/>
        </p:nvCxnSpPr>
        <p:spPr>
          <a:xfrm>
            <a:off x="7045926" y="5822753"/>
            <a:ext cx="184402" cy="613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row: Down 2">
            <a:extLst>
              <a:ext uri="{FF2B5EF4-FFF2-40B4-BE49-F238E27FC236}">
                <a16:creationId xmlns:a16="http://schemas.microsoft.com/office/drawing/2014/main" id="{53711CF3-0268-5BDA-136F-77094AE00C72}"/>
              </a:ext>
            </a:extLst>
          </p:cNvPr>
          <p:cNvSpPr/>
          <p:nvPr/>
        </p:nvSpPr>
        <p:spPr>
          <a:xfrm>
            <a:off x="7196380" y="995096"/>
            <a:ext cx="331494" cy="3578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62"/>
          </a:p>
        </p:txBody>
      </p:sp>
    </p:spTree>
    <p:extLst>
      <p:ext uri="{BB962C8B-B14F-4D97-AF65-F5344CB8AC3E}">
        <p14:creationId xmlns:p14="http://schemas.microsoft.com/office/powerpoint/2010/main" val="29765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1" grpId="0" animBg="1"/>
      <p:bldP spid="29702" grpId="0"/>
      <p:bldP spid="29703" grpId="0"/>
      <p:bldP spid="29704" grpId="0"/>
      <p:bldP spid="29705" grpId="0"/>
      <p:bldP spid="29706" grpId="0"/>
      <p:bldP spid="29707" grpId="0"/>
      <p:bldP spid="29709" grpId="0"/>
      <p:bldP spid="17" grpId="0"/>
      <p:bldP spid="18" grpId="0"/>
      <p:bldP spid="19" grpId="0"/>
      <p:bldP spid="2971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25ADAF0-D082-0C21-46FD-7BFDF18CA582}"/>
              </a:ext>
            </a:extLst>
          </p:cNvPr>
          <p:cNvSpPr txBox="1"/>
          <p:nvPr/>
        </p:nvSpPr>
        <p:spPr>
          <a:xfrm flipH="1">
            <a:off x="2897619" y="304231"/>
            <a:ext cx="4143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Contoh</a:t>
            </a:r>
            <a:r>
              <a:rPr lang="en-US" sz="1600" dirty="0"/>
              <a:t> DKH </a:t>
            </a:r>
            <a:r>
              <a:rPr lang="en-US" sz="1600" dirty="0" err="1"/>
              <a:t>Pembuatan</a:t>
            </a:r>
            <a:r>
              <a:rPr lang="en-US" sz="1600" dirty="0"/>
              <a:t> </a:t>
            </a:r>
            <a:r>
              <a:rPr lang="en-US" sz="1600" dirty="0" err="1"/>
              <a:t>Saluran</a:t>
            </a:r>
            <a:r>
              <a:rPr lang="en-US" sz="1600" dirty="0"/>
              <a:t> Primer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D19610-D011-998F-D1C9-0BE6155831F1}"/>
              </a:ext>
            </a:extLst>
          </p:cNvPr>
          <p:cNvSpPr txBox="1"/>
          <p:nvPr/>
        </p:nvSpPr>
        <p:spPr>
          <a:xfrm>
            <a:off x="358762" y="6172815"/>
            <a:ext cx="9166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Berbagai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jenis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nama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generik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menggambarkan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kondisi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pekerjaannya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dilihat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Pada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butir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A.5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Daftar HSP-SDA, Kota Bandung,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Jawa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Barat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Informatif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14263-5D23-47B9-8608-58630B63B78D}"/>
              </a:ext>
            </a:extLst>
          </p:cNvPr>
          <p:cNvSpPr txBox="1"/>
          <p:nvPr/>
        </p:nvSpPr>
        <p:spPr>
          <a:xfrm>
            <a:off x="2074110" y="-49712"/>
            <a:ext cx="6179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DAFTAR KUANTITAS PEKERJAAN (</a:t>
            </a:r>
            <a:r>
              <a:rPr lang="en-US" sz="2800" dirty="0" err="1">
                <a:solidFill>
                  <a:srgbClr val="7030A0"/>
                </a:solidFill>
              </a:rPr>
              <a:t>BoQ</a:t>
            </a:r>
            <a:r>
              <a:rPr lang="en-US" sz="2800" dirty="0">
                <a:solidFill>
                  <a:srgbClr val="7030A0"/>
                </a:solidFill>
              </a:rPr>
              <a:t>)</a:t>
            </a:r>
            <a:endParaRPr lang="en-ID" sz="2800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86E4A4-1FA0-180E-75B0-07DC75AFF9E4}"/>
              </a:ext>
            </a:extLst>
          </p:cNvPr>
          <p:cNvSpPr txBox="1"/>
          <p:nvPr/>
        </p:nvSpPr>
        <p:spPr>
          <a:xfrm>
            <a:off x="2773183" y="521661"/>
            <a:ext cx="4267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Koefisien</a:t>
            </a:r>
            <a:r>
              <a:rPr lang="en-US" sz="3200" dirty="0">
                <a:solidFill>
                  <a:srgbClr val="FF0000"/>
                </a:solidFill>
              </a:rPr>
              <a:t> x HSD = HSP</a:t>
            </a:r>
            <a:endParaRPr lang="en-ID" sz="3200" dirty="0">
              <a:solidFill>
                <a:srgbClr val="FF0000"/>
              </a:solidFill>
            </a:endParaRPr>
          </a:p>
        </p:txBody>
      </p:sp>
      <p:sp>
        <p:nvSpPr>
          <p:cNvPr id="5" name="Arrow: Bent 4">
            <a:extLst>
              <a:ext uri="{FF2B5EF4-FFF2-40B4-BE49-F238E27FC236}">
                <a16:creationId xmlns:a16="http://schemas.microsoft.com/office/drawing/2014/main" id="{DCAED3FE-E1F5-9273-47C2-08DDA876609C}"/>
              </a:ext>
            </a:extLst>
          </p:cNvPr>
          <p:cNvSpPr/>
          <p:nvPr/>
        </p:nvSpPr>
        <p:spPr>
          <a:xfrm rot="5400000">
            <a:off x="6825071" y="982793"/>
            <a:ext cx="1263316" cy="832063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08A6B-466C-4BF5-BAEC-2721692EB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58" y="996728"/>
            <a:ext cx="9906000" cy="53396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8A729C-0B3F-4A1E-A083-8990D9887D96}"/>
              </a:ext>
            </a:extLst>
          </p:cNvPr>
          <p:cNvSpPr/>
          <p:nvPr/>
        </p:nvSpPr>
        <p:spPr>
          <a:xfrm>
            <a:off x="9674087" y="6692348"/>
            <a:ext cx="231913" cy="16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5247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320761" y="417082"/>
            <a:ext cx="9207988" cy="6078678"/>
            <a:chOff x="-65259" y="179691"/>
            <a:chExt cx="9975320" cy="658523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750" r="100000"/>
                      </a14:imgEffect>
                      <a14:imgEffect>
                        <a14:brightnessContrast bright="20000" contrast="-40000"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259" y="179691"/>
              <a:ext cx="6537308" cy="6247135"/>
            </a:xfrm>
            <a:prstGeom prst="rect">
              <a:avLst/>
            </a:prstGeom>
          </p:spPr>
        </p:pic>
        <p:sp>
          <p:nvSpPr>
            <p:cNvPr id="35" name="Rectangle 31"/>
            <p:cNvSpPr>
              <a:spLocks noChangeArrowheads="1"/>
            </p:cNvSpPr>
            <p:nvPr/>
          </p:nvSpPr>
          <p:spPr bwMode="auto">
            <a:xfrm>
              <a:off x="96046" y="3377372"/>
              <a:ext cx="1638300" cy="10297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85000"/>
                </a:lnSpc>
              </a:pPr>
              <a:r>
                <a:rPr lang="id-ID" sz="1846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Material</a:t>
              </a:r>
            </a:p>
            <a:p>
              <a:pPr eaLnBrk="0" hangingPunct="0">
                <a:lnSpc>
                  <a:spcPct val="85000"/>
                </a:lnSpc>
              </a:pPr>
              <a:r>
                <a:rPr lang="id-ID" sz="1846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Penyediaan</a:t>
              </a:r>
            </a:p>
            <a:p>
              <a:pPr eaLnBrk="0" hangingPunct="0">
                <a:lnSpc>
                  <a:spcPct val="85000"/>
                </a:lnSpc>
              </a:pPr>
              <a:r>
                <a:rPr lang="id-ID" sz="1846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Pengolahan</a:t>
              </a:r>
            </a:p>
            <a:p>
              <a:pPr eaLnBrk="0" hangingPunct="0">
                <a:lnSpc>
                  <a:spcPct val="85000"/>
                </a:lnSpc>
              </a:pPr>
              <a:r>
                <a:rPr lang="id-ID" sz="1846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Retribusi</a:t>
              </a:r>
            </a:p>
          </p:txBody>
        </p:sp>
        <p:sp>
          <p:nvSpPr>
            <p:cNvPr id="36" name="AutoShape 15"/>
            <p:cNvSpPr>
              <a:spLocks noChangeArrowheads="1"/>
            </p:cNvSpPr>
            <p:nvPr/>
          </p:nvSpPr>
          <p:spPr bwMode="auto">
            <a:xfrm>
              <a:off x="7563946" y="1729834"/>
              <a:ext cx="1003300" cy="45670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d-ID" sz="1662"/>
            </a:p>
          </p:txBody>
        </p:sp>
        <p:sp>
          <p:nvSpPr>
            <p:cNvPr id="37" name="AutoShape 9"/>
            <p:cNvSpPr>
              <a:spLocks noChangeArrowheads="1"/>
            </p:cNvSpPr>
            <p:nvPr/>
          </p:nvSpPr>
          <p:spPr bwMode="auto">
            <a:xfrm>
              <a:off x="2269031" y="1479920"/>
              <a:ext cx="3673475" cy="306508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d-ID" sz="1662"/>
            </a:p>
          </p:txBody>
        </p:sp>
        <p:sp>
          <p:nvSpPr>
            <p:cNvPr id="39" name="Text Box 6"/>
            <p:cNvSpPr txBox="1">
              <a:spLocks noChangeArrowheads="1"/>
            </p:cNvSpPr>
            <p:nvPr/>
          </p:nvSpPr>
          <p:spPr bwMode="auto">
            <a:xfrm>
              <a:off x="2300205" y="2814866"/>
              <a:ext cx="3663654" cy="1638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id-ID" sz="1846" b="1" dirty="0">
                  <a:solidFill>
                    <a:srgbClr val="FFFF00"/>
                  </a:solidFill>
                  <a:latin typeface="Garamond" pitchFamily="18" charset="0"/>
                </a:rPr>
                <a:t>Jenis+varian pek.</a:t>
              </a:r>
              <a:r>
                <a:rPr lang="en-US" sz="1846" b="1" dirty="0">
                  <a:solidFill>
                    <a:srgbClr val="FFFF00"/>
                  </a:solidFill>
                  <a:latin typeface="Garamond" pitchFamily="18" charset="0"/>
                </a:rPr>
                <a:t>+</a:t>
              </a:r>
              <a:r>
                <a:rPr lang="en-US" sz="1846" b="1" dirty="0" err="1">
                  <a:solidFill>
                    <a:srgbClr val="FFFF00"/>
                  </a:solidFill>
                  <a:latin typeface="Garamond" pitchFamily="18" charset="0"/>
                </a:rPr>
                <a:t>Koefisien</a:t>
              </a:r>
              <a:r>
                <a:rPr lang="en-US" sz="1846" b="1" dirty="0">
                  <a:solidFill>
                    <a:srgbClr val="FFFF00"/>
                  </a:solidFill>
                  <a:latin typeface="Garamond" pitchFamily="18" charset="0"/>
                </a:rPr>
                <a:t>:</a:t>
              </a:r>
            </a:p>
            <a:p>
              <a:pPr eaLnBrk="0" hangingPunct="0">
                <a:buFontTx/>
                <a:buChar char="-"/>
              </a:pPr>
              <a:r>
                <a:rPr lang="en-US" sz="1846" b="1" dirty="0" err="1">
                  <a:solidFill>
                    <a:schemeClr val="bg1"/>
                  </a:solidFill>
                  <a:latin typeface="Garamond" pitchFamily="18" charset="0"/>
                </a:rPr>
                <a:t>Upah</a:t>
              </a:r>
              <a:r>
                <a:rPr lang="en-US" sz="1846" b="1" dirty="0">
                  <a:solidFill>
                    <a:schemeClr val="bg1"/>
                  </a:solidFill>
                  <a:latin typeface="Garamond" pitchFamily="18" charset="0"/>
                </a:rPr>
                <a:t> Tenaga </a:t>
              </a:r>
              <a:r>
                <a:rPr lang="en-US" sz="1846" b="1" dirty="0" err="1">
                  <a:solidFill>
                    <a:schemeClr val="bg1"/>
                  </a:solidFill>
                  <a:latin typeface="Garamond" pitchFamily="18" charset="0"/>
                </a:rPr>
                <a:t>Kerja</a:t>
              </a:r>
              <a:endParaRPr lang="id-ID" sz="1846" b="1" dirty="0">
                <a:solidFill>
                  <a:schemeClr val="bg1"/>
                </a:solidFill>
                <a:latin typeface="Garamond" pitchFamily="18" charset="0"/>
              </a:endParaRPr>
            </a:p>
            <a:p>
              <a:pPr eaLnBrk="0" hangingPunct="0">
                <a:buFontTx/>
                <a:buChar char="-"/>
              </a:pPr>
              <a:r>
                <a:rPr lang="id-ID" sz="1846" b="1" dirty="0">
                  <a:solidFill>
                    <a:schemeClr val="bg1"/>
                  </a:solidFill>
                  <a:latin typeface="Garamond" pitchFamily="18" charset="0"/>
                </a:rPr>
                <a:t>Material</a:t>
              </a:r>
              <a:endParaRPr lang="en-US" sz="1846" b="1" dirty="0">
                <a:solidFill>
                  <a:schemeClr val="bg1"/>
                </a:solidFill>
                <a:latin typeface="Garamond" pitchFamily="18" charset="0"/>
              </a:endParaRPr>
            </a:p>
            <a:p>
              <a:pPr eaLnBrk="0" hangingPunct="0">
                <a:buFontTx/>
                <a:buChar char="-"/>
              </a:pPr>
              <a:r>
                <a:rPr lang="en-US" sz="1846" b="1" dirty="0" err="1">
                  <a:solidFill>
                    <a:schemeClr val="bg1"/>
                  </a:solidFill>
                  <a:latin typeface="Garamond" pitchFamily="18" charset="0"/>
                </a:rPr>
                <a:t>Peralatan</a:t>
              </a:r>
              <a:endParaRPr lang="en-US" sz="1846" b="1" dirty="0">
                <a:solidFill>
                  <a:schemeClr val="bg1"/>
                </a:solidFill>
                <a:latin typeface="Garamond" pitchFamily="18" charset="0"/>
              </a:endParaRPr>
            </a:p>
            <a:p>
              <a:pPr eaLnBrk="0" hangingPunct="0">
                <a:buFontTx/>
                <a:buChar char="-"/>
              </a:pPr>
              <a:r>
                <a:rPr lang="en-US" sz="1846" b="1" dirty="0">
                  <a:solidFill>
                    <a:schemeClr val="bg1"/>
                  </a:solidFill>
                  <a:latin typeface="Garamond" pitchFamily="18" charset="0"/>
                </a:rPr>
                <a:t>Lain-lain</a:t>
              </a:r>
            </a:p>
          </p:txBody>
        </p:sp>
        <p:sp>
          <p:nvSpPr>
            <p:cNvPr id="40" name="Text Box 10"/>
            <p:cNvSpPr txBox="1">
              <a:spLocks noChangeArrowheads="1"/>
            </p:cNvSpPr>
            <p:nvPr/>
          </p:nvSpPr>
          <p:spPr bwMode="auto">
            <a:xfrm>
              <a:off x="2659454" y="5272344"/>
              <a:ext cx="2959100" cy="654207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62" b="1" dirty="0">
                  <a:solidFill>
                    <a:schemeClr val="bg1"/>
                  </a:solidFill>
                  <a:latin typeface="Garamond" pitchFamily="18" charset="0"/>
                </a:rPr>
                <a:t>HARGA SATUAN</a:t>
              </a:r>
            </a:p>
            <a:p>
              <a:pPr algn="ctr" eaLnBrk="0" hangingPunct="0"/>
              <a:r>
                <a:rPr lang="en-US" sz="1662" b="1" dirty="0">
                  <a:solidFill>
                    <a:schemeClr val="bg1"/>
                  </a:solidFill>
                  <a:latin typeface="Garamond" pitchFamily="18" charset="0"/>
                </a:rPr>
                <a:t>PEKERJAAN (HSP)</a:t>
              </a:r>
            </a:p>
          </p:txBody>
        </p:sp>
        <p:sp>
          <p:nvSpPr>
            <p:cNvPr id="41" name="AutoShape 12"/>
            <p:cNvSpPr>
              <a:spLocks noChangeArrowheads="1"/>
            </p:cNvSpPr>
            <p:nvPr/>
          </p:nvSpPr>
          <p:spPr bwMode="auto">
            <a:xfrm>
              <a:off x="6243149" y="2256421"/>
              <a:ext cx="3575810" cy="235420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d-ID" sz="1662"/>
            </a:p>
          </p:txBody>
        </p:sp>
        <p:sp>
          <p:nvSpPr>
            <p:cNvPr id="42" name="Text Box 11"/>
            <p:cNvSpPr txBox="1">
              <a:spLocks noChangeArrowheads="1"/>
            </p:cNvSpPr>
            <p:nvPr/>
          </p:nvSpPr>
          <p:spPr bwMode="auto">
            <a:xfrm>
              <a:off x="6322366" y="2222555"/>
              <a:ext cx="3445041" cy="2438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d-ID" sz="2954" b="1" dirty="0">
                  <a:solidFill>
                    <a:srgbClr val="FF0000"/>
                  </a:solidFill>
                </a:rPr>
                <a:t>DK</a:t>
              </a:r>
              <a:r>
                <a:rPr lang="en-US" sz="2954" b="1" dirty="0">
                  <a:solidFill>
                    <a:srgbClr val="FF0000"/>
                  </a:solidFill>
                </a:rPr>
                <a:t>H</a:t>
              </a:r>
              <a:r>
                <a:rPr lang="id-ID" sz="2954" b="1" dirty="0">
                  <a:solidFill>
                    <a:srgbClr val="FF0000"/>
                  </a:solidFill>
                </a:rPr>
                <a:t> (BoQ)</a:t>
              </a:r>
              <a:endParaRPr lang="en-US" sz="2954" b="1" dirty="0">
                <a:solidFill>
                  <a:srgbClr val="FF0000"/>
                </a:solidFill>
              </a:endParaRPr>
            </a:p>
            <a:p>
              <a:pPr eaLnBrk="0" hangingPunct="0"/>
              <a:r>
                <a:rPr lang="id-ID" sz="1846" b="1" dirty="0">
                  <a:solidFill>
                    <a:srgbClr val="FFFF00"/>
                  </a:solidFill>
                  <a:latin typeface="Garamond" pitchFamily="18" charset="0"/>
                </a:rPr>
                <a:t>Jenis dan Kuantitas</a:t>
              </a:r>
              <a:r>
                <a:rPr lang="en-US" sz="1846" b="1" dirty="0">
                  <a:solidFill>
                    <a:srgbClr val="FFFF00"/>
                  </a:solidFill>
                  <a:latin typeface="Garamond" pitchFamily="18" charset="0"/>
                </a:rPr>
                <a:t> </a:t>
              </a:r>
              <a:r>
                <a:rPr lang="en-US" sz="1846" b="1" dirty="0" err="1">
                  <a:solidFill>
                    <a:srgbClr val="FFFF00"/>
                  </a:solidFill>
                  <a:latin typeface="Garamond" pitchFamily="18" charset="0"/>
                </a:rPr>
                <a:t>pek</a:t>
              </a:r>
              <a:r>
                <a:rPr lang="id-ID" sz="1846" b="1" dirty="0">
                  <a:solidFill>
                    <a:srgbClr val="FFFF00"/>
                  </a:solidFill>
                  <a:latin typeface="Garamond" pitchFamily="18" charset="0"/>
                </a:rPr>
                <a:t>erjaan</a:t>
              </a:r>
              <a:endParaRPr lang="en-US" sz="1846" b="1" dirty="0">
                <a:solidFill>
                  <a:srgbClr val="FFFF00"/>
                </a:solidFill>
                <a:latin typeface="Garamond" pitchFamily="18" charset="0"/>
              </a:endParaRPr>
            </a:p>
            <a:p>
              <a:pPr eaLnBrk="0" hangingPunct="0">
                <a:buFontTx/>
                <a:buChar char="-"/>
              </a:pPr>
              <a:r>
                <a:rPr lang="en-US" sz="1846" b="1" dirty="0" err="1">
                  <a:solidFill>
                    <a:schemeClr val="bg1"/>
                  </a:solidFill>
                  <a:latin typeface="Garamond" pitchFamily="18" charset="0"/>
                </a:rPr>
                <a:t>Satuan</a:t>
              </a:r>
              <a:r>
                <a:rPr lang="en-US" sz="1846" b="1" dirty="0">
                  <a:solidFill>
                    <a:schemeClr val="bg1"/>
                  </a:solidFill>
                  <a:latin typeface="Garamond" pitchFamily="18" charset="0"/>
                </a:rPr>
                <a:t> </a:t>
              </a:r>
              <a:r>
                <a:rPr lang="en-US" sz="1846" b="1" dirty="0" err="1">
                  <a:solidFill>
                    <a:schemeClr val="bg1"/>
                  </a:solidFill>
                  <a:latin typeface="Garamond" pitchFamily="18" charset="0"/>
                </a:rPr>
                <a:t>panjang</a:t>
              </a:r>
              <a:endParaRPr lang="en-US" sz="1846" b="1" dirty="0">
                <a:solidFill>
                  <a:schemeClr val="bg1"/>
                </a:solidFill>
                <a:latin typeface="Garamond" pitchFamily="18" charset="0"/>
              </a:endParaRPr>
            </a:p>
            <a:p>
              <a:pPr eaLnBrk="0" hangingPunct="0">
                <a:buFontTx/>
                <a:buChar char="-"/>
              </a:pPr>
              <a:r>
                <a:rPr lang="en-US" sz="1846" b="1" dirty="0" err="1">
                  <a:solidFill>
                    <a:schemeClr val="bg1"/>
                  </a:solidFill>
                  <a:latin typeface="Garamond" pitchFamily="18" charset="0"/>
                </a:rPr>
                <a:t>Satuan</a:t>
              </a:r>
              <a:r>
                <a:rPr lang="en-US" sz="1846" b="1" dirty="0">
                  <a:solidFill>
                    <a:schemeClr val="bg1"/>
                  </a:solidFill>
                  <a:latin typeface="Garamond" pitchFamily="18" charset="0"/>
                </a:rPr>
                <a:t> </a:t>
              </a:r>
              <a:r>
                <a:rPr lang="en-US" sz="1846" b="1" dirty="0" err="1">
                  <a:solidFill>
                    <a:schemeClr val="bg1"/>
                  </a:solidFill>
                  <a:latin typeface="Garamond" pitchFamily="18" charset="0"/>
                </a:rPr>
                <a:t>luas</a:t>
              </a:r>
              <a:endParaRPr lang="en-US" sz="1846" b="1" dirty="0">
                <a:solidFill>
                  <a:schemeClr val="bg1"/>
                </a:solidFill>
                <a:latin typeface="Garamond" pitchFamily="18" charset="0"/>
              </a:endParaRPr>
            </a:p>
            <a:p>
              <a:pPr eaLnBrk="0" hangingPunct="0">
                <a:buFontTx/>
                <a:buChar char="-"/>
              </a:pPr>
              <a:r>
                <a:rPr lang="en-US" sz="1846" b="1" dirty="0" err="1">
                  <a:solidFill>
                    <a:schemeClr val="bg1"/>
                  </a:solidFill>
                  <a:latin typeface="Garamond" pitchFamily="18" charset="0"/>
                </a:rPr>
                <a:t>Satuan</a:t>
              </a:r>
              <a:r>
                <a:rPr lang="en-US" sz="1846" b="1" dirty="0">
                  <a:solidFill>
                    <a:schemeClr val="bg1"/>
                  </a:solidFill>
                  <a:latin typeface="Garamond" pitchFamily="18" charset="0"/>
                </a:rPr>
                <a:t> </a:t>
              </a:r>
              <a:r>
                <a:rPr lang="id-ID" sz="1846" b="1" dirty="0">
                  <a:solidFill>
                    <a:schemeClr val="bg1"/>
                  </a:solidFill>
                  <a:latin typeface="Garamond" pitchFamily="18" charset="0"/>
                </a:rPr>
                <a:t>v</a:t>
              </a:r>
              <a:r>
                <a:rPr lang="en-US" sz="1846" b="1" dirty="0" err="1">
                  <a:solidFill>
                    <a:schemeClr val="bg1"/>
                  </a:solidFill>
                  <a:latin typeface="Garamond" pitchFamily="18" charset="0"/>
                </a:rPr>
                <a:t>olume</a:t>
              </a:r>
              <a:endParaRPr lang="en-US" sz="1846" b="1" dirty="0">
                <a:solidFill>
                  <a:schemeClr val="bg1"/>
                </a:solidFill>
                <a:latin typeface="Garamond" pitchFamily="18" charset="0"/>
              </a:endParaRPr>
            </a:p>
            <a:p>
              <a:pPr eaLnBrk="0" hangingPunct="0">
                <a:buFontTx/>
                <a:buChar char="-"/>
              </a:pPr>
              <a:r>
                <a:rPr lang="en-US" sz="1846" b="1" dirty="0" err="1">
                  <a:solidFill>
                    <a:schemeClr val="bg1"/>
                  </a:solidFill>
                  <a:latin typeface="Garamond" pitchFamily="18" charset="0"/>
                </a:rPr>
                <a:t>Satuan</a:t>
              </a:r>
              <a:r>
                <a:rPr lang="en-US" sz="1846" b="1" dirty="0">
                  <a:solidFill>
                    <a:schemeClr val="bg1"/>
                  </a:solidFill>
                  <a:latin typeface="Garamond" pitchFamily="18" charset="0"/>
                </a:rPr>
                <a:t> </a:t>
              </a:r>
              <a:r>
                <a:rPr lang="id-ID" sz="1846" b="1" dirty="0">
                  <a:solidFill>
                    <a:schemeClr val="bg1"/>
                  </a:solidFill>
                  <a:latin typeface="Garamond" pitchFamily="18" charset="0"/>
                </a:rPr>
                <a:t>w</a:t>
              </a:r>
              <a:r>
                <a:rPr lang="en-US" sz="1846" b="1" dirty="0" err="1">
                  <a:solidFill>
                    <a:schemeClr val="bg1"/>
                  </a:solidFill>
                  <a:latin typeface="Garamond" pitchFamily="18" charset="0"/>
                </a:rPr>
                <a:t>aktu</a:t>
              </a:r>
              <a:endParaRPr lang="id-ID" sz="1846" b="1" dirty="0">
                <a:solidFill>
                  <a:schemeClr val="bg1"/>
                </a:solidFill>
                <a:latin typeface="Garamond" pitchFamily="18" charset="0"/>
              </a:endParaRPr>
            </a:p>
            <a:p>
              <a:pPr eaLnBrk="0" hangingPunct="0">
                <a:buFontTx/>
                <a:buChar char="-"/>
              </a:pPr>
              <a:r>
                <a:rPr lang="id-ID" sz="1846" b="1" dirty="0">
                  <a:solidFill>
                    <a:schemeClr val="bg1"/>
                  </a:solidFill>
                  <a:latin typeface="Garamond" pitchFamily="18" charset="0"/>
                </a:rPr>
                <a:t>Satuan berat</a:t>
              </a:r>
              <a:endParaRPr lang="en-US" sz="1846" b="1" dirty="0">
                <a:solidFill>
                  <a:schemeClr val="bg1"/>
                </a:solidFill>
                <a:latin typeface="Garamond" pitchFamily="18" charset="0"/>
              </a:endParaRPr>
            </a:p>
          </p:txBody>
        </p:sp>
        <p:sp>
          <p:nvSpPr>
            <p:cNvPr id="43" name="Text Box 13"/>
            <p:cNvSpPr txBox="1">
              <a:spLocks noChangeArrowheads="1"/>
            </p:cNvSpPr>
            <p:nvPr/>
          </p:nvSpPr>
          <p:spPr bwMode="auto">
            <a:xfrm>
              <a:off x="6947311" y="5180018"/>
              <a:ext cx="2446296" cy="654207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62" b="1" dirty="0">
                  <a:solidFill>
                    <a:srgbClr val="990099"/>
                  </a:solidFill>
                  <a:latin typeface="Garamond" pitchFamily="18" charset="0"/>
                </a:rPr>
                <a:t>HARGA PRAKIRAAN</a:t>
              </a:r>
            </a:p>
            <a:p>
              <a:pPr algn="ctr" eaLnBrk="0" hangingPunct="0"/>
              <a:r>
                <a:rPr lang="en-US" sz="1662" b="1" dirty="0">
                  <a:solidFill>
                    <a:srgbClr val="990099"/>
                  </a:solidFill>
                  <a:latin typeface="Garamond" pitchFamily="18" charset="0"/>
                </a:rPr>
                <a:t>(</a:t>
              </a:r>
              <a:r>
                <a:rPr lang="id-ID" sz="1662" b="1" dirty="0">
                  <a:solidFill>
                    <a:srgbClr val="990099"/>
                  </a:solidFill>
                  <a:latin typeface="Garamond" pitchFamily="18" charset="0"/>
                </a:rPr>
                <a:t>HPP</a:t>
              </a:r>
              <a:r>
                <a:rPr lang="en-US" sz="1662" b="1" dirty="0">
                  <a:solidFill>
                    <a:srgbClr val="990099"/>
                  </a:solidFill>
                  <a:latin typeface="Garamond" pitchFamily="18" charset="0"/>
                </a:rPr>
                <a:t> </a:t>
              </a:r>
              <a:r>
                <a:rPr lang="id-ID" sz="1662" b="1" dirty="0">
                  <a:solidFill>
                    <a:srgbClr val="990099"/>
                  </a:solidFill>
                  <a:latin typeface="Garamond" pitchFamily="18" charset="0"/>
                </a:rPr>
                <a:t>dan/atau </a:t>
              </a:r>
              <a:r>
                <a:rPr lang="en-US" sz="1662" b="1" dirty="0">
                  <a:solidFill>
                    <a:srgbClr val="990099"/>
                  </a:solidFill>
                  <a:latin typeface="Garamond" pitchFamily="18" charset="0"/>
                </a:rPr>
                <a:t>HPS)</a:t>
              </a:r>
            </a:p>
          </p:txBody>
        </p:sp>
        <p:sp>
          <p:nvSpPr>
            <p:cNvPr id="44" name="Text Box 14"/>
            <p:cNvSpPr txBox="1">
              <a:spLocks noChangeArrowheads="1"/>
            </p:cNvSpPr>
            <p:nvPr/>
          </p:nvSpPr>
          <p:spPr bwMode="auto">
            <a:xfrm>
              <a:off x="6751967" y="1350595"/>
              <a:ext cx="2030626" cy="37711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62" b="1" dirty="0">
                  <a:solidFill>
                    <a:schemeClr val="bg1"/>
                  </a:solidFill>
                  <a:latin typeface="Garamond" pitchFamily="18" charset="0"/>
                </a:rPr>
                <a:t>DETAIL DESAIN</a:t>
              </a:r>
            </a:p>
          </p:txBody>
        </p:sp>
        <p:sp>
          <p:nvSpPr>
            <p:cNvPr id="45" name="AutoShape 16"/>
            <p:cNvSpPr>
              <a:spLocks noChangeArrowheads="1"/>
            </p:cNvSpPr>
            <p:nvPr/>
          </p:nvSpPr>
          <p:spPr bwMode="auto">
            <a:xfrm>
              <a:off x="7584494" y="4691584"/>
              <a:ext cx="1003300" cy="45670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d-ID" sz="1662"/>
            </a:p>
          </p:txBody>
        </p:sp>
        <p:sp>
          <p:nvSpPr>
            <p:cNvPr id="46" name="AutoShape 18"/>
            <p:cNvSpPr>
              <a:spLocks noChangeArrowheads="1"/>
            </p:cNvSpPr>
            <p:nvPr/>
          </p:nvSpPr>
          <p:spPr bwMode="auto">
            <a:xfrm>
              <a:off x="3568658" y="4626707"/>
              <a:ext cx="1004887" cy="580798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d-ID" sz="1662"/>
            </a:p>
          </p:txBody>
        </p:sp>
        <p:sp>
          <p:nvSpPr>
            <p:cNvPr id="48" name="Text Box 22"/>
            <p:cNvSpPr txBox="1">
              <a:spLocks noChangeArrowheads="1"/>
            </p:cNvSpPr>
            <p:nvPr/>
          </p:nvSpPr>
          <p:spPr bwMode="auto">
            <a:xfrm>
              <a:off x="117477" y="2134236"/>
              <a:ext cx="1595438" cy="71547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846" b="1" dirty="0">
                  <a:solidFill>
                    <a:schemeClr val="bg1"/>
                  </a:solidFill>
                  <a:latin typeface="Garamond" pitchFamily="18" charset="0"/>
                </a:rPr>
                <a:t>DAERAH</a:t>
              </a:r>
            </a:p>
            <a:p>
              <a:pPr algn="ctr" eaLnBrk="0" hangingPunct="0"/>
              <a:r>
                <a:rPr lang="en-US" sz="1846" b="1" dirty="0">
                  <a:solidFill>
                    <a:schemeClr val="bg1"/>
                  </a:solidFill>
                  <a:latin typeface="Garamond" pitchFamily="18" charset="0"/>
                </a:rPr>
                <a:t>SETEMPAT</a:t>
              </a:r>
            </a:p>
          </p:txBody>
        </p:sp>
        <p:sp>
          <p:nvSpPr>
            <p:cNvPr id="49" name="AutoShape 23"/>
            <p:cNvSpPr>
              <a:spLocks noChangeArrowheads="1"/>
            </p:cNvSpPr>
            <p:nvPr/>
          </p:nvSpPr>
          <p:spPr bwMode="auto">
            <a:xfrm>
              <a:off x="252415" y="2894011"/>
              <a:ext cx="1268412" cy="41443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id-ID" sz="1662" dirty="0">
                  <a:solidFill>
                    <a:schemeClr val="bg1"/>
                  </a:solidFill>
                </a:rPr>
                <a:t>HSD</a:t>
              </a:r>
              <a:endParaRPr lang="en-US" sz="1662" dirty="0">
                <a:solidFill>
                  <a:schemeClr val="bg1"/>
                </a:solidFill>
              </a:endParaRPr>
            </a:p>
          </p:txBody>
        </p:sp>
        <p:sp>
          <p:nvSpPr>
            <p:cNvPr id="50" name="Rounded Rectangular Callout 49"/>
            <p:cNvSpPr/>
            <p:nvPr/>
          </p:nvSpPr>
          <p:spPr>
            <a:xfrm>
              <a:off x="44944" y="968494"/>
              <a:ext cx="2042366" cy="641831"/>
            </a:xfrm>
            <a:prstGeom prst="wedgeRoundRectCallout">
              <a:avLst>
                <a:gd name="adj1" fmla="val -23552"/>
                <a:gd name="adj2" fmla="val 137468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62"/>
            </a:p>
          </p:txBody>
        </p:sp>
        <p:sp>
          <p:nvSpPr>
            <p:cNvPr id="51" name="TextBox 50"/>
            <p:cNvSpPr txBox="1">
              <a:spLocks noChangeArrowheads="1"/>
            </p:cNvSpPr>
            <p:nvPr/>
          </p:nvSpPr>
          <p:spPr bwMode="auto">
            <a:xfrm>
              <a:off x="28903" y="993895"/>
              <a:ext cx="2074448" cy="572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3231" tIns="33231" rIns="33231" bIns="33231">
              <a:spAutoFit/>
            </a:bodyPr>
            <a:lstStyle/>
            <a:p>
              <a:pPr algn="ctr">
                <a:lnSpc>
                  <a:spcPts val="1846"/>
                </a:lnSpc>
              </a:pPr>
              <a:r>
                <a:rPr lang="en-US" sz="1846" dirty="0">
                  <a:solidFill>
                    <a:srgbClr val="FF0000"/>
                  </a:solidFill>
                </a:rPr>
                <a:t>SK-</a:t>
              </a:r>
              <a:r>
                <a:rPr lang="en-US" sz="1846" dirty="0" err="1">
                  <a:solidFill>
                    <a:srgbClr val="FF0000"/>
                  </a:solidFill>
                </a:rPr>
                <a:t>KepDa</a:t>
              </a:r>
              <a:r>
                <a:rPr lang="id-ID" sz="1846" dirty="0">
                  <a:solidFill>
                    <a:srgbClr val="FF0000"/>
                  </a:solidFill>
                </a:rPr>
                <a:t>/Survai</a:t>
              </a:r>
              <a:endParaRPr lang="en-US" sz="1846" dirty="0">
                <a:solidFill>
                  <a:srgbClr val="FF0000"/>
                </a:solidFill>
              </a:endParaRPr>
            </a:p>
            <a:p>
              <a:pPr algn="ctr">
                <a:lnSpc>
                  <a:spcPts val="1846"/>
                </a:lnSpc>
              </a:pPr>
              <a:r>
                <a:rPr lang="id-ID" sz="1662" dirty="0">
                  <a:solidFill>
                    <a:srgbClr val="FF0000"/>
                  </a:solidFill>
                </a:rPr>
                <a:t>(</a:t>
              </a:r>
              <a:r>
                <a:rPr lang="en-US" sz="1662" dirty="0">
                  <a:solidFill>
                    <a:srgbClr val="FF0000"/>
                  </a:solidFill>
                </a:rPr>
                <a:t>HSD</a:t>
              </a:r>
              <a:r>
                <a:rPr lang="id-ID" sz="1662" dirty="0">
                  <a:solidFill>
                    <a:srgbClr val="FF0000"/>
                  </a:solidFill>
                </a:rPr>
                <a:t> t</a:t>
              </a:r>
              <a:r>
                <a:rPr lang="en-US" sz="1662" dirty="0">
                  <a:solidFill>
                    <a:srgbClr val="FF0000"/>
                  </a:solidFill>
                </a:rPr>
                <a:t>o</a:t>
              </a:r>
              <a:r>
                <a:rPr lang="id-ID" sz="1662" dirty="0">
                  <a:solidFill>
                    <a:srgbClr val="FF0000"/>
                  </a:solidFill>
                </a:rPr>
                <a:t>tal)</a:t>
              </a:r>
              <a:endParaRPr lang="en-US" sz="1662" dirty="0">
                <a:solidFill>
                  <a:srgbClr val="FF0000"/>
                </a:solidFill>
              </a:endParaRPr>
            </a:p>
          </p:txBody>
        </p:sp>
        <p:sp>
          <p:nvSpPr>
            <p:cNvPr id="52" name="AutoShape 23"/>
            <p:cNvSpPr>
              <a:spLocks noChangeArrowheads="1"/>
            </p:cNvSpPr>
            <p:nvPr/>
          </p:nvSpPr>
          <p:spPr bwMode="auto">
            <a:xfrm>
              <a:off x="250827" y="5358785"/>
              <a:ext cx="1268412" cy="81554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62" b="1" dirty="0"/>
                <a:t>HSD</a:t>
              </a:r>
            </a:p>
            <a:p>
              <a:pPr algn="ctr" eaLnBrk="0" hangingPunct="0"/>
              <a:r>
                <a:rPr lang="en-US" sz="1662" b="1" dirty="0" err="1"/>
                <a:t>Lokasi</a:t>
              </a:r>
              <a:endParaRPr lang="en-US" sz="1662" b="1" dirty="0"/>
            </a:p>
          </p:txBody>
        </p:sp>
        <p:sp>
          <p:nvSpPr>
            <p:cNvPr id="53" name="AutoShape 18"/>
            <p:cNvSpPr>
              <a:spLocks noChangeArrowheads="1"/>
            </p:cNvSpPr>
            <p:nvPr/>
          </p:nvSpPr>
          <p:spPr bwMode="auto">
            <a:xfrm>
              <a:off x="323894" y="4526985"/>
              <a:ext cx="1141480" cy="81391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d-ID" sz="1662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18638" y="4598451"/>
              <a:ext cx="747080" cy="530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92" dirty="0" err="1"/>
                <a:t>Biaya</a:t>
              </a:r>
              <a:endParaRPr lang="en-US" sz="1292" dirty="0"/>
            </a:p>
            <a:p>
              <a:pPr algn="ctr"/>
              <a:r>
                <a:rPr lang="en-US" sz="1292" dirty="0" err="1"/>
                <a:t>Angkut</a:t>
              </a:r>
              <a:endParaRPr lang="en-US" sz="1292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157119" y="4578634"/>
              <a:ext cx="1499021" cy="530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92" dirty="0" err="1"/>
                <a:t>Houling</a:t>
              </a:r>
              <a:r>
                <a:rPr lang="id-ID" sz="1292" dirty="0"/>
                <a:t>:</a:t>
              </a:r>
            </a:p>
            <a:p>
              <a:r>
                <a:rPr lang="en-US" sz="1292" dirty="0"/>
                <a:t>Manual</a:t>
              </a:r>
              <a:r>
                <a:rPr lang="id-ID" sz="1292" dirty="0"/>
                <a:t>/Mekanis</a:t>
              </a:r>
              <a:endParaRPr lang="en-US" sz="1292" dirty="0"/>
            </a:p>
          </p:txBody>
        </p:sp>
        <p:sp>
          <p:nvSpPr>
            <p:cNvPr id="57" name="AutoShape 23"/>
            <p:cNvSpPr>
              <a:spLocks noChangeArrowheads="1"/>
            </p:cNvSpPr>
            <p:nvPr/>
          </p:nvSpPr>
          <p:spPr bwMode="auto">
            <a:xfrm>
              <a:off x="250827" y="5357439"/>
              <a:ext cx="1268412" cy="81554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662" b="1" dirty="0"/>
                <a:t>HSD</a:t>
              </a:r>
            </a:p>
            <a:p>
              <a:pPr algn="ctr" eaLnBrk="0" hangingPunct="0"/>
              <a:r>
                <a:rPr lang="en-US" sz="1662" b="1" dirty="0" err="1"/>
                <a:t>Lokasi</a:t>
              </a:r>
              <a:endParaRPr lang="en-US" sz="1662" b="1" dirty="0"/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45837" y="2074314"/>
              <a:ext cx="1757753" cy="243523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62"/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-9905" y="6523658"/>
              <a:ext cx="9919966" cy="374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618310" y="6372749"/>
              <a:ext cx="702490" cy="305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62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384653" y="6372749"/>
              <a:ext cx="852224" cy="305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62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278001" y="6372749"/>
              <a:ext cx="852224" cy="305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62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274089" y="6372749"/>
              <a:ext cx="852224" cy="305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62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806501" y="6372749"/>
              <a:ext cx="1571120" cy="305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62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44944" y="6403228"/>
              <a:ext cx="0" cy="2446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131362" y="6403228"/>
              <a:ext cx="0" cy="2446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112409" y="6403228"/>
              <a:ext cx="0" cy="2446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9826332" y="6403228"/>
              <a:ext cx="0" cy="2446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426762" y="6403228"/>
              <a:ext cx="0" cy="2446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7575023" y="6403228"/>
              <a:ext cx="0" cy="2446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18310" y="6305263"/>
              <a:ext cx="8525250" cy="37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2" dirty="0"/>
                <a:t> </a:t>
              </a:r>
              <a:r>
                <a:rPr lang="id-ID" sz="1662" dirty="0"/>
                <a:t>HSD           </a:t>
              </a:r>
              <a:r>
                <a:rPr lang="en-US" sz="1662" dirty="0"/>
                <a:t>      </a:t>
              </a:r>
              <a:r>
                <a:rPr lang="id-ID" sz="1662" dirty="0"/>
                <a:t>  AHSP          </a:t>
              </a:r>
              <a:r>
                <a:rPr lang="en-US" sz="1662" dirty="0"/>
                <a:t>        </a:t>
              </a:r>
              <a:r>
                <a:rPr lang="id-ID" sz="1662" dirty="0"/>
                <a:t>   HSP               </a:t>
              </a:r>
              <a:r>
                <a:rPr lang="en-US" sz="1662" dirty="0"/>
                <a:t>        </a:t>
              </a:r>
              <a:r>
                <a:rPr lang="id-ID" sz="1662" dirty="0"/>
                <a:t>DKP  </a:t>
              </a:r>
              <a:r>
                <a:rPr lang="en-US" sz="1662" dirty="0"/>
                <a:t> </a:t>
              </a:r>
              <a:r>
                <a:rPr lang="id-ID" sz="1662" dirty="0"/>
                <a:t>       </a:t>
              </a:r>
              <a:r>
                <a:rPr lang="en-US" sz="1662" dirty="0"/>
                <a:t>      </a:t>
              </a:r>
              <a:r>
                <a:rPr lang="id-ID" sz="1662" dirty="0"/>
                <a:t>HP</a:t>
              </a:r>
              <a:r>
                <a:rPr lang="en-US" sz="1662" dirty="0"/>
                <a:t>P/HPS</a:t>
              </a:r>
              <a:endParaRPr lang="id-ID" sz="1662" dirty="0"/>
            </a:p>
          </p:txBody>
        </p:sp>
        <p:sp>
          <p:nvSpPr>
            <p:cNvPr id="73" name="Right Brace 72"/>
            <p:cNvSpPr/>
            <p:nvPr/>
          </p:nvSpPr>
          <p:spPr>
            <a:xfrm>
              <a:off x="4471602" y="3595714"/>
              <a:ext cx="248037" cy="732994"/>
            </a:xfrm>
            <a:prstGeom prst="righ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 sz="1662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651052" y="3746665"/>
              <a:ext cx="998884" cy="37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1662" dirty="0">
                  <a:solidFill>
                    <a:schemeClr val="bg1"/>
                  </a:solidFill>
                </a:rPr>
                <a:t>Spektek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1980063" y="869501"/>
              <a:ext cx="13125" cy="3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2126748" y="777035"/>
              <a:ext cx="10274" cy="59793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6111409" y="785599"/>
              <a:ext cx="10274" cy="59793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AutoShape 32"/>
            <p:cNvSpPr>
              <a:spLocks noChangeArrowheads="1"/>
            </p:cNvSpPr>
            <p:nvPr/>
          </p:nvSpPr>
          <p:spPr bwMode="auto">
            <a:xfrm rot="16200000" flipH="1">
              <a:off x="1789016" y="5294041"/>
              <a:ext cx="793794" cy="798513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d-ID" sz="1662"/>
            </a:p>
          </p:txBody>
        </p:sp>
        <p:sp>
          <p:nvSpPr>
            <p:cNvPr id="79" name="AutoShape 19"/>
            <p:cNvSpPr>
              <a:spLocks noChangeArrowheads="1"/>
            </p:cNvSpPr>
            <p:nvPr/>
          </p:nvSpPr>
          <p:spPr bwMode="auto">
            <a:xfrm rot="16200000" flipH="1">
              <a:off x="5739895" y="5287153"/>
              <a:ext cx="793794" cy="798513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d-ID" sz="1662"/>
            </a:p>
          </p:txBody>
        </p:sp>
      </p:grpSp>
      <p:sp>
        <p:nvSpPr>
          <p:cNvPr id="80" name="Rectangle 79"/>
          <p:cNvSpPr/>
          <p:nvPr/>
        </p:nvSpPr>
        <p:spPr>
          <a:xfrm>
            <a:off x="6036249" y="1175651"/>
            <a:ext cx="3486467" cy="376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d-ID" sz="1846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Gambar Kerja &amp; Spesifikasi Teknis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72264" y="1232879"/>
            <a:ext cx="3403655" cy="7037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62"/>
          </a:p>
        </p:txBody>
      </p:sp>
      <p:sp>
        <p:nvSpPr>
          <p:cNvPr id="82" name="Rectangle 81"/>
          <p:cNvSpPr/>
          <p:nvPr/>
        </p:nvSpPr>
        <p:spPr>
          <a:xfrm>
            <a:off x="9685786" y="6721047"/>
            <a:ext cx="117508" cy="98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8C5EEC-DD3E-6FF8-E90D-7CA3665448D1}"/>
              </a:ext>
            </a:extLst>
          </p:cNvPr>
          <p:cNvGrpSpPr/>
          <p:nvPr/>
        </p:nvGrpSpPr>
        <p:grpSpPr>
          <a:xfrm>
            <a:off x="425566" y="236756"/>
            <a:ext cx="8884884" cy="717440"/>
            <a:chOff x="-161326" y="261140"/>
            <a:chExt cx="8884884" cy="71744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0737C3E-2E75-5A52-5639-DCF6817877C7}"/>
                </a:ext>
              </a:extLst>
            </p:cNvPr>
            <p:cNvSpPr/>
            <p:nvPr/>
          </p:nvSpPr>
          <p:spPr>
            <a:xfrm>
              <a:off x="-161326" y="287223"/>
              <a:ext cx="2081019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Bagan </a:t>
              </a:r>
              <a:r>
                <a:rPr lang="en-US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Alir</a:t>
              </a:r>
              <a:endPara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3" name="Text Box 21">
              <a:extLst>
                <a:ext uri="{FF2B5EF4-FFF2-40B4-BE49-F238E27FC236}">
                  <a16:creationId xmlns:a16="http://schemas.microsoft.com/office/drawing/2014/main" id="{908577FB-8D02-9CCF-DE88-4EF300030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4490" y="261140"/>
              <a:ext cx="6629068" cy="717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62" b="1" dirty="0">
                  <a:solidFill>
                    <a:srgbClr val="0070C0"/>
                  </a:solidFill>
                </a:rPr>
                <a:t>PROSES PERHITUNGAN HPS</a:t>
              </a:r>
            </a:p>
          </p:txBody>
        </p:sp>
      </p:grpSp>
      <p:sp>
        <p:nvSpPr>
          <p:cNvPr id="5" name="Text Box 5">
            <a:extLst>
              <a:ext uri="{FF2B5EF4-FFF2-40B4-BE49-F238E27FC236}">
                <a16:creationId xmlns:a16="http://schemas.microsoft.com/office/drawing/2014/main" id="{80C89960-BA64-4E59-1279-A35B84E7A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472" y="1714481"/>
            <a:ext cx="3682049" cy="133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1800" b="1" dirty="0" err="1">
                <a:solidFill>
                  <a:schemeClr val="bg1"/>
                </a:solidFill>
                <a:latin typeface="Garamond" pitchFamily="18" charset="0"/>
              </a:rPr>
              <a:t>PerMen</a:t>
            </a:r>
            <a:r>
              <a:rPr lang="en-US" sz="1800" b="1" dirty="0">
                <a:solidFill>
                  <a:schemeClr val="bg1"/>
                </a:solidFill>
                <a:latin typeface="Garamond" pitchFamily="18" charset="0"/>
              </a:rPr>
              <a:t> PU</a:t>
            </a:r>
            <a:r>
              <a:rPr lang="id-ID" sz="1800" b="1" dirty="0">
                <a:solidFill>
                  <a:schemeClr val="bg1"/>
                </a:solidFill>
                <a:latin typeface="Garamond" pitchFamily="18" charset="0"/>
              </a:rPr>
              <a:t>PR</a:t>
            </a:r>
            <a:r>
              <a:rPr lang="en-US" sz="1800" b="1" dirty="0">
                <a:solidFill>
                  <a:schemeClr val="bg1"/>
                </a:solidFill>
                <a:latin typeface="Garamond" pitchFamily="18" charset="0"/>
              </a:rPr>
              <a:t> no</a:t>
            </a:r>
            <a:r>
              <a:rPr lang="id-ID" sz="1800" b="1" dirty="0">
                <a:solidFill>
                  <a:schemeClr val="bg1"/>
                </a:solidFill>
                <a:latin typeface="Garamond" pitchFamily="18" charset="0"/>
              </a:rPr>
              <a:t>.</a:t>
            </a:r>
            <a:r>
              <a:rPr lang="en-US" sz="1800" b="1" dirty="0">
                <a:solidFill>
                  <a:schemeClr val="bg1"/>
                </a:solidFill>
                <a:latin typeface="Garamond" pitchFamily="18" charset="0"/>
              </a:rPr>
              <a:t> 8 </a:t>
            </a:r>
            <a:r>
              <a:rPr lang="en-US" sz="1800" b="1" dirty="0" err="1">
                <a:solidFill>
                  <a:schemeClr val="bg1"/>
                </a:solidFill>
                <a:latin typeface="Garamond" pitchFamily="18" charset="0"/>
              </a:rPr>
              <a:t>Tahun</a:t>
            </a:r>
            <a:r>
              <a:rPr lang="en-US" sz="1800" b="1" dirty="0">
                <a:solidFill>
                  <a:schemeClr val="bg1"/>
                </a:solidFill>
                <a:latin typeface="Garamond" pitchFamily="18" charset="0"/>
              </a:rPr>
              <a:t> 2023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sz="1800" b="1" dirty="0" err="1">
                <a:solidFill>
                  <a:schemeClr val="bg1"/>
                </a:solidFill>
                <a:latin typeface="Garamond" pitchFamily="18" charset="0"/>
              </a:rPr>
              <a:t>Tentang</a:t>
            </a:r>
            <a:r>
              <a:rPr lang="en-US" sz="1800" b="1" dirty="0">
                <a:solidFill>
                  <a:schemeClr val="bg1"/>
                </a:solidFill>
                <a:latin typeface="Garamond" pitchFamily="18" charset="0"/>
              </a:rPr>
              <a:t> P3BPK dan</a:t>
            </a:r>
          </a:p>
          <a:p>
            <a:pPr algn="ctr" eaLnBrk="0" hangingPunct="0">
              <a:lnSpc>
                <a:spcPct val="80000"/>
              </a:lnSpc>
              <a:spcAft>
                <a:spcPts val="400"/>
              </a:spcAft>
            </a:pPr>
            <a:r>
              <a:rPr lang="en-US" sz="1800" b="1" dirty="0">
                <a:solidFill>
                  <a:schemeClr val="bg1"/>
                </a:solidFill>
                <a:latin typeface="Garamond" pitchFamily="18" charset="0"/>
              </a:rPr>
              <a:t>SE </a:t>
            </a:r>
            <a:r>
              <a:rPr lang="en-US" sz="1800" b="1" dirty="0" err="1">
                <a:solidFill>
                  <a:schemeClr val="bg1"/>
                </a:solidFill>
                <a:latin typeface="Garamond" pitchFamily="18" charset="0"/>
              </a:rPr>
              <a:t>Dirjen</a:t>
            </a:r>
            <a:r>
              <a:rPr lang="en-US" sz="1800" b="1" dirty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Garamond" pitchFamily="18" charset="0"/>
              </a:rPr>
              <a:t>Binkon</a:t>
            </a:r>
            <a:r>
              <a:rPr lang="en-US" sz="1800" b="1" dirty="0">
                <a:solidFill>
                  <a:schemeClr val="bg1"/>
                </a:solidFill>
                <a:latin typeface="Garamond" pitchFamily="18" charset="0"/>
              </a:rPr>
              <a:t> No.30</a:t>
            </a:r>
            <a:r>
              <a:rPr lang="en-US" b="1" dirty="0">
                <a:solidFill>
                  <a:schemeClr val="bg1"/>
                </a:solidFill>
                <a:latin typeface="Garamond" pitchFamily="18" charset="0"/>
              </a:rPr>
              <a:t>/</a:t>
            </a:r>
            <a:r>
              <a:rPr lang="en-US" sz="1800" b="1" dirty="0">
                <a:solidFill>
                  <a:schemeClr val="bg1"/>
                </a:solidFill>
                <a:latin typeface="Garamond" pitchFamily="18" charset="0"/>
              </a:rPr>
              <a:t>2025 </a:t>
            </a:r>
            <a:r>
              <a:rPr lang="en-US" sz="1800" b="1" dirty="0" err="1">
                <a:solidFill>
                  <a:schemeClr val="bg1"/>
                </a:solidFill>
                <a:latin typeface="Garamond" pitchFamily="18" charset="0"/>
              </a:rPr>
              <a:t>Tentang</a:t>
            </a:r>
            <a:r>
              <a:rPr lang="en-US" sz="1800" b="1" dirty="0">
                <a:solidFill>
                  <a:schemeClr val="bg1"/>
                </a:solidFill>
                <a:latin typeface="Garamond" pitchFamily="18" charset="0"/>
              </a:rPr>
              <a:t> TCP2BPK</a:t>
            </a:r>
          </a:p>
          <a:p>
            <a:pPr algn="ctr" eaLnBrk="0" hangingPunct="0">
              <a:lnSpc>
                <a:spcPct val="80000"/>
              </a:lnSpc>
              <a:spcAft>
                <a:spcPts val="400"/>
              </a:spcAft>
            </a:pPr>
            <a:r>
              <a:rPr lang="en-US" sz="1800" b="1" dirty="0">
                <a:solidFill>
                  <a:srgbClr val="FF0000"/>
                </a:solidFill>
                <a:latin typeface="Garamond" pitchFamily="18" charset="0"/>
              </a:rPr>
              <a:t>(</a:t>
            </a:r>
            <a:r>
              <a:rPr lang="en-US" sz="1800" b="1" dirty="0">
                <a:solidFill>
                  <a:srgbClr val="FF0000"/>
                </a:solidFill>
                <a:latin typeface="Arial Black" pitchFamily="34" charset="0"/>
              </a:rPr>
              <a:t>AHSP</a:t>
            </a:r>
            <a:r>
              <a:rPr lang="en-US" sz="1800" b="1" dirty="0">
                <a:solidFill>
                  <a:srgbClr val="FF0000"/>
                </a:solidFill>
                <a:latin typeface="Garamond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161124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72BA6D1-05AB-4249-9DD5-229A58B3CEB6}"/>
              </a:ext>
            </a:extLst>
          </p:cNvPr>
          <p:cNvSpPr/>
          <p:nvPr/>
        </p:nvSpPr>
        <p:spPr>
          <a:xfrm>
            <a:off x="211888" y="1899000"/>
            <a:ext cx="3974819" cy="396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7649713" y="-382939"/>
            <a:ext cx="1292224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800" dirty="0">
                <a:solidFill>
                  <a:srgbClr val="FF0000"/>
                </a:solidFill>
                <a:latin typeface="Vineta BT" pitchFamily="82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8900" y="239944"/>
            <a:ext cx="9529023" cy="9703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4400" dirty="0">
                <a:solidFill>
                  <a:srgbClr val="FFC000"/>
                </a:solidFill>
                <a:latin typeface="Britannic Bold" panose="020B0903060703020204" pitchFamily="34" charset="0"/>
              </a:rPr>
              <a:t>RANCANGAN PENELITIAN AHSP SDA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78000" y="2904822"/>
            <a:ext cx="39356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Analisis</a:t>
            </a:r>
            <a:r>
              <a:rPr lang="en-US" sz="3600" dirty="0"/>
              <a:t> </a:t>
            </a:r>
            <a:r>
              <a:rPr lang="en-US" sz="3600" dirty="0" err="1"/>
              <a:t>Koefisien</a:t>
            </a:r>
            <a:r>
              <a:rPr lang="en-US" sz="3600" dirty="0"/>
              <a:t> </a:t>
            </a:r>
          </a:p>
          <a:p>
            <a:r>
              <a:rPr lang="en-US" sz="3600" dirty="0" err="1"/>
              <a:t>Komponen</a:t>
            </a:r>
            <a:r>
              <a:rPr lang="en-US" sz="3600" dirty="0"/>
              <a:t> HSP</a:t>
            </a:r>
            <a:endParaRPr lang="id-ID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4278000" y="4289340"/>
            <a:ext cx="53399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LcParenR"/>
            </a:pPr>
            <a:r>
              <a:rPr lang="id-ID" sz="3200" dirty="0">
                <a:solidFill>
                  <a:srgbClr val="0070C0"/>
                </a:solidFill>
              </a:rPr>
              <a:t>HSD: Harga Satuan Dasar</a:t>
            </a:r>
            <a:endParaRPr lang="id-ID" sz="3200" dirty="0">
              <a:solidFill>
                <a:srgbClr val="FF9900"/>
              </a:solidFill>
            </a:endParaRPr>
          </a:p>
          <a:p>
            <a:pPr marL="457200" indent="-457200">
              <a:buAutoNum type="alphaLcParenR"/>
            </a:pPr>
            <a:r>
              <a:rPr lang="id-ID" sz="3200" dirty="0">
                <a:solidFill>
                  <a:srgbClr val="FF9900"/>
                </a:solidFill>
              </a:rPr>
              <a:t>Koefisien</a:t>
            </a:r>
            <a:endParaRPr lang="id-ID" sz="3200" dirty="0">
              <a:solidFill>
                <a:srgbClr val="FF0000"/>
              </a:solidFill>
            </a:endParaRPr>
          </a:p>
          <a:p>
            <a:pPr marL="457200" indent="-457200">
              <a:buAutoNum type="alphaLcParenR"/>
            </a:pPr>
            <a:r>
              <a:rPr lang="id-ID" sz="3200" dirty="0">
                <a:solidFill>
                  <a:srgbClr val="FF0000"/>
                </a:solidFill>
              </a:rPr>
              <a:t>AHSP &amp; RAB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667E20-8EDC-43A4-A7A1-A8223BC16DEE}"/>
              </a:ext>
            </a:extLst>
          </p:cNvPr>
          <p:cNvSpPr/>
          <p:nvPr/>
        </p:nvSpPr>
        <p:spPr>
          <a:xfrm>
            <a:off x="9674087" y="6692348"/>
            <a:ext cx="231913" cy="16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0339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0" y="72457"/>
            <a:ext cx="9906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dirty="0">
                <a:solidFill>
                  <a:srgbClr val="990099"/>
                </a:solidFill>
              </a:rPr>
              <a:t>1</a:t>
            </a:r>
            <a:r>
              <a:rPr lang="id-ID" sz="4000" dirty="0">
                <a:solidFill>
                  <a:srgbClr val="990099"/>
                </a:solidFill>
              </a:rPr>
              <a:t>) </a:t>
            </a:r>
            <a:r>
              <a:rPr lang="en-US" sz="4000" dirty="0" err="1">
                <a:solidFill>
                  <a:srgbClr val="990099"/>
                </a:solidFill>
              </a:rPr>
              <a:t>Faktor</a:t>
            </a:r>
            <a:r>
              <a:rPr lang="en-US" sz="4000" dirty="0">
                <a:solidFill>
                  <a:srgbClr val="990099"/>
                </a:solidFill>
              </a:rPr>
              <a:t> </a:t>
            </a:r>
            <a:r>
              <a:rPr lang="en-US" sz="4000" dirty="0" err="1">
                <a:solidFill>
                  <a:srgbClr val="990099"/>
                </a:solidFill>
              </a:rPr>
              <a:t>yg</a:t>
            </a:r>
            <a:r>
              <a:rPr lang="en-US" sz="4000" dirty="0">
                <a:solidFill>
                  <a:srgbClr val="990099"/>
                </a:solidFill>
              </a:rPr>
              <a:t> </a:t>
            </a:r>
            <a:r>
              <a:rPr lang="en-US" sz="4000" dirty="0" err="1">
                <a:solidFill>
                  <a:srgbClr val="990099"/>
                </a:solidFill>
              </a:rPr>
              <a:t>mempengaruhi</a:t>
            </a:r>
            <a:r>
              <a:rPr lang="en-US" sz="4000" dirty="0">
                <a:solidFill>
                  <a:srgbClr val="990099"/>
                </a:solidFill>
              </a:rPr>
              <a:t> </a:t>
            </a:r>
            <a:r>
              <a:rPr lang="en-US" sz="4000" dirty="0" err="1">
                <a:solidFill>
                  <a:srgbClr val="990099"/>
                </a:solidFill>
              </a:rPr>
              <a:t>Kinerja</a:t>
            </a:r>
            <a:endParaRPr lang="en-US" sz="4000" dirty="0">
              <a:solidFill>
                <a:srgbClr val="9900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4646" y="1504017"/>
            <a:ext cx="9291186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AutoNum type="alphaLcPeriod"/>
            </a:pPr>
            <a:r>
              <a:rPr lang="en-US" sz="3600" dirty="0" err="1">
                <a:latin typeface="Cambria" pitchFamily="18" charset="0"/>
              </a:rPr>
              <a:t>Komposisi</a:t>
            </a:r>
            <a:r>
              <a:rPr lang="en-US" sz="3600" dirty="0">
                <a:latin typeface="Cambria" pitchFamily="18" charset="0"/>
              </a:rPr>
              <a:t> SDM optimal</a:t>
            </a:r>
          </a:p>
          <a:p>
            <a:pPr marL="457200" indent="-457200">
              <a:spcAft>
                <a:spcPts val="600"/>
              </a:spcAft>
              <a:buAutoNum type="alphaLcPeriod"/>
            </a:pPr>
            <a:r>
              <a:rPr lang="en-US" sz="3600" dirty="0" err="1">
                <a:latin typeface="Cambria" pitchFamily="18" charset="0"/>
              </a:rPr>
              <a:t>Metode</a:t>
            </a:r>
            <a:r>
              <a:rPr lang="en-US" sz="3600" dirty="0">
                <a:latin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</a:rPr>
              <a:t>Kerja</a:t>
            </a:r>
            <a:endParaRPr lang="en-US" sz="3600" dirty="0">
              <a:latin typeface="Cambria" pitchFamily="18" charset="0"/>
            </a:endParaRPr>
          </a:p>
          <a:p>
            <a:pPr marL="457200" indent="-457200">
              <a:spcAft>
                <a:spcPts val="600"/>
              </a:spcAft>
              <a:buAutoNum type="alphaLcPeriod"/>
            </a:pPr>
            <a:r>
              <a:rPr lang="en-US" sz="3600" dirty="0" err="1">
                <a:latin typeface="Cambria" pitchFamily="18" charset="0"/>
              </a:rPr>
              <a:t>Teknologi</a:t>
            </a:r>
            <a:endParaRPr lang="en-US" sz="3600" dirty="0">
              <a:latin typeface="Cambria" pitchFamily="18" charset="0"/>
            </a:endParaRPr>
          </a:p>
          <a:p>
            <a:pPr marL="457200" indent="-457200">
              <a:spcAft>
                <a:spcPts val="600"/>
              </a:spcAft>
              <a:buAutoNum type="alphaLcPeriod"/>
            </a:pPr>
            <a:r>
              <a:rPr lang="en-US" sz="3600" dirty="0" err="1">
                <a:latin typeface="Cambria" pitchFamily="18" charset="0"/>
              </a:rPr>
              <a:t>Peralatan</a:t>
            </a:r>
            <a:endParaRPr lang="en-US" sz="3600" dirty="0">
              <a:latin typeface="Cambria" pitchFamily="18" charset="0"/>
            </a:endParaRPr>
          </a:p>
          <a:p>
            <a:pPr marL="457200" indent="-457200">
              <a:spcAft>
                <a:spcPts val="600"/>
              </a:spcAft>
              <a:buAutoNum type="alphaLcPeriod"/>
            </a:pPr>
            <a:r>
              <a:rPr lang="en-US" sz="3600" dirty="0" err="1">
                <a:latin typeface="Cambria" pitchFamily="18" charset="0"/>
              </a:rPr>
              <a:t>Bahan</a:t>
            </a:r>
            <a:r>
              <a:rPr lang="en-US" sz="3600" dirty="0">
                <a:latin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</a:rPr>
              <a:t>aditif</a:t>
            </a:r>
            <a:endParaRPr lang="en-US" sz="3600" dirty="0">
              <a:latin typeface="Cambria" pitchFamily="18" charset="0"/>
            </a:endParaRPr>
          </a:p>
          <a:p>
            <a:pPr marL="457200" indent="-457200">
              <a:buAutoNum type="alphaLcPeriod"/>
              <a:tabLst>
                <a:tab pos="3043238" algn="l"/>
              </a:tabLst>
            </a:pPr>
            <a:r>
              <a:rPr lang="en-US" sz="3600" dirty="0" err="1">
                <a:latin typeface="Cambria" pitchFamily="18" charset="0"/>
              </a:rPr>
              <a:t>Lingkungan</a:t>
            </a:r>
            <a:r>
              <a:rPr lang="en-US" sz="3600" dirty="0">
                <a:latin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</a:rPr>
              <a:t>kerja</a:t>
            </a:r>
            <a:r>
              <a:rPr lang="en-US" sz="3600" dirty="0">
                <a:latin typeface="Cambria" pitchFamily="18" charset="0"/>
              </a:rPr>
              <a:t>:	</a:t>
            </a:r>
          </a:p>
          <a:p>
            <a:pPr>
              <a:tabLst>
                <a:tab pos="630238" algn="l"/>
                <a:tab pos="1166813" algn="l"/>
              </a:tabLst>
            </a:pPr>
            <a:r>
              <a:rPr lang="en-US" sz="3600" dirty="0">
                <a:latin typeface="Cambria" pitchFamily="18" charset="0"/>
              </a:rPr>
              <a:t>	- </a:t>
            </a:r>
            <a:r>
              <a:rPr lang="en-US" sz="3600" dirty="0" err="1">
                <a:latin typeface="Cambria" pitchFamily="18" charset="0"/>
              </a:rPr>
              <a:t>ruang</a:t>
            </a:r>
            <a:r>
              <a:rPr lang="en-US" sz="3600" dirty="0">
                <a:latin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</a:rPr>
              <a:t>bebas</a:t>
            </a:r>
            <a:endParaRPr lang="en-US" sz="3600" dirty="0">
              <a:latin typeface="Cambria" pitchFamily="18" charset="0"/>
            </a:endParaRPr>
          </a:p>
          <a:p>
            <a:pPr>
              <a:tabLst>
                <a:tab pos="630238" algn="l"/>
                <a:tab pos="1166813" algn="l"/>
              </a:tabLst>
            </a:pPr>
            <a:r>
              <a:rPr lang="en-US" sz="3600" dirty="0">
                <a:latin typeface="Cambria" pitchFamily="18" charset="0"/>
              </a:rPr>
              <a:t>	- </a:t>
            </a:r>
            <a:r>
              <a:rPr lang="en-US" sz="3600" dirty="0" err="1">
                <a:latin typeface="Cambria" pitchFamily="18" charset="0"/>
              </a:rPr>
              <a:t>Kondisi</a:t>
            </a:r>
            <a:r>
              <a:rPr lang="en-US" sz="3600" dirty="0">
                <a:latin typeface="Cambria" pitchFamily="18" charset="0"/>
              </a:rPr>
              <a:t> </a:t>
            </a:r>
            <a:r>
              <a:rPr lang="en-US" sz="3600" dirty="0" err="1">
                <a:latin typeface="Cambria" pitchFamily="18" charset="0"/>
              </a:rPr>
              <a:t>lapangan</a:t>
            </a:r>
            <a:r>
              <a:rPr lang="en-US" sz="3600" dirty="0">
                <a:latin typeface="Cambria" pitchFamily="18" charset="0"/>
              </a:rPr>
              <a:t>  </a:t>
            </a:r>
            <a:r>
              <a:rPr lang="en-US" sz="3200" dirty="0">
                <a:latin typeface="Cambria" pitchFamily="18" charset="0"/>
              </a:rPr>
              <a:t>(</a:t>
            </a:r>
            <a:r>
              <a:rPr lang="en-US" sz="3200" dirty="0" err="1">
                <a:latin typeface="Cambria" pitchFamily="18" charset="0"/>
              </a:rPr>
              <a:t>elevasi</a:t>
            </a:r>
            <a:r>
              <a:rPr lang="en-US" sz="3200" dirty="0">
                <a:latin typeface="Cambria" pitchFamily="18" charset="0"/>
              </a:rPr>
              <a:t>, </a:t>
            </a:r>
            <a:r>
              <a:rPr lang="en-US" sz="3200" dirty="0" err="1">
                <a:latin typeface="Cambria" pitchFamily="18" charset="0"/>
              </a:rPr>
              <a:t>pengaruh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cuaca</a:t>
            </a:r>
            <a:r>
              <a:rPr lang="en-US" sz="3200" dirty="0">
                <a:latin typeface="Cambria" pitchFamily="18" charset="0"/>
              </a:rPr>
              <a:t>)</a:t>
            </a:r>
            <a:endParaRPr lang="en-US" sz="3600" dirty="0">
              <a:latin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3000" y="665991"/>
            <a:ext cx="4969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rgbClr val="FF9900"/>
                </a:solidFill>
              </a:rPr>
              <a:t>(Secara Manual dan Semi-Mekanis)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B5CFBB-F7EF-4F71-9D88-E6E4F2C1A576}"/>
              </a:ext>
            </a:extLst>
          </p:cNvPr>
          <p:cNvGrpSpPr/>
          <p:nvPr/>
        </p:nvGrpSpPr>
        <p:grpSpPr>
          <a:xfrm>
            <a:off x="5664141" y="1181624"/>
            <a:ext cx="3776082" cy="2921650"/>
            <a:chOff x="-620836" y="3248265"/>
            <a:chExt cx="7414276" cy="355639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A99D5B-938E-4C2B-AA29-1A2DD01294EF}"/>
                </a:ext>
              </a:extLst>
            </p:cNvPr>
            <p:cNvSpPr txBox="1"/>
            <p:nvPr/>
          </p:nvSpPr>
          <p:spPr>
            <a:xfrm>
              <a:off x="-620836" y="4041449"/>
              <a:ext cx="906472" cy="175535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800" dirty="0" err="1">
                  <a:latin typeface="Britannic Bold" panose="020B0903060703020204" pitchFamily="34" charset="0"/>
                </a:rPr>
                <a:t>Produktivitas</a:t>
              </a:r>
              <a:endParaRPr lang="en-ID" sz="1800" dirty="0">
                <a:latin typeface="Britannic Bold" panose="020B090306070302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2F2F34-931F-4D5C-9976-F776A79FA4B6}"/>
                </a:ext>
              </a:extLst>
            </p:cNvPr>
            <p:cNvGrpSpPr/>
            <p:nvPr/>
          </p:nvGrpSpPr>
          <p:grpSpPr>
            <a:xfrm>
              <a:off x="111734" y="3248265"/>
              <a:ext cx="6681706" cy="3556396"/>
              <a:chOff x="111734" y="3248265"/>
              <a:chExt cx="6681706" cy="3556396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954E603B-3D93-4ED5-AD04-5E8197568D01}"/>
                  </a:ext>
                </a:extLst>
              </p:cNvPr>
              <p:cNvSpPr/>
              <p:nvPr/>
            </p:nvSpPr>
            <p:spPr>
              <a:xfrm>
                <a:off x="621740" y="5498797"/>
                <a:ext cx="702907" cy="186612"/>
              </a:xfrm>
              <a:custGeom>
                <a:avLst/>
                <a:gdLst>
                  <a:gd name="connsiteX0" fmla="*/ 0 w 2301551"/>
                  <a:gd name="connsiteY0" fmla="*/ 784934 h 834697"/>
                  <a:gd name="connsiteX1" fmla="*/ 292360 w 2301551"/>
                  <a:gd name="connsiteY1" fmla="*/ 405489 h 834697"/>
                  <a:gd name="connsiteX2" fmla="*/ 634482 w 2301551"/>
                  <a:gd name="connsiteY2" fmla="*/ 131791 h 834697"/>
                  <a:gd name="connsiteX3" fmla="*/ 970384 w 2301551"/>
                  <a:gd name="connsiteY3" fmla="*/ 1162 h 834697"/>
                  <a:gd name="connsiteX4" fmla="*/ 1418253 w 2301551"/>
                  <a:gd name="connsiteY4" fmla="*/ 200215 h 834697"/>
                  <a:gd name="connsiteX5" fmla="*/ 1928327 w 2301551"/>
                  <a:gd name="connsiteY5" fmla="*/ 548558 h 834697"/>
                  <a:gd name="connsiteX6" fmla="*/ 2301551 w 2301551"/>
                  <a:gd name="connsiteY6" fmla="*/ 834697 h 834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1551" h="834697">
                    <a:moveTo>
                      <a:pt x="0" y="784934"/>
                    </a:moveTo>
                    <a:cubicBezTo>
                      <a:pt x="93306" y="649640"/>
                      <a:pt x="186613" y="514346"/>
                      <a:pt x="292360" y="405489"/>
                    </a:cubicBezTo>
                    <a:cubicBezTo>
                      <a:pt x="398107" y="296632"/>
                      <a:pt x="521478" y="199179"/>
                      <a:pt x="634482" y="131791"/>
                    </a:cubicBezTo>
                    <a:cubicBezTo>
                      <a:pt x="747486" y="64403"/>
                      <a:pt x="839756" y="-10242"/>
                      <a:pt x="970384" y="1162"/>
                    </a:cubicBezTo>
                    <a:cubicBezTo>
                      <a:pt x="1101012" y="12566"/>
                      <a:pt x="1258596" y="108982"/>
                      <a:pt x="1418253" y="200215"/>
                    </a:cubicBezTo>
                    <a:cubicBezTo>
                      <a:pt x="1577910" y="291448"/>
                      <a:pt x="1781111" y="442811"/>
                      <a:pt x="1928327" y="548558"/>
                    </a:cubicBezTo>
                    <a:cubicBezTo>
                      <a:pt x="2075543" y="654305"/>
                      <a:pt x="2188547" y="744501"/>
                      <a:pt x="2301551" y="834697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ACC70DA-983F-47C2-9002-939F75ECC2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3369" y="5499057"/>
                <a:ext cx="2292" cy="58296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A8934B7-DA36-40EF-9A04-6A5FB5721BF8}"/>
                  </a:ext>
                </a:extLst>
              </p:cNvPr>
              <p:cNvSpPr/>
              <p:nvPr/>
            </p:nvSpPr>
            <p:spPr>
              <a:xfrm>
                <a:off x="715045" y="5100711"/>
                <a:ext cx="2239344" cy="466554"/>
              </a:xfrm>
              <a:custGeom>
                <a:avLst/>
                <a:gdLst>
                  <a:gd name="connsiteX0" fmla="*/ 0 w 2189584"/>
                  <a:gd name="connsiteY0" fmla="*/ 423011 h 466554"/>
                  <a:gd name="connsiteX1" fmla="*/ 242596 w 2189584"/>
                  <a:gd name="connsiteY1" fmla="*/ 211518 h 466554"/>
                  <a:gd name="connsiteX2" fmla="*/ 615821 w 2189584"/>
                  <a:gd name="connsiteY2" fmla="*/ 24905 h 466554"/>
                  <a:gd name="connsiteX3" fmla="*/ 870857 w 2189584"/>
                  <a:gd name="connsiteY3" fmla="*/ 24905 h 466554"/>
                  <a:gd name="connsiteX4" fmla="*/ 1455576 w 2189584"/>
                  <a:gd name="connsiteY4" fmla="*/ 236399 h 466554"/>
                  <a:gd name="connsiteX5" fmla="*/ 2189584 w 2189584"/>
                  <a:gd name="connsiteY5" fmla="*/ 466554 h 46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9584" h="466554">
                    <a:moveTo>
                      <a:pt x="0" y="423011"/>
                    </a:moveTo>
                    <a:cubicBezTo>
                      <a:pt x="69979" y="350440"/>
                      <a:pt x="139959" y="277869"/>
                      <a:pt x="242596" y="211518"/>
                    </a:cubicBezTo>
                    <a:cubicBezTo>
                      <a:pt x="345233" y="145167"/>
                      <a:pt x="511111" y="56007"/>
                      <a:pt x="615821" y="24905"/>
                    </a:cubicBezTo>
                    <a:cubicBezTo>
                      <a:pt x="720531" y="-6197"/>
                      <a:pt x="730898" y="-10344"/>
                      <a:pt x="870857" y="24905"/>
                    </a:cubicBezTo>
                    <a:cubicBezTo>
                      <a:pt x="1010816" y="60154"/>
                      <a:pt x="1235788" y="162791"/>
                      <a:pt x="1455576" y="236399"/>
                    </a:cubicBezTo>
                    <a:cubicBezTo>
                      <a:pt x="1675364" y="310007"/>
                      <a:pt x="1932474" y="388280"/>
                      <a:pt x="2189584" y="46655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E55853F-2963-4939-9279-4E9B96C2FA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6742" y="5052503"/>
                <a:ext cx="0" cy="102952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A1A7A4F-DCED-4374-A1E3-7FC34CC6444E}"/>
                  </a:ext>
                </a:extLst>
              </p:cNvPr>
              <p:cNvSpPr/>
              <p:nvPr/>
            </p:nvSpPr>
            <p:spPr>
              <a:xfrm>
                <a:off x="889215" y="4453812"/>
                <a:ext cx="2712098" cy="821094"/>
              </a:xfrm>
              <a:custGeom>
                <a:avLst/>
                <a:gdLst>
                  <a:gd name="connsiteX0" fmla="*/ 0 w 2712098"/>
                  <a:gd name="connsiteY0" fmla="*/ 821094 h 821094"/>
                  <a:gd name="connsiteX1" fmla="*/ 485192 w 2712098"/>
                  <a:gd name="connsiteY1" fmla="*/ 367004 h 821094"/>
                  <a:gd name="connsiteX2" fmla="*/ 721567 w 2712098"/>
                  <a:gd name="connsiteY2" fmla="*/ 199053 h 821094"/>
                  <a:gd name="connsiteX3" fmla="*/ 1013927 w 2712098"/>
                  <a:gd name="connsiteY3" fmla="*/ 49764 h 821094"/>
                  <a:gd name="connsiteX4" fmla="*/ 1181878 w 2712098"/>
                  <a:gd name="connsiteY4" fmla="*/ 0 h 821094"/>
                  <a:gd name="connsiteX5" fmla="*/ 1349829 w 2712098"/>
                  <a:gd name="connsiteY5" fmla="*/ 0 h 821094"/>
                  <a:gd name="connsiteX6" fmla="*/ 1729274 w 2712098"/>
                  <a:gd name="connsiteY6" fmla="*/ 99527 h 821094"/>
                  <a:gd name="connsiteX7" fmla="*/ 2419739 w 2712098"/>
                  <a:gd name="connsiteY7" fmla="*/ 354564 h 821094"/>
                  <a:gd name="connsiteX8" fmla="*/ 2712098 w 2712098"/>
                  <a:gd name="connsiteY8" fmla="*/ 466531 h 821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12098" h="821094">
                    <a:moveTo>
                      <a:pt x="0" y="821094"/>
                    </a:moveTo>
                    <a:lnTo>
                      <a:pt x="485192" y="367004"/>
                    </a:lnTo>
                    <a:lnTo>
                      <a:pt x="721567" y="199053"/>
                    </a:lnTo>
                    <a:lnTo>
                      <a:pt x="1013927" y="49764"/>
                    </a:lnTo>
                    <a:lnTo>
                      <a:pt x="1181878" y="0"/>
                    </a:lnTo>
                    <a:lnTo>
                      <a:pt x="1349829" y="0"/>
                    </a:lnTo>
                    <a:lnTo>
                      <a:pt x="1729274" y="99527"/>
                    </a:lnTo>
                    <a:lnTo>
                      <a:pt x="2419739" y="354564"/>
                    </a:lnTo>
                    <a:lnTo>
                      <a:pt x="2712098" y="466531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D637FAE4-7A67-4374-9734-9C16610EDFC9}"/>
                  </a:ext>
                </a:extLst>
              </p:cNvPr>
              <p:cNvSpPr/>
              <p:nvPr/>
            </p:nvSpPr>
            <p:spPr>
              <a:xfrm>
                <a:off x="2147839" y="3686919"/>
                <a:ext cx="4090087" cy="650303"/>
              </a:xfrm>
              <a:custGeom>
                <a:avLst/>
                <a:gdLst>
                  <a:gd name="connsiteX0" fmla="*/ 0 w 4090087"/>
                  <a:gd name="connsiteY0" fmla="*/ 650303 h 650303"/>
                  <a:gd name="connsiteX1" fmla="*/ 457200 w 4090087"/>
                  <a:gd name="connsiteY1" fmla="*/ 390811 h 650303"/>
                  <a:gd name="connsiteX2" fmla="*/ 939114 w 4090087"/>
                  <a:gd name="connsiteY2" fmla="*/ 168389 h 650303"/>
                  <a:gd name="connsiteX3" fmla="*/ 1655805 w 4090087"/>
                  <a:gd name="connsiteY3" fmla="*/ 20108 h 650303"/>
                  <a:gd name="connsiteX4" fmla="*/ 2187146 w 4090087"/>
                  <a:gd name="connsiteY4" fmla="*/ 20108 h 650303"/>
                  <a:gd name="connsiteX5" fmla="*/ 3027405 w 4090087"/>
                  <a:gd name="connsiteY5" fmla="*/ 193103 h 650303"/>
                  <a:gd name="connsiteX6" fmla="*/ 4090087 w 4090087"/>
                  <a:gd name="connsiteY6" fmla="*/ 563805 h 650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90087" h="650303">
                    <a:moveTo>
                      <a:pt x="0" y="650303"/>
                    </a:moveTo>
                    <a:cubicBezTo>
                      <a:pt x="150340" y="560716"/>
                      <a:pt x="300681" y="471130"/>
                      <a:pt x="457200" y="390811"/>
                    </a:cubicBezTo>
                    <a:cubicBezTo>
                      <a:pt x="613719" y="310492"/>
                      <a:pt x="739347" y="230173"/>
                      <a:pt x="939114" y="168389"/>
                    </a:cubicBezTo>
                    <a:cubicBezTo>
                      <a:pt x="1138881" y="106605"/>
                      <a:pt x="1447800" y="44821"/>
                      <a:pt x="1655805" y="20108"/>
                    </a:cubicBezTo>
                    <a:cubicBezTo>
                      <a:pt x="1863810" y="-4605"/>
                      <a:pt x="1958546" y="-8724"/>
                      <a:pt x="2187146" y="20108"/>
                    </a:cubicBezTo>
                    <a:cubicBezTo>
                      <a:pt x="2415746" y="48940"/>
                      <a:pt x="2710248" y="102487"/>
                      <a:pt x="3027405" y="193103"/>
                    </a:cubicBezTo>
                    <a:cubicBezTo>
                      <a:pt x="3344562" y="283719"/>
                      <a:pt x="3717324" y="423762"/>
                      <a:pt x="4090087" y="563805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6D1DC2E-D0AD-40EC-957F-7C74CC85A4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45742" y="4349597"/>
                <a:ext cx="0" cy="17324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437E7F4-562E-4952-906E-D13645FE2C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65159" y="3646691"/>
                <a:ext cx="0" cy="244930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C9F6F5D-C354-4A2A-A6C4-0DA66712E6FE}"/>
                  </a:ext>
                </a:extLst>
              </p:cNvPr>
              <p:cNvSpPr txBox="1"/>
              <p:nvPr/>
            </p:nvSpPr>
            <p:spPr>
              <a:xfrm>
                <a:off x="500160" y="6073215"/>
                <a:ext cx="5766795" cy="318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1:1  1:2   1:3   1:4  1:5  1:6   1.7   1:8  1:9</a:t>
                </a:r>
                <a:endParaRPr lang="en-ID" sz="1100" dirty="0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132C1C3-D27F-4847-B5F5-9605D89416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43" y="3646691"/>
                <a:ext cx="0" cy="244930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DB58125-F336-47BA-BB22-B46422D5A9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1743" y="6069092"/>
                <a:ext cx="5745212" cy="82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10725ED-4D36-4C48-B514-598A73DA92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1743" y="5490812"/>
                <a:ext cx="579000" cy="82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69E2EAC-E15D-4623-8DBA-2F97680F72E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034971" y="4580165"/>
                <a:ext cx="0" cy="102952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BE80BBC-D53E-4C96-A900-F883C4A3A114}"/>
                  </a:ext>
                </a:extLst>
              </p:cNvPr>
              <p:cNvCxnSpPr>
                <a:cxnSpLocks/>
                <a:stCxn id="23" idx="5"/>
              </p:cNvCxnSpPr>
              <p:nvPr/>
            </p:nvCxnSpPr>
            <p:spPr>
              <a:xfrm flipH="1">
                <a:off x="521744" y="4453812"/>
                <a:ext cx="1717300" cy="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43681F6-0653-49DD-9028-B9083F627D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1734" y="3696099"/>
                <a:ext cx="3524428" cy="621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76AEE4D-D650-4DD0-BD93-051F11E95360}"/>
                  </a:ext>
                </a:extLst>
              </p:cNvPr>
              <p:cNvSpPr txBox="1"/>
              <p:nvPr/>
            </p:nvSpPr>
            <p:spPr>
              <a:xfrm>
                <a:off x="715046" y="3248265"/>
                <a:ext cx="6078394" cy="412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>
                    <a:latin typeface="Britannic Bold" panose="020B0903060703020204" pitchFamily="34" charset="0"/>
                  </a:rPr>
                  <a:t>Produktivitas</a:t>
                </a:r>
                <a:r>
                  <a:rPr lang="en-US" sz="1600" dirty="0">
                    <a:latin typeface="Britannic Bold" panose="020B0903060703020204" pitchFamily="34" charset="0"/>
                  </a:rPr>
                  <a:t> vs </a:t>
                </a:r>
                <a:r>
                  <a:rPr lang="en-US" sz="1600" dirty="0" err="1">
                    <a:latin typeface="Britannic Bold" panose="020B0903060703020204" pitchFamily="34" charset="0"/>
                  </a:rPr>
                  <a:t>Komposisi</a:t>
                </a:r>
                <a:r>
                  <a:rPr lang="en-US" sz="1600" dirty="0">
                    <a:latin typeface="Britannic Bold" panose="020B0903060703020204" pitchFamily="34" charset="0"/>
                  </a:rPr>
                  <a:t> SDM</a:t>
                </a:r>
                <a:endParaRPr lang="en-ID" sz="1600" dirty="0">
                  <a:latin typeface="Britannic Bold" panose="020B090306070302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6A69C41-4E49-465C-B882-32334E1A0B99}"/>
                  </a:ext>
                </a:extLst>
              </p:cNvPr>
              <p:cNvSpPr txBox="1"/>
              <p:nvPr/>
            </p:nvSpPr>
            <p:spPr>
              <a:xfrm>
                <a:off x="2578384" y="6430018"/>
                <a:ext cx="2773550" cy="374643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en-US" sz="1400" dirty="0" err="1">
                    <a:latin typeface="Britannic Bold" panose="020B0903060703020204" pitchFamily="34" charset="0"/>
                  </a:rPr>
                  <a:t>Komposisi</a:t>
                </a:r>
                <a:r>
                  <a:rPr lang="en-US" sz="1400" dirty="0">
                    <a:latin typeface="Britannic Bold" panose="020B0903060703020204" pitchFamily="34" charset="0"/>
                  </a:rPr>
                  <a:t> SDM</a:t>
                </a:r>
                <a:endParaRPr lang="en-ID" sz="1400" dirty="0">
                  <a:latin typeface="Britannic Bold" panose="020B0903060703020204" pitchFamily="34" charset="0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C48392-CCF8-02F8-8F85-C547F6F20E45}"/>
              </a:ext>
            </a:extLst>
          </p:cNvPr>
          <p:cNvSpPr txBox="1"/>
          <p:nvPr/>
        </p:nvSpPr>
        <p:spPr>
          <a:xfrm>
            <a:off x="7484999" y="4425667"/>
            <a:ext cx="2089355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tabLst>
                <a:tab pos="265113" algn="l"/>
              </a:tabLst>
            </a:pPr>
            <a:r>
              <a:rPr lang="en-US" sz="1600" dirty="0" err="1">
                <a:solidFill>
                  <a:srgbClr val="FF0000"/>
                </a:solidFill>
              </a:rPr>
              <a:t>Perbandingan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Upah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tabLst>
                <a:tab pos="265113" algn="l"/>
              </a:tabLst>
            </a:pPr>
            <a:r>
              <a:rPr lang="en-US" sz="1600" dirty="0">
                <a:solidFill>
                  <a:srgbClr val="FF0000"/>
                </a:solidFill>
              </a:rPr>
              <a:t>T</a:t>
            </a:r>
            <a:r>
              <a:rPr lang="en-US" dirty="0">
                <a:solidFill>
                  <a:srgbClr val="FF0000"/>
                </a:solidFill>
              </a:rPr>
              <a:t> 	</a:t>
            </a:r>
            <a:r>
              <a:rPr lang="en-US" sz="1600" dirty="0">
                <a:solidFill>
                  <a:srgbClr val="FF0000"/>
                </a:solidFill>
              </a:rPr>
              <a:t>= (1,2 – 1,35) x P</a:t>
            </a:r>
          </a:p>
          <a:p>
            <a:pPr>
              <a:tabLst>
                <a:tab pos="265113" algn="l"/>
              </a:tabLst>
            </a:pPr>
            <a:r>
              <a:rPr lang="en-US" sz="1600" dirty="0">
                <a:solidFill>
                  <a:srgbClr val="FF0000"/>
                </a:solidFill>
              </a:rPr>
              <a:t>KT	= (1,05–1,06) x T</a:t>
            </a:r>
          </a:p>
          <a:p>
            <a:pPr>
              <a:tabLst>
                <a:tab pos="265113" algn="l"/>
              </a:tabLst>
            </a:pPr>
            <a:r>
              <a:rPr lang="en-US" sz="1600" dirty="0">
                <a:solidFill>
                  <a:srgbClr val="FF0000"/>
                </a:solidFill>
              </a:rPr>
              <a:t>M	= (1,4 – 1,5) P </a:t>
            </a:r>
            <a:endParaRPr lang="en-ID" sz="1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2225" y="4417098"/>
            <a:ext cx="2127505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d-ID" sz="1800" b="1" dirty="0">
                <a:latin typeface="Arial Narrow" panose="020B0606020202030204" pitchFamily="34" charset="0"/>
              </a:rPr>
              <a:t>Komposisi optimal</a:t>
            </a:r>
          </a:p>
          <a:p>
            <a:r>
              <a:rPr lang="en-US" sz="1800" dirty="0">
                <a:latin typeface="Arial Narrow" panose="020B0606020202030204" pitchFamily="34" charset="0"/>
              </a:rPr>
              <a:t>1: 1    </a:t>
            </a:r>
            <a:r>
              <a:rPr lang="en-US" sz="1800" dirty="0" err="1">
                <a:latin typeface="Arial Narrow" panose="020B0606020202030204" pitchFamily="34" charset="0"/>
              </a:rPr>
              <a:t>Plester</a:t>
            </a:r>
            <a:r>
              <a:rPr lang="en-US" sz="1800" dirty="0">
                <a:latin typeface="Arial Narrow" panose="020B0606020202030204" pitchFamily="34" charset="0"/>
              </a:rPr>
              <a:t>/</a:t>
            </a:r>
            <a:r>
              <a:rPr lang="en-US" sz="1800" dirty="0" err="1">
                <a:latin typeface="Arial Narrow" panose="020B0606020202030204" pitchFamily="34" charset="0"/>
              </a:rPr>
              <a:t>Acian</a:t>
            </a:r>
            <a:endParaRPr lang="en-US" sz="1800" dirty="0">
              <a:latin typeface="Arial Narrow" panose="020B0606020202030204" pitchFamily="34" charset="0"/>
            </a:endParaRPr>
          </a:p>
          <a:p>
            <a:r>
              <a:rPr lang="id-ID" sz="1800" dirty="0">
                <a:latin typeface="Arial Narrow" panose="020B0606020202030204" pitchFamily="34" charset="0"/>
              </a:rPr>
              <a:t>1: 2</a:t>
            </a:r>
            <a:r>
              <a:rPr lang="en-US" sz="1800" dirty="0">
                <a:latin typeface="Arial Narrow" panose="020B0606020202030204" pitchFamily="34" charset="0"/>
              </a:rPr>
              <a:t>    </a:t>
            </a:r>
            <a:r>
              <a:rPr lang="id-ID" sz="1800" dirty="0">
                <a:latin typeface="Arial Narrow" panose="020B0606020202030204" pitchFamily="34" charset="0"/>
              </a:rPr>
              <a:t>Pas. Bata merah</a:t>
            </a:r>
          </a:p>
          <a:p>
            <a:r>
              <a:rPr lang="id-ID" sz="1800" dirty="0">
                <a:latin typeface="Arial Narrow" panose="020B0606020202030204" pitchFamily="34" charset="0"/>
              </a:rPr>
              <a:t>1: 3</a:t>
            </a:r>
            <a:r>
              <a:rPr lang="en-US" sz="1800" dirty="0">
                <a:latin typeface="Arial Narrow" panose="020B0606020202030204" pitchFamily="34" charset="0"/>
              </a:rPr>
              <a:t>    </a:t>
            </a:r>
            <a:r>
              <a:rPr lang="id-ID" sz="1800" dirty="0">
                <a:latin typeface="Arial Narrow" panose="020B0606020202030204" pitchFamily="34" charset="0"/>
              </a:rPr>
              <a:t>Pas. Batu</a:t>
            </a:r>
          </a:p>
          <a:p>
            <a:r>
              <a:rPr lang="id-ID" sz="1800" dirty="0">
                <a:latin typeface="Arial Narrow" panose="020B0606020202030204" pitchFamily="34" charset="0"/>
              </a:rPr>
              <a:t>1: 6</a:t>
            </a:r>
            <a:r>
              <a:rPr lang="en-US" sz="1800" dirty="0">
                <a:latin typeface="Arial Narrow" panose="020B0606020202030204" pitchFamily="34" charset="0"/>
              </a:rPr>
              <a:t>    </a:t>
            </a:r>
            <a:r>
              <a:rPr lang="id-ID" sz="1800" dirty="0">
                <a:latin typeface="Arial Narrow" panose="020B0606020202030204" pitchFamily="34" charset="0"/>
              </a:rPr>
              <a:t>Beton    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2F355AA-CC1A-4FC7-9284-83A8A08A3FB7}"/>
              </a:ext>
            </a:extLst>
          </p:cNvPr>
          <p:cNvSpPr/>
          <p:nvPr/>
        </p:nvSpPr>
        <p:spPr>
          <a:xfrm>
            <a:off x="9674087" y="6692348"/>
            <a:ext cx="231913" cy="16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2420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727075" y="1223935"/>
            <a:ext cx="9178925" cy="132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marL="173038" indent="-173038">
              <a:lnSpc>
                <a:spcPct val="85000"/>
              </a:lnSpc>
              <a:spcAft>
                <a:spcPts val="1200"/>
              </a:spcAft>
              <a:buFontTx/>
              <a:buChar char="-"/>
            </a:pPr>
            <a:r>
              <a:rPr lang="en-US" dirty="0" err="1"/>
              <a:t>Tentukan</a:t>
            </a:r>
            <a:r>
              <a:rPr lang="en-US" dirty="0"/>
              <a:t>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pekerjaan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 	(</a:t>
            </a:r>
            <a:r>
              <a:rPr lang="en-US" dirty="0" err="1"/>
              <a:t>kasar</a:t>
            </a:r>
            <a:r>
              <a:rPr lang="en-US" dirty="0"/>
              <a:t>/</a:t>
            </a:r>
            <a:r>
              <a:rPr lang="en-US" dirty="0" err="1"/>
              <a:t>halus</a:t>
            </a:r>
            <a:r>
              <a:rPr lang="en-US" dirty="0"/>
              <a:t>)</a:t>
            </a:r>
          </a:p>
          <a:p>
            <a:pPr marL="173038" indent="-173038">
              <a:lnSpc>
                <a:spcPct val="85000"/>
              </a:lnSpc>
              <a:spcAft>
                <a:spcPts val="1200"/>
              </a:spcAft>
              <a:buFontTx/>
              <a:buChar char="-"/>
            </a:pPr>
            <a:r>
              <a:rPr lang="en-US" dirty="0" err="1"/>
              <a:t>Tentukan</a:t>
            </a:r>
            <a:r>
              <a:rPr lang="en-US" dirty="0"/>
              <a:t> Tingkat </a:t>
            </a:r>
            <a:r>
              <a:rPr lang="en-US" dirty="0" err="1"/>
              <a:t>Mutu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	(</a:t>
            </a:r>
            <a:r>
              <a:rPr lang="en-US" dirty="0" err="1"/>
              <a:t>rendah</a:t>
            </a:r>
            <a:r>
              <a:rPr lang="en-US" dirty="0"/>
              <a:t>/</a:t>
            </a:r>
            <a:r>
              <a:rPr lang="en-US" dirty="0" err="1"/>
              <a:t>tinggi</a:t>
            </a:r>
            <a:r>
              <a:rPr lang="en-US" dirty="0"/>
              <a:t>) </a:t>
            </a:r>
          </a:p>
          <a:p>
            <a:pPr marL="173038" indent="-173038">
              <a:lnSpc>
                <a:spcPct val="85000"/>
              </a:lnSpc>
              <a:spcAft>
                <a:spcPts val="1200"/>
              </a:spcAft>
              <a:buFontTx/>
              <a:buChar char="-"/>
            </a:pPr>
            <a:r>
              <a:rPr lang="en-US" dirty="0" err="1"/>
              <a:t>Kondisi</a:t>
            </a:r>
            <a:r>
              <a:rPr lang="en-US" dirty="0"/>
              <a:t> </a:t>
            </a:r>
            <a:r>
              <a:rPr lang="en-US" dirty="0" err="1"/>
              <a:t>lapangan</a:t>
            </a:r>
            <a:r>
              <a:rPr lang="en-US" dirty="0"/>
              <a:t> </a:t>
            </a:r>
            <a:r>
              <a:rPr lang="en-US" dirty="0" err="1"/>
              <a:t>yg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	(</a:t>
            </a:r>
            <a:r>
              <a:rPr lang="en-US" dirty="0" err="1"/>
              <a:t>datar</a:t>
            </a:r>
            <a:r>
              <a:rPr lang="en-US" dirty="0"/>
              <a:t>/</a:t>
            </a:r>
            <a:r>
              <a:rPr lang="en-US" dirty="0" err="1"/>
              <a:t>curam</a:t>
            </a:r>
            <a:r>
              <a:rPr lang="en-US" dirty="0"/>
              <a:t>; </a:t>
            </a:r>
            <a:r>
              <a:rPr lang="en-US" dirty="0" err="1"/>
              <a:t>kelompok</a:t>
            </a:r>
            <a:r>
              <a:rPr lang="en-US" dirty="0"/>
              <a:t>/</a:t>
            </a:r>
            <a:r>
              <a:rPr lang="en-US" dirty="0" err="1"/>
              <a:t>nyebar</a:t>
            </a:r>
            <a:r>
              <a:rPr lang="en-US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2560" y="2702794"/>
            <a:ext cx="7288214" cy="215443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latin typeface="Arial" pitchFamily="34" charset="0"/>
                <a:cs typeface="Arial" pitchFamily="34" charset="0"/>
              </a:rPr>
              <a:t>Berdasarkan</a:t>
            </a:r>
            <a:r>
              <a:rPr lang="en-US" dirty="0">
                <a:latin typeface="Arial" pitchFamily="34" charset="0"/>
                <a:cs typeface="Arial" pitchFamily="34" charset="0"/>
              </a:rPr>
              <a:t> Tingkat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mutu</a:t>
            </a:r>
            <a:r>
              <a:rPr lang="id-ID" dirty="0">
                <a:latin typeface="Arial" pitchFamily="34" charset="0"/>
                <a:cs typeface="Arial" pitchFamily="34" charset="0"/>
              </a:rPr>
              <a:t>/ketelitian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produk</a:t>
            </a:r>
            <a:r>
              <a:rPr lang="id-ID" dirty="0">
                <a:latin typeface="Arial" pitchFamily="34" charset="0"/>
                <a:cs typeface="Arial" pitchFamily="34" charset="0"/>
              </a:rPr>
              <a:t>, contoh: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263525" indent="-263525">
              <a:spcAft>
                <a:spcPts val="1200"/>
              </a:spcAft>
              <a:buFont typeface="+mj-lt"/>
              <a:buAutoNum type="alphaLcParenR"/>
              <a:defRPr/>
            </a:pPr>
            <a:r>
              <a:rPr lang="en-US" dirty="0" err="1">
                <a:latin typeface="Arial" pitchFamily="34" charset="0"/>
                <a:cs typeface="Arial" pitchFamily="34" charset="0"/>
              </a:rPr>
              <a:t>Galian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tanah</a:t>
            </a:r>
            <a:r>
              <a:rPr lang="id-ID" dirty="0">
                <a:latin typeface="Arial" pitchFamily="34" charset="0"/>
                <a:cs typeface="Arial" pitchFamily="34" charset="0"/>
              </a:rPr>
              <a:t>, angkutan 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263525" indent="-263525">
              <a:spcAft>
                <a:spcPts val="1200"/>
              </a:spcAft>
              <a:buFont typeface="+mj-lt"/>
              <a:buAutoNum type="alphaLcParenR"/>
              <a:defRPr/>
            </a:pPr>
            <a:r>
              <a:rPr lang="en-US" dirty="0" err="1">
                <a:latin typeface="Arial" pitchFamily="34" charset="0"/>
                <a:cs typeface="Arial" pitchFamily="34" charset="0"/>
              </a:rPr>
              <a:t>Pasangan</a:t>
            </a:r>
            <a:r>
              <a:rPr lang="en-US" dirty="0">
                <a:latin typeface="Arial" pitchFamily="34" charset="0"/>
                <a:cs typeface="Arial" pitchFamily="34" charset="0"/>
              </a:rPr>
              <a:t> bat</a:t>
            </a:r>
            <a:r>
              <a:rPr lang="id-ID" dirty="0">
                <a:latin typeface="Arial" pitchFamily="34" charset="0"/>
                <a:cs typeface="Arial" pitchFamily="34" charset="0"/>
              </a:rPr>
              <a:t>a merah, batu belah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263525" indent="-263525">
              <a:buFont typeface="+mj-lt"/>
              <a:buAutoNum type="alphaLcParenR"/>
              <a:defRPr/>
            </a:pPr>
            <a:r>
              <a:rPr lang="en-US" dirty="0" err="1">
                <a:latin typeface="Arial" pitchFamily="34" charset="0"/>
                <a:cs typeface="Arial" pitchFamily="34" charset="0"/>
              </a:rPr>
              <a:t>Plesteran</a:t>
            </a:r>
            <a:r>
              <a:rPr lang="id-ID" dirty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acian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5236043" y="3271499"/>
            <a:ext cx="4589463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err="1">
                <a:latin typeface="Arial" charset="0"/>
              </a:rPr>
              <a:t>Pekerja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dan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Mandor</a:t>
            </a:r>
            <a:endParaRPr lang="en-US" dirty="0"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en-US" dirty="0" err="1">
                <a:latin typeface="Arial" charset="0"/>
              </a:rPr>
              <a:t>Pekerja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Tukang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dan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Mandor</a:t>
            </a:r>
            <a:endParaRPr lang="en-US" dirty="0"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en-US" dirty="0" err="1">
                <a:latin typeface="Arial" charset="0"/>
              </a:rPr>
              <a:t>Pekerja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Tukang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Kepala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tukang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dan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Mandor</a:t>
            </a:r>
            <a:endParaRPr lang="en-US" dirty="0">
              <a:latin typeface="Arial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7315" y="53917"/>
            <a:ext cx="76787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dirty="0">
                <a:solidFill>
                  <a:srgbClr val="990099"/>
                </a:solidFill>
              </a:rPr>
              <a:t>2</a:t>
            </a:r>
            <a:r>
              <a:rPr lang="id-ID" sz="4000" dirty="0">
                <a:solidFill>
                  <a:srgbClr val="990099"/>
                </a:solidFill>
              </a:rPr>
              <a:t>) Asumsi Perhitungan Koefisien</a:t>
            </a:r>
            <a:endParaRPr lang="en-US" sz="4000" dirty="0">
              <a:solidFill>
                <a:srgbClr val="9900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3370" y="783400"/>
            <a:ext cx="4969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rgbClr val="FF9900"/>
                </a:solidFill>
              </a:rPr>
              <a:t>(Secara Manual dan Semi-Mekanis)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0BF0CB-026E-49EC-9760-03BDE8774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19" t="32133" r="38761" b="37528"/>
          <a:stretch/>
        </p:blipFill>
        <p:spPr>
          <a:xfrm>
            <a:off x="7726020" y="-55083"/>
            <a:ext cx="609600" cy="11208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F355FF-5DCB-4E9A-B597-FD5CE52D5D9A}"/>
              </a:ext>
            </a:extLst>
          </p:cNvPr>
          <p:cNvSpPr txBox="1"/>
          <p:nvPr/>
        </p:nvSpPr>
        <p:spPr>
          <a:xfrm>
            <a:off x="287806" y="5274059"/>
            <a:ext cx="9618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Koefisien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manual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kebutuhan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minimum SDM dan/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Alat SM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menyelesaikan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suatu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dapat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digunakan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membantu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TK manual pada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pekerjaan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Mekanis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68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1039"/>
            <a:ext cx="60372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(a). </a:t>
            </a:r>
            <a:r>
              <a:rPr lang="id-ID" sz="3200" dirty="0">
                <a:solidFill>
                  <a:srgbClr val="7030A0"/>
                </a:solidFill>
              </a:rPr>
              <a:t>Contoh analisis</a:t>
            </a:r>
          </a:p>
          <a:p>
            <a:r>
              <a:rPr lang="en-US" sz="3200" dirty="0">
                <a:solidFill>
                  <a:srgbClr val="7030A0"/>
                </a:solidFill>
              </a:rPr>
              <a:t>      </a:t>
            </a:r>
            <a:r>
              <a:rPr lang="id-ID" sz="3200" dirty="0">
                <a:solidFill>
                  <a:srgbClr val="7030A0"/>
                </a:solidFill>
              </a:rPr>
              <a:t>Komponen </a:t>
            </a:r>
            <a:r>
              <a:rPr lang="en-US" sz="3200" dirty="0" err="1">
                <a:solidFill>
                  <a:srgbClr val="7030A0"/>
                </a:solidFill>
              </a:rPr>
              <a:t>Galian</a:t>
            </a:r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err="1">
                <a:solidFill>
                  <a:srgbClr val="7030A0"/>
                </a:solidFill>
              </a:rPr>
              <a:t>tanah</a:t>
            </a:r>
            <a:r>
              <a:rPr lang="en-US" sz="3200" dirty="0">
                <a:solidFill>
                  <a:srgbClr val="7030A0"/>
                </a:solidFill>
              </a:rPr>
              <a:t>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91009" y="279091"/>
            <a:ext cx="4414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(1) </a:t>
            </a:r>
            <a:r>
              <a:rPr lang="en-US" dirty="0" err="1"/>
              <a:t>Biaya</a:t>
            </a:r>
            <a:r>
              <a:rPr lang="en-US" dirty="0"/>
              <a:t> </a:t>
            </a:r>
            <a:r>
              <a:rPr lang="en-US" dirty="0" err="1"/>
              <a:t>gali</a:t>
            </a:r>
            <a:endParaRPr lang="en-US" dirty="0"/>
          </a:p>
          <a:p>
            <a:r>
              <a:rPr lang="id-ID" dirty="0"/>
              <a:t>(2) </a:t>
            </a:r>
            <a:r>
              <a:rPr lang="en-US" dirty="0" err="1"/>
              <a:t>Biaya</a:t>
            </a:r>
            <a:r>
              <a:rPr lang="en-US" dirty="0"/>
              <a:t> </a:t>
            </a:r>
            <a:r>
              <a:rPr lang="en-US" dirty="0" err="1">
                <a:solidFill>
                  <a:srgbClr val="0070C0"/>
                </a:solidFill>
              </a:rPr>
              <a:t>angkut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/>
              <a:t>sekitar</a:t>
            </a:r>
            <a:r>
              <a:rPr lang="en-US" dirty="0"/>
              <a:t> </a:t>
            </a:r>
            <a:r>
              <a:rPr lang="en-US" dirty="0" err="1"/>
              <a:t>lokasi</a:t>
            </a:r>
            <a:endParaRPr lang="en-US" dirty="0"/>
          </a:p>
          <a:p>
            <a:r>
              <a:rPr lang="id-ID" dirty="0"/>
              <a:t>(3) </a:t>
            </a:r>
            <a:r>
              <a:rPr lang="en-US" dirty="0" err="1"/>
              <a:t>Biaya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angkat</a:t>
            </a:r>
            <a:r>
              <a:rPr lang="en-US" dirty="0"/>
              <a:t> </a:t>
            </a:r>
            <a:r>
              <a:rPr lang="en-US" dirty="0" err="1"/>
              <a:t>s.d.</a:t>
            </a:r>
            <a:r>
              <a:rPr lang="en-US" dirty="0"/>
              <a:t> datum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291216" y="2122858"/>
            <a:ext cx="7536948" cy="1395421"/>
            <a:chOff x="758944" y="3539458"/>
            <a:chExt cx="7536948" cy="1395421"/>
          </a:xfrm>
        </p:grpSpPr>
        <p:sp>
          <p:nvSpPr>
            <p:cNvPr id="23" name="Freeform 22"/>
            <p:cNvSpPr/>
            <p:nvPr/>
          </p:nvSpPr>
          <p:spPr>
            <a:xfrm>
              <a:off x="758944" y="3539458"/>
              <a:ext cx="1880160" cy="647677"/>
            </a:xfrm>
            <a:custGeom>
              <a:avLst/>
              <a:gdLst>
                <a:gd name="connsiteX0" fmla="*/ 87217 w 1880160"/>
                <a:gd name="connsiteY0" fmla="*/ 582166 h 647677"/>
                <a:gd name="connsiteX1" fmla="*/ 319229 w 1880160"/>
                <a:gd name="connsiteY1" fmla="*/ 159085 h 647677"/>
                <a:gd name="connsiteX2" fmla="*/ 851492 w 1880160"/>
                <a:gd name="connsiteY2" fmla="*/ 8960 h 647677"/>
                <a:gd name="connsiteX3" fmla="*/ 1411050 w 1880160"/>
                <a:gd name="connsiteY3" fmla="*/ 391097 h 647677"/>
                <a:gd name="connsiteX4" fmla="*/ 1820483 w 1880160"/>
                <a:gd name="connsiteY4" fmla="*/ 623109 h 647677"/>
                <a:gd name="connsiteX5" fmla="*/ 87217 w 1880160"/>
                <a:gd name="connsiteY5" fmla="*/ 582166 h 647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0160" h="647677">
                  <a:moveTo>
                    <a:pt x="87217" y="582166"/>
                  </a:moveTo>
                  <a:cubicBezTo>
                    <a:pt x="-162992" y="504829"/>
                    <a:pt x="191850" y="254619"/>
                    <a:pt x="319229" y="159085"/>
                  </a:cubicBezTo>
                  <a:cubicBezTo>
                    <a:pt x="446608" y="63551"/>
                    <a:pt x="669522" y="-29709"/>
                    <a:pt x="851492" y="8960"/>
                  </a:cubicBezTo>
                  <a:cubicBezTo>
                    <a:pt x="1033462" y="47629"/>
                    <a:pt x="1249552" y="288739"/>
                    <a:pt x="1411050" y="391097"/>
                  </a:cubicBezTo>
                  <a:cubicBezTo>
                    <a:pt x="1572549" y="493455"/>
                    <a:pt x="2045671" y="584440"/>
                    <a:pt x="1820483" y="623109"/>
                  </a:cubicBezTo>
                  <a:cubicBezTo>
                    <a:pt x="1595295" y="661778"/>
                    <a:pt x="337426" y="659503"/>
                    <a:pt x="87217" y="582166"/>
                  </a:cubicBez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2803474" y="4202121"/>
              <a:ext cx="1866355" cy="732758"/>
            </a:xfrm>
            <a:custGeom>
              <a:avLst/>
              <a:gdLst>
                <a:gd name="connsiteX0" fmla="*/ 7965 w 1866355"/>
                <a:gd name="connsiteY0" fmla="*/ 110572 h 732758"/>
                <a:gd name="connsiteX1" fmla="*/ 349159 w 1866355"/>
                <a:gd name="connsiteY1" fmla="*/ 1389 h 732758"/>
                <a:gd name="connsiteX2" fmla="*/ 826830 w 1866355"/>
                <a:gd name="connsiteY2" fmla="*/ 137867 h 732758"/>
                <a:gd name="connsiteX3" fmla="*/ 1086138 w 1866355"/>
                <a:gd name="connsiteY3" fmla="*/ 369879 h 732758"/>
                <a:gd name="connsiteX4" fmla="*/ 1713935 w 1866355"/>
                <a:gd name="connsiteY4" fmla="*/ 547300 h 732758"/>
                <a:gd name="connsiteX5" fmla="*/ 1782174 w 1866355"/>
                <a:gd name="connsiteY5" fmla="*/ 683778 h 732758"/>
                <a:gd name="connsiteX6" fmla="*/ 690353 w 1866355"/>
                <a:gd name="connsiteY6" fmla="*/ 683778 h 732758"/>
                <a:gd name="connsiteX7" fmla="*/ 7965 w 1866355"/>
                <a:gd name="connsiteY7" fmla="*/ 110572 h 73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6355" h="732758">
                  <a:moveTo>
                    <a:pt x="7965" y="110572"/>
                  </a:moveTo>
                  <a:cubicBezTo>
                    <a:pt x="-48901" y="-3160"/>
                    <a:pt x="212682" y="-3160"/>
                    <a:pt x="349159" y="1389"/>
                  </a:cubicBezTo>
                  <a:cubicBezTo>
                    <a:pt x="485636" y="5938"/>
                    <a:pt x="704000" y="76452"/>
                    <a:pt x="826830" y="137867"/>
                  </a:cubicBezTo>
                  <a:cubicBezTo>
                    <a:pt x="949660" y="199282"/>
                    <a:pt x="938287" y="301640"/>
                    <a:pt x="1086138" y="369879"/>
                  </a:cubicBezTo>
                  <a:cubicBezTo>
                    <a:pt x="1233989" y="438118"/>
                    <a:pt x="1597929" y="494984"/>
                    <a:pt x="1713935" y="547300"/>
                  </a:cubicBezTo>
                  <a:cubicBezTo>
                    <a:pt x="1829941" y="599617"/>
                    <a:pt x="1952771" y="661032"/>
                    <a:pt x="1782174" y="683778"/>
                  </a:cubicBezTo>
                  <a:cubicBezTo>
                    <a:pt x="1611577" y="706524"/>
                    <a:pt x="988329" y="781587"/>
                    <a:pt x="690353" y="683778"/>
                  </a:cubicBezTo>
                  <a:cubicBezTo>
                    <a:pt x="392377" y="585969"/>
                    <a:pt x="64831" y="224304"/>
                    <a:pt x="7965" y="110572"/>
                  </a:cubicBez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917476" y="4148920"/>
              <a:ext cx="7378416" cy="766550"/>
              <a:chOff x="972068" y="4135272"/>
              <a:chExt cx="7378416" cy="766550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972068" y="4135272"/>
                <a:ext cx="1622952" cy="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3508606" y="4901822"/>
                <a:ext cx="2305340" cy="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6727532" y="4135272"/>
                <a:ext cx="1622952" cy="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2595020" y="4135272"/>
                <a:ext cx="913586" cy="76655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5813946" y="4135272"/>
                <a:ext cx="913586" cy="76655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Arc 24"/>
            <p:cNvSpPr/>
            <p:nvPr/>
          </p:nvSpPr>
          <p:spPr>
            <a:xfrm>
              <a:off x="2346274" y="3617795"/>
              <a:ext cx="914400" cy="914400"/>
            </a:xfrm>
            <a:prstGeom prst="arc">
              <a:avLst>
                <a:gd name="adj1" fmla="val 13081634"/>
                <a:gd name="adj2" fmla="val 0"/>
              </a:avLst>
            </a:prstGeom>
            <a:ln w="3810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0" y="3838574"/>
          <a:ext cx="9906001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4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0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400" dirty="0"/>
                        <a:t>Komponen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Pekerjaan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Keterangan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Biaya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Gali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Sama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setiap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kedalaman</a:t>
                      </a:r>
                      <a:endParaRPr lang="en-US" sz="2400" dirty="0"/>
                    </a:p>
                    <a:p>
                      <a:r>
                        <a:rPr lang="en-US" sz="2400" dirty="0" err="1"/>
                        <a:t>Kecuali</a:t>
                      </a:r>
                      <a:r>
                        <a:rPr lang="en-US" sz="2400" dirty="0"/>
                        <a:t> u/ </a:t>
                      </a:r>
                      <a:r>
                        <a:rPr lang="en-US" sz="2400" dirty="0" err="1"/>
                        <a:t>ruang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bebas</a:t>
                      </a:r>
                      <a:r>
                        <a:rPr lang="en-US" sz="2400" dirty="0"/>
                        <a:t>/</a:t>
                      </a:r>
                      <a:r>
                        <a:rPr lang="en-US" sz="2400" dirty="0" err="1"/>
                        <a:t>gerak</a:t>
                      </a:r>
                      <a:r>
                        <a:rPr lang="en-US" sz="2400" dirty="0"/>
                        <a:t> &lt; 2 m’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Biaya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angkut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sekitar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lokasi</a:t>
                      </a:r>
                      <a:r>
                        <a:rPr lang="en-US" sz="2400" b="1" dirty="0"/>
                        <a:t> </a:t>
                      </a:r>
                      <a:r>
                        <a:rPr lang="id-ID" sz="2400" b="1" dirty="0"/>
                        <a:t> </a:t>
                      </a:r>
                      <a:r>
                        <a:rPr lang="en-US" sz="2400" b="1" dirty="0"/>
                        <a:t>&lt;</a:t>
                      </a:r>
                      <a:r>
                        <a:rPr lang="id-ID" sz="2400" b="1" dirty="0"/>
                        <a:t>25</a:t>
                      </a:r>
                      <a:r>
                        <a:rPr lang="en-US" sz="2400" b="1" dirty="0"/>
                        <a:t>m’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2400" dirty="0" err="1"/>
                        <a:t>Sama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setiap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kedalaman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Biaya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</a:rPr>
                        <a:t>angkat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5250" indent="-95250">
                        <a:buFontTx/>
                        <a:buChar char="-"/>
                      </a:pPr>
                      <a:r>
                        <a:rPr lang="en-US" sz="2400" dirty="0" err="1"/>
                        <a:t>Berdasarkan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kedalaman</a:t>
                      </a:r>
                      <a:endParaRPr lang="en-US" sz="2400" dirty="0"/>
                    </a:p>
                    <a:p>
                      <a:pPr marL="95250" indent="-95250">
                        <a:buFontTx/>
                        <a:buChar char="-"/>
                      </a:pPr>
                      <a:r>
                        <a:rPr lang="en-US" sz="2400" dirty="0" err="1"/>
                        <a:t>Berdasarkan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berat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isi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lepas</a:t>
                      </a:r>
                      <a:r>
                        <a:rPr lang="en-US" sz="2400" dirty="0"/>
                        <a:t> material</a:t>
                      </a:r>
                    </a:p>
                    <a:p>
                      <a:pPr marL="95250" indent="-95250">
                        <a:buFontTx/>
                        <a:buChar char="-"/>
                      </a:pPr>
                      <a:r>
                        <a:rPr lang="en-US" sz="2400" dirty="0" err="1"/>
                        <a:t>Kemudahan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pelaksanaan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865330" y="2446696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datum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39656" y="2588003"/>
            <a:ext cx="1257546" cy="91086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261224" y="1265462"/>
            <a:ext cx="1236835" cy="93180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720182" y="1265462"/>
            <a:ext cx="3468783" cy="24696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204158" y="1623661"/>
            <a:ext cx="3468783" cy="24696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823100" y="1265462"/>
            <a:ext cx="3468783" cy="24696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3000" y="942335"/>
            <a:ext cx="4969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rgbClr val="FF9900"/>
                </a:solidFill>
              </a:rPr>
              <a:t>(Secara Manual dan Semi-Mekanis)</a:t>
            </a:r>
          </a:p>
        </p:txBody>
      </p:sp>
    </p:spTree>
    <p:extLst>
      <p:ext uri="{BB962C8B-B14F-4D97-AF65-F5344CB8AC3E}">
        <p14:creationId xmlns:p14="http://schemas.microsoft.com/office/powerpoint/2010/main" val="145145196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743151" y="929817"/>
            <a:ext cx="8419698" cy="1452970"/>
            <a:chOff x="407678" y="3190361"/>
            <a:chExt cx="9161991" cy="2028023"/>
          </a:xfrm>
        </p:grpSpPr>
        <p:sp>
          <p:nvSpPr>
            <p:cNvPr id="4" name="Freeform 3"/>
            <p:cNvSpPr/>
            <p:nvPr/>
          </p:nvSpPr>
          <p:spPr>
            <a:xfrm>
              <a:off x="536027" y="3689132"/>
              <a:ext cx="1844566" cy="15765"/>
            </a:xfrm>
            <a:custGeom>
              <a:avLst/>
              <a:gdLst>
                <a:gd name="connsiteX0" fmla="*/ 0 w 1844566"/>
                <a:gd name="connsiteY0" fmla="*/ 15765 h 15765"/>
                <a:gd name="connsiteX1" fmla="*/ 1844566 w 1844566"/>
                <a:gd name="connsiteY1" fmla="*/ 0 h 15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44566" h="15765">
                  <a:moveTo>
                    <a:pt x="0" y="15765"/>
                  </a:moveTo>
                  <a:lnTo>
                    <a:pt x="1844566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" name="Freeform 4"/>
            <p:cNvSpPr/>
            <p:nvPr/>
          </p:nvSpPr>
          <p:spPr>
            <a:xfrm>
              <a:off x="2396358" y="3626070"/>
              <a:ext cx="7173311" cy="1450427"/>
            </a:xfrm>
            <a:custGeom>
              <a:avLst/>
              <a:gdLst>
                <a:gd name="connsiteX0" fmla="*/ 0 w 7173311"/>
                <a:gd name="connsiteY0" fmla="*/ 78827 h 1450427"/>
                <a:gd name="connsiteX1" fmla="*/ 1371600 w 7173311"/>
                <a:gd name="connsiteY1" fmla="*/ 1450427 h 1450427"/>
                <a:gd name="connsiteX2" fmla="*/ 5123793 w 7173311"/>
                <a:gd name="connsiteY2" fmla="*/ 1434662 h 1450427"/>
                <a:gd name="connsiteX3" fmla="*/ 6195849 w 7173311"/>
                <a:gd name="connsiteY3" fmla="*/ 0 h 1450427"/>
                <a:gd name="connsiteX4" fmla="*/ 7173311 w 7173311"/>
                <a:gd name="connsiteY4" fmla="*/ 15765 h 145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3311" h="1450427">
                  <a:moveTo>
                    <a:pt x="0" y="78827"/>
                  </a:moveTo>
                  <a:lnTo>
                    <a:pt x="1371600" y="1450427"/>
                  </a:lnTo>
                  <a:lnTo>
                    <a:pt x="5123793" y="1434662"/>
                  </a:lnTo>
                  <a:lnTo>
                    <a:pt x="6195849" y="0"/>
                  </a:lnTo>
                  <a:lnTo>
                    <a:pt x="7173311" y="15765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" name="Freeform 5"/>
            <p:cNvSpPr/>
            <p:nvPr/>
          </p:nvSpPr>
          <p:spPr>
            <a:xfrm>
              <a:off x="2412124" y="3689133"/>
              <a:ext cx="2191406" cy="1403131"/>
            </a:xfrm>
            <a:custGeom>
              <a:avLst/>
              <a:gdLst>
                <a:gd name="connsiteX0" fmla="*/ 0 w 2364827"/>
                <a:gd name="connsiteY0" fmla="*/ 15766 h 1403131"/>
                <a:gd name="connsiteX1" fmla="*/ 930165 w 2364827"/>
                <a:gd name="connsiteY1" fmla="*/ 0 h 1403131"/>
                <a:gd name="connsiteX2" fmla="*/ 2364827 w 2364827"/>
                <a:gd name="connsiteY2" fmla="*/ 1387366 h 1403131"/>
                <a:gd name="connsiteX3" fmla="*/ 1292772 w 2364827"/>
                <a:gd name="connsiteY3" fmla="*/ 1403131 h 1403131"/>
                <a:gd name="connsiteX4" fmla="*/ 0 w 2364827"/>
                <a:gd name="connsiteY4" fmla="*/ 15766 h 1403131"/>
                <a:gd name="connsiteX0" fmla="*/ 0 w 2364827"/>
                <a:gd name="connsiteY0" fmla="*/ 1 h 1387366"/>
                <a:gd name="connsiteX1" fmla="*/ 1024758 w 2364827"/>
                <a:gd name="connsiteY1" fmla="*/ 0 h 1387366"/>
                <a:gd name="connsiteX2" fmla="*/ 2364827 w 2364827"/>
                <a:gd name="connsiteY2" fmla="*/ 1371601 h 1387366"/>
                <a:gd name="connsiteX3" fmla="*/ 1292772 w 2364827"/>
                <a:gd name="connsiteY3" fmla="*/ 1387366 h 1387366"/>
                <a:gd name="connsiteX4" fmla="*/ 0 w 2364827"/>
                <a:gd name="connsiteY4" fmla="*/ 1 h 1387366"/>
                <a:gd name="connsiteX0" fmla="*/ 0 w 2364827"/>
                <a:gd name="connsiteY0" fmla="*/ 15767 h 1403132"/>
                <a:gd name="connsiteX1" fmla="*/ 1119352 w 2364827"/>
                <a:gd name="connsiteY1" fmla="*/ 0 h 1403132"/>
                <a:gd name="connsiteX2" fmla="*/ 2364827 w 2364827"/>
                <a:gd name="connsiteY2" fmla="*/ 1387367 h 1403132"/>
                <a:gd name="connsiteX3" fmla="*/ 1292772 w 2364827"/>
                <a:gd name="connsiteY3" fmla="*/ 1403132 h 1403132"/>
                <a:gd name="connsiteX4" fmla="*/ 0 w 2364827"/>
                <a:gd name="connsiteY4" fmla="*/ 15767 h 1403132"/>
                <a:gd name="connsiteX0" fmla="*/ 0 w 2191406"/>
                <a:gd name="connsiteY0" fmla="*/ 15767 h 1418898"/>
                <a:gd name="connsiteX1" fmla="*/ 1119352 w 2191406"/>
                <a:gd name="connsiteY1" fmla="*/ 0 h 1418898"/>
                <a:gd name="connsiteX2" fmla="*/ 2191406 w 2191406"/>
                <a:gd name="connsiteY2" fmla="*/ 1418898 h 1418898"/>
                <a:gd name="connsiteX3" fmla="*/ 1292772 w 2191406"/>
                <a:gd name="connsiteY3" fmla="*/ 1403132 h 1418898"/>
                <a:gd name="connsiteX4" fmla="*/ 0 w 2191406"/>
                <a:gd name="connsiteY4" fmla="*/ 15767 h 1418898"/>
                <a:gd name="connsiteX0" fmla="*/ 0 w 2191406"/>
                <a:gd name="connsiteY0" fmla="*/ 2 h 1403133"/>
                <a:gd name="connsiteX1" fmla="*/ 961697 w 2191406"/>
                <a:gd name="connsiteY1" fmla="*/ 0 h 1403133"/>
                <a:gd name="connsiteX2" fmla="*/ 2191406 w 2191406"/>
                <a:gd name="connsiteY2" fmla="*/ 1403133 h 1403133"/>
                <a:gd name="connsiteX3" fmla="*/ 1292772 w 2191406"/>
                <a:gd name="connsiteY3" fmla="*/ 1387367 h 1403133"/>
                <a:gd name="connsiteX4" fmla="*/ 0 w 2191406"/>
                <a:gd name="connsiteY4" fmla="*/ 2 h 1403133"/>
                <a:gd name="connsiteX0" fmla="*/ 0 w 2191406"/>
                <a:gd name="connsiteY0" fmla="*/ 0 h 1403131"/>
                <a:gd name="connsiteX1" fmla="*/ 867104 w 2191406"/>
                <a:gd name="connsiteY1" fmla="*/ 15763 h 1403131"/>
                <a:gd name="connsiteX2" fmla="*/ 2191406 w 2191406"/>
                <a:gd name="connsiteY2" fmla="*/ 1403131 h 1403131"/>
                <a:gd name="connsiteX3" fmla="*/ 1292772 w 2191406"/>
                <a:gd name="connsiteY3" fmla="*/ 1387365 h 1403131"/>
                <a:gd name="connsiteX4" fmla="*/ 0 w 2191406"/>
                <a:gd name="connsiteY4" fmla="*/ 0 h 1403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06" h="1403131">
                  <a:moveTo>
                    <a:pt x="0" y="0"/>
                  </a:moveTo>
                  <a:lnTo>
                    <a:pt x="867104" y="15763"/>
                  </a:lnTo>
                  <a:lnTo>
                    <a:pt x="2191406" y="1403131"/>
                  </a:lnTo>
                  <a:lnTo>
                    <a:pt x="1292772" y="13873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77462" y="3563006"/>
              <a:ext cx="0" cy="1655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04041" y="5076497"/>
              <a:ext cx="39413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07678" y="4264571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dirty="0"/>
                <a:t>2,20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167761" y="3557753"/>
              <a:ext cx="1379482" cy="52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412125" y="3478926"/>
              <a:ext cx="0" cy="131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289747" y="3489438"/>
              <a:ext cx="0" cy="131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389874" y="3190361"/>
              <a:ext cx="593432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dirty="0"/>
                <a:t>0,80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62151" y="586854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dirty="0"/>
              <a:t>KASUS - 1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2150" y="2394081"/>
            <a:ext cx="2144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/>
              <a:t>Klasifikasi</a:t>
            </a:r>
            <a:endParaRPr lang="en-US" sz="2400" dirty="0"/>
          </a:p>
          <a:p>
            <a:r>
              <a:rPr lang="id-ID" sz="2400" dirty="0"/>
              <a:t>Galian</a:t>
            </a:r>
            <a:r>
              <a:rPr lang="en-US" dirty="0"/>
              <a:t> Manual</a:t>
            </a:r>
            <a:endParaRPr lang="id-ID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3628352" y="2448584"/>
            <a:ext cx="1540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4125" indent="-1254125"/>
            <a:r>
              <a:rPr lang="id-ID" dirty="0"/>
              <a:t>Manual 	: </a:t>
            </a:r>
          </a:p>
          <a:p>
            <a:pPr marL="1254125" indent="-1254125"/>
            <a:r>
              <a:rPr lang="id-ID" dirty="0"/>
              <a:t>Mekanis	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0692" y="0"/>
            <a:ext cx="5998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(b). </a:t>
            </a:r>
            <a:r>
              <a:rPr lang="en-US" sz="2800" dirty="0" err="1">
                <a:solidFill>
                  <a:srgbClr val="7030A0"/>
                </a:solidFill>
              </a:rPr>
              <a:t>Contoh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Kasus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pada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Kegiatan</a:t>
            </a:r>
            <a:r>
              <a:rPr lang="en-US" sz="2800" dirty="0">
                <a:solidFill>
                  <a:srgbClr val="7030A0"/>
                </a:solidFill>
              </a:rPr>
              <a:t> OP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77800C-63D4-4A15-A811-7459904E5B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09" t="24209" r="40164" b="35208"/>
          <a:stretch/>
        </p:blipFill>
        <p:spPr>
          <a:xfrm>
            <a:off x="2838467" y="2240428"/>
            <a:ext cx="591350" cy="1039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306A7A-20E4-44CB-AAF7-EB95E340E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74" b="12614"/>
          <a:stretch/>
        </p:blipFill>
        <p:spPr>
          <a:xfrm>
            <a:off x="5001511" y="2455948"/>
            <a:ext cx="4904489" cy="83099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90A9A3B-DC3E-4139-A127-BF1DE234428D}"/>
              </a:ext>
            </a:extLst>
          </p:cNvPr>
          <p:cNvSpPr txBox="1"/>
          <p:nvPr/>
        </p:nvSpPr>
        <p:spPr>
          <a:xfrm>
            <a:off x="743151" y="3571719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b="1" dirty="0"/>
              <a:t>KASUS - </a:t>
            </a:r>
            <a:r>
              <a:rPr lang="en-US" b="1" dirty="0"/>
              <a:t>2</a:t>
            </a:r>
            <a:endParaRPr lang="id-ID" b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940D34-8831-4580-94F2-15E640792625}"/>
              </a:ext>
            </a:extLst>
          </p:cNvPr>
          <p:cNvGrpSpPr/>
          <p:nvPr/>
        </p:nvGrpSpPr>
        <p:grpSpPr>
          <a:xfrm>
            <a:off x="791662" y="3931436"/>
            <a:ext cx="8419698" cy="1201977"/>
            <a:chOff x="407678" y="3540690"/>
            <a:chExt cx="9161991" cy="1677694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0231D134-BDA2-465C-AE84-29A2ED908C05}"/>
                </a:ext>
              </a:extLst>
            </p:cNvPr>
            <p:cNvSpPr/>
            <p:nvPr/>
          </p:nvSpPr>
          <p:spPr>
            <a:xfrm flipV="1">
              <a:off x="536026" y="3540690"/>
              <a:ext cx="2639890" cy="22316"/>
            </a:xfrm>
            <a:custGeom>
              <a:avLst/>
              <a:gdLst>
                <a:gd name="connsiteX0" fmla="*/ 0 w 1844566"/>
                <a:gd name="connsiteY0" fmla="*/ 15765 h 15765"/>
                <a:gd name="connsiteX1" fmla="*/ 1844566 w 1844566"/>
                <a:gd name="connsiteY1" fmla="*/ 0 h 15765"/>
                <a:gd name="connsiteX0" fmla="*/ 0 w 1802877"/>
                <a:gd name="connsiteY0" fmla="*/ 0 h 5513"/>
                <a:gd name="connsiteX1" fmla="*/ 1802877 w 1802877"/>
                <a:gd name="connsiteY1" fmla="*/ 5513 h 5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2877" h="5513">
                  <a:moveTo>
                    <a:pt x="0" y="0"/>
                  </a:moveTo>
                  <a:lnTo>
                    <a:pt x="1802877" y="551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5702C2F4-38E3-40F0-AE7B-83A475074EDA}"/>
                </a:ext>
              </a:extLst>
            </p:cNvPr>
            <p:cNvSpPr/>
            <p:nvPr/>
          </p:nvSpPr>
          <p:spPr>
            <a:xfrm>
              <a:off x="3172209" y="3549923"/>
              <a:ext cx="6397460" cy="1544297"/>
            </a:xfrm>
            <a:custGeom>
              <a:avLst/>
              <a:gdLst>
                <a:gd name="connsiteX0" fmla="*/ 0 w 7173311"/>
                <a:gd name="connsiteY0" fmla="*/ 78827 h 1450427"/>
                <a:gd name="connsiteX1" fmla="*/ 1371600 w 7173311"/>
                <a:gd name="connsiteY1" fmla="*/ 1450427 h 1450427"/>
                <a:gd name="connsiteX2" fmla="*/ 5123793 w 7173311"/>
                <a:gd name="connsiteY2" fmla="*/ 1434662 h 1450427"/>
                <a:gd name="connsiteX3" fmla="*/ 6195849 w 7173311"/>
                <a:gd name="connsiteY3" fmla="*/ 0 h 1450427"/>
                <a:gd name="connsiteX4" fmla="*/ 7173311 w 7173311"/>
                <a:gd name="connsiteY4" fmla="*/ 15765 h 1450427"/>
                <a:gd name="connsiteX0" fmla="*/ 0 w 6330312"/>
                <a:gd name="connsiteY0" fmla="*/ 25647 h 1450427"/>
                <a:gd name="connsiteX1" fmla="*/ 528601 w 6330312"/>
                <a:gd name="connsiteY1" fmla="*/ 1450427 h 1450427"/>
                <a:gd name="connsiteX2" fmla="*/ 4280794 w 6330312"/>
                <a:gd name="connsiteY2" fmla="*/ 1434662 h 1450427"/>
                <a:gd name="connsiteX3" fmla="*/ 5352850 w 6330312"/>
                <a:gd name="connsiteY3" fmla="*/ 0 h 1450427"/>
                <a:gd name="connsiteX4" fmla="*/ 6330312 w 6330312"/>
                <a:gd name="connsiteY4" fmla="*/ 15765 h 1450427"/>
                <a:gd name="connsiteX0" fmla="*/ 0 w 6330312"/>
                <a:gd name="connsiteY0" fmla="*/ 25647 h 1468153"/>
                <a:gd name="connsiteX1" fmla="*/ 1302501 w 6330312"/>
                <a:gd name="connsiteY1" fmla="*/ 1468153 h 1468153"/>
                <a:gd name="connsiteX2" fmla="*/ 4280794 w 6330312"/>
                <a:gd name="connsiteY2" fmla="*/ 1434662 h 1468153"/>
                <a:gd name="connsiteX3" fmla="*/ 5352850 w 6330312"/>
                <a:gd name="connsiteY3" fmla="*/ 0 h 1468153"/>
                <a:gd name="connsiteX4" fmla="*/ 6330312 w 6330312"/>
                <a:gd name="connsiteY4" fmla="*/ 15765 h 1468153"/>
                <a:gd name="connsiteX0" fmla="*/ 0 w 6397460"/>
                <a:gd name="connsiteY0" fmla="*/ 0 h 1544297"/>
                <a:gd name="connsiteX1" fmla="*/ 1369649 w 6397460"/>
                <a:gd name="connsiteY1" fmla="*/ 1544297 h 1544297"/>
                <a:gd name="connsiteX2" fmla="*/ 4347942 w 6397460"/>
                <a:gd name="connsiteY2" fmla="*/ 1510806 h 1544297"/>
                <a:gd name="connsiteX3" fmla="*/ 5419998 w 6397460"/>
                <a:gd name="connsiteY3" fmla="*/ 76144 h 1544297"/>
                <a:gd name="connsiteX4" fmla="*/ 6397460 w 6397460"/>
                <a:gd name="connsiteY4" fmla="*/ 91909 h 154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7460" h="1544297">
                  <a:moveTo>
                    <a:pt x="0" y="0"/>
                  </a:moveTo>
                  <a:lnTo>
                    <a:pt x="1369649" y="1544297"/>
                  </a:lnTo>
                  <a:lnTo>
                    <a:pt x="4347942" y="1510806"/>
                  </a:lnTo>
                  <a:lnTo>
                    <a:pt x="5419998" y="76144"/>
                  </a:lnTo>
                  <a:lnTo>
                    <a:pt x="6397460" y="9190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181DDF1-3DE0-45D8-A03C-CA23DFEB76D8}"/>
                </a:ext>
              </a:extLst>
            </p:cNvPr>
            <p:cNvCxnSpPr/>
            <p:nvPr/>
          </p:nvCxnSpPr>
          <p:spPr>
            <a:xfrm>
              <a:off x="977462" y="3563006"/>
              <a:ext cx="0" cy="1655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73AE8B4-E94F-4DE2-A782-35AF633A8F74}"/>
                </a:ext>
              </a:extLst>
            </p:cNvPr>
            <p:cNvCxnSpPr/>
            <p:nvPr/>
          </p:nvCxnSpPr>
          <p:spPr>
            <a:xfrm>
              <a:off x="804041" y="5076497"/>
              <a:ext cx="39413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096EDD8-2A92-48B3-8D0F-FF27EB0C080C}"/>
                </a:ext>
              </a:extLst>
            </p:cNvPr>
            <p:cNvSpPr txBox="1"/>
            <p:nvPr/>
          </p:nvSpPr>
          <p:spPr>
            <a:xfrm>
              <a:off x="407678" y="4264571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dirty="0"/>
                <a:t>2,20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9309FF8-4DB5-4E98-981F-975C564A7423}"/>
              </a:ext>
            </a:extLst>
          </p:cNvPr>
          <p:cNvSpPr txBox="1"/>
          <p:nvPr/>
        </p:nvSpPr>
        <p:spPr>
          <a:xfrm>
            <a:off x="667785" y="5416111"/>
            <a:ext cx="9238215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err="1"/>
              <a:t>Upaya</a:t>
            </a:r>
            <a:r>
              <a:rPr lang="en-US" dirty="0"/>
              <a:t> </a:t>
            </a:r>
            <a:r>
              <a:rPr lang="en-US" dirty="0" err="1"/>
              <a:t>menaikan</a:t>
            </a:r>
            <a:r>
              <a:rPr lang="en-US" dirty="0"/>
              <a:t> 10 kg </a:t>
            </a:r>
            <a:r>
              <a:rPr lang="en-US" dirty="0" err="1"/>
              <a:t>benda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1 m’ </a:t>
            </a:r>
            <a:r>
              <a:rPr lang="en-US" dirty="0" err="1"/>
              <a:t>vertikal</a:t>
            </a:r>
            <a:r>
              <a:rPr lang="en-US" dirty="0"/>
              <a:t>=98 Joule </a:t>
            </a:r>
            <a:r>
              <a:rPr lang="en-US" dirty="0" err="1"/>
              <a:t>setara</a:t>
            </a:r>
            <a:r>
              <a:rPr lang="en-US" dirty="0"/>
              <a:t>: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mendorong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10 kg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benda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tanah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licin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sejauh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100 m’;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=0,1.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mendorong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10 kg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benda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tanah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biasa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sejauh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25 m’;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=0,4.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memikul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10 kg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benda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tanah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biasa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sejauh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10 m’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arah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horizontal.</a:t>
            </a:r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1F38F6-2248-4433-88A8-751FF0829692}"/>
              </a:ext>
            </a:extLst>
          </p:cNvPr>
          <p:cNvSpPr/>
          <p:nvPr/>
        </p:nvSpPr>
        <p:spPr>
          <a:xfrm>
            <a:off x="4295067" y="4686082"/>
            <a:ext cx="3161212" cy="355310"/>
          </a:xfrm>
          <a:custGeom>
            <a:avLst/>
            <a:gdLst>
              <a:gd name="connsiteX0" fmla="*/ 292608 w 3161212"/>
              <a:gd name="connsiteY0" fmla="*/ 355310 h 355310"/>
              <a:gd name="connsiteX1" fmla="*/ 0 w 3161212"/>
              <a:gd name="connsiteY1" fmla="*/ 94053 h 355310"/>
              <a:gd name="connsiteX2" fmla="*/ 26126 w 3161212"/>
              <a:gd name="connsiteY2" fmla="*/ 15676 h 355310"/>
              <a:gd name="connsiteX3" fmla="*/ 177655 w 3161212"/>
              <a:gd name="connsiteY3" fmla="*/ 0 h 355310"/>
              <a:gd name="connsiteX4" fmla="*/ 355310 w 3161212"/>
              <a:gd name="connsiteY4" fmla="*/ 41801 h 355310"/>
              <a:gd name="connsiteX5" fmla="*/ 684494 w 3161212"/>
              <a:gd name="connsiteY5" fmla="*/ 151529 h 355310"/>
              <a:gd name="connsiteX6" fmla="*/ 1112956 w 3161212"/>
              <a:gd name="connsiteY6" fmla="*/ 224681 h 355310"/>
              <a:gd name="connsiteX7" fmla="*/ 1755648 w 3161212"/>
              <a:gd name="connsiteY7" fmla="*/ 276933 h 355310"/>
              <a:gd name="connsiteX8" fmla="*/ 2319964 w 3161212"/>
              <a:gd name="connsiteY8" fmla="*/ 229907 h 355310"/>
              <a:gd name="connsiteX9" fmla="*/ 2826803 w 3161212"/>
              <a:gd name="connsiteY9" fmla="*/ 156755 h 355310"/>
              <a:gd name="connsiteX10" fmla="*/ 3046259 w 3161212"/>
              <a:gd name="connsiteY10" fmla="*/ 125404 h 355310"/>
              <a:gd name="connsiteX11" fmla="*/ 3161212 w 3161212"/>
              <a:gd name="connsiteY11" fmla="*/ 151529 h 355310"/>
              <a:gd name="connsiteX12" fmla="*/ 3145536 w 3161212"/>
              <a:gd name="connsiteY12" fmla="*/ 209006 h 355310"/>
              <a:gd name="connsiteX13" fmla="*/ 3035808 w 3161212"/>
              <a:gd name="connsiteY13" fmla="*/ 334409 h 355310"/>
              <a:gd name="connsiteX14" fmla="*/ 292608 w 3161212"/>
              <a:gd name="connsiteY14" fmla="*/ 355310 h 35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61212" h="355310">
                <a:moveTo>
                  <a:pt x="292608" y="355310"/>
                </a:moveTo>
                <a:lnTo>
                  <a:pt x="0" y="94053"/>
                </a:lnTo>
                <a:lnTo>
                  <a:pt x="26126" y="15676"/>
                </a:lnTo>
                <a:lnTo>
                  <a:pt x="177655" y="0"/>
                </a:lnTo>
                <a:lnTo>
                  <a:pt x="355310" y="41801"/>
                </a:lnTo>
                <a:lnTo>
                  <a:pt x="684494" y="151529"/>
                </a:lnTo>
                <a:lnTo>
                  <a:pt x="1112956" y="224681"/>
                </a:lnTo>
                <a:lnTo>
                  <a:pt x="1755648" y="276933"/>
                </a:lnTo>
                <a:lnTo>
                  <a:pt x="2319964" y="229907"/>
                </a:lnTo>
                <a:lnTo>
                  <a:pt x="2826803" y="156755"/>
                </a:lnTo>
                <a:lnTo>
                  <a:pt x="3046259" y="125404"/>
                </a:lnTo>
                <a:lnTo>
                  <a:pt x="3161212" y="151529"/>
                </a:lnTo>
                <a:lnTo>
                  <a:pt x="3145536" y="209006"/>
                </a:lnTo>
                <a:lnTo>
                  <a:pt x="3035808" y="334409"/>
                </a:lnTo>
                <a:lnTo>
                  <a:pt x="292608" y="35531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845292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92990" y="550237"/>
            <a:ext cx="981301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</a:rPr>
              <a:t>Contoh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  <a:endParaRPr lang="id-ID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0" hangingPunct="0"/>
            <a:endParaRPr lang="id-ID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id-ID" b="1" dirty="0">
                <a:latin typeface="Arial" panose="020B0604020202020204" pitchFamily="34" charset="0"/>
                <a:cs typeface="Arial" panose="020B0604020202020204" pitchFamily="34" charset="0"/>
              </a:rPr>
              <a:t>1)  Galian Tanah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eaLnBrk="0" hangingPunct="0"/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10 orang pekerja terampil menggali tanah biasa kedalaman 0 - 1m’. Selama 1 hari (7 jam) mampu menggali sebanyak 17,76 m</a:t>
            </a:r>
            <a:r>
              <a:rPr lang="id-ID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49263" eaLnBrk="0" hangingPunct="0">
              <a:spcAft>
                <a:spcPts val="600"/>
              </a:spcAft>
            </a:pP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Maka koefisien   Pekerja = 10/17,76 = 0,563/m</a:t>
            </a:r>
            <a:r>
              <a:rPr lang="id-ID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0" hangingPunct="0">
              <a:buAutoNum type="arabicParenR" startAt="2"/>
            </a:pPr>
            <a:r>
              <a:rPr lang="id-ID" b="1" dirty="0">
                <a:latin typeface="Arial" panose="020B0604020202020204" pitchFamily="34" charset="0"/>
                <a:cs typeface="Arial" panose="020B0604020202020204" pitchFamily="34" charset="0"/>
              </a:rPr>
              <a:t>Pasangan Bata Merah</a:t>
            </a:r>
          </a:p>
          <a:p>
            <a:pPr marL="449263"/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5 Group @ ( 2 pekerja + 1 tukang) memasang pas. bata merah, selama 1 hari mampu menghasilkan 4,167 m</a:t>
            </a:r>
            <a:r>
              <a:rPr lang="id-ID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49263"/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Maka koefisien  </a:t>
            </a:r>
          </a:p>
          <a:p>
            <a:pPr marL="457200" indent="-457200" eaLnBrk="0" hangingPunct="0">
              <a:buAutoNum type="arabicParenR" startAt="2"/>
            </a:pPr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eaLnBrk="0" hangingPunct="0"/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indent="-449263" eaLnBrk="0" hangingPunct="0"/>
            <a:r>
              <a:rPr lang="id-ID" b="1" dirty="0">
                <a:latin typeface="Arial" panose="020B0604020202020204" pitchFamily="34" charset="0"/>
                <a:cs typeface="Arial" panose="020B0604020202020204" pitchFamily="34" charset="0"/>
              </a:rPr>
              <a:t>3)	Pasangan Batu Belah</a:t>
            </a:r>
          </a:p>
          <a:p>
            <a:pPr marL="449263"/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3 Group @ ( 3 pekerja + 1 tukang) memasang pas. batu belah, selama 1 hari mampu menghasilkan 3,333 m</a:t>
            </a:r>
            <a:r>
              <a:rPr lang="id-ID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49263"/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Maka koefisien  </a:t>
            </a:r>
          </a:p>
          <a:p>
            <a:pPr marL="449263" eaLnBrk="0" hangingPunct="0"/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3021862" y="3789000"/>
            <a:ext cx="43175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1171575" algn="l"/>
                <a:tab pos="2786063" algn="l"/>
              </a:tabLst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Pekerja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  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4,167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2,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40/m</a:t>
            </a:r>
            <a:r>
              <a:rPr lang="id-ID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171575" algn="l"/>
                <a:tab pos="2786063" algn="l"/>
              </a:tabLst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Tukang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   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4,167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= 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20/m</a:t>
            </a:r>
            <a:r>
              <a:rPr lang="id-ID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2949218" y="5928003"/>
            <a:ext cx="43175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1171575" algn="l"/>
                <a:tab pos="2786063" algn="l"/>
              </a:tabLst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Pekerja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  9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3,333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2,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70/m</a:t>
            </a:r>
            <a:r>
              <a:rPr lang="id-ID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171575" algn="l"/>
                <a:tab pos="2786063" algn="l"/>
              </a:tabLst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Tukang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3,333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= </a:t>
            </a:r>
            <a:r>
              <a:rPr lang="id-ID" dirty="0">
                <a:latin typeface="Arial" panose="020B0604020202020204" pitchFamily="34" charset="0"/>
                <a:cs typeface="Arial" panose="020B0604020202020204" pitchFamily="34" charset="0"/>
              </a:rPr>
              <a:t>0,90/m</a:t>
            </a:r>
            <a:r>
              <a:rPr lang="id-ID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0692" y="0"/>
            <a:ext cx="772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(c). </a:t>
            </a:r>
            <a:r>
              <a:rPr lang="en-US" sz="2800" dirty="0" err="1">
                <a:solidFill>
                  <a:srgbClr val="7030A0"/>
                </a:solidFill>
              </a:rPr>
              <a:t>Contoh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Perhitungan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Koefisien</a:t>
            </a:r>
            <a:r>
              <a:rPr lang="en-US" sz="2800" dirty="0">
                <a:solidFill>
                  <a:srgbClr val="7030A0"/>
                </a:solidFill>
              </a:rPr>
              <a:t> Cara Manual</a:t>
            </a:r>
          </a:p>
        </p:txBody>
      </p:sp>
    </p:spTree>
    <p:extLst>
      <p:ext uri="{BB962C8B-B14F-4D97-AF65-F5344CB8AC3E}">
        <p14:creationId xmlns:p14="http://schemas.microsoft.com/office/powerpoint/2010/main" val="334611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alf Frame 2"/>
          <p:cNvSpPr/>
          <p:nvPr/>
        </p:nvSpPr>
        <p:spPr>
          <a:xfrm rot="13417719" flipH="1">
            <a:off x="6587706" y="2481263"/>
            <a:ext cx="1292225" cy="139065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862" y="1449263"/>
            <a:ext cx="6672019" cy="48320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/>
              <a:t>a. Tingkat Mu</a:t>
            </a:r>
            <a:r>
              <a:rPr lang="id-ID" sz="2800" dirty="0"/>
              <a:t>tu/Ketelitian</a:t>
            </a:r>
            <a:r>
              <a:rPr lang="en-US" sz="2800" dirty="0"/>
              <a:t> </a:t>
            </a:r>
            <a:r>
              <a:rPr lang="en-US" sz="2800" dirty="0" err="1"/>
              <a:t>Produk</a:t>
            </a:r>
            <a:endParaRPr lang="en-US" sz="2800" dirty="0"/>
          </a:p>
          <a:p>
            <a:pPr marL="630238" indent="-268288">
              <a:buFontTx/>
              <a:buChar char="-"/>
              <a:defRPr/>
            </a:pPr>
            <a:r>
              <a:rPr lang="en-US" sz="2800" dirty="0" err="1">
                <a:solidFill>
                  <a:srgbClr val="FF0000"/>
                </a:solidFill>
              </a:rPr>
              <a:t>Tinggi</a:t>
            </a:r>
            <a:endParaRPr lang="en-US" sz="2800" dirty="0">
              <a:solidFill>
                <a:srgbClr val="FF0000"/>
              </a:solidFill>
            </a:endParaRPr>
          </a:p>
          <a:p>
            <a:pPr marL="630238" indent="-268288">
              <a:defRPr/>
            </a:pPr>
            <a:r>
              <a:rPr lang="en-US" sz="2800" dirty="0"/>
              <a:t>   </a:t>
            </a:r>
            <a:r>
              <a:rPr lang="en-US" sz="2800" dirty="0" err="1"/>
              <a:t>Pekerja+Tukang+Kp.Tukang+Mandor</a:t>
            </a:r>
            <a:endParaRPr lang="en-US" sz="2800" dirty="0"/>
          </a:p>
          <a:p>
            <a:pPr marL="630238" indent="-268288">
              <a:buFontTx/>
              <a:buChar char="-"/>
              <a:defRPr/>
            </a:pPr>
            <a:r>
              <a:rPr lang="en-US" sz="2800" dirty="0" err="1">
                <a:solidFill>
                  <a:srgbClr val="FF0000"/>
                </a:solidFill>
              </a:rPr>
              <a:t>Sedang</a:t>
            </a:r>
            <a:endParaRPr lang="en-US" sz="2800" dirty="0">
              <a:solidFill>
                <a:srgbClr val="FF0000"/>
              </a:solidFill>
            </a:endParaRPr>
          </a:p>
          <a:p>
            <a:pPr marL="630238" indent="-268288">
              <a:defRPr/>
            </a:pPr>
            <a:r>
              <a:rPr lang="en-US" sz="2800" dirty="0"/>
              <a:t>   </a:t>
            </a:r>
            <a:r>
              <a:rPr lang="en-US" sz="2800" dirty="0" err="1"/>
              <a:t>Pekerja+Tukang+Mandor</a:t>
            </a:r>
            <a:endParaRPr lang="en-US" sz="2800" dirty="0"/>
          </a:p>
          <a:p>
            <a:pPr marL="630238" indent="-268288">
              <a:buFontTx/>
              <a:buChar char="-"/>
              <a:defRPr/>
            </a:pPr>
            <a:r>
              <a:rPr lang="en-US" sz="2800" dirty="0" err="1">
                <a:solidFill>
                  <a:srgbClr val="FF0000"/>
                </a:solidFill>
              </a:rPr>
              <a:t>Rendah</a:t>
            </a:r>
            <a:endParaRPr lang="en-US" sz="2800" dirty="0">
              <a:solidFill>
                <a:srgbClr val="FF0000"/>
              </a:solidFill>
            </a:endParaRPr>
          </a:p>
          <a:p>
            <a:pPr marL="630238" indent="-268288">
              <a:defRPr/>
            </a:pPr>
            <a:r>
              <a:rPr lang="en-US" sz="2800" dirty="0"/>
              <a:t>   </a:t>
            </a:r>
            <a:r>
              <a:rPr lang="en-US" sz="2800" dirty="0" err="1"/>
              <a:t>Pekerja+Mandor</a:t>
            </a:r>
            <a:endParaRPr lang="en-US" sz="2800" dirty="0"/>
          </a:p>
          <a:p>
            <a:pPr marL="630238" indent="-268288">
              <a:defRPr/>
            </a:pPr>
            <a:endParaRPr lang="en-US" sz="2800" dirty="0"/>
          </a:p>
          <a:p>
            <a:pPr marL="630238" indent="-630238">
              <a:defRPr/>
            </a:pPr>
            <a:r>
              <a:rPr lang="en-US" sz="2800" dirty="0"/>
              <a:t>b. </a:t>
            </a:r>
            <a:r>
              <a:rPr lang="en-US" sz="2800" dirty="0" err="1"/>
              <a:t>Kondisi</a:t>
            </a:r>
            <a:r>
              <a:rPr lang="en-US" sz="2800" dirty="0"/>
              <a:t> </a:t>
            </a:r>
            <a:r>
              <a:rPr lang="en-US" sz="2800" dirty="0" err="1"/>
              <a:t>Lapangan</a:t>
            </a:r>
            <a:endParaRPr lang="en-US" sz="2800" dirty="0"/>
          </a:p>
          <a:p>
            <a:pPr marL="704850" indent="-342900">
              <a:buFontTx/>
              <a:buChar char="-"/>
              <a:defRPr/>
            </a:pPr>
            <a:r>
              <a:rPr lang="en-US" sz="2800" dirty="0" err="1"/>
              <a:t>Jarak</a:t>
            </a:r>
            <a:endParaRPr lang="en-US" sz="2800" dirty="0"/>
          </a:p>
          <a:p>
            <a:pPr marL="704850" indent="-342900">
              <a:buFontTx/>
              <a:buChar char="-"/>
              <a:defRPr/>
            </a:pPr>
            <a:r>
              <a:rPr lang="en-US" sz="2800" dirty="0" err="1"/>
              <a:t>Kemiringan</a:t>
            </a:r>
            <a:r>
              <a:rPr lang="en-US" sz="2800" dirty="0"/>
              <a:t> </a:t>
            </a:r>
            <a:r>
              <a:rPr lang="en-US" sz="2800" dirty="0" err="1"/>
              <a:t>medan</a:t>
            </a:r>
            <a:endParaRPr lang="en-US" sz="2800" dirty="0"/>
          </a:p>
        </p:txBody>
      </p:sp>
      <p:sp>
        <p:nvSpPr>
          <p:cNvPr id="24581" name="TextBox 1"/>
          <p:cNvSpPr txBox="1">
            <a:spLocks noChangeArrowheads="1"/>
          </p:cNvSpPr>
          <p:nvPr/>
        </p:nvSpPr>
        <p:spPr bwMode="auto">
          <a:xfrm>
            <a:off x="7233818" y="2593413"/>
            <a:ext cx="246734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dirty="0" err="1"/>
              <a:t>Bahan</a:t>
            </a:r>
            <a:r>
              <a:rPr lang="en-US" sz="2800" dirty="0"/>
              <a:t> </a:t>
            </a:r>
            <a:r>
              <a:rPr lang="en-US" sz="2800" dirty="0" err="1"/>
              <a:t>aditif</a:t>
            </a:r>
            <a:endParaRPr lang="en-US" sz="2800" dirty="0"/>
          </a:p>
          <a:p>
            <a:pPr marL="342900" indent="-342900">
              <a:buFontTx/>
              <a:buChar char="-"/>
            </a:pPr>
            <a:r>
              <a:rPr lang="en-US" sz="2800" dirty="0" err="1"/>
              <a:t>Peralatan</a:t>
            </a:r>
            <a:endParaRPr lang="en-US" sz="2800" dirty="0"/>
          </a:p>
          <a:p>
            <a:pPr marL="342900" indent="-342900">
              <a:buFontTx/>
              <a:buChar char="-"/>
            </a:pPr>
            <a:r>
              <a:rPr lang="en-US" sz="2800" dirty="0" err="1"/>
              <a:t>Teknologi</a:t>
            </a:r>
            <a:endParaRPr lang="en-US" sz="2800" dirty="0"/>
          </a:p>
        </p:txBody>
      </p:sp>
      <p:sp>
        <p:nvSpPr>
          <p:cNvPr id="4" name="Right Brace 3"/>
          <p:cNvSpPr/>
          <p:nvPr/>
        </p:nvSpPr>
        <p:spPr>
          <a:xfrm>
            <a:off x="4136835" y="5573441"/>
            <a:ext cx="488950" cy="6937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7" name="TextBox 5"/>
          <p:cNvSpPr txBox="1">
            <a:spLocks noChangeArrowheads="1"/>
          </p:cNvSpPr>
          <p:nvPr/>
        </p:nvSpPr>
        <p:spPr bwMode="auto">
          <a:xfrm>
            <a:off x="5047001" y="5241671"/>
            <a:ext cx="218681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Rasio</a:t>
            </a:r>
          </a:p>
          <a:p>
            <a:r>
              <a:rPr lang="en-US"/>
              <a:t>P/M = 10</a:t>
            </a:r>
          </a:p>
          <a:p>
            <a:r>
              <a:rPr lang="en-US"/>
              <a:t>P/T ditetapkan</a:t>
            </a:r>
          </a:p>
          <a:p>
            <a:r>
              <a:rPr lang="en-US"/>
              <a:t>      sendiri2</a:t>
            </a:r>
          </a:p>
        </p:txBody>
      </p:sp>
      <p:sp>
        <p:nvSpPr>
          <p:cNvPr id="24584" name="TextBox 6"/>
          <p:cNvSpPr txBox="1">
            <a:spLocks noChangeArrowheads="1"/>
          </p:cNvSpPr>
          <p:nvPr/>
        </p:nvSpPr>
        <p:spPr bwMode="auto">
          <a:xfrm>
            <a:off x="7293239" y="2179618"/>
            <a:ext cx="23936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Additional Effort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12138"/>
            <a:ext cx="9905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C000"/>
                </a:solidFill>
              </a:rPr>
              <a:t>KOMPOSISI TENAGA KERJA</a:t>
            </a:r>
            <a:r>
              <a:rPr lang="id-ID" sz="3600" dirty="0">
                <a:solidFill>
                  <a:srgbClr val="FFC000"/>
                </a:solidFill>
              </a:rPr>
              <a:t> VS MUTU PRODUK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800" y="688454"/>
            <a:ext cx="4969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>
                <a:solidFill>
                  <a:srgbClr val="FF9900"/>
                </a:solidFill>
              </a:rPr>
              <a:t>(Secara Manual dan Semi-Mekanis)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E71919-7FF1-4FD4-ABB9-44CB2EFD679C}"/>
              </a:ext>
            </a:extLst>
          </p:cNvPr>
          <p:cNvSpPr/>
          <p:nvPr/>
        </p:nvSpPr>
        <p:spPr>
          <a:xfrm>
            <a:off x="9701160" y="6745862"/>
            <a:ext cx="204839" cy="112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4632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  <p:bldP spid="2458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32439</TotalTime>
  <Words>17298</Words>
  <Application>Microsoft Office PowerPoint</Application>
  <PresentationFormat>A4 Paper (210x297 mm)</PresentationFormat>
  <Paragraphs>3597</Paragraphs>
  <Slides>251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251</vt:i4>
      </vt:variant>
    </vt:vector>
  </HeadingPairs>
  <TitlesOfParts>
    <vt:vector size="274" baseType="lpstr">
      <vt:lpstr>Yu Gothic Medium</vt:lpstr>
      <vt:lpstr>Arial</vt:lpstr>
      <vt:lpstr>Arial Black</vt:lpstr>
      <vt:lpstr>Arial MT</vt:lpstr>
      <vt:lpstr>Arial Narrow</vt:lpstr>
      <vt:lpstr>Bookman Old Style</vt:lpstr>
      <vt:lpstr>Britannic Bold</vt:lpstr>
      <vt:lpstr>Calibri</vt:lpstr>
      <vt:lpstr>Calibri Light</vt:lpstr>
      <vt:lpstr>Cambria</vt:lpstr>
      <vt:lpstr>Cambria Math</vt:lpstr>
      <vt:lpstr>Comic Sans MS</vt:lpstr>
      <vt:lpstr>Garamond</vt:lpstr>
      <vt:lpstr>Impact</vt:lpstr>
      <vt:lpstr>Microsoft Sans Serif</vt:lpstr>
      <vt:lpstr>Tahoma</vt:lpstr>
      <vt:lpstr>Times New Roman</vt:lpstr>
      <vt:lpstr>Verdana</vt:lpstr>
      <vt:lpstr>Vineta BT</vt:lpstr>
      <vt:lpstr>Wingdings</vt:lpstr>
      <vt:lpstr>Wingdings 2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AHSP &amp; SPESIFIKASI UMUM BIDANG SUMBER DAYA 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Aly Corp.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PENYUSUNAN STANDAR, PEDOMAN DAN MANUAL</dc:title>
  <dc:creator>Aris</dc:creator>
  <cp:lastModifiedBy>iayusuf258@hotmail.com</cp:lastModifiedBy>
  <cp:revision>4311</cp:revision>
  <cp:lastPrinted>2025-07-08T13:56:55Z</cp:lastPrinted>
  <dcterms:created xsi:type="dcterms:W3CDTF">2006-02-26T09:41:45Z</dcterms:created>
  <dcterms:modified xsi:type="dcterms:W3CDTF">2025-07-08T17:09:47Z</dcterms:modified>
</cp:coreProperties>
</file>