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Repo Bold Bold" charset="1" panose="02000503040000020004"/>
      <p:regular r:id="rId38"/>
    </p:embeddedFont>
    <p:embeddedFont>
      <p:font typeface="DM Sans Bold" charset="1" panose="00000000000000000000"/>
      <p:regular r:id="rId39"/>
    </p:embeddedFont>
    <p:embeddedFont>
      <p:font typeface="DM Sans" charset="1" panose="00000000000000000000"/>
      <p:regular r:id="rId40"/>
    </p:embeddedFont>
    <p:embeddedFont>
      <p:font typeface="DM Sans Italics" charset="1" panose="00000000000000000000"/>
      <p:regular r:id="rId41"/>
    </p:embeddedFont>
    <p:embeddedFont>
      <p:font typeface="Gagalin" charset="1" panose="00000500000000000000"/>
      <p:regular r:id="rId42"/>
    </p:embeddedFont>
    <p:embeddedFont>
      <p:font typeface="Aileron Ultra-Bold" charset="1" panose="00000A00000000000000"/>
      <p:regular r:id="rId43"/>
    </p:embeddedFont>
    <p:embeddedFont>
      <p:font typeface="Agrandir Ultra-Bold" charset="1" panose="00000A00000000000000"/>
      <p:regular r:id="rId44"/>
    </p:embeddedFont>
    <p:embeddedFont>
      <p:font typeface="Aileron Ultra-Bold Italics" charset="1" panose="00000A00000000000000"/>
      <p:regular r:id="rId45"/>
    </p:embeddedFont>
    <p:embeddedFont>
      <p:font typeface="Aileron Bold" charset="1" panose="00000800000000000000"/>
      <p:regular r:id="rId46"/>
    </p:embeddedFont>
    <p:embeddedFont>
      <p:font typeface="Agrandir" charset="1" panose="00000500000000000000"/>
      <p:regular r:id="rId47"/>
    </p:embeddedFont>
    <p:embeddedFont>
      <p:font typeface="Agrandir Bold" charset="1" panose="00000800000000000000"/>
      <p:regular r:id="rId48"/>
    </p:embeddedFont>
    <p:embeddedFont>
      <p:font typeface="Aileron Heavy" charset="1" panose="00000A00000000000000"/>
      <p:regular r:id="rId49"/>
    </p:embeddedFont>
    <p:embeddedFont>
      <p:font typeface="Repo Bold" charset="1" panose="02000503040000020004"/>
      <p:regular r:id="rId50"/>
    </p:embeddedFont>
    <p:embeddedFont>
      <p:font typeface="DM Sans Bold Italics" charset="1" panose="000000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jpeg" Type="http://schemas.openxmlformats.org/officeDocument/2006/relationships/image"/><Relationship Id="rId7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jpeg" Type="http://schemas.openxmlformats.org/officeDocument/2006/relationships/image"/><Relationship Id="rId7" Target="../media/image4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49.pn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5.png" Type="http://schemas.openxmlformats.org/officeDocument/2006/relationships/image"/><Relationship Id="rId12" Target="../media/image56.svg" Type="http://schemas.openxmlformats.org/officeDocument/2006/relationships/image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svg" Type="http://schemas.openxmlformats.org/officeDocument/2006/relationships/image"/><Relationship Id="rId11" Target="../media/image63.png" Type="http://schemas.openxmlformats.org/officeDocument/2006/relationships/image"/><Relationship Id="rId12" Target="../media/image64.svg" Type="http://schemas.openxmlformats.org/officeDocument/2006/relationships/image"/><Relationship Id="rId13" Target="../media/image65.png" Type="http://schemas.openxmlformats.org/officeDocument/2006/relationships/image"/><Relationship Id="rId14" Target="../media/image66.svg" Type="http://schemas.openxmlformats.org/officeDocument/2006/relationships/image"/><Relationship Id="rId15" Target="../media/image67.png" Type="http://schemas.openxmlformats.org/officeDocument/2006/relationships/image"/><Relationship Id="rId16" Target="../media/image68.png" Type="http://schemas.openxmlformats.org/officeDocument/2006/relationships/image"/><Relationship Id="rId17" Target="../media/image69.png" Type="http://schemas.openxmlformats.org/officeDocument/2006/relationships/image"/><Relationship Id="rId18" Target="../media/image70.png" Type="http://schemas.openxmlformats.org/officeDocument/2006/relationships/image"/><Relationship Id="rId19" Target="../media/image71.png" Type="http://schemas.openxmlformats.org/officeDocument/2006/relationships/image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57.png" Type="http://schemas.openxmlformats.org/officeDocument/2006/relationships/image"/><Relationship Id="rId6" Target="../media/image58.svg" Type="http://schemas.openxmlformats.org/officeDocument/2006/relationships/image"/><Relationship Id="rId7" Target="../media/image59.png" Type="http://schemas.openxmlformats.org/officeDocument/2006/relationships/image"/><Relationship Id="rId8" Target="../media/image60.svg" Type="http://schemas.openxmlformats.org/officeDocument/2006/relationships/image"/><Relationship Id="rId9" Target="../media/image6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55.png" Type="http://schemas.openxmlformats.org/officeDocument/2006/relationships/image"/><Relationship Id="rId14" Target="../media/image56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78.png" Type="http://schemas.openxmlformats.org/officeDocument/2006/relationships/image"/><Relationship Id="rId2" Target="../media/image1.png" Type="http://schemas.openxmlformats.org/officeDocument/2006/relationships/image"/><Relationship Id="rId3" Target="../media/image74.png" Type="http://schemas.openxmlformats.org/officeDocument/2006/relationships/image"/><Relationship Id="rId4" Target="../media/image75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svg" Type="http://schemas.openxmlformats.org/officeDocument/2006/relationships/image"/><Relationship Id="rId11" Target="../media/image83.png" Type="http://schemas.openxmlformats.org/officeDocument/2006/relationships/image"/><Relationship Id="rId12" Target="../media/image84.svg" Type="http://schemas.openxmlformats.org/officeDocument/2006/relationships/image"/><Relationship Id="rId13" Target="../media/image85.png" Type="http://schemas.openxmlformats.org/officeDocument/2006/relationships/image"/><Relationship Id="rId14" Target="../media/image86.svg" Type="http://schemas.openxmlformats.org/officeDocument/2006/relationships/image"/><Relationship Id="rId15" Target="../media/image8.png" Type="http://schemas.openxmlformats.org/officeDocument/2006/relationships/image"/><Relationship Id="rId16" Target="../media/image9.svg" Type="http://schemas.openxmlformats.org/officeDocument/2006/relationships/image"/><Relationship Id="rId17" Target="../media/image24.png" Type="http://schemas.openxmlformats.org/officeDocument/2006/relationships/image"/><Relationship Id="rId18" Target="../media/image25.svg" Type="http://schemas.openxmlformats.org/officeDocument/2006/relationships/image"/><Relationship Id="rId19" Target="../media/image87.png" Type="http://schemas.openxmlformats.org/officeDocument/2006/relationships/image"/><Relationship Id="rId2" Target="../media/image1.png" Type="http://schemas.openxmlformats.org/officeDocument/2006/relationships/image"/><Relationship Id="rId20" Target="../media/image88.svg" Type="http://schemas.openxmlformats.org/officeDocument/2006/relationships/image"/><Relationship Id="rId21" Target="../media/image89.png" Type="http://schemas.openxmlformats.org/officeDocument/2006/relationships/image"/><Relationship Id="rId22" Target="../media/image90.sv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79.png" Type="http://schemas.openxmlformats.org/officeDocument/2006/relationships/image"/><Relationship Id="rId8" Target="../media/image80.sv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91.png" Type="http://schemas.openxmlformats.org/officeDocument/2006/relationships/image"/><Relationship Id="rId12" Target="../media/image92.svg" Type="http://schemas.openxmlformats.org/officeDocument/2006/relationships/image"/><Relationship Id="rId2" Target="../media/image1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9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40.png" Type="http://schemas.openxmlformats.org/officeDocument/2006/relationships/image"/><Relationship Id="rId14" Target="../media/image41.svg" Type="http://schemas.openxmlformats.org/officeDocument/2006/relationships/image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9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9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96.pn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97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2" Target="../media/image1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11" Target="../media/image102.png" Type="http://schemas.openxmlformats.org/officeDocument/2006/relationships/image"/><Relationship Id="rId12" Target="../media/image103.png" Type="http://schemas.openxmlformats.org/officeDocument/2006/relationships/image"/><Relationship Id="rId13" Target="../media/image104.png" Type="http://schemas.openxmlformats.org/officeDocument/2006/relationships/image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100.png" Type="http://schemas.openxmlformats.org/officeDocument/2006/relationships/image"/><Relationship Id="rId8" Target="../media/image101.sv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2" Target="../media/image1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r4AKangQ.mp4" Type="http://schemas.openxmlformats.org/officeDocument/2006/relationships/video"/><Relationship Id="rId11" Target="../media/VAGr4AKangQ.mp4" Type="http://schemas.microsoft.com/office/2007/relationships/media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4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3642" y="2346166"/>
            <a:ext cx="15325516" cy="5747068"/>
          </a:xfrm>
          <a:custGeom>
            <a:avLst/>
            <a:gdLst/>
            <a:ahLst/>
            <a:cxnLst/>
            <a:rect r="r" b="b" t="t" l="l"/>
            <a:pathLst>
              <a:path h="5747068" w="15325516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1242" y="2193766"/>
            <a:ext cx="15325516" cy="5747068"/>
          </a:xfrm>
          <a:custGeom>
            <a:avLst/>
            <a:gdLst/>
            <a:ahLst/>
            <a:cxnLst/>
            <a:rect r="r" b="b" t="t" l="l"/>
            <a:pathLst>
              <a:path h="5747068" w="15325516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280600">
            <a:off x="-2095788" y="7351783"/>
            <a:ext cx="6248976" cy="3442617"/>
          </a:xfrm>
          <a:custGeom>
            <a:avLst/>
            <a:gdLst/>
            <a:ahLst/>
            <a:cxnLst/>
            <a:rect r="r" b="b" t="t" l="l"/>
            <a:pathLst>
              <a:path h="3442617" w="6248976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35593">
            <a:off x="13604796" y="-974843"/>
            <a:ext cx="6158232" cy="3392626"/>
          </a:xfrm>
          <a:custGeom>
            <a:avLst/>
            <a:gdLst/>
            <a:ahLst/>
            <a:cxnLst/>
            <a:rect r="r" b="b" t="t" l="l"/>
            <a:pathLst>
              <a:path h="3392626" w="6158232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88156" y="3220658"/>
            <a:ext cx="5438226" cy="6224007"/>
          </a:xfrm>
          <a:custGeom>
            <a:avLst/>
            <a:gdLst/>
            <a:ahLst/>
            <a:cxnLst/>
            <a:rect r="r" b="b" t="t" l="l"/>
            <a:pathLst>
              <a:path h="6224007" w="5438226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58378" y="5861352"/>
            <a:ext cx="4809948" cy="577194"/>
          </a:xfrm>
          <a:custGeom>
            <a:avLst/>
            <a:gdLst/>
            <a:ahLst/>
            <a:cxnLst/>
            <a:rect r="r" b="b" t="t" l="l"/>
            <a:pathLst>
              <a:path h="577194" w="4809948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25949" y="5008108"/>
            <a:ext cx="12284754" cy="1141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63"/>
              </a:lnSpc>
              <a:spcBef>
                <a:spcPct val="0"/>
              </a:spcBef>
            </a:pPr>
            <a:r>
              <a:rPr lang="en-US" b="true" sz="6545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Standar Operasional Prosedur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25949" y="3537460"/>
            <a:ext cx="8987246" cy="1682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503"/>
              </a:lnSpc>
              <a:spcBef>
                <a:spcPct val="0"/>
              </a:spcBef>
            </a:pPr>
            <a:r>
              <a:rPr lang="en-US" b="true" sz="9645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Penyusunan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13571" y="2516772"/>
            <a:ext cx="6133803" cy="720975"/>
            <a:chOff x="0" y="0"/>
            <a:chExt cx="1615487" cy="1898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5487" cy="189886"/>
            </a:xfrm>
            <a:custGeom>
              <a:avLst/>
              <a:gdLst/>
              <a:ahLst/>
              <a:cxnLst/>
              <a:rect r="r" b="b" t="t" l="l"/>
              <a:pathLst>
                <a:path h="189886" w="1615487">
                  <a:moveTo>
                    <a:pt x="64371" y="0"/>
                  </a:moveTo>
                  <a:lnTo>
                    <a:pt x="1551116" y="0"/>
                  </a:lnTo>
                  <a:cubicBezTo>
                    <a:pt x="1568188" y="0"/>
                    <a:pt x="1584562" y="6782"/>
                    <a:pt x="1596633" y="18854"/>
                  </a:cubicBezTo>
                  <a:cubicBezTo>
                    <a:pt x="1608705" y="30926"/>
                    <a:pt x="1615487" y="47299"/>
                    <a:pt x="1615487" y="64371"/>
                  </a:cubicBezTo>
                  <a:lnTo>
                    <a:pt x="1615487" y="125516"/>
                  </a:lnTo>
                  <a:cubicBezTo>
                    <a:pt x="1615487" y="142588"/>
                    <a:pt x="1608705" y="158961"/>
                    <a:pt x="1596633" y="171033"/>
                  </a:cubicBezTo>
                  <a:cubicBezTo>
                    <a:pt x="1584562" y="183104"/>
                    <a:pt x="1568188" y="189886"/>
                    <a:pt x="1551116" y="189886"/>
                  </a:cubicBezTo>
                  <a:lnTo>
                    <a:pt x="64371" y="189886"/>
                  </a:lnTo>
                  <a:cubicBezTo>
                    <a:pt x="47299" y="189886"/>
                    <a:pt x="30926" y="183104"/>
                    <a:pt x="18854" y="171033"/>
                  </a:cubicBezTo>
                  <a:cubicBezTo>
                    <a:pt x="6782" y="158961"/>
                    <a:pt x="0" y="142588"/>
                    <a:pt x="0" y="125516"/>
                  </a:cubicBezTo>
                  <a:lnTo>
                    <a:pt x="0" y="64371"/>
                  </a:lnTo>
                  <a:cubicBezTo>
                    <a:pt x="0" y="47299"/>
                    <a:pt x="6782" y="30926"/>
                    <a:pt x="18854" y="18854"/>
                  </a:cubicBezTo>
                  <a:cubicBezTo>
                    <a:pt x="30926" y="6782"/>
                    <a:pt x="47299" y="0"/>
                    <a:pt x="64371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15487" cy="237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2516772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1"/>
                </a:lnTo>
                <a:lnTo>
                  <a:pt x="0" y="66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67814" y="-1205189"/>
            <a:ext cx="3691868" cy="3691868"/>
          </a:xfrm>
          <a:custGeom>
            <a:avLst/>
            <a:gdLst/>
            <a:ahLst/>
            <a:cxnLst/>
            <a:rect r="r" b="b" t="t" l="l"/>
            <a:pathLst>
              <a:path h="3691868" w="3691868">
                <a:moveTo>
                  <a:pt x="0" y="0"/>
                </a:moveTo>
                <a:lnTo>
                  <a:pt x="3691867" y="0"/>
                </a:lnTo>
                <a:lnTo>
                  <a:pt x="3691867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522580"/>
            <a:ext cx="6654579" cy="159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50"/>
              </a:lnSpc>
            </a:pPr>
            <a:r>
              <a:rPr lang="en-US" sz="5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prinsip </a:t>
            </a:r>
          </a:p>
          <a:p>
            <a:pPr algn="l" marL="0" indent="0" lvl="0">
              <a:lnSpc>
                <a:spcPts val="6350"/>
              </a:lnSpc>
              <a:spcBef>
                <a:spcPct val="0"/>
              </a:spcBef>
            </a:pPr>
            <a:r>
              <a:rPr lang="en-US" sz="5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penyusunan sop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12298" y="3339515"/>
            <a:ext cx="1534700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Prosedur-prosedur yang distandarkan harus dapat dengan mudah dimengerti dan diterapkan oleh semua aparatur bahkan bagi seseorang yang sama sekali baru dalam pelaksanaan tugasnya.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31556" y="2539426"/>
            <a:ext cx="52597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Kemudahan dan Kejelasan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574039" y="1028700"/>
            <a:ext cx="1226460" cy="379088"/>
          </a:xfrm>
          <a:custGeom>
            <a:avLst/>
            <a:gdLst/>
            <a:ahLst/>
            <a:cxnLst/>
            <a:rect r="r" b="b" t="t" l="l"/>
            <a:pathLst>
              <a:path h="379088" w="1226460">
                <a:moveTo>
                  <a:pt x="0" y="0"/>
                </a:moveTo>
                <a:lnTo>
                  <a:pt x="1226460" y="0"/>
                </a:lnTo>
                <a:lnTo>
                  <a:pt x="1226460" y="379088"/>
                </a:lnTo>
                <a:lnTo>
                  <a:pt x="0" y="379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913571" y="4364403"/>
            <a:ext cx="6133803" cy="720975"/>
            <a:chOff x="0" y="0"/>
            <a:chExt cx="1615487" cy="18988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15487" cy="189886"/>
            </a:xfrm>
            <a:custGeom>
              <a:avLst/>
              <a:gdLst/>
              <a:ahLst/>
              <a:cxnLst/>
              <a:rect r="r" b="b" t="t" l="l"/>
              <a:pathLst>
                <a:path h="189886" w="1615487">
                  <a:moveTo>
                    <a:pt x="64371" y="0"/>
                  </a:moveTo>
                  <a:lnTo>
                    <a:pt x="1551116" y="0"/>
                  </a:lnTo>
                  <a:cubicBezTo>
                    <a:pt x="1568188" y="0"/>
                    <a:pt x="1584562" y="6782"/>
                    <a:pt x="1596633" y="18854"/>
                  </a:cubicBezTo>
                  <a:cubicBezTo>
                    <a:pt x="1608705" y="30926"/>
                    <a:pt x="1615487" y="47299"/>
                    <a:pt x="1615487" y="64371"/>
                  </a:cubicBezTo>
                  <a:lnTo>
                    <a:pt x="1615487" y="125516"/>
                  </a:lnTo>
                  <a:cubicBezTo>
                    <a:pt x="1615487" y="142588"/>
                    <a:pt x="1608705" y="158961"/>
                    <a:pt x="1596633" y="171033"/>
                  </a:cubicBezTo>
                  <a:cubicBezTo>
                    <a:pt x="1584562" y="183104"/>
                    <a:pt x="1568188" y="189886"/>
                    <a:pt x="1551116" y="189886"/>
                  </a:cubicBezTo>
                  <a:lnTo>
                    <a:pt x="64371" y="189886"/>
                  </a:lnTo>
                  <a:cubicBezTo>
                    <a:pt x="47299" y="189886"/>
                    <a:pt x="30926" y="183104"/>
                    <a:pt x="18854" y="171033"/>
                  </a:cubicBezTo>
                  <a:cubicBezTo>
                    <a:pt x="6782" y="158961"/>
                    <a:pt x="0" y="142588"/>
                    <a:pt x="0" y="125516"/>
                  </a:cubicBezTo>
                  <a:lnTo>
                    <a:pt x="0" y="64371"/>
                  </a:lnTo>
                  <a:cubicBezTo>
                    <a:pt x="0" y="47299"/>
                    <a:pt x="6782" y="30926"/>
                    <a:pt x="18854" y="18854"/>
                  </a:cubicBezTo>
                  <a:cubicBezTo>
                    <a:pt x="30926" y="6782"/>
                    <a:pt x="47299" y="0"/>
                    <a:pt x="64371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615487" cy="237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28700" y="4364403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0"/>
                </a:lnTo>
                <a:lnTo>
                  <a:pt x="0" y="66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12298" y="5187145"/>
            <a:ext cx="1534700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Prosedur-prosedur yang distandarkan harus merupakan prosedur yang paling efisien dan efektif dalam proses pelaksanaan tugas.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31556" y="4387057"/>
            <a:ext cx="52597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Efisiensi dan efektivitas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913571" y="6212034"/>
            <a:ext cx="3425365" cy="717967"/>
            <a:chOff x="0" y="0"/>
            <a:chExt cx="902154" cy="18909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02154" cy="189094"/>
            </a:xfrm>
            <a:custGeom>
              <a:avLst/>
              <a:gdLst/>
              <a:ahLst/>
              <a:cxnLst/>
              <a:rect r="r" b="b" t="t" l="l"/>
              <a:pathLst>
                <a:path h="189094" w="902154">
                  <a:moveTo>
                    <a:pt x="94547" y="0"/>
                  </a:moveTo>
                  <a:lnTo>
                    <a:pt x="807607" y="0"/>
                  </a:lnTo>
                  <a:cubicBezTo>
                    <a:pt x="859824" y="0"/>
                    <a:pt x="902154" y="42330"/>
                    <a:pt x="902154" y="94547"/>
                  </a:cubicBezTo>
                  <a:lnTo>
                    <a:pt x="902154" y="94547"/>
                  </a:lnTo>
                  <a:cubicBezTo>
                    <a:pt x="902154" y="119623"/>
                    <a:pt x="892193" y="143671"/>
                    <a:pt x="874462" y="161402"/>
                  </a:cubicBezTo>
                  <a:cubicBezTo>
                    <a:pt x="856730" y="179133"/>
                    <a:pt x="832682" y="189094"/>
                    <a:pt x="807607" y="189094"/>
                  </a:cubicBezTo>
                  <a:lnTo>
                    <a:pt x="94547" y="189094"/>
                  </a:lnTo>
                  <a:cubicBezTo>
                    <a:pt x="69472" y="189094"/>
                    <a:pt x="45423" y="179133"/>
                    <a:pt x="27692" y="161402"/>
                  </a:cubicBezTo>
                  <a:cubicBezTo>
                    <a:pt x="9961" y="143671"/>
                    <a:pt x="0" y="119623"/>
                    <a:pt x="0" y="94547"/>
                  </a:cubicBezTo>
                  <a:lnTo>
                    <a:pt x="0" y="94547"/>
                  </a:lnTo>
                  <a:cubicBezTo>
                    <a:pt x="0" y="69472"/>
                    <a:pt x="9961" y="45423"/>
                    <a:pt x="27692" y="27692"/>
                  </a:cubicBezTo>
                  <a:cubicBezTo>
                    <a:pt x="45423" y="9961"/>
                    <a:pt x="69472" y="0"/>
                    <a:pt x="94547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902154" cy="2367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028700" y="6212034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0"/>
                </a:lnTo>
                <a:lnTo>
                  <a:pt x="0" y="66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912298" y="7034776"/>
            <a:ext cx="1534700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Prosedur-prosedur yang distandarkan harus selaras dengan prosedur-prosedur standar lain yang terkait.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31556" y="6234687"/>
            <a:ext cx="52597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Keselarasan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913571" y="8059664"/>
            <a:ext cx="3425365" cy="715204"/>
            <a:chOff x="0" y="0"/>
            <a:chExt cx="902154" cy="18836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02154" cy="188367"/>
            </a:xfrm>
            <a:custGeom>
              <a:avLst/>
              <a:gdLst/>
              <a:ahLst/>
              <a:cxnLst/>
              <a:rect r="r" b="b" t="t" l="l"/>
              <a:pathLst>
                <a:path h="188367" w="902154">
                  <a:moveTo>
                    <a:pt x="94183" y="0"/>
                  </a:moveTo>
                  <a:lnTo>
                    <a:pt x="807970" y="0"/>
                  </a:lnTo>
                  <a:cubicBezTo>
                    <a:pt x="859986" y="0"/>
                    <a:pt x="902154" y="42167"/>
                    <a:pt x="902154" y="94183"/>
                  </a:cubicBezTo>
                  <a:lnTo>
                    <a:pt x="902154" y="94183"/>
                  </a:lnTo>
                  <a:cubicBezTo>
                    <a:pt x="902154" y="119162"/>
                    <a:pt x="892231" y="143118"/>
                    <a:pt x="874568" y="160781"/>
                  </a:cubicBezTo>
                  <a:cubicBezTo>
                    <a:pt x="856905" y="178444"/>
                    <a:pt x="832949" y="188367"/>
                    <a:pt x="807970" y="188367"/>
                  </a:cubicBezTo>
                  <a:lnTo>
                    <a:pt x="94183" y="188367"/>
                  </a:lnTo>
                  <a:cubicBezTo>
                    <a:pt x="69204" y="188367"/>
                    <a:pt x="45248" y="178444"/>
                    <a:pt x="27586" y="160781"/>
                  </a:cubicBezTo>
                  <a:cubicBezTo>
                    <a:pt x="9923" y="143118"/>
                    <a:pt x="0" y="119162"/>
                    <a:pt x="0" y="94183"/>
                  </a:cubicBezTo>
                  <a:lnTo>
                    <a:pt x="0" y="94183"/>
                  </a:lnTo>
                  <a:cubicBezTo>
                    <a:pt x="0" y="69204"/>
                    <a:pt x="9923" y="45248"/>
                    <a:pt x="27586" y="27586"/>
                  </a:cubicBezTo>
                  <a:cubicBezTo>
                    <a:pt x="45248" y="9923"/>
                    <a:pt x="69204" y="0"/>
                    <a:pt x="94183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902154" cy="2359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028700" y="8059664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1"/>
                </a:lnTo>
                <a:lnTo>
                  <a:pt x="0" y="66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912298" y="8882407"/>
            <a:ext cx="1534700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b="true" sz="2499" i="true">
                <a:solidFill>
                  <a:srgbClr val="0E2F5F"/>
                </a:solidFill>
                <a:latin typeface="Aileron Ultra-Bold Italics"/>
                <a:ea typeface="Aileron Ultra-Bold Italics"/>
                <a:cs typeface="Aileron Ultra-Bold Italics"/>
                <a:sym typeface="Aileron Ultra-Bold Italics"/>
              </a:rPr>
              <a:t>Output </a:t>
            </a: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dari prosedur-prosedur yang distandarkan mengandung standar kualitas atau mutu baku tertentu yang dapat diukur pencapaian keberhasilannya.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31556" y="8082318"/>
            <a:ext cx="52597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Keterukuran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4280685" y="0"/>
            <a:ext cx="2954436" cy="649327"/>
          </a:xfrm>
          <a:custGeom>
            <a:avLst/>
            <a:gdLst/>
            <a:ahLst/>
            <a:cxnLst/>
            <a:rect r="r" b="b" t="t" l="l"/>
            <a:pathLst>
              <a:path h="649327" w="2954436">
                <a:moveTo>
                  <a:pt x="0" y="0"/>
                </a:moveTo>
                <a:lnTo>
                  <a:pt x="2954436" y="0"/>
                </a:lnTo>
                <a:lnTo>
                  <a:pt x="2954436" y="649327"/>
                </a:lnTo>
                <a:lnTo>
                  <a:pt x="0" y="649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13571" y="1975626"/>
            <a:ext cx="2442418" cy="717967"/>
            <a:chOff x="0" y="0"/>
            <a:chExt cx="643271" cy="189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3271" cy="189094"/>
            </a:xfrm>
            <a:custGeom>
              <a:avLst/>
              <a:gdLst/>
              <a:ahLst/>
              <a:cxnLst/>
              <a:rect r="r" b="b" t="t" l="l"/>
              <a:pathLst>
                <a:path h="189094" w="643271">
                  <a:moveTo>
                    <a:pt x="94547" y="0"/>
                  </a:moveTo>
                  <a:lnTo>
                    <a:pt x="548724" y="0"/>
                  </a:lnTo>
                  <a:cubicBezTo>
                    <a:pt x="600940" y="0"/>
                    <a:pt x="643271" y="42330"/>
                    <a:pt x="643271" y="94547"/>
                  </a:cubicBezTo>
                  <a:lnTo>
                    <a:pt x="643271" y="94547"/>
                  </a:lnTo>
                  <a:cubicBezTo>
                    <a:pt x="643271" y="119623"/>
                    <a:pt x="633310" y="143671"/>
                    <a:pt x="615578" y="161402"/>
                  </a:cubicBezTo>
                  <a:cubicBezTo>
                    <a:pt x="597847" y="179133"/>
                    <a:pt x="573799" y="189094"/>
                    <a:pt x="548724" y="189094"/>
                  </a:cubicBezTo>
                  <a:lnTo>
                    <a:pt x="94547" y="189094"/>
                  </a:lnTo>
                  <a:cubicBezTo>
                    <a:pt x="69472" y="189094"/>
                    <a:pt x="45423" y="179133"/>
                    <a:pt x="27692" y="161402"/>
                  </a:cubicBezTo>
                  <a:cubicBezTo>
                    <a:pt x="9961" y="143671"/>
                    <a:pt x="0" y="119623"/>
                    <a:pt x="0" y="94547"/>
                  </a:cubicBezTo>
                  <a:lnTo>
                    <a:pt x="0" y="94547"/>
                  </a:lnTo>
                  <a:cubicBezTo>
                    <a:pt x="0" y="69472"/>
                    <a:pt x="9961" y="45423"/>
                    <a:pt x="27692" y="27692"/>
                  </a:cubicBezTo>
                  <a:cubicBezTo>
                    <a:pt x="45423" y="9961"/>
                    <a:pt x="69472" y="0"/>
                    <a:pt x="94547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643271" cy="2367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975626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1"/>
                </a:lnTo>
                <a:lnTo>
                  <a:pt x="0" y="66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67814" y="-1205189"/>
            <a:ext cx="3691868" cy="3691868"/>
          </a:xfrm>
          <a:custGeom>
            <a:avLst/>
            <a:gdLst/>
            <a:ahLst/>
            <a:cxnLst/>
            <a:rect r="r" b="b" t="t" l="l"/>
            <a:pathLst>
              <a:path h="3691868" w="3691868">
                <a:moveTo>
                  <a:pt x="0" y="0"/>
                </a:moveTo>
                <a:lnTo>
                  <a:pt x="3691867" y="0"/>
                </a:lnTo>
                <a:lnTo>
                  <a:pt x="3691867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44877"/>
            <a:ext cx="6654579" cy="159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50"/>
              </a:lnSpc>
            </a:pPr>
            <a:r>
              <a:rPr lang="en-US" sz="5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prinsip </a:t>
            </a:r>
          </a:p>
          <a:p>
            <a:pPr algn="l" marL="0" indent="0" lvl="0">
              <a:lnSpc>
                <a:spcPts val="6350"/>
              </a:lnSpc>
              <a:spcBef>
                <a:spcPct val="0"/>
              </a:spcBef>
            </a:pPr>
            <a:r>
              <a:rPr lang="en-US" sz="5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penyusunan sop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12298" y="2798369"/>
            <a:ext cx="15347002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Prosedur-prosedur yang distandarkan harus dengan cepat dapat disesuaikan dengan kebutuhan peningkatan kualitas pelayanan yang berkembang dalam penyelenggaraan administrasi pemerintahan.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31556" y="1998280"/>
            <a:ext cx="52597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Dinamis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574039" y="1028700"/>
            <a:ext cx="1226460" cy="379088"/>
          </a:xfrm>
          <a:custGeom>
            <a:avLst/>
            <a:gdLst/>
            <a:ahLst/>
            <a:cxnLst/>
            <a:rect r="r" b="b" t="t" l="l"/>
            <a:pathLst>
              <a:path h="379088" w="1226460">
                <a:moveTo>
                  <a:pt x="0" y="0"/>
                </a:moveTo>
                <a:lnTo>
                  <a:pt x="1226460" y="0"/>
                </a:lnTo>
                <a:lnTo>
                  <a:pt x="1226460" y="379088"/>
                </a:lnTo>
                <a:lnTo>
                  <a:pt x="0" y="379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913571" y="4211244"/>
            <a:ext cx="11453876" cy="717967"/>
            <a:chOff x="0" y="0"/>
            <a:chExt cx="3016659" cy="1890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016659" cy="189094"/>
            </a:xfrm>
            <a:custGeom>
              <a:avLst/>
              <a:gdLst/>
              <a:ahLst/>
              <a:cxnLst/>
              <a:rect r="r" b="b" t="t" l="l"/>
              <a:pathLst>
                <a:path h="189094" w="3016659">
                  <a:moveTo>
                    <a:pt x="34472" y="0"/>
                  </a:moveTo>
                  <a:lnTo>
                    <a:pt x="2982187" y="0"/>
                  </a:lnTo>
                  <a:cubicBezTo>
                    <a:pt x="2991329" y="0"/>
                    <a:pt x="3000097" y="3632"/>
                    <a:pt x="3006562" y="10097"/>
                  </a:cubicBezTo>
                  <a:cubicBezTo>
                    <a:pt x="3013027" y="16561"/>
                    <a:pt x="3016659" y="25329"/>
                    <a:pt x="3016659" y="34472"/>
                  </a:cubicBezTo>
                  <a:lnTo>
                    <a:pt x="3016659" y="154622"/>
                  </a:lnTo>
                  <a:cubicBezTo>
                    <a:pt x="3016659" y="163765"/>
                    <a:pt x="3013027" y="172533"/>
                    <a:pt x="3006562" y="178998"/>
                  </a:cubicBezTo>
                  <a:cubicBezTo>
                    <a:pt x="3000097" y="185462"/>
                    <a:pt x="2991329" y="189094"/>
                    <a:pt x="2982187" y="189094"/>
                  </a:cubicBezTo>
                  <a:lnTo>
                    <a:pt x="34472" y="189094"/>
                  </a:lnTo>
                  <a:cubicBezTo>
                    <a:pt x="25329" y="189094"/>
                    <a:pt x="16561" y="185462"/>
                    <a:pt x="10097" y="178998"/>
                  </a:cubicBezTo>
                  <a:cubicBezTo>
                    <a:pt x="3632" y="172533"/>
                    <a:pt x="0" y="163765"/>
                    <a:pt x="0" y="154622"/>
                  </a:cubicBezTo>
                  <a:lnTo>
                    <a:pt x="0" y="34472"/>
                  </a:lnTo>
                  <a:cubicBezTo>
                    <a:pt x="0" y="25329"/>
                    <a:pt x="3632" y="16561"/>
                    <a:pt x="10097" y="10097"/>
                  </a:cubicBezTo>
                  <a:cubicBezTo>
                    <a:pt x="16561" y="3632"/>
                    <a:pt x="25329" y="0"/>
                    <a:pt x="34472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3016659" cy="2367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28700" y="4211244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0"/>
                </a:lnTo>
                <a:lnTo>
                  <a:pt x="0" y="66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12298" y="5033986"/>
            <a:ext cx="1534700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Prosedur-prosedur yang distandarkan harus mempertimbangkan kebutuhan pengguna (</a:t>
            </a:r>
            <a:r>
              <a:rPr lang="en-US" b="true" sz="2499" i="true">
                <a:solidFill>
                  <a:srgbClr val="0E2F5F"/>
                </a:solidFill>
                <a:latin typeface="Aileron Ultra-Bold Italics"/>
                <a:ea typeface="Aileron Ultra-Bold Italics"/>
                <a:cs typeface="Aileron Ultra-Bold Italics"/>
                <a:sym typeface="Aileron Ultra-Bold Italics"/>
              </a:rPr>
              <a:t>customer’s needs</a:t>
            </a: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) sehingga dapat memberikan kepuasan kepada pengguna.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31556" y="4233897"/>
            <a:ext cx="11035892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Berorientasi pada Pengguna atau Pihak yang Dilayani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913571" y="6058874"/>
            <a:ext cx="4434086" cy="698917"/>
            <a:chOff x="0" y="0"/>
            <a:chExt cx="1167825" cy="18407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67825" cy="184077"/>
            </a:xfrm>
            <a:custGeom>
              <a:avLst/>
              <a:gdLst/>
              <a:ahLst/>
              <a:cxnLst/>
              <a:rect r="r" b="b" t="t" l="l"/>
              <a:pathLst>
                <a:path h="184077" w="1167825">
                  <a:moveTo>
                    <a:pt x="89046" y="0"/>
                  </a:moveTo>
                  <a:lnTo>
                    <a:pt x="1078779" y="0"/>
                  </a:lnTo>
                  <a:cubicBezTo>
                    <a:pt x="1127958" y="0"/>
                    <a:pt x="1167825" y="39867"/>
                    <a:pt x="1167825" y="89046"/>
                  </a:cubicBezTo>
                  <a:lnTo>
                    <a:pt x="1167825" y="95031"/>
                  </a:lnTo>
                  <a:cubicBezTo>
                    <a:pt x="1167825" y="144210"/>
                    <a:pt x="1127958" y="184077"/>
                    <a:pt x="1078779" y="184077"/>
                  </a:cubicBezTo>
                  <a:lnTo>
                    <a:pt x="89046" y="184077"/>
                  </a:lnTo>
                  <a:cubicBezTo>
                    <a:pt x="65430" y="184077"/>
                    <a:pt x="42780" y="174695"/>
                    <a:pt x="26081" y="157996"/>
                  </a:cubicBezTo>
                  <a:cubicBezTo>
                    <a:pt x="9382" y="141297"/>
                    <a:pt x="0" y="118647"/>
                    <a:pt x="0" y="95031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1167825" cy="2317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028700" y="6058874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1"/>
                </a:lnTo>
                <a:lnTo>
                  <a:pt x="0" y="66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912298" y="6881617"/>
            <a:ext cx="1534700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Prosedur-prosedur yang distandarkan harus memenuhi ketentuan dan peraturan-peraturan pemerintah yang berlaku.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31556" y="6081528"/>
            <a:ext cx="52597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Kepatuhan Hukum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913571" y="7906505"/>
            <a:ext cx="4434086" cy="746584"/>
            <a:chOff x="0" y="0"/>
            <a:chExt cx="1167825" cy="19663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67825" cy="196631"/>
            </a:xfrm>
            <a:custGeom>
              <a:avLst/>
              <a:gdLst/>
              <a:ahLst/>
              <a:cxnLst/>
              <a:rect r="r" b="b" t="t" l="l"/>
              <a:pathLst>
                <a:path h="196631" w="1167825">
                  <a:moveTo>
                    <a:pt x="89046" y="0"/>
                  </a:moveTo>
                  <a:lnTo>
                    <a:pt x="1078779" y="0"/>
                  </a:lnTo>
                  <a:cubicBezTo>
                    <a:pt x="1127958" y="0"/>
                    <a:pt x="1167825" y="39867"/>
                    <a:pt x="1167825" y="89046"/>
                  </a:cubicBezTo>
                  <a:lnTo>
                    <a:pt x="1167825" y="107585"/>
                  </a:lnTo>
                  <a:cubicBezTo>
                    <a:pt x="1167825" y="156764"/>
                    <a:pt x="1127958" y="196631"/>
                    <a:pt x="1078779" y="196631"/>
                  </a:cubicBezTo>
                  <a:lnTo>
                    <a:pt x="89046" y="196631"/>
                  </a:lnTo>
                  <a:cubicBezTo>
                    <a:pt x="39867" y="196631"/>
                    <a:pt x="0" y="156764"/>
                    <a:pt x="0" y="107585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1167825" cy="2442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028700" y="7906505"/>
            <a:ext cx="665701" cy="665701"/>
          </a:xfrm>
          <a:custGeom>
            <a:avLst/>
            <a:gdLst/>
            <a:ahLst/>
            <a:cxnLst/>
            <a:rect r="r" b="b" t="t" l="l"/>
            <a:pathLst>
              <a:path h="665701" w="665701">
                <a:moveTo>
                  <a:pt x="0" y="0"/>
                </a:moveTo>
                <a:lnTo>
                  <a:pt x="665701" y="0"/>
                </a:lnTo>
                <a:lnTo>
                  <a:pt x="665701" y="665701"/>
                </a:lnTo>
                <a:lnTo>
                  <a:pt x="0" y="665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912298" y="8729248"/>
            <a:ext cx="15347002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Prosedur-prosedur yang distandarkan harus ditetapkan oleh pimpinan sebagai sebuah produk hukum yang ditaati, dilaksanakan dan menjadi instrumen untuk melindungi aparatur atau pelaksana dari kemungkinan tuntutan hukum.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31556" y="7929159"/>
            <a:ext cx="52597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Kepastian Hukum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4280685" y="0"/>
            <a:ext cx="2954436" cy="649327"/>
          </a:xfrm>
          <a:custGeom>
            <a:avLst/>
            <a:gdLst/>
            <a:ahLst/>
            <a:cxnLst/>
            <a:rect r="r" b="b" t="t" l="l"/>
            <a:pathLst>
              <a:path h="649327" w="2954436">
                <a:moveTo>
                  <a:pt x="0" y="0"/>
                </a:moveTo>
                <a:lnTo>
                  <a:pt x="2954436" y="0"/>
                </a:lnTo>
                <a:lnTo>
                  <a:pt x="2954436" y="649327"/>
                </a:lnTo>
                <a:lnTo>
                  <a:pt x="0" y="649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48550" y="2782372"/>
            <a:ext cx="4829892" cy="5894830"/>
            <a:chOff x="0" y="0"/>
            <a:chExt cx="1272070" cy="15525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72070" cy="1552548"/>
            </a:xfrm>
            <a:custGeom>
              <a:avLst/>
              <a:gdLst/>
              <a:ahLst/>
              <a:cxnLst/>
              <a:rect r="r" b="b" t="t" l="l"/>
              <a:pathLst>
                <a:path h="1552548" w="1272070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48550" y="1944578"/>
            <a:ext cx="1226460" cy="379088"/>
          </a:xfrm>
          <a:custGeom>
            <a:avLst/>
            <a:gdLst/>
            <a:ahLst/>
            <a:cxnLst/>
            <a:rect r="r" b="b" t="t" l="l"/>
            <a:pathLst>
              <a:path h="379088" w="1226460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298985" y="1028700"/>
            <a:ext cx="960315" cy="960315"/>
          </a:xfrm>
          <a:custGeom>
            <a:avLst/>
            <a:gdLst/>
            <a:ahLst/>
            <a:cxnLst/>
            <a:rect r="r" b="b" t="t" l="l"/>
            <a:pathLst>
              <a:path h="960315" w="960315">
                <a:moveTo>
                  <a:pt x="0" y="0"/>
                </a:moveTo>
                <a:lnTo>
                  <a:pt x="960315" y="0"/>
                </a:lnTo>
                <a:lnTo>
                  <a:pt x="960315" y="960315"/>
                </a:lnTo>
                <a:lnTo>
                  <a:pt x="0" y="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2770729"/>
            <a:ext cx="1200749" cy="674135"/>
          </a:xfrm>
          <a:custGeom>
            <a:avLst/>
            <a:gdLst/>
            <a:ahLst/>
            <a:cxnLst/>
            <a:rect r="r" b="b" t="t" l="l"/>
            <a:pathLst>
              <a:path h="674135" w="1200749">
                <a:moveTo>
                  <a:pt x="0" y="0"/>
                </a:moveTo>
                <a:lnTo>
                  <a:pt x="1200749" y="0"/>
                </a:lnTo>
                <a:lnTo>
                  <a:pt x="1200749" y="674135"/>
                </a:lnTo>
                <a:lnTo>
                  <a:pt x="0" y="674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664470"/>
            <a:ext cx="7075535" cy="191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20"/>
              </a:lnSpc>
            </a:pPr>
            <a:r>
              <a:rPr lang="en-US" sz="6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prinsip </a:t>
            </a:r>
          </a:p>
          <a:p>
            <a:pPr algn="l">
              <a:lnSpc>
                <a:spcPts val="7620"/>
              </a:lnSpc>
            </a:pPr>
            <a:r>
              <a:rPr lang="en-US" sz="6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Pelaksanaan sop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59584" y="2690797"/>
            <a:ext cx="11230746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0E2F5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Konsisten. </a:t>
            </a:r>
            <a:r>
              <a:rPr lang="en-US" sz="3000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SOP harus dilaksanakan secara konsisten dari waktu ke waktu, oleh siapa pun, dan dalam kondisi yang relatif sama oleh seluruh jajaran organisasi pemerintahan.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4534201"/>
            <a:ext cx="1200749" cy="674135"/>
          </a:xfrm>
          <a:custGeom>
            <a:avLst/>
            <a:gdLst/>
            <a:ahLst/>
            <a:cxnLst/>
            <a:rect r="r" b="b" t="t" l="l"/>
            <a:pathLst>
              <a:path h="674135" w="1200749">
                <a:moveTo>
                  <a:pt x="0" y="0"/>
                </a:moveTo>
                <a:lnTo>
                  <a:pt x="1200749" y="0"/>
                </a:lnTo>
                <a:lnTo>
                  <a:pt x="1200749" y="674135"/>
                </a:lnTo>
                <a:lnTo>
                  <a:pt x="0" y="674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59584" y="4454269"/>
            <a:ext cx="11230746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0E2F5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Komitmen. </a:t>
            </a:r>
            <a:r>
              <a:rPr lang="en-US" sz="3000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SOP harus dilaksanakan dengan komitmen penuh dari seluruh jajaran organisasi, dari tingkatan yang paling rendah dan tertinggi.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6554013"/>
            <a:ext cx="1200749" cy="674135"/>
          </a:xfrm>
          <a:custGeom>
            <a:avLst/>
            <a:gdLst/>
            <a:ahLst/>
            <a:cxnLst/>
            <a:rect r="r" b="b" t="t" l="l"/>
            <a:pathLst>
              <a:path h="674135" w="1200749">
                <a:moveTo>
                  <a:pt x="0" y="0"/>
                </a:moveTo>
                <a:lnTo>
                  <a:pt x="1200749" y="0"/>
                </a:lnTo>
                <a:lnTo>
                  <a:pt x="1200749" y="674135"/>
                </a:lnTo>
                <a:lnTo>
                  <a:pt x="0" y="674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459584" y="6244969"/>
            <a:ext cx="11230746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0E2F5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Perbaikan berkelanjutan. </a:t>
            </a:r>
            <a:r>
              <a:rPr lang="en-US" sz="3000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Pelaksanaan SOP harus terbuka terhadap penyempurnaan-penyempurnaan untuk memperoleh prosedur yang benar-benar efisien dan efektif.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8159494"/>
            <a:ext cx="1200749" cy="674135"/>
          </a:xfrm>
          <a:custGeom>
            <a:avLst/>
            <a:gdLst/>
            <a:ahLst/>
            <a:cxnLst/>
            <a:rect r="r" b="b" t="t" l="l"/>
            <a:pathLst>
              <a:path h="674135" w="1200749">
                <a:moveTo>
                  <a:pt x="0" y="0"/>
                </a:moveTo>
                <a:lnTo>
                  <a:pt x="1200749" y="0"/>
                </a:lnTo>
                <a:lnTo>
                  <a:pt x="1200749" y="674135"/>
                </a:lnTo>
                <a:lnTo>
                  <a:pt x="0" y="674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459584" y="8016619"/>
            <a:ext cx="11230746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0E2F5F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Mengikat. </a:t>
            </a:r>
            <a:r>
              <a:rPr lang="en-US" sz="3000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SOP harus mengikat pelaksana dalam melaksanakan tugasnya sesuai dengan prosedur standar yang telah ditetapkan;.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4280685" y="0"/>
            <a:ext cx="2954436" cy="649327"/>
          </a:xfrm>
          <a:custGeom>
            <a:avLst/>
            <a:gdLst/>
            <a:ahLst/>
            <a:cxnLst/>
            <a:rect r="r" b="b" t="t" l="l"/>
            <a:pathLst>
              <a:path h="649327" w="2954436">
                <a:moveTo>
                  <a:pt x="0" y="0"/>
                </a:moveTo>
                <a:lnTo>
                  <a:pt x="2954436" y="0"/>
                </a:lnTo>
                <a:lnTo>
                  <a:pt x="2954436" y="649327"/>
                </a:lnTo>
                <a:lnTo>
                  <a:pt x="0" y="649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48550" y="2782372"/>
            <a:ext cx="4829892" cy="5894830"/>
            <a:chOff x="0" y="0"/>
            <a:chExt cx="1272070" cy="15525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72070" cy="1552548"/>
            </a:xfrm>
            <a:custGeom>
              <a:avLst/>
              <a:gdLst/>
              <a:ahLst/>
              <a:cxnLst/>
              <a:rect r="r" b="b" t="t" l="l"/>
              <a:pathLst>
                <a:path h="1552548" w="1272070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848550" y="1944578"/>
            <a:ext cx="1226460" cy="379088"/>
          </a:xfrm>
          <a:custGeom>
            <a:avLst/>
            <a:gdLst/>
            <a:ahLst/>
            <a:cxnLst/>
            <a:rect r="r" b="b" t="t" l="l"/>
            <a:pathLst>
              <a:path h="379088" w="1226460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298985" y="1028700"/>
            <a:ext cx="960315" cy="960315"/>
          </a:xfrm>
          <a:custGeom>
            <a:avLst/>
            <a:gdLst/>
            <a:ahLst/>
            <a:cxnLst/>
            <a:rect r="r" b="b" t="t" l="l"/>
            <a:pathLst>
              <a:path h="960315" w="960315">
                <a:moveTo>
                  <a:pt x="0" y="0"/>
                </a:moveTo>
                <a:lnTo>
                  <a:pt x="960315" y="0"/>
                </a:lnTo>
                <a:lnTo>
                  <a:pt x="960315" y="960315"/>
                </a:lnTo>
                <a:lnTo>
                  <a:pt x="0" y="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015936"/>
            <a:ext cx="7075535" cy="191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20"/>
              </a:lnSpc>
            </a:pPr>
            <a:r>
              <a:rPr lang="en-US" sz="6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prinsip </a:t>
            </a:r>
          </a:p>
          <a:p>
            <a:pPr algn="l">
              <a:lnSpc>
                <a:spcPts val="7620"/>
              </a:lnSpc>
            </a:pPr>
            <a:r>
              <a:rPr lang="en-US" sz="6000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Pelaksanaan sop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3591073"/>
            <a:ext cx="1200749" cy="674135"/>
          </a:xfrm>
          <a:custGeom>
            <a:avLst/>
            <a:gdLst/>
            <a:ahLst/>
            <a:cxnLst/>
            <a:rect r="r" b="b" t="t" l="l"/>
            <a:pathLst>
              <a:path h="674135" w="1200749">
                <a:moveTo>
                  <a:pt x="0" y="0"/>
                </a:moveTo>
                <a:lnTo>
                  <a:pt x="1200749" y="0"/>
                </a:lnTo>
                <a:lnTo>
                  <a:pt x="1200749" y="674135"/>
                </a:lnTo>
                <a:lnTo>
                  <a:pt x="0" y="6741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59584" y="3448198"/>
            <a:ext cx="11230746" cy="3267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0E2F5F"/>
                </a:solidFill>
                <a:latin typeface="Agrandir Bold"/>
                <a:ea typeface="Agrandir Bold"/>
                <a:cs typeface="Agrandir Bold"/>
                <a:sym typeface="Agrandir Bold"/>
              </a:rPr>
              <a:t>Seluruh unsur memiliki peran penting</a:t>
            </a:r>
            <a:r>
              <a:rPr lang="en-US" sz="3000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. Seluruh aparatur melaksanakan peran-peran tertentu dalam setiap prosedur yang distandarkan. Jika aparatur tertentu tidak melaksanakan perannya dengan baik, maka akan mengganggu keseluruhan proses, yang akhirnya juga berdampak pada terganggunya proses penyelenggaraan pemerintahan.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7013639"/>
            <a:ext cx="1200749" cy="674135"/>
          </a:xfrm>
          <a:custGeom>
            <a:avLst/>
            <a:gdLst/>
            <a:ahLst/>
            <a:cxnLst/>
            <a:rect r="r" b="b" t="t" l="l"/>
            <a:pathLst>
              <a:path h="674135" w="1200749">
                <a:moveTo>
                  <a:pt x="0" y="0"/>
                </a:moveTo>
                <a:lnTo>
                  <a:pt x="1200749" y="0"/>
                </a:lnTo>
                <a:lnTo>
                  <a:pt x="1200749" y="674134"/>
                </a:lnTo>
                <a:lnTo>
                  <a:pt x="0" y="674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59584" y="6870764"/>
            <a:ext cx="11230746" cy="220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0E2F5F"/>
                </a:solidFill>
                <a:latin typeface="Agrandir Bold"/>
                <a:ea typeface="Agrandir Bold"/>
                <a:cs typeface="Agrandir Bold"/>
                <a:sym typeface="Agrandir Bold"/>
              </a:rPr>
              <a:t>Terdokumentasi dengan baik</a:t>
            </a:r>
            <a:r>
              <a:rPr lang="en-US" sz="3000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. Seluruh prosedur yang telah distandarkan harus didokumentasikan dengan baik, sehingga dapat selalu dijadikan acuan atau referensi bagi setiap pihak-pihak yang memerlukan.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280685" y="0"/>
            <a:ext cx="2954436" cy="649327"/>
          </a:xfrm>
          <a:custGeom>
            <a:avLst/>
            <a:gdLst/>
            <a:ahLst/>
            <a:cxnLst/>
            <a:rect r="r" b="b" t="t" l="l"/>
            <a:pathLst>
              <a:path h="649327" w="2954436">
                <a:moveTo>
                  <a:pt x="0" y="0"/>
                </a:moveTo>
                <a:lnTo>
                  <a:pt x="2954436" y="0"/>
                </a:lnTo>
                <a:lnTo>
                  <a:pt x="2954436" y="649327"/>
                </a:lnTo>
                <a:lnTo>
                  <a:pt x="0" y="649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45596" y="1184910"/>
            <a:ext cx="13531014" cy="8623748"/>
            <a:chOff x="0" y="0"/>
            <a:chExt cx="6161115" cy="39266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61115" cy="3926676"/>
            </a:xfrm>
            <a:custGeom>
              <a:avLst/>
              <a:gdLst/>
              <a:ahLst/>
              <a:cxnLst/>
              <a:rect r="r" b="b" t="t" l="l"/>
              <a:pathLst>
                <a:path h="3926676" w="6161115">
                  <a:moveTo>
                    <a:pt x="19453" y="0"/>
                  </a:moveTo>
                  <a:lnTo>
                    <a:pt x="6141662" y="0"/>
                  </a:lnTo>
                  <a:cubicBezTo>
                    <a:pt x="6152406" y="0"/>
                    <a:pt x="6161115" y="8710"/>
                    <a:pt x="6161115" y="19453"/>
                  </a:cubicBezTo>
                  <a:lnTo>
                    <a:pt x="6161115" y="3907222"/>
                  </a:lnTo>
                  <a:cubicBezTo>
                    <a:pt x="6161115" y="3917966"/>
                    <a:pt x="6152406" y="3926676"/>
                    <a:pt x="6141662" y="3926676"/>
                  </a:cubicBezTo>
                  <a:lnTo>
                    <a:pt x="19453" y="3926676"/>
                  </a:lnTo>
                  <a:cubicBezTo>
                    <a:pt x="8710" y="3926676"/>
                    <a:pt x="0" y="3917966"/>
                    <a:pt x="0" y="3907222"/>
                  </a:cubicBezTo>
                  <a:lnTo>
                    <a:pt x="0" y="19453"/>
                  </a:lnTo>
                  <a:cubicBezTo>
                    <a:pt x="0" y="8710"/>
                    <a:pt x="8710" y="0"/>
                    <a:pt x="1945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6161115" cy="393620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788044" y="1868279"/>
            <a:ext cx="4643114" cy="665701"/>
            <a:chOff x="0" y="0"/>
            <a:chExt cx="1222878" cy="1753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22878" cy="175329"/>
            </a:xfrm>
            <a:custGeom>
              <a:avLst/>
              <a:gdLst/>
              <a:ahLst/>
              <a:cxnLst/>
              <a:rect r="r" b="b" t="t" l="l"/>
              <a:pathLst>
                <a:path h="175329" w="1222878">
                  <a:moveTo>
                    <a:pt x="85037" y="0"/>
                  </a:moveTo>
                  <a:lnTo>
                    <a:pt x="1137840" y="0"/>
                  </a:lnTo>
                  <a:cubicBezTo>
                    <a:pt x="1184805" y="0"/>
                    <a:pt x="1222878" y="38073"/>
                    <a:pt x="1222878" y="85037"/>
                  </a:cubicBezTo>
                  <a:lnTo>
                    <a:pt x="1222878" y="90291"/>
                  </a:lnTo>
                  <a:cubicBezTo>
                    <a:pt x="1222878" y="137256"/>
                    <a:pt x="1184805" y="175329"/>
                    <a:pt x="1137840" y="175329"/>
                  </a:cubicBezTo>
                  <a:lnTo>
                    <a:pt x="85037" y="175329"/>
                  </a:lnTo>
                  <a:cubicBezTo>
                    <a:pt x="38073" y="175329"/>
                    <a:pt x="0" y="137256"/>
                    <a:pt x="0" y="90291"/>
                  </a:cubicBezTo>
                  <a:lnTo>
                    <a:pt x="0" y="85037"/>
                  </a:lnTo>
                  <a:cubicBezTo>
                    <a:pt x="0" y="38073"/>
                    <a:pt x="38073" y="0"/>
                    <a:pt x="85037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222878" cy="222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788044" y="2652958"/>
            <a:ext cx="12728205" cy="1481081"/>
            <a:chOff x="0" y="0"/>
            <a:chExt cx="3352285" cy="39007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52285" cy="390079"/>
            </a:xfrm>
            <a:custGeom>
              <a:avLst/>
              <a:gdLst/>
              <a:ahLst/>
              <a:cxnLst/>
              <a:rect r="r" b="b" t="t" l="l"/>
              <a:pathLst>
                <a:path h="390079" w="3352285">
                  <a:moveTo>
                    <a:pt x="11557" y="0"/>
                  </a:moveTo>
                  <a:lnTo>
                    <a:pt x="3340728" y="0"/>
                  </a:lnTo>
                  <a:cubicBezTo>
                    <a:pt x="3347110" y="0"/>
                    <a:pt x="3352285" y="5174"/>
                    <a:pt x="3352285" y="11557"/>
                  </a:cubicBezTo>
                  <a:lnTo>
                    <a:pt x="3352285" y="378522"/>
                  </a:lnTo>
                  <a:cubicBezTo>
                    <a:pt x="3352285" y="384905"/>
                    <a:pt x="3347110" y="390079"/>
                    <a:pt x="3340728" y="390079"/>
                  </a:cubicBezTo>
                  <a:lnTo>
                    <a:pt x="11557" y="390079"/>
                  </a:lnTo>
                  <a:cubicBezTo>
                    <a:pt x="8492" y="390079"/>
                    <a:pt x="5552" y="388861"/>
                    <a:pt x="3385" y="386694"/>
                  </a:cubicBezTo>
                  <a:cubicBezTo>
                    <a:pt x="1218" y="384527"/>
                    <a:pt x="0" y="381587"/>
                    <a:pt x="0" y="378522"/>
                  </a:cubicBezTo>
                  <a:lnTo>
                    <a:pt x="0" y="11557"/>
                  </a:lnTo>
                  <a:cubicBezTo>
                    <a:pt x="0" y="8492"/>
                    <a:pt x="1218" y="5552"/>
                    <a:pt x="3385" y="3385"/>
                  </a:cubicBezTo>
                  <a:cubicBezTo>
                    <a:pt x="5552" y="1218"/>
                    <a:pt x="8492" y="0"/>
                    <a:pt x="11557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3352285" cy="4377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403901" y="1028700"/>
            <a:ext cx="3353620" cy="8229600"/>
            <a:chOff x="0" y="0"/>
            <a:chExt cx="883258" cy="216746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83258" cy="2167467"/>
            </a:xfrm>
            <a:custGeom>
              <a:avLst/>
              <a:gdLst/>
              <a:ahLst/>
              <a:cxnLst/>
              <a:rect r="r" b="b" t="t" l="l"/>
              <a:pathLst>
                <a:path h="2167467" w="883258">
                  <a:moveTo>
                    <a:pt x="136203" y="0"/>
                  </a:moveTo>
                  <a:lnTo>
                    <a:pt x="747055" y="0"/>
                  </a:lnTo>
                  <a:cubicBezTo>
                    <a:pt x="822278" y="0"/>
                    <a:pt x="883258" y="60980"/>
                    <a:pt x="883258" y="136203"/>
                  </a:cubicBezTo>
                  <a:lnTo>
                    <a:pt x="883258" y="2031264"/>
                  </a:lnTo>
                  <a:cubicBezTo>
                    <a:pt x="883258" y="2106487"/>
                    <a:pt x="822278" y="2167467"/>
                    <a:pt x="747055" y="2167467"/>
                  </a:cubicBezTo>
                  <a:lnTo>
                    <a:pt x="136203" y="2167467"/>
                  </a:lnTo>
                  <a:cubicBezTo>
                    <a:pt x="100080" y="2167467"/>
                    <a:pt x="65436" y="2153117"/>
                    <a:pt x="39893" y="2127574"/>
                  </a:cubicBezTo>
                  <a:cubicBezTo>
                    <a:pt x="14350" y="2102031"/>
                    <a:pt x="0" y="2067387"/>
                    <a:pt x="0" y="2031264"/>
                  </a:cubicBezTo>
                  <a:lnTo>
                    <a:pt x="0" y="136203"/>
                  </a:lnTo>
                  <a:cubicBezTo>
                    <a:pt x="0" y="100080"/>
                    <a:pt x="14350" y="65436"/>
                    <a:pt x="39893" y="39893"/>
                  </a:cubicBezTo>
                  <a:cubicBezTo>
                    <a:pt x="65436" y="14350"/>
                    <a:pt x="100080" y="0"/>
                    <a:pt x="136203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883258" cy="22150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310024" y="1028700"/>
            <a:ext cx="1496945" cy="149694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2646066" y="1358520"/>
            <a:ext cx="824861" cy="837306"/>
          </a:xfrm>
          <a:custGeom>
            <a:avLst/>
            <a:gdLst/>
            <a:ahLst/>
            <a:cxnLst/>
            <a:rect r="r" b="b" t="t" l="l"/>
            <a:pathLst>
              <a:path h="837306" w="824861">
                <a:moveTo>
                  <a:pt x="0" y="0"/>
                </a:moveTo>
                <a:lnTo>
                  <a:pt x="824861" y="0"/>
                </a:lnTo>
                <a:lnTo>
                  <a:pt x="824861" y="837306"/>
                </a:lnTo>
                <a:lnTo>
                  <a:pt x="0" y="837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788044" y="1282320"/>
            <a:ext cx="897988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21828"/>
                </a:solidFill>
                <a:latin typeface="Aileron Bold"/>
                <a:ea typeface="Aileron Bold"/>
                <a:cs typeface="Aileron Bold"/>
                <a:sym typeface="Aileron Bold"/>
              </a:rPr>
              <a:t>SOP berdasarkan Cakupan dan Besaran Kegiatan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344816" y="1905854"/>
            <a:ext cx="352957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SOP Makro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46277" y="2653724"/>
            <a:ext cx="12113023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mencakup beberapa SOP (SOP mikro) yang mencerminkan bagian dari kegiatan tersebut atau SOP yang merupakan integrasi dari beberapa SOP (SOP mikro) yg membentuk serangkaian kegiatan dalam SOP tersebut.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272909" y="7567140"/>
            <a:ext cx="1230927" cy="1230927"/>
          </a:xfrm>
          <a:custGeom>
            <a:avLst/>
            <a:gdLst/>
            <a:ahLst/>
            <a:cxnLst/>
            <a:rect r="r" b="b" t="t" l="l"/>
            <a:pathLst>
              <a:path h="1230927" w="1230927">
                <a:moveTo>
                  <a:pt x="0" y="0"/>
                </a:moveTo>
                <a:lnTo>
                  <a:pt x="1230927" y="0"/>
                </a:lnTo>
                <a:lnTo>
                  <a:pt x="1230927" y="1230927"/>
                </a:lnTo>
                <a:lnTo>
                  <a:pt x="0" y="1230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5146277" y="4162614"/>
            <a:ext cx="12113023" cy="180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grandir Bold"/>
                <a:ea typeface="Agrandir Bold"/>
                <a:cs typeface="Agrandir Bold"/>
                <a:sym typeface="Agrandir Bold"/>
              </a:rPr>
              <a:t>Contoh</a:t>
            </a:r>
            <a:r>
              <a:rPr lang="en-US" sz="2499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:</a:t>
            </a:r>
          </a:p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SOP Pengelolaan Surat yang merupakan SOP makro dari SOP Penanganan Surat Masuk, SOP Pemberian Tanggapan terhadap Surat Masuk, dan SOP Pengiriman Surat.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4788044" y="6108889"/>
            <a:ext cx="4643114" cy="665701"/>
            <a:chOff x="0" y="0"/>
            <a:chExt cx="1222878" cy="17532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222878" cy="175329"/>
            </a:xfrm>
            <a:custGeom>
              <a:avLst/>
              <a:gdLst/>
              <a:ahLst/>
              <a:cxnLst/>
              <a:rect r="r" b="b" t="t" l="l"/>
              <a:pathLst>
                <a:path h="175329" w="1222878">
                  <a:moveTo>
                    <a:pt x="85037" y="0"/>
                  </a:moveTo>
                  <a:lnTo>
                    <a:pt x="1137840" y="0"/>
                  </a:lnTo>
                  <a:cubicBezTo>
                    <a:pt x="1184805" y="0"/>
                    <a:pt x="1222878" y="38073"/>
                    <a:pt x="1222878" y="85037"/>
                  </a:cubicBezTo>
                  <a:lnTo>
                    <a:pt x="1222878" y="90291"/>
                  </a:lnTo>
                  <a:cubicBezTo>
                    <a:pt x="1222878" y="137256"/>
                    <a:pt x="1184805" y="175329"/>
                    <a:pt x="1137840" y="175329"/>
                  </a:cubicBezTo>
                  <a:lnTo>
                    <a:pt x="85037" y="175329"/>
                  </a:lnTo>
                  <a:cubicBezTo>
                    <a:pt x="38073" y="175329"/>
                    <a:pt x="0" y="137256"/>
                    <a:pt x="0" y="90291"/>
                  </a:cubicBezTo>
                  <a:lnTo>
                    <a:pt x="0" y="85037"/>
                  </a:lnTo>
                  <a:cubicBezTo>
                    <a:pt x="0" y="38073"/>
                    <a:pt x="38073" y="0"/>
                    <a:pt x="85037" y="0"/>
                  </a:cubicBezTo>
                  <a:close/>
                </a:path>
              </a:pathLst>
            </a:custGeom>
            <a:solidFill>
              <a:srgbClr val="3A577B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1222878" cy="222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4788044" y="6893569"/>
            <a:ext cx="12728205" cy="950996"/>
            <a:chOff x="0" y="0"/>
            <a:chExt cx="3352285" cy="25046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352285" cy="250468"/>
            </a:xfrm>
            <a:custGeom>
              <a:avLst/>
              <a:gdLst/>
              <a:ahLst/>
              <a:cxnLst/>
              <a:rect r="r" b="b" t="t" l="l"/>
              <a:pathLst>
                <a:path h="250468" w="3352285">
                  <a:moveTo>
                    <a:pt x="11557" y="0"/>
                  </a:moveTo>
                  <a:lnTo>
                    <a:pt x="3340728" y="0"/>
                  </a:lnTo>
                  <a:cubicBezTo>
                    <a:pt x="3347110" y="0"/>
                    <a:pt x="3352285" y="5174"/>
                    <a:pt x="3352285" y="11557"/>
                  </a:cubicBezTo>
                  <a:lnTo>
                    <a:pt x="3352285" y="238911"/>
                  </a:lnTo>
                  <a:cubicBezTo>
                    <a:pt x="3352285" y="245294"/>
                    <a:pt x="3347110" y="250468"/>
                    <a:pt x="3340728" y="250468"/>
                  </a:cubicBezTo>
                  <a:lnTo>
                    <a:pt x="11557" y="250468"/>
                  </a:lnTo>
                  <a:cubicBezTo>
                    <a:pt x="8492" y="250468"/>
                    <a:pt x="5552" y="249250"/>
                    <a:pt x="3385" y="247083"/>
                  </a:cubicBezTo>
                  <a:cubicBezTo>
                    <a:pt x="1218" y="244916"/>
                    <a:pt x="0" y="241976"/>
                    <a:pt x="0" y="238911"/>
                  </a:cubicBezTo>
                  <a:lnTo>
                    <a:pt x="0" y="11557"/>
                  </a:lnTo>
                  <a:cubicBezTo>
                    <a:pt x="0" y="8492"/>
                    <a:pt x="1218" y="5552"/>
                    <a:pt x="3385" y="3385"/>
                  </a:cubicBezTo>
                  <a:cubicBezTo>
                    <a:pt x="5552" y="1218"/>
                    <a:pt x="8492" y="0"/>
                    <a:pt x="11557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3352285" cy="2980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5344816" y="6146465"/>
            <a:ext cx="352957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SOP Mikro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146277" y="6869840"/>
            <a:ext cx="12113023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bagian dari sebuah SOP (SOP makro) atau SOP yang kegiatannya menjadi bagian dari kegiatan SOP (SOP makro) yang lebih besar cakupannya.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146277" y="7854090"/>
            <a:ext cx="12113023" cy="180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true">
                <a:solidFill>
                  <a:srgbClr val="0E2F5F"/>
                </a:solidFill>
                <a:latin typeface="Agrandir Bold"/>
                <a:ea typeface="Agrandir Bold"/>
                <a:cs typeface="Agrandir Bold"/>
                <a:sym typeface="Agrandir Bold"/>
              </a:rPr>
              <a:t>Contoh</a:t>
            </a:r>
            <a:r>
              <a:rPr lang="en-US" sz="2499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:</a:t>
            </a:r>
          </a:p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E2F5F"/>
                </a:solidFill>
                <a:latin typeface="Agrandir"/>
                <a:ea typeface="Agrandir"/>
                <a:cs typeface="Agrandir"/>
                <a:sym typeface="Agrandir"/>
              </a:rPr>
              <a:t>SOP Penanganan Surat Masuk, SOP Pemberian Tanggapan terhadap Surat Masuk, dan SOP Pengiriman Surat merupakan SOP mikro dari SOP Pengelolaan Surat.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14280685" y="0"/>
            <a:ext cx="2954436" cy="649327"/>
          </a:xfrm>
          <a:custGeom>
            <a:avLst/>
            <a:gdLst/>
            <a:ahLst/>
            <a:cxnLst/>
            <a:rect r="r" b="b" t="t" l="l"/>
            <a:pathLst>
              <a:path h="649327" w="2954436">
                <a:moveTo>
                  <a:pt x="0" y="0"/>
                </a:moveTo>
                <a:lnTo>
                  <a:pt x="2954436" y="0"/>
                </a:lnTo>
                <a:lnTo>
                  <a:pt x="2954436" y="649327"/>
                </a:lnTo>
                <a:lnTo>
                  <a:pt x="0" y="649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322539" y="157759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279370" y="4721948"/>
            <a:ext cx="4448932" cy="1386942"/>
            <a:chOff x="0" y="0"/>
            <a:chExt cx="1962273" cy="61173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962273" cy="611733"/>
            </a:xfrm>
            <a:custGeom>
              <a:avLst/>
              <a:gdLst/>
              <a:ahLst/>
              <a:cxnLst/>
              <a:rect r="r" b="b" t="t" l="l"/>
              <a:pathLst>
                <a:path h="611733" w="1962273">
                  <a:moveTo>
                    <a:pt x="59166" y="0"/>
                  </a:moveTo>
                  <a:lnTo>
                    <a:pt x="1903107" y="0"/>
                  </a:lnTo>
                  <a:cubicBezTo>
                    <a:pt x="1935784" y="0"/>
                    <a:pt x="1962273" y="26489"/>
                    <a:pt x="1962273" y="59166"/>
                  </a:cubicBezTo>
                  <a:lnTo>
                    <a:pt x="1962273" y="552567"/>
                  </a:lnTo>
                  <a:cubicBezTo>
                    <a:pt x="1962273" y="585243"/>
                    <a:pt x="1935784" y="611733"/>
                    <a:pt x="1903107" y="611733"/>
                  </a:cubicBezTo>
                  <a:lnTo>
                    <a:pt x="59166" y="611733"/>
                  </a:lnTo>
                  <a:cubicBezTo>
                    <a:pt x="26489" y="611733"/>
                    <a:pt x="0" y="585243"/>
                    <a:pt x="0" y="552567"/>
                  </a:cubicBezTo>
                  <a:lnTo>
                    <a:pt x="0" y="59166"/>
                  </a:lnTo>
                  <a:cubicBezTo>
                    <a:pt x="0" y="26489"/>
                    <a:pt x="26489" y="0"/>
                    <a:pt x="59166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792985" y="4913451"/>
            <a:ext cx="3421702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19"/>
              </a:lnSpc>
              <a:spcBef>
                <a:spcPct val="0"/>
              </a:spcBef>
            </a:pPr>
            <a:r>
              <a:rPr lang="en-US" sz="5999">
                <a:solidFill>
                  <a:srgbClr val="0E2F5F"/>
                </a:solidFill>
                <a:latin typeface="Gagalin"/>
                <a:ea typeface="Gagalin"/>
                <a:cs typeface="Gagalin"/>
                <a:sym typeface="Gagalin"/>
              </a:rPr>
              <a:t>jenis sop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660245" y="1028700"/>
            <a:ext cx="11624773" cy="8229600"/>
            <a:chOff x="0" y="0"/>
            <a:chExt cx="5293141" cy="374720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293141" cy="3747207"/>
            </a:xfrm>
            <a:custGeom>
              <a:avLst/>
              <a:gdLst/>
              <a:ahLst/>
              <a:cxnLst/>
              <a:rect r="r" b="b" t="t" l="l"/>
              <a:pathLst>
                <a:path h="3747207" w="5293141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47643" y="2037383"/>
            <a:ext cx="5456124" cy="1700931"/>
            <a:chOff x="0" y="0"/>
            <a:chExt cx="1962273" cy="6117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62273" cy="611733"/>
            </a:xfrm>
            <a:custGeom>
              <a:avLst/>
              <a:gdLst/>
              <a:ahLst/>
              <a:cxnLst/>
              <a:rect r="r" b="b" t="t" l="l"/>
              <a:pathLst>
                <a:path h="611733" w="196227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957797" y="4050661"/>
            <a:ext cx="6035818" cy="3727118"/>
          </a:xfrm>
          <a:custGeom>
            <a:avLst/>
            <a:gdLst/>
            <a:ahLst/>
            <a:cxnLst/>
            <a:rect r="r" b="b" t="t" l="l"/>
            <a:pathLst>
              <a:path h="3727118" w="6035818">
                <a:moveTo>
                  <a:pt x="0" y="0"/>
                </a:moveTo>
                <a:lnTo>
                  <a:pt x="6035818" y="0"/>
                </a:lnTo>
                <a:lnTo>
                  <a:pt x="6035818" y="3727118"/>
                </a:lnTo>
                <a:lnTo>
                  <a:pt x="0" y="3727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70058" y="1413269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220066" y="2566727"/>
            <a:ext cx="1128167" cy="1047785"/>
          </a:xfrm>
          <a:custGeom>
            <a:avLst/>
            <a:gdLst/>
            <a:ahLst/>
            <a:cxnLst/>
            <a:rect r="r" b="b" t="t" l="l"/>
            <a:pathLst>
              <a:path h="1047785" w="1128167">
                <a:moveTo>
                  <a:pt x="0" y="0"/>
                </a:moveTo>
                <a:lnTo>
                  <a:pt x="1128167" y="0"/>
                </a:lnTo>
                <a:lnTo>
                  <a:pt x="1128167" y="1047785"/>
                </a:lnTo>
                <a:lnTo>
                  <a:pt x="0" y="1047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47643" y="5341516"/>
            <a:ext cx="5608101" cy="1325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9092" indent="-399546" lvl="1">
              <a:lnSpc>
                <a:spcPts val="5181"/>
              </a:lnSpc>
              <a:buFont typeface="Arial"/>
              <a:buChar char="•"/>
            </a:pPr>
            <a:r>
              <a:rPr lang="en-US" sz="370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SOP Administratif</a:t>
            </a:r>
          </a:p>
          <a:p>
            <a:pPr algn="l" marL="799092" indent="-399546" lvl="1">
              <a:lnSpc>
                <a:spcPts val="5181"/>
              </a:lnSpc>
              <a:buFont typeface="Arial"/>
              <a:buChar char="•"/>
            </a:pPr>
            <a:r>
              <a:rPr lang="en-US" sz="370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SOP Teknis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63046" y="2145700"/>
            <a:ext cx="5025319" cy="1177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Jenis SOP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02662" y="2837706"/>
            <a:ext cx="7340665" cy="1016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Jumlah aktor/pelaksana lebih dari satu</a:t>
            </a:r>
          </a:p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Berisi langkah-langkah kegiatan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453361" y="2519102"/>
            <a:ext cx="3935556" cy="48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89"/>
              </a:lnSpc>
              <a:spcBef>
                <a:spcPct val="0"/>
              </a:spcBef>
            </a:pPr>
            <a:r>
              <a:rPr lang="en-US" sz="284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SOP Administratif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02687" y="3926402"/>
            <a:ext cx="8919378" cy="152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78"/>
              </a:lnSpc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Contoh:</a:t>
            </a:r>
          </a:p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SOP Penanganan Surat Masuk</a:t>
            </a:r>
          </a:p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SOP Pelayanan Pengujian Sampel di Laboratorium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193137" y="5954460"/>
            <a:ext cx="7340665" cy="1016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Jumlah aktor/pelaksana hanya satu</a:t>
            </a:r>
          </a:p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Berisi cara melakukan kegiatan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462886" y="5650377"/>
            <a:ext cx="3935556" cy="48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89"/>
              </a:lnSpc>
              <a:spcBef>
                <a:spcPct val="0"/>
              </a:spcBef>
            </a:pPr>
            <a:r>
              <a:rPr lang="en-US" sz="284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SOP Teknis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499499" y="7043156"/>
            <a:ext cx="8273616" cy="1521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78"/>
              </a:lnSpc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Contoh:</a:t>
            </a:r>
          </a:p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SOP Pengujian Sampel di Laboratorium</a:t>
            </a:r>
          </a:p>
          <a:p>
            <a:pPr algn="l" marL="613477" indent="-306739" lvl="1">
              <a:lnSpc>
                <a:spcPts val="3978"/>
              </a:lnSpc>
              <a:buFont typeface="Arial"/>
              <a:buChar char="•"/>
            </a:pPr>
            <a:r>
              <a:rPr lang="en-US" sz="2841" i="true" spc="-28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SOP Pengagendaan Surat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7220066" y="5750156"/>
            <a:ext cx="1128167" cy="1047785"/>
          </a:xfrm>
          <a:custGeom>
            <a:avLst/>
            <a:gdLst/>
            <a:ahLst/>
            <a:cxnLst/>
            <a:rect r="r" b="b" t="t" l="l"/>
            <a:pathLst>
              <a:path h="1047785" w="1128167">
                <a:moveTo>
                  <a:pt x="0" y="0"/>
                </a:moveTo>
                <a:lnTo>
                  <a:pt x="1128167" y="0"/>
                </a:lnTo>
                <a:lnTo>
                  <a:pt x="1128167" y="1047785"/>
                </a:lnTo>
                <a:lnTo>
                  <a:pt x="0" y="1047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196925" y="469453"/>
            <a:ext cx="10585104" cy="9447154"/>
            <a:chOff x="0" y="0"/>
            <a:chExt cx="4819745" cy="43015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9745" cy="4301599"/>
            </a:xfrm>
            <a:custGeom>
              <a:avLst/>
              <a:gdLst/>
              <a:ahLst/>
              <a:cxnLst/>
              <a:rect r="r" b="b" t="t" l="l"/>
              <a:pathLst>
                <a:path h="4301599" w="4819745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1185953"/>
            <a:ext cx="5872315" cy="7819203"/>
            <a:chOff x="0" y="0"/>
            <a:chExt cx="2327098" cy="309861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27098" cy="3098616"/>
            </a:xfrm>
            <a:custGeom>
              <a:avLst/>
              <a:gdLst/>
              <a:ahLst/>
              <a:cxnLst/>
              <a:rect r="r" b="b" t="t" l="l"/>
              <a:pathLst>
                <a:path h="3098616" w="2327098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892327" y="1413923"/>
            <a:ext cx="734337" cy="183584"/>
          </a:xfrm>
          <a:custGeom>
            <a:avLst/>
            <a:gdLst/>
            <a:ahLst/>
            <a:cxnLst/>
            <a:rect r="r" b="b" t="t" l="l"/>
            <a:pathLst>
              <a:path h="183584" w="734337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7218" y="4983782"/>
            <a:ext cx="2732894" cy="2732894"/>
          </a:xfrm>
          <a:custGeom>
            <a:avLst/>
            <a:gdLst/>
            <a:ahLst/>
            <a:cxnLst/>
            <a:rect r="r" b="b" t="t" l="l"/>
            <a:pathLst>
              <a:path h="2732894" w="2732894">
                <a:moveTo>
                  <a:pt x="0" y="0"/>
                </a:moveTo>
                <a:lnTo>
                  <a:pt x="2732893" y="0"/>
                </a:lnTo>
                <a:lnTo>
                  <a:pt x="2732893" y="2732894"/>
                </a:lnTo>
                <a:lnTo>
                  <a:pt x="0" y="2732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37218" y="2049193"/>
            <a:ext cx="2732894" cy="2732894"/>
          </a:xfrm>
          <a:custGeom>
            <a:avLst/>
            <a:gdLst/>
            <a:ahLst/>
            <a:cxnLst/>
            <a:rect r="r" b="b" t="t" l="l"/>
            <a:pathLst>
              <a:path h="2732894" w="2732894">
                <a:moveTo>
                  <a:pt x="0" y="0"/>
                </a:moveTo>
                <a:lnTo>
                  <a:pt x="2732893" y="0"/>
                </a:lnTo>
                <a:lnTo>
                  <a:pt x="2732893" y="2732894"/>
                </a:lnTo>
                <a:lnTo>
                  <a:pt x="0" y="27328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46611" y="4983782"/>
            <a:ext cx="2732894" cy="2732894"/>
          </a:xfrm>
          <a:custGeom>
            <a:avLst/>
            <a:gdLst/>
            <a:ahLst/>
            <a:cxnLst/>
            <a:rect r="r" b="b" t="t" l="l"/>
            <a:pathLst>
              <a:path h="2732894" w="2732894">
                <a:moveTo>
                  <a:pt x="0" y="0"/>
                </a:moveTo>
                <a:lnTo>
                  <a:pt x="2732894" y="0"/>
                </a:lnTo>
                <a:lnTo>
                  <a:pt x="2732894" y="2732894"/>
                </a:lnTo>
                <a:lnTo>
                  <a:pt x="0" y="2732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748709" y="2079438"/>
            <a:ext cx="2732894" cy="2732894"/>
          </a:xfrm>
          <a:custGeom>
            <a:avLst/>
            <a:gdLst/>
            <a:ahLst/>
            <a:cxnLst/>
            <a:rect r="r" b="b" t="t" l="l"/>
            <a:pathLst>
              <a:path h="2732894" w="2732894">
                <a:moveTo>
                  <a:pt x="0" y="0"/>
                </a:moveTo>
                <a:lnTo>
                  <a:pt x="2732893" y="0"/>
                </a:lnTo>
                <a:lnTo>
                  <a:pt x="2732893" y="2732894"/>
                </a:lnTo>
                <a:lnTo>
                  <a:pt x="0" y="27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87333" y="3641206"/>
            <a:ext cx="876927" cy="760535"/>
          </a:xfrm>
          <a:custGeom>
            <a:avLst/>
            <a:gdLst/>
            <a:ahLst/>
            <a:cxnLst/>
            <a:rect r="r" b="b" t="t" l="l"/>
            <a:pathLst>
              <a:path h="760535" w="876927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421221" y="808950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324846" y="4391520"/>
            <a:ext cx="1348159" cy="1348159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495086" y="4602653"/>
            <a:ext cx="1007677" cy="925892"/>
            <a:chOff x="0" y="0"/>
            <a:chExt cx="884596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25501"/>
              <a:ext cx="870002" cy="761797"/>
            </a:xfrm>
            <a:custGeom>
              <a:avLst/>
              <a:gdLst/>
              <a:ahLst/>
              <a:cxnLst/>
              <a:rect r="r" b="b" t="t" l="l"/>
              <a:pathLst>
                <a:path h="761797" w="870002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387333" y="5366398"/>
            <a:ext cx="876927" cy="760535"/>
          </a:xfrm>
          <a:custGeom>
            <a:avLst/>
            <a:gdLst/>
            <a:ahLst/>
            <a:cxnLst/>
            <a:rect r="r" b="b" t="t" l="l"/>
            <a:pathLst>
              <a:path h="760535" w="876927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77808" y="6217755"/>
            <a:ext cx="876927" cy="760535"/>
          </a:xfrm>
          <a:custGeom>
            <a:avLst/>
            <a:gdLst/>
            <a:ahLst/>
            <a:cxnLst/>
            <a:rect r="r" b="b" t="t" l="l"/>
            <a:pathLst>
              <a:path h="760535" w="876927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87333" y="7354176"/>
            <a:ext cx="876927" cy="760535"/>
          </a:xfrm>
          <a:custGeom>
            <a:avLst/>
            <a:gdLst/>
            <a:ahLst/>
            <a:cxnLst/>
            <a:rect r="r" b="b" t="t" l="l"/>
            <a:pathLst>
              <a:path h="760535" w="876927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465953" y="7685116"/>
            <a:ext cx="2030472" cy="2030472"/>
          </a:xfrm>
          <a:custGeom>
            <a:avLst/>
            <a:gdLst/>
            <a:ahLst/>
            <a:cxnLst/>
            <a:rect r="r" b="b" t="t" l="l"/>
            <a:pathLst>
              <a:path h="2030472" w="2030472">
                <a:moveTo>
                  <a:pt x="0" y="0"/>
                </a:moveTo>
                <a:lnTo>
                  <a:pt x="2030472" y="0"/>
                </a:lnTo>
                <a:lnTo>
                  <a:pt x="2030472" y="2030472"/>
                </a:lnTo>
                <a:lnTo>
                  <a:pt x="0" y="2030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186167" y="2927450"/>
            <a:ext cx="1848790" cy="793721"/>
          </a:xfrm>
          <a:custGeom>
            <a:avLst/>
            <a:gdLst/>
            <a:ahLst/>
            <a:cxnLst/>
            <a:rect r="r" b="b" t="t" l="l"/>
            <a:pathLst>
              <a:path h="793721" w="1848790">
                <a:moveTo>
                  <a:pt x="0" y="0"/>
                </a:moveTo>
                <a:lnTo>
                  <a:pt x="1848790" y="0"/>
                </a:lnTo>
                <a:lnTo>
                  <a:pt x="1848790" y="793722"/>
                </a:lnTo>
                <a:lnTo>
                  <a:pt x="0" y="7937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670762" y="8299819"/>
            <a:ext cx="1770778" cy="400533"/>
          </a:xfrm>
          <a:custGeom>
            <a:avLst/>
            <a:gdLst/>
            <a:ahLst/>
            <a:cxnLst/>
            <a:rect r="r" b="b" t="t" l="l"/>
            <a:pathLst>
              <a:path h="400533" w="1770778">
                <a:moveTo>
                  <a:pt x="0" y="0"/>
                </a:moveTo>
                <a:lnTo>
                  <a:pt x="1770779" y="0"/>
                </a:lnTo>
                <a:lnTo>
                  <a:pt x="1770779" y="400533"/>
                </a:lnTo>
                <a:lnTo>
                  <a:pt x="0" y="4005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4736287" y="5577382"/>
            <a:ext cx="748551" cy="860275"/>
          </a:xfrm>
          <a:custGeom>
            <a:avLst/>
            <a:gdLst/>
            <a:ahLst/>
            <a:cxnLst/>
            <a:rect r="r" b="b" t="t" l="l"/>
            <a:pathLst>
              <a:path h="860275" w="748551">
                <a:moveTo>
                  <a:pt x="0" y="0"/>
                </a:moveTo>
                <a:lnTo>
                  <a:pt x="748551" y="0"/>
                </a:lnTo>
                <a:lnTo>
                  <a:pt x="748551" y="860275"/>
                </a:lnTo>
                <a:lnTo>
                  <a:pt x="0" y="8602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397342" y="5505165"/>
            <a:ext cx="1012645" cy="1215174"/>
          </a:xfrm>
          <a:custGeom>
            <a:avLst/>
            <a:gdLst/>
            <a:ahLst/>
            <a:cxnLst/>
            <a:rect r="r" b="b" t="t" l="l"/>
            <a:pathLst>
              <a:path h="1215174" w="1012645">
                <a:moveTo>
                  <a:pt x="0" y="0"/>
                </a:moveTo>
                <a:lnTo>
                  <a:pt x="1012645" y="0"/>
                </a:lnTo>
                <a:lnTo>
                  <a:pt x="1012645" y="1215173"/>
                </a:lnTo>
                <a:lnTo>
                  <a:pt x="0" y="1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031247" y="2887680"/>
            <a:ext cx="1829431" cy="793721"/>
          </a:xfrm>
          <a:custGeom>
            <a:avLst/>
            <a:gdLst/>
            <a:ahLst/>
            <a:cxnLst/>
            <a:rect r="r" b="b" t="t" l="l"/>
            <a:pathLst>
              <a:path h="793721" w="1829431">
                <a:moveTo>
                  <a:pt x="0" y="0"/>
                </a:moveTo>
                <a:lnTo>
                  <a:pt x="1829432" y="0"/>
                </a:lnTo>
                <a:lnTo>
                  <a:pt x="1829432" y="793722"/>
                </a:lnTo>
                <a:lnTo>
                  <a:pt x="0" y="7937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387333" y="1805927"/>
            <a:ext cx="5155050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68"/>
              </a:lnSpc>
              <a:spcBef>
                <a:spcPct val="0"/>
              </a:spcBef>
            </a:pPr>
            <a:r>
              <a:rPr lang="en-US" sz="4762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Ketentuan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33684" y="3644972"/>
            <a:ext cx="584224" cy="59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b="true" sz="3426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01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342714" y="3652827"/>
            <a:ext cx="3753531" cy="1601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78"/>
              </a:lnSpc>
              <a:spcBef>
                <a:spcPct val="0"/>
              </a:spcBef>
            </a:pPr>
            <a:r>
              <a:rPr lang="en-US" sz="1841" spc="-1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Format SOP menggunakan branching flowchart. (Subyek/ Pelaksana ditempatkan pada kolom tersendiri, terpisah dari aktivitas).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87333" y="2686565"/>
            <a:ext cx="3508707" cy="383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96"/>
              </a:lnSpc>
              <a:spcBef>
                <a:spcPct val="0"/>
              </a:spcBef>
            </a:pPr>
            <a:r>
              <a:rPr lang="en-US" b="true" sz="2211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Penyusunan SOP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927567" y="3996302"/>
            <a:ext cx="2034258" cy="381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2211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Awal &amp; Akhir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144000" y="6954867"/>
            <a:ext cx="1603926" cy="381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sz="2211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Keputusan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248574" y="6661948"/>
            <a:ext cx="1733164" cy="772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2211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Sambung halaman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533684" y="5370164"/>
            <a:ext cx="584224" cy="59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b="true" sz="3426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02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342714" y="5378018"/>
            <a:ext cx="3753531" cy="629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78"/>
              </a:lnSpc>
              <a:spcBef>
                <a:spcPct val="0"/>
              </a:spcBef>
            </a:pPr>
            <a:r>
              <a:rPr lang="en-US" sz="1841" spc="-1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Hanya menggunakan 5 (lima) simbol.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524159" y="6221521"/>
            <a:ext cx="584224" cy="59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b="true" sz="3426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03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333189" y="6229376"/>
            <a:ext cx="3753531" cy="953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78"/>
              </a:lnSpc>
              <a:spcBef>
                <a:spcPct val="0"/>
              </a:spcBef>
            </a:pPr>
            <a:r>
              <a:rPr lang="en-US" sz="1841" spc="-1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Aktivitas ditulis dengan menggunakan format POK (Predikat, Objek, Keterangan).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533684" y="7357942"/>
            <a:ext cx="584224" cy="596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b="true" sz="3426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04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342714" y="7365797"/>
            <a:ext cx="3753531" cy="953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78"/>
              </a:lnSpc>
              <a:spcBef>
                <a:spcPct val="0"/>
              </a:spcBef>
            </a:pPr>
            <a:r>
              <a:rPr lang="en-US" sz="1841" spc="-18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Dilengkapi dengan lembar identitas,  mutu baku (Kelengkapan, waktu, output)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903664" y="1042330"/>
            <a:ext cx="5155050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sz="4762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Simbol SOP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093433" y="4016644"/>
            <a:ext cx="2034258" cy="381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2211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Proses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687514" y="8876331"/>
            <a:ext cx="1603926" cy="381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96"/>
              </a:lnSpc>
              <a:spcBef>
                <a:spcPct val="0"/>
              </a:spcBef>
            </a:pPr>
            <a:r>
              <a:rPr lang="en-US" sz="2211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Arah proses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80600">
            <a:off x="-1976190" y="6717110"/>
            <a:ext cx="8062123" cy="4441497"/>
          </a:xfrm>
          <a:custGeom>
            <a:avLst/>
            <a:gdLst/>
            <a:ahLst/>
            <a:cxnLst/>
            <a:rect r="r" b="b" t="t" l="l"/>
            <a:pathLst>
              <a:path h="4441497" w="8062123">
                <a:moveTo>
                  <a:pt x="0" y="0"/>
                </a:moveTo>
                <a:lnTo>
                  <a:pt x="8062123" y="0"/>
                </a:lnTo>
                <a:lnTo>
                  <a:pt x="8062123" y="4441497"/>
                </a:lnTo>
                <a:lnTo>
                  <a:pt x="0" y="4441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35593">
            <a:off x="13604796" y="-974843"/>
            <a:ext cx="6158232" cy="3392626"/>
          </a:xfrm>
          <a:custGeom>
            <a:avLst/>
            <a:gdLst/>
            <a:ahLst/>
            <a:cxnLst/>
            <a:rect r="r" b="b" t="t" l="l"/>
            <a:pathLst>
              <a:path h="3392626" w="6158232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851448" y="1223221"/>
            <a:ext cx="10585104" cy="3076595"/>
            <a:chOff x="0" y="0"/>
            <a:chExt cx="4819745" cy="14008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9745" cy="1400875"/>
            </a:xfrm>
            <a:custGeom>
              <a:avLst/>
              <a:gdLst/>
              <a:ahLst/>
              <a:cxnLst/>
              <a:rect r="r" b="b" t="t" l="l"/>
              <a:pathLst>
                <a:path h="1400875" w="4819745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1376007"/>
                  </a:lnTo>
                  <a:cubicBezTo>
                    <a:pt x="4819745" y="1389741"/>
                    <a:pt x="4808612" y="1400875"/>
                    <a:pt x="4794878" y="1400875"/>
                  </a:cubicBezTo>
                  <a:lnTo>
                    <a:pt x="24868" y="1400875"/>
                  </a:lnTo>
                  <a:cubicBezTo>
                    <a:pt x="11134" y="1400875"/>
                    <a:pt x="0" y="1389741"/>
                    <a:pt x="0" y="1376007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4819745" cy="141040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984503" y="1562718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27184" y="4972710"/>
            <a:ext cx="6940226" cy="4285590"/>
          </a:xfrm>
          <a:custGeom>
            <a:avLst/>
            <a:gdLst/>
            <a:ahLst/>
            <a:cxnLst/>
            <a:rect r="r" b="b" t="t" l="l"/>
            <a:pathLst>
              <a:path h="4285590" w="6940226">
                <a:moveTo>
                  <a:pt x="0" y="0"/>
                </a:moveTo>
                <a:lnTo>
                  <a:pt x="6940226" y="0"/>
                </a:lnTo>
                <a:lnTo>
                  <a:pt x="6940226" y="4285590"/>
                </a:lnTo>
                <a:lnTo>
                  <a:pt x="0" y="4285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320590" y="4972710"/>
            <a:ext cx="6940226" cy="4285590"/>
          </a:xfrm>
          <a:custGeom>
            <a:avLst/>
            <a:gdLst/>
            <a:ahLst/>
            <a:cxnLst/>
            <a:rect r="r" b="b" t="t" l="l"/>
            <a:pathLst>
              <a:path h="4285590" w="6940226">
                <a:moveTo>
                  <a:pt x="0" y="0"/>
                </a:moveTo>
                <a:lnTo>
                  <a:pt x="6940226" y="0"/>
                </a:lnTo>
                <a:lnTo>
                  <a:pt x="6940226" y="4285590"/>
                </a:lnTo>
                <a:lnTo>
                  <a:pt x="0" y="4285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5400000">
            <a:off x="4823217" y="3960072"/>
            <a:ext cx="1348159" cy="134815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5400000">
            <a:off x="4993458" y="4171205"/>
            <a:ext cx="1007677" cy="925892"/>
            <a:chOff x="0" y="0"/>
            <a:chExt cx="884596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25501"/>
              <a:ext cx="870002" cy="761797"/>
            </a:xfrm>
            <a:custGeom>
              <a:avLst/>
              <a:gdLst/>
              <a:ahLst/>
              <a:cxnLst/>
              <a:rect r="r" b="b" t="t" l="l"/>
              <a:pathLst>
                <a:path h="761797" w="870002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7843483" y="8017426"/>
            <a:ext cx="796679" cy="824506"/>
          </a:xfrm>
          <a:custGeom>
            <a:avLst/>
            <a:gdLst/>
            <a:ahLst/>
            <a:cxnLst/>
            <a:rect r="r" b="b" t="t" l="l"/>
            <a:pathLst>
              <a:path h="824506" w="796679">
                <a:moveTo>
                  <a:pt x="0" y="0"/>
                </a:moveTo>
                <a:lnTo>
                  <a:pt x="796678" y="0"/>
                </a:lnTo>
                <a:lnTo>
                  <a:pt x="796678" y="824505"/>
                </a:lnTo>
                <a:lnTo>
                  <a:pt x="0" y="8245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183619" y="8086048"/>
            <a:ext cx="796679" cy="824506"/>
          </a:xfrm>
          <a:custGeom>
            <a:avLst/>
            <a:gdLst/>
            <a:ahLst/>
            <a:cxnLst/>
            <a:rect r="r" b="b" t="t" l="l"/>
            <a:pathLst>
              <a:path h="824506" w="796679">
                <a:moveTo>
                  <a:pt x="0" y="0"/>
                </a:moveTo>
                <a:lnTo>
                  <a:pt x="796679" y="0"/>
                </a:lnTo>
                <a:lnTo>
                  <a:pt x="796679" y="824506"/>
                </a:lnTo>
                <a:lnTo>
                  <a:pt x="0" y="824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547941" y="6351802"/>
            <a:ext cx="1954805" cy="1815525"/>
          </a:xfrm>
          <a:custGeom>
            <a:avLst/>
            <a:gdLst/>
            <a:ahLst/>
            <a:cxnLst/>
            <a:rect r="r" b="b" t="t" l="l"/>
            <a:pathLst>
              <a:path h="1815525" w="1954805">
                <a:moveTo>
                  <a:pt x="0" y="0"/>
                </a:moveTo>
                <a:lnTo>
                  <a:pt x="1954805" y="0"/>
                </a:lnTo>
                <a:lnTo>
                  <a:pt x="1954805" y="1815525"/>
                </a:lnTo>
                <a:lnTo>
                  <a:pt x="0" y="18155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195721" y="3135802"/>
            <a:ext cx="7896557" cy="381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15"/>
              </a:lnSpc>
              <a:spcBef>
                <a:spcPct val="0"/>
              </a:spcBef>
            </a:pPr>
            <a:r>
              <a:rPr lang="en-US" sz="2225" spc="-2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Bentuk output dalam pelaksanaan tugas dan fungsi.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537969" y="2244501"/>
            <a:ext cx="7212062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b="true" sz="476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Output yang dihasilkan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007813" y="6615320"/>
            <a:ext cx="3214458" cy="1688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5171" indent="-257585" lvl="1">
              <a:lnSpc>
                <a:spcPts val="3340"/>
              </a:lnSpc>
              <a:buFont typeface="Arial"/>
              <a:buChar char="•"/>
            </a:pPr>
            <a:r>
              <a:rPr lang="en-US" sz="2386" i="true" spc="-23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ProdukBaru (Buku, Laporan, Pedoman)</a:t>
            </a:r>
          </a:p>
          <a:p>
            <a:pPr algn="just" marL="515171" indent="-257585" lvl="1">
              <a:lnSpc>
                <a:spcPts val="3340"/>
              </a:lnSpc>
              <a:buFont typeface="Arial"/>
              <a:buChar char="•"/>
            </a:pPr>
            <a:r>
              <a:rPr lang="en-US" sz="2386" spc="-2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NilaiTambah (Legalisir, Disposisi)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007813" y="6176892"/>
            <a:ext cx="2832990" cy="381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7"/>
              </a:lnSpc>
              <a:spcBef>
                <a:spcPct val="0"/>
              </a:spcBef>
            </a:pPr>
            <a:r>
              <a:rPr lang="en-US" sz="231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Benda (Produk)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90514" y="7124558"/>
            <a:ext cx="3289784" cy="825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40"/>
              </a:lnSpc>
              <a:spcBef>
                <a:spcPct val="0"/>
              </a:spcBef>
            </a:pPr>
            <a:r>
              <a:rPr lang="en-US" sz="2386" i="true" spc="-23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BimbinganTeknis, Workshop, Monitoring.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690514" y="6686130"/>
            <a:ext cx="2108342" cy="381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7"/>
              </a:lnSpc>
              <a:spcBef>
                <a:spcPct val="0"/>
              </a:spcBef>
            </a:pPr>
            <a:r>
              <a:rPr lang="en-US" sz="231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Proses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0218424" y="6351802"/>
            <a:ext cx="1954805" cy="1815525"/>
          </a:xfrm>
          <a:custGeom>
            <a:avLst/>
            <a:gdLst/>
            <a:ahLst/>
            <a:cxnLst/>
            <a:rect r="r" b="b" t="t" l="l"/>
            <a:pathLst>
              <a:path h="1815525" w="1954805">
                <a:moveTo>
                  <a:pt x="0" y="0"/>
                </a:moveTo>
                <a:lnTo>
                  <a:pt x="1954805" y="0"/>
                </a:lnTo>
                <a:lnTo>
                  <a:pt x="1954805" y="1815525"/>
                </a:lnTo>
                <a:lnTo>
                  <a:pt x="0" y="18155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5400000">
            <a:off x="12045010" y="3960072"/>
            <a:ext cx="1348159" cy="1348159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5400000">
            <a:off x="12215250" y="4171205"/>
            <a:ext cx="1007677" cy="925892"/>
            <a:chOff x="0" y="0"/>
            <a:chExt cx="884596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25501"/>
              <a:ext cx="870002" cy="761797"/>
            </a:xfrm>
            <a:custGeom>
              <a:avLst/>
              <a:gdLst/>
              <a:ahLst/>
              <a:cxnLst/>
              <a:rect r="r" b="b" t="t" l="l"/>
              <a:pathLst>
                <a:path h="761797" w="870002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11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757656">
            <a:off x="13036810" y="8162289"/>
            <a:ext cx="8967709" cy="2903296"/>
          </a:xfrm>
          <a:custGeom>
            <a:avLst/>
            <a:gdLst/>
            <a:ahLst/>
            <a:cxnLst/>
            <a:rect r="r" b="b" t="t" l="l"/>
            <a:pathLst>
              <a:path h="2903296" w="8967709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03307" y="-985123"/>
            <a:ext cx="3664013" cy="3564086"/>
          </a:xfrm>
          <a:custGeom>
            <a:avLst/>
            <a:gdLst/>
            <a:ahLst/>
            <a:cxnLst/>
            <a:rect r="r" b="b" t="t" l="l"/>
            <a:pathLst>
              <a:path h="3564086" w="3664013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533475">
            <a:off x="15547773" y="5749441"/>
            <a:ext cx="3055929" cy="1683539"/>
          </a:xfrm>
          <a:custGeom>
            <a:avLst/>
            <a:gdLst/>
            <a:ahLst/>
            <a:cxnLst/>
            <a:rect r="r" b="b" t="t" l="l"/>
            <a:pathLst>
              <a:path h="1683539" w="3055929">
                <a:moveTo>
                  <a:pt x="0" y="0"/>
                </a:moveTo>
                <a:lnTo>
                  <a:pt x="3055929" y="0"/>
                </a:lnTo>
                <a:lnTo>
                  <a:pt x="3055929" y="1683539"/>
                </a:lnTo>
                <a:lnTo>
                  <a:pt x="0" y="16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958003"/>
            <a:ext cx="16491964" cy="6370995"/>
            <a:chOff x="0" y="0"/>
            <a:chExt cx="21989285" cy="8494659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7875814" y="0"/>
              <a:ext cx="14113471" cy="8494659"/>
              <a:chOff x="0" y="0"/>
              <a:chExt cx="4819745" cy="2900923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819745" cy="2900923"/>
              </a:xfrm>
              <a:custGeom>
                <a:avLst/>
                <a:gdLst/>
                <a:ahLst/>
                <a:cxnLst/>
                <a:rect r="r" b="b" t="t" l="l"/>
                <a:pathLst>
                  <a:path h="2900923" w="4819745">
                    <a:moveTo>
                      <a:pt x="24868" y="0"/>
                    </a:moveTo>
                    <a:lnTo>
                      <a:pt x="4794878" y="0"/>
                    </a:lnTo>
                    <a:cubicBezTo>
                      <a:pt x="4808612" y="0"/>
                      <a:pt x="4819745" y="11134"/>
                      <a:pt x="4819745" y="24868"/>
                    </a:cubicBezTo>
                    <a:lnTo>
                      <a:pt x="4819745" y="2876056"/>
                    </a:lnTo>
                    <a:cubicBezTo>
                      <a:pt x="4819745" y="2889790"/>
                      <a:pt x="4808612" y="2900923"/>
                      <a:pt x="4794878" y="2900923"/>
                    </a:cubicBezTo>
                    <a:lnTo>
                      <a:pt x="24868" y="2900923"/>
                    </a:lnTo>
                    <a:cubicBezTo>
                      <a:pt x="11134" y="2900923"/>
                      <a:pt x="0" y="2889790"/>
                      <a:pt x="0" y="2876056"/>
                    </a:cubicBezTo>
                    <a:lnTo>
                      <a:pt x="0" y="24868"/>
                    </a:lnTo>
                    <a:cubicBezTo>
                      <a:pt x="0" y="11134"/>
                      <a:pt x="11134" y="0"/>
                      <a:pt x="24868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9525"/>
                <a:ext cx="4819745" cy="2910448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197997"/>
              <a:ext cx="7325527" cy="5188599"/>
              <a:chOff x="0" y="0"/>
              <a:chExt cx="2327098" cy="164826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327098" cy="1648260"/>
              </a:xfrm>
              <a:custGeom>
                <a:avLst/>
                <a:gdLst/>
                <a:ahLst/>
                <a:cxnLst/>
                <a:rect r="r" b="b" t="t" l="l"/>
                <a:pathLst>
                  <a:path h="1648260" w="2327098">
                    <a:moveTo>
                      <a:pt x="47910" y="0"/>
                    </a:moveTo>
                    <a:lnTo>
                      <a:pt x="2279188" y="0"/>
                    </a:lnTo>
                    <a:cubicBezTo>
                      <a:pt x="2305648" y="0"/>
                      <a:pt x="2327098" y="21450"/>
                      <a:pt x="2327098" y="47910"/>
                    </a:cubicBezTo>
                    <a:lnTo>
                      <a:pt x="2327098" y="1600350"/>
                    </a:lnTo>
                    <a:cubicBezTo>
                      <a:pt x="2327098" y="1626810"/>
                      <a:pt x="2305648" y="1648260"/>
                      <a:pt x="2279188" y="1648260"/>
                    </a:cubicBezTo>
                    <a:lnTo>
                      <a:pt x="47910" y="1648260"/>
                    </a:lnTo>
                    <a:cubicBezTo>
                      <a:pt x="21450" y="1648260"/>
                      <a:pt x="0" y="1626810"/>
                      <a:pt x="0" y="1600350"/>
                    </a:cubicBezTo>
                    <a:lnTo>
                      <a:pt x="0" y="47910"/>
                    </a:lnTo>
                    <a:cubicBezTo>
                      <a:pt x="0" y="21450"/>
                      <a:pt x="21450" y="0"/>
                      <a:pt x="47910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9525"/>
                <a:ext cx="2327098" cy="165778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6067220" y="1342682"/>
              <a:ext cx="916062" cy="229016"/>
            </a:xfrm>
            <a:custGeom>
              <a:avLst/>
              <a:gdLst/>
              <a:ahLst/>
              <a:cxnLst/>
              <a:rect r="r" b="b" t="t" l="l"/>
              <a:pathLst>
                <a:path h="229016" w="916062">
                  <a:moveTo>
                    <a:pt x="0" y="0"/>
                  </a:moveTo>
                  <a:lnTo>
                    <a:pt x="916062" y="0"/>
                  </a:lnTo>
                  <a:lnTo>
                    <a:pt x="916062" y="229015"/>
                  </a:lnTo>
                  <a:lnTo>
                    <a:pt x="0" y="22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8377041" y="294858"/>
              <a:ext cx="13111017" cy="7858251"/>
            </a:xfrm>
            <a:custGeom>
              <a:avLst/>
              <a:gdLst/>
              <a:ahLst/>
              <a:cxnLst/>
              <a:rect r="r" b="b" t="t" l="l"/>
              <a:pathLst>
                <a:path h="7858251" w="13111017">
                  <a:moveTo>
                    <a:pt x="0" y="0"/>
                  </a:moveTo>
                  <a:lnTo>
                    <a:pt x="13111018" y="0"/>
                  </a:lnTo>
                  <a:lnTo>
                    <a:pt x="13111018" y="7858251"/>
                  </a:lnTo>
                  <a:lnTo>
                    <a:pt x="0" y="785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grpSp>
          <p:nvGrpSpPr>
            <p:cNvPr name="Group 15" id="15"/>
            <p:cNvGrpSpPr/>
            <p:nvPr/>
          </p:nvGrpSpPr>
          <p:grpSpPr>
            <a:xfrm rot="5400000">
              <a:off x="6777068" y="3318615"/>
              <a:ext cx="1681785" cy="1681785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11"/>
                  </a:lnSpc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0">
              <a:off x="20179274" y="312101"/>
              <a:ext cx="1216776" cy="304194"/>
            </a:xfrm>
            <a:custGeom>
              <a:avLst/>
              <a:gdLst/>
              <a:ahLst/>
              <a:cxnLst/>
              <a:rect r="r" b="b" t="t" l="l"/>
              <a:pathLst>
                <a:path h="304194" w="1216776">
                  <a:moveTo>
                    <a:pt x="0" y="0"/>
                  </a:moveTo>
                  <a:lnTo>
                    <a:pt x="1216776" y="0"/>
                  </a:lnTo>
                  <a:lnTo>
                    <a:pt x="1216776" y="304194"/>
                  </a:lnTo>
                  <a:lnTo>
                    <a:pt x="0" y="30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260462" y="2674167"/>
              <a:ext cx="6430761" cy="21314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518"/>
                </a:lnSpc>
                <a:spcBef>
                  <a:spcPct val="0"/>
                </a:spcBef>
              </a:pPr>
              <a:r>
                <a:rPr lang="en-US" b="true" sz="4656">
                  <a:solidFill>
                    <a:srgbClr val="000000"/>
                  </a:solidFill>
                  <a:latin typeface="Repo Bold Bold"/>
                  <a:ea typeface="Repo Bold Bold"/>
                  <a:cs typeface="Repo Bold Bold"/>
                  <a:sym typeface="Repo Bold Bold"/>
                </a:rPr>
                <a:t>Siklus Penyusunan SOP</a:t>
              </a:r>
            </a:p>
          </p:txBody>
        </p:sp>
        <p:grpSp>
          <p:nvGrpSpPr>
            <p:cNvPr name="Group 20" id="20"/>
            <p:cNvGrpSpPr/>
            <p:nvPr/>
          </p:nvGrpSpPr>
          <p:grpSpPr>
            <a:xfrm rot="0">
              <a:off x="6989438" y="3581998"/>
              <a:ext cx="1257045" cy="1155020"/>
              <a:chOff x="0" y="0"/>
              <a:chExt cx="884596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27257"/>
                <a:ext cx="864187" cy="758287"/>
              </a:xfrm>
              <a:custGeom>
                <a:avLst/>
                <a:gdLst/>
                <a:ahLst/>
                <a:cxnLst/>
                <a:rect r="r" b="b" t="t" l="l"/>
                <a:pathLst>
                  <a:path h="758287" w="864187">
                    <a:moveTo>
                      <a:pt x="849756" y="344303"/>
                    </a:moveTo>
                    <a:lnTo>
                      <a:pt x="513035" y="7583"/>
                    </a:lnTo>
                    <a:cubicBezTo>
                      <a:pt x="507199" y="1746"/>
                      <a:pt x="498421" y="0"/>
                      <a:pt x="490794" y="3159"/>
                    </a:cubicBezTo>
                    <a:cubicBezTo>
                      <a:pt x="483168" y="6317"/>
                      <a:pt x="478196" y="13759"/>
                      <a:pt x="478196" y="22014"/>
                    </a:cubicBezTo>
                    <a:lnTo>
                      <a:pt x="478196" y="126672"/>
                    </a:lnTo>
                    <a:cubicBezTo>
                      <a:pt x="478196" y="139740"/>
                      <a:pt x="473005" y="152272"/>
                      <a:pt x="463765" y="161512"/>
                    </a:cubicBezTo>
                    <a:cubicBezTo>
                      <a:pt x="454525" y="170752"/>
                      <a:pt x="441993" y="175943"/>
                      <a:pt x="428925" y="175943"/>
                    </a:cubicBezTo>
                    <a:lnTo>
                      <a:pt x="49271" y="175943"/>
                    </a:lnTo>
                    <a:cubicBezTo>
                      <a:pt x="36203" y="175943"/>
                      <a:pt x="23671" y="181134"/>
                      <a:pt x="14431" y="190374"/>
                    </a:cubicBezTo>
                    <a:cubicBezTo>
                      <a:pt x="5191" y="199614"/>
                      <a:pt x="0" y="212146"/>
                      <a:pt x="0" y="225214"/>
                    </a:cubicBezTo>
                    <a:lnTo>
                      <a:pt x="0" y="533072"/>
                    </a:lnTo>
                    <a:cubicBezTo>
                      <a:pt x="0" y="546140"/>
                      <a:pt x="5191" y="558672"/>
                      <a:pt x="14431" y="567912"/>
                    </a:cubicBezTo>
                    <a:cubicBezTo>
                      <a:pt x="23671" y="577152"/>
                      <a:pt x="36203" y="582343"/>
                      <a:pt x="49271" y="582343"/>
                    </a:cubicBezTo>
                    <a:lnTo>
                      <a:pt x="428925" y="582343"/>
                    </a:lnTo>
                    <a:cubicBezTo>
                      <a:pt x="456137" y="582343"/>
                      <a:pt x="478196" y="604402"/>
                      <a:pt x="478196" y="631614"/>
                    </a:cubicBezTo>
                    <a:lnTo>
                      <a:pt x="478196" y="736272"/>
                    </a:lnTo>
                    <a:cubicBezTo>
                      <a:pt x="478196" y="744527"/>
                      <a:pt x="483168" y="751969"/>
                      <a:pt x="490794" y="755127"/>
                    </a:cubicBezTo>
                    <a:cubicBezTo>
                      <a:pt x="498421" y="758286"/>
                      <a:pt x="507199" y="756540"/>
                      <a:pt x="513035" y="750703"/>
                    </a:cubicBezTo>
                    <a:lnTo>
                      <a:pt x="849756" y="413983"/>
                    </a:lnTo>
                    <a:cubicBezTo>
                      <a:pt x="858996" y="404743"/>
                      <a:pt x="864187" y="392210"/>
                      <a:pt x="864187" y="379143"/>
                    </a:cubicBezTo>
                    <a:cubicBezTo>
                      <a:pt x="864187" y="366076"/>
                      <a:pt x="858996" y="353543"/>
                      <a:pt x="849756" y="34430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174625"/>
                <a:ext cx="782996" cy="434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11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29587" y="3803389"/>
            <a:ext cx="3493297" cy="4837555"/>
            <a:chOff x="0" y="0"/>
            <a:chExt cx="1590613" cy="220269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90613" cy="2202698"/>
            </a:xfrm>
            <a:custGeom>
              <a:avLst/>
              <a:gdLst/>
              <a:ahLst/>
              <a:cxnLst/>
              <a:rect r="r" b="b" t="t" l="l"/>
              <a:pathLst>
                <a:path h="2202698" w="1590613">
                  <a:moveTo>
                    <a:pt x="75352" y="0"/>
                  </a:moveTo>
                  <a:lnTo>
                    <a:pt x="1515261" y="0"/>
                  </a:lnTo>
                  <a:cubicBezTo>
                    <a:pt x="1535246" y="0"/>
                    <a:pt x="1554412" y="7939"/>
                    <a:pt x="1568543" y="22070"/>
                  </a:cubicBezTo>
                  <a:cubicBezTo>
                    <a:pt x="1582674" y="36201"/>
                    <a:pt x="1590613" y="55367"/>
                    <a:pt x="1590613" y="75352"/>
                  </a:cubicBezTo>
                  <a:lnTo>
                    <a:pt x="1590613" y="2127346"/>
                  </a:lnTo>
                  <a:cubicBezTo>
                    <a:pt x="1590613" y="2147331"/>
                    <a:pt x="1582674" y="2166497"/>
                    <a:pt x="1568543" y="2180628"/>
                  </a:cubicBezTo>
                  <a:cubicBezTo>
                    <a:pt x="1554412" y="2194759"/>
                    <a:pt x="1535246" y="2202698"/>
                    <a:pt x="1515261" y="2202698"/>
                  </a:cubicBezTo>
                  <a:lnTo>
                    <a:pt x="75352" y="2202698"/>
                  </a:lnTo>
                  <a:cubicBezTo>
                    <a:pt x="55367" y="2202698"/>
                    <a:pt x="36201" y="2194759"/>
                    <a:pt x="22070" y="2180628"/>
                  </a:cubicBezTo>
                  <a:cubicBezTo>
                    <a:pt x="7939" y="2166497"/>
                    <a:pt x="0" y="2147331"/>
                    <a:pt x="0" y="2127346"/>
                  </a:cubicBezTo>
                  <a:lnTo>
                    <a:pt x="0" y="75352"/>
                  </a:lnTo>
                  <a:cubicBezTo>
                    <a:pt x="0" y="55367"/>
                    <a:pt x="7939" y="36201"/>
                    <a:pt x="22070" y="22070"/>
                  </a:cubicBezTo>
                  <a:cubicBezTo>
                    <a:pt x="36201" y="7939"/>
                    <a:pt x="55367" y="0"/>
                    <a:pt x="7535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590613" cy="221222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720558" y="3803389"/>
            <a:ext cx="3493297" cy="2432141"/>
            <a:chOff x="0" y="0"/>
            <a:chExt cx="1590613" cy="110743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90613" cy="1107434"/>
            </a:xfrm>
            <a:custGeom>
              <a:avLst/>
              <a:gdLst/>
              <a:ahLst/>
              <a:cxnLst/>
              <a:rect r="r" b="b" t="t" l="l"/>
              <a:pathLst>
                <a:path h="1107434" w="1590613">
                  <a:moveTo>
                    <a:pt x="75352" y="0"/>
                  </a:moveTo>
                  <a:lnTo>
                    <a:pt x="1515261" y="0"/>
                  </a:lnTo>
                  <a:cubicBezTo>
                    <a:pt x="1535246" y="0"/>
                    <a:pt x="1554412" y="7939"/>
                    <a:pt x="1568543" y="22070"/>
                  </a:cubicBezTo>
                  <a:cubicBezTo>
                    <a:pt x="1582674" y="36201"/>
                    <a:pt x="1590613" y="55367"/>
                    <a:pt x="1590613" y="75352"/>
                  </a:cubicBezTo>
                  <a:lnTo>
                    <a:pt x="1590613" y="1032082"/>
                  </a:lnTo>
                  <a:cubicBezTo>
                    <a:pt x="1590613" y="1052067"/>
                    <a:pt x="1582674" y="1071233"/>
                    <a:pt x="1568543" y="1085364"/>
                  </a:cubicBezTo>
                  <a:cubicBezTo>
                    <a:pt x="1554412" y="1099495"/>
                    <a:pt x="1535246" y="1107434"/>
                    <a:pt x="1515261" y="1107434"/>
                  </a:cubicBezTo>
                  <a:lnTo>
                    <a:pt x="75352" y="1107434"/>
                  </a:lnTo>
                  <a:cubicBezTo>
                    <a:pt x="55367" y="1107434"/>
                    <a:pt x="36201" y="1099495"/>
                    <a:pt x="22070" y="1085364"/>
                  </a:cubicBezTo>
                  <a:cubicBezTo>
                    <a:pt x="7939" y="1071233"/>
                    <a:pt x="0" y="1052067"/>
                    <a:pt x="0" y="1032082"/>
                  </a:cubicBezTo>
                  <a:lnTo>
                    <a:pt x="0" y="75352"/>
                  </a:lnTo>
                  <a:cubicBezTo>
                    <a:pt x="0" y="55367"/>
                    <a:pt x="7939" y="36201"/>
                    <a:pt x="22070" y="22070"/>
                  </a:cubicBezTo>
                  <a:cubicBezTo>
                    <a:pt x="36201" y="7939"/>
                    <a:pt x="55367" y="0"/>
                    <a:pt x="7535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590613" cy="11169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585250" y="5037922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9374" y="3803389"/>
            <a:ext cx="3493297" cy="3783079"/>
            <a:chOff x="0" y="0"/>
            <a:chExt cx="1590613" cy="17225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90613" cy="1722560"/>
            </a:xfrm>
            <a:custGeom>
              <a:avLst/>
              <a:gdLst/>
              <a:ahLst/>
              <a:cxnLst/>
              <a:rect r="r" b="b" t="t" l="l"/>
              <a:pathLst>
                <a:path h="1722560" w="1590613">
                  <a:moveTo>
                    <a:pt x="75352" y="0"/>
                  </a:moveTo>
                  <a:lnTo>
                    <a:pt x="1515261" y="0"/>
                  </a:lnTo>
                  <a:cubicBezTo>
                    <a:pt x="1535246" y="0"/>
                    <a:pt x="1554412" y="7939"/>
                    <a:pt x="1568543" y="22070"/>
                  </a:cubicBezTo>
                  <a:cubicBezTo>
                    <a:pt x="1582674" y="36201"/>
                    <a:pt x="1590613" y="55367"/>
                    <a:pt x="1590613" y="75352"/>
                  </a:cubicBezTo>
                  <a:lnTo>
                    <a:pt x="1590613" y="1647209"/>
                  </a:lnTo>
                  <a:cubicBezTo>
                    <a:pt x="1590613" y="1688824"/>
                    <a:pt x="1556877" y="1722560"/>
                    <a:pt x="1515261" y="1722560"/>
                  </a:cubicBezTo>
                  <a:lnTo>
                    <a:pt x="75352" y="1722560"/>
                  </a:lnTo>
                  <a:cubicBezTo>
                    <a:pt x="55367" y="1722560"/>
                    <a:pt x="36201" y="1714621"/>
                    <a:pt x="22070" y="1700490"/>
                  </a:cubicBezTo>
                  <a:cubicBezTo>
                    <a:pt x="7939" y="1686359"/>
                    <a:pt x="0" y="1667193"/>
                    <a:pt x="0" y="1647209"/>
                  </a:cubicBezTo>
                  <a:lnTo>
                    <a:pt x="0" y="75352"/>
                  </a:lnTo>
                  <a:cubicBezTo>
                    <a:pt x="0" y="55367"/>
                    <a:pt x="7939" y="36201"/>
                    <a:pt x="22070" y="22070"/>
                  </a:cubicBezTo>
                  <a:cubicBezTo>
                    <a:pt x="36201" y="7939"/>
                    <a:pt x="55367" y="0"/>
                    <a:pt x="7535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"/>
              <a:ext cx="1590613" cy="173208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184073" y="1223221"/>
            <a:ext cx="7919854" cy="1894368"/>
            <a:chOff x="0" y="0"/>
            <a:chExt cx="3606170" cy="86256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06170" cy="862568"/>
            </a:xfrm>
            <a:custGeom>
              <a:avLst/>
              <a:gdLst/>
              <a:ahLst/>
              <a:cxnLst/>
              <a:rect r="r" b="b" t="t" l="l"/>
              <a:pathLst>
                <a:path h="862568" w="3606170">
                  <a:moveTo>
                    <a:pt x="33236" y="0"/>
                  </a:moveTo>
                  <a:lnTo>
                    <a:pt x="3572934" y="0"/>
                  </a:lnTo>
                  <a:cubicBezTo>
                    <a:pt x="3581748" y="0"/>
                    <a:pt x="3590202" y="3502"/>
                    <a:pt x="3596435" y="9735"/>
                  </a:cubicBezTo>
                  <a:cubicBezTo>
                    <a:pt x="3602668" y="15968"/>
                    <a:pt x="3606170" y="24421"/>
                    <a:pt x="3606170" y="33236"/>
                  </a:cubicBezTo>
                  <a:lnTo>
                    <a:pt x="3606170" y="829332"/>
                  </a:lnTo>
                  <a:cubicBezTo>
                    <a:pt x="3606170" y="847688"/>
                    <a:pt x="3591289" y="862568"/>
                    <a:pt x="3572934" y="862568"/>
                  </a:cubicBezTo>
                  <a:lnTo>
                    <a:pt x="33236" y="862568"/>
                  </a:lnTo>
                  <a:cubicBezTo>
                    <a:pt x="14880" y="862568"/>
                    <a:pt x="0" y="847688"/>
                    <a:pt x="0" y="829332"/>
                  </a:cubicBezTo>
                  <a:lnTo>
                    <a:pt x="0" y="33236"/>
                  </a:lnTo>
                  <a:cubicBezTo>
                    <a:pt x="0" y="24421"/>
                    <a:pt x="3502" y="15968"/>
                    <a:pt x="9735" y="9735"/>
                  </a:cubicBezTo>
                  <a:cubicBezTo>
                    <a:pt x="15968" y="3502"/>
                    <a:pt x="24421" y="0"/>
                    <a:pt x="33236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3606170" cy="87209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true" rot="8100000">
            <a:off x="2038478" y="2762091"/>
            <a:ext cx="2503752" cy="1130962"/>
          </a:xfrm>
          <a:custGeom>
            <a:avLst/>
            <a:gdLst/>
            <a:ahLst/>
            <a:cxnLst/>
            <a:rect r="r" b="b" t="t" l="l"/>
            <a:pathLst>
              <a:path h="1130962" w="2503752">
                <a:moveTo>
                  <a:pt x="0" y="1130963"/>
                </a:moveTo>
                <a:lnTo>
                  <a:pt x="2503753" y="1130963"/>
                </a:lnTo>
                <a:lnTo>
                  <a:pt x="2503753" y="0"/>
                </a:lnTo>
                <a:lnTo>
                  <a:pt x="0" y="0"/>
                </a:lnTo>
                <a:lnTo>
                  <a:pt x="0" y="11309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259473" y="3985681"/>
            <a:ext cx="1040792" cy="1080924"/>
          </a:xfrm>
          <a:custGeom>
            <a:avLst/>
            <a:gdLst/>
            <a:ahLst/>
            <a:cxnLst/>
            <a:rect r="r" b="b" t="t" l="l"/>
            <a:pathLst>
              <a:path h="1080924" w="1040792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977712" y="4042028"/>
            <a:ext cx="840865" cy="1080924"/>
          </a:xfrm>
          <a:custGeom>
            <a:avLst/>
            <a:gdLst/>
            <a:ahLst/>
            <a:cxnLst/>
            <a:rect r="r" b="b" t="t" l="l"/>
            <a:pathLst>
              <a:path h="1080924" w="840865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3783890" y="3803389"/>
            <a:ext cx="3493297" cy="5967011"/>
            <a:chOff x="0" y="0"/>
            <a:chExt cx="1590613" cy="271697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590613" cy="2716976"/>
            </a:xfrm>
            <a:custGeom>
              <a:avLst/>
              <a:gdLst/>
              <a:ahLst/>
              <a:cxnLst/>
              <a:rect r="r" b="b" t="t" l="l"/>
              <a:pathLst>
                <a:path h="2716976" w="1590613">
                  <a:moveTo>
                    <a:pt x="75352" y="0"/>
                  </a:moveTo>
                  <a:lnTo>
                    <a:pt x="1515261" y="0"/>
                  </a:lnTo>
                  <a:cubicBezTo>
                    <a:pt x="1535246" y="0"/>
                    <a:pt x="1554412" y="7939"/>
                    <a:pt x="1568543" y="22070"/>
                  </a:cubicBezTo>
                  <a:cubicBezTo>
                    <a:pt x="1582674" y="36201"/>
                    <a:pt x="1590613" y="55367"/>
                    <a:pt x="1590613" y="75352"/>
                  </a:cubicBezTo>
                  <a:lnTo>
                    <a:pt x="1590613" y="2641625"/>
                  </a:lnTo>
                  <a:cubicBezTo>
                    <a:pt x="1590613" y="2661609"/>
                    <a:pt x="1582674" y="2680775"/>
                    <a:pt x="1568543" y="2694906"/>
                  </a:cubicBezTo>
                  <a:cubicBezTo>
                    <a:pt x="1554412" y="2709037"/>
                    <a:pt x="1535246" y="2716976"/>
                    <a:pt x="1515261" y="2716976"/>
                  </a:cubicBezTo>
                  <a:lnTo>
                    <a:pt x="75352" y="2716976"/>
                  </a:lnTo>
                  <a:cubicBezTo>
                    <a:pt x="55367" y="2716976"/>
                    <a:pt x="36201" y="2709037"/>
                    <a:pt x="22070" y="2694906"/>
                  </a:cubicBezTo>
                  <a:cubicBezTo>
                    <a:pt x="7939" y="2680775"/>
                    <a:pt x="0" y="2661609"/>
                    <a:pt x="0" y="2641625"/>
                  </a:cubicBezTo>
                  <a:lnTo>
                    <a:pt x="0" y="75352"/>
                  </a:lnTo>
                  <a:cubicBezTo>
                    <a:pt x="0" y="55367"/>
                    <a:pt x="7939" y="36201"/>
                    <a:pt x="22070" y="22070"/>
                  </a:cubicBezTo>
                  <a:cubicBezTo>
                    <a:pt x="36201" y="7939"/>
                    <a:pt x="55367" y="0"/>
                    <a:pt x="7535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9525"/>
              <a:ext cx="1590613" cy="272650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6014673" y="4048018"/>
            <a:ext cx="877165" cy="1129240"/>
          </a:xfrm>
          <a:custGeom>
            <a:avLst/>
            <a:gdLst/>
            <a:ahLst/>
            <a:cxnLst/>
            <a:rect r="r" b="b" t="t" l="l"/>
            <a:pathLst>
              <a:path h="1129240" w="877165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true" rot="-7473391">
            <a:off x="13583525" y="2678640"/>
            <a:ext cx="2397621" cy="1083022"/>
          </a:xfrm>
          <a:custGeom>
            <a:avLst/>
            <a:gdLst/>
            <a:ahLst/>
            <a:cxnLst/>
            <a:rect r="r" b="b" t="t" l="l"/>
            <a:pathLst>
              <a:path h="1083022" w="2397621">
                <a:moveTo>
                  <a:pt x="2397621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1" y="0"/>
                </a:lnTo>
                <a:lnTo>
                  <a:pt x="2397621" y="108302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8446158">
            <a:off x="7809712" y="3197984"/>
            <a:ext cx="1513470" cy="861725"/>
          </a:xfrm>
          <a:custGeom>
            <a:avLst/>
            <a:gdLst/>
            <a:ahLst/>
            <a:cxnLst/>
            <a:rect r="r" b="b" t="t" l="l"/>
            <a:pathLst>
              <a:path h="861725" w="1513470">
                <a:moveTo>
                  <a:pt x="0" y="0"/>
                </a:moveTo>
                <a:lnTo>
                  <a:pt x="1513470" y="0"/>
                </a:lnTo>
                <a:lnTo>
                  <a:pt x="1513470" y="861725"/>
                </a:lnTo>
                <a:lnTo>
                  <a:pt x="0" y="861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76957" y="4534865"/>
            <a:ext cx="3256664" cy="46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4"/>
              </a:lnSpc>
              <a:spcBef>
                <a:spcPct val="0"/>
              </a:spcBef>
            </a:pPr>
            <a:r>
              <a:rPr lang="en-US" sz="2753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Persiapan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7282648">
            <a:off x="-1792404" y="516566"/>
            <a:ext cx="5115649" cy="2818257"/>
          </a:xfrm>
          <a:custGeom>
            <a:avLst/>
            <a:gdLst/>
            <a:ahLst/>
            <a:cxnLst/>
            <a:rect r="r" b="b" t="t" l="l"/>
            <a:pathLst>
              <a:path h="2818257" w="5115649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895616" y="8945111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11056233" y="3803389"/>
            <a:ext cx="3493297" cy="4281751"/>
            <a:chOff x="0" y="0"/>
            <a:chExt cx="1590613" cy="194962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590613" cy="1949622"/>
            </a:xfrm>
            <a:custGeom>
              <a:avLst/>
              <a:gdLst/>
              <a:ahLst/>
              <a:cxnLst/>
              <a:rect r="r" b="b" t="t" l="l"/>
              <a:pathLst>
                <a:path h="1949622" w="1590613">
                  <a:moveTo>
                    <a:pt x="75352" y="0"/>
                  </a:moveTo>
                  <a:lnTo>
                    <a:pt x="1515261" y="0"/>
                  </a:lnTo>
                  <a:cubicBezTo>
                    <a:pt x="1535246" y="0"/>
                    <a:pt x="1554412" y="7939"/>
                    <a:pt x="1568543" y="22070"/>
                  </a:cubicBezTo>
                  <a:cubicBezTo>
                    <a:pt x="1582674" y="36201"/>
                    <a:pt x="1590613" y="55367"/>
                    <a:pt x="1590613" y="75352"/>
                  </a:cubicBezTo>
                  <a:lnTo>
                    <a:pt x="1590613" y="1874270"/>
                  </a:lnTo>
                  <a:cubicBezTo>
                    <a:pt x="1590613" y="1894255"/>
                    <a:pt x="1582674" y="1913421"/>
                    <a:pt x="1568543" y="1927552"/>
                  </a:cubicBezTo>
                  <a:cubicBezTo>
                    <a:pt x="1554412" y="1941683"/>
                    <a:pt x="1535246" y="1949622"/>
                    <a:pt x="1515261" y="1949622"/>
                  </a:cubicBezTo>
                  <a:lnTo>
                    <a:pt x="75352" y="1949622"/>
                  </a:lnTo>
                  <a:cubicBezTo>
                    <a:pt x="55367" y="1949622"/>
                    <a:pt x="36201" y="1941683"/>
                    <a:pt x="22070" y="1927552"/>
                  </a:cubicBezTo>
                  <a:cubicBezTo>
                    <a:pt x="7939" y="1913421"/>
                    <a:pt x="0" y="1894255"/>
                    <a:pt x="0" y="1874270"/>
                  </a:cubicBezTo>
                  <a:lnTo>
                    <a:pt x="0" y="75352"/>
                  </a:lnTo>
                  <a:cubicBezTo>
                    <a:pt x="0" y="55367"/>
                    <a:pt x="7939" y="36201"/>
                    <a:pt x="22070" y="22070"/>
                  </a:cubicBezTo>
                  <a:cubicBezTo>
                    <a:pt x="36201" y="7939"/>
                    <a:pt x="55367" y="0"/>
                    <a:pt x="7535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9525"/>
              <a:ext cx="1590613" cy="195914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8446158">
            <a:off x="4993584" y="3164450"/>
            <a:ext cx="1513470" cy="861725"/>
          </a:xfrm>
          <a:custGeom>
            <a:avLst/>
            <a:gdLst/>
            <a:ahLst/>
            <a:cxnLst/>
            <a:rect r="r" b="b" t="t" l="l"/>
            <a:pathLst>
              <a:path h="861725" w="1513470">
                <a:moveTo>
                  <a:pt x="0" y="0"/>
                </a:moveTo>
                <a:lnTo>
                  <a:pt x="1513470" y="0"/>
                </a:lnTo>
                <a:lnTo>
                  <a:pt x="1513470" y="861725"/>
                </a:lnTo>
                <a:lnTo>
                  <a:pt x="0" y="8617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4664225">
            <a:off x="11316101" y="3251645"/>
            <a:ext cx="1513470" cy="861725"/>
          </a:xfrm>
          <a:custGeom>
            <a:avLst/>
            <a:gdLst/>
            <a:ahLst/>
            <a:cxnLst/>
            <a:rect r="r" b="b" t="t" l="l"/>
            <a:pathLst>
              <a:path h="861725" w="1513470">
                <a:moveTo>
                  <a:pt x="0" y="0"/>
                </a:moveTo>
                <a:lnTo>
                  <a:pt x="1513470" y="0"/>
                </a:lnTo>
                <a:lnTo>
                  <a:pt x="1513470" y="861724"/>
                </a:lnTo>
                <a:lnTo>
                  <a:pt x="0" y="861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727444" y="3992653"/>
            <a:ext cx="804893" cy="1239970"/>
          </a:xfrm>
          <a:custGeom>
            <a:avLst/>
            <a:gdLst/>
            <a:ahLst/>
            <a:cxnLst/>
            <a:rect r="r" b="b" t="t" l="l"/>
            <a:pathLst>
              <a:path h="1239970" w="804893">
                <a:moveTo>
                  <a:pt x="0" y="0"/>
                </a:moveTo>
                <a:lnTo>
                  <a:pt x="804893" y="0"/>
                </a:lnTo>
                <a:lnTo>
                  <a:pt x="804893" y="1239970"/>
                </a:lnTo>
                <a:lnTo>
                  <a:pt x="0" y="12399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3397547" y="3975987"/>
            <a:ext cx="926769" cy="1256636"/>
          </a:xfrm>
          <a:custGeom>
            <a:avLst/>
            <a:gdLst/>
            <a:ahLst/>
            <a:cxnLst/>
            <a:rect r="r" b="b" t="t" l="l"/>
            <a:pathLst>
              <a:path h="1256636" w="926769">
                <a:moveTo>
                  <a:pt x="0" y="0"/>
                </a:moveTo>
                <a:lnTo>
                  <a:pt x="926769" y="0"/>
                </a:lnTo>
                <a:lnTo>
                  <a:pt x="926769" y="1256636"/>
                </a:lnTo>
                <a:lnTo>
                  <a:pt x="0" y="12566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256670" y="1764103"/>
            <a:ext cx="7774661" cy="813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81"/>
              </a:lnSpc>
              <a:spcBef>
                <a:spcPct val="0"/>
              </a:spcBef>
            </a:pPr>
            <a:r>
              <a:rPr lang="en-US" b="true" sz="477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Tahapan Penyusunan SOP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76957" y="5123521"/>
            <a:ext cx="3006858" cy="2185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membentuk Tim dan Kelengkapan.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Melakukan pelatihan untuk anggota Tim.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Sosialisasi kegiatan penyusunan SOP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3987932" y="5619031"/>
            <a:ext cx="3006858" cy="4005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Menyusun rencana tindak penilaian kebutuhan.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Melakukan penilaian kebutuhan.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Membuat daftar SOP yang akan dikembangkan.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Membuat dokumen penilaian kebutuhan SOP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3987932" y="4565013"/>
            <a:ext cx="3256664" cy="949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4"/>
              </a:lnSpc>
              <a:spcBef>
                <a:spcPct val="0"/>
              </a:spcBef>
            </a:pPr>
            <a:r>
              <a:rPr lang="en-US" sz="2753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Penilaian Kebutuhan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633628" y="4565013"/>
            <a:ext cx="3256664" cy="46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4"/>
              </a:lnSpc>
              <a:spcBef>
                <a:spcPct val="0"/>
              </a:spcBef>
            </a:pPr>
            <a:r>
              <a:rPr lang="en-US" sz="2753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Pengembangan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578392" y="5161831"/>
            <a:ext cx="3006858" cy="3281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Pengumpulan informasi dan identifikasi alternatif.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Analisi dan pemilihan alternatif penulisan SOP.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Pengujian dan revies SOP.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Pengesahan SOP.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330544" y="4595426"/>
            <a:ext cx="3256664" cy="949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4"/>
              </a:lnSpc>
            </a:pPr>
            <a:r>
              <a:rPr lang="en-US" sz="2753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Penerapan</a:t>
            </a:r>
          </a:p>
          <a:p>
            <a:pPr algn="l">
              <a:lnSpc>
                <a:spcPts val="3854"/>
              </a:lnSpc>
              <a:spcBef>
                <a:spcPct val="0"/>
              </a:spcBef>
            </a:pPr>
            <a:r>
              <a:rPr lang="en-US" sz="2753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/Integrasi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275308" y="5649444"/>
            <a:ext cx="3006858" cy="2195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Penerapan.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Pemberitahuan.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Distribusi dan aksesibilitas.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Pelatiahan pemahaman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947243" y="4595426"/>
            <a:ext cx="3256664" cy="463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4"/>
              </a:lnSpc>
              <a:spcBef>
                <a:spcPct val="0"/>
              </a:spcBef>
            </a:pPr>
            <a:r>
              <a:rPr lang="en-US" sz="2753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Monev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892008" y="5245209"/>
            <a:ext cx="3006858" cy="728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Monitoring.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Evaluasi.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5626" y="2068747"/>
            <a:ext cx="10236748" cy="6321192"/>
          </a:xfrm>
          <a:custGeom>
            <a:avLst/>
            <a:gdLst/>
            <a:ahLst/>
            <a:cxnLst/>
            <a:rect r="r" b="b" t="t" l="l"/>
            <a:pathLst>
              <a:path h="6321192" w="10236748">
                <a:moveTo>
                  <a:pt x="0" y="0"/>
                </a:moveTo>
                <a:lnTo>
                  <a:pt x="10236748" y="0"/>
                </a:lnTo>
                <a:lnTo>
                  <a:pt x="10236748" y="6321192"/>
                </a:lnTo>
                <a:lnTo>
                  <a:pt x="0" y="632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22785" y="3052372"/>
            <a:ext cx="9480530" cy="4892070"/>
          </a:xfrm>
          <a:custGeom>
            <a:avLst/>
            <a:gdLst/>
            <a:ahLst/>
            <a:cxnLst/>
            <a:rect r="r" b="b" t="t" l="l"/>
            <a:pathLst>
              <a:path h="4892070" w="9480530">
                <a:moveTo>
                  <a:pt x="0" y="0"/>
                </a:moveTo>
                <a:lnTo>
                  <a:pt x="9480530" y="0"/>
                </a:lnTo>
                <a:lnTo>
                  <a:pt x="9480530" y="4892070"/>
                </a:lnTo>
                <a:lnTo>
                  <a:pt x="0" y="4892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4306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756271" y="1680686"/>
            <a:ext cx="5456124" cy="1700931"/>
            <a:chOff x="0" y="0"/>
            <a:chExt cx="1962273" cy="6117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62273" cy="611733"/>
            </a:xfrm>
            <a:custGeom>
              <a:avLst/>
              <a:gdLst/>
              <a:ahLst/>
              <a:cxnLst/>
              <a:rect r="r" b="b" t="t" l="l"/>
              <a:pathLst>
                <a:path h="611733" w="196227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683888">
            <a:off x="15941323" y="5997879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3888">
            <a:off x="-602227" y="-92882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47426" y="5862934"/>
            <a:ext cx="1529987" cy="2527005"/>
          </a:xfrm>
          <a:custGeom>
            <a:avLst/>
            <a:gdLst/>
            <a:ahLst/>
            <a:cxnLst/>
            <a:rect r="r" b="b" t="t" l="l"/>
            <a:pathLst>
              <a:path h="2527005" w="1529987">
                <a:moveTo>
                  <a:pt x="0" y="0"/>
                </a:moveTo>
                <a:lnTo>
                  <a:pt x="1529986" y="0"/>
                </a:lnTo>
                <a:lnTo>
                  <a:pt x="1529986" y="2527005"/>
                </a:lnTo>
                <a:lnTo>
                  <a:pt x="0" y="2527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683888">
            <a:off x="40236" y="1027429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338698" y="1854970"/>
            <a:ext cx="4291271" cy="1197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31"/>
              </a:lnSpc>
              <a:spcBef>
                <a:spcPct val="0"/>
              </a:spcBef>
            </a:pPr>
            <a:r>
              <a:rPr lang="en-US" b="true" sz="6879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Standar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85250" y="5037922"/>
            <a:ext cx="8716094" cy="5689232"/>
          </a:xfrm>
          <a:custGeom>
            <a:avLst/>
            <a:gdLst/>
            <a:ahLst/>
            <a:cxnLst/>
            <a:rect r="r" b="b" t="t" l="l"/>
            <a:pathLst>
              <a:path h="5689232" w="8716094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184073" y="1223221"/>
            <a:ext cx="7919854" cy="1894368"/>
            <a:chOff x="0" y="0"/>
            <a:chExt cx="3606170" cy="86256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06170" cy="862568"/>
            </a:xfrm>
            <a:custGeom>
              <a:avLst/>
              <a:gdLst/>
              <a:ahLst/>
              <a:cxnLst/>
              <a:rect r="r" b="b" t="t" l="l"/>
              <a:pathLst>
                <a:path h="862568" w="3606170">
                  <a:moveTo>
                    <a:pt x="33236" y="0"/>
                  </a:moveTo>
                  <a:lnTo>
                    <a:pt x="3572934" y="0"/>
                  </a:lnTo>
                  <a:cubicBezTo>
                    <a:pt x="3581748" y="0"/>
                    <a:pt x="3590202" y="3502"/>
                    <a:pt x="3596435" y="9735"/>
                  </a:cubicBezTo>
                  <a:cubicBezTo>
                    <a:pt x="3602668" y="15968"/>
                    <a:pt x="3606170" y="24421"/>
                    <a:pt x="3606170" y="33236"/>
                  </a:cubicBezTo>
                  <a:lnTo>
                    <a:pt x="3606170" y="829332"/>
                  </a:lnTo>
                  <a:cubicBezTo>
                    <a:pt x="3606170" y="847688"/>
                    <a:pt x="3591289" y="862568"/>
                    <a:pt x="3572934" y="862568"/>
                  </a:cubicBezTo>
                  <a:lnTo>
                    <a:pt x="33236" y="862568"/>
                  </a:lnTo>
                  <a:cubicBezTo>
                    <a:pt x="14880" y="862568"/>
                    <a:pt x="0" y="847688"/>
                    <a:pt x="0" y="829332"/>
                  </a:cubicBezTo>
                  <a:lnTo>
                    <a:pt x="0" y="33236"/>
                  </a:lnTo>
                  <a:cubicBezTo>
                    <a:pt x="0" y="24421"/>
                    <a:pt x="3502" y="15968"/>
                    <a:pt x="9735" y="9735"/>
                  </a:cubicBezTo>
                  <a:cubicBezTo>
                    <a:pt x="15968" y="3502"/>
                    <a:pt x="24421" y="0"/>
                    <a:pt x="33236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3606170" cy="87209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7282648">
            <a:off x="-1792404" y="516566"/>
            <a:ext cx="5115649" cy="2818257"/>
          </a:xfrm>
          <a:custGeom>
            <a:avLst/>
            <a:gdLst/>
            <a:ahLst/>
            <a:cxnLst/>
            <a:rect r="r" b="b" t="t" l="l"/>
            <a:pathLst>
              <a:path h="2818257" w="5115649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895616" y="8945111"/>
            <a:ext cx="2966186" cy="2885291"/>
          </a:xfrm>
          <a:custGeom>
            <a:avLst/>
            <a:gdLst/>
            <a:ahLst/>
            <a:cxnLst/>
            <a:rect r="r" b="b" t="t" l="l"/>
            <a:pathLst>
              <a:path h="2885291" w="2966186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56670" y="1764103"/>
            <a:ext cx="7774661" cy="813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81"/>
              </a:lnSpc>
              <a:spcBef>
                <a:spcPct val="0"/>
              </a:spcBef>
            </a:pPr>
            <a:r>
              <a:rPr lang="en-US" b="true" sz="477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Identifikasi Judul SOP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48284" y="3598394"/>
            <a:ext cx="2746979" cy="2807032"/>
            <a:chOff x="0" y="0"/>
            <a:chExt cx="1936295" cy="19786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36295" cy="1978625"/>
            </a:xfrm>
            <a:custGeom>
              <a:avLst/>
              <a:gdLst/>
              <a:ahLst/>
              <a:cxnLst/>
              <a:rect r="r" b="b" t="t" l="l"/>
              <a:pathLst>
                <a:path h="1978625" w="1936295">
                  <a:moveTo>
                    <a:pt x="62003" y="0"/>
                  </a:moveTo>
                  <a:lnTo>
                    <a:pt x="1874292" y="0"/>
                  </a:lnTo>
                  <a:cubicBezTo>
                    <a:pt x="1908535" y="0"/>
                    <a:pt x="1936295" y="27760"/>
                    <a:pt x="1936295" y="62003"/>
                  </a:cubicBezTo>
                  <a:lnTo>
                    <a:pt x="1936295" y="1916622"/>
                  </a:lnTo>
                  <a:cubicBezTo>
                    <a:pt x="1936295" y="1933066"/>
                    <a:pt x="1929762" y="1948837"/>
                    <a:pt x="1918135" y="1960465"/>
                  </a:cubicBezTo>
                  <a:cubicBezTo>
                    <a:pt x="1906507" y="1972093"/>
                    <a:pt x="1890736" y="1978625"/>
                    <a:pt x="1874292" y="1978625"/>
                  </a:cubicBezTo>
                  <a:lnTo>
                    <a:pt x="62003" y="1978625"/>
                  </a:lnTo>
                  <a:cubicBezTo>
                    <a:pt x="27760" y="1978625"/>
                    <a:pt x="0" y="1950865"/>
                    <a:pt x="0" y="1916622"/>
                  </a:cubicBezTo>
                  <a:lnTo>
                    <a:pt x="0" y="62003"/>
                  </a:lnTo>
                  <a:cubicBezTo>
                    <a:pt x="0" y="27760"/>
                    <a:pt x="27760" y="0"/>
                    <a:pt x="62003" y="0"/>
                  </a:cubicBezTo>
                  <a:close/>
                </a:path>
              </a:pathLst>
            </a:custGeom>
            <a:solidFill>
              <a:srgbClr val="FFFEF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1936295" cy="19786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4626740" y="3985797"/>
            <a:ext cx="589501" cy="147375"/>
          </a:xfrm>
          <a:custGeom>
            <a:avLst/>
            <a:gdLst/>
            <a:ahLst/>
            <a:cxnLst/>
            <a:rect r="r" b="b" t="t" l="l"/>
            <a:pathLst>
              <a:path h="147375" w="589501">
                <a:moveTo>
                  <a:pt x="0" y="0"/>
                </a:moveTo>
                <a:lnTo>
                  <a:pt x="589501" y="0"/>
                </a:lnTo>
                <a:lnTo>
                  <a:pt x="589501" y="147375"/>
                </a:lnTo>
                <a:lnTo>
                  <a:pt x="0" y="147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123311" y="4354874"/>
            <a:ext cx="2092930" cy="1833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91"/>
              </a:lnSpc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Telaah Dokumen: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Tupoksi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Urtug Es. IV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Renstra</a:t>
            </a:r>
          </a:p>
          <a:p>
            <a:pPr algn="just" marL="445883" indent="-222942" lvl="1">
              <a:lnSpc>
                <a:spcPts val="2891"/>
              </a:lnSpc>
              <a:buFont typeface="Arial"/>
              <a:buChar char="•"/>
            </a:pPr>
            <a:r>
              <a:rPr lang="en-US" sz="2065" spc="-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RKA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6087703" y="3598394"/>
            <a:ext cx="2746979" cy="2807032"/>
            <a:chOff x="0" y="0"/>
            <a:chExt cx="1936295" cy="197862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36295" cy="1978625"/>
            </a:xfrm>
            <a:custGeom>
              <a:avLst/>
              <a:gdLst/>
              <a:ahLst/>
              <a:cxnLst/>
              <a:rect r="r" b="b" t="t" l="l"/>
              <a:pathLst>
                <a:path h="1978625" w="1936295">
                  <a:moveTo>
                    <a:pt x="62003" y="0"/>
                  </a:moveTo>
                  <a:lnTo>
                    <a:pt x="1874292" y="0"/>
                  </a:lnTo>
                  <a:cubicBezTo>
                    <a:pt x="1908535" y="0"/>
                    <a:pt x="1936295" y="27760"/>
                    <a:pt x="1936295" y="62003"/>
                  </a:cubicBezTo>
                  <a:lnTo>
                    <a:pt x="1936295" y="1916622"/>
                  </a:lnTo>
                  <a:cubicBezTo>
                    <a:pt x="1936295" y="1933066"/>
                    <a:pt x="1929762" y="1948837"/>
                    <a:pt x="1918135" y="1960465"/>
                  </a:cubicBezTo>
                  <a:cubicBezTo>
                    <a:pt x="1906507" y="1972093"/>
                    <a:pt x="1890736" y="1978625"/>
                    <a:pt x="1874292" y="1978625"/>
                  </a:cubicBezTo>
                  <a:lnTo>
                    <a:pt x="62003" y="1978625"/>
                  </a:lnTo>
                  <a:cubicBezTo>
                    <a:pt x="27760" y="1978625"/>
                    <a:pt x="0" y="1950865"/>
                    <a:pt x="0" y="1916622"/>
                  </a:cubicBezTo>
                  <a:lnTo>
                    <a:pt x="0" y="62003"/>
                  </a:lnTo>
                  <a:cubicBezTo>
                    <a:pt x="0" y="27760"/>
                    <a:pt x="27760" y="0"/>
                    <a:pt x="62003" y="0"/>
                  </a:cubicBezTo>
                  <a:close/>
                </a:path>
              </a:pathLst>
            </a:custGeom>
            <a:solidFill>
              <a:srgbClr val="FFFEF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0"/>
              <a:ext cx="1936295" cy="19786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6462731" y="4715002"/>
            <a:ext cx="2074404" cy="877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Teknik curah </a:t>
            </a:r>
          </a:p>
          <a:p>
            <a:pPr algn="ctr">
              <a:lnSpc>
                <a:spcPts val="3591"/>
              </a:lnSpc>
            </a:pPr>
            <a:r>
              <a:rPr lang="en-US" sz="2565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pendapat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947634" y="4002335"/>
            <a:ext cx="589501" cy="147375"/>
          </a:xfrm>
          <a:custGeom>
            <a:avLst/>
            <a:gdLst/>
            <a:ahLst/>
            <a:cxnLst/>
            <a:rect r="r" b="b" t="t" l="l"/>
            <a:pathLst>
              <a:path h="147375" w="589501">
                <a:moveTo>
                  <a:pt x="0" y="0"/>
                </a:moveTo>
                <a:lnTo>
                  <a:pt x="589501" y="0"/>
                </a:lnTo>
                <a:lnTo>
                  <a:pt x="589501" y="147375"/>
                </a:lnTo>
                <a:lnTo>
                  <a:pt x="0" y="147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9455209" y="3598394"/>
            <a:ext cx="2746979" cy="2807032"/>
            <a:chOff x="0" y="0"/>
            <a:chExt cx="1936295" cy="197862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936295" cy="1978625"/>
            </a:xfrm>
            <a:custGeom>
              <a:avLst/>
              <a:gdLst/>
              <a:ahLst/>
              <a:cxnLst/>
              <a:rect r="r" b="b" t="t" l="l"/>
              <a:pathLst>
                <a:path h="1978625" w="1936295">
                  <a:moveTo>
                    <a:pt x="62003" y="0"/>
                  </a:moveTo>
                  <a:lnTo>
                    <a:pt x="1874292" y="0"/>
                  </a:lnTo>
                  <a:cubicBezTo>
                    <a:pt x="1908535" y="0"/>
                    <a:pt x="1936295" y="27760"/>
                    <a:pt x="1936295" y="62003"/>
                  </a:cubicBezTo>
                  <a:lnTo>
                    <a:pt x="1936295" y="1916622"/>
                  </a:lnTo>
                  <a:cubicBezTo>
                    <a:pt x="1936295" y="1933066"/>
                    <a:pt x="1929762" y="1948837"/>
                    <a:pt x="1918135" y="1960465"/>
                  </a:cubicBezTo>
                  <a:cubicBezTo>
                    <a:pt x="1906507" y="1972093"/>
                    <a:pt x="1890736" y="1978625"/>
                    <a:pt x="1874292" y="1978625"/>
                  </a:cubicBezTo>
                  <a:lnTo>
                    <a:pt x="62003" y="1978625"/>
                  </a:lnTo>
                  <a:cubicBezTo>
                    <a:pt x="27760" y="1978625"/>
                    <a:pt x="0" y="1950865"/>
                    <a:pt x="0" y="1916622"/>
                  </a:cubicBezTo>
                  <a:lnTo>
                    <a:pt x="0" y="62003"/>
                  </a:lnTo>
                  <a:cubicBezTo>
                    <a:pt x="0" y="27760"/>
                    <a:pt x="27760" y="0"/>
                    <a:pt x="62003" y="0"/>
                  </a:cubicBezTo>
                  <a:close/>
                </a:path>
              </a:pathLst>
            </a:custGeom>
            <a:solidFill>
              <a:srgbClr val="FFFEF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0"/>
              <a:ext cx="1936295" cy="19786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830236" y="4843324"/>
            <a:ext cx="2074404" cy="43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Teknik FGD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1315139" y="4002335"/>
            <a:ext cx="589501" cy="147375"/>
          </a:xfrm>
          <a:custGeom>
            <a:avLst/>
            <a:gdLst/>
            <a:ahLst/>
            <a:cxnLst/>
            <a:rect r="r" b="b" t="t" l="l"/>
            <a:pathLst>
              <a:path h="147375" w="589501">
                <a:moveTo>
                  <a:pt x="0" y="0"/>
                </a:moveTo>
                <a:lnTo>
                  <a:pt x="589501" y="0"/>
                </a:lnTo>
                <a:lnTo>
                  <a:pt x="589501" y="147375"/>
                </a:lnTo>
                <a:lnTo>
                  <a:pt x="0" y="147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2792737" y="3660901"/>
            <a:ext cx="2746979" cy="2807032"/>
            <a:chOff x="0" y="0"/>
            <a:chExt cx="1936295" cy="197862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936295" cy="1978625"/>
            </a:xfrm>
            <a:custGeom>
              <a:avLst/>
              <a:gdLst/>
              <a:ahLst/>
              <a:cxnLst/>
              <a:rect r="r" b="b" t="t" l="l"/>
              <a:pathLst>
                <a:path h="1978625" w="1936295">
                  <a:moveTo>
                    <a:pt x="62003" y="0"/>
                  </a:moveTo>
                  <a:lnTo>
                    <a:pt x="1874292" y="0"/>
                  </a:lnTo>
                  <a:cubicBezTo>
                    <a:pt x="1908535" y="0"/>
                    <a:pt x="1936295" y="27760"/>
                    <a:pt x="1936295" y="62003"/>
                  </a:cubicBezTo>
                  <a:lnTo>
                    <a:pt x="1936295" y="1916622"/>
                  </a:lnTo>
                  <a:cubicBezTo>
                    <a:pt x="1936295" y="1933066"/>
                    <a:pt x="1929762" y="1948837"/>
                    <a:pt x="1918135" y="1960465"/>
                  </a:cubicBezTo>
                  <a:cubicBezTo>
                    <a:pt x="1906507" y="1972093"/>
                    <a:pt x="1890736" y="1978625"/>
                    <a:pt x="1874292" y="1978625"/>
                  </a:cubicBezTo>
                  <a:lnTo>
                    <a:pt x="62003" y="1978625"/>
                  </a:lnTo>
                  <a:cubicBezTo>
                    <a:pt x="27760" y="1978625"/>
                    <a:pt x="0" y="1950865"/>
                    <a:pt x="0" y="1916622"/>
                  </a:cubicBezTo>
                  <a:lnTo>
                    <a:pt x="0" y="62003"/>
                  </a:lnTo>
                  <a:cubicBezTo>
                    <a:pt x="0" y="27760"/>
                    <a:pt x="27760" y="0"/>
                    <a:pt x="62003" y="0"/>
                  </a:cubicBezTo>
                  <a:close/>
                </a:path>
              </a:pathLst>
            </a:custGeom>
            <a:solidFill>
              <a:srgbClr val="FFFEF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0"/>
              <a:ext cx="1936295" cy="19786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3167765" y="4700120"/>
            <a:ext cx="2074404" cy="877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Teknik wawancara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4652668" y="4064841"/>
            <a:ext cx="589501" cy="147375"/>
          </a:xfrm>
          <a:custGeom>
            <a:avLst/>
            <a:gdLst/>
            <a:ahLst/>
            <a:cxnLst/>
            <a:rect r="r" b="b" t="t" l="l"/>
            <a:pathLst>
              <a:path h="147375" w="589501">
                <a:moveTo>
                  <a:pt x="0" y="0"/>
                </a:moveTo>
                <a:lnTo>
                  <a:pt x="589501" y="0"/>
                </a:lnTo>
                <a:lnTo>
                  <a:pt x="589501" y="147375"/>
                </a:lnTo>
                <a:lnTo>
                  <a:pt x="0" y="147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6126444" y="7062651"/>
            <a:ext cx="2746979" cy="2807032"/>
            <a:chOff x="0" y="0"/>
            <a:chExt cx="1936295" cy="197862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936295" cy="1978625"/>
            </a:xfrm>
            <a:custGeom>
              <a:avLst/>
              <a:gdLst/>
              <a:ahLst/>
              <a:cxnLst/>
              <a:rect r="r" b="b" t="t" l="l"/>
              <a:pathLst>
                <a:path h="1978625" w="1936295">
                  <a:moveTo>
                    <a:pt x="62003" y="0"/>
                  </a:moveTo>
                  <a:lnTo>
                    <a:pt x="1874292" y="0"/>
                  </a:lnTo>
                  <a:cubicBezTo>
                    <a:pt x="1908535" y="0"/>
                    <a:pt x="1936295" y="27760"/>
                    <a:pt x="1936295" y="62003"/>
                  </a:cubicBezTo>
                  <a:lnTo>
                    <a:pt x="1936295" y="1916622"/>
                  </a:lnTo>
                  <a:cubicBezTo>
                    <a:pt x="1936295" y="1933066"/>
                    <a:pt x="1929762" y="1948837"/>
                    <a:pt x="1918135" y="1960465"/>
                  </a:cubicBezTo>
                  <a:cubicBezTo>
                    <a:pt x="1906507" y="1972093"/>
                    <a:pt x="1890736" y="1978625"/>
                    <a:pt x="1874292" y="1978625"/>
                  </a:cubicBezTo>
                  <a:lnTo>
                    <a:pt x="62003" y="1978625"/>
                  </a:lnTo>
                  <a:cubicBezTo>
                    <a:pt x="27760" y="1978625"/>
                    <a:pt x="0" y="1950865"/>
                    <a:pt x="0" y="1916622"/>
                  </a:cubicBezTo>
                  <a:lnTo>
                    <a:pt x="0" y="62003"/>
                  </a:lnTo>
                  <a:cubicBezTo>
                    <a:pt x="0" y="27760"/>
                    <a:pt x="27760" y="0"/>
                    <a:pt x="62003" y="0"/>
                  </a:cubicBezTo>
                  <a:close/>
                </a:path>
              </a:pathLst>
            </a:custGeom>
            <a:solidFill>
              <a:srgbClr val="FFFEF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0"/>
              <a:ext cx="1936295" cy="19786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6501471" y="8326302"/>
            <a:ext cx="2074404" cy="43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Teknik survey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7986374" y="7466592"/>
            <a:ext cx="589501" cy="147375"/>
          </a:xfrm>
          <a:custGeom>
            <a:avLst/>
            <a:gdLst/>
            <a:ahLst/>
            <a:cxnLst/>
            <a:rect r="r" b="b" t="t" l="l"/>
            <a:pathLst>
              <a:path h="147375" w="589501">
                <a:moveTo>
                  <a:pt x="0" y="0"/>
                </a:moveTo>
                <a:lnTo>
                  <a:pt x="589501" y="0"/>
                </a:lnTo>
                <a:lnTo>
                  <a:pt x="589501" y="147375"/>
                </a:lnTo>
                <a:lnTo>
                  <a:pt x="0" y="147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9493949" y="7062651"/>
            <a:ext cx="2746979" cy="2807032"/>
            <a:chOff x="0" y="0"/>
            <a:chExt cx="1936295" cy="197862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936295" cy="1978625"/>
            </a:xfrm>
            <a:custGeom>
              <a:avLst/>
              <a:gdLst/>
              <a:ahLst/>
              <a:cxnLst/>
              <a:rect r="r" b="b" t="t" l="l"/>
              <a:pathLst>
                <a:path h="1978625" w="1936295">
                  <a:moveTo>
                    <a:pt x="62003" y="0"/>
                  </a:moveTo>
                  <a:lnTo>
                    <a:pt x="1874292" y="0"/>
                  </a:lnTo>
                  <a:cubicBezTo>
                    <a:pt x="1908535" y="0"/>
                    <a:pt x="1936295" y="27760"/>
                    <a:pt x="1936295" y="62003"/>
                  </a:cubicBezTo>
                  <a:lnTo>
                    <a:pt x="1936295" y="1916622"/>
                  </a:lnTo>
                  <a:cubicBezTo>
                    <a:pt x="1936295" y="1933066"/>
                    <a:pt x="1929762" y="1948837"/>
                    <a:pt x="1918135" y="1960465"/>
                  </a:cubicBezTo>
                  <a:cubicBezTo>
                    <a:pt x="1906507" y="1972093"/>
                    <a:pt x="1890736" y="1978625"/>
                    <a:pt x="1874292" y="1978625"/>
                  </a:cubicBezTo>
                  <a:lnTo>
                    <a:pt x="62003" y="1978625"/>
                  </a:lnTo>
                  <a:cubicBezTo>
                    <a:pt x="27760" y="1978625"/>
                    <a:pt x="0" y="1950865"/>
                    <a:pt x="0" y="1916622"/>
                  </a:cubicBezTo>
                  <a:lnTo>
                    <a:pt x="0" y="62003"/>
                  </a:lnTo>
                  <a:cubicBezTo>
                    <a:pt x="0" y="27760"/>
                    <a:pt x="27760" y="0"/>
                    <a:pt x="62003" y="0"/>
                  </a:cubicBezTo>
                  <a:close/>
                </a:path>
              </a:pathLst>
            </a:custGeom>
            <a:solidFill>
              <a:srgbClr val="FFFEF7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0"/>
              <a:ext cx="1936295" cy="19786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9868976" y="8183427"/>
            <a:ext cx="2074404" cy="877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Teknik benchmark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1353879" y="7466592"/>
            <a:ext cx="589501" cy="147375"/>
          </a:xfrm>
          <a:custGeom>
            <a:avLst/>
            <a:gdLst/>
            <a:ahLst/>
            <a:cxnLst/>
            <a:rect r="r" b="b" t="t" l="l"/>
            <a:pathLst>
              <a:path h="147375" w="589501">
                <a:moveTo>
                  <a:pt x="0" y="0"/>
                </a:moveTo>
                <a:lnTo>
                  <a:pt x="589501" y="0"/>
                </a:lnTo>
                <a:lnTo>
                  <a:pt x="589501" y="147375"/>
                </a:lnTo>
                <a:lnTo>
                  <a:pt x="0" y="1473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422898" y="7466592"/>
            <a:ext cx="5380858" cy="2185973"/>
          </a:xfrm>
          <a:custGeom>
            <a:avLst/>
            <a:gdLst/>
            <a:ahLst/>
            <a:cxnLst/>
            <a:rect r="r" b="b" t="t" l="l"/>
            <a:pathLst>
              <a:path h="2185973" w="5380858">
                <a:moveTo>
                  <a:pt x="0" y="0"/>
                </a:moveTo>
                <a:lnTo>
                  <a:pt x="5380858" y="0"/>
                </a:lnTo>
                <a:lnTo>
                  <a:pt x="5380858" y="2185973"/>
                </a:lnTo>
                <a:lnTo>
                  <a:pt x="0" y="2185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765420" y="8102464"/>
            <a:ext cx="4741898" cy="877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Narasikan proses kegiatan yang selama ini dilakukan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06430" y="1028700"/>
            <a:ext cx="12675140" cy="8896682"/>
            <a:chOff x="0" y="0"/>
            <a:chExt cx="5771408" cy="40509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771407" cy="4050952"/>
            </a:xfrm>
            <a:custGeom>
              <a:avLst/>
              <a:gdLst/>
              <a:ahLst/>
              <a:cxnLst/>
              <a:rect r="r" b="b" t="t" l="l"/>
              <a:pathLst>
                <a:path h="4050952" w="5771407">
                  <a:moveTo>
                    <a:pt x="20767" y="0"/>
                  </a:moveTo>
                  <a:lnTo>
                    <a:pt x="5750640" y="0"/>
                  </a:lnTo>
                  <a:cubicBezTo>
                    <a:pt x="5756148" y="0"/>
                    <a:pt x="5761430" y="2188"/>
                    <a:pt x="5765325" y="6083"/>
                  </a:cubicBezTo>
                  <a:cubicBezTo>
                    <a:pt x="5769220" y="9977"/>
                    <a:pt x="5771407" y="15259"/>
                    <a:pt x="5771407" y="20767"/>
                  </a:cubicBezTo>
                  <a:lnTo>
                    <a:pt x="5771407" y="4030185"/>
                  </a:lnTo>
                  <a:cubicBezTo>
                    <a:pt x="5771407" y="4035692"/>
                    <a:pt x="5769220" y="4040975"/>
                    <a:pt x="5765325" y="4044869"/>
                  </a:cubicBezTo>
                  <a:cubicBezTo>
                    <a:pt x="5761430" y="4048764"/>
                    <a:pt x="5756148" y="4050952"/>
                    <a:pt x="5750640" y="4050952"/>
                  </a:cubicBezTo>
                  <a:lnTo>
                    <a:pt x="20767" y="4050952"/>
                  </a:lnTo>
                  <a:cubicBezTo>
                    <a:pt x="9298" y="4050952"/>
                    <a:pt x="0" y="4041654"/>
                    <a:pt x="0" y="4030185"/>
                  </a:cubicBezTo>
                  <a:lnTo>
                    <a:pt x="0" y="20767"/>
                  </a:lnTo>
                  <a:cubicBezTo>
                    <a:pt x="0" y="15259"/>
                    <a:pt x="2188" y="9977"/>
                    <a:pt x="6083" y="6083"/>
                  </a:cubicBezTo>
                  <a:cubicBezTo>
                    <a:pt x="9977" y="2188"/>
                    <a:pt x="15259" y="0"/>
                    <a:pt x="20767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5771408" cy="40604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326778" y="562804"/>
            <a:ext cx="9634444" cy="1474579"/>
            <a:chOff x="0" y="0"/>
            <a:chExt cx="3464989" cy="5303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64989" cy="530326"/>
            </a:xfrm>
            <a:custGeom>
              <a:avLst/>
              <a:gdLst/>
              <a:ahLst/>
              <a:cxnLst/>
              <a:rect r="r" b="b" t="t" l="l"/>
              <a:pathLst>
                <a:path h="530326" w="3464989">
                  <a:moveTo>
                    <a:pt x="27321" y="0"/>
                  </a:moveTo>
                  <a:lnTo>
                    <a:pt x="3437668" y="0"/>
                  </a:lnTo>
                  <a:cubicBezTo>
                    <a:pt x="3452757" y="0"/>
                    <a:pt x="3464989" y="12232"/>
                    <a:pt x="3464989" y="27321"/>
                  </a:cubicBezTo>
                  <a:lnTo>
                    <a:pt x="3464989" y="503005"/>
                  </a:lnTo>
                  <a:cubicBezTo>
                    <a:pt x="3464989" y="518094"/>
                    <a:pt x="3452757" y="530326"/>
                    <a:pt x="3437668" y="530326"/>
                  </a:cubicBezTo>
                  <a:lnTo>
                    <a:pt x="27321" y="530326"/>
                  </a:lnTo>
                  <a:cubicBezTo>
                    <a:pt x="12232" y="530326"/>
                    <a:pt x="0" y="518094"/>
                    <a:pt x="0" y="503005"/>
                  </a:cubicBezTo>
                  <a:lnTo>
                    <a:pt x="0" y="27321"/>
                  </a:lnTo>
                  <a:cubicBezTo>
                    <a:pt x="0" y="12232"/>
                    <a:pt x="12232" y="0"/>
                    <a:pt x="2732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3464989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424847" y="132976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202387" y="2180258"/>
            <a:ext cx="9883225" cy="7477366"/>
          </a:xfrm>
          <a:custGeom>
            <a:avLst/>
            <a:gdLst/>
            <a:ahLst/>
            <a:cxnLst/>
            <a:rect r="r" b="b" t="t" l="l"/>
            <a:pathLst>
              <a:path h="7477366" w="9883225">
                <a:moveTo>
                  <a:pt x="0" y="0"/>
                </a:moveTo>
                <a:lnTo>
                  <a:pt x="9883226" y="0"/>
                </a:lnTo>
                <a:lnTo>
                  <a:pt x="9883226" y="7477366"/>
                </a:lnTo>
                <a:lnTo>
                  <a:pt x="0" y="74773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26778" y="671121"/>
            <a:ext cx="9634444" cy="117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Identifikasi Judul SOP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15804645" y="5661472"/>
            <a:ext cx="2909310" cy="6226150"/>
          </a:xfrm>
          <a:custGeom>
            <a:avLst/>
            <a:gdLst/>
            <a:ahLst/>
            <a:cxnLst/>
            <a:rect r="r" b="b" t="t" l="l"/>
            <a:pathLst>
              <a:path h="6226150" w="290931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83888">
            <a:off x="-602227" y="-92882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43506" y="-685341"/>
            <a:ext cx="3664013" cy="3564086"/>
          </a:xfrm>
          <a:custGeom>
            <a:avLst/>
            <a:gdLst/>
            <a:ahLst/>
            <a:cxnLst/>
            <a:rect r="r" b="b" t="t" l="l"/>
            <a:pathLst>
              <a:path h="3564086" w="3664013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008860" y="2588399"/>
            <a:ext cx="14270280" cy="5437062"/>
            <a:chOff x="0" y="0"/>
            <a:chExt cx="19027039" cy="7249416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8406193" y="0"/>
              <a:ext cx="10620847" cy="3300248"/>
              <a:chOff x="0" y="0"/>
              <a:chExt cx="3627015" cy="112703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627015" cy="1127034"/>
              </a:xfrm>
              <a:custGeom>
                <a:avLst/>
                <a:gdLst/>
                <a:ahLst/>
                <a:cxnLst/>
                <a:rect r="r" b="b" t="t" l="l"/>
                <a:pathLst>
                  <a:path h="1127034" w="3627015">
                    <a:moveTo>
                      <a:pt x="33045" y="0"/>
                    </a:moveTo>
                    <a:lnTo>
                      <a:pt x="3593970" y="0"/>
                    </a:lnTo>
                    <a:cubicBezTo>
                      <a:pt x="3612221" y="0"/>
                      <a:pt x="3627015" y="14795"/>
                      <a:pt x="3627015" y="33045"/>
                    </a:cubicBezTo>
                    <a:lnTo>
                      <a:pt x="3627015" y="1093988"/>
                    </a:lnTo>
                    <a:cubicBezTo>
                      <a:pt x="3627015" y="1112239"/>
                      <a:pt x="3612221" y="1127034"/>
                      <a:pt x="3593970" y="1127034"/>
                    </a:cubicBezTo>
                    <a:lnTo>
                      <a:pt x="33045" y="1127034"/>
                    </a:lnTo>
                    <a:cubicBezTo>
                      <a:pt x="14795" y="1127034"/>
                      <a:pt x="0" y="1112239"/>
                      <a:pt x="0" y="1093988"/>
                    </a:cubicBezTo>
                    <a:lnTo>
                      <a:pt x="0" y="33045"/>
                    </a:lnTo>
                    <a:cubicBezTo>
                      <a:pt x="0" y="14795"/>
                      <a:pt x="14795" y="0"/>
                      <a:pt x="3304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9525"/>
                <a:ext cx="3627015" cy="113655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776033"/>
              <a:ext cx="7325277" cy="5793931"/>
              <a:chOff x="0" y="0"/>
              <a:chExt cx="2501579" cy="197862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501579" cy="1978625"/>
              </a:xfrm>
              <a:custGeom>
                <a:avLst/>
                <a:gdLst/>
                <a:ahLst/>
                <a:cxnLst/>
                <a:rect r="r" b="b" t="t" l="l"/>
                <a:pathLst>
                  <a:path h="1978625" w="2501579">
                    <a:moveTo>
                      <a:pt x="47912" y="0"/>
                    </a:moveTo>
                    <a:lnTo>
                      <a:pt x="2453667" y="0"/>
                    </a:lnTo>
                    <a:cubicBezTo>
                      <a:pt x="2480128" y="0"/>
                      <a:pt x="2501579" y="21451"/>
                      <a:pt x="2501579" y="47912"/>
                    </a:cubicBezTo>
                    <a:lnTo>
                      <a:pt x="2501579" y="1930714"/>
                    </a:lnTo>
                    <a:cubicBezTo>
                      <a:pt x="2501579" y="1957175"/>
                      <a:pt x="2480128" y="1978625"/>
                      <a:pt x="2453667" y="1978625"/>
                    </a:cubicBezTo>
                    <a:lnTo>
                      <a:pt x="47912" y="1978625"/>
                    </a:lnTo>
                    <a:cubicBezTo>
                      <a:pt x="21451" y="1978625"/>
                      <a:pt x="0" y="1957175"/>
                      <a:pt x="0" y="1930714"/>
                    </a:cubicBezTo>
                    <a:lnTo>
                      <a:pt x="0" y="47912"/>
                    </a:lnTo>
                    <a:cubicBezTo>
                      <a:pt x="0" y="21451"/>
                      <a:pt x="21451" y="0"/>
                      <a:pt x="47912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9525"/>
                <a:ext cx="2501579" cy="198815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5515322" y="1311318"/>
              <a:ext cx="1216776" cy="304194"/>
            </a:xfrm>
            <a:custGeom>
              <a:avLst/>
              <a:gdLst/>
              <a:ahLst/>
              <a:cxnLst/>
              <a:rect r="r" b="b" t="t" l="l"/>
              <a:pathLst>
                <a:path h="304194" w="1216776">
                  <a:moveTo>
                    <a:pt x="0" y="0"/>
                  </a:moveTo>
                  <a:lnTo>
                    <a:pt x="1216776" y="0"/>
                  </a:lnTo>
                  <a:lnTo>
                    <a:pt x="1216776" y="304193"/>
                  </a:lnTo>
                  <a:lnTo>
                    <a:pt x="0" y="304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14" id="14"/>
            <p:cNvSpPr/>
            <p:nvPr/>
          </p:nvSpPr>
          <p:spPr>
            <a:xfrm>
              <a:off x="183090" y="1985637"/>
              <a:ext cx="6885487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5" id="15"/>
            <p:cNvGrpSpPr/>
            <p:nvPr/>
          </p:nvGrpSpPr>
          <p:grpSpPr>
            <a:xfrm rot="0">
              <a:off x="8406193" y="3949167"/>
              <a:ext cx="10620847" cy="3300248"/>
              <a:chOff x="0" y="0"/>
              <a:chExt cx="3627015" cy="1127034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3627015" cy="1127034"/>
              </a:xfrm>
              <a:custGeom>
                <a:avLst/>
                <a:gdLst/>
                <a:ahLst/>
                <a:cxnLst/>
                <a:rect r="r" b="b" t="t" l="l"/>
                <a:pathLst>
                  <a:path h="1127034" w="3627015">
                    <a:moveTo>
                      <a:pt x="33045" y="0"/>
                    </a:moveTo>
                    <a:lnTo>
                      <a:pt x="3593970" y="0"/>
                    </a:lnTo>
                    <a:cubicBezTo>
                      <a:pt x="3612221" y="0"/>
                      <a:pt x="3627015" y="14795"/>
                      <a:pt x="3627015" y="33045"/>
                    </a:cubicBezTo>
                    <a:lnTo>
                      <a:pt x="3627015" y="1093988"/>
                    </a:lnTo>
                    <a:cubicBezTo>
                      <a:pt x="3627015" y="1112239"/>
                      <a:pt x="3612221" y="1127034"/>
                      <a:pt x="3593970" y="1127034"/>
                    </a:cubicBezTo>
                    <a:lnTo>
                      <a:pt x="33045" y="1127034"/>
                    </a:lnTo>
                    <a:cubicBezTo>
                      <a:pt x="14795" y="1127034"/>
                      <a:pt x="0" y="1112239"/>
                      <a:pt x="0" y="1093988"/>
                    </a:cubicBezTo>
                    <a:lnTo>
                      <a:pt x="0" y="33045"/>
                    </a:lnTo>
                    <a:cubicBezTo>
                      <a:pt x="0" y="14795"/>
                      <a:pt x="14795" y="0"/>
                      <a:pt x="3304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9525"/>
                <a:ext cx="3627015" cy="113655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-1200015">
              <a:off x="6831467" y="2308793"/>
              <a:ext cx="2075821" cy="947093"/>
            </a:xfrm>
            <a:custGeom>
              <a:avLst/>
              <a:gdLst/>
              <a:ahLst/>
              <a:cxnLst/>
              <a:rect r="r" b="b" t="t" l="l"/>
              <a:pathLst>
                <a:path h="947093" w="2075821">
                  <a:moveTo>
                    <a:pt x="0" y="0"/>
                  </a:moveTo>
                  <a:lnTo>
                    <a:pt x="2075821" y="0"/>
                  </a:lnTo>
                  <a:lnTo>
                    <a:pt x="2075821" y="947093"/>
                  </a:lnTo>
                  <a:lnTo>
                    <a:pt x="0" y="947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159830" y="818841"/>
              <a:ext cx="1822514" cy="1758726"/>
            </a:xfrm>
            <a:custGeom>
              <a:avLst/>
              <a:gdLst/>
              <a:ahLst/>
              <a:cxnLst/>
              <a:rect r="r" b="b" t="t" l="l"/>
              <a:pathLst>
                <a:path h="1758726" w="1822514">
                  <a:moveTo>
                    <a:pt x="0" y="0"/>
                  </a:moveTo>
                  <a:lnTo>
                    <a:pt x="1822515" y="0"/>
                  </a:lnTo>
                  <a:lnTo>
                    <a:pt x="1822515" y="1758726"/>
                  </a:lnTo>
                  <a:lnTo>
                    <a:pt x="0" y="175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716977" y="3380233"/>
              <a:ext cx="5891322" cy="10610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668"/>
                </a:lnSpc>
                <a:spcBef>
                  <a:spcPct val="0"/>
                </a:spcBef>
              </a:pPr>
              <a:r>
                <a:rPr lang="en-US" b="true" sz="4762">
                  <a:solidFill>
                    <a:srgbClr val="000000"/>
                  </a:solidFill>
                  <a:latin typeface="Repo Bold Bold"/>
                  <a:ea typeface="Repo Bold Bold"/>
                  <a:cs typeface="Repo Bold Bold"/>
                  <a:sym typeface="Repo Bold Bold"/>
                </a:rPr>
                <a:t>Struktur SOP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1580565" y="1081277"/>
              <a:ext cx="7009026" cy="10009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6395"/>
                </a:lnSpc>
                <a:spcBef>
                  <a:spcPct val="0"/>
                </a:spcBef>
              </a:pPr>
              <a:r>
                <a:rPr lang="en-US" b="true" sz="4568" i="true" spc="-45">
                  <a:solidFill>
                    <a:srgbClr val="000000"/>
                  </a:solidFill>
                  <a:latin typeface="DM Sans Bold Italics"/>
                  <a:ea typeface="DM Sans Bold Italics"/>
                  <a:cs typeface="DM Sans Bold Italics"/>
                  <a:sym typeface="DM Sans Bold Italics"/>
                </a:rPr>
                <a:t>Bagian Identitas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9159830" y="4782566"/>
              <a:ext cx="1822514" cy="1758726"/>
            </a:xfrm>
            <a:custGeom>
              <a:avLst/>
              <a:gdLst/>
              <a:ahLst/>
              <a:cxnLst/>
              <a:rect r="r" b="b" t="t" l="l"/>
              <a:pathLst>
                <a:path h="1758726" w="1822514">
                  <a:moveTo>
                    <a:pt x="0" y="0"/>
                  </a:moveTo>
                  <a:lnTo>
                    <a:pt x="1822515" y="0"/>
                  </a:lnTo>
                  <a:lnTo>
                    <a:pt x="1822515" y="1758726"/>
                  </a:lnTo>
                  <a:lnTo>
                    <a:pt x="0" y="175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11580565" y="5134485"/>
              <a:ext cx="7009026" cy="10009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6395"/>
                </a:lnSpc>
                <a:spcBef>
                  <a:spcPct val="0"/>
                </a:spcBef>
              </a:pPr>
              <a:r>
                <a:rPr lang="en-US" b="true" sz="4568" i="true" spc="-45">
                  <a:solidFill>
                    <a:srgbClr val="000000"/>
                  </a:solidFill>
                  <a:latin typeface="DM Sans Bold Italics"/>
                  <a:ea typeface="DM Sans Bold Italics"/>
                  <a:cs typeface="DM Sans Bold Italics"/>
                  <a:sym typeface="DM Sans Bold Italics"/>
                </a:rPr>
                <a:t>Bagian Flowchart</a:t>
              </a:r>
            </a:p>
          </p:txBody>
        </p:sp>
        <p:sp>
          <p:nvSpPr>
            <p:cNvPr name="Freeform 24" id="24"/>
            <p:cNvSpPr/>
            <p:nvPr/>
          </p:nvSpPr>
          <p:spPr>
            <a:xfrm flipH="false" flipV="false" rot="1281098">
              <a:off x="6846154" y="4767734"/>
              <a:ext cx="2075821" cy="947093"/>
            </a:xfrm>
            <a:custGeom>
              <a:avLst/>
              <a:gdLst/>
              <a:ahLst/>
              <a:cxnLst/>
              <a:rect r="r" b="b" t="t" l="l"/>
              <a:pathLst>
                <a:path h="947093" w="2075821">
                  <a:moveTo>
                    <a:pt x="0" y="0"/>
                  </a:moveTo>
                  <a:lnTo>
                    <a:pt x="2075821" y="0"/>
                  </a:lnTo>
                  <a:lnTo>
                    <a:pt x="2075821" y="947093"/>
                  </a:lnTo>
                  <a:lnTo>
                    <a:pt x="0" y="947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06430" y="1028700"/>
            <a:ext cx="12675140" cy="8896682"/>
            <a:chOff x="0" y="0"/>
            <a:chExt cx="5771408" cy="40509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771407" cy="4050952"/>
            </a:xfrm>
            <a:custGeom>
              <a:avLst/>
              <a:gdLst/>
              <a:ahLst/>
              <a:cxnLst/>
              <a:rect r="r" b="b" t="t" l="l"/>
              <a:pathLst>
                <a:path h="4050952" w="5771407">
                  <a:moveTo>
                    <a:pt x="20767" y="0"/>
                  </a:moveTo>
                  <a:lnTo>
                    <a:pt x="5750640" y="0"/>
                  </a:lnTo>
                  <a:cubicBezTo>
                    <a:pt x="5756148" y="0"/>
                    <a:pt x="5761430" y="2188"/>
                    <a:pt x="5765325" y="6083"/>
                  </a:cubicBezTo>
                  <a:cubicBezTo>
                    <a:pt x="5769220" y="9977"/>
                    <a:pt x="5771407" y="15259"/>
                    <a:pt x="5771407" y="20767"/>
                  </a:cubicBezTo>
                  <a:lnTo>
                    <a:pt x="5771407" y="4030185"/>
                  </a:lnTo>
                  <a:cubicBezTo>
                    <a:pt x="5771407" y="4035692"/>
                    <a:pt x="5769220" y="4040975"/>
                    <a:pt x="5765325" y="4044869"/>
                  </a:cubicBezTo>
                  <a:cubicBezTo>
                    <a:pt x="5761430" y="4048764"/>
                    <a:pt x="5756148" y="4050952"/>
                    <a:pt x="5750640" y="4050952"/>
                  </a:cubicBezTo>
                  <a:lnTo>
                    <a:pt x="20767" y="4050952"/>
                  </a:lnTo>
                  <a:cubicBezTo>
                    <a:pt x="9298" y="4050952"/>
                    <a:pt x="0" y="4041654"/>
                    <a:pt x="0" y="4030185"/>
                  </a:cubicBezTo>
                  <a:lnTo>
                    <a:pt x="0" y="20767"/>
                  </a:lnTo>
                  <a:cubicBezTo>
                    <a:pt x="0" y="15259"/>
                    <a:pt x="2188" y="9977"/>
                    <a:pt x="6083" y="6083"/>
                  </a:cubicBezTo>
                  <a:cubicBezTo>
                    <a:pt x="9977" y="2188"/>
                    <a:pt x="15259" y="0"/>
                    <a:pt x="20767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5771408" cy="40604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326778" y="562804"/>
            <a:ext cx="9634444" cy="1474579"/>
            <a:chOff x="0" y="0"/>
            <a:chExt cx="3464989" cy="5303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64989" cy="530326"/>
            </a:xfrm>
            <a:custGeom>
              <a:avLst/>
              <a:gdLst/>
              <a:ahLst/>
              <a:cxnLst/>
              <a:rect r="r" b="b" t="t" l="l"/>
              <a:pathLst>
                <a:path h="530326" w="3464989">
                  <a:moveTo>
                    <a:pt x="27321" y="0"/>
                  </a:moveTo>
                  <a:lnTo>
                    <a:pt x="3437668" y="0"/>
                  </a:lnTo>
                  <a:cubicBezTo>
                    <a:pt x="3452757" y="0"/>
                    <a:pt x="3464989" y="12232"/>
                    <a:pt x="3464989" y="27321"/>
                  </a:cubicBezTo>
                  <a:lnTo>
                    <a:pt x="3464989" y="503005"/>
                  </a:lnTo>
                  <a:cubicBezTo>
                    <a:pt x="3464989" y="518094"/>
                    <a:pt x="3452757" y="530326"/>
                    <a:pt x="3437668" y="530326"/>
                  </a:cubicBezTo>
                  <a:lnTo>
                    <a:pt x="27321" y="530326"/>
                  </a:lnTo>
                  <a:cubicBezTo>
                    <a:pt x="12232" y="530326"/>
                    <a:pt x="0" y="518094"/>
                    <a:pt x="0" y="503005"/>
                  </a:cubicBezTo>
                  <a:lnTo>
                    <a:pt x="0" y="27321"/>
                  </a:lnTo>
                  <a:cubicBezTo>
                    <a:pt x="0" y="12232"/>
                    <a:pt x="12232" y="0"/>
                    <a:pt x="2732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3464989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424847" y="132976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958466" y="2182615"/>
            <a:ext cx="12371067" cy="7435527"/>
          </a:xfrm>
          <a:custGeom>
            <a:avLst/>
            <a:gdLst/>
            <a:ahLst/>
            <a:cxnLst/>
            <a:rect r="r" b="b" t="t" l="l"/>
            <a:pathLst>
              <a:path h="7435527" w="12371067">
                <a:moveTo>
                  <a:pt x="0" y="0"/>
                </a:moveTo>
                <a:lnTo>
                  <a:pt x="12371068" y="0"/>
                </a:lnTo>
                <a:lnTo>
                  <a:pt x="12371068" y="7435527"/>
                </a:lnTo>
                <a:lnTo>
                  <a:pt x="0" y="74355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26778" y="671121"/>
            <a:ext cx="9634444" cy="117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Bagian Identitas SOP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16230600" cy="8896682"/>
            <a:chOff x="0" y="0"/>
            <a:chExt cx="7390325" cy="40509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390326" cy="4050952"/>
            </a:xfrm>
            <a:custGeom>
              <a:avLst/>
              <a:gdLst/>
              <a:ahLst/>
              <a:cxnLst/>
              <a:rect r="r" b="b" t="t" l="l"/>
              <a:pathLst>
                <a:path h="4050952" w="7390326">
                  <a:moveTo>
                    <a:pt x="16218" y="0"/>
                  </a:moveTo>
                  <a:lnTo>
                    <a:pt x="7374108" y="0"/>
                  </a:lnTo>
                  <a:cubicBezTo>
                    <a:pt x="7383065" y="0"/>
                    <a:pt x="7390326" y="7261"/>
                    <a:pt x="7390326" y="16218"/>
                  </a:cubicBezTo>
                  <a:lnTo>
                    <a:pt x="7390326" y="4034734"/>
                  </a:lnTo>
                  <a:cubicBezTo>
                    <a:pt x="7390326" y="4043691"/>
                    <a:pt x="7383065" y="4050952"/>
                    <a:pt x="7374108" y="4050952"/>
                  </a:cubicBezTo>
                  <a:lnTo>
                    <a:pt x="16218" y="4050952"/>
                  </a:lnTo>
                  <a:cubicBezTo>
                    <a:pt x="7261" y="4050952"/>
                    <a:pt x="0" y="4043691"/>
                    <a:pt x="0" y="4034734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7390325" cy="40604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326778" y="562804"/>
            <a:ext cx="9634444" cy="1474579"/>
            <a:chOff x="0" y="0"/>
            <a:chExt cx="3464989" cy="5303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64989" cy="530326"/>
            </a:xfrm>
            <a:custGeom>
              <a:avLst/>
              <a:gdLst/>
              <a:ahLst/>
              <a:cxnLst/>
              <a:rect r="r" b="b" t="t" l="l"/>
              <a:pathLst>
                <a:path h="530326" w="3464989">
                  <a:moveTo>
                    <a:pt x="27321" y="0"/>
                  </a:moveTo>
                  <a:lnTo>
                    <a:pt x="3437668" y="0"/>
                  </a:lnTo>
                  <a:cubicBezTo>
                    <a:pt x="3452757" y="0"/>
                    <a:pt x="3464989" y="12232"/>
                    <a:pt x="3464989" y="27321"/>
                  </a:cubicBezTo>
                  <a:lnTo>
                    <a:pt x="3464989" y="503005"/>
                  </a:lnTo>
                  <a:cubicBezTo>
                    <a:pt x="3464989" y="518094"/>
                    <a:pt x="3452757" y="530326"/>
                    <a:pt x="3437668" y="530326"/>
                  </a:cubicBezTo>
                  <a:lnTo>
                    <a:pt x="27321" y="530326"/>
                  </a:lnTo>
                  <a:cubicBezTo>
                    <a:pt x="12232" y="530326"/>
                    <a:pt x="0" y="518094"/>
                    <a:pt x="0" y="503005"/>
                  </a:cubicBezTo>
                  <a:lnTo>
                    <a:pt x="0" y="27321"/>
                  </a:lnTo>
                  <a:cubicBezTo>
                    <a:pt x="0" y="12232"/>
                    <a:pt x="12232" y="0"/>
                    <a:pt x="2732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3464989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813181" y="132976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26778" y="671121"/>
            <a:ext cx="9634444" cy="117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Isi dari Identitas SOP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55363" y="1367638"/>
            <a:ext cx="15377274" cy="8516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92"/>
              </a:lnSpc>
            </a:pPr>
            <a:r>
              <a:rPr lang="en-US" b="true" sz="3708" i="true" spc="-37">
                <a:solidFill>
                  <a:srgbClr val="000000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Kata Kunci</a:t>
            </a: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:</a:t>
            </a:r>
          </a:p>
          <a:p>
            <a:pPr algn="just">
              <a:lnSpc>
                <a:spcPts val="5192"/>
              </a:lnSpc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Identitas yang perlu dilengkapi dalam SOP adalah: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Nama Unit tempat SOP diberlakukan.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Nomor SOP.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Tanggal Pembuatan SOP.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Tanggal Revisi SOP.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Tanggal efektif berlakunya SOP.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Dasar hukum SOP.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Keterkaitan dengan SOP lain.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Peringatan yang diperlukan.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Kualifikasi pelaksana SOP.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Peralatan/Perlengkapan yang diperlukan untuk melaksanakan SOP.</a:t>
            </a:r>
          </a:p>
          <a:p>
            <a:pPr algn="just" marL="800684" indent="-400342" lvl="1">
              <a:lnSpc>
                <a:spcPts val="5192"/>
              </a:lnSpc>
              <a:buAutoNum type="arabicPeriod" startAt="1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Pencatatan dan Pendataan yang ada dalam SOP.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896682"/>
            <a:chOff x="0" y="0"/>
            <a:chExt cx="7390325" cy="40509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90326" cy="4050952"/>
            </a:xfrm>
            <a:custGeom>
              <a:avLst/>
              <a:gdLst/>
              <a:ahLst/>
              <a:cxnLst/>
              <a:rect r="r" b="b" t="t" l="l"/>
              <a:pathLst>
                <a:path h="4050952" w="7390326">
                  <a:moveTo>
                    <a:pt x="16218" y="0"/>
                  </a:moveTo>
                  <a:lnTo>
                    <a:pt x="7374108" y="0"/>
                  </a:lnTo>
                  <a:cubicBezTo>
                    <a:pt x="7383065" y="0"/>
                    <a:pt x="7390326" y="7261"/>
                    <a:pt x="7390326" y="16218"/>
                  </a:cubicBezTo>
                  <a:lnTo>
                    <a:pt x="7390326" y="4034734"/>
                  </a:lnTo>
                  <a:cubicBezTo>
                    <a:pt x="7390326" y="4043691"/>
                    <a:pt x="7383065" y="4050952"/>
                    <a:pt x="7374108" y="4050952"/>
                  </a:cubicBezTo>
                  <a:lnTo>
                    <a:pt x="16218" y="4050952"/>
                  </a:lnTo>
                  <a:cubicBezTo>
                    <a:pt x="7261" y="4050952"/>
                    <a:pt x="0" y="4043691"/>
                    <a:pt x="0" y="4034734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7390325" cy="40604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326778" y="562804"/>
            <a:ext cx="9634444" cy="1474579"/>
            <a:chOff x="0" y="0"/>
            <a:chExt cx="3464989" cy="5303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64989" cy="530326"/>
            </a:xfrm>
            <a:custGeom>
              <a:avLst/>
              <a:gdLst/>
              <a:ahLst/>
              <a:cxnLst/>
              <a:rect r="r" b="b" t="t" l="l"/>
              <a:pathLst>
                <a:path h="530326" w="3464989">
                  <a:moveTo>
                    <a:pt x="27321" y="0"/>
                  </a:moveTo>
                  <a:lnTo>
                    <a:pt x="3437668" y="0"/>
                  </a:lnTo>
                  <a:cubicBezTo>
                    <a:pt x="3452757" y="0"/>
                    <a:pt x="3464989" y="12232"/>
                    <a:pt x="3464989" y="27321"/>
                  </a:cubicBezTo>
                  <a:lnTo>
                    <a:pt x="3464989" y="503005"/>
                  </a:lnTo>
                  <a:cubicBezTo>
                    <a:pt x="3464989" y="518094"/>
                    <a:pt x="3452757" y="530326"/>
                    <a:pt x="3437668" y="530326"/>
                  </a:cubicBezTo>
                  <a:lnTo>
                    <a:pt x="27321" y="530326"/>
                  </a:lnTo>
                  <a:cubicBezTo>
                    <a:pt x="12232" y="530326"/>
                    <a:pt x="0" y="518094"/>
                    <a:pt x="0" y="503005"/>
                  </a:cubicBezTo>
                  <a:lnTo>
                    <a:pt x="0" y="27321"/>
                  </a:lnTo>
                  <a:cubicBezTo>
                    <a:pt x="0" y="12232"/>
                    <a:pt x="12232" y="0"/>
                    <a:pt x="2732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3464989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813181" y="132976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786619" y="2129058"/>
            <a:ext cx="10714762" cy="7535130"/>
          </a:xfrm>
          <a:custGeom>
            <a:avLst/>
            <a:gdLst/>
            <a:ahLst/>
            <a:cxnLst/>
            <a:rect r="r" b="b" t="t" l="l"/>
            <a:pathLst>
              <a:path h="7535130" w="10714762">
                <a:moveTo>
                  <a:pt x="0" y="0"/>
                </a:moveTo>
                <a:lnTo>
                  <a:pt x="10714762" y="0"/>
                </a:lnTo>
                <a:lnTo>
                  <a:pt x="10714762" y="7535130"/>
                </a:lnTo>
                <a:lnTo>
                  <a:pt x="0" y="75351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26778" y="671121"/>
            <a:ext cx="9634444" cy="117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Isi dari Identitas SOP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896682"/>
            <a:chOff x="0" y="0"/>
            <a:chExt cx="7390325" cy="40509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90326" cy="4050952"/>
            </a:xfrm>
            <a:custGeom>
              <a:avLst/>
              <a:gdLst/>
              <a:ahLst/>
              <a:cxnLst/>
              <a:rect r="r" b="b" t="t" l="l"/>
              <a:pathLst>
                <a:path h="4050952" w="7390326">
                  <a:moveTo>
                    <a:pt x="16218" y="0"/>
                  </a:moveTo>
                  <a:lnTo>
                    <a:pt x="7374108" y="0"/>
                  </a:lnTo>
                  <a:cubicBezTo>
                    <a:pt x="7383065" y="0"/>
                    <a:pt x="7390326" y="7261"/>
                    <a:pt x="7390326" y="16218"/>
                  </a:cubicBezTo>
                  <a:lnTo>
                    <a:pt x="7390326" y="4034734"/>
                  </a:lnTo>
                  <a:cubicBezTo>
                    <a:pt x="7390326" y="4043691"/>
                    <a:pt x="7383065" y="4050952"/>
                    <a:pt x="7374108" y="4050952"/>
                  </a:cubicBezTo>
                  <a:lnTo>
                    <a:pt x="16218" y="4050952"/>
                  </a:lnTo>
                  <a:cubicBezTo>
                    <a:pt x="7261" y="4050952"/>
                    <a:pt x="0" y="4043691"/>
                    <a:pt x="0" y="4034734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7390325" cy="40604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326778" y="562804"/>
            <a:ext cx="9634444" cy="1474579"/>
            <a:chOff x="0" y="0"/>
            <a:chExt cx="3464989" cy="5303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64989" cy="530326"/>
            </a:xfrm>
            <a:custGeom>
              <a:avLst/>
              <a:gdLst/>
              <a:ahLst/>
              <a:cxnLst/>
              <a:rect r="r" b="b" t="t" l="l"/>
              <a:pathLst>
                <a:path h="530326" w="3464989">
                  <a:moveTo>
                    <a:pt x="27321" y="0"/>
                  </a:moveTo>
                  <a:lnTo>
                    <a:pt x="3437668" y="0"/>
                  </a:lnTo>
                  <a:cubicBezTo>
                    <a:pt x="3452757" y="0"/>
                    <a:pt x="3464989" y="12232"/>
                    <a:pt x="3464989" y="27321"/>
                  </a:cubicBezTo>
                  <a:lnTo>
                    <a:pt x="3464989" y="503005"/>
                  </a:lnTo>
                  <a:cubicBezTo>
                    <a:pt x="3464989" y="518094"/>
                    <a:pt x="3452757" y="530326"/>
                    <a:pt x="3437668" y="530326"/>
                  </a:cubicBezTo>
                  <a:lnTo>
                    <a:pt x="27321" y="530326"/>
                  </a:lnTo>
                  <a:cubicBezTo>
                    <a:pt x="12232" y="530326"/>
                    <a:pt x="0" y="518094"/>
                    <a:pt x="0" y="503005"/>
                  </a:cubicBezTo>
                  <a:lnTo>
                    <a:pt x="0" y="27321"/>
                  </a:lnTo>
                  <a:cubicBezTo>
                    <a:pt x="0" y="12232"/>
                    <a:pt x="12232" y="0"/>
                    <a:pt x="2732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3464989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813181" y="132976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947719" y="2037383"/>
            <a:ext cx="14392563" cy="7452689"/>
          </a:xfrm>
          <a:custGeom>
            <a:avLst/>
            <a:gdLst/>
            <a:ahLst/>
            <a:cxnLst/>
            <a:rect r="r" b="b" t="t" l="l"/>
            <a:pathLst>
              <a:path h="7452689" w="14392563">
                <a:moveTo>
                  <a:pt x="0" y="0"/>
                </a:moveTo>
                <a:lnTo>
                  <a:pt x="14392562" y="0"/>
                </a:lnTo>
                <a:lnTo>
                  <a:pt x="14392562" y="7452688"/>
                </a:lnTo>
                <a:lnTo>
                  <a:pt x="0" y="74526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0227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26778" y="671121"/>
            <a:ext cx="9634444" cy="117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Isi dari Identitas SOP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896682"/>
            <a:chOff x="0" y="0"/>
            <a:chExt cx="7390325" cy="40509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90326" cy="4050952"/>
            </a:xfrm>
            <a:custGeom>
              <a:avLst/>
              <a:gdLst/>
              <a:ahLst/>
              <a:cxnLst/>
              <a:rect r="r" b="b" t="t" l="l"/>
              <a:pathLst>
                <a:path h="4050952" w="7390326">
                  <a:moveTo>
                    <a:pt x="16218" y="0"/>
                  </a:moveTo>
                  <a:lnTo>
                    <a:pt x="7374108" y="0"/>
                  </a:lnTo>
                  <a:cubicBezTo>
                    <a:pt x="7383065" y="0"/>
                    <a:pt x="7390326" y="7261"/>
                    <a:pt x="7390326" y="16218"/>
                  </a:cubicBezTo>
                  <a:lnTo>
                    <a:pt x="7390326" y="4034734"/>
                  </a:lnTo>
                  <a:cubicBezTo>
                    <a:pt x="7390326" y="4043691"/>
                    <a:pt x="7383065" y="4050952"/>
                    <a:pt x="7374108" y="4050952"/>
                  </a:cubicBezTo>
                  <a:lnTo>
                    <a:pt x="16218" y="4050952"/>
                  </a:lnTo>
                  <a:cubicBezTo>
                    <a:pt x="7261" y="4050952"/>
                    <a:pt x="0" y="4043691"/>
                    <a:pt x="0" y="4034734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7390325" cy="40604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326778" y="562804"/>
            <a:ext cx="9634444" cy="1474579"/>
            <a:chOff x="0" y="0"/>
            <a:chExt cx="3464989" cy="5303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64989" cy="530326"/>
            </a:xfrm>
            <a:custGeom>
              <a:avLst/>
              <a:gdLst/>
              <a:ahLst/>
              <a:cxnLst/>
              <a:rect r="r" b="b" t="t" l="l"/>
              <a:pathLst>
                <a:path h="530326" w="3464989">
                  <a:moveTo>
                    <a:pt x="27321" y="0"/>
                  </a:moveTo>
                  <a:lnTo>
                    <a:pt x="3437668" y="0"/>
                  </a:lnTo>
                  <a:cubicBezTo>
                    <a:pt x="3452757" y="0"/>
                    <a:pt x="3464989" y="12232"/>
                    <a:pt x="3464989" y="27321"/>
                  </a:cubicBezTo>
                  <a:lnTo>
                    <a:pt x="3464989" y="503005"/>
                  </a:lnTo>
                  <a:cubicBezTo>
                    <a:pt x="3464989" y="518094"/>
                    <a:pt x="3452757" y="530326"/>
                    <a:pt x="3437668" y="530326"/>
                  </a:cubicBezTo>
                  <a:lnTo>
                    <a:pt x="27321" y="530326"/>
                  </a:lnTo>
                  <a:cubicBezTo>
                    <a:pt x="12232" y="530326"/>
                    <a:pt x="0" y="518094"/>
                    <a:pt x="0" y="503005"/>
                  </a:cubicBezTo>
                  <a:lnTo>
                    <a:pt x="0" y="27321"/>
                  </a:lnTo>
                  <a:cubicBezTo>
                    <a:pt x="0" y="12232"/>
                    <a:pt x="12232" y="0"/>
                    <a:pt x="2732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3464989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813181" y="132976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74538" y="2849446"/>
            <a:ext cx="15338924" cy="6167731"/>
          </a:xfrm>
          <a:custGeom>
            <a:avLst/>
            <a:gdLst/>
            <a:ahLst/>
            <a:cxnLst/>
            <a:rect r="r" b="b" t="t" l="l"/>
            <a:pathLst>
              <a:path h="6167731" w="15338924">
                <a:moveTo>
                  <a:pt x="0" y="0"/>
                </a:moveTo>
                <a:lnTo>
                  <a:pt x="15338924" y="0"/>
                </a:lnTo>
                <a:lnTo>
                  <a:pt x="15338924" y="6167731"/>
                </a:lnTo>
                <a:lnTo>
                  <a:pt x="0" y="61677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111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26778" y="671121"/>
            <a:ext cx="9634444" cy="117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Contoh Identitas SOP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896682"/>
            <a:chOff x="0" y="0"/>
            <a:chExt cx="7390325" cy="40509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90326" cy="4050952"/>
            </a:xfrm>
            <a:custGeom>
              <a:avLst/>
              <a:gdLst/>
              <a:ahLst/>
              <a:cxnLst/>
              <a:rect r="r" b="b" t="t" l="l"/>
              <a:pathLst>
                <a:path h="4050952" w="7390326">
                  <a:moveTo>
                    <a:pt x="16218" y="0"/>
                  </a:moveTo>
                  <a:lnTo>
                    <a:pt x="7374108" y="0"/>
                  </a:lnTo>
                  <a:cubicBezTo>
                    <a:pt x="7383065" y="0"/>
                    <a:pt x="7390326" y="7261"/>
                    <a:pt x="7390326" y="16218"/>
                  </a:cubicBezTo>
                  <a:lnTo>
                    <a:pt x="7390326" y="4034734"/>
                  </a:lnTo>
                  <a:cubicBezTo>
                    <a:pt x="7390326" y="4043691"/>
                    <a:pt x="7383065" y="4050952"/>
                    <a:pt x="7374108" y="4050952"/>
                  </a:cubicBezTo>
                  <a:lnTo>
                    <a:pt x="16218" y="4050952"/>
                  </a:lnTo>
                  <a:cubicBezTo>
                    <a:pt x="7261" y="4050952"/>
                    <a:pt x="0" y="4043691"/>
                    <a:pt x="0" y="4034734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7390325" cy="40604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326778" y="562804"/>
            <a:ext cx="9634444" cy="1474579"/>
            <a:chOff x="0" y="0"/>
            <a:chExt cx="3464989" cy="5303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64989" cy="530326"/>
            </a:xfrm>
            <a:custGeom>
              <a:avLst/>
              <a:gdLst/>
              <a:ahLst/>
              <a:cxnLst/>
              <a:rect r="r" b="b" t="t" l="l"/>
              <a:pathLst>
                <a:path h="530326" w="3464989">
                  <a:moveTo>
                    <a:pt x="27321" y="0"/>
                  </a:moveTo>
                  <a:lnTo>
                    <a:pt x="3437668" y="0"/>
                  </a:lnTo>
                  <a:cubicBezTo>
                    <a:pt x="3452757" y="0"/>
                    <a:pt x="3464989" y="12232"/>
                    <a:pt x="3464989" y="27321"/>
                  </a:cubicBezTo>
                  <a:lnTo>
                    <a:pt x="3464989" y="503005"/>
                  </a:lnTo>
                  <a:cubicBezTo>
                    <a:pt x="3464989" y="518094"/>
                    <a:pt x="3452757" y="530326"/>
                    <a:pt x="3437668" y="530326"/>
                  </a:cubicBezTo>
                  <a:lnTo>
                    <a:pt x="27321" y="530326"/>
                  </a:lnTo>
                  <a:cubicBezTo>
                    <a:pt x="12232" y="530326"/>
                    <a:pt x="0" y="518094"/>
                    <a:pt x="0" y="503005"/>
                  </a:cubicBezTo>
                  <a:lnTo>
                    <a:pt x="0" y="27321"/>
                  </a:lnTo>
                  <a:cubicBezTo>
                    <a:pt x="0" y="12232"/>
                    <a:pt x="12232" y="0"/>
                    <a:pt x="27321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3464989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813181" y="1329765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98933" y="2256627"/>
            <a:ext cx="9090135" cy="7366687"/>
          </a:xfrm>
          <a:custGeom>
            <a:avLst/>
            <a:gdLst/>
            <a:ahLst/>
            <a:cxnLst/>
            <a:rect r="r" b="b" t="t" l="l"/>
            <a:pathLst>
              <a:path h="7366687" w="9090135">
                <a:moveTo>
                  <a:pt x="0" y="0"/>
                </a:moveTo>
                <a:lnTo>
                  <a:pt x="9090134" y="0"/>
                </a:lnTo>
                <a:lnTo>
                  <a:pt x="9090134" y="7366687"/>
                </a:lnTo>
                <a:lnTo>
                  <a:pt x="0" y="73666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26778" y="671121"/>
            <a:ext cx="9634444" cy="117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8"/>
              </a:lnSpc>
              <a:spcBef>
                <a:spcPct val="0"/>
              </a:spcBef>
            </a:pPr>
            <a:r>
              <a:rPr lang="en-US" b="true" sz="67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Contoh Identitas SOP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1252176"/>
            <a:ext cx="16230600" cy="7782647"/>
            <a:chOff x="0" y="0"/>
            <a:chExt cx="21640800" cy="1037686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621195"/>
              <a:ext cx="21640800" cy="9755667"/>
              <a:chOff x="0" y="0"/>
              <a:chExt cx="7390325" cy="333155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7390326" cy="3331557"/>
              </a:xfrm>
              <a:custGeom>
                <a:avLst/>
                <a:gdLst/>
                <a:ahLst/>
                <a:cxnLst/>
                <a:rect r="r" b="b" t="t" l="l"/>
                <a:pathLst>
                  <a:path h="3331557" w="7390326">
                    <a:moveTo>
                      <a:pt x="16218" y="0"/>
                    </a:moveTo>
                    <a:lnTo>
                      <a:pt x="7374108" y="0"/>
                    </a:lnTo>
                    <a:cubicBezTo>
                      <a:pt x="7383065" y="0"/>
                      <a:pt x="7390326" y="7261"/>
                      <a:pt x="7390326" y="16218"/>
                    </a:cubicBezTo>
                    <a:lnTo>
                      <a:pt x="7390326" y="3315339"/>
                    </a:lnTo>
                    <a:cubicBezTo>
                      <a:pt x="7390326" y="3324296"/>
                      <a:pt x="7383065" y="3331557"/>
                      <a:pt x="7374108" y="3331557"/>
                    </a:cubicBezTo>
                    <a:lnTo>
                      <a:pt x="16218" y="3331557"/>
                    </a:lnTo>
                    <a:cubicBezTo>
                      <a:pt x="7261" y="3331557"/>
                      <a:pt x="0" y="3324296"/>
                      <a:pt x="0" y="3315339"/>
                    </a:cubicBezTo>
                    <a:lnTo>
                      <a:pt x="0" y="16218"/>
                    </a:lnTo>
                    <a:cubicBezTo>
                      <a:pt x="0" y="7261"/>
                      <a:pt x="7261" y="0"/>
                      <a:pt x="16218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9525"/>
                <a:ext cx="7390325" cy="3341082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4397437" y="0"/>
              <a:ext cx="12845926" cy="1966106"/>
              <a:chOff x="0" y="0"/>
              <a:chExt cx="3464989" cy="530326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464989" cy="530326"/>
              </a:xfrm>
              <a:custGeom>
                <a:avLst/>
                <a:gdLst/>
                <a:ahLst/>
                <a:cxnLst/>
                <a:rect r="r" b="b" t="t" l="l"/>
                <a:pathLst>
                  <a:path h="530326" w="3464989">
                    <a:moveTo>
                      <a:pt x="27321" y="0"/>
                    </a:moveTo>
                    <a:lnTo>
                      <a:pt x="3437668" y="0"/>
                    </a:lnTo>
                    <a:cubicBezTo>
                      <a:pt x="3452757" y="0"/>
                      <a:pt x="3464989" y="12232"/>
                      <a:pt x="3464989" y="27321"/>
                    </a:cubicBezTo>
                    <a:lnTo>
                      <a:pt x="3464989" y="503005"/>
                    </a:lnTo>
                    <a:cubicBezTo>
                      <a:pt x="3464989" y="518094"/>
                      <a:pt x="3452757" y="530326"/>
                      <a:pt x="3437668" y="530326"/>
                    </a:cubicBezTo>
                    <a:lnTo>
                      <a:pt x="27321" y="530326"/>
                    </a:lnTo>
                    <a:cubicBezTo>
                      <a:pt x="12232" y="530326"/>
                      <a:pt x="0" y="518094"/>
                      <a:pt x="0" y="503005"/>
                    </a:cubicBezTo>
                    <a:lnTo>
                      <a:pt x="0" y="27321"/>
                    </a:lnTo>
                    <a:cubicBezTo>
                      <a:pt x="0" y="12232"/>
                      <a:pt x="12232" y="0"/>
                      <a:pt x="27321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9525"/>
                <a:ext cx="3464989" cy="539851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9712641" y="1022616"/>
              <a:ext cx="1216776" cy="304194"/>
            </a:xfrm>
            <a:custGeom>
              <a:avLst/>
              <a:gdLst/>
              <a:ahLst/>
              <a:cxnLst/>
              <a:rect r="r" b="b" t="t" l="l"/>
              <a:pathLst>
                <a:path h="304194" w="1216776">
                  <a:moveTo>
                    <a:pt x="0" y="0"/>
                  </a:moveTo>
                  <a:lnTo>
                    <a:pt x="1216776" y="0"/>
                  </a:lnTo>
                  <a:lnTo>
                    <a:pt x="1216776" y="304194"/>
                  </a:lnTo>
                  <a:lnTo>
                    <a:pt x="0" y="30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4397437" y="192048"/>
              <a:ext cx="12845926" cy="1518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468"/>
                </a:lnSpc>
                <a:spcBef>
                  <a:spcPct val="0"/>
                </a:spcBef>
              </a:pPr>
              <a:r>
                <a:rPr lang="en-US" b="true" sz="6763">
                  <a:solidFill>
                    <a:srgbClr val="000000"/>
                  </a:solidFill>
                  <a:latin typeface="Repo Bold Bold"/>
                  <a:ea typeface="Repo Bold Bold"/>
                  <a:cs typeface="Repo Bold Bold"/>
                  <a:sym typeface="Repo Bold Bold"/>
                </a:rPr>
                <a:t>Isi Kolom Peringatan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568884" y="2160369"/>
              <a:ext cx="20503032" cy="79336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800684" indent="-400342" lvl="1">
                <a:lnSpc>
                  <a:spcPts val="5192"/>
                </a:lnSpc>
                <a:buFont typeface="Arial"/>
                <a:buChar char="•"/>
              </a:pPr>
              <a:r>
                <a:rPr lang="en-US" sz="3708" i="true" spc="-37">
                  <a:solidFill>
                    <a:srgbClr val="000000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Kemungkinan resiko yang akan timbul ketika SOPdilaksanakan/tidak dilaksanakan.</a:t>
              </a:r>
            </a:p>
            <a:p>
              <a:pPr algn="just" marL="800684" indent="-400342" lvl="1">
                <a:lnSpc>
                  <a:spcPts val="5192"/>
                </a:lnSpc>
                <a:buFont typeface="Arial"/>
                <a:buChar char="•"/>
              </a:pPr>
              <a:r>
                <a:rPr lang="en-US" sz="3708" i="true" spc="-37">
                  <a:solidFill>
                    <a:srgbClr val="000000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Peringatan indikasi permasalahan yang mungkin muncul dan berada di luar kendali pelaksana ketika SOP dilaksanakan dan dampak yang mungkin timbul.</a:t>
              </a:r>
            </a:p>
            <a:p>
              <a:pPr algn="just" marL="800684" indent="-400342" lvl="1">
                <a:lnSpc>
                  <a:spcPts val="5192"/>
                </a:lnSpc>
                <a:buFont typeface="Arial"/>
                <a:buChar char="•"/>
              </a:pPr>
              <a:r>
                <a:rPr lang="en-US" sz="3708" i="true" spc="-37">
                  <a:solidFill>
                    <a:srgbClr val="000000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Penjelasan cara mengatasi resiko, masalah dan dampak yang mungkin muncul.</a:t>
              </a:r>
            </a:p>
            <a:p>
              <a:pPr algn="just" marL="800684" indent="-400342" lvl="1">
                <a:lnSpc>
                  <a:spcPts val="5192"/>
                </a:lnSpc>
                <a:buFont typeface="Arial"/>
                <a:buChar char="•"/>
              </a:pPr>
              <a:r>
                <a:rPr lang="en-US" sz="3708" i="true" spc="-37">
                  <a:solidFill>
                    <a:srgbClr val="000000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Pencapaian waktu SOP dalam kondisi normal.</a:t>
              </a:r>
            </a:p>
            <a:p>
              <a:pPr algn="just" marL="800684" indent="-400342" lvl="1">
                <a:lnSpc>
                  <a:spcPts val="5192"/>
                </a:lnSpc>
                <a:buFont typeface="Arial"/>
                <a:buChar char="•"/>
              </a:pPr>
              <a:r>
                <a:rPr lang="en-US" sz="3708" i="true" spc="-37">
                  <a:solidFill>
                    <a:srgbClr val="000000"/>
                  </a:solidFill>
                  <a:latin typeface="DM Sans Italics"/>
                  <a:ea typeface="DM Sans Italics"/>
                  <a:cs typeface="DM Sans Italics"/>
                  <a:sym typeface="DM Sans Italics"/>
                </a:rPr>
                <a:t>Ditulis urut angka.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78623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69239" y="1028700"/>
            <a:ext cx="9043516" cy="8229600"/>
          </a:xfrm>
          <a:custGeom>
            <a:avLst/>
            <a:gdLst/>
            <a:ahLst/>
            <a:cxnLst/>
            <a:rect r="r" b="b" t="t" l="l"/>
            <a:pathLst>
              <a:path h="8229600" w="9043516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62770" y="3094571"/>
            <a:ext cx="7725311" cy="1810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b="true" sz="2583" spc="-25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Standar Pelayanan Minimal (SPM)</a:t>
            </a:r>
          </a:p>
          <a:p>
            <a:pPr algn="ctr" marL="0" indent="0" lvl="0">
              <a:lnSpc>
                <a:spcPts val="3616"/>
              </a:lnSpc>
              <a:spcBef>
                <a:spcPct val="0"/>
              </a:spcBef>
            </a:pPr>
            <a:r>
              <a:rPr lang="en-US" sz="2583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Ketentuan tentang jenis dan mutu pelayanan dasar (urusan wajib daerah yang berhak diperoleh setiap warga secara minimal).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82835" y="1597403"/>
            <a:ext cx="7885181" cy="1368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008"/>
              </a:lnSpc>
              <a:spcBef>
                <a:spcPct val="0"/>
              </a:spcBef>
            </a:pPr>
            <a:r>
              <a:rPr lang="en-US" b="true" sz="78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SPM, SP, SOP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42705" y="5187560"/>
            <a:ext cx="7725311" cy="1810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b="true" sz="2583" spc="-25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Standar Pelayanan (SP)</a:t>
            </a:r>
          </a:p>
          <a:p>
            <a:pPr algn="ctr" marL="0" indent="0" lvl="0">
              <a:lnSpc>
                <a:spcPts val="3616"/>
              </a:lnSpc>
              <a:spcBef>
                <a:spcPct val="0"/>
              </a:spcBef>
            </a:pPr>
            <a:r>
              <a:rPr lang="en-US" sz="2583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Tolok ukur secara kualitas dan kuantitas penyelenggaraan pelayanan &amp; acuan penilaian kualitas pelayanan.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1683888">
            <a:off x="12096820" y="6329592"/>
            <a:ext cx="1857988" cy="3976240"/>
          </a:xfrm>
          <a:custGeom>
            <a:avLst/>
            <a:gdLst/>
            <a:ahLst/>
            <a:cxnLst/>
            <a:rect r="r" b="b" t="t" l="l"/>
            <a:pathLst>
              <a:path h="3976240" w="1857988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174348">
            <a:off x="-3201505" y="-569052"/>
            <a:ext cx="8162855" cy="4496991"/>
          </a:xfrm>
          <a:custGeom>
            <a:avLst/>
            <a:gdLst/>
            <a:ahLst/>
            <a:cxnLst/>
            <a:rect r="r" b="b" t="t" l="l"/>
            <a:pathLst>
              <a:path h="4496991" w="8162855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281344" y="7170843"/>
            <a:ext cx="7725311" cy="1353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6"/>
              </a:lnSpc>
            </a:pPr>
            <a:r>
              <a:rPr lang="en-US" b="true" sz="2583" spc="-25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Standar Operasional Prosedur (SOP)</a:t>
            </a:r>
          </a:p>
          <a:p>
            <a:pPr algn="ctr" marL="0" indent="0" lvl="0">
              <a:lnSpc>
                <a:spcPts val="3616"/>
              </a:lnSpc>
              <a:spcBef>
                <a:spcPct val="0"/>
              </a:spcBef>
            </a:pPr>
            <a:r>
              <a:rPr lang="en-US" sz="2583" spc="-2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Instruksi mengenai proses penyelenggaraan aktivitas organisasi, siabidiba?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1164403"/>
            <a:ext cx="16230600" cy="7958195"/>
            <a:chOff x="0" y="0"/>
            <a:chExt cx="21640800" cy="1061092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621195"/>
              <a:ext cx="21640800" cy="9989731"/>
              <a:chOff x="0" y="0"/>
              <a:chExt cx="7390325" cy="341149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7390326" cy="3411490"/>
              </a:xfrm>
              <a:custGeom>
                <a:avLst/>
                <a:gdLst/>
                <a:ahLst/>
                <a:cxnLst/>
                <a:rect r="r" b="b" t="t" l="l"/>
                <a:pathLst>
                  <a:path h="3411490" w="7390326">
                    <a:moveTo>
                      <a:pt x="16218" y="0"/>
                    </a:moveTo>
                    <a:lnTo>
                      <a:pt x="7374108" y="0"/>
                    </a:lnTo>
                    <a:cubicBezTo>
                      <a:pt x="7383065" y="0"/>
                      <a:pt x="7390326" y="7261"/>
                      <a:pt x="7390326" y="16218"/>
                    </a:cubicBezTo>
                    <a:lnTo>
                      <a:pt x="7390326" y="3395272"/>
                    </a:lnTo>
                    <a:cubicBezTo>
                      <a:pt x="7390326" y="3404229"/>
                      <a:pt x="7383065" y="3411490"/>
                      <a:pt x="7374108" y="3411490"/>
                    </a:cubicBezTo>
                    <a:lnTo>
                      <a:pt x="16218" y="3411490"/>
                    </a:lnTo>
                    <a:cubicBezTo>
                      <a:pt x="7261" y="3411490"/>
                      <a:pt x="0" y="3404229"/>
                      <a:pt x="0" y="3395272"/>
                    </a:cubicBezTo>
                    <a:lnTo>
                      <a:pt x="0" y="16218"/>
                    </a:lnTo>
                    <a:cubicBezTo>
                      <a:pt x="0" y="7261"/>
                      <a:pt x="7261" y="0"/>
                      <a:pt x="16218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9525"/>
                <a:ext cx="7390325" cy="342101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4397437" y="0"/>
              <a:ext cx="12845926" cy="1966106"/>
              <a:chOff x="0" y="0"/>
              <a:chExt cx="3464989" cy="530326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464989" cy="530326"/>
              </a:xfrm>
              <a:custGeom>
                <a:avLst/>
                <a:gdLst/>
                <a:ahLst/>
                <a:cxnLst/>
                <a:rect r="r" b="b" t="t" l="l"/>
                <a:pathLst>
                  <a:path h="530326" w="3464989">
                    <a:moveTo>
                      <a:pt x="27321" y="0"/>
                    </a:moveTo>
                    <a:lnTo>
                      <a:pt x="3437668" y="0"/>
                    </a:lnTo>
                    <a:cubicBezTo>
                      <a:pt x="3452757" y="0"/>
                      <a:pt x="3464989" y="12232"/>
                      <a:pt x="3464989" y="27321"/>
                    </a:cubicBezTo>
                    <a:lnTo>
                      <a:pt x="3464989" y="503005"/>
                    </a:lnTo>
                    <a:cubicBezTo>
                      <a:pt x="3464989" y="518094"/>
                      <a:pt x="3452757" y="530326"/>
                      <a:pt x="3437668" y="530326"/>
                    </a:cubicBezTo>
                    <a:lnTo>
                      <a:pt x="27321" y="530326"/>
                    </a:lnTo>
                    <a:cubicBezTo>
                      <a:pt x="12232" y="530326"/>
                      <a:pt x="0" y="518094"/>
                      <a:pt x="0" y="503005"/>
                    </a:cubicBezTo>
                    <a:lnTo>
                      <a:pt x="0" y="27321"/>
                    </a:lnTo>
                    <a:cubicBezTo>
                      <a:pt x="0" y="12232"/>
                      <a:pt x="12232" y="0"/>
                      <a:pt x="27321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9525"/>
                <a:ext cx="3464989" cy="539851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 marL="0" indent="0" lvl="0">
                  <a:lnSpc>
                    <a:spcPts val="7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9712641" y="1022616"/>
              <a:ext cx="1216776" cy="304194"/>
            </a:xfrm>
            <a:custGeom>
              <a:avLst/>
              <a:gdLst/>
              <a:ahLst/>
              <a:cxnLst/>
              <a:rect r="r" b="b" t="t" l="l"/>
              <a:pathLst>
                <a:path h="304194" w="1216776">
                  <a:moveTo>
                    <a:pt x="0" y="0"/>
                  </a:moveTo>
                  <a:lnTo>
                    <a:pt x="1216776" y="0"/>
                  </a:lnTo>
                  <a:lnTo>
                    <a:pt x="1216776" y="304194"/>
                  </a:lnTo>
                  <a:lnTo>
                    <a:pt x="0" y="30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03274" y="2246321"/>
              <a:ext cx="19834252" cy="7722548"/>
            </a:xfrm>
            <a:custGeom>
              <a:avLst/>
              <a:gdLst/>
              <a:ahLst/>
              <a:cxnLst/>
              <a:rect r="r" b="b" t="t" l="l"/>
              <a:pathLst>
                <a:path h="7722548" w="19834252">
                  <a:moveTo>
                    <a:pt x="0" y="0"/>
                  </a:moveTo>
                  <a:lnTo>
                    <a:pt x="19834252" y="0"/>
                  </a:lnTo>
                  <a:lnTo>
                    <a:pt x="19834252" y="7722548"/>
                  </a:lnTo>
                  <a:lnTo>
                    <a:pt x="0" y="7722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26812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4397437" y="192048"/>
              <a:ext cx="12845926" cy="15182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468"/>
                </a:lnSpc>
                <a:spcBef>
                  <a:spcPct val="0"/>
                </a:spcBef>
              </a:pPr>
              <a:r>
                <a:rPr lang="en-US" b="true" sz="6763">
                  <a:solidFill>
                    <a:srgbClr val="000000"/>
                  </a:solidFill>
                  <a:latin typeface="Repo Bold Bold"/>
                  <a:ea typeface="Repo Bold Bold"/>
                  <a:cs typeface="Repo Bold Bold"/>
                  <a:sym typeface="Repo Bold Bold"/>
                </a:rPr>
                <a:t>Bagian Flowchart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1718073"/>
            <a:ext cx="16230600" cy="7316751"/>
            <a:chOff x="0" y="0"/>
            <a:chExt cx="7390325" cy="33315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390326" cy="3331557"/>
            </a:xfrm>
            <a:custGeom>
              <a:avLst/>
              <a:gdLst/>
              <a:ahLst/>
              <a:cxnLst/>
              <a:rect r="r" b="b" t="t" l="l"/>
              <a:pathLst>
                <a:path h="3331557" w="7390326">
                  <a:moveTo>
                    <a:pt x="16218" y="0"/>
                  </a:moveTo>
                  <a:lnTo>
                    <a:pt x="7374108" y="0"/>
                  </a:lnTo>
                  <a:cubicBezTo>
                    <a:pt x="7383065" y="0"/>
                    <a:pt x="7390326" y="7261"/>
                    <a:pt x="7390326" y="16218"/>
                  </a:cubicBezTo>
                  <a:lnTo>
                    <a:pt x="7390326" y="3315339"/>
                  </a:lnTo>
                  <a:cubicBezTo>
                    <a:pt x="7390326" y="3324296"/>
                    <a:pt x="7383065" y="3331557"/>
                    <a:pt x="7374108" y="3331557"/>
                  </a:cubicBezTo>
                  <a:lnTo>
                    <a:pt x="16218" y="3331557"/>
                  </a:lnTo>
                  <a:cubicBezTo>
                    <a:pt x="7261" y="3331557"/>
                    <a:pt x="0" y="3324296"/>
                    <a:pt x="0" y="3315339"/>
                  </a:cubicBezTo>
                  <a:lnTo>
                    <a:pt x="0" y="16218"/>
                  </a:lnTo>
                  <a:cubicBezTo>
                    <a:pt x="0" y="7261"/>
                    <a:pt x="7261" y="0"/>
                    <a:pt x="1621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7390325" cy="334108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081011" y="1195026"/>
            <a:ext cx="10125979" cy="1474579"/>
            <a:chOff x="0" y="0"/>
            <a:chExt cx="3641767" cy="53032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41767" cy="530326"/>
            </a:xfrm>
            <a:custGeom>
              <a:avLst/>
              <a:gdLst/>
              <a:ahLst/>
              <a:cxnLst/>
              <a:rect r="r" b="b" t="t" l="l"/>
              <a:pathLst>
                <a:path h="530326" w="3641767">
                  <a:moveTo>
                    <a:pt x="25995" y="0"/>
                  </a:moveTo>
                  <a:lnTo>
                    <a:pt x="3615772" y="0"/>
                  </a:lnTo>
                  <a:cubicBezTo>
                    <a:pt x="3630128" y="0"/>
                    <a:pt x="3641767" y="11638"/>
                    <a:pt x="3641767" y="25995"/>
                  </a:cubicBezTo>
                  <a:lnTo>
                    <a:pt x="3641767" y="504331"/>
                  </a:lnTo>
                  <a:cubicBezTo>
                    <a:pt x="3641767" y="518688"/>
                    <a:pt x="3630128" y="530326"/>
                    <a:pt x="3615772" y="530326"/>
                  </a:cubicBezTo>
                  <a:lnTo>
                    <a:pt x="25995" y="530326"/>
                  </a:lnTo>
                  <a:cubicBezTo>
                    <a:pt x="11638" y="530326"/>
                    <a:pt x="0" y="518688"/>
                    <a:pt x="0" y="504331"/>
                  </a:cubicBezTo>
                  <a:lnTo>
                    <a:pt x="0" y="25995"/>
                  </a:lnTo>
                  <a:cubicBezTo>
                    <a:pt x="0" y="11638"/>
                    <a:pt x="11638" y="0"/>
                    <a:pt x="2599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3641767" cy="5398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5813181" y="2019138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326778" y="1379544"/>
            <a:ext cx="9634444" cy="926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68"/>
              </a:lnSpc>
              <a:spcBef>
                <a:spcPct val="0"/>
              </a:spcBef>
            </a:pPr>
            <a:r>
              <a:rPr lang="en-US" b="true" sz="52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Kunci Mudah Penyusunan SOP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55363" y="2989134"/>
            <a:ext cx="15377274" cy="5265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08631" indent="-454315" lvl="1">
              <a:lnSpc>
                <a:spcPts val="5892"/>
              </a:lnSpc>
              <a:buFont typeface="Arial"/>
              <a:buChar char="•"/>
            </a:pPr>
            <a:r>
              <a:rPr lang="en-US" sz="4208" i="true" spc="-4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SOP berasal dari pekerjaan/kegiatan sehari-hari.</a:t>
            </a:r>
          </a:p>
          <a:p>
            <a:pPr algn="just">
              <a:lnSpc>
                <a:spcPts val="3932"/>
              </a:lnSpc>
            </a:pPr>
          </a:p>
          <a:p>
            <a:pPr algn="just" marL="908631" indent="-454315" lvl="1">
              <a:lnSpc>
                <a:spcPts val="5892"/>
              </a:lnSpc>
              <a:buFont typeface="Arial"/>
              <a:buChar char="•"/>
            </a:pPr>
            <a:r>
              <a:rPr lang="en-US" sz="4208" i="true" spc="-4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SOP berasal dari tugas dan fungsi organisasi yang bersangkutan.</a:t>
            </a:r>
          </a:p>
          <a:p>
            <a:pPr algn="just">
              <a:lnSpc>
                <a:spcPts val="3932"/>
              </a:lnSpc>
            </a:pPr>
          </a:p>
          <a:p>
            <a:pPr algn="just" marL="908631" indent="-454315" lvl="1">
              <a:lnSpc>
                <a:spcPts val="5892"/>
              </a:lnSpc>
              <a:buFont typeface="Arial"/>
              <a:buChar char="•"/>
            </a:pPr>
            <a:r>
              <a:rPr lang="en-US" sz="4208" i="true" spc="-4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SOP hanya berkenaan dengan domain unit kita.</a:t>
            </a:r>
          </a:p>
          <a:p>
            <a:pPr algn="just">
              <a:lnSpc>
                <a:spcPts val="4072"/>
              </a:lnSpc>
            </a:pPr>
          </a:p>
          <a:p>
            <a:pPr algn="just" marL="908631" indent="-454315" lvl="1">
              <a:lnSpc>
                <a:spcPts val="5892"/>
              </a:lnSpc>
              <a:buFont typeface="Arial"/>
              <a:buChar char="•"/>
            </a:pPr>
            <a:r>
              <a:rPr lang="en-US" sz="4208" i="true" spc="-4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Untuk menyusun SOP “Tulis yang Anda kerjakan”.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97693" y="2218670"/>
            <a:ext cx="10896012" cy="6728287"/>
          </a:xfrm>
          <a:custGeom>
            <a:avLst/>
            <a:gdLst/>
            <a:ahLst/>
            <a:cxnLst/>
            <a:rect r="r" b="b" t="t" l="l"/>
            <a:pathLst>
              <a:path h="6728287" w="10896012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334898" y="6304487"/>
            <a:ext cx="5601010" cy="1143246"/>
            <a:chOff x="0" y="0"/>
            <a:chExt cx="2550324" cy="5205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50324" cy="520558"/>
            </a:xfrm>
            <a:custGeom>
              <a:avLst/>
              <a:gdLst/>
              <a:ahLst/>
              <a:cxnLst/>
              <a:rect r="r" b="b" t="t" l="l"/>
              <a:pathLst>
                <a:path h="520558" w="2550324">
                  <a:moveTo>
                    <a:pt x="46996" y="0"/>
                  </a:moveTo>
                  <a:lnTo>
                    <a:pt x="2503328" y="0"/>
                  </a:lnTo>
                  <a:cubicBezTo>
                    <a:pt x="2515792" y="0"/>
                    <a:pt x="2527746" y="4951"/>
                    <a:pt x="2536559" y="13765"/>
                  </a:cubicBezTo>
                  <a:cubicBezTo>
                    <a:pt x="2545373" y="22578"/>
                    <a:pt x="2550324" y="34532"/>
                    <a:pt x="2550324" y="46996"/>
                  </a:cubicBezTo>
                  <a:lnTo>
                    <a:pt x="2550324" y="473562"/>
                  </a:lnTo>
                  <a:cubicBezTo>
                    <a:pt x="2550324" y="499517"/>
                    <a:pt x="2529283" y="520558"/>
                    <a:pt x="2503328" y="520558"/>
                  </a:cubicBezTo>
                  <a:lnTo>
                    <a:pt x="46996" y="520558"/>
                  </a:lnTo>
                  <a:cubicBezTo>
                    <a:pt x="21041" y="520558"/>
                    <a:pt x="0" y="499517"/>
                    <a:pt x="0" y="473562"/>
                  </a:cubicBezTo>
                  <a:lnTo>
                    <a:pt x="0" y="46996"/>
                  </a:lnTo>
                  <a:cubicBezTo>
                    <a:pt x="0" y="21041"/>
                    <a:pt x="21041" y="0"/>
                    <a:pt x="46996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550324" cy="5300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1244255">
            <a:off x="12212738" y="6763050"/>
            <a:ext cx="1064640" cy="1758415"/>
          </a:xfrm>
          <a:custGeom>
            <a:avLst/>
            <a:gdLst/>
            <a:ahLst/>
            <a:cxnLst/>
            <a:rect r="r" b="b" t="t" l="l"/>
            <a:pathLst>
              <a:path h="1758415" w="1064640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27055" y="5729877"/>
            <a:ext cx="4609198" cy="6434160"/>
          </a:xfrm>
          <a:custGeom>
            <a:avLst/>
            <a:gdLst/>
            <a:ahLst/>
            <a:cxnLst/>
            <a:rect r="r" b="b" t="t" l="l"/>
            <a:pathLst>
              <a:path h="6434160" w="4609198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757656">
            <a:off x="-2268026" y="-422948"/>
            <a:ext cx="8967709" cy="2903296"/>
          </a:xfrm>
          <a:custGeom>
            <a:avLst/>
            <a:gdLst/>
            <a:ahLst/>
            <a:cxnLst/>
            <a:rect r="r" b="b" t="t" l="l"/>
            <a:pathLst>
              <a:path h="2903296" w="8967709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903203" y="0"/>
            <a:ext cx="4384797" cy="959762"/>
          </a:xfrm>
          <a:custGeom>
            <a:avLst/>
            <a:gdLst/>
            <a:ahLst/>
            <a:cxnLst/>
            <a:rect r="r" b="b" t="t" l="l"/>
            <a:pathLst>
              <a:path h="959762" w="4384797">
                <a:moveTo>
                  <a:pt x="0" y="0"/>
                </a:moveTo>
                <a:lnTo>
                  <a:pt x="4384797" y="0"/>
                </a:lnTo>
                <a:lnTo>
                  <a:pt x="4384797" y="959762"/>
                </a:lnTo>
                <a:lnTo>
                  <a:pt x="0" y="959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85861" y="8917440"/>
            <a:ext cx="6916278" cy="1369560"/>
          </a:xfrm>
          <a:custGeom>
            <a:avLst/>
            <a:gdLst/>
            <a:ahLst/>
            <a:cxnLst/>
            <a:rect r="r" b="b" t="t" l="l"/>
            <a:pathLst>
              <a:path h="1369560" w="6916278">
                <a:moveTo>
                  <a:pt x="0" y="0"/>
                </a:moveTo>
                <a:lnTo>
                  <a:pt x="6916278" y="0"/>
                </a:lnTo>
                <a:lnTo>
                  <a:pt x="6916278" y="1369560"/>
                </a:lnTo>
                <a:lnTo>
                  <a:pt x="0" y="13695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66596" y="6057310"/>
            <a:ext cx="2134952" cy="2126772"/>
          </a:xfrm>
          <a:custGeom>
            <a:avLst/>
            <a:gdLst/>
            <a:ahLst/>
            <a:cxnLst/>
            <a:rect r="r" b="b" t="t" l="l"/>
            <a:pathLst>
              <a:path h="2126772" w="2134952">
                <a:moveTo>
                  <a:pt x="0" y="0"/>
                </a:moveTo>
                <a:lnTo>
                  <a:pt x="2134952" y="0"/>
                </a:lnTo>
                <a:lnTo>
                  <a:pt x="2134952" y="2126773"/>
                </a:lnTo>
                <a:lnTo>
                  <a:pt x="0" y="21267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160180" y="3377760"/>
            <a:ext cx="9952531" cy="2481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152"/>
              </a:lnSpc>
              <a:spcBef>
                <a:spcPct val="0"/>
              </a:spcBef>
            </a:pPr>
            <a:r>
              <a:rPr lang="en-US" b="true" sz="14394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Thank you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491336" y="6564849"/>
            <a:ext cx="5308725" cy="555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07"/>
              </a:lnSpc>
              <a:spcBef>
                <a:spcPct val="0"/>
              </a:spcBef>
            </a:pPr>
            <a:r>
              <a:rPr lang="en-US" sz="3219">
                <a:solidFill>
                  <a:srgbClr val="000000"/>
                </a:solidFill>
                <a:latin typeface="Repo Bold"/>
                <a:ea typeface="Repo Bold"/>
                <a:cs typeface="Repo Bold"/>
                <a:sym typeface="Repo Bold"/>
              </a:rPr>
              <a:t>Biro Organisasi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78623" y="2815166"/>
            <a:ext cx="12283179" cy="8017566"/>
          </a:xfrm>
          <a:custGeom>
            <a:avLst/>
            <a:gdLst/>
            <a:ahLst/>
            <a:cxnLst/>
            <a:rect r="r" b="b" t="t" l="l"/>
            <a:pathLst>
              <a:path h="8017566" w="12283179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9872" y="7218468"/>
            <a:ext cx="4616256" cy="4490358"/>
          </a:xfrm>
          <a:custGeom>
            <a:avLst/>
            <a:gdLst/>
            <a:ahLst/>
            <a:cxnLst/>
            <a:rect r="r" b="b" t="t" l="l"/>
            <a:pathLst>
              <a:path h="4490358" w="4616256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69239" y="1028700"/>
            <a:ext cx="9043516" cy="8229600"/>
          </a:xfrm>
          <a:custGeom>
            <a:avLst/>
            <a:gdLst/>
            <a:ahLst/>
            <a:cxnLst/>
            <a:rect r="r" b="b" t="t" l="l"/>
            <a:pathLst>
              <a:path h="8229600" w="9043516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382835" y="3118039"/>
            <a:ext cx="7885181" cy="4050922"/>
            <a:chOff x="0" y="0"/>
            <a:chExt cx="10513574" cy="540123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106580" y="1783499"/>
              <a:ext cx="10300415" cy="36177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16"/>
                </a:lnSpc>
              </a:pPr>
              <a:r>
                <a:rPr lang="en-US" sz="2583" spc="-25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Standar Operasional Prosedur (SOP) adalah serangkaian instruksi tertulis yang dibakukan mengenai berbagai proses penyelenggaraan aktivitas organisasi, bagaimana dan kapan harus dilakukan, dimana dan oleh siapa dilakukan.</a:t>
              </a:r>
            </a:p>
            <a:p>
              <a:pPr algn="ctr" marL="0" indent="0" lvl="0">
                <a:lnSpc>
                  <a:spcPts val="3616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171450"/>
              <a:ext cx="10513574" cy="17678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1008"/>
                </a:lnSpc>
                <a:spcBef>
                  <a:spcPct val="0"/>
                </a:spcBef>
              </a:pPr>
              <a:r>
                <a:rPr lang="en-US" b="true" sz="7863">
                  <a:solidFill>
                    <a:srgbClr val="000000"/>
                  </a:solidFill>
                  <a:latin typeface="Repo Bold Bold"/>
                  <a:ea typeface="Repo Bold Bold"/>
                  <a:cs typeface="Repo Bold Bold"/>
                  <a:sym typeface="Repo Bold Bold"/>
                </a:rPr>
                <a:t>Pengertian SOP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683888">
            <a:off x="12096820" y="6329592"/>
            <a:ext cx="1857988" cy="3976240"/>
          </a:xfrm>
          <a:custGeom>
            <a:avLst/>
            <a:gdLst/>
            <a:ahLst/>
            <a:cxnLst/>
            <a:rect r="r" b="b" t="t" l="l"/>
            <a:pathLst>
              <a:path h="3976240" w="1857988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174348">
            <a:off x="-3201505" y="-569052"/>
            <a:ext cx="8162855" cy="4496991"/>
          </a:xfrm>
          <a:custGeom>
            <a:avLst/>
            <a:gdLst/>
            <a:ahLst/>
            <a:cxnLst/>
            <a:rect r="r" b="b" t="t" l="l"/>
            <a:pathLst>
              <a:path h="4496991" w="8162855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35593">
            <a:off x="10316048" y="-1504546"/>
            <a:ext cx="10108522" cy="5568877"/>
          </a:xfrm>
          <a:custGeom>
            <a:avLst/>
            <a:gdLst/>
            <a:ahLst/>
            <a:cxnLst/>
            <a:rect r="r" b="b" t="t" l="l"/>
            <a:pathLst>
              <a:path h="5568877" w="10108522">
                <a:moveTo>
                  <a:pt x="0" y="0"/>
                </a:moveTo>
                <a:lnTo>
                  <a:pt x="10108523" y="0"/>
                </a:lnTo>
                <a:lnTo>
                  <a:pt x="10108523" y="5568877"/>
                </a:lnTo>
                <a:lnTo>
                  <a:pt x="0" y="5568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280600">
            <a:off x="-2029689" y="7001012"/>
            <a:ext cx="7251066" cy="3994678"/>
          </a:xfrm>
          <a:custGeom>
            <a:avLst/>
            <a:gdLst/>
            <a:ahLst/>
            <a:cxnLst/>
            <a:rect r="r" b="b" t="t" l="l"/>
            <a:pathLst>
              <a:path h="3994678" w="7251066">
                <a:moveTo>
                  <a:pt x="0" y="0"/>
                </a:moveTo>
                <a:lnTo>
                  <a:pt x="7251067" y="0"/>
                </a:lnTo>
                <a:lnTo>
                  <a:pt x="7251067" y="3994678"/>
                </a:lnTo>
                <a:lnTo>
                  <a:pt x="0" y="3994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69607" y="1028700"/>
            <a:ext cx="17348786" cy="1700931"/>
            <a:chOff x="0" y="0"/>
            <a:chExt cx="6239420" cy="6117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39420" cy="611733"/>
            </a:xfrm>
            <a:custGeom>
              <a:avLst/>
              <a:gdLst/>
              <a:ahLst/>
              <a:cxnLst/>
              <a:rect r="r" b="b" t="t" l="l"/>
              <a:pathLst>
                <a:path h="611733" w="6239420">
                  <a:moveTo>
                    <a:pt x="15173" y="0"/>
                  </a:moveTo>
                  <a:lnTo>
                    <a:pt x="6224248" y="0"/>
                  </a:lnTo>
                  <a:cubicBezTo>
                    <a:pt x="6228272" y="0"/>
                    <a:pt x="6232131" y="1599"/>
                    <a:pt x="6234976" y="4444"/>
                  </a:cubicBezTo>
                  <a:cubicBezTo>
                    <a:pt x="6237822" y="7289"/>
                    <a:pt x="6239420" y="11149"/>
                    <a:pt x="6239420" y="15173"/>
                  </a:cubicBezTo>
                  <a:lnTo>
                    <a:pt x="6239420" y="596560"/>
                  </a:lnTo>
                  <a:cubicBezTo>
                    <a:pt x="6239420" y="600584"/>
                    <a:pt x="6237822" y="604444"/>
                    <a:pt x="6234976" y="607289"/>
                  </a:cubicBezTo>
                  <a:cubicBezTo>
                    <a:pt x="6232131" y="610134"/>
                    <a:pt x="6228272" y="611733"/>
                    <a:pt x="6224248" y="611733"/>
                  </a:cubicBezTo>
                  <a:lnTo>
                    <a:pt x="15173" y="611733"/>
                  </a:lnTo>
                  <a:cubicBezTo>
                    <a:pt x="11149" y="611733"/>
                    <a:pt x="7289" y="610134"/>
                    <a:pt x="4444" y="607289"/>
                  </a:cubicBezTo>
                  <a:cubicBezTo>
                    <a:pt x="1599" y="604444"/>
                    <a:pt x="0" y="600584"/>
                    <a:pt x="0" y="596560"/>
                  </a:cubicBezTo>
                  <a:lnTo>
                    <a:pt x="0" y="15173"/>
                  </a:lnTo>
                  <a:cubicBezTo>
                    <a:pt x="0" y="11149"/>
                    <a:pt x="1599" y="7289"/>
                    <a:pt x="4444" y="4444"/>
                  </a:cubicBezTo>
                  <a:cubicBezTo>
                    <a:pt x="7289" y="1599"/>
                    <a:pt x="11149" y="0"/>
                    <a:pt x="1517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6239420" cy="6212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69607" y="1108443"/>
            <a:ext cx="17348786" cy="1368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008"/>
              </a:lnSpc>
              <a:spcBef>
                <a:spcPct val="0"/>
              </a:spcBef>
            </a:pPr>
            <a:r>
              <a:rPr lang="en-US" b="true" sz="7863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Aktivitas yang perlu dibuatkan SOP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80011" y="3100166"/>
            <a:ext cx="16505007" cy="6158134"/>
            <a:chOff x="0" y="0"/>
            <a:chExt cx="7515272" cy="280400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515272" cy="2804001"/>
            </a:xfrm>
            <a:custGeom>
              <a:avLst/>
              <a:gdLst/>
              <a:ahLst/>
              <a:cxnLst/>
              <a:rect r="r" b="b" t="t" l="l"/>
              <a:pathLst>
                <a:path h="2804001" w="7515272">
                  <a:moveTo>
                    <a:pt x="15948" y="0"/>
                  </a:moveTo>
                  <a:lnTo>
                    <a:pt x="7499324" y="0"/>
                  </a:lnTo>
                  <a:cubicBezTo>
                    <a:pt x="7508132" y="0"/>
                    <a:pt x="7515272" y="7140"/>
                    <a:pt x="7515272" y="15948"/>
                  </a:cubicBezTo>
                  <a:lnTo>
                    <a:pt x="7515272" y="2788052"/>
                  </a:lnTo>
                  <a:cubicBezTo>
                    <a:pt x="7515272" y="2796860"/>
                    <a:pt x="7508132" y="2804001"/>
                    <a:pt x="7499324" y="2804001"/>
                  </a:cubicBezTo>
                  <a:lnTo>
                    <a:pt x="15948" y="2804001"/>
                  </a:lnTo>
                  <a:cubicBezTo>
                    <a:pt x="7140" y="2804001"/>
                    <a:pt x="0" y="2796860"/>
                    <a:pt x="0" y="2788052"/>
                  </a:cubicBezTo>
                  <a:lnTo>
                    <a:pt x="0" y="15948"/>
                  </a:lnTo>
                  <a:cubicBezTo>
                    <a:pt x="0" y="7140"/>
                    <a:pt x="7140" y="0"/>
                    <a:pt x="1594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7515272" cy="28135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348489" y="3502866"/>
            <a:ext cx="15377274" cy="5341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00684" indent="-400342" lvl="1">
              <a:lnSpc>
                <a:spcPts val="5192"/>
              </a:lnSpc>
              <a:buFont typeface="Arial"/>
              <a:buChar char="•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Aktivitas yang merupakan tugas fungsi;</a:t>
            </a:r>
          </a:p>
          <a:p>
            <a:pPr algn="just" marL="800684" indent="-400342" lvl="1">
              <a:lnSpc>
                <a:spcPts val="5192"/>
              </a:lnSpc>
              <a:buFont typeface="Arial"/>
              <a:buChar char="•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Aktivitas bersifat pokok;</a:t>
            </a:r>
          </a:p>
          <a:p>
            <a:pPr algn="just" marL="800684" indent="-400342" lvl="1">
              <a:lnSpc>
                <a:spcPts val="5192"/>
              </a:lnSpc>
              <a:buFont typeface="Arial"/>
              <a:buChar char="•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Rutin/berulang (walaupun periodenya lama);</a:t>
            </a:r>
          </a:p>
          <a:p>
            <a:pPr algn="just" marL="800684" indent="-400342" lvl="1">
              <a:lnSpc>
                <a:spcPts val="5192"/>
              </a:lnSpc>
              <a:buFont typeface="Arial"/>
              <a:buChar char="•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Ada tahapan yang tidak berubah secara signifikan;</a:t>
            </a:r>
          </a:p>
          <a:p>
            <a:pPr algn="just" marL="800684" indent="-400342" lvl="1">
              <a:lnSpc>
                <a:spcPts val="5192"/>
              </a:lnSpc>
              <a:buFont typeface="Arial"/>
              <a:buChar char="•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Ada output yang jelas yang perlu ditindaklanjuti (oleh pihak ybs atau pihak lain);</a:t>
            </a:r>
          </a:p>
          <a:p>
            <a:pPr algn="just" marL="800684" indent="-400342" lvl="1">
              <a:lnSpc>
                <a:spcPts val="5192"/>
              </a:lnSpc>
              <a:buFont typeface="Arial"/>
              <a:buChar char="•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Melayani langsung pengguna;</a:t>
            </a:r>
          </a:p>
          <a:p>
            <a:pPr algn="just" marL="800684" indent="-400342" lvl="1">
              <a:lnSpc>
                <a:spcPts val="5192"/>
              </a:lnSpc>
              <a:buFont typeface="Arial"/>
              <a:buChar char="•"/>
            </a:pPr>
            <a:r>
              <a:rPr lang="en-US" sz="3708" i="true" spc="-37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Berpotensi menimbulkan komplain;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15804645" y="5661472"/>
            <a:ext cx="2909310" cy="6226150"/>
          </a:xfrm>
          <a:custGeom>
            <a:avLst/>
            <a:gdLst/>
            <a:ahLst/>
            <a:cxnLst/>
            <a:rect r="r" b="b" t="t" l="l"/>
            <a:pathLst>
              <a:path h="6226150" w="290931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33345" y="1096701"/>
            <a:ext cx="7965635" cy="2475186"/>
            <a:chOff x="0" y="0"/>
            <a:chExt cx="3627015" cy="11270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8700" y="3170424"/>
            <a:ext cx="5493957" cy="4345448"/>
            <a:chOff x="0" y="0"/>
            <a:chExt cx="2501579" cy="19786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01579" cy="1978625"/>
            </a:xfrm>
            <a:custGeom>
              <a:avLst/>
              <a:gdLst/>
              <a:ahLst/>
              <a:cxnLst/>
              <a:rect r="r" b="b" t="t" l="l"/>
              <a:pathLst>
                <a:path h="1978625" w="2501579">
                  <a:moveTo>
                    <a:pt x="47912" y="0"/>
                  </a:moveTo>
                  <a:lnTo>
                    <a:pt x="2453667" y="0"/>
                  </a:lnTo>
                  <a:cubicBezTo>
                    <a:pt x="2480128" y="0"/>
                    <a:pt x="2501579" y="21451"/>
                    <a:pt x="2501579" y="47912"/>
                  </a:cubicBezTo>
                  <a:lnTo>
                    <a:pt x="2501579" y="1930714"/>
                  </a:lnTo>
                  <a:cubicBezTo>
                    <a:pt x="2501579" y="1957175"/>
                    <a:pt x="2480128" y="1978625"/>
                    <a:pt x="2453667" y="1978625"/>
                  </a:cubicBezTo>
                  <a:lnTo>
                    <a:pt x="47912" y="1978625"/>
                  </a:lnTo>
                  <a:cubicBezTo>
                    <a:pt x="21451" y="1978625"/>
                    <a:pt x="0" y="1957175"/>
                    <a:pt x="0" y="1930714"/>
                  </a:cubicBezTo>
                  <a:lnTo>
                    <a:pt x="0" y="47912"/>
                  </a:lnTo>
                  <a:cubicBezTo>
                    <a:pt x="0" y="21451"/>
                    <a:pt x="21451" y="0"/>
                    <a:pt x="4791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2501579" cy="19881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165191" y="3571887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1166017" y="4077627"/>
            <a:ext cx="516411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382760" y="1603609"/>
            <a:ext cx="2899314" cy="1309640"/>
          </a:xfrm>
          <a:custGeom>
            <a:avLst/>
            <a:gdLst/>
            <a:ahLst/>
            <a:cxnLst/>
            <a:rect r="r" b="b" t="t" l="l"/>
            <a:pathLst>
              <a:path h="1309640" w="2899314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4171825" y="7658747"/>
            <a:ext cx="2899314" cy="1309640"/>
          </a:xfrm>
          <a:custGeom>
            <a:avLst/>
            <a:gdLst/>
            <a:ahLst/>
            <a:cxnLst/>
            <a:rect r="r" b="b" t="t" l="l"/>
            <a:pathLst>
              <a:path h="1309640" w="2899314">
                <a:moveTo>
                  <a:pt x="0" y="1309640"/>
                </a:moveTo>
                <a:lnTo>
                  <a:pt x="2899314" y="1309640"/>
                </a:lnTo>
                <a:lnTo>
                  <a:pt x="2899314" y="0"/>
                </a:lnTo>
                <a:lnTo>
                  <a:pt x="0" y="0"/>
                </a:lnTo>
                <a:lnTo>
                  <a:pt x="0" y="130964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333345" y="4058577"/>
            <a:ext cx="7965635" cy="2475186"/>
            <a:chOff x="0" y="0"/>
            <a:chExt cx="3627015" cy="11270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333345" y="7019538"/>
            <a:ext cx="7965635" cy="2475186"/>
            <a:chOff x="0" y="0"/>
            <a:chExt cx="3627015" cy="112703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6077773" y="4987988"/>
            <a:ext cx="1556866" cy="710320"/>
          </a:xfrm>
          <a:custGeom>
            <a:avLst/>
            <a:gdLst/>
            <a:ahLst/>
            <a:cxnLst/>
            <a:rect r="r" b="b" t="t" l="l"/>
            <a:pathLst>
              <a:path h="710320" w="1556866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683888">
            <a:off x="-602227" y="-92882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343506" y="-685341"/>
            <a:ext cx="3664013" cy="3564086"/>
          </a:xfrm>
          <a:custGeom>
            <a:avLst/>
            <a:gdLst/>
            <a:ahLst/>
            <a:cxnLst/>
            <a:rect r="r" b="b" t="t" l="l"/>
            <a:pathLst>
              <a:path h="3564086" w="3664013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898573" y="1710832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5"/>
                </a:lnTo>
                <a:lnTo>
                  <a:pt x="0" y="13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566433" y="5097380"/>
            <a:ext cx="4418492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b="true" sz="476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Manfaat SOP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14124" y="1553695"/>
            <a:ext cx="5256769" cy="158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sebagai standardisasi cara yang dilakukan pegawai dalam menyelesaikan pekerjaan yang menjadi tugasnya.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714124" y="4533755"/>
            <a:ext cx="5256769" cy="158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mengurangi tingkat kesalahan dan kelalaian yang mungkin dilakukan oleh seorang pegawai dalam melaksanakan tugas.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714124" y="7486056"/>
            <a:ext cx="5256769" cy="158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meningkatkan efisiensi dan efektivitas pelaksanaan tugas dan tanggung jawab individual pegawai dan organisasi secara keseluruhan.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7898573" y="4683626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4"/>
                </a:lnTo>
                <a:lnTo>
                  <a:pt x="0" y="13190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898573" y="7658747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5"/>
                </a:lnTo>
                <a:lnTo>
                  <a:pt x="0" y="13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85067" y="3174950"/>
            <a:ext cx="4418492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b="true" sz="476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1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15804645" y="5661472"/>
            <a:ext cx="2909310" cy="6226150"/>
          </a:xfrm>
          <a:custGeom>
            <a:avLst/>
            <a:gdLst/>
            <a:ahLst/>
            <a:cxnLst/>
            <a:rect r="r" b="b" t="t" l="l"/>
            <a:pathLst>
              <a:path h="6226150" w="290931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33345" y="1096701"/>
            <a:ext cx="7965635" cy="2475186"/>
            <a:chOff x="0" y="0"/>
            <a:chExt cx="3627015" cy="11270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8700" y="3170424"/>
            <a:ext cx="5493957" cy="4345448"/>
            <a:chOff x="0" y="0"/>
            <a:chExt cx="2501579" cy="19786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01579" cy="1978625"/>
            </a:xfrm>
            <a:custGeom>
              <a:avLst/>
              <a:gdLst/>
              <a:ahLst/>
              <a:cxnLst/>
              <a:rect r="r" b="b" t="t" l="l"/>
              <a:pathLst>
                <a:path h="1978625" w="2501579">
                  <a:moveTo>
                    <a:pt x="47912" y="0"/>
                  </a:moveTo>
                  <a:lnTo>
                    <a:pt x="2453667" y="0"/>
                  </a:lnTo>
                  <a:cubicBezTo>
                    <a:pt x="2480128" y="0"/>
                    <a:pt x="2501579" y="21451"/>
                    <a:pt x="2501579" y="47912"/>
                  </a:cubicBezTo>
                  <a:lnTo>
                    <a:pt x="2501579" y="1930714"/>
                  </a:lnTo>
                  <a:cubicBezTo>
                    <a:pt x="2501579" y="1957175"/>
                    <a:pt x="2480128" y="1978625"/>
                    <a:pt x="2453667" y="1978625"/>
                  </a:cubicBezTo>
                  <a:lnTo>
                    <a:pt x="47912" y="1978625"/>
                  </a:lnTo>
                  <a:cubicBezTo>
                    <a:pt x="21451" y="1978625"/>
                    <a:pt x="0" y="1957175"/>
                    <a:pt x="0" y="1930714"/>
                  </a:cubicBezTo>
                  <a:lnTo>
                    <a:pt x="0" y="47912"/>
                  </a:lnTo>
                  <a:cubicBezTo>
                    <a:pt x="0" y="21451"/>
                    <a:pt x="21451" y="0"/>
                    <a:pt x="4791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2501579" cy="19881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165191" y="3571887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1166017" y="4077627"/>
            <a:ext cx="516411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382760" y="1603609"/>
            <a:ext cx="2899314" cy="1309640"/>
          </a:xfrm>
          <a:custGeom>
            <a:avLst/>
            <a:gdLst/>
            <a:ahLst/>
            <a:cxnLst/>
            <a:rect r="r" b="b" t="t" l="l"/>
            <a:pathLst>
              <a:path h="1309640" w="2899314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4171825" y="7658747"/>
            <a:ext cx="2899314" cy="1309640"/>
          </a:xfrm>
          <a:custGeom>
            <a:avLst/>
            <a:gdLst/>
            <a:ahLst/>
            <a:cxnLst/>
            <a:rect r="r" b="b" t="t" l="l"/>
            <a:pathLst>
              <a:path h="1309640" w="2899314">
                <a:moveTo>
                  <a:pt x="0" y="1309640"/>
                </a:moveTo>
                <a:lnTo>
                  <a:pt x="2899314" y="1309640"/>
                </a:lnTo>
                <a:lnTo>
                  <a:pt x="2899314" y="0"/>
                </a:lnTo>
                <a:lnTo>
                  <a:pt x="0" y="0"/>
                </a:lnTo>
                <a:lnTo>
                  <a:pt x="0" y="130964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333345" y="4058577"/>
            <a:ext cx="7965635" cy="2475186"/>
            <a:chOff x="0" y="0"/>
            <a:chExt cx="3627015" cy="11270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333345" y="7019538"/>
            <a:ext cx="7965635" cy="2475186"/>
            <a:chOff x="0" y="0"/>
            <a:chExt cx="3627015" cy="112703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6077773" y="4987988"/>
            <a:ext cx="1556866" cy="710320"/>
          </a:xfrm>
          <a:custGeom>
            <a:avLst/>
            <a:gdLst/>
            <a:ahLst/>
            <a:cxnLst/>
            <a:rect r="r" b="b" t="t" l="l"/>
            <a:pathLst>
              <a:path h="710320" w="1556866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683888">
            <a:off x="-602227" y="-92882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343506" y="-685341"/>
            <a:ext cx="3664013" cy="3564086"/>
          </a:xfrm>
          <a:custGeom>
            <a:avLst/>
            <a:gdLst/>
            <a:ahLst/>
            <a:cxnLst/>
            <a:rect r="r" b="b" t="t" l="l"/>
            <a:pathLst>
              <a:path h="3564086" w="3664013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898573" y="1710832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5"/>
                </a:lnTo>
                <a:lnTo>
                  <a:pt x="0" y="13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566433" y="5097380"/>
            <a:ext cx="4418492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b="true" sz="476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Manfaat SOP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14124" y="1332361"/>
            <a:ext cx="5256769" cy="198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membantu pegawai menjadi lebih mandiri dan tidak tergantung pada intervensi manajemen, sehingga akan mengurangi keterlibatan pimpinan dalam pelaksanaan proses sehari-hari.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714124" y="4849962"/>
            <a:ext cx="5256769" cy="780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meningkatkan akuntabilitas pelaksanaan tugas.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714124" y="7247713"/>
            <a:ext cx="5256769" cy="198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menciptakan ukuran standar kinerja yang akan memberikan pegawai cara konkrit untuk memperbaiki kinerja serta membantu mengevaluasi usaha yang telah dilakukan.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7898573" y="4683626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4"/>
                </a:lnTo>
                <a:lnTo>
                  <a:pt x="0" y="13190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898573" y="7658747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5"/>
                </a:lnTo>
                <a:lnTo>
                  <a:pt x="0" y="13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85067" y="3174950"/>
            <a:ext cx="4418492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b="true" sz="476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83888">
            <a:off x="15804645" y="5661472"/>
            <a:ext cx="2909310" cy="6226150"/>
          </a:xfrm>
          <a:custGeom>
            <a:avLst/>
            <a:gdLst/>
            <a:ahLst/>
            <a:cxnLst/>
            <a:rect r="r" b="b" t="t" l="l"/>
            <a:pathLst>
              <a:path h="6226150" w="290931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33345" y="1096701"/>
            <a:ext cx="7965635" cy="2475186"/>
            <a:chOff x="0" y="0"/>
            <a:chExt cx="3627015" cy="11270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8700" y="3170424"/>
            <a:ext cx="5493957" cy="4345448"/>
            <a:chOff x="0" y="0"/>
            <a:chExt cx="2501579" cy="19786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01579" cy="1978625"/>
            </a:xfrm>
            <a:custGeom>
              <a:avLst/>
              <a:gdLst/>
              <a:ahLst/>
              <a:cxnLst/>
              <a:rect r="r" b="b" t="t" l="l"/>
              <a:pathLst>
                <a:path h="1978625" w="2501579">
                  <a:moveTo>
                    <a:pt x="47912" y="0"/>
                  </a:moveTo>
                  <a:lnTo>
                    <a:pt x="2453667" y="0"/>
                  </a:lnTo>
                  <a:cubicBezTo>
                    <a:pt x="2480128" y="0"/>
                    <a:pt x="2501579" y="21451"/>
                    <a:pt x="2501579" y="47912"/>
                  </a:cubicBezTo>
                  <a:lnTo>
                    <a:pt x="2501579" y="1930714"/>
                  </a:lnTo>
                  <a:cubicBezTo>
                    <a:pt x="2501579" y="1957175"/>
                    <a:pt x="2480128" y="1978625"/>
                    <a:pt x="2453667" y="1978625"/>
                  </a:cubicBezTo>
                  <a:lnTo>
                    <a:pt x="47912" y="1978625"/>
                  </a:lnTo>
                  <a:cubicBezTo>
                    <a:pt x="21451" y="1978625"/>
                    <a:pt x="0" y="1957175"/>
                    <a:pt x="0" y="1930714"/>
                  </a:cubicBezTo>
                  <a:lnTo>
                    <a:pt x="0" y="47912"/>
                  </a:lnTo>
                  <a:cubicBezTo>
                    <a:pt x="0" y="21451"/>
                    <a:pt x="21451" y="0"/>
                    <a:pt x="47912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2501579" cy="19881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165191" y="3571887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1166017" y="4077627"/>
            <a:ext cx="516411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382760" y="1603609"/>
            <a:ext cx="2899314" cy="1309640"/>
          </a:xfrm>
          <a:custGeom>
            <a:avLst/>
            <a:gdLst/>
            <a:ahLst/>
            <a:cxnLst/>
            <a:rect r="r" b="b" t="t" l="l"/>
            <a:pathLst>
              <a:path h="1309640" w="2899314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4171825" y="7658747"/>
            <a:ext cx="2899314" cy="1309640"/>
          </a:xfrm>
          <a:custGeom>
            <a:avLst/>
            <a:gdLst/>
            <a:ahLst/>
            <a:cxnLst/>
            <a:rect r="r" b="b" t="t" l="l"/>
            <a:pathLst>
              <a:path h="1309640" w="2899314">
                <a:moveTo>
                  <a:pt x="0" y="1309640"/>
                </a:moveTo>
                <a:lnTo>
                  <a:pt x="2899314" y="1309640"/>
                </a:lnTo>
                <a:lnTo>
                  <a:pt x="2899314" y="0"/>
                </a:lnTo>
                <a:lnTo>
                  <a:pt x="0" y="0"/>
                </a:lnTo>
                <a:lnTo>
                  <a:pt x="0" y="130964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333345" y="4058577"/>
            <a:ext cx="7965635" cy="2475186"/>
            <a:chOff x="0" y="0"/>
            <a:chExt cx="3627015" cy="11270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333345" y="7019538"/>
            <a:ext cx="7965635" cy="2475186"/>
            <a:chOff x="0" y="0"/>
            <a:chExt cx="3627015" cy="112703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27015" cy="1127034"/>
            </a:xfrm>
            <a:custGeom>
              <a:avLst/>
              <a:gdLst/>
              <a:ahLst/>
              <a:cxnLst/>
              <a:rect r="r" b="b" t="t" l="l"/>
              <a:pathLst>
                <a:path h="1127034" w="3627015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7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6077773" y="4987988"/>
            <a:ext cx="1556866" cy="710320"/>
          </a:xfrm>
          <a:custGeom>
            <a:avLst/>
            <a:gdLst/>
            <a:ahLst/>
            <a:cxnLst/>
            <a:rect r="r" b="b" t="t" l="l"/>
            <a:pathLst>
              <a:path h="710320" w="1556866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683888">
            <a:off x="-602227" y="-928825"/>
            <a:ext cx="2635955" cy="5641148"/>
          </a:xfrm>
          <a:custGeom>
            <a:avLst/>
            <a:gdLst/>
            <a:ahLst/>
            <a:cxnLst/>
            <a:rect r="r" b="b" t="t" l="l"/>
            <a:pathLst>
              <a:path h="5641148" w="2635955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343506" y="-685341"/>
            <a:ext cx="3664013" cy="3564086"/>
          </a:xfrm>
          <a:custGeom>
            <a:avLst/>
            <a:gdLst/>
            <a:ahLst/>
            <a:cxnLst/>
            <a:rect r="r" b="b" t="t" l="l"/>
            <a:pathLst>
              <a:path h="3564086" w="3664013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898573" y="1710832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5"/>
                </a:lnTo>
                <a:lnTo>
                  <a:pt x="0" y="13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566433" y="5097380"/>
            <a:ext cx="4418492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b="true" sz="476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Manfaat SOP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14124" y="1715401"/>
            <a:ext cx="5256769" cy="1180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memastikan pelaksanaan tugas penyelenggaraan pemerintahan dapat berlangsung dalam berbagai situasi.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714124" y="4514705"/>
            <a:ext cx="5256769" cy="1580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memberikan informasi mengenai kualifikasi kompetensi yang harus dikuasai oleh pegawai dalam melaksanakan tugasnya.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714124" y="7247713"/>
            <a:ext cx="5256769" cy="198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175"/>
              </a:lnSpc>
              <a:spcBef>
                <a:spcPct val="0"/>
              </a:spcBef>
            </a:pPr>
            <a:r>
              <a:rPr lang="en-US" sz="2268" i="true" spc="-22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memberikan informasi mengenai beban tugas yang dipikul oleh seorang pegawai dalam melaksanakan tugasnya, dan memberikan informasi bagi upaya peningkatan kompetensi pegawai.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7898573" y="4683626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4"/>
                </a:lnTo>
                <a:lnTo>
                  <a:pt x="0" y="13190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898573" y="7658747"/>
            <a:ext cx="1366886" cy="1319045"/>
          </a:xfrm>
          <a:custGeom>
            <a:avLst/>
            <a:gdLst/>
            <a:ahLst/>
            <a:cxnLst/>
            <a:rect r="r" b="b" t="t" l="l"/>
            <a:pathLst>
              <a:path h="1319045" w="1366886">
                <a:moveTo>
                  <a:pt x="0" y="0"/>
                </a:moveTo>
                <a:lnTo>
                  <a:pt x="1366885" y="0"/>
                </a:lnTo>
                <a:lnTo>
                  <a:pt x="1366885" y="1319045"/>
                </a:lnTo>
                <a:lnTo>
                  <a:pt x="0" y="1319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185067" y="3174950"/>
            <a:ext cx="4418492" cy="8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68"/>
              </a:lnSpc>
              <a:spcBef>
                <a:spcPct val="0"/>
              </a:spcBef>
            </a:pPr>
            <a:r>
              <a:rPr lang="en-US" b="true" sz="4762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3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183004" y="-116698"/>
            <a:ext cx="7820097" cy="4308162"/>
          </a:xfrm>
          <a:custGeom>
            <a:avLst/>
            <a:gdLst/>
            <a:ahLst/>
            <a:cxnLst/>
            <a:rect r="r" b="b" t="t" l="l"/>
            <a:pathLst>
              <a:path h="4308162" w="7820097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70058" y="1413269"/>
            <a:ext cx="912582" cy="228145"/>
          </a:xfrm>
          <a:custGeom>
            <a:avLst/>
            <a:gdLst/>
            <a:ahLst/>
            <a:cxnLst/>
            <a:rect r="r" b="b" t="t" l="l"/>
            <a:pathLst>
              <a:path h="228145" w="912582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533475">
            <a:off x="14640608" y="8018200"/>
            <a:ext cx="3896408" cy="2146567"/>
          </a:xfrm>
          <a:custGeom>
            <a:avLst/>
            <a:gdLst/>
            <a:ahLst/>
            <a:cxnLst/>
            <a:rect r="r" b="b" t="t" l="l"/>
            <a:pathLst>
              <a:path h="2146567" w="3896408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DAFs_qA3W-I</dc:identifier>
  <dcterms:modified xsi:type="dcterms:W3CDTF">2011-08-01T06:04:30Z</dcterms:modified>
  <cp:revision>1</cp:revision>
  <dc:title>PENYUSUNAN SOP</dc:title>
</cp:coreProperties>
</file>