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147471162" r:id="rId3"/>
    <p:sldId id="6000" r:id="rId4"/>
    <p:sldId id="2147471166" r:id="rId5"/>
    <p:sldId id="6001" r:id="rId6"/>
    <p:sldId id="2147471177" r:id="rId7"/>
    <p:sldId id="330" r:id="rId8"/>
    <p:sldId id="2147471179" r:id="rId9"/>
    <p:sldId id="2147471180" r:id="rId10"/>
    <p:sldId id="2147471176" r:id="rId11"/>
    <p:sldId id="268" r:id="rId12"/>
    <p:sldId id="2147471159" r:id="rId13"/>
    <p:sldId id="59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B78"/>
    <a:srgbClr val="FBE6D5"/>
    <a:srgbClr val="DBB23B"/>
    <a:srgbClr val="55BEA2"/>
    <a:srgbClr val="4272CA"/>
    <a:srgbClr val="2394A2"/>
    <a:srgbClr val="BF9001"/>
    <a:srgbClr val="4D7931"/>
    <a:srgbClr val="05AAE8"/>
    <a:srgbClr val="0CA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7" autoAdjust="0"/>
    <p:restoredTop sz="96170"/>
  </p:normalViewPr>
  <p:slideViewPr>
    <p:cSldViewPr snapToGrid="0">
      <p:cViewPr varScale="1">
        <p:scale>
          <a:sx n="64" d="100"/>
          <a:sy n="64" d="100"/>
        </p:scale>
        <p:origin x="12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EC957-8624-3E4C-9EA5-25613AD9602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90D50-1C6F-AA4A-A6A4-DB763EB86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8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err="1"/>
              <a:t>sasaran</a:t>
            </a:r>
            <a:r>
              <a:rPr lang="en-US"/>
              <a:t> 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1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</a:t>
            </a:r>
            <a:r>
              <a:rPr lang="en-US" dirty="0" err="1"/>
              <a:t>diatas</a:t>
            </a:r>
            <a:r>
              <a:rPr lang="en-US" dirty="0"/>
              <a:t> </a:t>
            </a:r>
            <a:r>
              <a:rPr lang="en-US" dirty="0" err="1"/>
              <a:t>sasaran</a:t>
            </a:r>
            <a:r>
              <a:rPr lang="en-US" dirty="0"/>
              <a:t> 7 </a:t>
            </a:r>
            <a:r>
              <a:rPr lang="en-US" dirty="0" err="1"/>
              <a:t>diketik</a:t>
            </a:r>
            <a:r>
              <a:rPr lang="en-US" dirty="0"/>
              <a:t> </a:t>
            </a:r>
            <a:r>
              <a:rPr lang="en-US" dirty="0" err="1"/>
              <a:t>Ulang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5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beri</a:t>
            </a:r>
            <a:r>
              <a:rPr lang="en-US" dirty="0"/>
              <a:t> garis putus2 </a:t>
            </a:r>
            <a:r>
              <a:rPr lang="en-US" dirty="0" err="1"/>
              <a:t>kotak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/ Kota  ---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Bantuan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Keuangan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7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79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90D50-1C6F-AA4A-A6A4-DB763EB86B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6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30728-C785-12B6-70F7-BD67AE7E7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733C3-1BB2-61E6-AFD9-E0481BA75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3E7A3-2FAB-E787-0797-0E5C91DA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1AA2C-E7FB-A043-A6FA-DE7025CA3D28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D68B5-DFC0-5A65-6AB3-6D59DB54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F566-A776-85FD-592E-B772FCBF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6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9509-87AD-F4EF-E232-B80616D8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1FAC1-FCB2-AE04-B1B6-B3E36E612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6AE82-F599-EC72-C1AB-6CDFD3A0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4899-DAA6-9B4C-873E-0FF4AE6725DD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C3229-0C3A-1FA4-CED0-FC89C6C7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92255-D9BD-751A-BAED-4CE4046F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31DCC-249D-F1F9-F1C2-01D64D226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8A66D-E665-0831-5496-374823A2E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935D3-2FAF-56B7-8098-72E6F6BA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4715B-4934-CA46-A4A4-229B0BCD44D0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1219-0B3F-6E12-1047-3C0A715D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0AD0-FBDD-CD5B-551F-DA5A90B4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26567" y="1249733"/>
            <a:ext cx="8339600" cy="33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76900" y="45869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063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40633" y="4100133"/>
            <a:ext cx="821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74585" y="2048032"/>
            <a:ext cx="195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40800" y="5140733"/>
            <a:ext cx="8215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26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894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518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17667"/>
            <a:ext cx="8768000" cy="2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1712000" y="43454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710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77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1250167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250167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/>
          </p:nvPr>
        </p:nvSpPr>
        <p:spPr>
          <a:xfrm>
            <a:off x="4645795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4645795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5"/>
          </p:nvPr>
        </p:nvSpPr>
        <p:spPr>
          <a:xfrm>
            <a:off x="8041431" y="315786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6"/>
          </p:nvPr>
        </p:nvSpPr>
        <p:spPr>
          <a:xfrm>
            <a:off x="8041431" y="3662348"/>
            <a:ext cx="2900400" cy="1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7" hasCustomPrompt="1"/>
          </p:nvPr>
        </p:nvSpPr>
        <p:spPr>
          <a:xfrm>
            <a:off x="2210567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 hasCustomPrompt="1"/>
          </p:nvPr>
        </p:nvSpPr>
        <p:spPr>
          <a:xfrm>
            <a:off x="5606195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 hasCustomPrompt="1"/>
          </p:nvPr>
        </p:nvSpPr>
        <p:spPr>
          <a:xfrm>
            <a:off x="9001831" y="2366361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108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B50F-C0B6-0C46-EC01-F6F1F081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131E-2E8E-56BD-01BD-96F0DAE31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37ABA-C290-F97F-B169-4345B8E1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AE94-1FA2-4841-A931-F73A9742D8C5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242A-FA33-F0D0-85E1-C4BFDDE8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33C4-C3D5-0815-B37C-0B8BB085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8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E059-6280-7D66-CCD1-FABA28E3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3E47-44D9-8AA8-B449-A7FEA6307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08E4D-46B8-9A1B-D7F3-45051BC2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1C25-2FDB-E44D-9957-10883C250648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BA5B-8C1D-A6BC-3ABB-F7F90C5C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98F4-6C71-48A8-AC65-426F3C85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D5E9-4AB3-B440-2973-FF1A3E69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1EF01-68E4-2268-FA14-C4EF955D7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6DB74-9F10-0740-98E1-3B0BCD243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1E16A-BA4A-3594-3B17-836BA925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C663-249F-3648-B1AC-0D2DD881B325}" type="datetime1">
              <a:rPr lang="en-ID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A6426-3E74-9B74-01F9-2D20E0CF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78EF9-DAE9-5486-C9C6-133AD2FC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5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05F9-5DE1-6FC5-802B-F5097526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06CF0-B5D6-BD70-F5D9-9AAFC3345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59380-7B7F-B15E-EF98-81A49FF60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14A24-1F06-F63B-8E09-4EFCCE674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4C244-508B-2B7F-3EEF-A6D2F89DC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57E87D-5510-324F-FB31-561A5610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4747-BA04-9844-A8E1-E621F01B3033}" type="datetime1">
              <a:rPr lang="en-ID" smtClean="0"/>
              <a:t>22/11/2023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5A55B-54E1-C4E0-8442-D512147C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13DE4-57E6-216A-B7B8-FECAFE5B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E93F-D2B6-E130-82F4-206683EDC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C1C8E-9286-7F68-6CAA-3955C589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E6A4-53E8-0E4F-A328-F6476D4FBCE9}" type="datetime1">
              <a:rPr lang="en-ID" smtClean="0"/>
              <a:t>22/11/2023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41D58-2620-57B1-408D-9A7A1731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A020-9A06-73E6-3F85-10CAD52E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8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DF133-C160-8E57-6C28-D400DFB0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768" y="6393962"/>
            <a:ext cx="2743200" cy="365125"/>
          </a:xfrm>
        </p:spPr>
        <p:txBody>
          <a:bodyPr/>
          <a:lstStyle>
            <a:lvl1pPr>
              <a:defRPr sz="12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2E815D9F-2052-8043-8639-211C54A8E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2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D34E-64F6-FEC9-F5CA-9932CB5A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833F-9B1B-5E10-4F49-D48E90395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CC5AD-6F0E-9774-6FAA-15D63F07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D9270-F997-9AF9-A95A-AF8852E5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DB12D-460D-4F47-9E6E-C2E85D97CDB7}" type="datetime1">
              <a:rPr lang="en-ID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56F93-AA36-97D9-0406-3C04D3DD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1CB06-431D-2011-90C1-2E0719A8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56F3-1119-40C0-A21B-E31E59E5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775DB0-F9DB-48C0-3B81-24A4213A7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E351B-ED19-2EA3-7CD3-81FEA920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06706-D68D-D73D-CCF1-E54FA3BD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724-1847-2E4A-91FD-39323D3142C2}" type="datetime1">
              <a:rPr lang="en-ID" smtClean="0"/>
              <a:t>22/11/2023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1CCFE-5CCA-E61C-927A-F5C1CA82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C4974-1C6D-2047-7610-3F4B64F6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1C0344-FF5F-ABC4-B1DB-8F206066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46A32-BF1E-873F-1367-AD3C7BB6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966A-FBBE-6696-870D-6A7FE70EB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10179-802E-D040-9BFF-51EACF0D74A2}" type="datetime1">
              <a:rPr lang="en-ID" smtClean="0"/>
              <a:t>22/11/2023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FB91E-D8F3-0010-00E2-77EAEDC18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0923A-CE2F-C94E-0492-42B14961F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15D9F-2052-8043-8639-211C54A8E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4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509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B3D4596-FDB0-902E-3920-3352C841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3"/>
            <a:ext cx="12192000" cy="69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Google Shape;80;p22"/>
          <p:cNvSpPr/>
          <p:nvPr/>
        </p:nvSpPr>
        <p:spPr>
          <a:xfrm>
            <a:off x="3579800" y="719333"/>
            <a:ext cx="5032400" cy="5032400"/>
          </a:xfrm>
          <a:prstGeom prst="ellipse">
            <a:avLst/>
          </a:prstGeom>
          <a:solidFill>
            <a:schemeClr val="dk2">
              <a:alpha val="40017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>
            <a:off x="1294702" y="1884079"/>
            <a:ext cx="9590065" cy="13381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ID" sz="3200" b="1" dirty="0">
                <a:solidFill>
                  <a:schemeClr val="tx1"/>
                </a:solidFill>
                <a:latin typeface="Abadi" panose="020B0604020104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PERSIAPAN BANTUAN KEUANGAN SPESIFIK </a:t>
            </a:r>
            <a:br>
              <a:rPr lang="en-ID" sz="3200" b="1" dirty="0">
                <a:solidFill>
                  <a:schemeClr val="tx1"/>
                </a:solidFill>
                <a:latin typeface="Abadi" panose="020B0604020104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lang="en-ID" sz="3200" b="1" dirty="0">
                <a:solidFill>
                  <a:schemeClr val="tx1"/>
                </a:solidFill>
                <a:latin typeface="Abadi" panose="020B0604020104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TAHUN 2024</a:t>
            </a:r>
            <a:endParaRPr lang="en-ID"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grpSp>
        <p:nvGrpSpPr>
          <p:cNvPr id="83" name="Google Shape;83;p22"/>
          <p:cNvGrpSpPr/>
          <p:nvPr/>
        </p:nvGrpSpPr>
        <p:grpSpPr>
          <a:xfrm>
            <a:off x="9290167" y="526433"/>
            <a:ext cx="2681200" cy="385800"/>
            <a:chOff x="6967625" y="394825"/>
            <a:chExt cx="2010900" cy="289350"/>
          </a:xfrm>
        </p:grpSpPr>
        <p:sp>
          <p:nvSpPr>
            <p:cNvPr id="84" name="Google Shape;84;p22"/>
            <p:cNvSpPr/>
            <p:nvPr/>
          </p:nvSpPr>
          <p:spPr>
            <a:xfrm rot="-5400000">
              <a:off x="6967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22"/>
            <p:cNvSpPr/>
            <p:nvPr/>
          </p:nvSpPr>
          <p:spPr>
            <a:xfrm rot="-5400000">
              <a:off x="6967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22"/>
            <p:cNvSpPr/>
            <p:nvPr/>
          </p:nvSpPr>
          <p:spPr>
            <a:xfrm rot="-5400000">
              <a:off x="7158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22"/>
            <p:cNvSpPr/>
            <p:nvPr/>
          </p:nvSpPr>
          <p:spPr>
            <a:xfrm rot="-5400000">
              <a:off x="7158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22"/>
            <p:cNvSpPr/>
            <p:nvPr/>
          </p:nvSpPr>
          <p:spPr>
            <a:xfrm rot="-5400000">
              <a:off x="7348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22"/>
            <p:cNvSpPr/>
            <p:nvPr/>
          </p:nvSpPr>
          <p:spPr>
            <a:xfrm rot="-5400000">
              <a:off x="7348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22"/>
            <p:cNvSpPr/>
            <p:nvPr/>
          </p:nvSpPr>
          <p:spPr>
            <a:xfrm rot="-5400000">
              <a:off x="7539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22"/>
            <p:cNvSpPr/>
            <p:nvPr/>
          </p:nvSpPr>
          <p:spPr>
            <a:xfrm rot="-5400000">
              <a:off x="7539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22"/>
            <p:cNvSpPr/>
            <p:nvPr/>
          </p:nvSpPr>
          <p:spPr>
            <a:xfrm rot="-5400000">
              <a:off x="7729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22"/>
            <p:cNvSpPr/>
            <p:nvPr/>
          </p:nvSpPr>
          <p:spPr>
            <a:xfrm rot="-5400000">
              <a:off x="7729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22"/>
            <p:cNvSpPr/>
            <p:nvPr/>
          </p:nvSpPr>
          <p:spPr>
            <a:xfrm rot="-5400000">
              <a:off x="7920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22"/>
            <p:cNvSpPr/>
            <p:nvPr/>
          </p:nvSpPr>
          <p:spPr>
            <a:xfrm rot="-5400000">
              <a:off x="7920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22"/>
            <p:cNvSpPr/>
            <p:nvPr/>
          </p:nvSpPr>
          <p:spPr>
            <a:xfrm rot="-5400000">
              <a:off x="8110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22"/>
            <p:cNvSpPr/>
            <p:nvPr/>
          </p:nvSpPr>
          <p:spPr>
            <a:xfrm rot="-5400000">
              <a:off x="8110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22"/>
            <p:cNvSpPr/>
            <p:nvPr/>
          </p:nvSpPr>
          <p:spPr>
            <a:xfrm rot="-5400000">
              <a:off x="8301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22"/>
            <p:cNvSpPr/>
            <p:nvPr/>
          </p:nvSpPr>
          <p:spPr>
            <a:xfrm rot="-5400000">
              <a:off x="8301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22"/>
            <p:cNvSpPr/>
            <p:nvPr/>
          </p:nvSpPr>
          <p:spPr>
            <a:xfrm rot="-5400000">
              <a:off x="8491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22"/>
            <p:cNvSpPr/>
            <p:nvPr/>
          </p:nvSpPr>
          <p:spPr>
            <a:xfrm rot="-5400000">
              <a:off x="8491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22"/>
            <p:cNvSpPr/>
            <p:nvPr/>
          </p:nvSpPr>
          <p:spPr>
            <a:xfrm rot="-5400000">
              <a:off x="86821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22"/>
            <p:cNvSpPr/>
            <p:nvPr/>
          </p:nvSpPr>
          <p:spPr>
            <a:xfrm rot="-5400000">
              <a:off x="86821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22"/>
            <p:cNvSpPr/>
            <p:nvPr/>
          </p:nvSpPr>
          <p:spPr>
            <a:xfrm rot="-5400000">
              <a:off x="8872625" y="57827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 rot="-5400000">
              <a:off x="8872625" y="394825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112" name="Google Shape;112;p22"/>
          <p:cNvCxnSpPr/>
          <p:nvPr/>
        </p:nvCxnSpPr>
        <p:spPr>
          <a:xfrm>
            <a:off x="940800" y="6490467"/>
            <a:ext cx="1031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13" name="Google Shape;113;p22"/>
          <p:cNvGrpSpPr/>
          <p:nvPr/>
        </p:nvGrpSpPr>
        <p:grpSpPr>
          <a:xfrm>
            <a:off x="1540767" y="526444"/>
            <a:ext cx="385800" cy="1157200"/>
            <a:chOff x="1006725" y="1731408"/>
            <a:chExt cx="289350" cy="867900"/>
          </a:xfrm>
        </p:grpSpPr>
        <p:sp>
          <p:nvSpPr>
            <p:cNvPr id="114" name="Google Shape;114;p22"/>
            <p:cNvSpPr/>
            <p:nvPr/>
          </p:nvSpPr>
          <p:spPr>
            <a:xfrm>
              <a:off x="1006725" y="1731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1190175" y="1731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1006725" y="1921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1190175" y="1921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22"/>
            <p:cNvSpPr/>
            <p:nvPr/>
          </p:nvSpPr>
          <p:spPr>
            <a:xfrm>
              <a:off x="1006725" y="2112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1190175" y="2112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1006725" y="2302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1190175" y="23029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1006725" y="2493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1190175" y="2493408"/>
              <a:ext cx="105900" cy="10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Google Shape;82;p22">
            <a:extLst>
              <a:ext uri="{FF2B5EF4-FFF2-40B4-BE49-F238E27FC236}">
                <a16:creationId xmlns:a16="http://schemas.microsoft.com/office/drawing/2014/main" id="{6D4BC950-D49F-BAEC-1F98-653F67FEFCB3}"/>
              </a:ext>
            </a:extLst>
          </p:cNvPr>
          <p:cNvSpPr txBox="1">
            <a:spLocks/>
          </p:cNvSpPr>
          <p:nvPr/>
        </p:nvSpPr>
        <p:spPr>
          <a:xfrm>
            <a:off x="3076900" y="5842644"/>
            <a:ext cx="603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Roboto"/>
              <a:buNone/>
              <a:tabLst/>
              <a:defRPr/>
            </a:pPr>
            <a:r>
              <a:rPr lang="en-ID" sz="1600" kern="0" dirty="0">
                <a:solidFill>
                  <a:srgbClr val="191919"/>
                </a:solidFill>
                <a:latin typeface="Abadi" panose="020B0604020104020204" pitchFamily="34" charset="0"/>
              </a:rPr>
              <a:t>PENAJAM PASER UTARA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badi" panose="020B0604020104020204" pitchFamily="34" charset="0"/>
                <a:cs typeface="Roboto"/>
                <a:sym typeface="Roboto"/>
              </a:rPr>
              <a:t>, 22 NOVEMBER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A8FBB-74B6-16C9-D2C7-581B62C2E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86" y="518748"/>
            <a:ext cx="937741" cy="1164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88A880-7A74-F6D4-C492-09E18910A708}"/>
              </a:ext>
            </a:extLst>
          </p:cNvPr>
          <p:cNvGrpSpPr/>
          <p:nvPr/>
        </p:nvGrpSpPr>
        <p:grpSpPr>
          <a:xfrm>
            <a:off x="4975864" y="6539013"/>
            <a:ext cx="2240272" cy="318988"/>
            <a:chOff x="3376356" y="3844744"/>
            <a:chExt cx="1680204" cy="239241"/>
          </a:xfrm>
        </p:grpSpPr>
        <p:grpSp>
          <p:nvGrpSpPr>
            <p:cNvPr id="6" name="Google Shape;7478;p53">
              <a:extLst>
                <a:ext uri="{FF2B5EF4-FFF2-40B4-BE49-F238E27FC236}">
                  <a16:creationId xmlns:a16="http://schemas.microsoft.com/office/drawing/2014/main" id="{1B12327C-1947-39FE-A1B8-83AC5BF16CFC}"/>
                </a:ext>
              </a:extLst>
            </p:cNvPr>
            <p:cNvGrpSpPr/>
            <p:nvPr/>
          </p:nvGrpSpPr>
          <p:grpSpPr>
            <a:xfrm>
              <a:off x="3376356" y="3895946"/>
              <a:ext cx="147594" cy="136835"/>
              <a:chOff x="-6689825" y="3992050"/>
              <a:chExt cx="293025" cy="291250"/>
            </a:xfrm>
            <a:solidFill>
              <a:schemeClr val="tx1"/>
            </a:solidFill>
          </p:grpSpPr>
          <p:sp>
            <p:nvSpPr>
              <p:cNvPr id="8" name="Google Shape;7479;p53">
                <a:extLst>
                  <a:ext uri="{FF2B5EF4-FFF2-40B4-BE49-F238E27FC236}">
                    <a16:creationId xmlns:a16="http://schemas.microsoft.com/office/drawing/2014/main" id="{85EC4D41-907A-9FB5-B766-AFD8EA757B21}"/>
                  </a:ext>
                </a:extLst>
              </p:cNvPr>
              <p:cNvSpPr/>
              <p:nvPr/>
            </p:nvSpPr>
            <p:spPr>
              <a:xfrm>
                <a:off x="-6547275" y="3992050"/>
                <a:ext cx="3075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616" extrusionOk="0">
                    <a:moveTo>
                      <a:pt x="1229" y="1"/>
                    </a:moveTo>
                    <a:cubicBezTo>
                      <a:pt x="757" y="379"/>
                      <a:pt x="284" y="1355"/>
                      <a:pt x="1" y="2616"/>
                    </a:cubicBezTo>
                    <a:lnTo>
                      <a:pt x="1229" y="2616"/>
                    </a:lnTo>
                    <a:lnTo>
                      <a:pt x="122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480;p53">
                <a:extLst>
                  <a:ext uri="{FF2B5EF4-FFF2-40B4-BE49-F238E27FC236}">
                    <a16:creationId xmlns:a16="http://schemas.microsoft.com/office/drawing/2014/main" id="{2F0C5AA3-78E1-4A94-0896-52FAA118278F}"/>
                  </a:ext>
                </a:extLst>
              </p:cNvPr>
              <p:cNvSpPr/>
              <p:nvPr/>
            </p:nvSpPr>
            <p:spPr>
              <a:xfrm>
                <a:off x="-6547275" y="4143275"/>
                <a:ext cx="30750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584" extrusionOk="0">
                    <a:moveTo>
                      <a:pt x="1" y="1"/>
                    </a:moveTo>
                    <a:cubicBezTo>
                      <a:pt x="284" y="1261"/>
                      <a:pt x="757" y="2237"/>
                      <a:pt x="1229" y="2584"/>
                    </a:cubicBezTo>
                    <a:lnTo>
                      <a:pt x="122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481;p53">
                <a:extLst>
                  <a:ext uri="{FF2B5EF4-FFF2-40B4-BE49-F238E27FC236}">
                    <a16:creationId xmlns:a16="http://schemas.microsoft.com/office/drawing/2014/main" id="{829F3F5E-F6D0-B2BF-05F5-75FB04A57890}"/>
                  </a:ext>
                </a:extLst>
              </p:cNvPr>
              <p:cNvSpPr/>
              <p:nvPr/>
            </p:nvSpPr>
            <p:spPr>
              <a:xfrm>
                <a:off x="-6551200" y="4073975"/>
                <a:ext cx="346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2048" extrusionOk="0">
                    <a:moveTo>
                      <a:pt x="63" y="0"/>
                    </a:moveTo>
                    <a:cubicBezTo>
                      <a:pt x="0" y="725"/>
                      <a:pt x="0" y="1355"/>
                      <a:pt x="63" y="2048"/>
                    </a:cubicBezTo>
                    <a:lnTo>
                      <a:pt x="1386" y="2048"/>
                    </a:lnTo>
                    <a:lnTo>
                      <a:pt x="138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482;p53">
                <a:extLst>
                  <a:ext uri="{FF2B5EF4-FFF2-40B4-BE49-F238E27FC236}">
                    <a16:creationId xmlns:a16="http://schemas.microsoft.com/office/drawing/2014/main" id="{5242CE2E-A3C9-F2D5-4BBB-0C9C840EBD3F}"/>
                  </a:ext>
                </a:extLst>
              </p:cNvPr>
              <p:cNvSpPr/>
              <p:nvPr/>
            </p:nvSpPr>
            <p:spPr>
              <a:xfrm>
                <a:off x="-6475600" y="3994425"/>
                <a:ext cx="70125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521" extrusionOk="0">
                    <a:moveTo>
                      <a:pt x="1" y="0"/>
                    </a:moveTo>
                    <a:cubicBezTo>
                      <a:pt x="442" y="630"/>
                      <a:pt x="757" y="1512"/>
                      <a:pt x="946" y="2521"/>
                    </a:cubicBezTo>
                    <a:lnTo>
                      <a:pt x="2805" y="2521"/>
                    </a:lnTo>
                    <a:cubicBezTo>
                      <a:pt x="2301" y="1292"/>
                      <a:pt x="1261" y="347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483;p53">
                <a:extLst>
                  <a:ext uri="{FF2B5EF4-FFF2-40B4-BE49-F238E27FC236}">
                    <a16:creationId xmlns:a16="http://schemas.microsoft.com/office/drawing/2014/main" id="{F0744443-CCB8-15F3-13A5-1757E4B9D6BD}"/>
                  </a:ext>
                </a:extLst>
              </p:cNvPr>
              <p:cNvSpPr/>
              <p:nvPr/>
            </p:nvSpPr>
            <p:spPr>
              <a:xfrm>
                <a:off x="-6449600" y="4073975"/>
                <a:ext cx="528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048" extrusionOk="0">
                    <a:moveTo>
                      <a:pt x="0" y="0"/>
                    </a:moveTo>
                    <a:cubicBezTo>
                      <a:pt x="63" y="725"/>
                      <a:pt x="63" y="1355"/>
                      <a:pt x="0" y="2048"/>
                    </a:cubicBezTo>
                    <a:lnTo>
                      <a:pt x="1954" y="2048"/>
                    </a:lnTo>
                    <a:cubicBezTo>
                      <a:pt x="2048" y="1733"/>
                      <a:pt x="2080" y="1386"/>
                      <a:pt x="2080" y="1040"/>
                    </a:cubicBezTo>
                    <a:cubicBezTo>
                      <a:pt x="2111" y="662"/>
                      <a:pt x="2048" y="347"/>
                      <a:pt x="19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484;p53">
                <a:extLst>
                  <a:ext uri="{FF2B5EF4-FFF2-40B4-BE49-F238E27FC236}">
                    <a16:creationId xmlns:a16="http://schemas.microsoft.com/office/drawing/2014/main" id="{743ADB3C-CA14-E693-C2B0-E3716363117A}"/>
                  </a:ext>
                </a:extLst>
              </p:cNvPr>
              <p:cNvSpPr/>
              <p:nvPr/>
            </p:nvSpPr>
            <p:spPr>
              <a:xfrm>
                <a:off x="-6500000" y="3992050"/>
                <a:ext cx="3072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616" extrusionOk="0">
                    <a:moveTo>
                      <a:pt x="0" y="1"/>
                    </a:moveTo>
                    <a:lnTo>
                      <a:pt x="0" y="2616"/>
                    </a:lnTo>
                    <a:lnTo>
                      <a:pt x="1229" y="2616"/>
                    </a:lnTo>
                    <a:cubicBezTo>
                      <a:pt x="977" y="1355"/>
                      <a:pt x="473" y="379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485;p53">
                <a:extLst>
                  <a:ext uri="{FF2B5EF4-FFF2-40B4-BE49-F238E27FC236}">
                    <a16:creationId xmlns:a16="http://schemas.microsoft.com/office/drawing/2014/main" id="{44D2D0D1-29A6-1D6C-A65A-E6A147F91ED3}"/>
                  </a:ext>
                </a:extLst>
              </p:cNvPr>
              <p:cNvSpPr/>
              <p:nvPr/>
            </p:nvSpPr>
            <p:spPr>
              <a:xfrm>
                <a:off x="-6500000" y="4143275"/>
                <a:ext cx="307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584" extrusionOk="0">
                    <a:moveTo>
                      <a:pt x="0" y="1"/>
                    </a:moveTo>
                    <a:lnTo>
                      <a:pt x="0" y="2584"/>
                    </a:lnTo>
                    <a:cubicBezTo>
                      <a:pt x="473" y="2237"/>
                      <a:pt x="945" y="1261"/>
                      <a:pt x="12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486;p53">
                <a:extLst>
                  <a:ext uri="{FF2B5EF4-FFF2-40B4-BE49-F238E27FC236}">
                    <a16:creationId xmlns:a16="http://schemas.microsoft.com/office/drawing/2014/main" id="{EF46FBC5-0690-35DE-F4E1-2AF3431798ED}"/>
                  </a:ext>
                </a:extLst>
              </p:cNvPr>
              <p:cNvSpPr/>
              <p:nvPr/>
            </p:nvSpPr>
            <p:spPr>
              <a:xfrm>
                <a:off x="-6689825" y="4141700"/>
                <a:ext cx="14967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5664" extrusionOk="0">
                    <a:moveTo>
                      <a:pt x="3182" y="1"/>
                    </a:moveTo>
                    <a:cubicBezTo>
                      <a:pt x="3371" y="442"/>
                      <a:pt x="3623" y="851"/>
                      <a:pt x="3938" y="1198"/>
                    </a:cubicBezTo>
                    <a:lnTo>
                      <a:pt x="3088" y="2017"/>
                    </a:lnTo>
                    <a:cubicBezTo>
                      <a:pt x="2946" y="1946"/>
                      <a:pt x="2791" y="1911"/>
                      <a:pt x="2638" y="1911"/>
                    </a:cubicBezTo>
                    <a:cubicBezTo>
                      <a:pt x="2382" y="1911"/>
                      <a:pt x="2131" y="2009"/>
                      <a:pt x="1954" y="2206"/>
                    </a:cubicBezTo>
                    <a:lnTo>
                      <a:pt x="378" y="3907"/>
                    </a:lnTo>
                    <a:cubicBezTo>
                      <a:pt x="0" y="4317"/>
                      <a:pt x="0" y="4978"/>
                      <a:pt x="378" y="5356"/>
                    </a:cubicBezTo>
                    <a:cubicBezTo>
                      <a:pt x="583" y="5561"/>
                      <a:pt x="851" y="5664"/>
                      <a:pt x="1115" y="5664"/>
                    </a:cubicBezTo>
                    <a:cubicBezTo>
                      <a:pt x="1379" y="5664"/>
                      <a:pt x="1639" y="5561"/>
                      <a:pt x="1828" y="5356"/>
                    </a:cubicBezTo>
                    <a:lnTo>
                      <a:pt x="3403" y="3687"/>
                    </a:lnTo>
                    <a:cubicBezTo>
                      <a:pt x="3718" y="3372"/>
                      <a:pt x="3781" y="2899"/>
                      <a:pt x="3623" y="2521"/>
                    </a:cubicBezTo>
                    <a:lnTo>
                      <a:pt x="4443" y="1702"/>
                    </a:lnTo>
                    <a:cubicBezTo>
                      <a:pt x="4821" y="2111"/>
                      <a:pt x="5388" y="2426"/>
                      <a:pt x="5986" y="2584"/>
                    </a:cubicBezTo>
                    <a:cubicBezTo>
                      <a:pt x="5545" y="1954"/>
                      <a:pt x="5230" y="1040"/>
                      <a:pt x="50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487;p53">
                <a:extLst>
                  <a:ext uri="{FF2B5EF4-FFF2-40B4-BE49-F238E27FC236}">
                    <a16:creationId xmlns:a16="http://schemas.microsoft.com/office/drawing/2014/main" id="{6DBDFE80-CD64-4E6D-0BC2-E5C9BCBDA365}"/>
                  </a:ext>
                </a:extLst>
              </p:cNvPr>
              <p:cNvSpPr/>
              <p:nvPr/>
            </p:nvSpPr>
            <p:spPr>
              <a:xfrm>
                <a:off x="-6475600" y="4141700"/>
                <a:ext cx="701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584" extrusionOk="0">
                    <a:moveTo>
                      <a:pt x="946" y="1"/>
                    </a:moveTo>
                    <a:cubicBezTo>
                      <a:pt x="757" y="1040"/>
                      <a:pt x="442" y="1954"/>
                      <a:pt x="1" y="2584"/>
                    </a:cubicBezTo>
                    <a:cubicBezTo>
                      <a:pt x="1261" y="2174"/>
                      <a:pt x="2301" y="1229"/>
                      <a:pt x="28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488;p53">
                <a:extLst>
                  <a:ext uri="{FF2B5EF4-FFF2-40B4-BE49-F238E27FC236}">
                    <a16:creationId xmlns:a16="http://schemas.microsoft.com/office/drawing/2014/main" id="{CD9E5C58-3FA4-8DD9-EAFF-36B9393113BA}"/>
                  </a:ext>
                </a:extLst>
              </p:cNvPr>
              <p:cNvSpPr/>
              <p:nvPr/>
            </p:nvSpPr>
            <p:spPr>
              <a:xfrm>
                <a:off x="-6618950" y="4073975"/>
                <a:ext cx="52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48" extrusionOk="0">
                    <a:moveTo>
                      <a:pt x="95" y="0"/>
                    </a:moveTo>
                    <a:cubicBezTo>
                      <a:pt x="32" y="315"/>
                      <a:pt x="1" y="662"/>
                      <a:pt x="1" y="1040"/>
                    </a:cubicBezTo>
                    <a:cubicBezTo>
                      <a:pt x="1" y="1386"/>
                      <a:pt x="32" y="1733"/>
                      <a:pt x="95" y="2048"/>
                    </a:cubicBezTo>
                    <a:lnTo>
                      <a:pt x="2080" y="2048"/>
                    </a:lnTo>
                    <a:cubicBezTo>
                      <a:pt x="1986" y="1355"/>
                      <a:pt x="1986" y="725"/>
                      <a:pt x="208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489;p53">
                <a:extLst>
                  <a:ext uri="{FF2B5EF4-FFF2-40B4-BE49-F238E27FC236}">
                    <a16:creationId xmlns:a16="http://schemas.microsoft.com/office/drawing/2014/main" id="{D7A601D7-E59D-70A6-F041-B431FFEF07D8}"/>
                  </a:ext>
                </a:extLst>
              </p:cNvPr>
              <p:cNvSpPr/>
              <p:nvPr/>
            </p:nvSpPr>
            <p:spPr>
              <a:xfrm>
                <a:off x="-6610275" y="3992850"/>
                <a:ext cx="70125" cy="63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521" extrusionOk="0">
                    <a:moveTo>
                      <a:pt x="2804" y="0"/>
                    </a:moveTo>
                    <a:lnTo>
                      <a:pt x="2804" y="0"/>
                    </a:lnTo>
                    <a:cubicBezTo>
                      <a:pt x="1544" y="410"/>
                      <a:pt x="504" y="1355"/>
                      <a:pt x="0" y="2521"/>
                    </a:cubicBezTo>
                    <a:lnTo>
                      <a:pt x="1859" y="2521"/>
                    </a:lnTo>
                    <a:cubicBezTo>
                      <a:pt x="2017" y="1575"/>
                      <a:pt x="2363" y="693"/>
                      <a:pt x="28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490;p53">
                <a:extLst>
                  <a:ext uri="{FF2B5EF4-FFF2-40B4-BE49-F238E27FC236}">
                    <a16:creationId xmlns:a16="http://schemas.microsoft.com/office/drawing/2014/main" id="{53932A09-8335-7659-7CC9-1E9E21E4BA53}"/>
                  </a:ext>
                </a:extLst>
              </p:cNvPr>
              <p:cNvSpPr/>
              <p:nvPr/>
            </p:nvSpPr>
            <p:spPr>
              <a:xfrm>
                <a:off x="-6500000" y="4073975"/>
                <a:ext cx="354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048" extrusionOk="0">
                    <a:moveTo>
                      <a:pt x="0" y="0"/>
                    </a:moveTo>
                    <a:lnTo>
                      <a:pt x="0" y="2048"/>
                    </a:lnTo>
                    <a:lnTo>
                      <a:pt x="1292" y="2048"/>
                    </a:lnTo>
                    <a:cubicBezTo>
                      <a:pt x="1418" y="1355"/>
                      <a:pt x="1418" y="725"/>
                      <a:pt x="12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3" b="0" i="0" u="none" strike="noStrike" kern="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2EC2CB-A46B-8384-F209-377DBD6B4DF0}"/>
                </a:ext>
              </a:extLst>
            </p:cNvPr>
            <p:cNvSpPr txBox="1"/>
            <p:nvPr/>
          </p:nvSpPr>
          <p:spPr>
            <a:xfrm>
              <a:off x="3493851" y="3844744"/>
              <a:ext cx="1562709" cy="239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>
                <a:buClr>
                  <a:schemeClr val="dk1"/>
                </a:buClr>
                <a:buSzPts val="3500"/>
                <a:buFont typeface="Playfair Display ExtraBold"/>
                <a:buNone/>
                <a:defRPr sz="2400">
                  <a:solidFill>
                    <a:schemeClr val="dk1"/>
                  </a:solidFill>
                  <a:latin typeface="Playfair Display ExtraBold"/>
                  <a:ea typeface="Playfair Display ExtraBold"/>
                  <a:cs typeface="Playfair Display ExtraBold"/>
                  <a:sym typeface="Playfair Display ExtraBold"/>
                </a:defRPr>
              </a:lvl1pPr>
              <a:lvl2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>
                <a:buClr>
                  <a:schemeClr val="dk1"/>
                </a:buClr>
                <a:buSzPts val="3500"/>
                <a:buFont typeface="Bebas Neue"/>
                <a:buNone/>
                <a:defRPr sz="3500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3500"/>
                <a:buFont typeface="Playfair Display ExtraBold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badi" panose="020B0604020104020204" pitchFamily="34" charset="0"/>
                  <a:sym typeface="Playfair Display ExtraBold"/>
                </a:rPr>
                <a:t>bappeda.kaltimprov.go.id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badi" panose="020B0604020104020204" pitchFamily="34" charset="0"/>
                <a:sym typeface="Playfair Display ExtraBold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B33FE85-6410-A196-D441-39A585857342}"/>
              </a:ext>
            </a:extLst>
          </p:cNvPr>
          <p:cNvSpPr txBox="1"/>
          <p:nvPr/>
        </p:nvSpPr>
        <p:spPr>
          <a:xfrm>
            <a:off x="1811140" y="4076627"/>
            <a:ext cx="8569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Pada Acara</a:t>
            </a:r>
          </a:p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Rapat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Koordinasi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 Daerah Sub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Urusan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 Jasa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Konstruksi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Kabupaten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MT Condensed Light" panose="020B0306030101010103" pitchFamily="34" charset="77"/>
                <a:ea typeface="Tahoma" panose="020B0604030504040204" pitchFamily="34" charset="0"/>
                <a:cs typeface="Arial Black" panose="020B0604020202020204" pitchFamily="34" charset="0"/>
              </a:rPr>
              <a:t> / Kota Se Kalimantan Timur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Judul 1">
            <a:extLst>
              <a:ext uri="{FF2B5EF4-FFF2-40B4-BE49-F238E27FC236}">
                <a16:creationId xmlns:a16="http://schemas.microsoft.com/office/drawing/2014/main" id="{AF5BA4F7-680E-EB76-C2B7-75DC8D659F2D}"/>
              </a:ext>
            </a:extLst>
          </p:cNvPr>
          <p:cNvSpPr txBox="1">
            <a:spLocks/>
          </p:cNvSpPr>
          <p:nvPr/>
        </p:nvSpPr>
        <p:spPr>
          <a:xfrm>
            <a:off x="0" y="-40"/>
            <a:ext cx="9154633" cy="5273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b="1" dirty="0">
                <a:latin typeface="Bahnschrift" panose="020B0502040204020203" pitchFamily="34" charset="0"/>
              </a:rPr>
              <a:t>MEKANISME USULAN DAN VERIFIKASI BANTUAN KEUANGAN SPESIFIK</a:t>
            </a:r>
          </a:p>
        </p:txBody>
      </p:sp>
      <p:sp>
        <p:nvSpPr>
          <p:cNvPr id="67" name="Google Shape;428;p30">
            <a:extLst>
              <a:ext uri="{FF2B5EF4-FFF2-40B4-BE49-F238E27FC236}">
                <a16:creationId xmlns:a16="http://schemas.microsoft.com/office/drawing/2014/main" id="{52FAA741-0763-16D3-84D0-66A402E8C15B}"/>
              </a:ext>
            </a:extLst>
          </p:cNvPr>
          <p:cNvSpPr txBox="1"/>
          <p:nvPr/>
        </p:nvSpPr>
        <p:spPr>
          <a:xfrm flipH="1">
            <a:off x="118533" y="1940733"/>
            <a:ext cx="4257056" cy="1220490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ash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Kabupaten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/ Kota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mengusulkan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usulan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Bantuan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Keuangan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Spesifik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Pemerintah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Provinsi</a:t>
            </a:r>
            <a:endParaRPr sz="2000" kern="0" dirty="0">
              <a:solidFill>
                <a:srgbClr val="191919"/>
              </a:solidFill>
              <a:latin typeface="Bahnschrift" panose="020B0502040204020203" pitchFamily="34" charset="0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69" name="Google Shape;430;p30">
            <a:extLst>
              <a:ext uri="{FF2B5EF4-FFF2-40B4-BE49-F238E27FC236}">
                <a16:creationId xmlns:a16="http://schemas.microsoft.com/office/drawing/2014/main" id="{1181D219-9D68-1118-7EB2-2A0A46BCB176}"/>
              </a:ext>
            </a:extLst>
          </p:cNvPr>
          <p:cNvSpPr txBox="1"/>
          <p:nvPr/>
        </p:nvSpPr>
        <p:spPr>
          <a:xfrm flipH="1">
            <a:off x="234777" y="3771469"/>
            <a:ext cx="4480975" cy="2209201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ash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Pemerintah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Provinsi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melalui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Bappeda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dan BPKAD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menentukan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besaran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alokasi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penyaluran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Bantuan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Keuangan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Spesifik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dengan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mempertimbangkan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kelengkapan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Readiness Criteria dan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kebutuhan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masing – masing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Kab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/Kota</a:t>
            </a:r>
          </a:p>
        </p:txBody>
      </p:sp>
      <p:sp>
        <p:nvSpPr>
          <p:cNvPr id="71" name="Google Shape;432;p30">
            <a:extLst>
              <a:ext uri="{FF2B5EF4-FFF2-40B4-BE49-F238E27FC236}">
                <a16:creationId xmlns:a16="http://schemas.microsoft.com/office/drawing/2014/main" id="{4D0A4449-1D84-F9EA-AAD1-59A28715084F}"/>
              </a:ext>
            </a:extLst>
          </p:cNvPr>
          <p:cNvSpPr txBox="1"/>
          <p:nvPr/>
        </p:nvSpPr>
        <p:spPr>
          <a:xfrm flipH="1">
            <a:off x="7821987" y="1011145"/>
            <a:ext cx="4072547" cy="1602143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ash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PD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Provinsi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membuat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Pergub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dan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Juknis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berkaitan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dengan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usulan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Bantuan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Keuangan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Spesifik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(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pemenuhan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pencapaian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target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daerah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)</a:t>
            </a:r>
            <a:endParaRPr sz="2000" kern="0" dirty="0">
              <a:solidFill>
                <a:srgbClr val="191919"/>
              </a:solidFill>
              <a:latin typeface="Bahnschrift" panose="020B0502040204020203" pitchFamily="34" charset="0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73" name="Google Shape;434;p30">
            <a:extLst>
              <a:ext uri="{FF2B5EF4-FFF2-40B4-BE49-F238E27FC236}">
                <a16:creationId xmlns:a16="http://schemas.microsoft.com/office/drawing/2014/main" id="{4B4A4A66-3F18-3648-AA62-8D87692ED810}"/>
              </a:ext>
            </a:extLst>
          </p:cNvPr>
          <p:cNvSpPr txBox="1"/>
          <p:nvPr/>
        </p:nvSpPr>
        <p:spPr>
          <a:xfrm flipH="1">
            <a:off x="7884675" y="3176417"/>
            <a:ext cx="4072547" cy="1745348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ash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Pemerintah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Provinsi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melalui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Bappeda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dan BPKAD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memverifikasi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Readiness Criteria (KAK &amp; RAB)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usulan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Bantuan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Keuangan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Spesifik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 </a:t>
            </a:r>
            <a:r>
              <a:rPr lang="en-ID" sz="2000" kern="0" dirty="0" err="1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Kab</a:t>
            </a:r>
            <a:r>
              <a:rPr lang="en-ID" sz="2000" kern="0" dirty="0">
                <a:solidFill>
                  <a:srgbClr val="191919"/>
                </a:solidFill>
                <a:latin typeface="Bahnschrift" panose="020B0502040204020203" pitchFamily="34" charset="0"/>
                <a:ea typeface="Playfair Display ExtraBold"/>
                <a:cs typeface="Playfair Display ExtraBold"/>
                <a:sym typeface="Playfair Display ExtraBold"/>
              </a:rPr>
              <a:t>/Kota</a:t>
            </a:r>
            <a:endParaRPr sz="2000" kern="0" dirty="0">
              <a:solidFill>
                <a:srgbClr val="191919"/>
              </a:solidFill>
              <a:latin typeface="Bahnschrift" panose="020B0502040204020203" pitchFamily="34" charset="0"/>
              <a:ea typeface="Playfair Display ExtraBold"/>
              <a:cs typeface="Playfair Display ExtraBold"/>
              <a:sym typeface="Playfair Display ExtraBold"/>
            </a:endParaRPr>
          </a:p>
        </p:txBody>
      </p:sp>
      <p:grpSp>
        <p:nvGrpSpPr>
          <p:cNvPr id="75" name="Google Shape;442;p30">
            <a:extLst>
              <a:ext uri="{FF2B5EF4-FFF2-40B4-BE49-F238E27FC236}">
                <a16:creationId xmlns:a16="http://schemas.microsoft.com/office/drawing/2014/main" id="{F95F7DCF-C9AA-1755-C662-89604EDD51E3}"/>
              </a:ext>
            </a:extLst>
          </p:cNvPr>
          <p:cNvGrpSpPr/>
          <p:nvPr/>
        </p:nvGrpSpPr>
        <p:grpSpPr>
          <a:xfrm>
            <a:off x="5488086" y="3053677"/>
            <a:ext cx="1215827" cy="1215827"/>
            <a:chOff x="3890328" y="1987874"/>
            <a:chExt cx="1363340" cy="1363340"/>
          </a:xfrm>
        </p:grpSpPr>
        <p:grpSp>
          <p:nvGrpSpPr>
            <p:cNvPr id="76" name="Google Shape;443;p30">
              <a:extLst>
                <a:ext uri="{FF2B5EF4-FFF2-40B4-BE49-F238E27FC236}">
                  <a16:creationId xmlns:a16="http://schemas.microsoft.com/office/drawing/2014/main" id="{B63C7531-E872-9CD7-C361-66949D37F835}"/>
                </a:ext>
              </a:extLst>
            </p:cNvPr>
            <p:cNvGrpSpPr/>
            <p:nvPr/>
          </p:nvGrpSpPr>
          <p:grpSpPr>
            <a:xfrm rot="-899921">
              <a:off x="4015410" y="2112956"/>
              <a:ext cx="1113177" cy="1113177"/>
              <a:chOff x="269239" y="624399"/>
              <a:chExt cx="2386800" cy="2386800"/>
            </a:xfrm>
          </p:grpSpPr>
          <p:sp>
            <p:nvSpPr>
              <p:cNvPr id="78" name="Google Shape;444;p30">
                <a:extLst>
                  <a:ext uri="{FF2B5EF4-FFF2-40B4-BE49-F238E27FC236}">
                    <a16:creationId xmlns:a16="http://schemas.microsoft.com/office/drawing/2014/main" id="{766ADFE5-6C2F-6B19-628C-E00874DB209A}"/>
                  </a:ext>
                </a:extLst>
              </p:cNvPr>
              <p:cNvSpPr/>
              <p:nvPr/>
            </p:nvSpPr>
            <p:spPr>
              <a:xfrm rot="-1970538">
                <a:off x="599418" y="954577"/>
                <a:ext cx="1726444" cy="1726444"/>
              </a:xfrm>
              <a:prstGeom prst="ellipse">
                <a:avLst/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5;p30">
                <a:extLst>
                  <a:ext uri="{FF2B5EF4-FFF2-40B4-BE49-F238E27FC236}">
                    <a16:creationId xmlns:a16="http://schemas.microsoft.com/office/drawing/2014/main" id="{C7E9051B-59D5-0A72-CCCB-44F7A60CF892}"/>
                  </a:ext>
                </a:extLst>
              </p:cNvPr>
              <p:cNvSpPr/>
              <p:nvPr/>
            </p:nvSpPr>
            <p:spPr>
              <a:xfrm rot="-1969931">
                <a:off x="929754" y="1027196"/>
                <a:ext cx="127817" cy="127817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" name="Google Shape;446;p30">
              <a:extLst>
                <a:ext uri="{FF2B5EF4-FFF2-40B4-BE49-F238E27FC236}">
                  <a16:creationId xmlns:a16="http://schemas.microsoft.com/office/drawing/2014/main" id="{9C26DB43-2BF2-3F60-04E4-BC0AD6B0B389}"/>
                </a:ext>
              </a:extLst>
            </p:cNvPr>
            <p:cNvSpPr/>
            <p:nvPr/>
          </p:nvSpPr>
          <p:spPr>
            <a:xfrm>
              <a:off x="4234798" y="2332344"/>
              <a:ext cx="674400" cy="674400"/>
            </a:xfrm>
            <a:prstGeom prst="ellipse">
              <a:avLst/>
            </a:prstGeom>
            <a:solidFill>
              <a:srgbClr val="E7C2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447;p30">
            <a:extLst>
              <a:ext uri="{FF2B5EF4-FFF2-40B4-BE49-F238E27FC236}">
                <a16:creationId xmlns:a16="http://schemas.microsoft.com/office/drawing/2014/main" id="{D94E9E2F-4189-B18D-DCE9-BB89913B4DC7}"/>
              </a:ext>
            </a:extLst>
          </p:cNvPr>
          <p:cNvGrpSpPr/>
          <p:nvPr/>
        </p:nvGrpSpPr>
        <p:grpSpPr>
          <a:xfrm>
            <a:off x="5488086" y="2274127"/>
            <a:ext cx="1215827" cy="1215827"/>
            <a:chOff x="3890328" y="1987874"/>
            <a:chExt cx="1363340" cy="1363340"/>
          </a:xfrm>
        </p:grpSpPr>
        <p:grpSp>
          <p:nvGrpSpPr>
            <p:cNvPr id="81" name="Google Shape;448;p30">
              <a:extLst>
                <a:ext uri="{FF2B5EF4-FFF2-40B4-BE49-F238E27FC236}">
                  <a16:creationId xmlns:a16="http://schemas.microsoft.com/office/drawing/2014/main" id="{301504F5-31B5-21F0-A60F-468ABF8F6C94}"/>
                </a:ext>
              </a:extLst>
            </p:cNvPr>
            <p:cNvGrpSpPr/>
            <p:nvPr/>
          </p:nvGrpSpPr>
          <p:grpSpPr>
            <a:xfrm rot="-899921">
              <a:off x="4015410" y="2112956"/>
              <a:ext cx="1113177" cy="1113177"/>
              <a:chOff x="269239" y="624399"/>
              <a:chExt cx="2386800" cy="2386800"/>
            </a:xfrm>
          </p:grpSpPr>
          <p:sp>
            <p:nvSpPr>
              <p:cNvPr id="83" name="Google Shape;449;p30">
                <a:extLst>
                  <a:ext uri="{FF2B5EF4-FFF2-40B4-BE49-F238E27FC236}">
                    <a16:creationId xmlns:a16="http://schemas.microsoft.com/office/drawing/2014/main" id="{A8B238F3-7439-F425-F9C2-99F9FFC36B35}"/>
                  </a:ext>
                </a:extLst>
              </p:cNvPr>
              <p:cNvSpPr/>
              <p:nvPr/>
            </p:nvSpPr>
            <p:spPr>
              <a:xfrm rot="-1970538">
                <a:off x="599418" y="954577"/>
                <a:ext cx="1726444" cy="1726444"/>
              </a:xfrm>
              <a:prstGeom prst="ellipse">
                <a:avLst/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50;p30">
                <a:extLst>
                  <a:ext uri="{FF2B5EF4-FFF2-40B4-BE49-F238E27FC236}">
                    <a16:creationId xmlns:a16="http://schemas.microsoft.com/office/drawing/2014/main" id="{4A7044D2-5814-B69C-3A62-2F75468B4B8C}"/>
                  </a:ext>
                </a:extLst>
              </p:cNvPr>
              <p:cNvSpPr/>
              <p:nvPr/>
            </p:nvSpPr>
            <p:spPr>
              <a:xfrm rot="-1969931">
                <a:off x="929754" y="1027196"/>
                <a:ext cx="127817" cy="127817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451;p30">
              <a:extLst>
                <a:ext uri="{FF2B5EF4-FFF2-40B4-BE49-F238E27FC236}">
                  <a16:creationId xmlns:a16="http://schemas.microsoft.com/office/drawing/2014/main" id="{29BFAEAE-D8F5-2388-25C3-240E2334E54A}"/>
                </a:ext>
              </a:extLst>
            </p:cNvPr>
            <p:cNvSpPr/>
            <p:nvPr/>
          </p:nvSpPr>
          <p:spPr>
            <a:xfrm>
              <a:off x="4234798" y="2332344"/>
              <a:ext cx="674400" cy="674400"/>
            </a:xfrm>
            <a:prstGeom prst="ellipse">
              <a:avLst/>
            </a:prstGeom>
            <a:solidFill>
              <a:srgbClr val="E7C2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452;p30">
            <a:extLst>
              <a:ext uri="{FF2B5EF4-FFF2-40B4-BE49-F238E27FC236}">
                <a16:creationId xmlns:a16="http://schemas.microsoft.com/office/drawing/2014/main" id="{F94AC8DC-B279-FC70-9437-F783C7126769}"/>
              </a:ext>
            </a:extLst>
          </p:cNvPr>
          <p:cNvGrpSpPr/>
          <p:nvPr/>
        </p:nvGrpSpPr>
        <p:grpSpPr>
          <a:xfrm>
            <a:off x="5488086" y="1494577"/>
            <a:ext cx="1215827" cy="1215827"/>
            <a:chOff x="3890328" y="1987874"/>
            <a:chExt cx="1363340" cy="1363340"/>
          </a:xfrm>
        </p:grpSpPr>
        <p:grpSp>
          <p:nvGrpSpPr>
            <p:cNvPr id="86" name="Google Shape;453;p30">
              <a:extLst>
                <a:ext uri="{FF2B5EF4-FFF2-40B4-BE49-F238E27FC236}">
                  <a16:creationId xmlns:a16="http://schemas.microsoft.com/office/drawing/2014/main" id="{EF14A611-CABF-13DE-43AD-BCC9885E552F}"/>
                </a:ext>
              </a:extLst>
            </p:cNvPr>
            <p:cNvGrpSpPr/>
            <p:nvPr/>
          </p:nvGrpSpPr>
          <p:grpSpPr>
            <a:xfrm rot="-899921">
              <a:off x="4015410" y="2112956"/>
              <a:ext cx="1113177" cy="1113177"/>
              <a:chOff x="269239" y="624399"/>
              <a:chExt cx="2386800" cy="2386800"/>
            </a:xfrm>
          </p:grpSpPr>
          <p:sp>
            <p:nvSpPr>
              <p:cNvPr id="88" name="Google Shape;454;p30">
                <a:extLst>
                  <a:ext uri="{FF2B5EF4-FFF2-40B4-BE49-F238E27FC236}">
                    <a16:creationId xmlns:a16="http://schemas.microsoft.com/office/drawing/2014/main" id="{01D839A0-1313-AE4E-1D27-FA9D2DDA0AEB}"/>
                  </a:ext>
                </a:extLst>
              </p:cNvPr>
              <p:cNvSpPr/>
              <p:nvPr/>
            </p:nvSpPr>
            <p:spPr>
              <a:xfrm rot="-1970538">
                <a:off x="599418" y="954577"/>
                <a:ext cx="1726444" cy="1726444"/>
              </a:xfrm>
              <a:prstGeom prst="ellipse">
                <a:avLst/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5;p30">
                <a:extLst>
                  <a:ext uri="{FF2B5EF4-FFF2-40B4-BE49-F238E27FC236}">
                    <a16:creationId xmlns:a16="http://schemas.microsoft.com/office/drawing/2014/main" id="{63496450-F726-C4C5-C648-623418F87CE2}"/>
                  </a:ext>
                </a:extLst>
              </p:cNvPr>
              <p:cNvSpPr/>
              <p:nvPr/>
            </p:nvSpPr>
            <p:spPr>
              <a:xfrm rot="-1969931">
                <a:off x="929754" y="1027196"/>
                <a:ext cx="127817" cy="127817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456;p30">
              <a:extLst>
                <a:ext uri="{FF2B5EF4-FFF2-40B4-BE49-F238E27FC236}">
                  <a16:creationId xmlns:a16="http://schemas.microsoft.com/office/drawing/2014/main" id="{8F1D4428-4F96-05AB-3155-5404B1AD0638}"/>
                </a:ext>
              </a:extLst>
            </p:cNvPr>
            <p:cNvSpPr/>
            <p:nvPr/>
          </p:nvSpPr>
          <p:spPr>
            <a:xfrm>
              <a:off x="4234798" y="2332344"/>
              <a:ext cx="674400" cy="674400"/>
            </a:xfrm>
            <a:prstGeom prst="ellipse">
              <a:avLst/>
            </a:prstGeom>
            <a:solidFill>
              <a:srgbClr val="E7C2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4" name="Google Shape;465;p30">
            <a:extLst>
              <a:ext uri="{FF2B5EF4-FFF2-40B4-BE49-F238E27FC236}">
                <a16:creationId xmlns:a16="http://schemas.microsoft.com/office/drawing/2014/main" id="{ADE8B9D3-C4AF-8D77-A58B-3047AAD0BC03}"/>
              </a:ext>
            </a:extLst>
          </p:cNvPr>
          <p:cNvCxnSpPr>
            <a:cxnSpLocks/>
            <a:endCxn id="71" idx="3"/>
          </p:cNvCxnSpPr>
          <p:nvPr/>
        </p:nvCxnSpPr>
        <p:spPr>
          <a:xfrm flipV="1">
            <a:off x="6463349" y="1812217"/>
            <a:ext cx="1358638" cy="29027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9191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5" name="Google Shape;466;p30">
            <a:extLst>
              <a:ext uri="{FF2B5EF4-FFF2-40B4-BE49-F238E27FC236}">
                <a16:creationId xmlns:a16="http://schemas.microsoft.com/office/drawing/2014/main" id="{2C81930E-EE4E-209D-2B8E-60E4E7F8802D}"/>
              </a:ext>
            </a:extLst>
          </p:cNvPr>
          <p:cNvCxnSpPr>
            <a:cxnSpLocks/>
            <a:stCxn id="99" idx="1"/>
            <a:endCxn id="67" idx="1"/>
          </p:cNvCxnSpPr>
          <p:nvPr/>
        </p:nvCxnSpPr>
        <p:spPr>
          <a:xfrm rot="10800000">
            <a:off x="4375589" y="2550979"/>
            <a:ext cx="1353060" cy="33105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9191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6" name="Google Shape;467;p30">
            <a:extLst>
              <a:ext uri="{FF2B5EF4-FFF2-40B4-BE49-F238E27FC236}">
                <a16:creationId xmlns:a16="http://schemas.microsoft.com/office/drawing/2014/main" id="{895B011A-87D3-AE0D-D5E2-05CE64D2DAEC}"/>
              </a:ext>
            </a:extLst>
          </p:cNvPr>
          <p:cNvCxnSpPr>
            <a:cxnSpLocks/>
            <a:stCxn id="100" idx="3"/>
            <a:endCxn id="73" idx="3"/>
          </p:cNvCxnSpPr>
          <p:nvPr/>
        </p:nvCxnSpPr>
        <p:spPr>
          <a:xfrm>
            <a:off x="6463349" y="3660275"/>
            <a:ext cx="1421326" cy="38881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9191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7" name="Google Shape;468;p30">
            <a:extLst>
              <a:ext uri="{FF2B5EF4-FFF2-40B4-BE49-F238E27FC236}">
                <a16:creationId xmlns:a16="http://schemas.microsoft.com/office/drawing/2014/main" id="{4B6424B0-18A1-7C91-C97A-EC7C6EF928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6418" y="4474164"/>
            <a:ext cx="1015590" cy="447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9191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8" name="Google Shape;469;p30">
            <a:extLst>
              <a:ext uri="{FF2B5EF4-FFF2-40B4-BE49-F238E27FC236}">
                <a16:creationId xmlns:a16="http://schemas.microsoft.com/office/drawing/2014/main" id="{7ADA77FF-56BA-CA5A-E149-37B845813F26}"/>
              </a:ext>
            </a:extLst>
          </p:cNvPr>
          <p:cNvSpPr txBox="1">
            <a:spLocks/>
          </p:cNvSpPr>
          <p:nvPr/>
        </p:nvSpPr>
        <p:spPr>
          <a:xfrm>
            <a:off x="5728649" y="1888810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 b="0" i="0" u="none" strike="noStrike" cap="none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sz="3000" b="1" kern="0">
                <a:latin typeface="Roboto"/>
                <a:ea typeface="Roboto"/>
                <a:cs typeface="Roboto"/>
                <a:sym typeface="Roboto"/>
              </a:rPr>
              <a:t>01</a:t>
            </a:r>
          </a:p>
        </p:txBody>
      </p:sp>
      <p:sp>
        <p:nvSpPr>
          <p:cNvPr id="99" name="Google Shape;470;p30">
            <a:extLst>
              <a:ext uri="{FF2B5EF4-FFF2-40B4-BE49-F238E27FC236}">
                <a16:creationId xmlns:a16="http://schemas.microsoft.com/office/drawing/2014/main" id="{2D06E48B-4409-FF69-18DE-B19B3B4F6716}"/>
              </a:ext>
            </a:extLst>
          </p:cNvPr>
          <p:cNvSpPr txBox="1">
            <a:spLocks/>
          </p:cNvSpPr>
          <p:nvPr/>
        </p:nvSpPr>
        <p:spPr>
          <a:xfrm>
            <a:off x="5728649" y="2658235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 b="0" i="0" u="none" strike="noStrike" cap="none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sz="3000" b="1" kern="0">
                <a:latin typeface="Roboto"/>
                <a:ea typeface="Roboto"/>
                <a:cs typeface="Roboto"/>
                <a:sym typeface="Roboto"/>
              </a:rPr>
              <a:t>02</a:t>
            </a:r>
          </a:p>
        </p:txBody>
      </p:sp>
      <p:sp>
        <p:nvSpPr>
          <p:cNvPr id="100" name="Google Shape;471;p30">
            <a:extLst>
              <a:ext uri="{FF2B5EF4-FFF2-40B4-BE49-F238E27FC236}">
                <a16:creationId xmlns:a16="http://schemas.microsoft.com/office/drawing/2014/main" id="{180AB3FC-320A-F9BD-7641-EDE76FC8CFE5}"/>
              </a:ext>
            </a:extLst>
          </p:cNvPr>
          <p:cNvSpPr txBox="1">
            <a:spLocks/>
          </p:cNvSpPr>
          <p:nvPr/>
        </p:nvSpPr>
        <p:spPr>
          <a:xfrm>
            <a:off x="5728649" y="3436475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 b="0" i="0" u="none" strike="noStrike" cap="none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sz="3000" b="1" kern="0">
                <a:latin typeface="Roboto"/>
                <a:ea typeface="Roboto"/>
                <a:cs typeface="Roboto"/>
                <a:sym typeface="Roboto"/>
              </a:rPr>
              <a:t>03</a:t>
            </a:r>
          </a:p>
        </p:txBody>
      </p:sp>
      <p:grpSp>
        <p:nvGrpSpPr>
          <p:cNvPr id="136" name="Google Shape;437;p30">
            <a:extLst>
              <a:ext uri="{FF2B5EF4-FFF2-40B4-BE49-F238E27FC236}">
                <a16:creationId xmlns:a16="http://schemas.microsoft.com/office/drawing/2014/main" id="{C480B815-5AB2-C770-2F31-41551BA49459}"/>
              </a:ext>
            </a:extLst>
          </p:cNvPr>
          <p:cNvGrpSpPr/>
          <p:nvPr/>
        </p:nvGrpSpPr>
        <p:grpSpPr>
          <a:xfrm>
            <a:off x="5495268" y="3884919"/>
            <a:ext cx="1201462" cy="1201462"/>
            <a:chOff x="3898411" y="1995974"/>
            <a:chExt cx="1347232" cy="1347232"/>
          </a:xfrm>
        </p:grpSpPr>
        <p:grpSp>
          <p:nvGrpSpPr>
            <p:cNvPr id="137" name="Google Shape;438;p30">
              <a:extLst>
                <a:ext uri="{FF2B5EF4-FFF2-40B4-BE49-F238E27FC236}">
                  <a16:creationId xmlns:a16="http://schemas.microsoft.com/office/drawing/2014/main" id="{4F87A162-0E1F-ED21-37BD-3CD99EE41165}"/>
                </a:ext>
              </a:extLst>
            </p:cNvPr>
            <p:cNvGrpSpPr/>
            <p:nvPr/>
          </p:nvGrpSpPr>
          <p:grpSpPr>
            <a:xfrm rot="-899921">
              <a:off x="4022014" y="2119577"/>
              <a:ext cx="1100025" cy="1100025"/>
              <a:chOff x="283373" y="638608"/>
              <a:chExt cx="2358600" cy="2358600"/>
            </a:xfrm>
          </p:grpSpPr>
          <p:sp>
            <p:nvSpPr>
              <p:cNvPr id="139" name="Google Shape;439;p30">
                <a:extLst>
                  <a:ext uri="{FF2B5EF4-FFF2-40B4-BE49-F238E27FC236}">
                    <a16:creationId xmlns:a16="http://schemas.microsoft.com/office/drawing/2014/main" id="{DA070BBA-93A5-5D6D-2E58-51D054300CF2}"/>
                  </a:ext>
                </a:extLst>
              </p:cNvPr>
              <p:cNvSpPr/>
              <p:nvPr/>
            </p:nvSpPr>
            <p:spPr>
              <a:xfrm rot="3599748">
                <a:off x="599383" y="954618"/>
                <a:ext cx="1726581" cy="1726581"/>
              </a:xfrm>
              <a:prstGeom prst="ellipse">
                <a:avLst/>
              </a:prstGeom>
              <a:noFill/>
              <a:ln w="9525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0;p30">
                <a:extLst>
                  <a:ext uri="{FF2B5EF4-FFF2-40B4-BE49-F238E27FC236}">
                    <a16:creationId xmlns:a16="http://schemas.microsoft.com/office/drawing/2014/main" id="{33F74D76-EEA8-D2F8-25D4-A672AD48AC25}"/>
                  </a:ext>
                </a:extLst>
              </p:cNvPr>
              <p:cNvSpPr/>
              <p:nvPr/>
            </p:nvSpPr>
            <p:spPr>
              <a:xfrm rot="-1969931">
                <a:off x="929754" y="1027196"/>
                <a:ext cx="127817" cy="127817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441;p30">
              <a:extLst>
                <a:ext uri="{FF2B5EF4-FFF2-40B4-BE49-F238E27FC236}">
                  <a16:creationId xmlns:a16="http://schemas.microsoft.com/office/drawing/2014/main" id="{572245EC-1D9A-385A-E5B0-E88853BA5F84}"/>
                </a:ext>
              </a:extLst>
            </p:cNvPr>
            <p:cNvSpPr/>
            <p:nvPr/>
          </p:nvSpPr>
          <p:spPr>
            <a:xfrm>
              <a:off x="4234798" y="2332344"/>
              <a:ext cx="674400" cy="674400"/>
            </a:xfrm>
            <a:prstGeom prst="ellipse">
              <a:avLst/>
            </a:prstGeom>
            <a:solidFill>
              <a:srgbClr val="E7C2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472;p30">
            <a:extLst>
              <a:ext uri="{FF2B5EF4-FFF2-40B4-BE49-F238E27FC236}">
                <a16:creationId xmlns:a16="http://schemas.microsoft.com/office/drawing/2014/main" id="{ED0108E6-D866-D17E-FE21-4B8F1FD4983C}"/>
              </a:ext>
            </a:extLst>
          </p:cNvPr>
          <p:cNvSpPr txBox="1">
            <a:spLocks/>
          </p:cNvSpPr>
          <p:nvPr/>
        </p:nvSpPr>
        <p:spPr>
          <a:xfrm>
            <a:off x="5728649" y="4261804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ExtraBold"/>
              <a:buNone/>
              <a:defRPr sz="3500" b="0" i="0" u="none" strike="noStrike" cap="none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sz="3000" b="1" kern="0">
                <a:latin typeface="Roboto"/>
                <a:ea typeface="Roboto"/>
                <a:cs typeface="Roboto"/>
                <a:sym typeface="Roboto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0023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C3EA6-2F58-31AB-CEEC-9E5E1342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>
                <a:latin typeface="Century Gothic" panose="020B0502020202020204" pitchFamily="34" charset="0"/>
              </a:rPr>
              <a:pPr/>
              <a:t>11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BA717-CBD9-FF48-EFC2-82B6B788D2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2400" noProof="1">
                <a:latin typeface="Century Gothic" panose="020B0502020202020204" pitchFamily="34" charset="0"/>
                <a:cs typeface="Arial" panose="020B0604020202020204" pitchFamily="34" charset="0"/>
              </a:rPr>
              <a:t>PENUTUP</a:t>
            </a:r>
            <a:endParaRPr lang="id-ID" altLang="ko-KR" sz="24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1061C-C77F-B000-D53F-96E3E488714B}"/>
              </a:ext>
            </a:extLst>
          </p:cNvPr>
          <p:cNvSpPr txBox="1"/>
          <p:nvPr/>
        </p:nvSpPr>
        <p:spPr>
          <a:xfrm>
            <a:off x="1842655" y="840309"/>
            <a:ext cx="8285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sudah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tertampung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usulan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antuan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euangan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Spesifik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Jasa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Konstruksi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berikut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B58524-F03D-7F4C-769A-ADAF06561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535334"/>
              </p:ext>
            </p:extLst>
          </p:nvPr>
        </p:nvGraphicFramePr>
        <p:xfrm>
          <a:off x="1274164" y="1685403"/>
          <a:ext cx="9338870" cy="4332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7691">
                  <a:extLst>
                    <a:ext uri="{9D8B030D-6E8A-4147-A177-3AD203B41FA5}">
                      <a16:colId xmlns:a16="http://schemas.microsoft.com/office/drawing/2014/main" val="3385595535"/>
                    </a:ext>
                  </a:extLst>
                </a:gridCol>
                <a:gridCol w="2225400">
                  <a:extLst>
                    <a:ext uri="{9D8B030D-6E8A-4147-A177-3AD203B41FA5}">
                      <a16:colId xmlns:a16="http://schemas.microsoft.com/office/drawing/2014/main" val="145305443"/>
                    </a:ext>
                  </a:extLst>
                </a:gridCol>
                <a:gridCol w="1795937">
                  <a:extLst>
                    <a:ext uri="{9D8B030D-6E8A-4147-A177-3AD203B41FA5}">
                      <a16:colId xmlns:a16="http://schemas.microsoft.com/office/drawing/2014/main" val="1678877272"/>
                    </a:ext>
                  </a:extLst>
                </a:gridCol>
                <a:gridCol w="1616342">
                  <a:extLst>
                    <a:ext uri="{9D8B030D-6E8A-4147-A177-3AD203B41FA5}">
                      <a16:colId xmlns:a16="http://schemas.microsoft.com/office/drawing/2014/main" val="1476219344"/>
                    </a:ext>
                  </a:extLst>
                </a:gridCol>
                <a:gridCol w="1440741">
                  <a:extLst>
                    <a:ext uri="{9D8B030D-6E8A-4147-A177-3AD203B41FA5}">
                      <a16:colId xmlns:a16="http://schemas.microsoft.com/office/drawing/2014/main" val="4051110652"/>
                    </a:ext>
                  </a:extLst>
                </a:gridCol>
                <a:gridCol w="1432759">
                  <a:extLst>
                    <a:ext uri="{9D8B030D-6E8A-4147-A177-3AD203B41FA5}">
                      <a16:colId xmlns:a16="http://schemas.microsoft.com/office/drawing/2014/main" val="509245511"/>
                    </a:ext>
                  </a:extLst>
                </a:gridCol>
              </a:tblGrid>
              <a:tr h="6076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No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Kab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/Kota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Nilai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Usulan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Identifikasi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Kepentingan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Yg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Bersesuaian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entury Gothic" panose="020B0502020202020204" pitchFamily="34" charset="0"/>
                        </a:rPr>
                        <a:t>Peserta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 (Orang)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952751045"/>
                  </a:ext>
                </a:extLst>
              </a:tr>
              <a:tr h="6076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Fasilitasi</a:t>
                      </a: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Sertifikasi</a:t>
                      </a:r>
                      <a:endParaRPr lang="en-GB" sz="1600" b="1" kern="1200" dirty="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Pelatihan</a:t>
                      </a:r>
                      <a:endParaRPr lang="en-GB" sz="1600" b="1" kern="1200" dirty="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85450"/>
                  </a:ext>
                </a:extLst>
              </a:tr>
              <a:tr h="32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SAMARINDA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2.100.000.000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1.230.000.000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410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942625143"/>
                  </a:ext>
                </a:extLst>
              </a:tr>
              <a:tr h="32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PASER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1.116.060.000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600.000.000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200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492961074"/>
                  </a:ext>
                </a:extLst>
              </a:tr>
              <a:tr h="32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MAHULU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758.300.000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330.000.000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4034997878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KUTIM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2.721.241.400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683.204.800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2.040.963.400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240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451238974"/>
                  </a:ext>
                </a:extLst>
              </a:tr>
              <a:tr h="32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BERAU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2.601.470.000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150.000.000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300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549669547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PPU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2.500.000.000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1.225.000.000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350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931021531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Century Gothic" panose="020B0502020202020204" pitchFamily="34" charset="0"/>
                        </a:rPr>
                        <a:t>BONTANG</a:t>
                      </a:r>
                      <a:endParaRPr lang="en-GB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2.838.684.283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1.025.000.000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200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259892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25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ambar 7" descr="Sebuah gambar berisi putih, otomat&#10;&#10;Deskripsi dibuat secara otomatis">
            <a:extLst>
              <a:ext uri="{FF2B5EF4-FFF2-40B4-BE49-F238E27FC236}">
                <a16:creationId xmlns:a16="http://schemas.microsoft.com/office/drawing/2014/main" id="{E7E2C767-1BBC-BC22-F6FE-C7D7E469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2" y="0"/>
            <a:ext cx="12192000" cy="6858000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A45DDEB8-F099-E7C0-0696-D0BC3CDF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34" y="0"/>
            <a:ext cx="10284532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Lambang Kalimantan Timur - Wikipedia bahasa Indonesia ...">
            <a:extLst>
              <a:ext uri="{FF2B5EF4-FFF2-40B4-BE49-F238E27FC236}">
                <a16:creationId xmlns:a16="http://schemas.microsoft.com/office/drawing/2014/main" id="{2DF7378B-5D7B-188D-D576-DD59EDC2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330" y="2057723"/>
            <a:ext cx="993689" cy="12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3D02C8-0A08-DDD7-F553-C38A75665540}"/>
              </a:ext>
            </a:extLst>
          </p:cNvPr>
          <p:cNvSpPr txBox="1"/>
          <p:nvPr/>
        </p:nvSpPr>
        <p:spPr>
          <a:xfrm>
            <a:off x="953734" y="3491524"/>
            <a:ext cx="10724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pc="333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TERIMA KASIH</a:t>
            </a:r>
          </a:p>
          <a:p>
            <a:pPr algn="ctr"/>
            <a:endParaRPr lang="en-US" sz="3200" b="1" spc="3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2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150102-0905-F02F-C072-747152D1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>
                <a:latin typeface="Century Gothic" panose="020B0502020202020204" pitchFamily="34" charset="0"/>
              </a:rPr>
              <a:pPr/>
              <a:t>2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38808-81C5-68E9-5A21-A1FE65826A11}"/>
              </a:ext>
            </a:extLst>
          </p:cNvPr>
          <p:cNvSpPr txBox="1">
            <a:spLocks/>
          </p:cNvSpPr>
          <p:nvPr/>
        </p:nvSpPr>
        <p:spPr>
          <a:xfrm>
            <a:off x="0" y="4513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2400" noProof="1">
                <a:latin typeface="Century Gothic" panose="020B0502020202020204" pitchFamily="34" charset="0"/>
                <a:cs typeface="Arial" panose="020B0604020202020204" pitchFamily="34" charset="0"/>
              </a:rPr>
              <a:t>TEMA PEMBANGUNAN RPD</a:t>
            </a:r>
            <a:endParaRPr lang="id-ID" altLang="ko-KR" sz="24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8D6B56-BB02-6694-B158-9CEC25E6FC8B}"/>
              </a:ext>
            </a:extLst>
          </p:cNvPr>
          <p:cNvSpPr/>
          <p:nvPr/>
        </p:nvSpPr>
        <p:spPr>
          <a:xfrm>
            <a:off x="228600" y="2970814"/>
            <a:ext cx="5167746" cy="838090"/>
          </a:xfrm>
          <a:prstGeom prst="rect">
            <a:avLst/>
          </a:prstGeom>
          <a:solidFill>
            <a:srgbClr val="2D3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7F142B-F6E4-4E1C-352B-E5DB1781F4FF}"/>
              </a:ext>
            </a:extLst>
          </p:cNvPr>
          <p:cNvSpPr>
            <a:spLocks noChangeAspect="1"/>
          </p:cNvSpPr>
          <p:nvPr/>
        </p:nvSpPr>
        <p:spPr>
          <a:xfrm>
            <a:off x="4856346" y="2959928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3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D20DD-53B9-8D6C-841A-558BC1BCA7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2D325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426" y="3082742"/>
            <a:ext cx="561840" cy="5618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F0979-9331-A264-4547-8873E6EA9DCC}"/>
              </a:ext>
            </a:extLst>
          </p:cNvPr>
          <p:cNvSpPr txBox="1"/>
          <p:nvPr/>
        </p:nvSpPr>
        <p:spPr>
          <a:xfrm>
            <a:off x="724328" y="3007194"/>
            <a:ext cx="4091152" cy="73866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Peningkatan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daya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saing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sumber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daya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manusia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yang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mendorong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penyerapan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tenaga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kerja</a:t>
            </a:r>
            <a:endParaRPr lang="en-ID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2D0AAF-B005-5703-9185-15E678FCF2A9}"/>
              </a:ext>
            </a:extLst>
          </p:cNvPr>
          <p:cNvSpPr/>
          <p:nvPr/>
        </p:nvSpPr>
        <p:spPr>
          <a:xfrm>
            <a:off x="228600" y="3886320"/>
            <a:ext cx="5167746" cy="838090"/>
          </a:xfrm>
          <a:prstGeom prst="rect">
            <a:avLst/>
          </a:prstGeom>
          <a:solidFill>
            <a:srgbClr val="0C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1B0ED2-854D-2C48-DB79-4ADB5B29561D}"/>
              </a:ext>
            </a:extLst>
          </p:cNvPr>
          <p:cNvSpPr>
            <a:spLocks noChangeAspect="1"/>
          </p:cNvSpPr>
          <p:nvPr/>
        </p:nvSpPr>
        <p:spPr>
          <a:xfrm>
            <a:off x="4856346" y="3886320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CA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EE648-D26D-78EE-6515-74217FF8A1CC}"/>
              </a:ext>
            </a:extLst>
          </p:cNvPr>
          <p:cNvSpPr txBox="1"/>
          <p:nvPr/>
        </p:nvSpPr>
        <p:spPr>
          <a:xfrm>
            <a:off x="724328" y="3931608"/>
            <a:ext cx="40911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Peningkatan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derajat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kesehatan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masyarakat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dengan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mengoptimalkan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pelayanan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rumah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sakit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dan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Fasyankes</a:t>
            </a:r>
            <a:r>
              <a:rPr lang="en-ID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lainnya</a:t>
            </a:r>
            <a:endParaRPr lang="en-ID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A9C4F-9508-ABB8-9692-8F34DEF175C0}"/>
              </a:ext>
            </a:extLst>
          </p:cNvPr>
          <p:cNvSpPr txBox="1"/>
          <p:nvPr/>
        </p:nvSpPr>
        <p:spPr>
          <a:xfrm>
            <a:off x="311102" y="305407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731BF-0970-68B0-706D-64EF6ED23601}"/>
              </a:ext>
            </a:extLst>
          </p:cNvPr>
          <p:cNvSpPr txBox="1"/>
          <p:nvPr/>
        </p:nvSpPr>
        <p:spPr>
          <a:xfrm>
            <a:off x="289594" y="398552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3" name="Picture 2" descr="Hospital - Free buildings icons">
            <a:extLst>
              <a:ext uri="{FF2B5EF4-FFF2-40B4-BE49-F238E27FC236}">
                <a16:creationId xmlns:a16="http://schemas.microsoft.com/office/drawing/2014/main" id="{0B4DE37D-519B-6069-9C70-9068CA66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CA4E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71" y="4058460"/>
            <a:ext cx="525576" cy="5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70BCD9-9A92-399D-C640-B5E130D9D08E}"/>
              </a:ext>
            </a:extLst>
          </p:cNvPr>
          <p:cNvSpPr/>
          <p:nvPr/>
        </p:nvSpPr>
        <p:spPr>
          <a:xfrm>
            <a:off x="228600" y="4807951"/>
            <a:ext cx="5167746" cy="838090"/>
          </a:xfrm>
          <a:prstGeom prst="rect">
            <a:avLst/>
          </a:prstGeom>
          <a:solidFill>
            <a:srgbClr val="55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8216C0-7243-8369-4BE2-D35D68064D06}"/>
              </a:ext>
            </a:extLst>
          </p:cNvPr>
          <p:cNvSpPr>
            <a:spLocks noChangeAspect="1"/>
          </p:cNvSpPr>
          <p:nvPr/>
        </p:nvSpPr>
        <p:spPr>
          <a:xfrm>
            <a:off x="4856346" y="4807951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55B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E604A-8D97-2179-1192-50B6894EF131}"/>
              </a:ext>
            </a:extLst>
          </p:cNvPr>
          <p:cNvSpPr txBox="1"/>
          <p:nvPr/>
        </p:nvSpPr>
        <p:spPr>
          <a:xfrm>
            <a:off x="724328" y="4853239"/>
            <a:ext cx="40911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Penguatan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upaya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transformasi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ekonomi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melalui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diversifikasi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vertikal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dan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horisontal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pada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sektor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unggulan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37B97-734B-31DF-E3D7-6F05B15FED23}"/>
              </a:ext>
            </a:extLst>
          </p:cNvPr>
          <p:cNvSpPr txBox="1"/>
          <p:nvPr/>
        </p:nvSpPr>
        <p:spPr>
          <a:xfrm>
            <a:off x="307684" y="487617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BD6DA-5109-A886-7DC4-E92F77713CE9}"/>
              </a:ext>
            </a:extLst>
          </p:cNvPr>
          <p:cNvSpPr/>
          <p:nvPr/>
        </p:nvSpPr>
        <p:spPr>
          <a:xfrm>
            <a:off x="228600" y="5729582"/>
            <a:ext cx="5167746" cy="838090"/>
          </a:xfrm>
          <a:prstGeom prst="rect">
            <a:avLst/>
          </a:prstGeom>
          <a:solidFill>
            <a:srgbClr val="427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2D4F59-55EA-DE9E-12C8-E8A8DE57FFE7}"/>
              </a:ext>
            </a:extLst>
          </p:cNvPr>
          <p:cNvSpPr>
            <a:spLocks noChangeAspect="1"/>
          </p:cNvSpPr>
          <p:nvPr/>
        </p:nvSpPr>
        <p:spPr>
          <a:xfrm>
            <a:off x="4856346" y="5729582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27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5F9492-8697-58C6-EE37-7DC8AEF621F3}"/>
              </a:ext>
            </a:extLst>
          </p:cNvPr>
          <p:cNvSpPr txBox="1"/>
          <p:nvPr/>
        </p:nvSpPr>
        <p:spPr>
          <a:xfrm>
            <a:off x="724328" y="5872844"/>
            <a:ext cx="40911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Penguatan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infrastruktur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untuk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mendukung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pengembangan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ekonomi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dan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pelayanan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dasar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E8B6F5-CC26-3FE4-30D9-6B775943105A}"/>
              </a:ext>
            </a:extLst>
          </p:cNvPr>
          <p:cNvSpPr txBox="1"/>
          <p:nvPr/>
        </p:nvSpPr>
        <p:spPr>
          <a:xfrm>
            <a:off x="289594" y="58304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2" name="Picture 2" descr="Economy Icons &amp; Symbols">
            <a:extLst>
              <a:ext uri="{FF2B5EF4-FFF2-40B4-BE49-F238E27FC236}">
                <a16:creationId xmlns:a16="http://schemas.microsoft.com/office/drawing/2014/main" id="{132A9751-BA8D-9559-9B74-A72137AE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55BEA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0" y="4941651"/>
            <a:ext cx="561840" cy="5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nfrastructure Icons - Free SVG &amp; PNG Infrastructure Images - Noun Project">
            <a:extLst>
              <a:ext uri="{FF2B5EF4-FFF2-40B4-BE49-F238E27FC236}">
                <a16:creationId xmlns:a16="http://schemas.microsoft.com/office/drawing/2014/main" id="{63573857-5368-933D-82AA-8D1E8E1D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4272C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726" y="5850235"/>
            <a:ext cx="622693" cy="6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87F1509-9CE7-C48E-C7E6-E7F2996E5C17}"/>
              </a:ext>
            </a:extLst>
          </p:cNvPr>
          <p:cNvSpPr/>
          <p:nvPr/>
        </p:nvSpPr>
        <p:spPr>
          <a:xfrm>
            <a:off x="6809508" y="2959928"/>
            <a:ext cx="5200192" cy="848976"/>
          </a:xfrm>
          <a:prstGeom prst="rect">
            <a:avLst/>
          </a:prstGeom>
          <a:solidFill>
            <a:srgbClr val="BF9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53FB40-4C5B-A098-99D2-6586B9498820}"/>
              </a:ext>
            </a:extLst>
          </p:cNvPr>
          <p:cNvSpPr>
            <a:spLocks noChangeAspect="1"/>
          </p:cNvSpPr>
          <p:nvPr/>
        </p:nvSpPr>
        <p:spPr>
          <a:xfrm>
            <a:off x="6252024" y="2949042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BF9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66131E-F8C5-2952-B7A9-3B7FDB876AF0}"/>
              </a:ext>
            </a:extLst>
          </p:cNvPr>
          <p:cNvSpPr txBox="1"/>
          <p:nvPr/>
        </p:nvSpPr>
        <p:spPr>
          <a:xfrm>
            <a:off x="7148682" y="3126090"/>
            <a:ext cx="4175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400" dirty="0" err="1">
                <a:latin typeface="Century Gothic" panose="020B0502020202020204" pitchFamily="34" charset="0"/>
              </a:rPr>
              <a:t>Peningkatan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kualitas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hidup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masyarakat</a:t>
            </a:r>
            <a:r>
              <a:rPr lang="en-US" sz="1400" dirty="0">
                <a:latin typeface="Century Gothic" panose="020B0502020202020204" pitchFamily="34" charset="0"/>
              </a:rPr>
              <a:t> miskin </a:t>
            </a:r>
            <a:r>
              <a:rPr lang="en-US" sz="1400" dirty="0" err="1">
                <a:latin typeface="Century Gothic" panose="020B0502020202020204" pitchFamily="34" charset="0"/>
              </a:rPr>
              <a:t>terutama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pengentasan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kemiskinan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ekstrem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9AAC58-AC75-44D7-671C-144F026C7A6C}"/>
              </a:ext>
            </a:extLst>
          </p:cNvPr>
          <p:cNvSpPr txBox="1"/>
          <p:nvPr/>
        </p:nvSpPr>
        <p:spPr>
          <a:xfrm>
            <a:off x="11416536" y="308808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8" name="Picture 4" descr="Poverty - Free people icons">
            <a:extLst>
              <a:ext uri="{FF2B5EF4-FFF2-40B4-BE49-F238E27FC236}">
                <a16:creationId xmlns:a16="http://schemas.microsoft.com/office/drawing/2014/main" id="{F0C3AD2A-5042-AF8E-6D38-6EB9E673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BF900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09" y="3043360"/>
            <a:ext cx="653442" cy="6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25DE4E-712A-F141-9601-9822571B43BF}"/>
              </a:ext>
            </a:extLst>
          </p:cNvPr>
          <p:cNvSpPr/>
          <p:nvPr/>
        </p:nvSpPr>
        <p:spPr>
          <a:xfrm>
            <a:off x="6809508" y="3873850"/>
            <a:ext cx="5200192" cy="848976"/>
          </a:xfrm>
          <a:prstGeom prst="rect">
            <a:avLst/>
          </a:prstGeom>
          <a:solidFill>
            <a:srgbClr val="4D7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BECEF5-6A70-6D90-4F6F-9AE65C4C4DF7}"/>
              </a:ext>
            </a:extLst>
          </p:cNvPr>
          <p:cNvSpPr>
            <a:spLocks noChangeAspect="1"/>
          </p:cNvSpPr>
          <p:nvPr/>
        </p:nvSpPr>
        <p:spPr>
          <a:xfrm>
            <a:off x="6252024" y="3862964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D79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522ED-D5A9-81FA-090D-01E61881BAB6}"/>
              </a:ext>
            </a:extLst>
          </p:cNvPr>
          <p:cNvSpPr txBox="1"/>
          <p:nvPr/>
        </p:nvSpPr>
        <p:spPr>
          <a:xfrm>
            <a:off x="7476282" y="4029126"/>
            <a:ext cx="384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400" dirty="0" err="1">
                <a:latin typeface="Century Gothic" panose="020B0502020202020204" pitchFamily="34" charset="0"/>
              </a:rPr>
              <a:t>Peningkatan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kualitas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lingkungan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hidup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secara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berkelanjutan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96909-2B91-3F63-2FB7-46F5B2E05FDE}"/>
              </a:ext>
            </a:extLst>
          </p:cNvPr>
          <p:cNvSpPr txBox="1"/>
          <p:nvPr/>
        </p:nvSpPr>
        <p:spPr>
          <a:xfrm>
            <a:off x="11426870" y="399832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0AF9CE-E23E-470C-3EB5-4887181F64A2}"/>
              </a:ext>
            </a:extLst>
          </p:cNvPr>
          <p:cNvSpPr/>
          <p:nvPr/>
        </p:nvSpPr>
        <p:spPr>
          <a:xfrm>
            <a:off x="6809508" y="4787772"/>
            <a:ext cx="5200192" cy="848976"/>
          </a:xfrm>
          <a:prstGeom prst="rect">
            <a:avLst/>
          </a:prstGeom>
          <a:solidFill>
            <a:srgbClr val="304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920D68-199E-D794-48FD-14442B6DB8CA}"/>
              </a:ext>
            </a:extLst>
          </p:cNvPr>
          <p:cNvSpPr>
            <a:spLocks noChangeAspect="1"/>
          </p:cNvSpPr>
          <p:nvPr/>
        </p:nvSpPr>
        <p:spPr>
          <a:xfrm>
            <a:off x="6252024" y="4776886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04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D2D711-11F3-4EB4-42E6-3DB0EBAC53F1}"/>
              </a:ext>
            </a:extLst>
          </p:cNvPr>
          <p:cNvSpPr txBox="1"/>
          <p:nvPr/>
        </p:nvSpPr>
        <p:spPr>
          <a:xfrm>
            <a:off x="7230198" y="4845074"/>
            <a:ext cx="4093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400" dirty="0" err="1">
                <a:latin typeface="Century Gothic" panose="020B0502020202020204" pitchFamily="34" charset="0"/>
              </a:rPr>
              <a:t>Peningkatan</a:t>
            </a:r>
            <a:r>
              <a:rPr lang="en-US" sz="1400" dirty="0">
                <a:latin typeface="Century Gothic" panose="020B0502020202020204" pitchFamily="34" charset="0"/>
              </a:rPr>
              <a:t> tata </a:t>
            </a:r>
            <a:r>
              <a:rPr lang="en-US" sz="1400" dirty="0" err="1">
                <a:latin typeface="Century Gothic" panose="020B0502020202020204" pitchFamily="34" charset="0"/>
              </a:rPr>
              <a:t>kelola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pemerintahan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daerah</a:t>
            </a:r>
            <a:r>
              <a:rPr lang="en-US" sz="1400" dirty="0">
                <a:latin typeface="Century Gothic" panose="020B0502020202020204" pitchFamily="34" charset="0"/>
              </a:rPr>
              <a:t> yang </a:t>
            </a:r>
            <a:r>
              <a:rPr lang="en-US" sz="1400" dirty="0" err="1">
                <a:latin typeface="Century Gothic" panose="020B0502020202020204" pitchFamily="34" charset="0"/>
              </a:rPr>
              <a:t>profesional</a:t>
            </a:r>
            <a:r>
              <a:rPr lang="en-US" sz="1400" dirty="0">
                <a:latin typeface="Century Gothic" panose="020B0502020202020204" pitchFamily="34" charset="0"/>
              </a:rPr>
              <a:t> dan </a:t>
            </a:r>
            <a:r>
              <a:rPr lang="en-US" sz="1400" dirty="0" err="1">
                <a:latin typeface="Century Gothic" panose="020B0502020202020204" pitchFamily="34" charset="0"/>
              </a:rPr>
              <a:t>akuntabel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untuk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mendukung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transformasi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pelayanan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publik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03BD2B-D5CB-97FF-BDBE-4C69FA8A173D}"/>
              </a:ext>
            </a:extLst>
          </p:cNvPr>
          <p:cNvSpPr txBox="1"/>
          <p:nvPr/>
        </p:nvSpPr>
        <p:spPr>
          <a:xfrm>
            <a:off x="11437628" y="490477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BCF398-E068-3098-C149-1C0993CEB696}"/>
              </a:ext>
            </a:extLst>
          </p:cNvPr>
          <p:cNvSpPr/>
          <p:nvPr/>
        </p:nvSpPr>
        <p:spPr>
          <a:xfrm>
            <a:off x="6809508" y="5701694"/>
            <a:ext cx="5200192" cy="8489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0A0EED-6BE9-DE0F-C2A5-84BAC9551464}"/>
              </a:ext>
            </a:extLst>
          </p:cNvPr>
          <p:cNvSpPr>
            <a:spLocks noChangeAspect="1"/>
          </p:cNvSpPr>
          <p:nvPr/>
        </p:nvSpPr>
        <p:spPr>
          <a:xfrm>
            <a:off x="6252024" y="5690808"/>
            <a:ext cx="864000" cy="864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36C859-E925-8858-74A2-E296E57E91C6}"/>
              </a:ext>
            </a:extLst>
          </p:cNvPr>
          <p:cNvSpPr txBox="1"/>
          <p:nvPr/>
        </p:nvSpPr>
        <p:spPr>
          <a:xfrm>
            <a:off x="7267620" y="5878741"/>
            <a:ext cx="4067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400" dirty="0" err="1">
                <a:latin typeface="Century Gothic" panose="020B0502020202020204" pitchFamily="34" charset="0"/>
              </a:rPr>
              <a:t>Peningkatan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kesiapan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daerah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sebagai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mitra</a:t>
            </a:r>
            <a:r>
              <a:rPr lang="en-US" sz="1400" dirty="0">
                <a:latin typeface="Century Gothic" panose="020B0502020202020204" pitchFamily="34" charset="0"/>
              </a:rPr>
              <a:t> IKN </a:t>
            </a:r>
            <a:r>
              <a:rPr lang="en-US" sz="1400" dirty="0" err="1">
                <a:latin typeface="Century Gothic" panose="020B0502020202020204" pitchFamily="34" charset="0"/>
              </a:rPr>
              <a:t>dengan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mengoptimalkan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kerja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sama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DF7E9E-2B85-8BFF-F50C-DBE23B9261FE}"/>
              </a:ext>
            </a:extLst>
          </p:cNvPr>
          <p:cNvSpPr txBox="1"/>
          <p:nvPr/>
        </p:nvSpPr>
        <p:spPr>
          <a:xfrm>
            <a:off x="11448386" y="582690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41" name="Picture 24" descr="Environment Icon Png #425781 - Free Icons Library">
            <a:extLst>
              <a:ext uri="{FF2B5EF4-FFF2-40B4-BE49-F238E27FC236}">
                <a16:creationId xmlns:a16="http://schemas.microsoft.com/office/drawing/2014/main" id="{99CFCE42-F04A-D4B0-43F3-9AF61C34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4D79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74" y="4050745"/>
            <a:ext cx="519554" cy="51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C38591-D43D-F7B1-A89B-842DC89FA5C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prstClr val="black"/>
              <a:srgbClr val="304B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53" y="4892811"/>
            <a:ext cx="610680" cy="610680"/>
          </a:xfrm>
          <a:prstGeom prst="rect">
            <a:avLst/>
          </a:prstGeom>
        </p:spPr>
      </p:pic>
      <p:pic>
        <p:nvPicPr>
          <p:cNvPr id="43" name="Picture 30" descr="IKN - Ibu Kota Negara">
            <a:extLst>
              <a:ext uri="{FF2B5EF4-FFF2-40B4-BE49-F238E27FC236}">
                <a16:creationId xmlns:a16="http://schemas.microsoft.com/office/drawing/2014/main" id="{FE704BD4-251C-4F70-8366-E44064BB7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6"/>
          <a:stretch/>
        </p:blipFill>
        <p:spPr bwMode="auto">
          <a:xfrm>
            <a:off x="6467733" y="5992897"/>
            <a:ext cx="490534" cy="3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AEE74D8-AF19-7BBF-A659-9A791BF75643}"/>
              </a:ext>
            </a:extLst>
          </p:cNvPr>
          <p:cNvCxnSpPr>
            <a:cxnSpLocks/>
          </p:cNvCxnSpPr>
          <p:nvPr/>
        </p:nvCxnSpPr>
        <p:spPr>
          <a:xfrm>
            <a:off x="0" y="2887160"/>
            <a:ext cx="12192000" cy="0"/>
          </a:xfrm>
          <a:prstGeom prst="line">
            <a:avLst/>
          </a:prstGeom>
          <a:ln w="28575">
            <a:solidFill>
              <a:srgbClr val="0756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36B20A0-6FB1-537B-880A-1426DA1ACE6C}"/>
              </a:ext>
            </a:extLst>
          </p:cNvPr>
          <p:cNvSpPr txBox="1">
            <a:spLocks/>
          </p:cNvSpPr>
          <p:nvPr/>
        </p:nvSpPr>
        <p:spPr>
          <a:xfrm rot="16200000">
            <a:off x="4126005" y="4555704"/>
            <a:ext cx="370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sz="1800" noProof="1">
                <a:latin typeface="Century Gothic" panose="020B0502020202020204" pitchFamily="34" charset="0"/>
              </a:rPr>
              <a:t>PRIORITAS PEMBANGUNAN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403F584-4008-FEB3-D794-B8466EB50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58460"/>
              </p:ext>
            </p:extLst>
          </p:nvPr>
        </p:nvGraphicFramePr>
        <p:xfrm>
          <a:off x="228601" y="1180385"/>
          <a:ext cx="11781099" cy="1588008"/>
        </p:xfrm>
        <a:graphic>
          <a:graphicData uri="http://schemas.openxmlformats.org/drawingml/2006/table">
            <a:tbl>
              <a:tblPr firstRow="1" firstCol="1" bandRow="1"/>
              <a:tblGrid>
                <a:gridCol w="3613318">
                  <a:extLst>
                    <a:ext uri="{9D8B030D-6E8A-4147-A177-3AD203B41FA5}">
                      <a16:colId xmlns:a16="http://schemas.microsoft.com/office/drawing/2014/main" val="4045090229"/>
                    </a:ext>
                  </a:extLst>
                </a:gridCol>
                <a:gridCol w="482126">
                  <a:extLst>
                    <a:ext uri="{9D8B030D-6E8A-4147-A177-3AD203B41FA5}">
                      <a16:colId xmlns:a16="http://schemas.microsoft.com/office/drawing/2014/main" val="2406348661"/>
                    </a:ext>
                  </a:extLst>
                </a:gridCol>
                <a:gridCol w="3708083">
                  <a:extLst>
                    <a:ext uri="{9D8B030D-6E8A-4147-A177-3AD203B41FA5}">
                      <a16:colId xmlns:a16="http://schemas.microsoft.com/office/drawing/2014/main" val="9268927"/>
                    </a:ext>
                  </a:extLst>
                </a:gridCol>
                <a:gridCol w="432093">
                  <a:extLst>
                    <a:ext uri="{9D8B030D-6E8A-4147-A177-3AD203B41FA5}">
                      <a16:colId xmlns:a16="http://schemas.microsoft.com/office/drawing/2014/main" val="3480356561"/>
                    </a:ext>
                  </a:extLst>
                </a:gridCol>
                <a:gridCol w="3545479">
                  <a:extLst>
                    <a:ext uri="{9D8B030D-6E8A-4147-A177-3AD203B41FA5}">
                      <a16:colId xmlns:a16="http://schemas.microsoft.com/office/drawing/2014/main" val="1652625919"/>
                    </a:ext>
                  </a:extLst>
                </a:gridCol>
              </a:tblGrid>
              <a:tr h="290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ID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</a:t>
                      </a:r>
                      <a:endParaRPr lang="en-ID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4B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en-ID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ID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</a:t>
                      </a:r>
                      <a:endParaRPr lang="en-ID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94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en-ID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ID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2026</a:t>
                      </a:r>
                      <a:endParaRPr lang="en-ID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A1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61393"/>
                  </a:ext>
                </a:extLst>
              </a:tr>
              <a:tr h="1208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Peningkatan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Saing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SDM dan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Infrastruktur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Wilayah yang Andal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Percepatan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Transformasi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Ekonomi yang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Inklusif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Berkelanjutan</a:t>
                      </a:r>
                      <a:endParaRPr lang="en-ID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D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304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Optimalisasi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diversifikasi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ekonomi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didukung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peningkatan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kualitas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SDM dan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infrastruktur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wilayah yang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berdaya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saing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ID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D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239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Pemantapan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kapasitas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daerah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mitra</a:t>
                      </a:r>
                      <a:r>
                        <a:rPr lang="en-ID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IKN</a:t>
                      </a:r>
                      <a:endParaRPr lang="en-ID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ID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6A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76617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954DCC9A-8CB6-65D2-EFFE-C1421798877F}"/>
              </a:ext>
            </a:extLst>
          </p:cNvPr>
          <p:cNvSpPr txBox="1"/>
          <p:nvPr/>
        </p:nvSpPr>
        <p:spPr>
          <a:xfrm>
            <a:off x="2548086" y="516597"/>
            <a:ext cx="7231592" cy="4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000" b="1" spc="124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spc="124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Membangun</a:t>
            </a:r>
            <a:r>
              <a:rPr lang="en-US" sz="2000" b="1" spc="124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124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Kaltim</a:t>
            </a:r>
            <a:r>
              <a:rPr lang="en-US" sz="2000" b="1" spc="124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124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b="1" spc="124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Nusantara”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26F9C7-5648-C4F9-593C-7E62084772B3}"/>
              </a:ext>
            </a:extLst>
          </p:cNvPr>
          <p:cNvSpPr/>
          <p:nvPr/>
        </p:nvSpPr>
        <p:spPr>
          <a:xfrm>
            <a:off x="93860" y="2946522"/>
            <a:ext cx="5668031" cy="924759"/>
          </a:xfrm>
          <a:prstGeom prst="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7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C3EA6-2F58-31AB-CEEC-9E5E1342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BA717-CBD9-FF48-EFC2-82B6B788D2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95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2400" noProof="1">
                <a:latin typeface="Century Gothic" panose="020B0502020202020204" pitchFamily="34" charset="0"/>
                <a:cs typeface="Arial" panose="020B0604020202020204" pitchFamily="34" charset="0"/>
              </a:rPr>
              <a:t>TUJUAN DAN SASARAN RPD KALTIM 2024-2026</a:t>
            </a:r>
            <a:endParaRPr lang="id-ID" altLang="ko-KR" sz="24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D5E5FE-1D3F-D350-C6A9-F64B84617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94661"/>
              </p:ext>
            </p:extLst>
          </p:nvPr>
        </p:nvGraphicFramePr>
        <p:xfrm>
          <a:off x="213803" y="831057"/>
          <a:ext cx="11764395" cy="5591012"/>
        </p:xfrm>
        <a:graphic>
          <a:graphicData uri="http://schemas.openxmlformats.org/drawingml/2006/table">
            <a:tbl>
              <a:tblPr firstRow="1" firstCol="1" bandRow="1"/>
              <a:tblGrid>
                <a:gridCol w="2835548">
                  <a:extLst>
                    <a:ext uri="{9D8B030D-6E8A-4147-A177-3AD203B41FA5}">
                      <a16:colId xmlns:a16="http://schemas.microsoft.com/office/drawing/2014/main" val="2642969271"/>
                    </a:ext>
                  </a:extLst>
                </a:gridCol>
                <a:gridCol w="2732442">
                  <a:extLst>
                    <a:ext uri="{9D8B030D-6E8A-4147-A177-3AD203B41FA5}">
                      <a16:colId xmlns:a16="http://schemas.microsoft.com/office/drawing/2014/main" val="28111288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1526855884"/>
                    </a:ext>
                  </a:extLst>
                </a:gridCol>
                <a:gridCol w="699247">
                  <a:extLst>
                    <a:ext uri="{9D8B030D-6E8A-4147-A177-3AD203B41FA5}">
                      <a16:colId xmlns:a16="http://schemas.microsoft.com/office/drawing/2014/main" val="1275563052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1414948164"/>
                    </a:ext>
                  </a:extLst>
                </a:gridCol>
                <a:gridCol w="677732">
                  <a:extLst>
                    <a:ext uri="{9D8B030D-6E8A-4147-A177-3AD203B41FA5}">
                      <a16:colId xmlns:a16="http://schemas.microsoft.com/office/drawing/2014/main" val="588943680"/>
                    </a:ext>
                  </a:extLst>
                </a:gridCol>
                <a:gridCol w="763793">
                  <a:extLst>
                    <a:ext uri="{9D8B030D-6E8A-4147-A177-3AD203B41FA5}">
                      <a16:colId xmlns:a16="http://schemas.microsoft.com/office/drawing/2014/main" val="2410563020"/>
                    </a:ext>
                  </a:extLst>
                </a:gridCol>
                <a:gridCol w="796066">
                  <a:extLst>
                    <a:ext uri="{9D8B030D-6E8A-4147-A177-3AD203B41FA5}">
                      <a16:colId xmlns:a16="http://schemas.microsoft.com/office/drawing/2014/main" val="2252288588"/>
                    </a:ext>
                  </a:extLst>
                </a:gridCol>
                <a:gridCol w="903642">
                  <a:extLst>
                    <a:ext uri="{9D8B030D-6E8A-4147-A177-3AD203B41FA5}">
                      <a16:colId xmlns:a16="http://schemas.microsoft.com/office/drawing/2014/main" val="1413719600"/>
                    </a:ext>
                  </a:extLst>
                </a:gridCol>
                <a:gridCol w="828339">
                  <a:extLst>
                    <a:ext uri="{9D8B030D-6E8A-4147-A177-3AD203B41FA5}">
                      <a16:colId xmlns:a16="http://schemas.microsoft.com/office/drawing/2014/main" val="3339142406"/>
                    </a:ext>
                  </a:extLst>
                </a:gridCol>
              </a:tblGrid>
              <a:tr h="20601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Tujuan</a:t>
                      </a:r>
                      <a:r>
                        <a:rPr lang="en-ID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2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lang="en-US" sz="12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Tujuan</a:t>
                      </a:r>
                      <a:r>
                        <a:rPr lang="en-US" sz="12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b="1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</a:t>
                      </a:r>
                      <a:endParaRPr lang="en-US" sz="1200" b="1" kern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Satuan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Kondisi Awal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Target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742452"/>
                  </a:ext>
                </a:extLst>
              </a:tr>
              <a:tr h="412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b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(target)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2026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Kondisi Akhir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60697"/>
                  </a:ext>
                </a:extLst>
              </a:tr>
              <a:tr h="206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Tujuan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1:</a:t>
                      </a:r>
                      <a:b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Mewujudkan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SDM </a:t>
                      </a: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Berdaya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Saing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Pembangunan </a:t>
                      </a: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Manusia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(IPM)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76,88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77,44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77,78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78,32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78,60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78,92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78,92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91395"/>
                  </a:ext>
                </a:extLst>
              </a:tr>
              <a:tr h="31838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1:</a:t>
                      </a:r>
                      <a:b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Meningkatnya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pemerataan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taraf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pendidikan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masyarakat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Harapan Lama Sekolah 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Tahun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13,81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13,84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13,90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13,95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14,05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14,15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14,15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567081"/>
                  </a:ext>
                </a:extLst>
              </a:tr>
              <a:tr h="329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Rata-rata lama sekolah 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Tahun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9,84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9,92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10,21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10,35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10,35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671"/>
                  </a:ext>
                </a:extLst>
              </a:tr>
              <a:tr h="34137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2:</a:t>
                      </a:r>
                      <a:b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Meningkatnya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derajat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kesehatan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masyarakat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Usia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Harapan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Hidup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Tahun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74,61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74,62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74,71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74,82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74,89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74,93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74,93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48523"/>
                  </a:ext>
                </a:extLst>
              </a:tr>
              <a:tr h="280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Prevalensi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Stunting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22,80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23,90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21,40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12,83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417287"/>
                  </a:ext>
                </a:extLst>
              </a:tr>
              <a:tr h="100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3: </a:t>
                      </a:r>
                      <a:b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Menurunnya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tingkat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pengangguran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Tingkat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Pengangguran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Terbuka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Persen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6,83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5,71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5,63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5,46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5,30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5,14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5,14</a:t>
                      </a:r>
                      <a:endParaRPr lang="en-ID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32467"/>
                  </a:ext>
                </a:extLst>
              </a:tr>
              <a:tr h="3782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 4:</a:t>
                      </a:r>
                      <a:b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Meningkatnya daya saing perempuan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Pemberdayaan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Gender (IDG)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66,64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66,84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66,97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67,31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67,64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67,98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67,98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932823"/>
                  </a:ext>
                </a:extLst>
              </a:tr>
              <a:tr h="206019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Tujuan 2: </a:t>
                      </a:r>
                      <a:b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Mewujudkan Pertumbuhan Ekonomi yang Berkualitas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Laju Pertumbuhan Ekonomi (LPE)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2,55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4,48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3,5 </a:t>
                      </a:r>
                      <a:r>
                        <a:rPr lang="en-ID" sz="1200" b="1" u="sng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4,10-4,90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4,30-5,10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4,50-5,30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4,50-5,30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56740"/>
                  </a:ext>
                </a:extLst>
              </a:tr>
              <a:tr h="206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Tingkat Kemiskinan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6,54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6,31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6,19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5,78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5,67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476850"/>
                  </a:ext>
                </a:extLst>
              </a:tr>
              <a:tr h="206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ID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Gini 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0,334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0,327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0,320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0,316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0,310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0,305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0,305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729426"/>
                  </a:ext>
                </a:extLst>
              </a:tr>
              <a:tr h="3782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 5: </a:t>
                      </a:r>
                      <a:b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Terwujudnya Diversifikasi Ekonomi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LPE Non Migas dan Batubara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Persen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2,81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6,11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6,45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5,90-6,70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6,20-7,00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6,40-7,20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6,40-7,20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374200"/>
                  </a:ext>
                </a:extLst>
              </a:tr>
              <a:tr h="30895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6: </a:t>
                      </a:r>
                      <a:b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Meningkatnya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keberdayaan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masyarakat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miskin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Kedalaman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Kemiskinan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0,99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0,92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0,86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0,80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0,74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0,74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294706"/>
                  </a:ext>
                </a:extLst>
              </a:tr>
              <a:tr h="258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 Keparahan Kemiskinan 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0,23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0,18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0,15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0,12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0,10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14679"/>
                  </a:ext>
                </a:extLst>
              </a:tr>
              <a:tr h="1030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Sasaran 7: </a:t>
                      </a:r>
                      <a:b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Meningkatnya Kualitas dan Ketersediaan Infrastruktur untuk Mendukung Perekonomian dan Pemenuhan Infrastruktur Dasar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Kualitas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Layanan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Infrastruktur</a:t>
                      </a: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(IKLI)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6,46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6,84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7,37</a:t>
                      </a:r>
                      <a:endParaRPr lang="en-ID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7,43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7,79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8,14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8,14</a:t>
                      </a:r>
                      <a:endParaRPr lang="en-ID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843" marR="2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0902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47412AE-2D3D-9378-DA8B-97AAD65881D6}"/>
              </a:ext>
            </a:extLst>
          </p:cNvPr>
          <p:cNvSpPr/>
          <p:nvPr/>
        </p:nvSpPr>
        <p:spPr>
          <a:xfrm>
            <a:off x="213802" y="3063875"/>
            <a:ext cx="11764395" cy="365125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8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C3EA6-2F58-31AB-CEEC-9E5E1342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BA717-CBD9-FF48-EFC2-82B6B788D2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95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2400" noProof="1">
                <a:latin typeface="Century Gothic" panose="020B0502020202020204" pitchFamily="34" charset="0"/>
                <a:cs typeface="Arial" panose="020B0604020202020204" pitchFamily="34" charset="0"/>
              </a:rPr>
              <a:t>TUJUAN DAN SASARAN RPD KALTIM 2024-2026</a:t>
            </a:r>
            <a:endParaRPr lang="id-ID" altLang="ko-KR" sz="24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3AC4A879-799A-3217-2CDA-294275E4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29" y="3103115"/>
            <a:ext cx="8902059" cy="2702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white sheet with black text&#10;&#10;Description automatically generated">
            <a:extLst>
              <a:ext uri="{FF2B5EF4-FFF2-40B4-BE49-F238E27FC236}">
                <a16:creationId xmlns:a16="http://schemas.microsoft.com/office/drawing/2014/main" id="{83573694-A02C-3923-32E5-D8D8BD20F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" r="1891" b="76413"/>
          <a:stretch/>
        </p:blipFill>
        <p:spPr>
          <a:xfrm>
            <a:off x="1642310" y="1297172"/>
            <a:ext cx="8907380" cy="1780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43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7212F-BEC4-7BB0-70E7-46CD184B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93A606F-11AA-C2C6-B1F9-B6CC81921CEE}"/>
              </a:ext>
            </a:extLst>
          </p:cNvPr>
          <p:cNvSpPr>
            <a:spLocks/>
          </p:cNvSpPr>
          <p:nvPr/>
        </p:nvSpPr>
        <p:spPr bwMode="auto">
          <a:xfrm>
            <a:off x="4226078" y="806705"/>
            <a:ext cx="45719" cy="4880460"/>
          </a:xfrm>
          <a:custGeom>
            <a:avLst/>
            <a:gdLst>
              <a:gd name="T0" fmla="*/ 0 h 3360420"/>
              <a:gd name="T1" fmla="*/ 4320379 h 3360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0420">
                <a:moveTo>
                  <a:pt x="0" y="0"/>
                </a:moveTo>
                <a:lnTo>
                  <a:pt x="0" y="3359801"/>
                </a:lnTo>
              </a:path>
            </a:pathLst>
          </a:custGeom>
          <a:noFill/>
          <a:ln w="17999">
            <a:solidFill>
              <a:srgbClr val="B3B3B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D79EDCF5-3578-96DD-2586-324C881A343C}"/>
              </a:ext>
            </a:extLst>
          </p:cNvPr>
          <p:cNvSpPr/>
          <p:nvPr/>
        </p:nvSpPr>
        <p:spPr>
          <a:xfrm>
            <a:off x="440824" y="806707"/>
            <a:ext cx="3734963" cy="5164137"/>
          </a:xfrm>
          <a:custGeom>
            <a:avLst/>
            <a:gdLst/>
            <a:ahLst/>
            <a:cxnLst/>
            <a:rect l="l" t="t" r="r" b="b"/>
            <a:pathLst>
              <a:path w="2008632" h="3375660">
                <a:moveTo>
                  <a:pt x="0" y="0"/>
                </a:moveTo>
                <a:lnTo>
                  <a:pt x="0" y="3018840"/>
                </a:lnTo>
                <a:lnTo>
                  <a:pt x="1182" y="3048105"/>
                </a:lnTo>
                <a:lnTo>
                  <a:pt x="10370" y="3104588"/>
                </a:lnTo>
                <a:lnTo>
                  <a:pt x="28040" y="3157730"/>
                </a:lnTo>
                <a:lnTo>
                  <a:pt x="53459" y="3206797"/>
                </a:lnTo>
                <a:lnTo>
                  <a:pt x="85892" y="3251054"/>
                </a:lnTo>
                <a:lnTo>
                  <a:pt x="124605" y="3289767"/>
                </a:lnTo>
                <a:lnTo>
                  <a:pt x="168862" y="3322200"/>
                </a:lnTo>
                <a:lnTo>
                  <a:pt x="217929" y="3347619"/>
                </a:lnTo>
                <a:lnTo>
                  <a:pt x="271071" y="3365289"/>
                </a:lnTo>
                <a:lnTo>
                  <a:pt x="327554" y="3374477"/>
                </a:lnTo>
                <a:lnTo>
                  <a:pt x="356819" y="3375660"/>
                </a:lnTo>
                <a:lnTo>
                  <a:pt x="2008632" y="3375660"/>
                </a:lnTo>
                <a:lnTo>
                  <a:pt x="2008632" y="356870"/>
                </a:lnTo>
                <a:lnTo>
                  <a:pt x="2007449" y="327599"/>
                </a:lnTo>
                <a:lnTo>
                  <a:pt x="1998260" y="271106"/>
                </a:lnTo>
                <a:lnTo>
                  <a:pt x="1980588" y="217955"/>
                </a:lnTo>
                <a:lnTo>
                  <a:pt x="1955167" y="168881"/>
                </a:lnTo>
                <a:lnTo>
                  <a:pt x="1922730" y="124618"/>
                </a:lnTo>
                <a:lnTo>
                  <a:pt x="1884013" y="85901"/>
                </a:lnTo>
                <a:lnTo>
                  <a:pt x="1839750" y="53464"/>
                </a:lnTo>
                <a:lnTo>
                  <a:pt x="1790676" y="28043"/>
                </a:lnTo>
                <a:lnTo>
                  <a:pt x="1737525" y="10371"/>
                </a:lnTo>
                <a:lnTo>
                  <a:pt x="1681032" y="1182"/>
                </a:lnTo>
                <a:lnTo>
                  <a:pt x="1651762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lIns="0" tIns="0" rIns="0" bIns="0"/>
          <a:lstStyle/>
          <a:p>
            <a:pPr marL="342882" indent="-342882">
              <a:buFont typeface="+mj-lt"/>
              <a:buAutoNum type="alphaLcPeriod"/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fi-FI" sz="1600" dirty="0">
                <a:latin typeface="Century Gothic" panose="020B0502020202020204" pitchFamily="34" charset="0"/>
              </a:rPr>
              <a:t>Penyelenggaraan </a:t>
            </a:r>
            <a:r>
              <a:rPr lang="fi-FI" sz="1600" b="1" dirty="0">
                <a:latin typeface="Century Gothic" panose="020B0502020202020204" pitchFamily="34" charset="0"/>
              </a:rPr>
              <a:t>pelatihan tenaga kerja konstruksi percontohan</a:t>
            </a:r>
          </a:p>
          <a:p>
            <a:pPr marL="342882" indent="-342882">
              <a:buFont typeface="+mj-lt"/>
              <a:buAutoNum type="alphaLcPeriod"/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 err="1">
                <a:latin typeface="Century Gothic" panose="020B0502020202020204" pitchFamily="34" charset="0"/>
              </a:rPr>
              <a:t>Pengembangan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sistem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informasi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jasa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konstruksi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cakupan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nasional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fi-FI" sz="1600" dirty="0">
                <a:latin typeface="Century Gothic" panose="020B0502020202020204" pitchFamily="34" charset="0"/>
              </a:rPr>
              <a:t>Penerbitan Izin Usaha Jasa Konstruksi Asing</a:t>
            </a:r>
          </a:p>
          <a:p>
            <a:pPr marL="342882" indent="-342882">
              <a:buFont typeface="+mj-lt"/>
              <a:buAutoNum type="alphaLcPeriod"/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 err="1">
                <a:latin typeface="Century Gothic" panose="020B0502020202020204" pitchFamily="34" charset="0"/>
              </a:rPr>
              <a:t>Pengembangan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standar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kompetensi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kerja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dan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pelatihan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jasa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konstruksi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 err="1">
                <a:latin typeface="Century Gothic" panose="020B0502020202020204" pitchFamily="34" charset="0"/>
              </a:rPr>
              <a:t>Pengembangan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pasar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dan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kerja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sama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konstruksi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luar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negeri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E34BA5C-4A0E-CCA0-4EF3-66738F4B7CC9}"/>
              </a:ext>
            </a:extLst>
          </p:cNvPr>
          <p:cNvSpPr>
            <a:spLocks/>
          </p:cNvSpPr>
          <p:nvPr/>
        </p:nvSpPr>
        <p:spPr bwMode="auto">
          <a:xfrm flipH="1">
            <a:off x="4655842" y="806705"/>
            <a:ext cx="2974503" cy="5172075"/>
          </a:xfrm>
          <a:custGeom>
            <a:avLst/>
            <a:gdLst>
              <a:gd name="T0" fmla="*/ 0 w 2008632"/>
              <a:gd name="T1" fmla="*/ 0 h 3375660"/>
              <a:gd name="T2" fmla="*/ 2008632 w 2008632"/>
              <a:gd name="T3" fmla="*/ 3375660 h 3375660"/>
            </a:gdLst>
            <a:ahLst/>
            <a:cxnLst/>
            <a:rect l="T0" t="T1" r="T2" b="T3"/>
            <a:pathLst>
              <a:path w="2008632" h="3375660">
                <a:moveTo>
                  <a:pt x="0" y="0"/>
                </a:moveTo>
                <a:lnTo>
                  <a:pt x="0" y="3018840"/>
                </a:lnTo>
                <a:lnTo>
                  <a:pt x="1182" y="3048105"/>
                </a:lnTo>
                <a:lnTo>
                  <a:pt x="10370" y="3104588"/>
                </a:lnTo>
                <a:lnTo>
                  <a:pt x="28040" y="3157730"/>
                </a:lnTo>
                <a:lnTo>
                  <a:pt x="53459" y="3206797"/>
                </a:lnTo>
                <a:lnTo>
                  <a:pt x="85892" y="3251054"/>
                </a:lnTo>
                <a:lnTo>
                  <a:pt x="124605" y="3289767"/>
                </a:lnTo>
                <a:lnTo>
                  <a:pt x="168862" y="3322200"/>
                </a:lnTo>
                <a:lnTo>
                  <a:pt x="217929" y="3347619"/>
                </a:lnTo>
                <a:lnTo>
                  <a:pt x="271071" y="3365289"/>
                </a:lnTo>
                <a:lnTo>
                  <a:pt x="327554" y="3374477"/>
                </a:lnTo>
                <a:lnTo>
                  <a:pt x="356819" y="3375660"/>
                </a:lnTo>
                <a:lnTo>
                  <a:pt x="2008632" y="3375660"/>
                </a:lnTo>
                <a:lnTo>
                  <a:pt x="2008632" y="356870"/>
                </a:lnTo>
                <a:lnTo>
                  <a:pt x="2007449" y="327599"/>
                </a:lnTo>
                <a:lnTo>
                  <a:pt x="1998260" y="271106"/>
                </a:lnTo>
                <a:lnTo>
                  <a:pt x="1980588" y="217955"/>
                </a:lnTo>
                <a:lnTo>
                  <a:pt x="1955167" y="168881"/>
                </a:lnTo>
                <a:lnTo>
                  <a:pt x="1922730" y="124618"/>
                </a:lnTo>
                <a:lnTo>
                  <a:pt x="1884013" y="85901"/>
                </a:lnTo>
                <a:lnTo>
                  <a:pt x="1839750" y="53464"/>
                </a:lnTo>
                <a:lnTo>
                  <a:pt x="1790676" y="28043"/>
                </a:lnTo>
                <a:lnTo>
                  <a:pt x="1737525" y="10371"/>
                </a:lnTo>
                <a:lnTo>
                  <a:pt x="1681032" y="1182"/>
                </a:lnTo>
                <a:lnTo>
                  <a:pt x="1651762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0" tIns="0" rIns="0" bIns="0"/>
          <a:lstStyle/>
          <a:p>
            <a:pPr marL="342882" indent="-342882">
              <a:buFont typeface="Calibri Light" pitchFamily="34" charset="0"/>
              <a:buAutoNum type="alphaLcPeriod"/>
            </a:pPr>
            <a:endParaRPr lang="fi-FI" sz="1600" dirty="0">
              <a:latin typeface="Century Gothic" pitchFamily="34" charset="0"/>
            </a:endParaRPr>
          </a:p>
          <a:p>
            <a:pPr marL="342882" indent="-342882">
              <a:buFont typeface="Calibri Light" pitchFamily="34" charset="0"/>
              <a:buAutoNum type="alphaLcPeriod"/>
            </a:pPr>
            <a:endParaRPr lang="fi-FI" sz="1600" dirty="0">
              <a:latin typeface="Century Gothic" pitchFamily="34" charset="0"/>
            </a:endParaRPr>
          </a:p>
          <a:p>
            <a:pPr marL="342882" indent="-342882">
              <a:buFont typeface="Calibri Light" pitchFamily="34" charset="0"/>
              <a:buAutoNum type="alphaLcPeriod"/>
            </a:pPr>
            <a:r>
              <a:rPr lang="fi-FI" sz="1600" dirty="0">
                <a:latin typeface="Century Gothic" pitchFamily="34" charset="0"/>
              </a:rPr>
              <a:t>Penyelenggaraan </a:t>
            </a:r>
            <a:r>
              <a:rPr lang="fi-FI" sz="1600" b="1" dirty="0">
                <a:latin typeface="Century Gothic" pitchFamily="34" charset="0"/>
              </a:rPr>
              <a:t>pelatihan tenaga ahli konstruksi</a:t>
            </a:r>
          </a:p>
          <a:p>
            <a:pPr marL="342882" indent="-342882">
              <a:buFont typeface="Calibri Light" pitchFamily="34" charset="0"/>
              <a:buAutoNum type="alphaLcPeriod"/>
            </a:pPr>
            <a:endParaRPr lang="fi-FI" sz="1600" dirty="0">
              <a:latin typeface="Century Gothic" pitchFamily="34" charset="0"/>
            </a:endParaRPr>
          </a:p>
          <a:p>
            <a:pPr marL="342882" indent="-342882">
              <a:buFont typeface="Calibri Light" pitchFamily="34" charset="0"/>
              <a:buAutoNum type="alphaLcPeriod"/>
            </a:pPr>
            <a:r>
              <a:rPr lang="fi-FI" sz="1600" dirty="0">
                <a:latin typeface="Century Gothic" pitchFamily="34" charset="0"/>
              </a:rPr>
              <a:t>Penyelenggaraan </a:t>
            </a:r>
            <a:r>
              <a:rPr lang="fi-FI" sz="1600" b="1" dirty="0">
                <a:latin typeface="Century Gothic" pitchFamily="34" charset="0"/>
              </a:rPr>
              <a:t>sistem informasi jasa konstruksi cakupan daerah provinsi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1655923-4C01-0AEE-E6E3-A4151C580799}"/>
              </a:ext>
            </a:extLst>
          </p:cNvPr>
          <p:cNvSpPr>
            <a:spLocks/>
          </p:cNvSpPr>
          <p:nvPr/>
        </p:nvSpPr>
        <p:spPr bwMode="auto">
          <a:xfrm flipH="1">
            <a:off x="8112223" y="806705"/>
            <a:ext cx="45719" cy="4880460"/>
          </a:xfrm>
          <a:custGeom>
            <a:avLst/>
            <a:gdLst>
              <a:gd name="T0" fmla="*/ 0 h 3360420"/>
              <a:gd name="T1" fmla="*/ 4320379 h 3360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0420">
                <a:moveTo>
                  <a:pt x="0" y="0"/>
                </a:moveTo>
                <a:lnTo>
                  <a:pt x="0" y="3359801"/>
                </a:lnTo>
              </a:path>
            </a:pathLst>
          </a:custGeom>
          <a:noFill/>
          <a:ln w="17999">
            <a:solidFill>
              <a:srgbClr val="B3B3B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25C759CC-CFD3-3578-A1C4-AB959658EF72}"/>
              </a:ext>
            </a:extLst>
          </p:cNvPr>
          <p:cNvSpPr/>
          <p:nvPr/>
        </p:nvSpPr>
        <p:spPr>
          <a:xfrm>
            <a:off x="8604252" y="748294"/>
            <a:ext cx="3168352" cy="5167312"/>
          </a:xfrm>
          <a:custGeom>
            <a:avLst/>
            <a:gdLst/>
            <a:ahLst/>
            <a:cxnLst/>
            <a:rect l="l" t="t" r="r" b="b"/>
            <a:pathLst>
              <a:path w="2008632" h="3375660">
                <a:moveTo>
                  <a:pt x="0" y="0"/>
                </a:moveTo>
                <a:lnTo>
                  <a:pt x="0" y="3018840"/>
                </a:lnTo>
                <a:lnTo>
                  <a:pt x="1182" y="3048105"/>
                </a:lnTo>
                <a:lnTo>
                  <a:pt x="10370" y="3104588"/>
                </a:lnTo>
                <a:lnTo>
                  <a:pt x="28040" y="3157730"/>
                </a:lnTo>
                <a:lnTo>
                  <a:pt x="53459" y="3206797"/>
                </a:lnTo>
                <a:lnTo>
                  <a:pt x="85892" y="3251054"/>
                </a:lnTo>
                <a:lnTo>
                  <a:pt x="124605" y="3289767"/>
                </a:lnTo>
                <a:lnTo>
                  <a:pt x="168862" y="3322200"/>
                </a:lnTo>
                <a:lnTo>
                  <a:pt x="217929" y="3347619"/>
                </a:lnTo>
                <a:lnTo>
                  <a:pt x="271071" y="3365289"/>
                </a:lnTo>
                <a:lnTo>
                  <a:pt x="327554" y="3374477"/>
                </a:lnTo>
                <a:lnTo>
                  <a:pt x="356819" y="3375660"/>
                </a:lnTo>
                <a:lnTo>
                  <a:pt x="2008632" y="3375660"/>
                </a:lnTo>
                <a:lnTo>
                  <a:pt x="2008632" y="356870"/>
                </a:lnTo>
                <a:lnTo>
                  <a:pt x="2007449" y="327599"/>
                </a:lnTo>
                <a:lnTo>
                  <a:pt x="1998260" y="271106"/>
                </a:lnTo>
                <a:lnTo>
                  <a:pt x="1980588" y="217955"/>
                </a:lnTo>
                <a:lnTo>
                  <a:pt x="1955167" y="168881"/>
                </a:lnTo>
                <a:lnTo>
                  <a:pt x="1922730" y="124618"/>
                </a:lnTo>
                <a:lnTo>
                  <a:pt x="1884013" y="85901"/>
                </a:lnTo>
                <a:lnTo>
                  <a:pt x="1839750" y="53464"/>
                </a:lnTo>
                <a:lnTo>
                  <a:pt x="1790676" y="28043"/>
                </a:lnTo>
                <a:lnTo>
                  <a:pt x="1737525" y="10371"/>
                </a:lnTo>
                <a:lnTo>
                  <a:pt x="1681032" y="1182"/>
                </a:lnTo>
                <a:lnTo>
                  <a:pt x="1651762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lIns="0" tIns="0" rIns="0" bIns="0"/>
          <a:lstStyle/>
          <a:p>
            <a:pPr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fi-FI" sz="1600" dirty="0">
                <a:latin typeface="Century Gothic" panose="020B0502020202020204" pitchFamily="34" charset="0"/>
              </a:rPr>
              <a:t>Penyelenggaraan </a:t>
            </a:r>
            <a:r>
              <a:rPr lang="fi-FI" sz="1600" b="1" dirty="0">
                <a:latin typeface="Century Gothic" panose="020B0502020202020204" pitchFamily="34" charset="0"/>
              </a:rPr>
              <a:t>pelatihan tenaga terampil konstruksi</a:t>
            </a:r>
          </a:p>
          <a:p>
            <a:pPr marL="342882" indent="-342882">
              <a:buFont typeface="+mj-lt"/>
              <a:buAutoNum type="alphaLcPeriod"/>
              <a:defRPr/>
            </a:pPr>
            <a:endParaRPr lang="fi-FI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 err="1">
                <a:latin typeface="Century Gothic" panose="020B0502020202020204" pitchFamily="34" charset="0"/>
              </a:rPr>
              <a:t>Penyelenggaraan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sistem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informasi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jasa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konstruksi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cakupan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daerah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kabupaten</a:t>
            </a:r>
            <a:r>
              <a:rPr lang="en-US" sz="1600" b="1" dirty="0">
                <a:latin typeface="Century Gothic" panose="020B0502020202020204" pitchFamily="34" charset="0"/>
              </a:rPr>
              <a:t>/</a:t>
            </a:r>
            <a:r>
              <a:rPr lang="en-US" sz="1600" b="1" dirty="0" err="1">
                <a:latin typeface="Century Gothic" panose="020B0502020202020204" pitchFamily="34" charset="0"/>
              </a:rPr>
              <a:t>kota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 err="1">
                <a:latin typeface="Century Gothic" panose="020B0502020202020204" pitchFamily="34" charset="0"/>
              </a:rPr>
              <a:t>Penerbitan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izin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usaha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jasa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konstruksi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nasional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342882" indent="-342882">
              <a:buFont typeface="+mj-lt"/>
              <a:buAutoNum type="alphaLcPeriod"/>
              <a:defRPr/>
            </a:pPr>
            <a:r>
              <a:rPr lang="en-US" sz="1600" dirty="0">
                <a:latin typeface="Century Gothic" panose="020B0502020202020204" pitchFamily="34" charset="0"/>
              </a:rPr>
              <a:t>Pengawasan </a:t>
            </a:r>
            <a:r>
              <a:rPr lang="en-US" sz="1600" dirty="0" err="1">
                <a:latin typeface="Century Gothic" panose="020B0502020202020204" pitchFamily="34" charset="0"/>
              </a:rPr>
              <a:t>tertib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usaha</a:t>
            </a:r>
            <a:r>
              <a:rPr lang="en-US" sz="1600" dirty="0"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</a:rPr>
              <a:t>tertib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penyelenggaraan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dan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tertib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pemanfaatan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jasa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konstruksi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FAEE672-9B85-C7FC-5FED-AAFE26007E78}"/>
              </a:ext>
            </a:extLst>
          </p:cNvPr>
          <p:cNvSpPr txBox="1"/>
          <p:nvPr/>
        </p:nvSpPr>
        <p:spPr>
          <a:xfrm>
            <a:off x="440826" y="748295"/>
            <a:ext cx="2678844" cy="258763"/>
          </a:xfrm>
          <a:prstGeom prst="rect">
            <a:avLst/>
          </a:prstGeom>
        </p:spPr>
        <p:txBody>
          <a:bodyPr lIns="0" tIns="12616" rIns="0" bIns="0"/>
          <a:lstStyle/>
          <a:p>
            <a:pPr marL="16174">
              <a:lnSpc>
                <a:spcPts val="1987"/>
              </a:lnSpc>
              <a:defRPr/>
            </a:pPr>
            <a:r>
              <a:rPr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PEMERINTAH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PUSAT</a:t>
            </a:r>
            <a:endParaRPr dirty="0">
              <a:solidFill>
                <a:schemeClr val="accent5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078F4484-0FDA-E302-0B66-EED647F65225}"/>
              </a:ext>
            </a:extLst>
          </p:cNvPr>
          <p:cNvSpPr txBox="1"/>
          <p:nvPr/>
        </p:nvSpPr>
        <p:spPr>
          <a:xfrm>
            <a:off x="4655842" y="746584"/>
            <a:ext cx="3168351" cy="260473"/>
          </a:xfrm>
          <a:prstGeom prst="rect">
            <a:avLst/>
          </a:prstGeom>
        </p:spPr>
        <p:txBody>
          <a:bodyPr lIns="0" tIns="12616" rIns="0" bIns="0"/>
          <a:lstStyle/>
          <a:p>
            <a:pPr marL="16174">
              <a:lnSpc>
                <a:spcPts val="1987"/>
              </a:lnSpc>
              <a:defRPr/>
            </a:pPr>
            <a:r>
              <a:rPr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PEMERINTAH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PROVINSI</a:t>
            </a:r>
            <a:endParaRPr dirty="0">
              <a:solidFill>
                <a:schemeClr val="accent5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3A9CBE1-15B1-8652-837F-CBF25E87F579}"/>
              </a:ext>
            </a:extLst>
          </p:cNvPr>
          <p:cNvSpPr txBox="1"/>
          <p:nvPr/>
        </p:nvSpPr>
        <p:spPr>
          <a:xfrm>
            <a:off x="8604254" y="746583"/>
            <a:ext cx="3168351" cy="289744"/>
          </a:xfrm>
          <a:prstGeom prst="rect">
            <a:avLst/>
          </a:prstGeom>
        </p:spPr>
        <p:txBody>
          <a:bodyPr lIns="0" tIns="12616" rIns="0" bIns="0"/>
          <a:lstStyle/>
          <a:p>
            <a:pPr marL="16174">
              <a:lnSpc>
                <a:spcPts val="1987"/>
              </a:lnSpc>
              <a:defRPr/>
            </a:pPr>
            <a:r>
              <a:rPr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PEMERINTAH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Century Gothic"/>
                <a:cs typeface="Century Gothic"/>
              </a:rPr>
              <a:t>KAB/KOTA</a:t>
            </a:r>
            <a:endParaRPr dirty="0">
              <a:solidFill>
                <a:schemeClr val="accent5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EDC609-59EE-C021-B126-2756865837C7}"/>
              </a:ext>
            </a:extLst>
          </p:cNvPr>
          <p:cNvSpPr/>
          <p:nvPr/>
        </p:nvSpPr>
        <p:spPr>
          <a:xfrm>
            <a:off x="0" y="121069"/>
            <a:ext cx="724738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2700" algn="ctr" defTabSz="914309">
              <a:spcBef>
                <a:spcPts val="100"/>
              </a:spcBef>
              <a:tabLst>
                <a:tab pos="2719433" algn="l"/>
              </a:tabLst>
              <a:defRPr/>
            </a:pPr>
            <a:r>
              <a:rPr lang="en-ID" b="1" i="1" kern="0" spc="300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UU No. 23/2014 </a:t>
            </a:r>
            <a:r>
              <a:rPr lang="en-ID" b="1" i="1" kern="0" spc="300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tentang</a:t>
            </a:r>
            <a:r>
              <a:rPr lang="en-ID" b="1" i="1" kern="0" spc="300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 </a:t>
            </a:r>
            <a:r>
              <a:rPr lang="en-ID" b="1" i="1" kern="0" spc="300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Pemerintahan</a:t>
            </a:r>
            <a:r>
              <a:rPr lang="en-ID" b="1" i="1" kern="0" spc="300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 Daerah</a:t>
            </a:r>
            <a:endParaRPr lang="fi-FI" b="1" i="1" kern="0" spc="300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entury Gothic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2D2120-E250-316E-3A8D-C1B9C5E27CAA}"/>
              </a:ext>
            </a:extLst>
          </p:cNvPr>
          <p:cNvSpPr/>
          <p:nvPr/>
        </p:nvSpPr>
        <p:spPr>
          <a:xfrm>
            <a:off x="4998509" y="3827374"/>
            <a:ext cx="2028889" cy="183510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KEWENANGAN</a:t>
            </a:r>
          </a:p>
        </p:txBody>
      </p:sp>
      <p:sp>
        <p:nvSpPr>
          <p:cNvPr id="16" name="Up Arrow 18">
            <a:extLst>
              <a:ext uri="{FF2B5EF4-FFF2-40B4-BE49-F238E27FC236}">
                <a16:creationId xmlns:a16="http://schemas.microsoft.com/office/drawing/2014/main" id="{937DC208-17E7-D2EC-10BF-CFC237E1B919}"/>
              </a:ext>
            </a:extLst>
          </p:cNvPr>
          <p:cNvSpPr/>
          <p:nvPr/>
        </p:nvSpPr>
        <p:spPr>
          <a:xfrm rot="19501133">
            <a:off x="4470428" y="4101382"/>
            <a:ext cx="914400" cy="513708"/>
          </a:xfrm>
          <a:prstGeom prst="upArrow">
            <a:avLst/>
          </a:prstGeom>
          <a:solidFill>
            <a:srgbClr val="304B7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Up Arrow 19">
            <a:extLst>
              <a:ext uri="{FF2B5EF4-FFF2-40B4-BE49-F238E27FC236}">
                <a16:creationId xmlns:a16="http://schemas.microsoft.com/office/drawing/2014/main" id="{8E3033A2-154A-0384-7AD6-73EF923146F3}"/>
              </a:ext>
            </a:extLst>
          </p:cNvPr>
          <p:cNvSpPr/>
          <p:nvPr/>
        </p:nvSpPr>
        <p:spPr>
          <a:xfrm rot="2098867" flipH="1">
            <a:off x="6651288" y="4101381"/>
            <a:ext cx="914400" cy="513708"/>
          </a:xfrm>
          <a:prstGeom prst="upArrow">
            <a:avLst/>
          </a:prstGeom>
          <a:solidFill>
            <a:srgbClr val="304B7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Up Arrow 20">
            <a:extLst>
              <a:ext uri="{FF2B5EF4-FFF2-40B4-BE49-F238E27FC236}">
                <a16:creationId xmlns:a16="http://schemas.microsoft.com/office/drawing/2014/main" id="{0ED3DE75-E11D-D8E2-42E3-82AB66747CD7}"/>
              </a:ext>
            </a:extLst>
          </p:cNvPr>
          <p:cNvSpPr/>
          <p:nvPr/>
        </p:nvSpPr>
        <p:spPr>
          <a:xfrm rot="10800000" flipV="1">
            <a:off x="5547193" y="3509903"/>
            <a:ext cx="914400" cy="634942"/>
          </a:xfrm>
          <a:prstGeom prst="upArrow">
            <a:avLst/>
          </a:prstGeom>
          <a:solidFill>
            <a:srgbClr val="304B7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6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EB6037CB-AF8F-A44E-A9E8-F73C7DD9F95C}"/>
              </a:ext>
            </a:extLst>
          </p:cNvPr>
          <p:cNvGrpSpPr/>
          <p:nvPr/>
        </p:nvGrpSpPr>
        <p:grpSpPr>
          <a:xfrm>
            <a:off x="2092961" y="2694363"/>
            <a:ext cx="8684490" cy="1780038"/>
            <a:chOff x="4160235" y="2810073"/>
            <a:chExt cx="4102103" cy="1965907"/>
          </a:xfrm>
        </p:grpSpPr>
        <p:sp>
          <p:nvSpPr>
            <p:cNvPr id="9" name="Rounded Rectangle 8"/>
            <p:cNvSpPr/>
            <p:nvPr/>
          </p:nvSpPr>
          <p:spPr>
            <a:xfrm>
              <a:off x="4160235" y="2810073"/>
              <a:ext cx="3871530" cy="19659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586029" y="3047990"/>
              <a:ext cx="317500" cy="317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58321" y="2897816"/>
              <a:ext cx="2958306" cy="711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Penyelenggaraan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Pelatihan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Tenaga Ahli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Konstruksi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293170" y="3455535"/>
              <a:ext cx="2969168" cy="711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Penyelenggaraan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Sistem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Informasi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Jasa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Konstruksi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(SIPJAKI) </a:t>
              </a:r>
            </a:p>
            <a:p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Cakupan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Daerah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Provinsi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975670" y="3642303"/>
              <a:ext cx="317500" cy="317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616969" y="4204353"/>
              <a:ext cx="317500" cy="317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899226" y="4057608"/>
              <a:ext cx="2656284" cy="711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Kebijakan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Khusus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terhadap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Penyelenggaraan</a:t>
              </a: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Jasa </a:t>
              </a:r>
              <a:r>
                <a:rPr lang="en-US" sz="1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Konstruksi</a:t>
              </a:r>
              <a:endParaRPr lang="en-US" sz="1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12312" y="710536"/>
            <a:ext cx="2157971" cy="987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2023</a:t>
            </a:r>
          </a:p>
          <a:p>
            <a:pPr algn="ctr"/>
            <a:r>
              <a:rPr lang="en-US" sz="16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Kegiatan</a:t>
            </a:r>
            <a:endParaRPr lang="en-US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116839" y="1699508"/>
            <a:ext cx="348916" cy="28581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550799"/>
              </p:ext>
            </p:extLst>
          </p:nvPr>
        </p:nvGraphicFramePr>
        <p:xfrm>
          <a:off x="586069" y="4671804"/>
          <a:ext cx="5347097" cy="16720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6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884">
                <a:tc>
                  <a:txBody>
                    <a:bodyPr/>
                    <a:lstStyle/>
                    <a:p>
                      <a:pPr algn="ctr"/>
                      <a:r>
                        <a:rPr lang="id-ID" sz="1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.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KEGIATAN 2023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TARGET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90">
                <a:tc>
                  <a:txBody>
                    <a:bodyPr/>
                    <a:lstStyle/>
                    <a:p>
                      <a:pPr algn="ctr"/>
                      <a:r>
                        <a:rPr lang="id-ID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1.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Penyelenggaraan Pelatihan Tenaga Ahli Konstruksi</a:t>
                      </a:r>
                      <a:endParaRPr lang="id-ID" sz="1100" b="0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558 Orang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/>
                      <a:r>
                        <a:rPr lang="id-ID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2.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Penyelenggaraan Sistem Informasi Jasa Konstruksi (SIPJAKI) Cakupan Daerah Provinsi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30</a:t>
                      </a:r>
                      <a:r>
                        <a:rPr lang="en-US" sz="1100" b="1" baseline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 Orang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3</a:t>
                      </a:r>
                      <a:r>
                        <a:rPr lang="id-ID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.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Kebijakan Khusus terhadap Penyelenggaraan Jasa Konstruksi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46159 Orang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390D4063-6862-E457-94B3-220BBD7063C2}"/>
              </a:ext>
            </a:extLst>
          </p:cNvPr>
          <p:cNvSpPr/>
          <p:nvPr/>
        </p:nvSpPr>
        <p:spPr>
          <a:xfrm>
            <a:off x="1559570" y="2034771"/>
            <a:ext cx="9151446" cy="601698"/>
          </a:xfrm>
          <a:prstGeom prst="round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PROGRAM PENGEMBANGAN JASA KONSTRUKSI</a:t>
            </a:r>
            <a:endParaRPr lang="en-US" sz="15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2ED4A6-8886-D000-B813-9890E9B4302B}"/>
              </a:ext>
            </a:extLst>
          </p:cNvPr>
          <p:cNvSpPr txBox="1"/>
          <p:nvPr/>
        </p:nvSpPr>
        <p:spPr>
          <a:xfrm>
            <a:off x="8095495" y="700708"/>
            <a:ext cx="2157971" cy="987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2024</a:t>
            </a:r>
          </a:p>
          <a:p>
            <a:pPr algn="ctr"/>
            <a:r>
              <a:rPr lang="en-US" sz="16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Kegiatan</a:t>
            </a:r>
            <a:endParaRPr lang="en-US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Down Arrow 1">
            <a:extLst>
              <a:ext uri="{FF2B5EF4-FFF2-40B4-BE49-F238E27FC236}">
                <a16:creationId xmlns:a16="http://schemas.microsoft.com/office/drawing/2014/main" id="{92ECAC96-4F31-90C3-1098-97A1AEF0D4BC}"/>
              </a:ext>
            </a:extLst>
          </p:cNvPr>
          <p:cNvSpPr/>
          <p:nvPr/>
        </p:nvSpPr>
        <p:spPr>
          <a:xfrm>
            <a:off x="9000022" y="1689680"/>
            <a:ext cx="348916" cy="285813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C06F3F8-82E3-4A2D-4C72-34B706037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51889"/>
              </p:ext>
            </p:extLst>
          </p:nvPr>
        </p:nvGraphicFramePr>
        <p:xfrm>
          <a:off x="6469252" y="4661976"/>
          <a:ext cx="5347097" cy="16720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6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884">
                <a:tc>
                  <a:txBody>
                    <a:bodyPr/>
                    <a:lstStyle/>
                    <a:p>
                      <a:pPr algn="ctr"/>
                      <a:r>
                        <a:rPr lang="id-ID" sz="1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.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KEGIATAN 2024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TARGET</a:t>
                      </a:r>
                      <a:endParaRPr lang="id-ID" sz="1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rial Unicode MS" pitchFamily="34" charset="-128"/>
                        <a:cs typeface="Calibri Light" pitchFamily="34" charset="0"/>
                      </a:endParaRPr>
                    </a:p>
                  </a:txBody>
                  <a:tcPr marL="121888" marR="1218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90">
                <a:tc>
                  <a:txBody>
                    <a:bodyPr/>
                    <a:lstStyle/>
                    <a:p>
                      <a:pPr algn="ctr"/>
                      <a:r>
                        <a:rPr lang="id-ID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1.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Penyelenggaraan Pelatihan Tenaga Ahli KonstruksI</a:t>
                      </a:r>
                      <a:endParaRPr lang="id-ID" sz="1100" b="0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1500 Orang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/>
                      <a:r>
                        <a:rPr lang="id-ID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2.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Penyelenggaraan Sistem Informasi Jasa Konstruksi (SIPJAKI) Cakupan Daerah Provinsi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57,64 %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1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3</a:t>
                      </a:r>
                      <a:r>
                        <a:rPr lang="id-ID" sz="1100" b="0">
                          <a:latin typeface="Century Gothic" panose="020B0502020202020204" pitchFamily="34" charset="0"/>
                          <a:cs typeface="Calibri Light" pitchFamily="34" charset="0"/>
                        </a:rPr>
                        <a:t>.</a:t>
                      </a:r>
                      <a:endParaRPr lang="id-ID" sz="1100" b="0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100" b="0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Kebijakan Khusus Terhadap Penyelenggaraan Jasa Konstruksi</a:t>
                      </a: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  <a:cs typeface="Calibri Light" pitchFamily="34" charset="0"/>
                        </a:rPr>
                        <a:t> 57,64 %</a:t>
                      </a:r>
                      <a:endParaRPr lang="id-ID" sz="1100" b="1" dirty="0">
                        <a:latin typeface="Century Gothic" panose="020B0502020202020204" pitchFamily="34" charset="0"/>
                        <a:cs typeface="Calibri Light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23F17E-C553-EB61-3284-F6BA9FF166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6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1800" noProof="1">
                <a:latin typeface="Century Gothic" panose="020B0502020202020204" pitchFamily="34" charset="0"/>
                <a:cs typeface="Arial" panose="020B0604020202020204" pitchFamily="34" charset="0"/>
              </a:rPr>
              <a:t>PROGRAM/KEGIATAN BIDANG BINA KONSTRUKSI</a:t>
            </a:r>
            <a:br>
              <a:rPr lang="en-US" altLang="ko-KR" sz="1800" noProof="1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US" altLang="ko-KR" sz="1800" noProof="1">
                <a:latin typeface="Century Gothic" panose="020B0502020202020204" pitchFamily="34" charset="0"/>
                <a:cs typeface="Arial" panose="020B0604020202020204" pitchFamily="34" charset="0"/>
              </a:rPr>
              <a:t>TAHUN 2023 dan RENCANA TAHUN 2024</a:t>
            </a:r>
            <a:endParaRPr lang="id-ID" altLang="ko-KR" sz="18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1B6B434-7BCE-84A5-D11E-614A1383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768" y="6393962"/>
            <a:ext cx="2743200" cy="365125"/>
          </a:xfrm>
        </p:spPr>
        <p:txBody>
          <a:bodyPr/>
          <a:lstStyle/>
          <a:p>
            <a:fld id="{2E815D9F-2052-8043-8639-211C54A8EE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9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D7BE3-EDDC-879A-BD19-6307E0CE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346556-A24D-0C17-B5AB-93666B1BE5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93937" cy="612775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Rekapitulasi</a:t>
            </a:r>
            <a:r>
              <a:rPr lang="en-US" sz="3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Data Tenaga </a:t>
            </a:r>
            <a:r>
              <a:rPr lang="en-US" sz="3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Kerja</a:t>
            </a:r>
            <a:r>
              <a:rPr lang="en-US" sz="3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Provinsi</a:t>
            </a:r>
            <a:r>
              <a:rPr lang="en-US" sz="3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Kalimantan Timur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5523EC-9CF8-C121-2E2A-F17999982E32}"/>
              </a:ext>
            </a:extLst>
          </p:cNvPr>
          <p:cNvSpPr txBox="1">
            <a:spLocks/>
          </p:cNvSpPr>
          <p:nvPr/>
        </p:nvSpPr>
        <p:spPr>
          <a:xfrm>
            <a:off x="2740818" y="2137080"/>
            <a:ext cx="6710363" cy="735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304B78"/>
                </a:solidFill>
                <a:latin typeface="Century Gothic" panose="020B0502020202020204" pitchFamily="34" charset="0"/>
              </a:rPr>
              <a:t>Jumlah</a:t>
            </a:r>
            <a:r>
              <a:rPr lang="en-US" sz="2400" b="1" dirty="0">
                <a:solidFill>
                  <a:srgbClr val="304B78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304B78"/>
                </a:solidFill>
                <a:latin typeface="Century Gothic" panose="020B0502020202020204" pitchFamily="34" charset="0"/>
              </a:rPr>
              <a:t>Tenaga</a:t>
            </a:r>
            <a:r>
              <a:rPr lang="en-US" sz="2400" b="1" dirty="0">
                <a:solidFill>
                  <a:srgbClr val="304B78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304B78"/>
                </a:solidFill>
                <a:latin typeface="Century Gothic" panose="020B0502020202020204" pitchFamily="34" charset="0"/>
              </a:rPr>
              <a:t>Kerja</a:t>
            </a:r>
            <a:r>
              <a:rPr lang="en-US" sz="2400" b="1" dirty="0">
                <a:solidFill>
                  <a:srgbClr val="304B78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304B78"/>
                </a:solidFill>
                <a:latin typeface="Century Gothic" panose="020B0502020202020204" pitchFamily="34" charset="0"/>
              </a:rPr>
              <a:t>Konstruksi</a:t>
            </a:r>
            <a:r>
              <a:rPr lang="en-US" sz="2400" b="1" dirty="0">
                <a:solidFill>
                  <a:srgbClr val="304B78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2695FC-2CA4-8C6D-7FE4-FC7C73D44E3F}"/>
              </a:ext>
            </a:extLst>
          </p:cNvPr>
          <p:cNvSpPr txBox="1">
            <a:spLocks/>
          </p:cNvSpPr>
          <p:nvPr/>
        </p:nvSpPr>
        <p:spPr>
          <a:xfrm>
            <a:off x="5938759" y="6152996"/>
            <a:ext cx="8534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>
                <a:solidFill>
                  <a:srgbClr val="002060"/>
                </a:solidFill>
              </a:rPr>
              <a:t>Sumber</a:t>
            </a:r>
            <a:r>
              <a:rPr lang="en-US" sz="1400" b="1" i="1" dirty="0">
                <a:solidFill>
                  <a:srgbClr val="002060"/>
                </a:solidFill>
              </a:rPr>
              <a:t> : Badan Pusat </a:t>
            </a:r>
            <a:r>
              <a:rPr lang="en-US" sz="1400" b="1" i="1" dirty="0" err="1">
                <a:solidFill>
                  <a:srgbClr val="002060"/>
                </a:solidFill>
              </a:rPr>
              <a:t>Statistik</a:t>
            </a:r>
            <a:r>
              <a:rPr lang="en-US" sz="1400" b="1" i="1" dirty="0">
                <a:solidFill>
                  <a:srgbClr val="002060"/>
                </a:solidFill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</a:rPr>
              <a:t>Provinsi</a:t>
            </a:r>
            <a:r>
              <a:rPr lang="en-US" sz="1400" b="1" i="1" dirty="0">
                <a:solidFill>
                  <a:srgbClr val="002060"/>
                </a:solidFill>
              </a:rPr>
              <a:t> Kalimantan Timur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BD1C74F-A775-34E4-FA75-196441190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032465"/>
              </p:ext>
            </p:extLst>
          </p:nvPr>
        </p:nvGraphicFramePr>
        <p:xfrm>
          <a:off x="489857" y="2908566"/>
          <a:ext cx="11277600" cy="323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11575" imgH="3558666" progId="Excel.Sheet.12">
                  <p:embed/>
                </p:oleObj>
              </mc:Choice>
              <mc:Fallback>
                <p:oleObj name="Worksheet" r:id="rId2" imgW="8511575" imgH="3558666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BD1C74F-A775-34E4-FA75-196441190A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9857" y="2908566"/>
                        <a:ext cx="11277600" cy="3235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B871A-4F0D-A8E9-6B7A-617EDF7A4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93826"/>
              </p:ext>
            </p:extLst>
          </p:nvPr>
        </p:nvGraphicFramePr>
        <p:xfrm>
          <a:off x="2035628" y="1249905"/>
          <a:ext cx="8120742" cy="1021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809">
                  <a:extLst>
                    <a:ext uri="{9D8B030D-6E8A-4147-A177-3AD203B41FA5}">
                      <a16:colId xmlns:a16="http://schemas.microsoft.com/office/drawing/2014/main" val="728028253"/>
                    </a:ext>
                  </a:extLst>
                </a:gridCol>
                <a:gridCol w="3008250">
                  <a:extLst>
                    <a:ext uri="{9D8B030D-6E8A-4147-A177-3AD203B41FA5}">
                      <a16:colId xmlns:a16="http://schemas.microsoft.com/office/drawing/2014/main" val="398973416"/>
                    </a:ext>
                  </a:extLst>
                </a:gridCol>
                <a:gridCol w="3007683">
                  <a:extLst>
                    <a:ext uri="{9D8B030D-6E8A-4147-A177-3AD203B41FA5}">
                      <a16:colId xmlns:a16="http://schemas.microsoft.com/office/drawing/2014/main" val="4230497253"/>
                    </a:ext>
                  </a:extLst>
                </a:gridCol>
              </a:tblGrid>
              <a:tr h="697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 PENDUDUK KALTIM (DKP3A)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 TENAGA KERJA KONSTRUKSI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JUMLAH TENAGA KERJA KONSTRUKSI BERSERTIFIKAT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464740583"/>
                  </a:ext>
                </a:extLst>
              </a:tr>
              <a:tr h="32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3.849.832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99.693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</a:rPr>
                        <a:t>34.257</a:t>
                      </a:r>
                      <a:endParaRPr lang="en-GB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6187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88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D7BE3-EDDC-879A-BD19-6307E0CE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5D9F-2052-8043-8639-211C54A8EE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346556-A24D-0C17-B5AB-93666B1BE5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93937" cy="6127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KONDISI TENAGA KERJA KONSTRUKSI PROV. KALTIM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071A5-6EAA-54C2-5F9D-850327CDF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073" y="2098949"/>
            <a:ext cx="5303108" cy="10713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85650" tIns="42825" rIns="85650" bIns="428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8542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Berdasarkan data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BPS Provinsi Kalimantan Timur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s/d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tahun 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21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, bahwa total tenaga kerja sektor konstruksi adalah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99.693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orang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Braille"/>
            </a:endParaRPr>
          </a:p>
          <a:p>
            <a:pPr marL="0" marR="0" lvl="0" indent="0" algn="just" defTabSz="8542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Braill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70240-A810-0E23-0B96-50B5AEA2A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83" y="3373790"/>
            <a:ext cx="7454017" cy="1071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85650" tIns="42825" rIns="85650" bIns="428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8542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Berdasarkan data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LPJK Prov.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Kaltim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Balai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Wil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V. Banjarmasin,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Dinas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PU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Provinsi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dan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Dinas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PU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Kab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/Kota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s/d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tahun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2021,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bahwa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total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tenaga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kerja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sektor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konstruksi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yang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bersertifikat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adalah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pple Braille"/>
              </a:rPr>
              <a:t>34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.257 orang.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Terdiri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dari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pple Braille"/>
              </a:rPr>
              <a:t>9.917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tenaga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ahli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dan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pple Braille"/>
              </a:rPr>
              <a:t>24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.340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tenaga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terampil</a:t>
            </a:r>
            <a:endParaRPr kumimoji="0" lang="id-ID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Braille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7CB5B2A-B0C8-B25C-2490-F483C600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099" y="4825285"/>
            <a:ext cx="7278130" cy="1111306"/>
          </a:xfrm>
          <a:prstGeom prst="rect">
            <a:avLst/>
          </a:prstGeom>
          <a:solidFill>
            <a:srgbClr val="FF0000"/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4238" tIns="32119" rIns="64238" bIns="321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40705" eaLnBrk="1" hangingPunct="1">
              <a:defRPr/>
            </a:pP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demikian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terdapat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pple Braille"/>
              </a:rPr>
              <a:t>GAP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id-ID" sz="2000" dirty="0">
                <a:solidFill>
                  <a:schemeClr val="bg1"/>
                </a:solidFill>
                <a:latin typeface="Apple Braille"/>
              </a:rPr>
              <a:t>tenaga kerja </a:t>
            </a:r>
          </a:p>
          <a:p>
            <a:pPr algn="ctr" defTabSz="640705" eaLnBrk="1" hangingPunct="1">
              <a:defRPr/>
            </a:pPr>
            <a:r>
              <a:rPr lang="id-ID" sz="2000" dirty="0">
                <a:solidFill>
                  <a:schemeClr val="bg1"/>
                </a:solidFill>
                <a:latin typeface="Apple Braille"/>
              </a:rPr>
              <a:t>sektor konstruksi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sebesar</a:t>
            </a:r>
            <a:r>
              <a:rPr lang="id-ID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Apple Braille"/>
              </a:rPr>
              <a:t>65.436</a:t>
            </a:r>
            <a:r>
              <a:rPr lang="id-ID" sz="2800" b="1" dirty="0">
                <a:solidFill>
                  <a:srgbClr val="FFFF00"/>
                </a:solidFill>
                <a:latin typeface="Apple Braille"/>
              </a:rPr>
              <a:t> orang</a:t>
            </a:r>
            <a:r>
              <a:rPr lang="en-US" sz="2800" b="1" dirty="0">
                <a:solidFill>
                  <a:srgbClr val="FFFF00"/>
                </a:solidFill>
                <a:latin typeface="Apple Braille"/>
              </a:rPr>
              <a:t> </a:t>
            </a:r>
            <a:endParaRPr lang="id-ID" sz="2800" b="1" dirty="0">
              <a:solidFill>
                <a:srgbClr val="FFFF00"/>
              </a:solidFill>
              <a:latin typeface="Apple Braille"/>
            </a:endParaRPr>
          </a:p>
          <a:p>
            <a:pPr algn="ctr" defTabSz="640705" eaLnBrk="1" hangingPunct="1">
              <a:defRPr/>
            </a:pPr>
            <a:r>
              <a:rPr lang="en-US" sz="2000" b="1" dirty="0">
                <a:solidFill>
                  <a:schemeClr val="bg1"/>
                </a:solidFill>
                <a:latin typeface="Apple Braille"/>
              </a:rPr>
              <a:t>yang </a:t>
            </a:r>
            <a:r>
              <a:rPr lang="en-US" sz="2000" b="1" dirty="0" err="1">
                <a:solidFill>
                  <a:schemeClr val="bg1"/>
                </a:solidFill>
                <a:latin typeface="Apple Braille"/>
              </a:rPr>
              <a:t>belum</a:t>
            </a:r>
            <a:r>
              <a:rPr lang="en-US" sz="2000" b="1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pple Braille"/>
              </a:rPr>
              <a:t>bersertifikat</a:t>
            </a:r>
            <a:r>
              <a:rPr lang="en-US" sz="2000" b="1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didominasi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oleh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tenaga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pple Braille"/>
              </a:rPr>
              <a:t>terampil</a:t>
            </a:r>
            <a:r>
              <a:rPr lang="en-US" sz="2000" dirty="0">
                <a:solidFill>
                  <a:schemeClr val="bg1"/>
                </a:solidFill>
                <a:latin typeface="Apple Braille"/>
              </a:rPr>
              <a:t>.</a:t>
            </a:r>
            <a:endParaRPr lang="id-ID" sz="2000" b="1" dirty="0">
              <a:solidFill>
                <a:schemeClr val="bg1"/>
              </a:solidFill>
              <a:latin typeface="Apple Braille"/>
            </a:endParaRPr>
          </a:p>
        </p:txBody>
      </p:sp>
      <p:sp>
        <p:nvSpPr>
          <p:cNvPr id="11" name="Curved Up Arrow 10">
            <a:extLst>
              <a:ext uri="{FF2B5EF4-FFF2-40B4-BE49-F238E27FC236}">
                <a16:creationId xmlns:a16="http://schemas.microsoft.com/office/drawing/2014/main" id="{6BF6F7F3-237A-96E3-707C-4F3E0B02A987}"/>
              </a:ext>
            </a:extLst>
          </p:cNvPr>
          <p:cNvSpPr/>
          <p:nvPr/>
        </p:nvSpPr>
        <p:spPr>
          <a:xfrm rot="3489415">
            <a:off x="1858668" y="3261375"/>
            <a:ext cx="1143000" cy="870277"/>
          </a:xfrm>
          <a:prstGeom prst="curvedUp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>
            <a:extLst>
              <a:ext uri="{FF2B5EF4-FFF2-40B4-BE49-F238E27FC236}">
                <a16:creationId xmlns:a16="http://schemas.microsoft.com/office/drawing/2014/main" id="{13B26E76-1E30-EBD0-D376-45ED5C5D5A1A}"/>
              </a:ext>
            </a:extLst>
          </p:cNvPr>
          <p:cNvSpPr/>
          <p:nvPr/>
        </p:nvSpPr>
        <p:spPr>
          <a:xfrm rot="3620571" flipV="1">
            <a:off x="10471460" y="4076400"/>
            <a:ext cx="1143000" cy="888635"/>
          </a:xfrm>
          <a:prstGeom prst="curvedUp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1F22B-B283-4A73-1148-2870C069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82" y="1219718"/>
            <a:ext cx="5760513" cy="763595"/>
          </a:xfrm>
          <a:prstGeom prst="rect">
            <a:avLst/>
          </a:prstGeom>
          <a:solidFill>
            <a:srgbClr val="FF0000"/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85650" tIns="42825" rIns="85650" bIns="428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8542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Jumlah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angka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penggangguran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di Wilayah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Provinsi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Kalimantan Timur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sebesar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ple Braille"/>
              </a:rPr>
              <a:t>126.000 orang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ple Braille"/>
            </a:endParaRPr>
          </a:p>
        </p:txBody>
      </p:sp>
    </p:spTree>
    <p:extLst>
      <p:ext uri="{BB962C8B-B14F-4D97-AF65-F5344CB8AC3E}">
        <p14:creationId xmlns:p14="http://schemas.microsoft.com/office/powerpoint/2010/main" val="422705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ata flow&#10;&#10;Description automatically generated">
            <a:extLst>
              <a:ext uri="{FF2B5EF4-FFF2-40B4-BE49-F238E27FC236}">
                <a16:creationId xmlns:a16="http://schemas.microsoft.com/office/drawing/2014/main" id="{2FF171AD-53EE-E01B-4895-240DD09E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49" y="1357036"/>
            <a:ext cx="11427502" cy="4143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727D9-843F-44B8-B263-5D248540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418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815D9F-2052-8043-8639-211C54A8EED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808E5-79EA-5137-DF12-42809C4C626E}"/>
              </a:ext>
            </a:extLst>
          </p:cNvPr>
          <p:cNvSpPr txBox="1">
            <a:spLocks/>
          </p:cNvSpPr>
          <p:nvPr/>
        </p:nvSpPr>
        <p:spPr>
          <a:xfrm>
            <a:off x="0" y="18903"/>
            <a:ext cx="562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altLang="ko-KR" sz="2400" noProof="1">
                <a:latin typeface="Century Gothic" panose="020B0502020202020204" pitchFamily="34" charset="0"/>
                <a:cs typeface="Arial" panose="020B0604020202020204" pitchFamily="34" charset="0"/>
              </a:rPr>
              <a:t>MEKANISME PENYAMPAIAN ASPIRASI</a:t>
            </a:r>
            <a:endParaRPr lang="id-ID" altLang="ko-KR" sz="2400" noProof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AE715-4A6E-97A2-57A3-226786C150D1}"/>
              </a:ext>
            </a:extLst>
          </p:cNvPr>
          <p:cNvSpPr/>
          <p:nvPr/>
        </p:nvSpPr>
        <p:spPr>
          <a:xfrm>
            <a:off x="382249" y="2966619"/>
            <a:ext cx="11427502" cy="924759"/>
          </a:xfrm>
          <a:prstGeom prst="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9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imalist Business Basic Template by Slidesgo">
  <a:themeElements>
    <a:clrScheme name="Simple Light">
      <a:dk1>
        <a:srgbClr val="191919"/>
      </a:dk1>
      <a:lt1>
        <a:srgbClr val="F0F0F0"/>
      </a:lt1>
      <a:dk2>
        <a:srgbClr val="E7C22C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21178</TotalTime>
  <Words>1038</Words>
  <Application>Microsoft Office PowerPoint</Application>
  <PresentationFormat>Widescreen</PresentationFormat>
  <Paragraphs>343</Paragraphs>
  <Slides>12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Abadi</vt:lpstr>
      <vt:lpstr>Abadi MT Condensed Light</vt:lpstr>
      <vt:lpstr>Apple Braille</vt:lpstr>
      <vt:lpstr>Arial</vt:lpstr>
      <vt:lpstr>Arial Black</vt:lpstr>
      <vt:lpstr>Bahnschrift</vt:lpstr>
      <vt:lpstr>Bebas Neue</vt:lpstr>
      <vt:lpstr>Calibri</vt:lpstr>
      <vt:lpstr>Calibri Light</vt:lpstr>
      <vt:lpstr>Century Gothic</vt:lpstr>
      <vt:lpstr>Playfair Display ExtraBold</vt:lpstr>
      <vt:lpstr>Roboto</vt:lpstr>
      <vt:lpstr>Verdana</vt:lpstr>
      <vt:lpstr>Office Theme</vt:lpstr>
      <vt:lpstr>Minimalist Business Basic Template by Slidesgo</vt:lpstr>
      <vt:lpstr>Worksheet</vt:lpstr>
      <vt:lpstr>PERSIAPAN BANTUAN KEUANGAN SPESIFIK  TAHUN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perencanaan pembangunan</dc:creator>
  <cp:lastModifiedBy>sellymeiliana</cp:lastModifiedBy>
  <cp:revision>180</cp:revision>
  <dcterms:created xsi:type="dcterms:W3CDTF">2023-02-08T02:33:58Z</dcterms:created>
  <dcterms:modified xsi:type="dcterms:W3CDTF">2023-11-21T22:37:14Z</dcterms:modified>
</cp:coreProperties>
</file>