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9" r:id="rId5"/>
    <p:sldId id="272" r:id="rId6"/>
    <p:sldId id="2147472930" r:id="rId7"/>
    <p:sldId id="2147472915" r:id="rId8"/>
    <p:sldId id="2147472907" r:id="rId9"/>
    <p:sldId id="2147472939" r:id="rId10"/>
    <p:sldId id="2147472902" r:id="rId11"/>
    <p:sldId id="2147472905" r:id="rId12"/>
    <p:sldId id="2147472938" r:id="rId13"/>
    <p:sldId id="2147472940" r:id="rId14"/>
    <p:sldId id="2147472941" r:id="rId15"/>
    <p:sldId id="2147472942" r:id="rId16"/>
    <p:sldId id="2147472937" r:id="rId17"/>
    <p:sldId id="2147472935" r:id="rId18"/>
    <p:sldId id="2147472936" r:id="rId19"/>
    <p:sldId id="2147472923" r:id="rId20"/>
    <p:sldId id="2147472925" r:id="rId21"/>
    <p:sldId id="2147472932" r:id="rId22"/>
    <p:sldId id="2147472931" r:id="rId23"/>
    <p:sldId id="2147472908" r:id="rId24"/>
    <p:sldId id="2147472945" r:id="rId25"/>
    <p:sldId id="2147472946" r:id="rId26"/>
    <p:sldId id="2147472943" r:id="rId27"/>
    <p:sldId id="260" r:id="rId28"/>
    <p:sldId id="2147472922" r:id="rId29"/>
    <p:sldId id="2147472944" r:id="rId30"/>
    <p:sldId id="2147472916" r:id="rId31"/>
    <p:sldId id="2147472917" r:id="rId32"/>
    <p:sldId id="2147472918" r:id="rId33"/>
    <p:sldId id="2147472919" r:id="rId34"/>
    <p:sldId id="2147472920" r:id="rId35"/>
    <p:sldId id="2147472921" r:id="rId36"/>
    <p:sldId id="2147472924" r:id="rId37"/>
    <p:sldId id="2147472926" r:id="rId38"/>
    <p:sldId id="2147472927" r:id="rId39"/>
    <p:sldId id="2147472928" r:id="rId40"/>
    <p:sldId id="2147472929" r:id="rId41"/>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B9F1FAB4-0BDB-444D-992E-5B9DB936F550}">
          <p14:sldIdLst>
            <p14:sldId id="259"/>
            <p14:sldId id="272"/>
          </p14:sldIdLst>
        </p14:section>
        <p14:section name="Regulasi TKK" id="{3E6A4585-92DF-4995-9498-F9B59C61CC20}">
          <p14:sldIdLst>
            <p14:sldId id="2147472930"/>
            <p14:sldId id="2147472915"/>
            <p14:sldId id="2147472907"/>
            <p14:sldId id="2147472939"/>
            <p14:sldId id="2147472902"/>
            <p14:sldId id="2147472905"/>
            <p14:sldId id="2147472938"/>
            <p14:sldId id="2147472940"/>
            <p14:sldId id="2147472941"/>
            <p14:sldId id="2147472942"/>
            <p14:sldId id="2147472937"/>
            <p14:sldId id="2147472935"/>
            <p14:sldId id="2147472936"/>
          </p14:sldIdLst>
        </p14:section>
        <p14:section name="Jabatan Kerja ASN" id="{85997C8D-FD48-4A84-848D-7A1F5EE5BCA8}">
          <p14:sldIdLst>
            <p14:sldId id="2147472923"/>
            <p14:sldId id="2147472925"/>
            <p14:sldId id="2147472932"/>
            <p14:sldId id="2147472931"/>
            <p14:sldId id="2147472908"/>
            <p14:sldId id="2147472945"/>
            <p14:sldId id="2147472946"/>
            <p14:sldId id="2147472943"/>
          </p14:sldIdLst>
        </p14:section>
        <p14:section name="Cover Penutup" id="{828914BD-96EB-49C2-A051-904A560DA4D3}">
          <p14:sldIdLst>
            <p14:sldId id="260"/>
          </p14:sldIdLst>
        </p14:section>
        <p14:section name="Lampiran - Jabker" id="{75E64BEB-8DA9-4E5D-99BA-6C9C1BC6288F}">
          <p14:sldIdLst>
            <p14:sldId id="2147472922"/>
            <p14:sldId id="2147472944"/>
            <p14:sldId id="2147472916"/>
            <p14:sldId id="2147472917"/>
            <p14:sldId id="2147472918"/>
            <p14:sldId id="2147472919"/>
            <p14:sldId id="2147472920"/>
            <p14:sldId id="2147472921"/>
          </p14:sldIdLst>
        </p14:section>
        <p14:section name="Lampiran - Unit Kompetensi" id="{00849D43-DF39-419B-8FDC-16CA80E07F7B}">
          <p14:sldIdLst>
            <p14:sldId id="2147472924"/>
            <p14:sldId id="2147472926"/>
            <p14:sldId id="2147472927"/>
            <p14:sldId id="2147472928"/>
            <p14:sldId id="21474729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378"/>
    <a:srgbClr val="002060"/>
    <a:srgbClr val="000000"/>
    <a:srgbClr val="FDB714"/>
    <a:srgbClr val="203369"/>
    <a:srgbClr val="213569"/>
    <a:srgbClr val="FDB813"/>
    <a:srgbClr val="FFC600"/>
    <a:srgbClr val="FFE400"/>
    <a:srgbClr val="1B55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662DC3-8D16-45D6-8912-9FA60C8C60D4}" v="6" dt="2025-07-25T06:28:35.111"/>
    <p1510:client id="{FBA248EA-48C7-C18F-90C2-97185B01219D}" v="32" dt="2025-07-24T08:02:29.7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972" autoAdjust="0"/>
  </p:normalViewPr>
  <p:slideViewPr>
    <p:cSldViewPr snapToGrid="0">
      <p:cViewPr varScale="1">
        <p:scale>
          <a:sx n="101" d="100"/>
          <a:sy n="101" d="100"/>
        </p:scale>
        <p:origin x="8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SDA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TA 2020</c:v>
                </c:pt>
                <c:pt idx="1">
                  <c:v>TA 2021</c:v>
                </c:pt>
                <c:pt idx="2">
                  <c:v>TA 2022</c:v>
                </c:pt>
                <c:pt idx="3">
                  <c:v>TA 2023</c:v>
                </c:pt>
                <c:pt idx="4">
                  <c:v>TA 2024</c:v>
                </c:pt>
                <c:pt idx="5">
                  <c:v>TA 2025</c:v>
                </c:pt>
              </c:strCache>
            </c:strRef>
          </c:cat>
          <c:val>
            <c:numRef>
              <c:f>Sheet1!$B$2:$B$7</c:f>
              <c:numCache>
                <c:formatCode>General</c:formatCode>
                <c:ptCount val="6"/>
                <c:pt idx="0">
                  <c:v>31.1</c:v>
                </c:pt>
                <c:pt idx="1">
                  <c:v>56.9</c:v>
                </c:pt>
                <c:pt idx="2">
                  <c:v>49</c:v>
                </c:pt>
                <c:pt idx="3">
                  <c:v>49.3</c:v>
                </c:pt>
                <c:pt idx="4">
                  <c:v>50.8</c:v>
                </c:pt>
                <c:pt idx="5">
                  <c:v>34.1</c:v>
                </c:pt>
              </c:numCache>
            </c:numRef>
          </c:val>
          <c:extLst>
            <c:ext xmlns:c16="http://schemas.microsoft.com/office/drawing/2014/chart" uri="{C3380CC4-5D6E-409C-BE32-E72D297353CC}">
              <c16:uniqueId val="{00000000-2C0F-46BD-B446-BFF1A4EC992F}"/>
            </c:ext>
          </c:extLst>
        </c:ser>
        <c:ser>
          <c:idx val="1"/>
          <c:order val="1"/>
          <c:tx>
            <c:strRef>
              <c:f>Sheet1!$C$1</c:f>
              <c:strCache>
                <c:ptCount val="1"/>
                <c:pt idx="0">
                  <c:v>BINA MARGA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TA 2020</c:v>
                </c:pt>
                <c:pt idx="1">
                  <c:v>TA 2021</c:v>
                </c:pt>
                <c:pt idx="2">
                  <c:v>TA 2022</c:v>
                </c:pt>
                <c:pt idx="3">
                  <c:v>TA 2023</c:v>
                </c:pt>
                <c:pt idx="4">
                  <c:v>TA 2024</c:v>
                </c:pt>
                <c:pt idx="5">
                  <c:v>TA 2025</c:v>
                </c:pt>
              </c:strCache>
            </c:strRef>
          </c:cat>
          <c:val>
            <c:numRef>
              <c:f>Sheet1!$C$2:$C$7</c:f>
              <c:numCache>
                <c:formatCode>General</c:formatCode>
                <c:ptCount val="6"/>
                <c:pt idx="0">
                  <c:v>48.45</c:v>
                </c:pt>
                <c:pt idx="1">
                  <c:v>66.37</c:v>
                </c:pt>
                <c:pt idx="2">
                  <c:v>58.1</c:v>
                </c:pt>
                <c:pt idx="3">
                  <c:v>88.9</c:v>
                </c:pt>
                <c:pt idx="4">
                  <c:v>76.8</c:v>
                </c:pt>
                <c:pt idx="5">
                  <c:v>31.2</c:v>
                </c:pt>
              </c:numCache>
            </c:numRef>
          </c:val>
          <c:extLst>
            <c:ext xmlns:c16="http://schemas.microsoft.com/office/drawing/2014/chart" uri="{C3380CC4-5D6E-409C-BE32-E72D297353CC}">
              <c16:uniqueId val="{00000001-2C0F-46BD-B446-BFF1A4EC992F}"/>
            </c:ext>
          </c:extLst>
        </c:ser>
        <c:ser>
          <c:idx val="2"/>
          <c:order val="2"/>
          <c:tx>
            <c:strRef>
              <c:f>Sheet1!$D$1</c:f>
              <c:strCache>
                <c:ptCount val="1"/>
                <c:pt idx="0">
                  <c:v>CIPTA KARYA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TA 2020</c:v>
                </c:pt>
                <c:pt idx="1">
                  <c:v>TA 2021</c:v>
                </c:pt>
                <c:pt idx="2">
                  <c:v>TA 2022</c:v>
                </c:pt>
                <c:pt idx="3">
                  <c:v>TA 2023</c:v>
                </c:pt>
                <c:pt idx="4">
                  <c:v>TA 2024</c:v>
                </c:pt>
                <c:pt idx="5">
                  <c:v>TA 2025</c:v>
                </c:pt>
              </c:strCache>
            </c:strRef>
          </c:cat>
          <c:val>
            <c:numRef>
              <c:f>Sheet1!$D$2:$D$7</c:f>
              <c:numCache>
                <c:formatCode>General</c:formatCode>
                <c:ptCount val="6"/>
                <c:pt idx="0">
                  <c:v>16.8</c:v>
                </c:pt>
                <c:pt idx="1">
                  <c:v>27.3</c:v>
                </c:pt>
                <c:pt idx="2">
                  <c:v>17.600000000000001</c:v>
                </c:pt>
                <c:pt idx="3">
                  <c:v>29.5</c:v>
                </c:pt>
                <c:pt idx="4">
                  <c:v>37</c:v>
                </c:pt>
                <c:pt idx="5">
                  <c:v>11.2</c:v>
                </c:pt>
              </c:numCache>
            </c:numRef>
          </c:val>
          <c:extLst>
            <c:ext xmlns:c16="http://schemas.microsoft.com/office/drawing/2014/chart" uri="{C3380CC4-5D6E-409C-BE32-E72D297353CC}">
              <c16:uniqueId val="{00000002-2C0F-46BD-B446-BFF1A4EC992F}"/>
            </c:ext>
          </c:extLst>
        </c:ser>
        <c:ser>
          <c:idx val="3"/>
          <c:order val="3"/>
          <c:tx>
            <c:strRef>
              <c:f>Sheet1!$E$1</c:f>
              <c:strCache>
                <c:ptCount val="1"/>
                <c:pt idx="0">
                  <c:v>PERUMAHAN/STRATEGIS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TA 2020</c:v>
                </c:pt>
                <c:pt idx="1">
                  <c:v>TA 2021</c:v>
                </c:pt>
                <c:pt idx="2">
                  <c:v>TA 2022</c:v>
                </c:pt>
                <c:pt idx="3">
                  <c:v>TA 2023</c:v>
                </c:pt>
                <c:pt idx="4">
                  <c:v>TA 2024</c:v>
                </c:pt>
                <c:pt idx="5">
                  <c:v>TA 2025</c:v>
                </c:pt>
              </c:strCache>
            </c:strRef>
          </c:cat>
          <c:val>
            <c:numRef>
              <c:f>Sheet1!$E$2:$E$7</c:f>
              <c:numCache>
                <c:formatCode>General</c:formatCode>
                <c:ptCount val="6"/>
                <c:pt idx="0">
                  <c:v>7.9</c:v>
                </c:pt>
                <c:pt idx="1">
                  <c:v>12</c:v>
                </c:pt>
                <c:pt idx="2">
                  <c:v>7.9</c:v>
                </c:pt>
                <c:pt idx="3">
                  <c:v>11.5</c:v>
                </c:pt>
                <c:pt idx="4">
                  <c:v>14.7</c:v>
                </c:pt>
                <c:pt idx="5">
                  <c:v>2.9</c:v>
                </c:pt>
              </c:numCache>
            </c:numRef>
          </c:val>
          <c:extLst>
            <c:ext xmlns:c16="http://schemas.microsoft.com/office/drawing/2014/chart" uri="{C3380CC4-5D6E-409C-BE32-E72D297353CC}">
              <c16:uniqueId val="{00000003-2C0F-46BD-B446-BFF1A4EC992F}"/>
            </c:ext>
          </c:extLst>
        </c:ser>
        <c:ser>
          <c:idx val="4"/>
          <c:order val="4"/>
          <c:tx>
            <c:strRef>
              <c:f>Sheet1!$F$1</c:f>
              <c:strCache>
                <c:ptCount val="1"/>
                <c:pt idx="0">
                  <c:v>MANAJEMEN</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TA 2020</c:v>
                </c:pt>
                <c:pt idx="1">
                  <c:v>TA 2021</c:v>
                </c:pt>
                <c:pt idx="2">
                  <c:v>TA 2022</c:v>
                </c:pt>
                <c:pt idx="3">
                  <c:v>TA 2023</c:v>
                </c:pt>
                <c:pt idx="4">
                  <c:v>TA 2024</c:v>
                </c:pt>
                <c:pt idx="5">
                  <c:v>TA 2025</c:v>
                </c:pt>
              </c:strCache>
            </c:strRef>
          </c:cat>
          <c:val>
            <c:numRef>
              <c:f>Sheet1!$F$2:$F$7</c:f>
              <c:numCache>
                <c:formatCode>General</c:formatCode>
                <c:ptCount val="6"/>
                <c:pt idx="0">
                  <c:v>2.85</c:v>
                </c:pt>
                <c:pt idx="1">
                  <c:v>2.73</c:v>
                </c:pt>
                <c:pt idx="2">
                  <c:v>2.8</c:v>
                </c:pt>
                <c:pt idx="3">
                  <c:v>2.9</c:v>
                </c:pt>
                <c:pt idx="4">
                  <c:v>2.2000000000000002</c:v>
                </c:pt>
                <c:pt idx="5">
                  <c:v>4.8</c:v>
                </c:pt>
              </c:numCache>
            </c:numRef>
          </c:val>
          <c:extLst>
            <c:ext xmlns:c16="http://schemas.microsoft.com/office/drawing/2014/chart" uri="{C3380CC4-5D6E-409C-BE32-E72D297353CC}">
              <c16:uniqueId val="{00000004-2C0F-46BD-B446-BFF1A4EC992F}"/>
            </c:ext>
          </c:extLst>
        </c:ser>
        <c:ser>
          <c:idx val="5"/>
          <c:order val="5"/>
          <c:tx>
            <c:strRef>
              <c:f>Sheet1!$G$1</c:f>
              <c:strCache>
                <c:ptCount val="1"/>
                <c:pt idx="0">
                  <c:v>TOTAL</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TA 2020</c:v>
                </c:pt>
                <c:pt idx="1">
                  <c:v>TA 2021</c:v>
                </c:pt>
                <c:pt idx="2">
                  <c:v>TA 2022</c:v>
                </c:pt>
                <c:pt idx="3">
                  <c:v>TA 2023</c:v>
                </c:pt>
                <c:pt idx="4">
                  <c:v>TA 2024</c:v>
                </c:pt>
                <c:pt idx="5">
                  <c:v>TA 2025</c:v>
                </c:pt>
              </c:strCache>
            </c:strRef>
          </c:cat>
          <c:val>
            <c:numRef>
              <c:f>Sheet1!$G$2:$G$7</c:f>
              <c:numCache>
                <c:formatCode>General</c:formatCode>
                <c:ptCount val="6"/>
                <c:pt idx="0">
                  <c:v>107.10000000000001</c:v>
                </c:pt>
                <c:pt idx="1">
                  <c:v>165.3</c:v>
                </c:pt>
                <c:pt idx="2">
                  <c:v>135.4</c:v>
                </c:pt>
                <c:pt idx="3">
                  <c:v>182.1</c:v>
                </c:pt>
                <c:pt idx="4">
                  <c:v>181.49999999999997</c:v>
                </c:pt>
                <c:pt idx="5">
                  <c:v>84.2</c:v>
                </c:pt>
              </c:numCache>
            </c:numRef>
          </c:val>
          <c:extLst>
            <c:ext xmlns:c16="http://schemas.microsoft.com/office/drawing/2014/chart" uri="{C3380CC4-5D6E-409C-BE32-E72D297353CC}">
              <c16:uniqueId val="{00000005-2C0F-46BD-B446-BFF1A4EC992F}"/>
            </c:ext>
          </c:extLst>
        </c:ser>
        <c:dLbls>
          <c:dLblPos val="outEnd"/>
          <c:showLegendKey val="0"/>
          <c:showVal val="1"/>
          <c:showCatName val="0"/>
          <c:showSerName val="0"/>
          <c:showPercent val="0"/>
          <c:showBubbleSize val="0"/>
        </c:dLbls>
        <c:gapWidth val="219"/>
        <c:overlap val="-27"/>
        <c:axId val="598310864"/>
        <c:axId val="598317936"/>
      </c:barChart>
      <c:catAx>
        <c:axId val="598310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98317936"/>
        <c:crosses val="autoZero"/>
        <c:auto val="1"/>
        <c:lblAlgn val="ctr"/>
        <c:lblOffset val="100"/>
        <c:noMultiLvlLbl val="0"/>
      </c:catAx>
      <c:valAx>
        <c:axId val="59831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598310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lumMod val="95000"/>
      </a:schemeClr>
    </a:solid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Hea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Tampungan Tanggal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D0CD9-88C1-46D4-95D2-4660460D3F71}" type="datetimeFigureOut">
              <a:rPr lang="id-ID" smtClean="0"/>
              <a:t>19/08/2025</a:t>
            </a:fld>
            <a:endParaRPr lang="id-ID"/>
          </a:p>
        </p:txBody>
      </p:sp>
      <p:sp>
        <p:nvSpPr>
          <p:cNvPr id="4" name="Tampungan Gambar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Tampungan Catatan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6" name="Tampungan Ka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Tampungan Nomor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8DE05-4B9C-4CA0-BAD4-597460FC1400}" type="slidenum">
              <a:rPr lang="id-ID" smtClean="0"/>
              <a:t>‹#›</a:t>
            </a:fld>
            <a:endParaRPr lang="id-ID"/>
          </a:p>
        </p:txBody>
      </p:sp>
    </p:spTree>
    <p:extLst>
      <p:ext uri="{BB962C8B-B14F-4D97-AF65-F5344CB8AC3E}">
        <p14:creationId xmlns:p14="http://schemas.microsoft.com/office/powerpoint/2010/main" val="1440462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Judul Saja">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76CAD940-BC31-1EDC-57A6-3503C41C188C}"/>
              </a:ext>
            </a:extLst>
          </p:cNvPr>
          <p:cNvSpPr>
            <a:spLocks noGrp="1"/>
          </p:cNvSpPr>
          <p:nvPr>
            <p:ph type="title" hasCustomPrompt="1"/>
          </p:nvPr>
        </p:nvSpPr>
        <p:spPr/>
        <p:txBody>
          <a:bodyPr/>
          <a:lstStyle/>
          <a:p>
            <a:r>
              <a:rPr lang="id-ID"/>
              <a:t>KLIK UNTUK MENGEDIT GAYA JUDUL MASTER</a:t>
            </a:r>
          </a:p>
        </p:txBody>
      </p:sp>
      <p:sp>
        <p:nvSpPr>
          <p:cNvPr id="3" name="Tampungan Tanggal 2">
            <a:extLst>
              <a:ext uri="{FF2B5EF4-FFF2-40B4-BE49-F238E27FC236}">
                <a16:creationId xmlns:a16="http://schemas.microsoft.com/office/drawing/2014/main" id="{A15094CC-AAB1-852E-82D1-9256243E1040}"/>
              </a:ext>
            </a:extLst>
          </p:cNvPr>
          <p:cNvSpPr>
            <a:spLocks noGrp="1"/>
          </p:cNvSpPr>
          <p:nvPr>
            <p:ph type="dt" sz="half" idx="10"/>
          </p:nvPr>
        </p:nvSpPr>
        <p:spPr/>
        <p:txBody>
          <a:bodyPr/>
          <a:lstStyle/>
          <a:p>
            <a:fld id="{74F247CD-68EB-4D82-A360-E761C6E319C5}" type="datetime1">
              <a:rPr lang="id-ID" smtClean="0"/>
              <a:t>19/08/2025</a:t>
            </a:fld>
            <a:endParaRPr lang="id-ID"/>
          </a:p>
        </p:txBody>
      </p:sp>
      <p:sp>
        <p:nvSpPr>
          <p:cNvPr id="4" name="Tampungan Kaki 3">
            <a:extLst>
              <a:ext uri="{FF2B5EF4-FFF2-40B4-BE49-F238E27FC236}">
                <a16:creationId xmlns:a16="http://schemas.microsoft.com/office/drawing/2014/main" id="{784FC0FB-4378-0B83-9578-1DEF7E52EE72}"/>
              </a:ext>
            </a:extLst>
          </p:cNvPr>
          <p:cNvSpPr>
            <a:spLocks noGrp="1"/>
          </p:cNvSpPr>
          <p:nvPr>
            <p:ph type="ftr" sz="quarter" idx="11"/>
          </p:nvPr>
        </p:nvSpPr>
        <p:spPr/>
        <p:txBody>
          <a:bodyPr/>
          <a:lstStyle/>
          <a:p>
            <a:endParaRPr lang="id-ID"/>
          </a:p>
        </p:txBody>
      </p:sp>
      <p:sp>
        <p:nvSpPr>
          <p:cNvPr id="5" name="Tampungan Nomor Slide 4">
            <a:extLst>
              <a:ext uri="{FF2B5EF4-FFF2-40B4-BE49-F238E27FC236}">
                <a16:creationId xmlns:a16="http://schemas.microsoft.com/office/drawing/2014/main" id="{21FF22E6-B863-67C9-4858-24111DCCDF55}"/>
              </a:ext>
            </a:extLst>
          </p:cNvPr>
          <p:cNvSpPr>
            <a:spLocks noGrp="1"/>
          </p:cNvSpPr>
          <p:nvPr>
            <p:ph type="sldNum" sz="quarter" idx="12"/>
          </p:nvPr>
        </p:nvSpPr>
        <p:spPr/>
        <p:txBody>
          <a:bodyPr/>
          <a:lstStyle/>
          <a:p>
            <a:fld id="{00359B50-B6C7-48F8-B0E7-5EBD33ABF1B1}" type="slidenum">
              <a:rPr lang="id-ID" smtClean="0"/>
              <a:t>‹#›</a:t>
            </a:fld>
            <a:endParaRPr lang="id-ID"/>
          </a:p>
        </p:txBody>
      </p:sp>
    </p:spTree>
    <p:extLst>
      <p:ext uri="{BB962C8B-B14F-4D97-AF65-F5344CB8AC3E}">
        <p14:creationId xmlns:p14="http://schemas.microsoft.com/office/powerpoint/2010/main" val="1971250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osong">
    <p:spTree>
      <p:nvGrpSpPr>
        <p:cNvPr id="1" name=""/>
        <p:cNvGrpSpPr/>
        <p:nvPr/>
      </p:nvGrpSpPr>
      <p:grpSpPr>
        <a:xfrm>
          <a:off x="0" y="0"/>
          <a:ext cx="0" cy="0"/>
          <a:chOff x="0" y="0"/>
          <a:chExt cx="0" cy="0"/>
        </a:xfrm>
      </p:grpSpPr>
      <p:sp>
        <p:nvSpPr>
          <p:cNvPr id="3" name="Tampungan Tanggal 2">
            <a:extLst>
              <a:ext uri="{FF2B5EF4-FFF2-40B4-BE49-F238E27FC236}">
                <a16:creationId xmlns:a16="http://schemas.microsoft.com/office/drawing/2014/main" id="{A15094CC-AAB1-852E-82D1-9256243E1040}"/>
              </a:ext>
            </a:extLst>
          </p:cNvPr>
          <p:cNvSpPr>
            <a:spLocks noGrp="1"/>
          </p:cNvSpPr>
          <p:nvPr>
            <p:ph type="dt" sz="half" idx="10"/>
          </p:nvPr>
        </p:nvSpPr>
        <p:spPr/>
        <p:txBody>
          <a:bodyPr/>
          <a:lstStyle/>
          <a:p>
            <a:fld id="{74F247CD-68EB-4D82-A360-E761C6E319C5}" type="datetime1">
              <a:rPr lang="id-ID" smtClean="0"/>
              <a:t>19/08/2025</a:t>
            </a:fld>
            <a:endParaRPr lang="id-ID"/>
          </a:p>
        </p:txBody>
      </p:sp>
      <p:sp>
        <p:nvSpPr>
          <p:cNvPr id="4" name="Tampungan Kaki 3">
            <a:extLst>
              <a:ext uri="{FF2B5EF4-FFF2-40B4-BE49-F238E27FC236}">
                <a16:creationId xmlns:a16="http://schemas.microsoft.com/office/drawing/2014/main" id="{784FC0FB-4378-0B83-9578-1DEF7E52EE72}"/>
              </a:ext>
            </a:extLst>
          </p:cNvPr>
          <p:cNvSpPr>
            <a:spLocks noGrp="1"/>
          </p:cNvSpPr>
          <p:nvPr>
            <p:ph type="ftr" sz="quarter" idx="11"/>
          </p:nvPr>
        </p:nvSpPr>
        <p:spPr/>
        <p:txBody>
          <a:bodyPr/>
          <a:lstStyle/>
          <a:p>
            <a:endParaRPr lang="id-ID"/>
          </a:p>
        </p:txBody>
      </p:sp>
      <p:sp>
        <p:nvSpPr>
          <p:cNvPr id="5" name="Tampungan Nomor Slide 4">
            <a:extLst>
              <a:ext uri="{FF2B5EF4-FFF2-40B4-BE49-F238E27FC236}">
                <a16:creationId xmlns:a16="http://schemas.microsoft.com/office/drawing/2014/main" id="{21FF22E6-B863-67C9-4858-24111DCCDF55}"/>
              </a:ext>
            </a:extLst>
          </p:cNvPr>
          <p:cNvSpPr>
            <a:spLocks noGrp="1"/>
          </p:cNvSpPr>
          <p:nvPr>
            <p:ph type="sldNum" sz="quarter" idx="12"/>
          </p:nvPr>
        </p:nvSpPr>
        <p:spPr/>
        <p:txBody>
          <a:bodyPr/>
          <a:lstStyle/>
          <a:p>
            <a:fld id="{00359B50-B6C7-48F8-B0E7-5EBD33ABF1B1}" type="slidenum">
              <a:rPr lang="id-ID" smtClean="0"/>
              <a:t>‹#›</a:t>
            </a:fld>
            <a:endParaRPr lang="id-ID"/>
          </a:p>
        </p:txBody>
      </p:sp>
    </p:spTree>
    <p:extLst>
      <p:ext uri="{BB962C8B-B14F-4D97-AF65-F5344CB8AC3E}">
        <p14:creationId xmlns:p14="http://schemas.microsoft.com/office/powerpoint/2010/main" val="1169661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Judul Sa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76CAD940-BC31-1EDC-57A6-3503C41C188C}"/>
              </a:ext>
            </a:extLst>
          </p:cNvPr>
          <p:cNvSpPr>
            <a:spLocks noGrp="1"/>
          </p:cNvSpPr>
          <p:nvPr>
            <p:ph type="title" hasCustomPrompt="1"/>
          </p:nvPr>
        </p:nvSpPr>
        <p:spPr/>
        <p:txBody>
          <a:bodyPr/>
          <a:lstStyle>
            <a:lvl1pPr>
              <a:defRPr>
                <a:solidFill>
                  <a:schemeClr val="tx1"/>
                </a:solidFill>
              </a:defRPr>
            </a:lvl1pPr>
          </a:lstStyle>
          <a:p>
            <a:r>
              <a:rPr lang="id-ID"/>
              <a:t>KLIK UNTUK MENGEDIT GAYA JUDUL MASTER</a:t>
            </a:r>
          </a:p>
        </p:txBody>
      </p:sp>
      <p:sp>
        <p:nvSpPr>
          <p:cNvPr id="3" name="Tampungan Tanggal 2">
            <a:extLst>
              <a:ext uri="{FF2B5EF4-FFF2-40B4-BE49-F238E27FC236}">
                <a16:creationId xmlns:a16="http://schemas.microsoft.com/office/drawing/2014/main" id="{A15094CC-AAB1-852E-82D1-9256243E1040}"/>
              </a:ext>
            </a:extLst>
          </p:cNvPr>
          <p:cNvSpPr>
            <a:spLocks noGrp="1"/>
          </p:cNvSpPr>
          <p:nvPr>
            <p:ph type="dt" sz="half" idx="10"/>
          </p:nvPr>
        </p:nvSpPr>
        <p:spPr/>
        <p:txBody>
          <a:bodyPr/>
          <a:lstStyle/>
          <a:p>
            <a:fld id="{8145FA25-4F93-4724-B8B3-2029BEAB1745}" type="datetime1">
              <a:rPr lang="id-ID" smtClean="0"/>
              <a:t>19/08/2025</a:t>
            </a:fld>
            <a:endParaRPr lang="id-ID"/>
          </a:p>
        </p:txBody>
      </p:sp>
      <p:sp>
        <p:nvSpPr>
          <p:cNvPr id="4" name="Tampungan Kaki 3">
            <a:extLst>
              <a:ext uri="{FF2B5EF4-FFF2-40B4-BE49-F238E27FC236}">
                <a16:creationId xmlns:a16="http://schemas.microsoft.com/office/drawing/2014/main" id="{784FC0FB-4378-0B83-9578-1DEF7E52EE72}"/>
              </a:ext>
            </a:extLst>
          </p:cNvPr>
          <p:cNvSpPr>
            <a:spLocks noGrp="1"/>
          </p:cNvSpPr>
          <p:nvPr>
            <p:ph type="ftr" sz="quarter" idx="11"/>
          </p:nvPr>
        </p:nvSpPr>
        <p:spPr/>
        <p:txBody>
          <a:bodyPr/>
          <a:lstStyle/>
          <a:p>
            <a:endParaRPr lang="id-ID"/>
          </a:p>
        </p:txBody>
      </p:sp>
      <p:sp>
        <p:nvSpPr>
          <p:cNvPr id="5" name="Tampungan Nomor Slide 4">
            <a:extLst>
              <a:ext uri="{FF2B5EF4-FFF2-40B4-BE49-F238E27FC236}">
                <a16:creationId xmlns:a16="http://schemas.microsoft.com/office/drawing/2014/main" id="{21FF22E6-B863-67C9-4858-24111DCCDF55}"/>
              </a:ext>
            </a:extLst>
          </p:cNvPr>
          <p:cNvSpPr>
            <a:spLocks noGrp="1"/>
          </p:cNvSpPr>
          <p:nvPr>
            <p:ph type="sldNum" sz="quarter" idx="12"/>
          </p:nvPr>
        </p:nvSpPr>
        <p:spPr/>
        <p:txBody>
          <a:bodyPr/>
          <a:lstStyle/>
          <a:p>
            <a:fld id="{00359B50-B6C7-48F8-B0E7-5EBD33ABF1B1}" type="slidenum">
              <a:rPr lang="id-ID" smtClean="0"/>
              <a:t>‹#›</a:t>
            </a:fld>
            <a:endParaRPr lang="id-ID"/>
          </a:p>
        </p:txBody>
      </p:sp>
      <p:sp>
        <p:nvSpPr>
          <p:cNvPr id="6" name="Persegi Panjang: Sudut Lengkung 5">
            <a:extLst>
              <a:ext uri="{FF2B5EF4-FFF2-40B4-BE49-F238E27FC236}">
                <a16:creationId xmlns:a16="http://schemas.microsoft.com/office/drawing/2014/main" id="{410E4BDA-6087-C959-B814-72C6A1E2704D}"/>
              </a:ext>
            </a:extLst>
          </p:cNvPr>
          <p:cNvSpPr/>
          <p:nvPr userDrawn="1"/>
        </p:nvSpPr>
        <p:spPr>
          <a:xfrm rot="10800000">
            <a:off x="542925" y="987590"/>
            <a:ext cx="1577897" cy="82221"/>
          </a:xfrm>
          <a:prstGeom prst="roundRect">
            <a:avLst>
              <a:gd name="adj" fmla="val 0"/>
            </a:avLst>
          </a:prstGeom>
          <a:gradFill>
            <a:gsLst>
              <a:gs pos="0">
                <a:schemeClr val="accent3"/>
              </a:gs>
              <a:gs pos="15000">
                <a:schemeClr val="accent1"/>
              </a:gs>
              <a:gs pos="95000">
                <a:schemeClr val="accent2"/>
              </a:gs>
            </a:gsLst>
            <a:lin ang="132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latin typeface="Arial" panose="020B0604020202020204" pitchFamily="34" charset="0"/>
            </a:endParaRPr>
          </a:p>
        </p:txBody>
      </p:sp>
    </p:spTree>
    <p:extLst>
      <p:ext uri="{BB962C8B-B14F-4D97-AF65-F5344CB8AC3E}">
        <p14:creationId xmlns:p14="http://schemas.microsoft.com/office/powerpoint/2010/main" val="4216933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Judul Saj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76CAD940-BC31-1EDC-57A6-3503C41C188C}"/>
              </a:ext>
            </a:extLst>
          </p:cNvPr>
          <p:cNvSpPr>
            <a:spLocks noGrp="1"/>
          </p:cNvSpPr>
          <p:nvPr>
            <p:ph type="title" hasCustomPrompt="1"/>
          </p:nvPr>
        </p:nvSpPr>
        <p:spPr/>
        <p:txBody>
          <a:bodyPr/>
          <a:lstStyle>
            <a:lvl1pPr>
              <a:defRPr>
                <a:solidFill>
                  <a:schemeClr val="tx1"/>
                </a:solidFill>
              </a:defRPr>
            </a:lvl1pPr>
          </a:lstStyle>
          <a:p>
            <a:r>
              <a:rPr lang="id-ID"/>
              <a:t>KLIK UNTUK MENGEDIT GAYA JUDUL MASTER</a:t>
            </a:r>
          </a:p>
        </p:txBody>
      </p:sp>
      <p:sp>
        <p:nvSpPr>
          <p:cNvPr id="3" name="Tampungan Tanggal 2">
            <a:extLst>
              <a:ext uri="{FF2B5EF4-FFF2-40B4-BE49-F238E27FC236}">
                <a16:creationId xmlns:a16="http://schemas.microsoft.com/office/drawing/2014/main" id="{A15094CC-AAB1-852E-82D1-9256243E1040}"/>
              </a:ext>
            </a:extLst>
          </p:cNvPr>
          <p:cNvSpPr>
            <a:spLocks noGrp="1"/>
          </p:cNvSpPr>
          <p:nvPr>
            <p:ph type="dt" sz="half" idx="10"/>
          </p:nvPr>
        </p:nvSpPr>
        <p:spPr/>
        <p:txBody>
          <a:bodyPr/>
          <a:lstStyle/>
          <a:p>
            <a:fld id="{1799E96D-9CEB-4468-B40E-CCF163857E66}" type="datetime1">
              <a:rPr lang="id-ID" smtClean="0"/>
              <a:t>19/08/2025</a:t>
            </a:fld>
            <a:endParaRPr lang="id-ID"/>
          </a:p>
        </p:txBody>
      </p:sp>
      <p:sp>
        <p:nvSpPr>
          <p:cNvPr id="4" name="Tampungan Kaki 3">
            <a:extLst>
              <a:ext uri="{FF2B5EF4-FFF2-40B4-BE49-F238E27FC236}">
                <a16:creationId xmlns:a16="http://schemas.microsoft.com/office/drawing/2014/main" id="{784FC0FB-4378-0B83-9578-1DEF7E52EE72}"/>
              </a:ext>
            </a:extLst>
          </p:cNvPr>
          <p:cNvSpPr>
            <a:spLocks noGrp="1"/>
          </p:cNvSpPr>
          <p:nvPr>
            <p:ph type="ftr" sz="quarter" idx="11"/>
          </p:nvPr>
        </p:nvSpPr>
        <p:spPr/>
        <p:txBody>
          <a:bodyPr/>
          <a:lstStyle/>
          <a:p>
            <a:endParaRPr lang="id-ID"/>
          </a:p>
        </p:txBody>
      </p:sp>
      <p:sp>
        <p:nvSpPr>
          <p:cNvPr id="5" name="Tampungan Nomor Slide 4">
            <a:extLst>
              <a:ext uri="{FF2B5EF4-FFF2-40B4-BE49-F238E27FC236}">
                <a16:creationId xmlns:a16="http://schemas.microsoft.com/office/drawing/2014/main" id="{21FF22E6-B863-67C9-4858-24111DCCDF55}"/>
              </a:ext>
            </a:extLst>
          </p:cNvPr>
          <p:cNvSpPr>
            <a:spLocks noGrp="1"/>
          </p:cNvSpPr>
          <p:nvPr>
            <p:ph type="sldNum" sz="quarter" idx="12"/>
          </p:nvPr>
        </p:nvSpPr>
        <p:spPr/>
        <p:txBody>
          <a:bodyPr/>
          <a:lstStyle/>
          <a:p>
            <a:fld id="{00359B50-B6C7-48F8-B0E7-5EBD33ABF1B1}" type="slidenum">
              <a:rPr lang="id-ID" smtClean="0"/>
              <a:t>‹#›</a:t>
            </a:fld>
            <a:endParaRPr lang="id-ID"/>
          </a:p>
        </p:txBody>
      </p:sp>
    </p:spTree>
    <p:extLst>
      <p:ext uri="{BB962C8B-B14F-4D97-AF65-F5344CB8AC3E}">
        <p14:creationId xmlns:p14="http://schemas.microsoft.com/office/powerpoint/2010/main" val="2950322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Judul Sa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76CAD940-BC31-1EDC-57A6-3503C41C188C}"/>
              </a:ext>
            </a:extLst>
          </p:cNvPr>
          <p:cNvSpPr>
            <a:spLocks noGrp="1"/>
          </p:cNvSpPr>
          <p:nvPr>
            <p:ph type="title" hasCustomPrompt="1"/>
          </p:nvPr>
        </p:nvSpPr>
        <p:spPr/>
        <p:txBody>
          <a:bodyPr/>
          <a:lstStyle>
            <a:lvl1pPr>
              <a:defRPr>
                <a:solidFill>
                  <a:schemeClr val="tx1"/>
                </a:solidFill>
              </a:defRPr>
            </a:lvl1pPr>
          </a:lstStyle>
          <a:p>
            <a:r>
              <a:rPr lang="id-ID"/>
              <a:t>KLIK UNTUK MENGEDIT GAYA JUDUL MASTER</a:t>
            </a:r>
          </a:p>
        </p:txBody>
      </p:sp>
      <p:sp>
        <p:nvSpPr>
          <p:cNvPr id="3" name="Tampungan Tanggal 2">
            <a:extLst>
              <a:ext uri="{FF2B5EF4-FFF2-40B4-BE49-F238E27FC236}">
                <a16:creationId xmlns:a16="http://schemas.microsoft.com/office/drawing/2014/main" id="{A15094CC-AAB1-852E-82D1-9256243E1040}"/>
              </a:ext>
            </a:extLst>
          </p:cNvPr>
          <p:cNvSpPr>
            <a:spLocks noGrp="1"/>
          </p:cNvSpPr>
          <p:nvPr>
            <p:ph type="dt" sz="half" idx="10"/>
          </p:nvPr>
        </p:nvSpPr>
        <p:spPr/>
        <p:txBody>
          <a:bodyPr/>
          <a:lstStyle/>
          <a:p>
            <a:fld id="{8145FA25-4F93-4724-B8B3-2029BEAB1745}" type="datetime1">
              <a:rPr lang="id-ID" smtClean="0"/>
              <a:t>19/08/2025</a:t>
            </a:fld>
            <a:endParaRPr lang="id-ID"/>
          </a:p>
        </p:txBody>
      </p:sp>
      <p:sp>
        <p:nvSpPr>
          <p:cNvPr id="4" name="Tampungan Kaki 3">
            <a:extLst>
              <a:ext uri="{FF2B5EF4-FFF2-40B4-BE49-F238E27FC236}">
                <a16:creationId xmlns:a16="http://schemas.microsoft.com/office/drawing/2014/main" id="{784FC0FB-4378-0B83-9578-1DEF7E52EE72}"/>
              </a:ext>
            </a:extLst>
          </p:cNvPr>
          <p:cNvSpPr>
            <a:spLocks noGrp="1"/>
          </p:cNvSpPr>
          <p:nvPr>
            <p:ph type="ftr" sz="quarter" idx="11"/>
          </p:nvPr>
        </p:nvSpPr>
        <p:spPr/>
        <p:txBody>
          <a:bodyPr/>
          <a:lstStyle/>
          <a:p>
            <a:endParaRPr lang="id-ID"/>
          </a:p>
        </p:txBody>
      </p:sp>
      <p:sp>
        <p:nvSpPr>
          <p:cNvPr id="5" name="Tampungan Nomor Slide 4">
            <a:extLst>
              <a:ext uri="{FF2B5EF4-FFF2-40B4-BE49-F238E27FC236}">
                <a16:creationId xmlns:a16="http://schemas.microsoft.com/office/drawing/2014/main" id="{21FF22E6-B863-67C9-4858-24111DCCDF55}"/>
              </a:ext>
            </a:extLst>
          </p:cNvPr>
          <p:cNvSpPr>
            <a:spLocks noGrp="1"/>
          </p:cNvSpPr>
          <p:nvPr>
            <p:ph type="sldNum" sz="quarter" idx="12"/>
          </p:nvPr>
        </p:nvSpPr>
        <p:spPr/>
        <p:txBody>
          <a:bodyPr/>
          <a:lstStyle/>
          <a:p>
            <a:fld id="{00359B50-B6C7-48F8-B0E7-5EBD33ABF1B1}" type="slidenum">
              <a:rPr lang="id-ID" smtClean="0"/>
              <a:t>‹#›</a:t>
            </a:fld>
            <a:endParaRPr lang="id-ID"/>
          </a:p>
        </p:txBody>
      </p:sp>
    </p:spTree>
    <p:extLst>
      <p:ext uri="{BB962C8B-B14F-4D97-AF65-F5344CB8AC3E}">
        <p14:creationId xmlns:p14="http://schemas.microsoft.com/office/powerpoint/2010/main" val="4138281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ief N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76CAD940-BC31-1EDC-57A6-3503C41C188C}"/>
              </a:ext>
            </a:extLst>
          </p:cNvPr>
          <p:cNvSpPr>
            <a:spLocks noGrp="1"/>
          </p:cNvSpPr>
          <p:nvPr>
            <p:ph type="title" hasCustomPrompt="1"/>
          </p:nvPr>
        </p:nvSpPr>
        <p:spPr>
          <a:xfrm>
            <a:off x="0" y="990600"/>
            <a:ext cx="3476625" cy="1924049"/>
          </a:xfrm>
        </p:spPr>
        <p:txBody>
          <a:bodyPr/>
          <a:lstStyle>
            <a:lvl1pPr algn="ctr">
              <a:defRPr i="1"/>
            </a:lvl1pPr>
          </a:lstStyle>
          <a:p>
            <a:r>
              <a:rPr lang="en-US"/>
              <a:t>BRIEF NOTE</a:t>
            </a:r>
            <a:endParaRPr lang="id-ID"/>
          </a:p>
        </p:txBody>
      </p:sp>
      <p:sp>
        <p:nvSpPr>
          <p:cNvPr id="3" name="Tampungan Tanggal 2">
            <a:extLst>
              <a:ext uri="{FF2B5EF4-FFF2-40B4-BE49-F238E27FC236}">
                <a16:creationId xmlns:a16="http://schemas.microsoft.com/office/drawing/2014/main" id="{A15094CC-AAB1-852E-82D1-9256243E1040}"/>
              </a:ext>
            </a:extLst>
          </p:cNvPr>
          <p:cNvSpPr>
            <a:spLocks noGrp="1"/>
          </p:cNvSpPr>
          <p:nvPr>
            <p:ph type="dt" sz="half" idx="10"/>
          </p:nvPr>
        </p:nvSpPr>
        <p:spPr/>
        <p:txBody>
          <a:bodyPr/>
          <a:lstStyle/>
          <a:p>
            <a:fld id="{74F247CD-68EB-4D82-A360-E761C6E319C5}" type="datetime1">
              <a:rPr lang="id-ID" smtClean="0"/>
              <a:t>19/08/2025</a:t>
            </a:fld>
            <a:endParaRPr lang="id-ID"/>
          </a:p>
        </p:txBody>
      </p:sp>
      <p:sp>
        <p:nvSpPr>
          <p:cNvPr id="4" name="Tampungan Kaki 3">
            <a:extLst>
              <a:ext uri="{FF2B5EF4-FFF2-40B4-BE49-F238E27FC236}">
                <a16:creationId xmlns:a16="http://schemas.microsoft.com/office/drawing/2014/main" id="{784FC0FB-4378-0B83-9578-1DEF7E52EE72}"/>
              </a:ext>
            </a:extLst>
          </p:cNvPr>
          <p:cNvSpPr>
            <a:spLocks noGrp="1"/>
          </p:cNvSpPr>
          <p:nvPr>
            <p:ph type="ftr" sz="quarter" idx="11"/>
          </p:nvPr>
        </p:nvSpPr>
        <p:spPr/>
        <p:txBody>
          <a:bodyPr/>
          <a:lstStyle/>
          <a:p>
            <a:endParaRPr lang="id-ID"/>
          </a:p>
        </p:txBody>
      </p:sp>
      <p:sp>
        <p:nvSpPr>
          <p:cNvPr id="5" name="Tampungan Nomor Slide 4">
            <a:extLst>
              <a:ext uri="{FF2B5EF4-FFF2-40B4-BE49-F238E27FC236}">
                <a16:creationId xmlns:a16="http://schemas.microsoft.com/office/drawing/2014/main" id="{21FF22E6-B863-67C9-4858-24111DCCDF55}"/>
              </a:ext>
            </a:extLst>
          </p:cNvPr>
          <p:cNvSpPr>
            <a:spLocks noGrp="1"/>
          </p:cNvSpPr>
          <p:nvPr>
            <p:ph type="sldNum" sz="quarter" idx="12"/>
          </p:nvPr>
        </p:nvSpPr>
        <p:spPr/>
        <p:txBody>
          <a:bodyPr/>
          <a:lstStyle/>
          <a:p>
            <a:fld id="{00359B50-B6C7-48F8-B0E7-5EBD33ABF1B1}" type="slidenum">
              <a:rPr lang="id-ID" smtClean="0"/>
              <a:t>‹#›</a:t>
            </a:fld>
            <a:endParaRPr lang="id-ID"/>
          </a:p>
        </p:txBody>
      </p:sp>
      <p:sp>
        <p:nvSpPr>
          <p:cNvPr id="110" name="Tampungan Konten 109">
            <a:extLst>
              <a:ext uri="{FF2B5EF4-FFF2-40B4-BE49-F238E27FC236}">
                <a16:creationId xmlns:a16="http://schemas.microsoft.com/office/drawing/2014/main" id="{62240D37-8E67-D2FB-C32A-F7C4B29597F5}"/>
              </a:ext>
            </a:extLst>
          </p:cNvPr>
          <p:cNvSpPr>
            <a:spLocks noGrp="1"/>
          </p:cNvSpPr>
          <p:nvPr>
            <p:ph sz="quarter" idx="13"/>
          </p:nvPr>
        </p:nvSpPr>
        <p:spPr>
          <a:xfrm>
            <a:off x="3829050" y="866775"/>
            <a:ext cx="6829425" cy="3429000"/>
          </a:xfrm>
          <a:prstGeom prst="rect">
            <a:avLst/>
          </a:prstGeom>
        </p:spPr>
        <p:txBody>
          <a:bodyPr/>
          <a:lstStyle>
            <a:lvl1pPr>
              <a:defRPr sz="2400"/>
            </a:lvl1pPr>
            <a:lvl2pPr>
              <a:defRPr sz="2000"/>
            </a:lvl2pPr>
            <a:lvl3pPr>
              <a:defRPr sz="1800"/>
            </a:lvl3pPr>
            <a:lvl4pPr>
              <a:defRPr sz="1600"/>
            </a:lvl4pPr>
            <a:lvl5pPr>
              <a:defRPr sz="1600"/>
            </a:lvl5p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Tree>
    <p:extLst>
      <p:ext uri="{BB962C8B-B14F-4D97-AF65-F5344CB8AC3E}">
        <p14:creationId xmlns:p14="http://schemas.microsoft.com/office/powerpoint/2010/main" val="2578218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lide Judul">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id-ID"/>
              <a:t>Klik untuk mengedit gaya judul Master</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d-ID"/>
              <a:t>Klik untuk mengedit gaya subjudul Master</a:t>
            </a:r>
            <a:endParaRPr lang="en-US"/>
          </a:p>
        </p:txBody>
      </p:sp>
      <p:sp>
        <p:nvSpPr>
          <p:cNvPr id="4" name="Date Placeholder 3"/>
          <p:cNvSpPr>
            <a:spLocks noGrp="1"/>
          </p:cNvSpPr>
          <p:nvPr>
            <p:ph type="dt" sz="half" idx="10"/>
          </p:nvPr>
        </p:nvSpPr>
        <p:spPr/>
        <p:txBody>
          <a:bodyPr/>
          <a:lstStyle/>
          <a:p>
            <a:fld id="{9522A91F-96E0-455E-BDBB-29DF8B538DC6}" type="datetimeFigureOut">
              <a:rPr lang="id-ID" smtClean="0"/>
              <a:t>19/08/2025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919EB4F-8573-42CA-953E-2D7B2DB91A49}" type="slidenum">
              <a:rPr lang="id-ID" smtClean="0"/>
              <a:t>‹#›</a:t>
            </a:fld>
            <a:endParaRPr lang="id-ID"/>
          </a:p>
        </p:txBody>
      </p:sp>
    </p:spTree>
    <p:extLst>
      <p:ext uri="{BB962C8B-B14F-4D97-AF65-F5344CB8AC3E}">
        <p14:creationId xmlns:p14="http://schemas.microsoft.com/office/powerpoint/2010/main" val="1246771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192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ampungan Judul 1">
            <a:extLst>
              <a:ext uri="{FF2B5EF4-FFF2-40B4-BE49-F238E27FC236}">
                <a16:creationId xmlns:a16="http://schemas.microsoft.com/office/drawing/2014/main" id="{AC9E624F-06CB-A2E0-A22D-F448A5898351}"/>
              </a:ext>
            </a:extLst>
          </p:cNvPr>
          <p:cNvSpPr>
            <a:spLocks noGrp="1"/>
          </p:cNvSpPr>
          <p:nvPr>
            <p:ph type="title"/>
          </p:nvPr>
        </p:nvSpPr>
        <p:spPr>
          <a:xfrm>
            <a:off x="542925" y="1"/>
            <a:ext cx="9383326" cy="1028700"/>
          </a:xfrm>
          <a:prstGeom prst="rect">
            <a:avLst/>
          </a:prstGeom>
        </p:spPr>
        <p:txBody>
          <a:bodyPr vert="horz" lIns="91440" tIns="45720" rIns="91440" bIns="45720" rtlCol="0" anchor="ctr">
            <a:normAutofit/>
          </a:bodyPr>
          <a:lstStyle/>
          <a:p>
            <a:r>
              <a:rPr lang="id-ID"/>
              <a:t>KLIK UNTUK MENGEDIT GAYA JUDUL MASTER</a:t>
            </a:r>
          </a:p>
        </p:txBody>
      </p:sp>
      <p:sp>
        <p:nvSpPr>
          <p:cNvPr id="4" name="Tampungan Tanggal 3">
            <a:extLst>
              <a:ext uri="{FF2B5EF4-FFF2-40B4-BE49-F238E27FC236}">
                <a16:creationId xmlns:a16="http://schemas.microsoft.com/office/drawing/2014/main" id="{34219EE2-784F-E932-C926-1CBE552DD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249B4-9789-46D7-89D5-320ECD9A9D37}" type="datetime1">
              <a:rPr lang="id-ID" smtClean="0"/>
              <a:t>19/08/2025</a:t>
            </a:fld>
            <a:endParaRPr lang="id-ID"/>
          </a:p>
        </p:txBody>
      </p:sp>
      <p:sp>
        <p:nvSpPr>
          <p:cNvPr id="5" name="Tampungan Kaki 4">
            <a:extLst>
              <a:ext uri="{FF2B5EF4-FFF2-40B4-BE49-F238E27FC236}">
                <a16:creationId xmlns:a16="http://schemas.microsoft.com/office/drawing/2014/main" id="{AF8ECF19-B24D-8952-F8A4-4D6D76E359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Tampungan Nomor Slide 5">
            <a:extLst>
              <a:ext uri="{FF2B5EF4-FFF2-40B4-BE49-F238E27FC236}">
                <a16:creationId xmlns:a16="http://schemas.microsoft.com/office/drawing/2014/main" id="{49C11472-3506-06E0-6646-8F14CBE1FBCC}"/>
              </a:ext>
            </a:extLst>
          </p:cNvPr>
          <p:cNvSpPr>
            <a:spLocks noGrp="1"/>
          </p:cNvSpPr>
          <p:nvPr>
            <p:ph type="sldNum" sz="quarter" idx="4"/>
          </p:nvPr>
        </p:nvSpPr>
        <p:spPr>
          <a:xfrm>
            <a:off x="11649074" y="6356350"/>
            <a:ext cx="419101" cy="434975"/>
          </a:xfrm>
          <a:prstGeom prst="rect">
            <a:avLst/>
          </a:prstGeom>
        </p:spPr>
        <p:txBody>
          <a:bodyPr vert="horz" lIns="91440" tIns="45720" rIns="91440" bIns="45720" rtlCol="0" anchor="ctr"/>
          <a:lstStyle>
            <a:lvl1pPr algn="ctr">
              <a:defRPr sz="1000">
                <a:solidFill>
                  <a:schemeClr val="tx1">
                    <a:tint val="75000"/>
                  </a:schemeClr>
                </a:solidFill>
              </a:defRPr>
            </a:lvl1pPr>
          </a:lstStyle>
          <a:p>
            <a:fld id="{00359B50-B6C7-48F8-B0E7-5EBD33ABF1B1}" type="slidenum">
              <a:rPr lang="id-ID" smtClean="0"/>
              <a:pPr/>
              <a:t>‹#›</a:t>
            </a:fld>
            <a:endParaRPr lang="id-ID"/>
          </a:p>
        </p:txBody>
      </p:sp>
    </p:spTree>
    <p:extLst>
      <p:ext uri="{BB962C8B-B14F-4D97-AF65-F5344CB8AC3E}">
        <p14:creationId xmlns:p14="http://schemas.microsoft.com/office/powerpoint/2010/main" val="2726712092"/>
      </p:ext>
    </p:extLst>
  </p:cSld>
  <p:clrMap bg1="lt1" tx1="dk1" bg2="lt2" tx2="dk2" accent1="accent1" accent2="accent2" accent3="accent3" accent4="accent4" accent5="accent5" accent6="accent6" hlink="hlink" folHlink="folHlink"/>
  <p:sldLayoutIdLst>
    <p:sldLayoutId id="2147483654" r:id="rId1"/>
    <p:sldLayoutId id="2147483657" r:id="rId2"/>
    <p:sldLayoutId id="2147483655" r:id="rId3"/>
    <p:sldLayoutId id="2147483656" r:id="rId4"/>
    <p:sldLayoutId id="2147483658" r:id="rId5"/>
    <p:sldLayoutId id="2147483659" r:id="rId6"/>
    <p:sldLayoutId id="2147483672" r:id="rId7"/>
    <p:sldLayoutId id="2147483693" r:id="rId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hyperlink" Target="https://binakonstruksi.pu.go.id/dashboard-tenaga-ahli/" TargetMode="External"/><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binakonstruksi.pu.go.id/data-badan-usaha-jasa-konstruksi/" TargetMode="External"/><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sv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6.png"/><Relationship Id="rId11" Type="http://schemas.microsoft.com/office/2007/relationships/hdphoto" Target="../media/hdphoto1.wdp"/><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hyperlink" Target="https://www.flickr.com/photos/soldiersmediacenter/12365964585"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6A42619-511F-7F2F-780F-7D13BDDF1289}"/>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42D930F9-C8A1-5785-2033-4555BC9AD268}"/>
              </a:ext>
            </a:extLst>
          </p:cNvPr>
          <p:cNvSpPr>
            <a:spLocks noChangeArrowheads="1"/>
          </p:cNvSpPr>
          <p:nvPr/>
        </p:nvSpPr>
        <p:spPr bwMode="auto">
          <a:xfrm>
            <a:off x="2209799" y="4588723"/>
            <a:ext cx="7789025" cy="1574425"/>
          </a:xfrm>
          <a:prstGeom prst="roundRect">
            <a:avLst>
              <a:gd name="adj" fmla="val 7875"/>
            </a:avLst>
          </a:prstGeom>
          <a:noFill/>
          <a:ln>
            <a:noFill/>
          </a:ln>
        </p:spPr>
        <p:txBody>
          <a:bodyPr wrap="square" lIns="324000" tIns="45714" rIns="91428" bIns="45714">
            <a:spAutoFit/>
          </a:bodyPr>
          <a:lstStyle>
            <a:lvl1pPr defTabSz="9588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588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588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588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588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588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588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588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588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id-ID" sz="1300" b="1" i="0" u="none" strike="noStrike" kern="0" cap="none" spc="0" normalizeH="0" baseline="0" noProof="0" dirty="0">
                <a:ln>
                  <a:noFill/>
                </a:ln>
                <a:solidFill>
                  <a:srgbClr val="000000"/>
                </a:solidFill>
                <a:effectLst/>
                <a:uLnTx/>
                <a:uFillTx/>
                <a:latin typeface="Arial"/>
                <a:ea typeface="+mn-ea"/>
                <a:cs typeface="Arial"/>
                <a:sym typeface="Arial"/>
              </a:rPr>
              <a:t>BAHAN INFORMASI</a:t>
            </a:r>
          </a:p>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lang="en-US" altLang="id-ID" sz="1300" b="1" kern="0" dirty="0">
                <a:solidFill>
                  <a:srgbClr val="000000"/>
                </a:solidFill>
                <a:latin typeface="Arial"/>
                <a:cs typeface="Arial"/>
                <a:sym typeface="Arial"/>
              </a:rPr>
              <a:t>SOSIALISASI JABATAN KERJA BIDANG JASA KONSTRUKSI DI KALIMANTAN TIMUR </a:t>
            </a:r>
            <a:endParaRPr kumimoji="0" lang="en-US" altLang="id-ID" sz="1300" b="1"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id-ID" sz="105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1028700" rtl="0" eaLnBrk="1" fontAlgn="auto" latinLnBrk="0" hangingPunct="1">
              <a:lnSpc>
                <a:spcPct val="100000"/>
              </a:lnSpc>
              <a:spcBef>
                <a:spcPts val="0"/>
              </a:spcBef>
              <a:spcAft>
                <a:spcPts val="0"/>
              </a:spcAft>
              <a:buClr>
                <a:srgbClr val="000000"/>
              </a:buClr>
              <a:buSzTx/>
              <a:buFontTx/>
              <a:buNone/>
              <a:tabLst/>
              <a:defRPr/>
            </a:pPr>
            <a:r>
              <a:rPr kumimoji="0" lang="en-US" sz="1600" b="1" u="none" strike="noStrike" kern="1200" cap="none" spc="0" normalizeH="0" baseline="0" noProof="0" dirty="0">
                <a:ln>
                  <a:noFill/>
                </a:ln>
                <a:solidFill>
                  <a:prstClr val="black"/>
                </a:solidFill>
                <a:effectLst/>
                <a:uLnTx/>
                <a:uFillTx/>
                <a:latin typeface="Arial"/>
                <a:ea typeface="Tahoma"/>
                <a:cs typeface="Arial"/>
              </a:rPr>
              <a:t>JABATAN KERJA KHUSUS UNTUK APARATUR SIPIL NEGARA (ASN) DI BIDANG PEKERJAAN UMUM, PERUMAHAN, DAN PERMUKIMAN  </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Tahom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ea typeface="Tahoma"/>
                <a:cs typeface="Arial"/>
              </a:rPr>
              <a:t>Samarinda</a:t>
            </a:r>
            <a:r>
              <a:rPr kumimoji="0" lang="en-US" sz="1200" b="0" i="0" u="none" strike="noStrike" kern="1200" cap="none" spc="0" normalizeH="0" baseline="0" noProof="0" dirty="0">
                <a:ln>
                  <a:noFill/>
                </a:ln>
                <a:solidFill>
                  <a:prstClr val="black"/>
                </a:solidFill>
                <a:effectLst/>
                <a:uLnTx/>
                <a:uFillTx/>
                <a:latin typeface="Arial"/>
                <a:ea typeface="Tahoma"/>
                <a:cs typeface="Arial"/>
              </a:rPr>
              <a:t>, 20 Agustus 2025</a:t>
            </a:r>
          </a:p>
        </p:txBody>
      </p:sp>
    </p:spTree>
    <p:extLst>
      <p:ext uri="{BB962C8B-B14F-4D97-AF65-F5344CB8AC3E}">
        <p14:creationId xmlns:p14="http://schemas.microsoft.com/office/powerpoint/2010/main" val="2185901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DDF52-AB8A-2E0C-46C9-20D176B79DCF}"/>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D767E72B-A65B-73F7-B0D7-AB904CD0F421}"/>
              </a:ext>
            </a:extLst>
          </p:cNvPr>
          <p:cNvGrpSpPr/>
          <p:nvPr/>
        </p:nvGrpSpPr>
        <p:grpSpPr>
          <a:xfrm>
            <a:off x="0" y="25339"/>
            <a:ext cx="10086109" cy="610261"/>
            <a:chOff x="0" y="38008"/>
            <a:chExt cx="16383000" cy="915392"/>
          </a:xfrm>
        </p:grpSpPr>
        <p:sp>
          <p:nvSpPr>
            <p:cNvPr id="19" name="Right Triangle 18">
              <a:extLst>
                <a:ext uri="{FF2B5EF4-FFF2-40B4-BE49-F238E27FC236}">
                  <a16:creationId xmlns:a16="http://schemas.microsoft.com/office/drawing/2014/main" id="{F31DFBFB-6B21-4E03-0257-2A8750EBB914}"/>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A69030DF-BA4D-64AE-434F-7A2EA137550B}"/>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5C8A44AF-7E97-7937-1F3F-F28EF432BBE1}"/>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PERUBAHAN SUB-KLASIFIKASI KEILMUAN BIDANG JASA KONSTRUKSI</a:t>
              </a:r>
            </a:p>
          </p:txBody>
        </p:sp>
        <p:sp>
          <p:nvSpPr>
            <p:cNvPr id="26" name="Rectangle 25">
              <a:extLst>
                <a:ext uri="{FF2B5EF4-FFF2-40B4-BE49-F238E27FC236}">
                  <a16:creationId xmlns:a16="http://schemas.microsoft.com/office/drawing/2014/main" id="{E4A83D91-3F06-EC09-5AAC-EC99210D1690}"/>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1</a:t>
              </a:r>
            </a:p>
          </p:txBody>
        </p:sp>
      </p:grpSp>
      <p:sp>
        <p:nvSpPr>
          <p:cNvPr id="62" name="TextBox 61">
            <a:extLst>
              <a:ext uri="{FF2B5EF4-FFF2-40B4-BE49-F238E27FC236}">
                <a16:creationId xmlns:a16="http://schemas.microsoft.com/office/drawing/2014/main" id="{7B9E7077-1F11-482C-7691-CAB9D71BD04C}"/>
              </a:ext>
            </a:extLst>
          </p:cNvPr>
          <p:cNvSpPr txBox="1"/>
          <p:nvPr/>
        </p:nvSpPr>
        <p:spPr>
          <a:xfrm>
            <a:off x="941910" y="586991"/>
            <a:ext cx="5084819" cy="205121"/>
          </a:xfrm>
          <a:prstGeom prst="rect">
            <a:avLst/>
          </a:prstGeom>
        </p:spPr>
        <p:txBody>
          <a:bodyPr wrap="square" lIns="0" tIns="0" rIns="0" bIns="0" rtlCol="0" anchor="t">
            <a:spAutoFit/>
          </a:bodyPr>
          <a:lstStyle/>
          <a:p>
            <a:r>
              <a:rPr lang="id-ID" sz="1333" noProof="1">
                <a:solidFill>
                  <a:schemeClr val="bg1"/>
                </a:solidFill>
                <a:latin typeface=""/>
                <a:ea typeface="Poppins Medium"/>
                <a:cs typeface="Poppins Medium"/>
                <a:sym typeface="Poppins Medium"/>
              </a:rPr>
              <a:t>Sumber:</a:t>
            </a:r>
            <a:r>
              <a:rPr lang="en-US" sz="1333" noProof="1">
                <a:solidFill>
                  <a:schemeClr val="bg1"/>
                </a:solidFill>
                <a:latin typeface=""/>
                <a:ea typeface="Poppins Medium"/>
                <a:cs typeface="Poppins Medium"/>
                <a:sym typeface="Poppins Medium"/>
              </a:rPr>
              <a:t> Lampiran PP No. 14/2021</a:t>
            </a:r>
            <a:endParaRPr lang="id-ID" sz="1333" noProof="1">
              <a:solidFill>
                <a:schemeClr val="bg1"/>
              </a:solidFill>
              <a:latin typeface=""/>
              <a:ea typeface="Poppins Medium"/>
              <a:cs typeface="Poppins Medium"/>
              <a:sym typeface="Poppins Medium"/>
            </a:endParaRPr>
          </a:p>
        </p:txBody>
      </p:sp>
      <p:pic>
        <p:nvPicPr>
          <p:cNvPr id="616" name="Google Shape;616;p14"/>
          <p:cNvPicPr preferRelativeResize="0"/>
          <p:nvPr/>
        </p:nvPicPr>
        <p:blipFill rotWithShape="1">
          <a:blip r:embed="rId2">
            <a:alphaModFix/>
          </a:blip>
          <a:srcRect/>
          <a:stretch/>
        </p:blipFill>
        <p:spPr>
          <a:xfrm>
            <a:off x="488951" y="1217930"/>
            <a:ext cx="3939921" cy="5496074"/>
          </a:xfrm>
          <a:prstGeom prst="rect">
            <a:avLst/>
          </a:prstGeom>
          <a:noFill/>
          <a:ln>
            <a:noFill/>
          </a:ln>
        </p:spPr>
      </p:pic>
      <p:pic>
        <p:nvPicPr>
          <p:cNvPr id="617" name="Google Shape;617;p14"/>
          <p:cNvPicPr preferRelativeResize="0"/>
          <p:nvPr/>
        </p:nvPicPr>
        <p:blipFill rotWithShape="1">
          <a:blip r:embed="rId3">
            <a:alphaModFix/>
          </a:blip>
          <a:srcRect/>
          <a:stretch/>
        </p:blipFill>
        <p:spPr>
          <a:xfrm>
            <a:off x="4428873" y="1291009"/>
            <a:ext cx="3784021" cy="5422997"/>
          </a:xfrm>
          <a:prstGeom prst="rect">
            <a:avLst/>
          </a:prstGeom>
          <a:noFill/>
          <a:ln>
            <a:noFill/>
          </a:ln>
        </p:spPr>
      </p:pic>
      <p:pic>
        <p:nvPicPr>
          <p:cNvPr id="618" name="Google Shape;618;p14"/>
          <p:cNvPicPr preferRelativeResize="0"/>
          <p:nvPr/>
        </p:nvPicPr>
        <p:blipFill rotWithShape="1">
          <a:blip r:embed="rId4">
            <a:alphaModFix/>
          </a:blip>
          <a:srcRect/>
          <a:stretch/>
        </p:blipFill>
        <p:spPr>
          <a:xfrm>
            <a:off x="8200194" y="1493100"/>
            <a:ext cx="3466471" cy="1671335"/>
          </a:xfrm>
          <a:prstGeom prst="rect">
            <a:avLst/>
          </a:prstGeom>
          <a:noFill/>
          <a:ln>
            <a:noFill/>
          </a:ln>
        </p:spPr>
      </p:pic>
      <p:sp>
        <p:nvSpPr>
          <p:cNvPr id="619" name="Google Shape;619;p14"/>
          <p:cNvSpPr/>
          <p:nvPr/>
        </p:nvSpPr>
        <p:spPr>
          <a:xfrm>
            <a:off x="9472786" y="4514895"/>
            <a:ext cx="2319164" cy="1209630"/>
          </a:xfrm>
          <a:custGeom>
            <a:avLst/>
            <a:gdLst/>
            <a:ahLst/>
            <a:cxnLst/>
            <a:rect l="l" t="t" r="r" b="b"/>
            <a:pathLst>
              <a:path w="2268749" h="1102768" extrusionOk="0">
                <a:moveTo>
                  <a:pt x="2144288" y="1102768"/>
                </a:moveTo>
                <a:lnTo>
                  <a:pt x="124460" y="1102768"/>
                </a:lnTo>
                <a:cubicBezTo>
                  <a:pt x="55880" y="1102768"/>
                  <a:pt x="0" y="1046888"/>
                  <a:pt x="0" y="978308"/>
                </a:cubicBezTo>
                <a:lnTo>
                  <a:pt x="0" y="124460"/>
                </a:lnTo>
                <a:cubicBezTo>
                  <a:pt x="0" y="55880"/>
                  <a:pt x="55880" y="0"/>
                  <a:pt x="124460" y="0"/>
                </a:cubicBezTo>
                <a:lnTo>
                  <a:pt x="2144288" y="0"/>
                </a:lnTo>
                <a:cubicBezTo>
                  <a:pt x="2212869" y="0"/>
                  <a:pt x="2268749" y="55880"/>
                  <a:pt x="2268749" y="124460"/>
                </a:cubicBezTo>
                <a:lnTo>
                  <a:pt x="2268749" y="978308"/>
                </a:lnTo>
                <a:cubicBezTo>
                  <a:pt x="2268749" y="1046888"/>
                  <a:pt x="2212869" y="1102768"/>
                  <a:pt x="2144288" y="1102768"/>
                </a:cubicBezTo>
                <a:close/>
              </a:path>
            </a:pathLst>
          </a:custGeom>
          <a:solidFill>
            <a:srgbClr val="FCB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4"/>
          <p:cNvSpPr txBox="1"/>
          <p:nvPr/>
        </p:nvSpPr>
        <p:spPr>
          <a:xfrm>
            <a:off x="9815087" y="4707085"/>
            <a:ext cx="1887962" cy="773673"/>
          </a:xfrm>
          <a:prstGeom prst="rect">
            <a:avLst/>
          </a:prstGeom>
          <a:noFill/>
          <a:ln>
            <a:noFill/>
          </a:ln>
        </p:spPr>
        <p:txBody>
          <a:bodyPr spcFirstLastPara="1" wrap="square" lIns="0" tIns="0" rIns="0" bIns="0" anchor="t" anchorCtr="0">
            <a:spAutoFit/>
          </a:bodyPr>
          <a:lstStyle/>
          <a:p>
            <a:pPr marL="0" marR="0" lvl="0" indent="0" algn="ctr" rtl="0">
              <a:lnSpc>
                <a:spcPct val="139933"/>
              </a:lnSpc>
              <a:spcBef>
                <a:spcPts val="0"/>
              </a:spcBef>
              <a:spcAft>
                <a:spcPts val="0"/>
              </a:spcAft>
              <a:buNone/>
            </a:pPr>
            <a:r>
              <a:rPr lang="en-US" sz="1197" b="1" dirty="0" err="1">
                <a:solidFill>
                  <a:schemeClr val="dk1"/>
                </a:solidFill>
                <a:latin typeface="Arial"/>
                <a:ea typeface="Arial"/>
                <a:cs typeface="Arial"/>
                <a:sym typeface="Arial"/>
              </a:rPr>
              <a:t>Sebagaimana</a:t>
            </a:r>
            <a:r>
              <a:rPr lang="en-US" sz="1197" b="1" dirty="0">
                <a:solidFill>
                  <a:schemeClr val="dk1"/>
                </a:solidFill>
                <a:latin typeface="Arial"/>
                <a:ea typeface="Arial"/>
                <a:cs typeface="Arial"/>
                <a:sym typeface="Arial"/>
              </a:rPr>
              <a:t> </a:t>
            </a:r>
            <a:r>
              <a:rPr lang="en-US" sz="1197" b="1" dirty="0" err="1">
                <a:solidFill>
                  <a:schemeClr val="dk1"/>
                </a:solidFill>
                <a:latin typeface="Arial"/>
                <a:ea typeface="Arial"/>
                <a:cs typeface="Arial"/>
                <a:sym typeface="Arial"/>
              </a:rPr>
              <a:t>diatur</a:t>
            </a:r>
            <a:r>
              <a:rPr lang="en-US" sz="1197" b="1" dirty="0">
                <a:solidFill>
                  <a:schemeClr val="dk1"/>
                </a:solidFill>
                <a:latin typeface="Arial"/>
                <a:ea typeface="Arial"/>
                <a:cs typeface="Arial"/>
                <a:sym typeface="Arial"/>
              </a:rPr>
              <a:t> </a:t>
            </a:r>
            <a:r>
              <a:rPr lang="en-US" sz="1197" b="1" dirty="0" err="1">
                <a:solidFill>
                  <a:schemeClr val="dk1"/>
                </a:solidFill>
                <a:latin typeface="Arial"/>
                <a:ea typeface="Arial"/>
                <a:cs typeface="Arial"/>
                <a:sym typeface="Arial"/>
              </a:rPr>
              <a:t>dalam</a:t>
            </a:r>
            <a:r>
              <a:rPr lang="en-US" sz="1197" b="1" dirty="0">
                <a:solidFill>
                  <a:schemeClr val="dk1"/>
                </a:solidFill>
                <a:latin typeface="Arial"/>
                <a:ea typeface="Arial"/>
                <a:cs typeface="Arial"/>
                <a:sym typeface="Arial"/>
              </a:rPr>
              <a:t> Lampiran</a:t>
            </a:r>
          </a:p>
          <a:p>
            <a:pPr marL="0" marR="0" lvl="0" indent="0" algn="ctr" rtl="0">
              <a:lnSpc>
                <a:spcPct val="139933"/>
              </a:lnSpc>
              <a:spcBef>
                <a:spcPts val="0"/>
              </a:spcBef>
              <a:spcAft>
                <a:spcPts val="0"/>
              </a:spcAft>
              <a:buNone/>
            </a:pPr>
            <a:r>
              <a:rPr lang="en-US" sz="1197" b="1" dirty="0">
                <a:solidFill>
                  <a:schemeClr val="dk1"/>
                </a:solidFill>
                <a:latin typeface="Arial"/>
                <a:ea typeface="Arial"/>
                <a:cs typeface="Arial"/>
                <a:sym typeface="Arial"/>
              </a:rPr>
              <a:t>PP No. 14 </a:t>
            </a:r>
            <a:r>
              <a:rPr lang="en-US" sz="1197" b="1" dirty="0" err="1">
                <a:solidFill>
                  <a:schemeClr val="dk1"/>
                </a:solidFill>
                <a:latin typeface="Arial"/>
                <a:ea typeface="Arial"/>
                <a:cs typeface="Arial"/>
                <a:sym typeface="Arial"/>
              </a:rPr>
              <a:t>Tahun</a:t>
            </a:r>
            <a:r>
              <a:rPr lang="en-US" sz="1197" b="1" dirty="0">
                <a:solidFill>
                  <a:schemeClr val="dk1"/>
                </a:solidFill>
                <a:latin typeface="Arial"/>
                <a:ea typeface="Arial"/>
                <a:cs typeface="Arial"/>
                <a:sym typeface="Arial"/>
              </a:rPr>
              <a:t> 2021</a:t>
            </a:r>
            <a:endParaRPr b="1" dirty="0"/>
          </a:p>
        </p:txBody>
      </p:sp>
      <p:pic>
        <p:nvPicPr>
          <p:cNvPr id="621" name="Google Shape;621;p14"/>
          <p:cNvPicPr preferRelativeResize="0"/>
          <p:nvPr/>
        </p:nvPicPr>
        <p:blipFill rotWithShape="1">
          <a:blip r:embed="rId5">
            <a:alphaModFix/>
          </a:blip>
          <a:srcRect/>
          <a:stretch/>
        </p:blipFill>
        <p:spPr>
          <a:xfrm>
            <a:off x="8518076" y="3965968"/>
            <a:ext cx="1209199" cy="1035377"/>
          </a:xfrm>
          <a:prstGeom prst="rect">
            <a:avLst/>
          </a:prstGeom>
          <a:noFill/>
          <a:ln>
            <a:noFill/>
          </a:ln>
        </p:spPr>
      </p:pic>
      <p:pic>
        <p:nvPicPr>
          <p:cNvPr id="622" name="Google Shape;622;p14"/>
          <p:cNvPicPr preferRelativeResize="0"/>
          <p:nvPr/>
        </p:nvPicPr>
        <p:blipFill rotWithShape="1">
          <a:blip r:embed="rId6">
            <a:alphaModFix/>
          </a:blip>
          <a:srcRect/>
          <a:stretch/>
        </p:blipFill>
        <p:spPr>
          <a:xfrm>
            <a:off x="8212894" y="1291009"/>
            <a:ext cx="3453771" cy="260449"/>
          </a:xfrm>
          <a:prstGeom prst="rect">
            <a:avLst/>
          </a:prstGeom>
          <a:noFill/>
          <a:ln>
            <a:noFill/>
          </a:ln>
        </p:spPr>
      </p:pic>
    </p:spTree>
    <p:extLst>
      <p:ext uri="{BB962C8B-B14F-4D97-AF65-F5344CB8AC3E}">
        <p14:creationId xmlns:p14="http://schemas.microsoft.com/office/powerpoint/2010/main" val="2137505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31BB8-C4CE-60E1-EF35-58A8F8225805}"/>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CC5FDA17-8A54-190D-C902-720491D2D72B}"/>
              </a:ext>
            </a:extLst>
          </p:cNvPr>
          <p:cNvGrpSpPr/>
          <p:nvPr/>
        </p:nvGrpSpPr>
        <p:grpSpPr>
          <a:xfrm>
            <a:off x="0" y="25339"/>
            <a:ext cx="10086109" cy="610261"/>
            <a:chOff x="0" y="38008"/>
            <a:chExt cx="16383000" cy="915392"/>
          </a:xfrm>
        </p:grpSpPr>
        <p:sp>
          <p:nvSpPr>
            <p:cNvPr id="19" name="Right Triangle 18">
              <a:extLst>
                <a:ext uri="{FF2B5EF4-FFF2-40B4-BE49-F238E27FC236}">
                  <a16:creationId xmlns:a16="http://schemas.microsoft.com/office/drawing/2014/main" id="{23E127FE-1EA3-2447-3789-144CFBB8D572}"/>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C89053CF-9F08-9183-73FD-7C682A587603}"/>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EF5DEDB5-4C49-91A4-B16A-4B4158D0809D}"/>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PENGATURAN KUALIFIKASI TENAGA KERJA KONSTRUKSI (1/2)</a:t>
              </a:r>
            </a:p>
          </p:txBody>
        </p:sp>
        <p:sp>
          <p:nvSpPr>
            <p:cNvPr id="26" name="Rectangle 25">
              <a:extLst>
                <a:ext uri="{FF2B5EF4-FFF2-40B4-BE49-F238E27FC236}">
                  <a16:creationId xmlns:a16="http://schemas.microsoft.com/office/drawing/2014/main" id="{A30586C4-A067-53B3-9E4A-C9F23373B84D}"/>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1</a:t>
              </a:r>
            </a:p>
          </p:txBody>
        </p:sp>
      </p:grpSp>
      <p:sp>
        <p:nvSpPr>
          <p:cNvPr id="62" name="TextBox 61">
            <a:extLst>
              <a:ext uri="{FF2B5EF4-FFF2-40B4-BE49-F238E27FC236}">
                <a16:creationId xmlns:a16="http://schemas.microsoft.com/office/drawing/2014/main" id="{677828BE-6AD8-103E-A01C-73826104C97E}"/>
              </a:ext>
            </a:extLst>
          </p:cNvPr>
          <p:cNvSpPr txBox="1"/>
          <p:nvPr/>
        </p:nvSpPr>
        <p:spPr>
          <a:xfrm>
            <a:off x="941910" y="586991"/>
            <a:ext cx="5084819" cy="205121"/>
          </a:xfrm>
          <a:prstGeom prst="rect">
            <a:avLst/>
          </a:prstGeom>
        </p:spPr>
        <p:txBody>
          <a:bodyPr wrap="square" lIns="0" tIns="0" rIns="0" bIns="0" rtlCol="0" anchor="t">
            <a:spAutoFit/>
          </a:bodyPr>
          <a:lstStyle/>
          <a:p>
            <a:r>
              <a:rPr lang="id-ID" sz="1333" noProof="1">
                <a:solidFill>
                  <a:schemeClr val="bg1"/>
                </a:solidFill>
                <a:latin typeface=""/>
                <a:ea typeface="Poppins Medium"/>
                <a:cs typeface="Poppins Medium"/>
                <a:sym typeface="Poppins Medium"/>
              </a:rPr>
              <a:t>Sumber:</a:t>
            </a:r>
            <a:r>
              <a:rPr lang="en-US" sz="1333" noProof="1">
                <a:solidFill>
                  <a:schemeClr val="bg1"/>
                </a:solidFill>
                <a:latin typeface=""/>
                <a:ea typeface="Poppins Medium"/>
                <a:cs typeface="Poppins Medium"/>
                <a:sym typeface="Poppins Medium"/>
              </a:rPr>
              <a:t> Lampiran PP No. 14/2021</a:t>
            </a:r>
            <a:endParaRPr lang="id-ID" sz="1333" noProof="1">
              <a:solidFill>
                <a:schemeClr val="bg1"/>
              </a:solidFill>
              <a:latin typeface=""/>
              <a:ea typeface="Poppins Medium"/>
              <a:cs typeface="Poppins Medium"/>
              <a:sym typeface="Poppins Medium"/>
            </a:endParaRPr>
          </a:p>
        </p:txBody>
      </p:sp>
      <p:pic>
        <p:nvPicPr>
          <p:cNvPr id="630" name="Google Shape;630;p15" descr="Graphical user interface&#10;&#10;Description automatically generated"/>
          <p:cNvPicPr preferRelativeResize="0"/>
          <p:nvPr/>
        </p:nvPicPr>
        <p:blipFill rotWithShape="1">
          <a:blip r:embed="rId2">
            <a:alphaModFix/>
          </a:blip>
          <a:srcRect/>
          <a:stretch/>
        </p:blipFill>
        <p:spPr>
          <a:xfrm>
            <a:off x="4064000" y="987585"/>
            <a:ext cx="4103337" cy="5792501"/>
          </a:xfrm>
          <a:prstGeom prst="rect">
            <a:avLst/>
          </a:prstGeom>
          <a:noFill/>
          <a:ln>
            <a:noFill/>
          </a:ln>
        </p:spPr>
      </p:pic>
      <p:pic>
        <p:nvPicPr>
          <p:cNvPr id="631" name="Google Shape;631;p15" descr="Text&#10;&#10;Description automatically generated with low confidence"/>
          <p:cNvPicPr preferRelativeResize="0"/>
          <p:nvPr/>
        </p:nvPicPr>
        <p:blipFill rotWithShape="1">
          <a:blip r:embed="rId3">
            <a:alphaModFix/>
          </a:blip>
          <a:srcRect/>
          <a:stretch/>
        </p:blipFill>
        <p:spPr>
          <a:xfrm>
            <a:off x="8139463" y="987585"/>
            <a:ext cx="4052537" cy="5792503"/>
          </a:xfrm>
          <a:prstGeom prst="rect">
            <a:avLst/>
          </a:prstGeom>
          <a:noFill/>
          <a:ln>
            <a:noFill/>
          </a:ln>
        </p:spPr>
      </p:pic>
      <p:pic>
        <p:nvPicPr>
          <p:cNvPr id="632" name="Google Shape;632;p15"/>
          <p:cNvPicPr preferRelativeResize="0"/>
          <p:nvPr/>
        </p:nvPicPr>
        <p:blipFill rotWithShape="1">
          <a:blip r:embed="rId4">
            <a:alphaModFix/>
          </a:blip>
          <a:srcRect/>
          <a:stretch/>
        </p:blipFill>
        <p:spPr>
          <a:xfrm>
            <a:off x="0" y="987586"/>
            <a:ext cx="4103338" cy="5792501"/>
          </a:xfrm>
          <a:prstGeom prst="rect">
            <a:avLst/>
          </a:prstGeom>
          <a:noFill/>
          <a:ln>
            <a:noFill/>
          </a:ln>
        </p:spPr>
      </p:pic>
      <p:sp>
        <p:nvSpPr>
          <p:cNvPr id="637" name="Google Shape;637;p15"/>
          <p:cNvSpPr/>
          <p:nvPr/>
        </p:nvSpPr>
        <p:spPr>
          <a:xfrm>
            <a:off x="133254" y="5575885"/>
            <a:ext cx="7861492" cy="1229595"/>
          </a:xfrm>
          <a:prstGeom prst="roundRect">
            <a:avLst>
              <a:gd name="adj" fmla="val 16667"/>
            </a:avLst>
          </a:prstGeom>
          <a:solidFill>
            <a:srgbClr val="D8E2F3"/>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15"/>
          <p:cNvSpPr txBox="1"/>
          <p:nvPr/>
        </p:nvSpPr>
        <p:spPr>
          <a:xfrm>
            <a:off x="355360" y="5794322"/>
            <a:ext cx="7495955" cy="1092607"/>
          </a:xfrm>
          <a:prstGeom prst="rect">
            <a:avLst/>
          </a:prstGeom>
          <a:noFill/>
          <a:ln>
            <a:noFill/>
          </a:ln>
        </p:spPr>
        <p:txBody>
          <a:bodyPr spcFirstLastPara="1" wrap="square" lIns="91425" tIns="45700" rIns="91425" bIns="45700" anchor="t" anchorCtr="0">
            <a:spAutoFit/>
          </a:bodyPr>
          <a:lstStyle/>
          <a:p>
            <a:pPr marL="363538" marR="0" lvl="0" indent="-363538" algn="just" rtl="0">
              <a:spcBef>
                <a:spcPts val="0"/>
              </a:spcBef>
              <a:spcAft>
                <a:spcPts val="0"/>
              </a:spcAft>
              <a:buClr>
                <a:schemeClr val="dk1"/>
              </a:buClr>
              <a:buSzPts val="1100"/>
              <a:buFont typeface="Calibri"/>
              <a:buAutoNum type="arabicParenBoth"/>
            </a:pPr>
            <a:r>
              <a:rPr lang="en-US" sz="1100" b="1" i="0" u="none" strike="noStrike" cap="none">
                <a:solidFill>
                  <a:schemeClr val="dk1"/>
                </a:solidFill>
                <a:latin typeface="Trebuchet MS"/>
                <a:ea typeface="Trebuchet MS"/>
                <a:cs typeface="Trebuchet MS"/>
                <a:sym typeface="Trebuchet MS"/>
              </a:rPr>
              <a:t>Pengalaman</a:t>
            </a:r>
            <a:r>
              <a:rPr lang="en-US" sz="1100" i="0" u="none" strike="noStrike" cap="none">
                <a:solidFill>
                  <a:schemeClr val="dk1"/>
                </a:solidFill>
                <a:latin typeface="Trebuchet MS"/>
                <a:ea typeface="Trebuchet MS"/>
                <a:cs typeface="Trebuchet MS"/>
                <a:sym typeface="Trebuchet MS"/>
              </a:rPr>
              <a:t> </a:t>
            </a:r>
            <a:r>
              <a:rPr lang="en-US" sz="1100" b="1" i="0" u="none" strike="noStrike" cap="none">
                <a:solidFill>
                  <a:schemeClr val="dk1"/>
                </a:solidFill>
                <a:latin typeface="Trebuchet MS"/>
                <a:ea typeface="Trebuchet MS"/>
                <a:cs typeface="Trebuchet MS"/>
                <a:sym typeface="Trebuchet MS"/>
              </a:rPr>
              <a:t>dihitung berdasarkan akumulasi waktu bekerja yang diperoleh TKK di bidang Jasa Konstruksi dan dicatat dalam SIJK terintegrasi.</a:t>
            </a:r>
            <a:endParaRPr sz="1100" b="1" i="0" u="none" strike="noStrike" cap="none">
              <a:solidFill>
                <a:schemeClr val="dk1"/>
              </a:solidFill>
              <a:latin typeface="Trebuchet MS"/>
              <a:ea typeface="Trebuchet MS"/>
              <a:cs typeface="Trebuchet MS"/>
              <a:sym typeface="Trebuchet MS"/>
            </a:endParaRPr>
          </a:p>
          <a:p>
            <a:pPr marL="363538" marR="0" lvl="0" indent="-363538" algn="just" rtl="0">
              <a:spcBef>
                <a:spcPts val="0"/>
              </a:spcBef>
              <a:spcAft>
                <a:spcPts val="0"/>
              </a:spcAft>
              <a:buClr>
                <a:schemeClr val="dk1"/>
              </a:buClr>
              <a:buSzPts val="1100"/>
              <a:buFont typeface="Calibri"/>
              <a:buAutoNum type="arabicParenBoth"/>
            </a:pPr>
            <a:r>
              <a:rPr lang="en-US" sz="1100" b="1" i="0" u="none" strike="noStrike" cap="none">
                <a:solidFill>
                  <a:schemeClr val="dk1"/>
                </a:solidFill>
                <a:latin typeface="Trebuchet MS"/>
                <a:ea typeface="Trebuchet MS"/>
                <a:cs typeface="Trebuchet MS"/>
                <a:sym typeface="Trebuchet MS"/>
              </a:rPr>
              <a:t>Pengalaman bekerja TKK </a:t>
            </a:r>
            <a:r>
              <a:rPr lang="en-US" sz="1100" i="0" u="none" strike="noStrike" cap="none">
                <a:solidFill>
                  <a:schemeClr val="dk1"/>
                </a:solidFill>
                <a:latin typeface="Trebuchet MS"/>
                <a:ea typeface="Trebuchet MS"/>
                <a:cs typeface="Trebuchet MS"/>
                <a:sym typeface="Trebuchet MS"/>
              </a:rPr>
              <a:t>selama </a:t>
            </a:r>
            <a:r>
              <a:rPr lang="en-US" sz="1100" b="1" i="0" u="none" strike="noStrike" cap="none">
                <a:solidFill>
                  <a:schemeClr val="dk1"/>
                </a:solidFill>
                <a:latin typeface="Trebuchet MS"/>
                <a:ea typeface="Trebuchet MS"/>
                <a:cs typeface="Trebuchet MS"/>
                <a:sym typeface="Trebuchet MS"/>
              </a:rPr>
              <a:t>lebih dari 6 (enam) bulan dihitung sebagai pengalaman 1 (satu) tahun. </a:t>
            </a:r>
            <a:endParaRPr sz="1100" b="1" i="0" u="none" strike="noStrike" cap="none">
              <a:solidFill>
                <a:schemeClr val="dk1"/>
              </a:solidFill>
              <a:latin typeface="Trebuchet MS"/>
              <a:ea typeface="Trebuchet MS"/>
              <a:cs typeface="Trebuchet MS"/>
              <a:sym typeface="Trebuchet MS"/>
            </a:endParaRPr>
          </a:p>
          <a:p>
            <a:pPr marL="363538" marR="0" lvl="0" indent="-363538" algn="just" rtl="0">
              <a:spcBef>
                <a:spcPts val="0"/>
              </a:spcBef>
              <a:spcAft>
                <a:spcPts val="0"/>
              </a:spcAft>
              <a:buClr>
                <a:schemeClr val="dk1"/>
              </a:buClr>
              <a:buSzPts val="1100"/>
              <a:buFont typeface="Calibri"/>
              <a:buAutoNum type="arabicParenBoth"/>
            </a:pPr>
            <a:r>
              <a:rPr lang="en-US" sz="1100" b="1" i="0" u="none" strike="noStrike" cap="none">
                <a:solidFill>
                  <a:schemeClr val="dk1"/>
                </a:solidFill>
                <a:latin typeface="Trebuchet MS"/>
                <a:ea typeface="Trebuchet MS"/>
                <a:cs typeface="Trebuchet MS"/>
                <a:sym typeface="Trebuchet MS"/>
              </a:rPr>
              <a:t>Pengalaman bekerja TKK </a:t>
            </a:r>
            <a:r>
              <a:rPr lang="en-US" sz="1100" i="0" u="none" strike="noStrike" cap="none">
                <a:solidFill>
                  <a:schemeClr val="dk1"/>
                </a:solidFill>
                <a:latin typeface="Trebuchet MS"/>
                <a:ea typeface="Trebuchet MS"/>
                <a:cs typeface="Trebuchet MS"/>
                <a:sym typeface="Trebuchet MS"/>
              </a:rPr>
              <a:t>yang </a:t>
            </a:r>
            <a:r>
              <a:rPr lang="en-US" sz="1100" b="1" i="0" u="none" strike="noStrike" cap="none">
                <a:solidFill>
                  <a:schemeClr val="dk1"/>
                </a:solidFill>
                <a:latin typeface="Trebuchet MS"/>
                <a:ea typeface="Trebuchet MS"/>
                <a:cs typeface="Trebuchet MS"/>
                <a:sym typeface="Trebuchet MS"/>
              </a:rPr>
              <a:t>kurang dari atau sama dengan 6 (enam) bulan </a:t>
            </a:r>
            <a:r>
              <a:rPr lang="en-US" sz="1100" i="0" u="none" strike="noStrike" cap="none">
                <a:solidFill>
                  <a:schemeClr val="dk1"/>
                </a:solidFill>
                <a:latin typeface="Trebuchet MS"/>
                <a:ea typeface="Trebuchet MS"/>
                <a:cs typeface="Trebuchet MS"/>
                <a:sym typeface="Trebuchet MS"/>
              </a:rPr>
              <a:t>harus </a:t>
            </a:r>
            <a:r>
              <a:rPr lang="en-US" sz="1100" b="1" i="0" u="none" strike="noStrike" cap="none">
                <a:solidFill>
                  <a:schemeClr val="dk1"/>
                </a:solidFill>
                <a:latin typeface="Trebuchet MS"/>
                <a:ea typeface="Trebuchet MS"/>
                <a:cs typeface="Trebuchet MS"/>
                <a:sym typeface="Trebuchet MS"/>
              </a:rPr>
              <a:t>diakumulasi mencapai lebih dari 6 (enam) bulan</a:t>
            </a:r>
            <a:r>
              <a:rPr lang="en-US" sz="1100" i="0" u="none" strike="noStrike" cap="none">
                <a:solidFill>
                  <a:schemeClr val="dk1"/>
                </a:solidFill>
                <a:latin typeface="Trebuchet MS"/>
                <a:ea typeface="Trebuchet MS"/>
                <a:cs typeface="Trebuchet MS"/>
                <a:sym typeface="Trebuchet MS"/>
              </a:rPr>
              <a:t> untuk dapat dihitung sebagai </a:t>
            </a:r>
            <a:r>
              <a:rPr lang="en-US" sz="1100" b="1" i="0" u="none" strike="noStrike" cap="none">
                <a:solidFill>
                  <a:schemeClr val="dk1"/>
                </a:solidFill>
                <a:latin typeface="Trebuchet MS"/>
                <a:ea typeface="Trebuchet MS"/>
                <a:cs typeface="Trebuchet MS"/>
                <a:sym typeface="Trebuchet MS"/>
              </a:rPr>
              <a:t>pengalaman 1 (satu) tahun. </a:t>
            </a:r>
            <a:endParaRPr sz="1100" b="1" i="0" u="none" strike="noStrike" cap="none">
              <a:solidFill>
                <a:schemeClr val="dk1"/>
              </a:solidFill>
              <a:latin typeface="Trebuchet MS"/>
              <a:ea typeface="Trebuchet MS"/>
              <a:cs typeface="Trebuchet MS"/>
              <a:sym typeface="Trebuchet MS"/>
            </a:endParaRPr>
          </a:p>
          <a:p>
            <a:pPr marL="0" marR="0" lvl="0" indent="0" algn="l" rtl="0">
              <a:spcBef>
                <a:spcPts val="0"/>
              </a:spcBef>
              <a:spcAft>
                <a:spcPts val="0"/>
              </a:spcAft>
              <a:buClr>
                <a:schemeClr val="dk1"/>
              </a:buClr>
              <a:buSzPts val="1000"/>
              <a:buFont typeface="Calibri"/>
              <a:buNone/>
            </a:pPr>
            <a:endParaRPr sz="1000" i="0" u="none" strike="noStrike" cap="none">
              <a:solidFill>
                <a:schemeClr val="dk1"/>
              </a:solidFill>
              <a:latin typeface="Trebuchet MS"/>
              <a:ea typeface="Trebuchet MS"/>
              <a:cs typeface="Trebuchet MS"/>
              <a:sym typeface="Trebuchet MS"/>
            </a:endParaRPr>
          </a:p>
        </p:txBody>
      </p:sp>
      <p:sp>
        <p:nvSpPr>
          <p:cNvPr id="639" name="Google Shape;639;p15"/>
          <p:cNvSpPr/>
          <p:nvPr/>
        </p:nvSpPr>
        <p:spPr>
          <a:xfrm>
            <a:off x="514351" y="5213364"/>
            <a:ext cx="7099297" cy="551921"/>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Trebuchet MS"/>
              <a:buNone/>
            </a:pPr>
            <a:r>
              <a:rPr lang="en-US" sz="1600" b="1" i="0" u="none" strike="noStrike" cap="none">
                <a:solidFill>
                  <a:schemeClr val="dk1"/>
                </a:solidFill>
                <a:latin typeface="Trebuchet MS"/>
                <a:ea typeface="Trebuchet MS"/>
                <a:cs typeface="Trebuchet MS"/>
                <a:sym typeface="Trebuchet MS"/>
              </a:rPr>
              <a:t>KETENTUAN PENILAIAN PERSYARATAN PENGALAMAN</a:t>
            </a:r>
            <a:br>
              <a:rPr lang="en-US" sz="1800" b="1" i="0" u="none" strike="noStrike" cap="none">
                <a:solidFill>
                  <a:schemeClr val="dk1"/>
                </a:solidFill>
                <a:latin typeface="Trebuchet MS"/>
                <a:ea typeface="Trebuchet MS"/>
                <a:cs typeface="Trebuchet MS"/>
                <a:sym typeface="Trebuchet MS"/>
              </a:rPr>
            </a:br>
            <a:r>
              <a:rPr lang="en-US" sz="1100" b="1" i="0" u="none" strike="noStrike" cap="none">
                <a:solidFill>
                  <a:schemeClr val="dk1"/>
                </a:solidFill>
                <a:latin typeface="Trebuchet MS"/>
                <a:ea typeface="Trebuchet MS"/>
                <a:cs typeface="Trebuchet MS"/>
                <a:sym typeface="Trebuchet MS"/>
              </a:rPr>
              <a:t>(Pasal 27, Permen PUPR No. 8 Tahun 2022)</a:t>
            </a:r>
            <a:r>
              <a:rPr lang="en-US" sz="1800" b="1" i="0" u="none" strike="noStrike" cap="none">
                <a:solidFill>
                  <a:schemeClr val="dk1"/>
                </a:solidFill>
                <a:latin typeface="Trebuchet MS"/>
                <a:ea typeface="Trebuchet MS"/>
                <a:cs typeface="Trebuchet MS"/>
                <a:sym typeface="Trebuchet MS"/>
              </a:rPr>
              <a:t> </a:t>
            </a:r>
            <a:endParaRPr/>
          </a:p>
        </p:txBody>
      </p:sp>
    </p:spTree>
    <p:extLst>
      <p:ext uri="{BB962C8B-B14F-4D97-AF65-F5344CB8AC3E}">
        <p14:creationId xmlns:p14="http://schemas.microsoft.com/office/powerpoint/2010/main" val="2492454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DBFE1-5501-9F27-2400-D2B8363A7270}"/>
            </a:ext>
          </a:extLst>
        </p:cNvPr>
        <p:cNvGrpSpPr/>
        <p:nvPr/>
      </p:nvGrpSpPr>
      <p:grpSpPr>
        <a:xfrm>
          <a:off x="0" y="0"/>
          <a:ext cx="0" cy="0"/>
          <a:chOff x="0" y="0"/>
          <a:chExt cx="0" cy="0"/>
        </a:xfrm>
      </p:grpSpPr>
      <p:pic>
        <p:nvPicPr>
          <p:cNvPr id="647" name="Google Shape;647;p16"/>
          <p:cNvPicPr preferRelativeResize="0"/>
          <p:nvPr/>
        </p:nvPicPr>
        <p:blipFill rotWithShape="1">
          <a:blip r:embed="rId2">
            <a:alphaModFix/>
          </a:blip>
          <a:srcRect/>
          <a:stretch/>
        </p:blipFill>
        <p:spPr>
          <a:xfrm rot="5400000">
            <a:off x="4650234" y="-683767"/>
            <a:ext cx="5796658" cy="9286875"/>
          </a:xfrm>
          <a:prstGeom prst="rect">
            <a:avLst/>
          </a:prstGeom>
          <a:noFill/>
          <a:ln>
            <a:noFill/>
          </a:ln>
          <a:effectLst>
            <a:outerShdw blurRad="50800" dist="50800" dir="5400000" algn="ctr" rotWithShape="0">
              <a:srgbClr val="000000">
                <a:alpha val="0"/>
              </a:srgbClr>
            </a:outerShdw>
            <a:reflection stA="0" endPos="65000" dist="50800" dir="5400000" sy="-100000" algn="bl" rotWithShape="0"/>
          </a:effectLst>
        </p:spPr>
      </p:pic>
      <p:sp>
        <p:nvSpPr>
          <p:cNvPr id="646" name="Google Shape;646;p16"/>
          <p:cNvSpPr/>
          <p:nvPr/>
        </p:nvSpPr>
        <p:spPr>
          <a:xfrm>
            <a:off x="6553200" y="3271358"/>
            <a:ext cx="5638800" cy="3275093"/>
          </a:xfrm>
          <a:prstGeom prst="rect">
            <a:avLst/>
          </a:prstGeom>
          <a:solidFill>
            <a:srgbClr val="D8E2F3"/>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Calibri"/>
              <a:buNone/>
            </a:pPr>
            <a:endParaRPr sz="1200" b="0" i="0" u="none" strike="noStrike" cap="none">
              <a:solidFill>
                <a:srgbClr val="FFFFFF"/>
              </a:solidFill>
              <a:latin typeface="Calibri"/>
              <a:ea typeface="Calibri"/>
              <a:cs typeface="Calibri"/>
              <a:sym typeface="Calibri"/>
            </a:endParaRPr>
          </a:p>
        </p:txBody>
      </p:sp>
      <p:grpSp>
        <p:nvGrpSpPr>
          <p:cNvPr id="651" name="Google Shape;651;p16"/>
          <p:cNvGrpSpPr/>
          <p:nvPr/>
        </p:nvGrpSpPr>
        <p:grpSpPr>
          <a:xfrm>
            <a:off x="119585" y="1149256"/>
            <a:ext cx="6281215" cy="5600864"/>
            <a:chOff x="8616199" y="1695208"/>
            <a:chExt cx="9421823" cy="8401294"/>
          </a:xfrm>
          <a:effectLst>
            <a:outerShdw blurRad="50800" dist="38100" dir="2700000" algn="tl" rotWithShape="0">
              <a:prstClr val="black">
                <a:alpha val="40000"/>
              </a:prstClr>
            </a:outerShdw>
          </a:effectLst>
        </p:grpSpPr>
        <p:sp>
          <p:nvSpPr>
            <p:cNvPr id="652" name="Google Shape;652;p16"/>
            <p:cNvSpPr/>
            <p:nvPr/>
          </p:nvSpPr>
          <p:spPr>
            <a:xfrm>
              <a:off x="10787743" y="1774025"/>
              <a:ext cx="7250279" cy="832247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Calibri"/>
                <a:buNone/>
              </a:pPr>
              <a:endParaRPr sz="1200" b="0" i="0" u="none" strike="noStrike" cap="none">
                <a:solidFill>
                  <a:srgbClr val="FFFFFF"/>
                </a:solidFill>
                <a:latin typeface="Calibri"/>
                <a:ea typeface="Calibri"/>
                <a:cs typeface="Calibri"/>
                <a:sym typeface="Calibri"/>
              </a:endParaRPr>
            </a:p>
          </p:txBody>
        </p:sp>
        <p:sp>
          <p:nvSpPr>
            <p:cNvPr id="653" name="Google Shape;653;p16"/>
            <p:cNvSpPr/>
            <p:nvPr/>
          </p:nvSpPr>
          <p:spPr>
            <a:xfrm>
              <a:off x="11512594" y="1695208"/>
              <a:ext cx="6316538" cy="4961587"/>
            </a:xfrm>
            <a:prstGeom prst="roundRect">
              <a:avLst>
                <a:gd name="adj" fmla="val 16667"/>
              </a:avLst>
            </a:prstGeom>
            <a:solidFill>
              <a:srgbClr val="D8E2F3"/>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240253" marR="0" lvl="0" indent="-240253" algn="just" rtl="0">
                <a:lnSpc>
                  <a:spcPct val="100000"/>
                </a:lnSpc>
                <a:spcBef>
                  <a:spcPts val="0"/>
                </a:spcBef>
                <a:spcAft>
                  <a:spcPts val="0"/>
                </a:spcAft>
                <a:buClr>
                  <a:schemeClr val="dk1"/>
                </a:buClr>
                <a:buSzPts val="1200"/>
                <a:buFont typeface="Calibri"/>
                <a:buAutoNum type="alphaLcPeriod"/>
              </a:pPr>
              <a:r>
                <a:rPr lang="en-US" sz="1200" b="0" i="0" u="none" strike="noStrike" cap="none">
                  <a:solidFill>
                    <a:schemeClr val="dk1"/>
                  </a:solidFill>
                  <a:latin typeface="Trebuchet MS"/>
                  <a:ea typeface="Trebuchet MS"/>
                  <a:cs typeface="Trebuchet MS"/>
                  <a:sym typeface="Trebuchet MS"/>
                </a:rPr>
                <a:t>SKK </a:t>
              </a:r>
              <a:r>
                <a:rPr lang="en-US" sz="1200" b="1" i="0" u="none" strike="noStrike" cap="none">
                  <a:solidFill>
                    <a:schemeClr val="dk1"/>
                  </a:solidFill>
                  <a:latin typeface="Trebuchet MS"/>
                  <a:ea typeface="Trebuchet MS"/>
                  <a:cs typeface="Trebuchet MS"/>
                  <a:sym typeface="Trebuchet MS"/>
                </a:rPr>
                <a:t>jenjang 8 (delapan) </a:t>
              </a:r>
              <a:r>
                <a:rPr lang="en-US" sz="1200" b="1" i="0" u="sng" strike="noStrike" cap="none">
                  <a:solidFill>
                    <a:schemeClr val="dk1"/>
                  </a:solidFill>
                  <a:latin typeface="Trebuchet MS"/>
                  <a:ea typeface="Trebuchet MS"/>
                  <a:cs typeface="Trebuchet MS"/>
                  <a:sym typeface="Trebuchet MS"/>
                </a:rPr>
                <a:t>dapat</a:t>
              </a:r>
              <a:r>
                <a:rPr lang="en-US" sz="1200" b="0" i="0" u="none" strike="noStrike" cap="none">
                  <a:solidFill>
                    <a:schemeClr val="dk1"/>
                  </a:solidFill>
                  <a:latin typeface="Trebuchet MS"/>
                  <a:ea typeface="Trebuchet MS"/>
                  <a:cs typeface="Trebuchet MS"/>
                  <a:sym typeface="Trebuchet MS"/>
                </a:rPr>
                <a:t> </a:t>
              </a:r>
              <a:r>
                <a:rPr lang="en-US" sz="1200" b="1" i="0" u="sng" strike="noStrike" cap="none">
                  <a:solidFill>
                    <a:schemeClr val="dk1"/>
                  </a:solidFill>
                  <a:latin typeface="Trebuchet MS"/>
                  <a:ea typeface="Trebuchet MS"/>
                  <a:cs typeface="Trebuchet MS"/>
                  <a:sym typeface="Trebuchet MS"/>
                </a:rPr>
                <a:t>diberikan</a:t>
              </a:r>
              <a:r>
                <a:rPr lang="en-US" sz="1200" b="0" i="0" u="none" strike="noStrike" cap="none">
                  <a:solidFill>
                    <a:schemeClr val="dk1"/>
                  </a:solidFill>
                  <a:latin typeface="Trebuchet MS"/>
                  <a:ea typeface="Trebuchet MS"/>
                  <a:cs typeface="Trebuchet MS"/>
                  <a:sym typeface="Trebuchet MS"/>
                </a:rPr>
                <a:t> kepada TKK dengan jenjang Pendidikan:</a:t>
              </a:r>
              <a:endParaRPr/>
            </a:p>
            <a:p>
              <a:pPr marL="479448" marR="0" lvl="0" indent="-228610" algn="just" rtl="0">
                <a:lnSpc>
                  <a:spcPct val="100000"/>
                </a:lnSpc>
                <a:spcBef>
                  <a:spcPts val="533"/>
                </a:spcBef>
                <a:spcAft>
                  <a:spcPts val="0"/>
                </a:spcAft>
                <a:buClr>
                  <a:schemeClr val="dk1"/>
                </a:buClr>
                <a:buSzPts val="1200"/>
                <a:buFont typeface="Calibri"/>
                <a:buAutoNum type="arabicPeriod"/>
              </a:pPr>
              <a:r>
                <a:rPr lang="en-US" sz="1200" b="1" i="0" u="none" strike="noStrike" cap="none">
                  <a:solidFill>
                    <a:schemeClr val="dk1"/>
                  </a:solidFill>
                  <a:latin typeface="Trebuchet MS"/>
                  <a:ea typeface="Trebuchet MS"/>
                  <a:cs typeface="Trebuchet MS"/>
                  <a:sym typeface="Trebuchet MS"/>
                </a:rPr>
                <a:t>strata-1 (S1)/ strata-1 (S1) terapan/diploma-IV (D-IV) terapan </a:t>
              </a:r>
              <a:r>
                <a:rPr lang="en-US" sz="1200" b="0" i="0" u="none" strike="noStrike" cap="none">
                  <a:solidFill>
                    <a:schemeClr val="dk1"/>
                  </a:solidFill>
                  <a:latin typeface="Trebuchet MS"/>
                  <a:ea typeface="Trebuchet MS"/>
                  <a:cs typeface="Trebuchet MS"/>
                  <a:sym typeface="Trebuchet MS"/>
                </a:rPr>
                <a:t>yang memiliki pengalaman selama </a:t>
              </a:r>
              <a:r>
                <a:rPr lang="en-US" sz="1200" b="1" i="0" u="none" strike="noStrike" cap="none">
                  <a:solidFill>
                    <a:schemeClr val="dk1"/>
                  </a:solidFill>
                  <a:latin typeface="Trebuchet MS"/>
                  <a:ea typeface="Trebuchet MS"/>
                  <a:cs typeface="Trebuchet MS"/>
                  <a:sym typeface="Trebuchet MS"/>
                </a:rPr>
                <a:t>paling sedikit 6 (enam) tahun</a:t>
              </a:r>
              <a:r>
                <a:rPr lang="en-US" sz="1200" b="0" i="0" u="none" strike="noStrike" cap="none">
                  <a:solidFill>
                    <a:schemeClr val="dk1"/>
                  </a:solidFill>
                  <a:latin typeface="Trebuchet MS"/>
                  <a:ea typeface="Trebuchet MS"/>
                  <a:cs typeface="Trebuchet MS"/>
                  <a:sym typeface="Trebuchet MS"/>
                </a:rPr>
                <a:t>; atau</a:t>
              </a:r>
              <a:endParaRPr sz="1200" b="0" i="0" u="none" strike="noStrike" cap="none">
                <a:solidFill>
                  <a:schemeClr val="dk1"/>
                </a:solidFill>
                <a:latin typeface="Trebuchet MS"/>
                <a:ea typeface="Trebuchet MS"/>
                <a:cs typeface="Trebuchet MS"/>
                <a:sym typeface="Trebuchet MS"/>
              </a:endParaRPr>
            </a:p>
            <a:p>
              <a:pPr marL="479448" marR="0" lvl="0" indent="-228610" algn="just" rtl="0">
                <a:lnSpc>
                  <a:spcPct val="100000"/>
                </a:lnSpc>
                <a:spcBef>
                  <a:spcPts val="533"/>
                </a:spcBef>
                <a:spcAft>
                  <a:spcPts val="0"/>
                </a:spcAft>
                <a:buClr>
                  <a:schemeClr val="dk1"/>
                </a:buClr>
                <a:buSzPts val="1200"/>
                <a:buFont typeface="Calibri"/>
                <a:buAutoNum type="arabicPeriod"/>
              </a:pPr>
              <a:r>
                <a:rPr lang="en-US" sz="1200" b="1" i="0" u="none" strike="noStrike" cap="none">
                  <a:solidFill>
                    <a:schemeClr val="dk1"/>
                  </a:solidFill>
                  <a:latin typeface="Trebuchet MS"/>
                  <a:ea typeface="Trebuchet MS"/>
                  <a:cs typeface="Trebuchet MS"/>
                  <a:sym typeface="Trebuchet MS"/>
                </a:rPr>
                <a:t>pendidikan profesi </a:t>
              </a:r>
              <a:r>
                <a:rPr lang="en-US" sz="1200" b="0" i="0" u="none" strike="noStrike" cap="none">
                  <a:solidFill>
                    <a:schemeClr val="dk1"/>
                  </a:solidFill>
                  <a:latin typeface="Trebuchet MS"/>
                  <a:ea typeface="Trebuchet MS"/>
                  <a:cs typeface="Trebuchet MS"/>
                  <a:sym typeface="Trebuchet MS"/>
                </a:rPr>
                <a:t>yang memiliki pengalaman selama </a:t>
              </a:r>
              <a:r>
                <a:rPr lang="en-US" sz="1200" b="1" i="0" u="none" strike="noStrike" cap="none">
                  <a:solidFill>
                    <a:schemeClr val="dk1"/>
                  </a:solidFill>
                  <a:latin typeface="Trebuchet MS"/>
                  <a:ea typeface="Trebuchet MS"/>
                  <a:cs typeface="Trebuchet MS"/>
                  <a:sym typeface="Trebuchet MS"/>
                </a:rPr>
                <a:t>paling sedikit 5 (lima) tahun.</a:t>
              </a:r>
              <a:endParaRPr/>
            </a:p>
          </p:txBody>
        </p:sp>
        <p:sp>
          <p:nvSpPr>
            <p:cNvPr id="654" name="Google Shape;654;p16"/>
            <p:cNvSpPr/>
            <p:nvPr/>
          </p:nvSpPr>
          <p:spPr>
            <a:xfrm>
              <a:off x="11408622" y="5848350"/>
              <a:ext cx="6420511" cy="4095750"/>
            </a:xfrm>
            <a:prstGeom prst="roundRect">
              <a:avLst>
                <a:gd name="adj" fmla="val 16667"/>
              </a:avLst>
            </a:prstGeom>
            <a:solidFill>
              <a:srgbClr val="D8E2F3"/>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358793" marR="0" lvl="0" indent="-240253" algn="just" rtl="0">
                <a:lnSpc>
                  <a:spcPct val="100000"/>
                </a:lnSpc>
                <a:spcBef>
                  <a:spcPts val="0"/>
                </a:spcBef>
                <a:spcAft>
                  <a:spcPts val="0"/>
                </a:spcAft>
                <a:buClr>
                  <a:schemeClr val="dk1"/>
                </a:buClr>
                <a:buSzPts val="1200"/>
                <a:buFont typeface="Trebuchet MS"/>
                <a:buAutoNum type="alphaLcPeriod" startAt="2"/>
              </a:pPr>
              <a:r>
                <a:rPr lang="en-US" sz="1200" b="0" i="0" u="none" strike="noStrike" cap="none">
                  <a:solidFill>
                    <a:schemeClr val="dk1"/>
                  </a:solidFill>
                  <a:latin typeface="Trebuchet MS"/>
                  <a:ea typeface="Trebuchet MS"/>
                  <a:cs typeface="Trebuchet MS"/>
                  <a:sym typeface="Trebuchet MS"/>
                </a:rPr>
                <a:t>SKK </a:t>
              </a:r>
              <a:r>
                <a:rPr lang="en-US" sz="1200" b="1" i="0" u="none" strike="noStrike" cap="none">
                  <a:solidFill>
                    <a:schemeClr val="dk1"/>
                  </a:solidFill>
                  <a:latin typeface="Trebuchet MS"/>
                  <a:ea typeface="Trebuchet MS"/>
                  <a:cs typeface="Trebuchet MS"/>
                  <a:sym typeface="Trebuchet MS"/>
                </a:rPr>
                <a:t>jenjang 9 (sembilan) </a:t>
              </a:r>
              <a:r>
                <a:rPr lang="en-US" sz="1200" b="1" i="0" u="sng" strike="noStrike" cap="none">
                  <a:solidFill>
                    <a:schemeClr val="dk1"/>
                  </a:solidFill>
                  <a:latin typeface="Trebuchet MS"/>
                  <a:ea typeface="Trebuchet MS"/>
                  <a:cs typeface="Trebuchet MS"/>
                  <a:sym typeface="Trebuchet MS"/>
                </a:rPr>
                <a:t>dapat diberikan </a:t>
              </a:r>
              <a:r>
                <a:rPr lang="en-US" sz="1200" b="0" i="0" u="none" strike="noStrike" cap="none">
                  <a:solidFill>
                    <a:schemeClr val="dk1"/>
                  </a:solidFill>
                  <a:latin typeface="Trebuchet MS"/>
                  <a:ea typeface="Trebuchet MS"/>
                  <a:cs typeface="Trebuchet MS"/>
                  <a:sym typeface="Trebuchet MS"/>
                </a:rPr>
                <a:t>kepada TKK dengan kualifikasi jenjang pendidikan:</a:t>
              </a:r>
              <a:endParaRPr/>
            </a:p>
            <a:p>
              <a:pPr marL="718645" marR="0" lvl="0" indent="-304814" algn="just" rtl="0">
                <a:lnSpc>
                  <a:spcPct val="100000"/>
                </a:lnSpc>
                <a:spcBef>
                  <a:spcPts val="533"/>
                </a:spcBef>
                <a:spcAft>
                  <a:spcPts val="0"/>
                </a:spcAft>
                <a:buClr>
                  <a:schemeClr val="dk1"/>
                </a:buClr>
                <a:buSzPts val="1200"/>
                <a:buFont typeface="Trebuchet MS"/>
                <a:buAutoNum type="arabicPeriod"/>
              </a:pPr>
              <a:r>
                <a:rPr lang="en-US" sz="1200" b="1" i="0" u="none" strike="noStrike" cap="none">
                  <a:solidFill>
                    <a:schemeClr val="dk1"/>
                  </a:solidFill>
                  <a:latin typeface="Trebuchet MS"/>
                  <a:ea typeface="Trebuchet MS"/>
                  <a:cs typeface="Trebuchet MS"/>
                  <a:sym typeface="Trebuchet MS"/>
                </a:rPr>
                <a:t>strata-1 (S1)/ strata-1 (S1) terapan/diploma-IV (D-IV) terapan </a:t>
              </a:r>
              <a:r>
                <a:rPr lang="en-US" sz="1200" b="0" i="0" u="none" strike="noStrike" cap="none">
                  <a:solidFill>
                    <a:schemeClr val="dk1"/>
                  </a:solidFill>
                  <a:latin typeface="Trebuchet MS"/>
                  <a:ea typeface="Trebuchet MS"/>
                  <a:cs typeface="Trebuchet MS"/>
                  <a:sym typeface="Trebuchet MS"/>
                </a:rPr>
                <a:t>yang memiliki </a:t>
              </a:r>
              <a:r>
                <a:rPr lang="en-US" sz="1200" b="1" i="0" u="none" strike="noStrike" cap="none">
                  <a:solidFill>
                    <a:schemeClr val="dk1"/>
                  </a:solidFill>
                  <a:latin typeface="Trebuchet MS"/>
                  <a:ea typeface="Trebuchet MS"/>
                  <a:cs typeface="Trebuchet MS"/>
                  <a:sym typeface="Trebuchet MS"/>
                </a:rPr>
                <a:t>pengalaman selama paling sedikit 8 (delapan) tahun;</a:t>
              </a:r>
              <a:endParaRPr/>
            </a:p>
            <a:p>
              <a:pPr marL="718645" marR="0" lvl="0" indent="-304814" algn="just" rtl="0">
                <a:lnSpc>
                  <a:spcPct val="100000"/>
                </a:lnSpc>
                <a:spcBef>
                  <a:spcPts val="533"/>
                </a:spcBef>
                <a:spcAft>
                  <a:spcPts val="0"/>
                </a:spcAft>
                <a:buClr>
                  <a:schemeClr val="dk1"/>
                </a:buClr>
                <a:buSzPts val="1200"/>
                <a:buFont typeface="Trebuchet MS"/>
                <a:buAutoNum type="arabicPeriod"/>
              </a:pPr>
              <a:r>
                <a:rPr lang="en-US" sz="1200" b="1" i="0" u="none" strike="noStrike" cap="none">
                  <a:solidFill>
                    <a:schemeClr val="dk1"/>
                  </a:solidFill>
                  <a:latin typeface="Trebuchet MS"/>
                  <a:ea typeface="Trebuchet MS"/>
                  <a:cs typeface="Trebuchet MS"/>
                  <a:sym typeface="Trebuchet MS"/>
                </a:rPr>
                <a:t>pendidikan profesi </a:t>
              </a:r>
              <a:r>
                <a:rPr lang="en-US" sz="1200" b="0" i="0" u="none" strike="noStrike" cap="none">
                  <a:solidFill>
                    <a:schemeClr val="dk1"/>
                  </a:solidFill>
                  <a:latin typeface="Trebuchet MS"/>
                  <a:ea typeface="Trebuchet MS"/>
                  <a:cs typeface="Trebuchet MS"/>
                  <a:sym typeface="Trebuchet MS"/>
                </a:rPr>
                <a:t>yang memiliki pengalaman selama </a:t>
              </a:r>
              <a:r>
                <a:rPr lang="en-US" sz="1200" b="1" i="0" u="none" strike="noStrike" cap="none">
                  <a:solidFill>
                    <a:schemeClr val="dk1"/>
                  </a:solidFill>
                  <a:latin typeface="Trebuchet MS"/>
                  <a:ea typeface="Trebuchet MS"/>
                  <a:cs typeface="Trebuchet MS"/>
                  <a:sym typeface="Trebuchet MS"/>
                </a:rPr>
                <a:t>paling sedikit 7 (tujuh) tahun</a:t>
              </a:r>
              <a:r>
                <a:rPr lang="en-US" sz="1200" b="0" i="0" u="none" strike="noStrike" cap="none">
                  <a:solidFill>
                    <a:schemeClr val="dk1"/>
                  </a:solidFill>
                  <a:latin typeface="Trebuchet MS"/>
                  <a:ea typeface="Trebuchet MS"/>
                  <a:cs typeface="Trebuchet MS"/>
                  <a:sym typeface="Trebuchet MS"/>
                </a:rPr>
                <a:t>; atau</a:t>
              </a:r>
              <a:endParaRPr sz="1200" b="0" i="0" u="none" strike="noStrike" cap="none">
                <a:solidFill>
                  <a:schemeClr val="dk1"/>
                </a:solidFill>
                <a:latin typeface="Trebuchet MS"/>
                <a:ea typeface="Trebuchet MS"/>
                <a:cs typeface="Trebuchet MS"/>
                <a:sym typeface="Trebuchet MS"/>
              </a:endParaRPr>
            </a:p>
            <a:p>
              <a:pPr marL="718645" marR="0" lvl="0" indent="-304814" algn="just" rtl="0">
                <a:lnSpc>
                  <a:spcPct val="100000"/>
                </a:lnSpc>
                <a:spcBef>
                  <a:spcPts val="533"/>
                </a:spcBef>
                <a:spcAft>
                  <a:spcPts val="0"/>
                </a:spcAft>
                <a:buClr>
                  <a:schemeClr val="dk1"/>
                </a:buClr>
                <a:buSzPts val="1200"/>
                <a:buFont typeface="Calibri"/>
                <a:buAutoNum type="arabicPeriod"/>
              </a:pPr>
              <a:r>
                <a:rPr lang="en-US" sz="1200" b="1" i="0" u="none" strike="noStrike" cap="none">
                  <a:solidFill>
                    <a:schemeClr val="dk1"/>
                  </a:solidFill>
                  <a:latin typeface="Trebuchet MS"/>
                  <a:ea typeface="Trebuchet MS"/>
                  <a:cs typeface="Trebuchet MS"/>
                  <a:sym typeface="Trebuchet MS"/>
                </a:rPr>
                <a:t>strata-2 (S2)/strata-2 (S2) terapan/pendidikan spesialis 1 </a:t>
              </a:r>
              <a:r>
                <a:rPr lang="en-US" sz="1200" b="0" i="0" u="none" strike="noStrike" cap="none">
                  <a:solidFill>
                    <a:schemeClr val="dk1"/>
                  </a:solidFill>
                  <a:latin typeface="Trebuchet MS"/>
                  <a:ea typeface="Trebuchet MS"/>
                  <a:cs typeface="Trebuchet MS"/>
                  <a:sym typeface="Trebuchet MS"/>
                </a:rPr>
                <a:t>yang memiliki pengalaman selama </a:t>
              </a:r>
              <a:r>
                <a:rPr lang="en-US" sz="1200" b="1" i="0" u="none" strike="noStrike" cap="none">
                  <a:solidFill>
                    <a:schemeClr val="dk1"/>
                  </a:solidFill>
                  <a:latin typeface="Trebuchet MS"/>
                  <a:ea typeface="Trebuchet MS"/>
                  <a:cs typeface="Trebuchet MS"/>
                  <a:sym typeface="Trebuchet MS"/>
                </a:rPr>
                <a:t>paling sedikit 4 (empat) tahun</a:t>
              </a:r>
              <a:r>
                <a:rPr lang="en-US" sz="1200" b="0" i="0" u="none" strike="noStrike" cap="none">
                  <a:solidFill>
                    <a:schemeClr val="dk1"/>
                  </a:solidFill>
                  <a:latin typeface="Trebuchet MS"/>
                  <a:ea typeface="Trebuchet MS"/>
                  <a:cs typeface="Trebuchet MS"/>
                  <a:sym typeface="Trebuchet MS"/>
                </a:rPr>
                <a:t>.</a:t>
              </a:r>
              <a:endParaRPr sz="1200" b="0" i="0" u="none" strike="noStrike" cap="none">
                <a:solidFill>
                  <a:schemeClr val="dk1"/>
                </a:solidFill>
                <a:latin typeface="Trebuchet MS"/>
                <a:ea typeface="Trebuchet MS"/>
                <a:cs typeface="Trebuchet MS"/>
                <a:sym typeface="Trebuchet MS"/>
              </a:endParaRPr>
            </a:p>
          </p:txBody>
        </p:sp>
        <p:sp>
          <p:nvSpPr>
            <p:cNvPr id="656" name="Google Shape;656;p16"/>
            <p:cNvSpPr txBox="1"/>
            <p:nvPr/>
          </p:nvSpPr>
          <p:spPr>
            <a:xfrm>
              <a:off x="8616199" y="1925170"/>
              <a:ext cx="2562575" cy="2816444"/>
            </a:xfrm>
            <a:prstGeom prst="rect">
              <a:avLst/>
            </a:prstGeom>
            <a:solidFill>
              <a:srgbClr val="D8E2F3"/>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67"/>
                <a:buFont typeface="Trebuchet MS"/>
                <a:buNone/>
              </a:pPr>
              <a:r>
                <a:rPr lang="en-US" sz="1867" b="1" i="0" u="none" strike="noStrike" cap="none" dirty="0">
                  <a:solidFill>
                    <a:schemeClr val="dk1"/>
                  </a:solidFill>
                  <a:latin typeface="Trebuchet MS"/>
                  <a:ea typeface="Trebuchet MS"/>
                  <a:cs typeface="Trebuchet MS"/>
                  <a:sym typeface="Trebuchet MS"/>
                </a:rPr>
                <a:t>PENILAIAN PERSYARATAN PENGALAMAN</a:t>
              </a:r>
              <a:endParaRPr dirty="0"/>
            </a:p>
            <a:p>
              <a:pPr marL="0" marR="0" lvl="0" indent="0" algn="ctr" rtl="0">
                <a:lnSpc>
                  <a:spcPct val="100000"/>
                </a:lnSpc>
                <a:spcBef>
                  <a:spcPts val="0"/>
                </a:spcBef>
                <a:spcAft>
                  <a:spcPts val="0"/>
                </a:spcAft>
                <a:buClr>
                  <a:schemeClr val="dk1"/>
                </a:buClr>
                <a:buSzPts val="1200"/>
                <a:buFont typeface="Trebuchet MS"/>
                <a:buNone/>
              </a:pPr>
              <a:r>
                <a:rPr lang="en-US" sz="1200" b="1" i="0" u="none" strike="noStrike" cap="none" dirty="0">
                  <a:solidFill>
                    <a:schemeClr val="dk1"/>
                  </a:solidFill>
                  <a:latin typeface="Trebuchet MS"/>
                  <a:ea typeface="Trebuchet MS"/>
                  <a:cs typeface="Trebuchet MS"/>
                  <a:sym typeface="Trebuchet MS"/>
                </a:rPr>
                <a:t>Dalam Rangka </a:t>
              </a:r>
              <a:r>
                <a:rPr lang="en-US" sz="1200" b="1" i="0" u="none" strike="noStrike" cap="none" dirty="0" err="1">
                  <a:solidFill>
                    <a:schemeClr val="dk1"/>
                  </a:solidFill>
                  <a:latin typeface="Trebuchet MS"/>
                  <a:ea typeface="Trebuchet MS"/>
                  <a:cs typeface="Trebuchet MS"/>
                  <a:sym typeface="Trebuchet MS"/>
                </a:rPr>
                <a:t>Sertifikasi</a:t>
              </a:r>
              <a:r>
                <a:rPr lang="en-US" sz="1200" b="1" i="0" u="none" strike="noStrike" cap="none" dirty="0">
                  <a:solidFill>
                    <a:schemeClr val="dk1"/>
                  </a:solidFill>
                  <a:latin typeface="Trebuchet MS"/>
                  <a:ea typeface="Trebuchet MS"/>
                  <a:cs typeface="Trebuchet MS"/>
                  <a:sym typeface="Trebuchet MS"/>
                </a:rPr>
                <a:t> </a:t>
              </a:r>
              <a:r>
                <a:rPr lang="en-US" sz="1200" b="1" i="0" u="none" strike="noStrike" cap="none" dirty="0" err="1">
                  <a:solidFill>
                    <a:schemeClr val="dk1"/>
                  </a:solidFill>
                  <a:latin typeface="Trebuchet MS"/>
                  <a:ea typeface="Trebuchet MS"/>
                  <a:cs typeface="Trebuchet MS"/>
                  <a:sym typeface="Trebuchet MS"/>
                </a:rPr>
                <a:t>Kompetensi</a:t>
              </a:r>
              <a:r>
                <a:rPr lang="en-US" sz="1200" b="1" i="0" u="none" strike="noStrike" cap="none" dirty="0">
                  <a:solidFill>
                    <a:schemeClr val="dk1"/>
                  </a:solidFill>
                  <a:latin typeface="Trebuchet MS"/>
                  <a:ea typeface="Trebuchet MS"/>
                  <a:cs typeface="Trebuchet MS"/>
                  <a:sym typeface="Trebuchet MS"/>
                </a:rPr>
                <a:t> </a:t>
              </a:r>
              <a:r>
                <a:rPr lang="en-US" sz="1200" b="1" i="0" u="none" strike="noStrike" cap="none" dirty="0" err="1">
                  <a:solidFill>
                    <a:schemeClr val="dk1"/>
                  </a:solidFill>
                  <a:latin typeface="Trebuchet MS"/>
                  <a:ea typeface="Trebuchet MS"/>
                  <a:cs typeface="Trebuchet MS"/>
                  <a:sym typeface="Trebuchet MS"/>
                </a:rPr>
                <a:t>Kerja</a:t>
              </a:r>
              <a:r>
                <a:rPr lang="en-US" sz="1200" b="1" i="0" u="none" strike="noStrike" cap="none" dirty="0">
                  <a:solidFill>
                    <a:schemeClr val="dk1"/>
                  </a:solidFill>
                  <a:latin typeface="Trebuchet MS"/>
                  <a:ea typeface="Trebuchet MS"/>
                  <a:cs typeface="Trebuchet MS"/>
                  <a:sym typeface="Trebuchet MS"/>
                </a:rPr>
                <a:t> </a:t>
              </a:r>
              <a:r>
                <a:rPr lang="en-US" sz="1200" b="1" i="0" u="none" strike="noStrike" cap="none" dirty="0" err="1">
                  <a:solidFill>
                    <a:schemeClr val="dk1"/>
                  </a:solidFill>
                  <a:latin typeface="Trebuchet MS"/>
                  <a:ea typeface="Trebuchet MS"/>
                  <a:cs typeface="Trebuchet MS"/>
                  <a:sym typeface="Trebuchet MS"/>
                </a:rPr>
                <a:t>Konstruksi</a:t>
              </a:r>
              <a:r>
                <a:rPr lang="en-US" sz="1200" b="1" i="0" u="none" strike="noStrike" cap="none" dirty="0">
                  <a:solidFill>
                    <a:schemeClr val="dk1"/>
                  </a:solidFill>
                  <a:latin typeface="Trebuchet MS"/>
                  <a:ea typeface="Trebuchet MS"/>
                  <a:cs typeface="Trebuchet MS"/>
                  <a:sym typeface="Trebuchet MS"/>
                </a:rPr>
                <a:t> </a:t>
              </a:r>
              <a:endParaRPr sz="1200" b="1" i="0" u="none" strike="noStrike" cap="none"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657" name="Google Shape;657;p16"/>
            <p:cNvSpPr txBox="1"/>
            <p:nvPr/>
          </p:nvSpPr>
          <p:spPr>
            <a:xfrm>
              <a:off x="11642064" y="2133934"/>
              <a:ext cx="6095588" cy="969496"/>
            </a:xfrm>
            <a:prstGeom prst="rect">
              <a:avLst/>
            </a:prstGeom>
            <a:solidFill>
              <a:srgbClr val="D8E2F3"/>
            </a:solidFill>
            <a:ln>
              <a:noFill/>
            </a:ln>
          </p:spPr>
          <p:txBody>
            <a:bodyPr spcFirstLastPara="1" wrap="square" lIns="91425" tIns="45700" rIns="91425" bIns="45700" anchor="t" anchorCtr="0">
              <a:spAutoFit/>
            </a:bodyPr>
            <a:lstStyle/>
            <a:p>
              <a:pPr marL="294231" marR="0" lvl="0" indent="-294231" algn="just" rtl="0">
                <a:lnSpc>
                  <a:spcPct val="100000"/>
                </a:lnSpc>
                <a:spcBef>
                  <a:spcPts val="0"/>
                </a:spcBef>
                <a:spcAft>
                  <a:spcPts val="0"/>
                </a:spcAft>
                <a:buClr>
                  <a:schemeClr val="dk1"/>
                </a:buClr>
                <a:buSzPts val="1200"/>
                <a:buFont typeface="Trebuchet MS"/>
                <a:buNone/>
              </a:pPr>
              <a:r>
                <a:rPr lang="en-US" sz="1200" b="0" i="0" u="none" strike="noStrike" cap="none" dirty="0">
                  <a:solidFill>
                    <a:schemeClr val="dk1"/>
                  </a:solidFill>
                  <a:latin typeface="Trebuchet MS"/>
                  <a:ea typeface="Trebuchet MS"/>
                  <a:cs typeface="Trebuchet MS"/>
                  <a:sym typeface="Trebuchet MS"/>
                </a:rPr>
                <a:t>(4) </a:t>
              </a:r>
              <a:r>
                <a:rPr lang="en-US" sz="1200" b="0" i="0" u="none" strike="noStrike" cap="none" dirty="0" err="1">
                  <a:solidFill>
                    <a:schemeClr val="dk1"/>
                  </a:solidFill>
                  <a:latin typeface="Trebuchet MS"/>
                  <a:ea typeface="Trebuchet MS"/>
                  <a:cs typeface="Trebuchet MS"/>
                  <a:sym typeface="Trebuchet MS"/>
                </a:rPr>
                <a:t>Penyesuaian</a:t>
              </a:r>
              <a:r>
                <a:rPr lang="en-US" sz="1200" b="0" i="0" u="none" strike="noStrike" cap="none" dirty="0">
                  <a:solidFill>
                    <a:schemeClr val="dk1"/>
                  </a:solidFill>
                  <a:latin typeface="Trebuchet MS"/>
                  <a:ea typeface="Trebuchet MS"/>
                  <a:cs typeface="Trebuchet MS"/>
                  <a:sym typeface="Trebuchet MS"/>
                </a:rPr>
                <a:t> </a:t>
              </a:r>
              <a:r>
                <a:rPr lang="en-US" sz="1200" b="0" i="0" u="none" strike="noStrike" cap="none" dirty="0" err="1">
                  <a:solidFill>
                    <a:schemeClr val="dk1"/>
                  </a:solidFill>
                  <a:latin typeface="Trebuchet MS"/>
                  <a:ea typeface="Trebuchet MS"/>
                  <a:cs typeface="Trebuchet MS"/>
                  <a:sym typeface="Trebuchet MS"/>
                </a:rPr>
                <a:t>persyaratan</a:t>
              </a:r>
              <a:r>
                <a:rPr lang="en-US" sz="1200" b="0" i="0" u="none" strike="noStrike" cap="none" dirty="0">
                  <a:solidFill>
                    <a:schemeClr val="dk1"/>
                  </a:solidFill>
                  <a:latin typeface="Trebuchet MS"/>
                  <a:ea typeface="Trebuchet MS"/>
                  <a:cs typeface="Trebuchet MS"/>
                  <a:sym typeface="Trebuchet MS"/>
                </a:rPr>
                <a:t> </a:t>
              </a:r>
              <a:r>
                <a:rPr lang="en-US" sz="1200" b="0" i="0" u="none" strike="noStrike" cap="none" dirty="0" err="1">
                  <a:solidFill>
                    <a:schemeClr val="dk1"/>
                  </a:solidFill>
                  <a:latin typeface="Trebuchet MS"/>
                  <a:ea typeface="Trebuchet MS"/>
                  <a:cs typeface="Trebuchet MS"/>
                  <a:sym typeface="Trebuchet MS"/>
                </a:rPr>
                <a:t>pengalaman</a:t>
              </a:r>
              <a:r>
                <a:rPr lang="en-US" sz="1200" b="0" i="0" u="none" strike="noStrike" cap="none" dirty="0">
                  <a:solidFill>
                    <a:schemeClr val="dk1"/>
                  </a:solidFill>
                  <a:latin typeface="Trebuchet MS"/>
                  <a:ea typeface="Trebuchet MS"/>
                  <a:cs typeface="Trebuchet MS"/>
                  <a:sym typeface="Trebuchet MS"/>
                </a:rPr>
                <a:t> TKK pada </a:t>
              </a:r>
              <a:r>
                <a:rPr lang="en-US" sz="1200" b="1" i="0" u="none" strike="noStrike" cap="none" dirty="0" err="1">
                  <a:solidFill>
                    <a:schemeClr val="dk1"/>
                  </a:solidFill>
                  <a:latin typeface="Trebuchet MS"/>
                  <a:ea typeface="Trebuchet MS"/>
                  <a:cs typeface="Trebuchet MS"/>
                  <a:sym typeface="Trebuchet MS"/>
                </a:rPr>
                <a:t>kualifikasi</a:t>
              </a:r>
              <a:r>
                <a:rPr lang="en-US" sz="1200" b="1" i="0" u="none" strike="noStrike" cap="none" dirty="0">
                  <a:solidFill>
                    <a:schemeClr val="dk1"/>
                  </a:solidFill>
                  <a:latin typeface="Trebuchet MS"/>
                  <a:ea typeface="Trebuchet MS"/>
                  <a:cs typeface="Trebuchet MS"/>
                  <a:sym typeface="Trebuchet MS"/>
                </a:rPr>
                <a:t> </a:t>
              </a:r>
              <a:r>
                <a:rPr lang="en-US" sz="1200" b="1" i="0" u="none" strike="noStrike" cap="none" dirty="0" err="1">
                  <a:solidFill>
                    <a:schemeClr val="dk1"/>
                  </a:solidFill>
                  <a:latin typeface="Trebuchet MS"/>
                  <a:ea typeface="Trebuchet MS"/>
                  <a:cs typeface="Trebuchet MS"/>
                  <a:sym typeface="Trebuchet MS"/>
                </a:rPr>
                <a:t>jabatan</a:t>
              </a:r>
              <a:r>
                <a:rPr lang="en-US" sz="1200" b="1" i="0" u="none" strike="noStrike" cap="none" dirty="0">
                  <a:solidFill>
                    <a:schemeClr val="dk1"/>
                  </a:solidFill>
                  <a:latin typeface="Trebuchet MS"/>
                  <a:ea typeface="Trebuchet MS"/>
                  <a:cs typeface="Trebuchet MS"/>
                  <a:sym typeface="Trebuchet MS"/>
                </a:rPr>
                <a:t> </a:t>
              </a:r>
              <a:r>
                <a:rPr lang="en-US" sz="1200" b="1" i="0" u="none" strike="noStrike" cap="none" dirty="0" err="1">
                  <a:solidFill>
                    <a:schemeClr val="dk1"/>
                  </a:solidFill>
                  <a:latin typeface="Trebuchet MS"/>
                  <a:ea typeface="Trebuchet MS"/>
                  <a:cs typeface="Trebuchet MS"/>
                  <a:sym typeface="Trebuchet MS"/>
                </a:rPr>
                <a:t>ahli</a:t>
              </a:r>
              <a:r>
                <a:rPr lang="en-US" sz="1200" b="1" i="0" u="none" strike="noStrike" cap="none" dirty="0">
                  <a:solidFill>
                    <a:schemeClr val="dk1"/>
                  </a:solidFill>
                  <a:latin typeface="Trebuchet MS"/>
                  <a:ea typeface="Trebuchet MS"/>
                  <a:cs typeface="Trebuchet MS"/>
                  <a:sym typeface="Trebuchet MS"/>
                </a:rPr>
                <a:t> </a:t>
              </a:r>
              <a:r>
                <a:rPr lang="en-US" sz="1200" b="1" i="0" u="none" strike="noStrike" cap="none" dirty="0" err="1">
                  <a:solidFill>
                    <a:schemeClr val="dk1"/>
                  </a:solidFill>
                  <a:latin typeface="Trebuchet MS"/>
                  <a:ea typeface="Trebuchet MS"/>
                  <a:cs typeface="Trebuchet MS"/>
                  <a:sym typeface="Trebuchet MS"/>
                </a:rPr>
                <a:t>jenjang</a:t>
              </a:r>
              <a:r>
                <a:rPr lang="en-US" sz="1200" b="1" i="0" u="none" strike="noStrike" cap="none" dirty="0">
                  <a:solidFill>
                    <a:schemeClr val="dk1"/>
                  </a:solidFill>
                  <a:latin typeface="Trebuchet MS"/>
                  <a:ea typeface="Trebuchet MS"/>
                  <a:cs typeface="Trebuchet MS"/>
                  <a:sym typeface="Trebuchet MS"/>
                </a:rPr>
                <a:t> 8 (</a:t>
              </a:r>
              <a:r>
                <a:rPr lang="en-US" sz="1200" b="1" i="0" u="none" strike="noStrike" cap="none" dirty="0" err="1">
                  <a:solidFill>
                    <a:schemeClr val="dk1"/>
                  </a:solidFill>
                  <a:latin typeface="Trebuchet MS"/>
                  <a:ea typeface="Trebuchet MS"/>
                  <a:cs typeface="Trebuchet MS"/>
                  <a:sym typeface="Trebuchet MS"/>
                </a:rPr>
                <a:t>delapan</a:t>
              </a:r>
              <a:r>
                <a:rPr lang="en-US" sz="1200" b="1" i="0" u="none" strike="noStrike" cap="none" dirty="0">
                  <a:solidFill>
                    <a:schemeClr val="dk1"/>
                  </a:solidFill>
                  <a:latin typeface="Trebuchet MS"/>
                  <a:ea typeface="Trebuchet MS"/>
                  <a:cs typeface="Trebuchet MS"/>
                  <a:sym typeface="Trebuchet MS"/>
                </a:rPr>
                <a:t>) </a:t>
              </a:r>
              <a:r>
                <a:rPr lang="en-US" sz="1200" b="0" i="0" u="none" strike="noStrike" cap="none" dirty="0">
                  <a:solidFill>
                    <a:schemeClr val="dk1"/>
                  </a:solidFill>
                  <a:latin typeface="Trebuchet MS"/>
                  <a:ea typeface="Trebuchet MS"/>
                  <a:cs typeface="Trebuchet MS"/>
                  <a:sym typeface="Trebuchet MS"/>
                </a:rPr>
                <a:t>dan </a:t>
              </a:r>
              <a:r>
                <a:rPr lang="en-US" sz="1200" b="1" i="0" u="none" strike="noStrike" cap="none" dirty="0">
                  <a:solidFill>
                    <a:schemeClr val="dk1"/>
                  </a:solidFill>
                  <a:latin typeface="Trebuchet MS"/>
                  <a:ea typeface="Trebuchet MS"/>
                  <a:cs typeface="Trebuchet MS"/>
                  <a:sym typeface="Trebuchet MS"/>
                </a:rPr>
                <a:t>9 (</a:t>
              </a:r>
              <a:r>
                <a:rPr lang="en-US" sz="1200" b="1" i="0" u="none" strike="noStrike" cap="none" dirty="0" err="1">
                  <a:solidFill>
                    <a:schemeClr val="dk1"/>
                  </a:solidFill>
                  <a:latin typeface="Trebuchet MS"/>
                  <a:ea typeface="Trebuchet MS"/>
                  <a:cs typeface="Trebuchet MS"/>
                  <a:sym typeface="Trebuchet MS"/>
                </a:rPr>
                <a:t>sembilan</a:t>
              </a:r>
              <a:r>
                <a:rPr lang="en-US" sz="1200" b="1" i="0" u="none" strike="noStrike" cap="none" dirty="0">
                  <a:solidFill>
                    <a:schemeClr val="dk1"/>
                  </a:solidFill>
                  <a:latin typeface="Trebuchet MS"/>
                  <a:ea typeface="Trebuchet MS"/>
                  <a:cs typeface="Trebuchet MS"/>
                  <a:sym typeface="Trebuchet MS"/>
                </a:rPr>
                <a:t>) </a:t>
              </a:r>
              <a:r>
                <a:rPr lang="en-US" sz="1200" b="0" i="0" u="none" strike="noStrike" cap="none" dirty="0" err="1">
                  <a:solidFill>
                    <a:schemeClr val="dk1"/>
                  </a:solidFill>
                  <a:latin typeface="Trebuchet MS"/>
                  <a:ea typeface="Trebuchet MS"/>
                  <a:cs typeface="Trebuchet MS"/>
                  <a:sym typeface="Trebuchet MS"/>
                </a:rPr>
                <a:t>sebagai</a:t>
              </a:r>
              <a:r>
                <a:rPr lang="en-US" sz="1200" b="0" i="0" u="none" strike="noStrike" cap="none" dirty="0">
                  <a:solidFill>
                    <a:schemeClr val="dk1"/>
                  </a:solidFill>
                  <a:latin typeface="Trebuchet MS"/>
                  <a:ea typeface="Trebuchet MS"/>
                  <a:cs typeface="Trebuchet MS"/>
                  <a:sym typeface="Trebuchet MS"/>
                </a:rPr>
                <a:t> </a:t>
              </a:r>
              <a:r>
                <a:rPr lang="en-US" sz="1200" b="0" i="0" u="none" strike="noStrike" cap="none" dirty="0" err="1">
                  <a:solidFill>
                    <a:schemeClr val="dk1"/>
                  </a:solidFill>
                  <a:latin typeface="Trebuchet MS"/>
                  <a:ea typeface="Trebuchet MS"/>
                  <a:cs typeface="Trebuchet MS"/>
                  <a:sym typeface="Trebuchet MS"/>
                </a:rPr>
                <a:t>berikut</a:t>
              </a:r>
              <a:r>
                <a:rPr lang="en-US" sz="1200" b="0" i="0" u="none" strike="noStrike" cap="none" dirty="0">
                  <a:solidFill>
                    <a:schemeClr val="dk1"/>
                  </a:solidFill>
                  <a:latin typeface="Trebuchet MS"/>
                  <a:ea typeface="Trebuchet MS"/>
                  <a:cs typeface="Trebuchet MS"/>
                  <a:sym typeface="Trebuchet MS"/>
                </a:rPr>
                <a:t>:</a:t>
              </a:r>
              <a:endParaRPr dirty="0"/>
            </a:p>
          </p:txBody>
        </p:sp>
      </p:grpSp>
      <p:pic>
        <p:nvPicPr>
          <p:cNvPr id="658" name="Google Shape;658;p16"/>
          <p:cNvPicPr preferRelativeResize="0"/>
          <p:nvPr/>
        </p:nvPicPr>
        <p:blipFill rotWithShape="1">
          <a:blip r:embed="rId3">
            <a:alphaModFix/>
          </a:blip>
          <a:srcRect/>
          <a:stretch/>
        </p:blipFill>
        <p:spPr>
          <a:xfrm>
            <a:off x="6654800" y="3901785"/>
            <a:ext cx="5436924" cy="2014236"/>
          </a:xfrm>
          <a:prstGeom prst="rect">
            <a:avLst/>
          </a:prstGeom>
          <a:noFill/>
          <a:ln>
            <a:noFill/>
          </a:ln>
        </p:spPr>
      </p:pic>
      <p:sp>
        <p:nvSpPr>
          <p:cNvPr id="659" name="Google Shape;659;p16"/>
          <p:cNvSpPr/>
          <p:nvPr/>
        </p:nvSpPr>
        <p:spPr>
          <a:xfrm>
            <a:off x="9618718" y="4800600"/>
            <a:ext cx="947682" cy="457200"/>
          </a:xfrm>
          <a:prstGeom prst="roundRect">
            <a:avLst>
              <a:gd name="adj" fmla="val 16667"/>
            </a:avLst>
          </a:prstGeom>
          <a:noFill/>
          <a:ln w="127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Calibri"/>
              <a:buNone/>
            </a:pPr>
            <a:endParaRPr sz="1200" b="0" i="0" u="none" strike="noStrike" cap="none">
              <a:solidFill>
                <a:srgbClr val="FFFFFF"/>
              </a:solidFill>
              <a:latin typeface="Calibri"/>
              <a:ea typeface="Calibri"/>
              <a:cs typeface="Calibri"/>
              <a:sym typeface="Calibri"/>
            </a:endParaRPr>
          </a:p>
        </p:txBody>
      </p:sp>
      <p:sp>
        <p:nvSpPr>
          <p:cNvPr id="660" name="Google Shape;660;p16"/>
          <p:cNvSpPr/>
          <p:nvPr/>
        </p:nvSpPr>
        <p:spPr>
          <a:xfrm>
            <a:off x="9618718" y="5562600"/>
            <a:ext cx="947682" cy="355600"/>
          </a:xfrm>
          <a:prstGeom prst="roundRect">
            <a:avLst>
              <a:gd name="adj" fmla="val 16667"/>
            </a:avLst>
          </a:prstGeom>
          <a:noFill/>
          <a:ln w="127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Calibri"/>
              <a:buNone/>
            </a:pPr>
            <a:endParaRPr sz="1200" b="0" i="0" u="none" strike="noStrike" cap="none">
              <a:solidFill>
                <a:srgbClr val="FFFFFF"/>
              </a:solidFill>
              <a:latin typeface="Calibri"/>
              <a:ea typeface="Calibri"/>
              <a:cs typeface="Calibri"/>
              <a:sym typeface="Calibri"/>
            </a:endParaRPr>
          </a:p>
        </p:txBody>
      </p:sp>
      <p:sp>
        <p:nvSpPr>
          <p:cNvPr id="661" name="Google Shape;661;p16"/>
          <p:cNvSpPr txBox="1"/>
          <p:nvPr/>
        </p:nvSpPr>
        <p:spPr>
          <a:xfrm>
            <a:off x="7061200" y="3385038"/>
            <a:ext cx="4886105" cy="37965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867"/>
              <a:buFont typeface="Calibri"/>
              <a:buNone/>
            </a:pPr>
            <a:r>
              <a:rPr lang="en-US" sz="1867" b="1" i="0" u="sng" strike="noStrike" cap="none">
                <a:solidFill>
                  <a:schemeClr val="dk1"/>
                </a:solidFill>
                <a:latin typeface="Calibri"/>
                <a:ea typeface="Calibri"/>
                <a:cs typeface="Calibri"/>
                <a:sym typeface="Calibri"/>
              </a:rPr>
              <a:t>KETENTUAN LAMPIRAN PP NO. 14 TAHUN 2021</a:t>
            </a:r>
            <a:endParaRPr sz="1867" b="1" i="0" u="sng" strike="noStrike" cap="none">
              <a:solidFill>
                <a:schemeClr val="dk1"/>
              </a:solidFill>
              <a:latin typeface="Calibri"/>
              <a:ea typeface="Calibri"/>
              <a:cs typeface="Calibri"/>
              <a:sym typeface="Calibri"/>
            </a:endParaRPr>
          </a:p>
        </p:txBody>
      </p:sp>
      <p:sp>
        <p:nvSpPr>
          <p:cNvPr id="662" name="Google Shape;662;p16"/>
          <p:cNvSpPr/>
          <p:nvPr/>
        </p:nvSpPr>
        <p:spPr>
          <a:xfrm rot="6877935">
            <a:off x="6514652" y="2391490"/>
            <a:ext cx="552917" cy="967534"/>
          </a:xfrm>
          <a:prstGeom prst="curvedRightArrow">
            <a:avLst>
              <a:gd name="adj1" fmla="val 25000"/>
              <a:gd name="adj2" fmla="val 50000"/>
              <a:gd name="adj3" fmla="val 25000"/>
            </a:avLst>
          </a:prstGeom>
          <a:solidFill>
            <a:srgbClr val="FFC00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18" name="Group 17">
            <a:extLst>
              <a:ext uri="{FF2B5EF4-FFF2-40B4-BE49-F238E27FC236}">
                <a16:creationId xmlns:a16="http://schemas.microsoft.com/office/drawing/2014/main" id="{BD3820CC-ECBF-5F83-3E3E-C3D06C137B58}"/>
              </a:ext>
            </a:extLst>
          </p:cNvPr>
          <p:cNvGrpSpPr/>
          <p:nvPr/>
        </p:nvGrpSpPr>
        <p:grpSpPr>
          <a:xfrm>
            <a:off x="0" y="25339"/>
            <a:ext cx="10086109" cy="610261"/>
            <a:chOff x="0" y="38008"/>
            <a:chExt cx="16383000" cy="915392"/>
          </a:xfrm>
        </p:grpSpPr>
        <p:sp>
          <p:nvSpPr>
            <p:cNvPr id="19" name="Right Triangle 18">
              <a:extLst>
                <a:ext uri="{FF2B5EF4-FFF2-40B4-BE49-F238E27FC236}">
                  <a16:creationId xmlns:a16="http://schemas.microsoft.com/office/drawing/2014/main" id="{841E06CC-3F4C-1D8C-57FA-9D02B272049A}"/>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C8C12DEC-CB93-8CE0-EC44-BF6AD9ED15DD}"/>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21A9CB66-B412-B35C-EE22-14E4566AD162}"/>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PENGATURAN KUALIFIKASI TENAGA KERJA KONSTRUKSI (2/2)</a:t>
              </a:r>
            </a:p>
          </p:txBody>
        </p:sp>
        <p:sp>
          <p:nvSpPr>
            <p:cNvPr id="26" name="Rectangle 25">
              <a:extLst>
                <a:ext uri="{FF2B5EF4-FFF2-40B4-BE49-F238E27FC236}">
                  <a16:creationId xmlns:a16="http://schemas.microsoft.com/office/drawing/2014/main" id="{1702232A-E6DB-BAD9-FD43-3BB496C390DD}"/>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1</a:t>
              </a:r>
            </a:p>
          </p:txBody>
        </p:sp>
      </p:grpSp>
      <p:sp>
        <p:nvSpPr>
          <p:cNvPr id="62" name="TextBox 61">
            <a:extLst>
              <a:ext uri="{FF2B5EF4-FFF2-40B4-BE49-F238E27FC236}">
                <a16:creationId xmlns:a16="http://schemas.microsoft.com/office/drawing/2014/main" id="{37FDD4D0-C6F1-E137-C402-A2FED95EFF17}"/>
              </a:ext>
            </a:extLst>
          </p:cNvPr>
          <p:cNvSpPr txBox="1"/>
          <p:nvPr/>
        </p:nvSpPr>
        <p:spPr>
          <a:xfrm>
            <a:off x="941910" y="586991"/>
            <a:ext cx="5084819" cy="410241"/>
          </a:xfrm>
          <a:prstGeom prst="rect">
            <a:avLst/>
          </a:prstGeom>
        </p:spPr>
        <p:txBody>
          <a:bodyPr wrap="square" lIns="0" tIns="0" rIns="0" bIns="0" rtlCol="0" anchor="t">
            <a:spAutoFit/>
          </a:bodyPr>
          <a:lstStyle/>
          <a:p>
            <a:r>
              <a:rPr lang="id-ID" sz="1333" noProof="1">
                <a:solidFill>
                  <a:schemeClr val="bg1"/>
                </a:solidFill>
                <a:latin typeface=""/>
                <a:ea typeface="Poppins Medium"/>
                <a:cs typeface="Poppins Medium"/>
                <a:sym typeface="Poppins Medium"/>
              </a:rPr>
              <a:t>Sumber:</a:t>
            </a:r>
            <a:r>
              <a:rPr lang="en-US" sz="1333" noProof="1">
                <a:solidFill>
                  <a:schemeClr val="bg1"/>
                </a:solidFill>
                <a:latin typeface=""/>
                <a:ea typeface="Poppins Medium"/>
                <a:cs typeface="Poppins Medium"/>
                <a:sym typeface="Poppins Medium"/>
              </a:rPr>
              <a:t> Permen PUPR No. 08/2022</a:t>
            </a:r>
          </a:p>
          <a:p>
            <a:r>
              <a:rPr lang="en-US" sz="1333" noProof="1">
                <a:solidFill>
                  <a:schemeClr val="bg1"/>
                </a:solidFill>
                <a:latin typeface=""/>
                <a:ea typeface="Poppins Medium"/>
                <a:cs typeface="Poppins Medium"/>
                <a:sym typeface="Poppins Medium"/>
              </a:rPr>
              <a:t>Pasal 27</a:t>
            </a:r>
            <a:endParaRPr lang="id-ID" sz="1333" noProof="1">
              <a:solidFill>
                <a:schemeClr val="bg1"/>
              </a:solidFill>
              <a:latin typeface=""/>
              <a:ea typeface="Poppins Medium"/>
              <a:cs typeface="Poppins Medium"/>
              <a:sym typeface="Poppins Medium"/>
            </a:endParaRPr>
          </a:p>
        </p:txBody>
      </p:sp>
    </p:spTree>
    <p:extLst>
      <p:ext uri="{BB962C8B-B14F-4D97-AF65-F5344CB8AC3E}">
        <p14:creationId xmlns:p14="http://schemas.microsoft.com/office/powerpoint/2010/main" val="284070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D32AC-698A-7D5F-97B1-56088B12D2D2}"/>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482D1916-4518-9EAA-868F-4EA689281013}"/>
              </a:ext>
            </a:extLst>
          </p:cNvPr>
          <p:cNvGrpSpPr/>
          <p:nvPr/>
        </p:nvGrpSpPr>
        <p:grpSpPr>
          <a:xfrm>
            <a:off x="0" y="25339"/>
            <a:ext cx="10086109" cy="610261"/>
            <a:chOff x="0" y="38008"/>
            <a:chExt cx="16383000" cy="915392"/>
          </a:xfrm>
        </p:grpSpPr>
        <p:sp>
          <p:nvSpPr>
            <p:cNvPr id="19" name="Right Triangle 18">
              <a:extLst>
                <a:ext uri="{FF2B5EF4-FFF2-40B4-BE49-F238E27FC236}">
                  <a16:creationId xmlns:a16="http://schemas.microsoft.com/office/drawing/2014/main" id="{1D4FA84B-A377-80DB-7340-54595464EC53}"/>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DF799F7F-DC74-B656-DDCF-14A037512DF3}"/>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8B028B0A-DD1E-24CB-9433-E62BFF1C8459}"/>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PENTINGNYA SERTIFIKASI KOMPETENSI BAGI TKK</a:t>
              </a:r>
            </a:p>
          </p:txBody>
        </p:sp>
        <p:sp>
          <p:nvSpPr>
            <p:cNvPr id="26" name="Rectangle 25">
              <a:extLst>
                <a:ext uri="{FF2B5EF4-FFF2-40B4-BE49-F238E27FC236}">
                  <a16:creationId xmlns:a16="http://schemas.microsoft.com/office/drawing/2014/main" id="{A5BE2492-20C7-9667-A758-EE8BA9CED2D1}"/>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1</a:t>
              </a:r>
            </a:p>
          </p:txBody>
        </p:sp>
      </p:grpSp>
      <p:pic>
        <p:nvPicPr>
          <p:cNvPr id="225" name="Google Shape;225;p6"/>
          <p:cNvPicPr preferRelativeResize="0"/>
          <p:nvPr/>
        </p:nvPicPr>
        <p:blipFill rotWithShape="1">
          <a:blip r:embed="rId2">
            <a:alphaModFix/>
          </a:blip>
          <a:srcRect l="1045" t="49702" b="17668"/>
          <a:stretch/>
        </p:blipFill>
        <p:spPr>
          <a:xfrm>
            <a:off x="0" y="4599012"/>
            <a:ext cx="12192000" cy="2258989"/>
          </a:xfrm>
          <a:prstGeom prst="rect">
            <a:avLst/>
          </a:prstGeom>
          <a:noFill/>
          <a:ln>
            <a:noFill/>
          </a:ln>
        </p:spPr>
      </p:pic>
      <p:grpSp>
        <p:nvGrpSpPr>
          <p:cNvPr id="226" name="Google Shape;226;p6"/>
          <p:cNvGrpSpPr/>
          <p:nvPr/>
        </p:nvGrpSpPr>
        <p:grpSpPr>
          <a:xfrm>
            <a:off x="4413958" y="1023350"/>
            <a:ext cx="3441465" cy="3441465"/>
            <a:chOff x="0" y="0"/>
            <a:chExt cx="812800" cy="812800"/>
          </a:xfrm>
        </p:grpSpPr>
        <p:sp>
          <p:nvSpPr>
            <p:cNvPr id="227" name="Google Shape;227;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a:ln w="152400" cap="sq" cmpd="sng">
              <a:solidFill>
                <a:srgbClr val="1B2C4E"/>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228" name="Google Shape;228;p6"/>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grpSp>
        <p:nvGrpSpPr>
          <p:cNvPr id="229" name="Google Shape;229;p6"/>
          <p:cNvGrpSpPr/>
          <p:nvPr/>
        </p:nvGrpSpPr>
        <p:grpSpPr>
          <a:xfrm>
            <a:off x="3607663" y="722112"/>
            <a:ext cx="1032167" cy="1032167"/>
            <a:chOff x="0" y="0"/>
            <a:chExt cx="812800" cy="812800"/>
          </a:xfrm>
        </p:grpSpPr>
        <p:sp>
          <p:nvSpPr>
            <p:cNvPr id="230" name="Google Shape;230;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231" name="Google Shape;231;p6"/>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grpSp>
        <p:nvGrpSpPr>
          <p:cNvPr id="232" name="Google Shape;232;p6"/>
          <p:cNvGrpSpPr/>
          <p:nvPr/>
        </p:nvGrpSpPr>
        <p:grpSpPr>
          <a:xfrm>
            <a:off x="3195813" y="2459522"/>
            <a:ext cx="1032167" cy="1032167"/>
            <a:chOff x="0" y="0"/>
            <a:chExt cx="812800" cy="812800"/>
          </a:xfrm>
        </p:grpSpPr>
        <p:sp>
          <p:nvSpPr>
            <p:cNvPr id="233" name="Google Shape;233;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234" name="Google Shape;234;p6"/>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grpSp>
        <p:nvGrpSpPr>
          <p:cNvPr id="235" name="Google Shape;235;p6"/>
          <p:cNvGrpSpPr/>
          <p:nvPr/>
        </p:nvGrpSpPr>
        <p:grpSpPr>
          <a:xfrm>
            <a:off x="8039318" y="2457045"/>
            <a:ext cx="1032167" cy="1032167"/>
            <a:chOff x="0" y="0"/>
            <a:chExt cx="812800" cy="812800"/>
          </a:xfrm>
        </p:grpSpPr>
        <p:sp>
          <p:nvSpPr>
            <p:cNvPr id="236" name="Google Shape;236;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237" name="Google Shape;237;p6"/>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grpSp>
        <p:nvGrpSpPr>
          <p:cNvPr id="238" name="Google Shape;238;p6"/>
          <p:cNvGrpSpPr/>
          <p:nvPr/>
        </p:nvGrpSpPr>
        <p:grpSpPr>
          <a:xfrm>
            <a:off x="7620000" y="722799"/>
            <a:ext cx="1032167" cy="1032167"/>
            <a:chOff x="0" y="0"/>
            <a:chExt cx="812800" cy="812800"/>
          </a:xfrm>
        </p:grpSpPr>
        <p:sp>
          <p:nvSpPr>
            <p:cNvPr id="239" name="Google Shape;239;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240" name="Google Shape;240;p6"/>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sp>
        <p:nvSpPr>
          <p:cNvPr id="241" name="Google Shape;241;p6"/>
          <p:cNvSpPr/>
          <p:nvPr/>
        </p:nvSpPr>
        <p:spPr>
          <a:xfrm>
            <a:off x="5153497" y="1579081"/>
            <a:ext cx="2019991" cy="2019991"/>
          </a:xfrm>
          <a:custGeom>
            <a:avLst/>
            <a:gdLst/>
            <a:ahLst/>
            <a:cxnLst/>
            <a:rect l="l" t="t" r="r" b="b"/>
            <a:pathLst>
              <a:path w="3029987" h="3029987" extrusionOk="0">
                <a:moveTo>
                  <a:pt x="0" y="0"/>
                </a:moveTo>
                <a:lnTo>
                  <a:pt x="3029987" y="0"/>
                </a:lnTo>
                <a:lnTo>
                  <a:pt x="3029987" y="3029986"/>
                </a:lnTo>
                <a:lnTo>
                  <a:pt x="0" y="30299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242" name="Google Shape;242;p6"/>
          <p:cNvSpPr txBox="1"/>
          <p:nvPr/>
        </p:nvSpPr>
        <p:spPr>
          <a:xfrm>
            <a:off x="820230" y="1095204"/>
            <a:ext cx="2699670" cy="43088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400" b="1" noProof="1">
                <a:solidFill>
                  <a:srgbClr val="000000"/>
                </a:solidFill>
                <a:latin typeface="Poppins"/>
                <a:ea typeface="Poppins"/>
                <a:cs typeface="Poppins"/>
                <a:sym typeface="Poppins"/>
              </a:rPr>
              <a:t>PENINGKATAN KUALITAS DAN KEAMANAN KONSTRUKSI</a:t>
            </a:r>
            <a:endParaRPr lang="en-GB" sz="1400" b="1" noProof="1"/>
          </a:p>
        </p:txBody>
      </p:sp>
      <p:sp>
        <p:nvSpPr>
          <p:cNvPr id="243" name="Google Shape;243;p6"/>
          <p:cNvSpPr txBox="1"/>
          <p:nvPr/>
        </p:nvSpPr>
        <p:spPr>
          <a:xfrm>
            <a:off x="381056" y="2838450"/>
            <a:ext cx="2699670" cy="43088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400" b="1" noProof="1">
                <a:solidFill>
                  <a:srgbClr val="000000"/>
                </a:solidFill>
                <a:latin typeface="Poppins"/>
                <a:ea typeface="Poppins"/>
                <a:cs typeface="Poppins"/>
                <a:sym typeface="Poppins"/>
              </a:rPr>
              <a:t>MENCIPTAKAN STANDAR PROFESIONAL</a:t>
            </a:r>
            <a:endParaRPr lang="en-GB" sz="1400" b="1" noProof="1"/>
          </a:p>
        </p:txBody>
      </p:sp>
      <p:sp>
        <p:nvSpPr>
          <p:cNvPr id="244" name="Google Shape;244;p6"/>
          <p:cNvSpPr txBox="1"/>
          <p:nvPr/>
        </p:nvSpPr>
        <p:spPr>
          <a:xfrm>
            <a:off x="9193543" y="2745286"/>
            <a:ext cx="2699670"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1" noProof="1">
                <a:solidFill>
                  <a:srgbClr val="000000"/>
                </a:solidFill>
                <a:latin typeface="Poppins"/>
                <a:ea typeface="Poppins"/>
                <a:cs typeface="Poppins"/>
                <a:sym typeface="Poppins"/>
              </a:rPr>
              <a:t>KEPATUHAN REGULASI</a:t>
            </a:r>
            <a:endParaRPr lang="en-GB" sz="1400" b="1" noProof="1"/>
          </a:p>
        </p:txBody>
      </p:sp>
      <p:sp>
        <p:nvSpPr>
          <p:cNvPr id="245" name="Google Shape;245;p6"/>
          <p:cNvSpPr txBox="1"/>
          <p:nvPr/>
        </p:nvSpPr>
        <p:spPr>
          <a:xfrm>
            <a:off x="8836134" y="1065699"/>
            <a:ext cx="2866148"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400" b="1" noProof="1">
                <a:solidFill>
                  <a:srgbClr val="000000"/>
                </a:solidFill>
                <a:latin typeface="Poppins"/>
                <a:ea typeface="Poppins"/>
                <a:cs typeface="Poppins"/>
                <a:sym typeface="Poppins"/>
              </a:rPr>
              <a:t>PENINGKATAN PRODUKTIVITAS KERJA DAN KONSTRUKSI</a:t>
            </a:r>
            <a:endParaRPr lang="en-GB" sz="1400" b="1" noProof="1"/>
          </a:p>
        </p:txBody>
      </p:sp>
      <p:sp>
        <p:nvSpPr>
          <p:cNvPr id="248" name="Google Shape;248;p6"/>
          <p:cNvSpPr txBox="1"/>
          <p:nvPr/>
        </p:nvSpPr>
        <p:spPr>
          <a:xfrm>
            <a:off x="4413958" y="5805599"/>
            <a:ext cx="381802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noProof="1">
                <a:solidFill>
                  <a:srgbClr val="000000"/>
                </a:solidFill>
                <a:latin typeface="Poppins"/>
                <a:ea typeface="Poppins"/>
                <a:cs typeface="Poppins"/>
                <a:sym typeface="Poppins"/>
              </a:rPr>
              <a:t>PENINGKATAN PELUANG KARIR</a:t>
            </a:r>
            <a:endParaRPr lang="en-GB" sz="1400" b="1" noProof="1"/>
          </a:p>
        </p:txBody>
      </p:sp>
      <p:grpSp>
        <p:nvGrpSpPr>
          <p:cNvPr id="249" name="Google Shape;249;p6"/>
          <p:cNvGrpSpPr/>
          <p:nvPr/>
        </p:nvGrpSpPr>
        <p:grpSpPr>
          <a:xfrm>
            <a:off x="5618607" y="4626133"/>
            <a:ext cx="1032167" cy="1032167"/>
            <a:chOff x="0" y="0"/>
            <a:chExt cx="812800" cy="812800"/>
          </a:xfrm>
        </p:grpSpPr>
        <p:sp>
          <p:nvSpPr>
            <p:cNvPr id="250" name="Google Shape;250;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251" name="Google Shape;251;p6"/>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pic>
        <p:nvPicPr>
          <p:cNvPr id="252" name="Google Shape;252;p6" descr="Checkmark"/>
          <p:cNvPicPr preferRelativeResize="0"/>
          <p:nvPr/>
        </p:nvPicPr>
        <p:blipFill rotWithShape="1">
          <a:blip r:embed="rId4">
            <a:alphaModFix/>
          </a:blip>
          <a:srcRect/>
          <a:stretch/>
        </p:blipFill>
        <p:spPr>
          <a:xfrm>
            <a:off x="3834874" y="876257"/>
            <a:ext cx="609600" cy="609600"/>
          </a:xfrm>
          <a:prstGeom prst="rect">
            <a:avLst/>
          </a:prstGeom>
          <a:noFill/>
          <a:ln>
            <a:noFill/>
          </a:ln>
        </p:spPr>
      </p:pic>
      <p:pic>
        <p:nvPicPr>
          <p:cNvPr id="253" name="Google Shape;253;p6" descr="Checkmark"/>
          <p:cNvPicPr preferRelativeResize="0"/>
          <p:nvPr/>
        </p:nvPicPr>
        <p:blipFill rotWithShape="1">
          <a:blip r:embed="rId4">
            <a:alphaModFix/>
          </a:blip>
          <a:srcRect/>
          <a:stretch/>
        </p:blipFill>
        <p:spPr>
          <a:xfrm>
            <a:off x="3417247" y="2646613"/>
            <a:ext cx="609600" cy="609600"/>
          </a:xfrm>
          <a:prstGeom prst="rect">
            <a:avLst/>
          </a:prstGeom>
          <a:noFill/>
          <a:ln>
            <a:noFill/>
          </a:ln>
        </p:spPr>
      </p:pic>
      <p:pic>
        <p:nvPicPr>
          <p:cNvPr id="254" name="Google Shape;254;p6" descr="Checkmark"/>
          <p:cNvPicPr preferRelativeResize="0"/>
          <p:nvPr/>
        </p:nvPicPr>
        <p:blipFill rotWithShape="1">
          <a:blip r:embed="rId4">
            <a:alphaModFix/>
          </a:blip>
          <a:srcRect/>
          <a:stretch/>
        </p:blipFill>
        <p:spPr>
          <a:xfrm>
            <a:off x="7866344" y="934082"/>
            <a:ext cx="609600" cy="609600"/>
          </a:xfrm>
          <a:prstGeom prst="rect">
            <a:avLst/>
          </a:prstGeom>
          <a:noFill/>
          <a:ln>
            <a:noFill/>
          </a:ln>
        </p:spPr>
      </p:pic>
      <p:pic>
        <p:nvPicPr>
          <p:cNvPr id="255" name="Google Shape;255;p6" descr="Checkmark"/>
          <p:cNvPicPr preferRelativeResize="0"/>
          <p:nvPr/>
        </p:nvPicPr>
        <p:blipFill rotWithShape="1">
          <a:blip r:embed="rId4">
            <a:alphaModFix/>
          </a:blip>
          <a:srcRect/>
          <a:stretch/>
        </p:blipFill>
        <p:spPr>
          <a:xfrm>
            <a:off x="8280682" y="2668328"/>
            <a:ext cx="609600" cy="609600"/>
          </a:xfrm>
          <a:prstGeom prst="rect">
            <a:avLst/>
          </a:prstGeom>
          <a:noFill/>
          <a:ln>
            <a:noFill/>
          </a:ln>
        </p:spPr>
      </p:pic>
      <p:pic>
        <p:nvPicPr>
          <p:cNvPr id="256" name="Google Shape;256;p6" descr="Checkmark"/>
          <p:cNvPicPr preferRelativeResize="0"/>
          <p:nvPr/>
        </p:nvPicPr>
        <p:blipFill rotWithShape="1">
          <a:blip r:embed="rId4">
            <a:alphaModFix/>
          </a:blip>
          <a:srcRect/>
          <a:stretch/>
        </p:blipFill>
        <p:spPr>
          <a:xfrm>
            <a:off x="5844107" y="4837416"/>
            <a:ext cx="609600" cy="609600"/>
          </a:xfrm>
          <a:prstGeom prst="rect">
            <a:avLst/>
          </a:prstGeom>
          <a:noFill/>
          <a:ln>
            <a:noFill/>
          </a:ln>
        </p:spPr>
      </p:pic>
      <p:sp>
        <p:nvSpPr>
          <p:cNvPr id="259" name="Google Shape;259;p6"/>
          <p:cNvSpPr txBox="1"/>
          <p:nvPr/>
        </p:nvSpPr>
        <p:spPr>
          <a:xfrm>
            <a:off x="8424779" y="4597401"/>
            <a:ext cx="381802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noProof="1">
                <a:solidFill>
                  <a:srgbClr val="000000"/>
                </a:solidFill>
                <a:latin typeface="Poppins"/>
                <a:ea typeface="Poppins"/>
                <a:cs typeface="Poppins"/>
                <a:sym typeface="Poppins"/>
              </a:rPr>
              <a:t>PEMBERDAYAAN TENAGA KERJA</a:t>
            </a:r>
            <a:endParaRPr lang="en-GB" sz="1400" b="1" noProof="1"/>
          </a:p>
        </p:txBody>
      </p:sp>
      <p:sp>
        <p:nvSpPr>
          <p:cNvPr id="260" name="Google Shape;260;p6"/>
          <p:cNvSpPr txBox="1"/>
          <p:nvPr/>
        </p:nvSpPr>
        <p:spPr>
          <a:xfrm>
            <a:off x="443146" y="4596535"/>
            <a:ext cx="381802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noProof="1">
                <a:solidFill>
                  <a:srgbClr val="000000"/>
                </a:solidFill>
                <a:latin typeface="Poppins"/>
                <a:ea typeface="Poppins"/>
                <a:cs typeface="Poppins"/>
                <a:sym typeface="Poppins"/>
              </a:rPr>
              <a:t>PENINGKATAN KEAMANAN PEKERJA</a:t>
            </a:r>
            <a:endParaRPr lang="en-GB" sz="1400" b="1" noProof="1"/>
          </a:p>
        </p:txBody>
      </p:sp>
      <p:sp>
        <p:nvSpPr>
          <p:cNvPr id="261" name="Google Shape;261;p6"/>
          <p:cNvSpPr txBox="1"/>
          <p:nvPr/>
        </p:nvSpPr>
        <p:spPr>
          <a:xfrm>
            <a:off x="387139" y="4878022"/>
            <a:ext cx="3298518" cy="76940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100" i="1" noProof="1">
                <a:solidFill>
                  <a:srgbClr val="0F0F0F"/>
                </a:solidFill>
                <a:latin typeface="Arial"/>
                <a:ea typeface="Arial"/>
                <a:cs typeface="Arial"/>
                <a:sym typeface="Arial"/>
              </a:rPr>
              <a:t>Sertifikasi seringkali mencakup pelatihan tentang praktik keamanan dan prosedur kerja yang benar. Ini dapat membantu mengurangi risiko kecelakaan dan cedera di tempat kerja.</a:t>
            </a:r>
            <a:endParaRPr lang="en-GB" sz="1100" i="1" noProof="1">
              <a:solidFill>
                <a:schemeClr val="dk1"/>
              </a:solidFill>
              <a:latin typeface="Calibri"/>
              <a:ea typeface="Calibri"/>
              <a:cs typeface="Calibri"/>
              <a:sym typeface="Calibri"/>
            </a:endParaRPr>
          </a:p>
        </p:txBody>
      </p:sp>
      <p:sp>
        <p:nvSpPr>
          <p:cNvPr id="262" name="Google Shape;262;p6"/>
          <p:cNvSpPr txBox="1"/>
          <p:nvPr/>
        </p:nvSpPr>
        <p:spPr>
          <a:xfrm>
            <a:off x="212748" y="1504503"/>
            <a:ext cx="3315457" cy="12772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100" i="1" noProof="1">
                <a:solidFill>
                  <a:srgbClr val="0F0F0F"/>
                </a:solidFill>
                <a:latin typeface="Arial"/>
                <a:ea typeface="Arial"/>
                <a:cs typeface="Arial"/>
                <a:sym typeface="Arial"/>
              </a:rPr>
              <a:t>Sertifikasi merupakan bentuk rekognisi atas pengetahuan dan keterampilan seseorang  yang diperlukan untuk bekerja di bidang konstruksi. Dengan sertifikasi diharapkan dapat meningkatkan kualitas pekerjaan dan mengurangi risiko kesalahan atau kecelakaan di lokasi konstruksi.</a:t>
            </a:r>
            <a:endParaRPr lang="en-GB" sz="1100" i="1" noProof="1">
              <a:solidFill>
                <a:schemeClr val="dk1"/>
              </a:solidFill>
              <a:latin typeface="Calibri"/>
              <a:ea typeface="Calibri"/>
              <a:cs typeface="Calibri"/>
              <a:sym typeface="Calibri"/>
            </a:endParaRPr>
          </a:p>
        </p:txBody>
      </p:sp>
      <p:sp>
        <p:nvSpPr>
          <p:cNvPr id="263" name="Google Shape;263;p6"/>
          <p:cNvSpPr txBox="1"/>
          <p:nvPr/>
        </p:nvSpPr>
        <p:spPr>
          <a:xfrm>
            <a:off x="307030" y="3220384"/>
            <a:ext cx="2860615" cy="12772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100" i="1" noProof="1">
                <a:solidFill>
                  <a:srgbClr val="0F0F0F"/>
                </a:solidFill>
                <a:latin typeface="Arial"/>
                <a:ea typeface="Arial"/>
                <a:cs typeface="Arial"/>
                <a:sym typeface="Arial"/>
              </a:rPr>
              <a:t>Sertifikasi membantu menciptakan standar profesional di industri konstruksi. Ini dapat meningkatkan citra industri dan memberikan keyakinan kepada pemilik proyek bahwa pekerja yang disertifikasi memiliki kompetensi yang diakui dan sesuai dengan standar kompetensi.</a:t>
            </a:r>
            <a:endParaRPr lang="en-GB" sz="1100" i="1" noProof="1">
              <a:solidFill>
                <a:schemeClr val="dk1"/>
              </a:solidFill>
              <a:latin typeface="Calibri"/>
              <a:ea typeface="Calibri"/>
              <a:cs typeface="Calibri"/>
              <a:sym typeface="Calibri"/>
            </a:endParaRPr>
          </a:p>
        </p:txBody>
      </p:sp>
      <p:sp>
        <p:nvSpPr>
          <p:cNvPr id="264" name="Google Shape;264;p6"/>
          <p:cNvSpPr txBox="1"/>
          <p:nvPr/>
        </p:nvSpPr>
        <p:spPr>
          <a:xfrm>
            <a:off x="8748447" y="1434191"/>
            <a:ext cx="3144765" cy="93867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100" i="1" noProof="1">
                <a:solidFill>
                  <a:srgbClr val="0F0F0F"/>
                </a:solidFill>
                <a:latin typeface="Arial"/>
                <a:ea typeface="Arial"/>
                <a:cs typeface="Arial"/>
                <a:sym typeface="Arial"/>
              </a:rPr>
              <a:t>Sertifikasi dapat membantu meningkatkan produktivitas karena tenaga kerja yang telah disertifikasi biasanya lebih terampil dan efisien dalam melaksanakan tugas-tugas mereka di lapangan.</a:t>
            </a:r>
            <a:endParaRPr lang="en-GB" sz="1100" i="1" noProof="1">
              <a:solidFill>
                <a:schemeClr val="dk1"/>
              </a:solidFill>
              <a:latin typeface="Calibri"/>
              <a:ea typeface="Calibri"/>
              <a:cs typeface="Calibri"/>
              <a:sym typeface="Calibri"/>
            </a:endParaRPr>
          </a:p>
        </p:txBody>
      </p:sp>
      <p:sp>
        <p:nvSpPr>
          <p:cNvPr id="265" name="Google Shape;265;p6"/>
          <p:cNvSpPr txBox="1"/>
          <p:nvPr/>
        </p:nvSpPr>
        <p:spPr>
          <a:xfrm>
            <a:off x="9096090" y="2953888"/>
            <a:ext cx="2892710" cy="76940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100" i="1" noProof="1">
                <a:solidFill>
                  <a:srgbClr val="0F0F0F"/>
                </a:solidFill>
                <a:latin typeface="Arial"/>
                <a:ea typeface="Arial"/>
                <a:cs typeface="Arial"/>
                <a:sym typeface="Arial"/>
              </a:rPr>
              <a:t>Kepemilikan sertifikat kompetensi merupakan  salah satu wujud pemenuhan kewajiban Tenaga Kerja Konstruksi yang bekerja di sektor konstruksi.</a:t>
            </a:r>
            <a:endParaRPr lang="en-GB" sz="1100" i="1" noProof="1">
              <a:solidFill>
                <a:schemeClr val="dk1"/>
              </a:solidFill>
              <a:latin typeface="Calibri"/>
              <a:ea typeface="Calibri"/>
              <a:cs typeface="Calibri"/>
              <a:sym typeface="Calibri"/>
            </a:endParaRPr>
          </a:p>
        </p:txBody>
      </p:sp>
      <p:sp>
        <p:nvSpPr>
          <p:cNvPr id="266" name="Google Shape;266;p6"/>
          <p:cNvSpPr txBox="1"/>
          <p:nvPr/>
        </p:nvSpPr>
        <p:spPr>
          <a:xfrm>
            <a:off x="8422076" y="4806939"/>
            <a:ext cx="3595753" cy="76940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100" i="1" noProof="1">
                <a:solidFill>
                  <a:srgbClr val="0F0F0F"/>
                </a:solidFill>
                <a:latin typeface="Arial"/>
                <a:ea typeface="Arial"/>
                <a:cs typeface="Arial"/>
                <a:sym typeface="Arial"/>
              </a:rPr>
              <a:t>Sertifikasi memberdayakan tenaga kerja dengan memberikan pemahaman dan keahlian yang lebih baik. Hal ini dapat membantu mereka merencanakan karir mereka dan meningkatkan mobilitas pekerjaan.</a:t>
            </a:r>
            <a:endParaRPr lang="en-GB" sz="1100" i="1" noProof="1">
              <a:solidFill>
                <a:schemeClr val="dk1"/>
              </a:solidFill>
              <a:latin typeface="Calibri"/>
              <a:ea typeface="Calibri"/>
              <a:cs typeface="Calibri"/>
              <a:sym typeface="Calibri"/>
            </a:endParaRPr>
          </a:p>
        </p:txBody>
      </p:sp>
      <p:sp>
        <p:nvSpPr>
          <p:cNvPr id="267" name="Google Shape;267;p6"/>
          <p:cNvSpPr txBox="1"/>
          <p:nvPr/>
        </p:nvSpPr>
        <p:spPr>
          <a:xfrm>
            <a:off x="4438290" y="6028372"/>
            <a:ext cx="5224323" cy="76940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100" i="1" noProof="1">
                <a:solidFill>
                  <a:srgbClr val="0F0F0F"/>
                </a:solidFill>
                <a:latin typeface="Arial"/>
                <a:ea typeface="Arial"/>
                <a:cs typeface="Arial"/>
                <a:sym typeface="Arial"/>
              </a:rPr>
              <a:t>Pemegang sertifikat kompetensi seringkali memiliki keunggulan dalam mencari pekerjaan atau mendapatkan promosi di tempat kerja. Sertifikasi dapat menjadi bukti kredensial yang membedakan mereka dari pesaing tanpa sertifikat kompetensi.</a:t>
            </a:r>
            <a:endParaRPr lang="en-GB" sz="1100" i="1" noProof="1">
              <a:solidFill>
                <a:schemeClr val="dk1"/>
              </a:solidFill>
              <a:latin typeface="Calibri"/>
              <a:ea typeface="Calibri"/>
              <a:cs typeface="Calibri"/>
              <a:sym typeface="Calibri"/>
            </a:endParaRPr>
          </a:p>
        </p:txBody>
      </p:sp>
      <p:grpSp>
        <p:nvGrpSpPr>
          <p:cNvPr id="268" name="Google Shape;268;p6"/>
          <p:cNvGrpSpPr/>
          <p:nvPr/>
        </p:nvGrpSpPr>
        <p:grpSpPr>
          <a:xfrm>
            <a:off x="3831410" y="4123080"/>
            <a:ext cx="1032167" cy="1032167"/>
            <a:chOff x="0" y="0"/>
            <a:chExt cx="812800" cy="812800"/>
          </a:xfrm>
        </p:grpSpPr>
        <p:sp>
          <p:nvSpPr>
            <p:cNvPr id="269" name="Google Shape;269;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270" name="Google Shape;270;p6"/>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pic>
        <p:nvPicPr>
          <p:cNvPr id="271" name="Google Shape;271;p6" descr="Checkmark"/>
          <p:cNvPicPr preferRelativeResize="0"/>
          <p:nvPr/>
        </p:nvPicPr>
        <p:blipFill rotWithShape="1">
          <a:blip r:embed="rId4">
            <a:alphaModFix/>
          </a:blip>
          <a:srcRect/>
          <a:stretch/>
        </p:blipFill>
        <p:spPr>
          <a:xfrm>
            <a:off x="4056910" y="4334363"/>
            <a:ext cx="609600" cy="609600"/>
          </a:xfrm>
          <a:prstGeom prst="rect">
            <a:avLst/>
          </a:prstGeom>
          <a:noFill/>
          <a:ln>
            <a:noFill/>
          </a:ln>
        </p:spPr>
      </p:pic>
      <p:grpSp>
        <p:nvGrpSpPr>
          <p:cNvPr id="272" name="Google Shape;272;p6"/>
          <p:cNvGrpSpPr/>
          <p:nvPr/>
        </p:nvGrpSpPr>
        <p:grpSpPr>
          <a:xfrm>
            <a:off x="7234995" y="4142178"/>
            <a:ext cx="1032167" cy="1032167"/>
            <a:chOff x="0" y="0"/>
            <a:chExt cx="812800" cy="812800"/>
          </a:xfrm>
        </p:grpSpPr>
        <p:sp>
          <p:nvSpPr>
            <p:cNvPr id="273" name="Google Shape;273;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274" name="Google Shape;274;p6"/>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pic>
        <p:nvPicPr>
          <p:cNvPr id="275" name="Google Shape;275;p6" descr="Checkmark"/>
          <p:cNvPicPr preferRelativeResize="0"/>
          <p:nvPr/>
        </p:nvPicPr>
        <p:blipFill rotWithShape="1">
          <a:blip r:embed="rId4">
            <a:alphaModFix/>
          </a:blip>
          <a:srcRect/>
          <a:stretch/>
        </p:blipFill>
        <p:spPr>
          <a:xfrm>
            <a:off x="7460496" y="4353461"/>
            <a:ext cx="609600" cy="609600"/>
          </a:xfrm>
          <a:prstGeom prst="rect">
            <a:avLst/>
          </a:prstGeom>
          <a:noFill/>
          <a:ln>
            <a:noFill/>
          </a:ln>
        </p:spPr>
      </p:pic>
    </p:spTree>
    <p:extLst>
      <p:ext uri="{BB962C8B-B14F-4D97-AF65-F5344CB8AC3E}">
        <p14:creationId xmlns:p14="http://schemas.microsoft.com/office/powerpoint/2010/main" val="1731497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D5037-8C2F-5085-EE14-FC6C6862EF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1AA350-B283-B800-A917-1BEA365028A5}"/>
              </a:ext>
            </a:extLst>
          </p:cNvPr>
          <p:cNvPicPr>
            <a:picLocks noChangeAspect="1"/>
          </p:cNvPicPr>
          <p:nvPr/>
        </p:nvPicPr>
        <p:blipFill>
          <a:blip r:embed="rId2"/>
          <a:stretch>
            <a:fillRect/>
          </a:stretch>
        </p:blipFill>
        <p:spPr>
          <a:xfrm>
            <a:off x="25637" y="1083585"/>
            <a:ext cx="12157817" cy="5749015"/>
          </a:xfrm>
          <a:prstGeom prst="rect">
            <a:avLst/>
          </a:prstGeom>
        </p:spPr>
      </p:pic>
      <p:grpSp>
        <p:nvGrpSpPr>
          <p:cNvPr id="18" name="Group 17">
            <a:extLst>
              <a:ext uri="{FF2B5EF4-FFF2-40B4-BE49-F238E27FC236}">
                <a16:creationId xmlns:a16="http://schemas.microsoft.com/office/drawing/2014/main" id="{850F109C-F413-0B3C-CBBF-37F5DE034CDE}"/>
              </a:ext>
            </a:extLst>
          </p:cNvPr>
          <p:cNvGrpSpPr/>
          <p:nvPr/>
        </p:nvGrpSpPr>
        <p:grpSpPr>
          <a:xfrm>
            <a:off x="0" y="25339"/>
            <a:ext cx="10086109" cy="610261"/>
            <a:chOff x="0" y="38008"/>
            <a:chExt cx="16383000" cy="915392"/>
          </a:xfrm>
        </p:grpSpPr>
        <p:sp>
          <p:nvSpPr>
            <p:cNvPr id="19" name="Right Triangle 18">
              <a:extLst>
                <a:ext uri="{FF2B5EF4-FFF2-40B4-BE49-F238E27FC236}">
                  <a16:creationId xmlns:a16="http://schemas.microsoft.com/office/drawing/2014/main" id="{5B9A7CA9-3CCE-0CEA-E942-C46DC2A0550A}"/>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BAC05993-BA92-6F27-2F2E-3AB022428430}"/>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A02E38B3-7054-7C22-94A1-B1C218DB6E29}"/>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JUMLAH SKK KONSTRUKSI DAN TKK BER-SKK (NASIONAL &amp; LOKAL)</a:t>
              </a:r>
            </a:p>
          </p:txBody>
        </p:sp>
        <p:sp>
          <p:nvSpPr>
            <p:cNvPr id="26" name="Rectangle 25">
              <a:extLst>
                <a:ext uri="{FF2B5EF4-FFF2-40B4-BE49-F238E27FC236}">
                  <a16:creationId xmlns:a16="http://schemas.microsoft.com/office/drawing/2014/main" id="{CF8E6357-7FD6-9D9E-F17C-73AEDFB616AC}"/>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1</a:t>
              </a:r>
            </a:p>
          </p:txBody>
        </p:sp>
      </p:grpSp>
      <p:sp>
        <p:nvSpPr>
          <p:cNvPr id="12" name="TextBox 11">
            <a:extLst>
              <a:ext uri="{FF2B5EF4-FFF2-40B4-BE49-F238E27FC236}">
                <a16:creationId xmlns:a16="http://schemas.microsoft.com/office/drawing/2014/main" id="{098DB10B-2DE6-806A-341F-BF0F22D3C0AB}"/>
              </a:ext>
            </a:extLst>
          </p:cNvPr>
          <p:cNvSpPr txBox="1"/>
          <p:nvPr/>
        </p:nvSpPr>
        <p:spPr>
          <a:xfrm>
            <a:off x="941910" y="586991"/>
            <a:ext cx="5084819" cy="410241"/>
          </a:xfrm>
          <a:prstGeom prst="rect">
            <a:avLst/>
          </a:prstGeom>
        </p:spPr>
        <p:txBody>
          <a:bodyPr wrap="square" lIns="0" tIns="0" rIns="0" bIns="0" rtlCol="0" anchor="t">
            <a:spAutoFit/>
          </a:bodyPr>
          <a:lstStyle/>
          <a:p>
            <a:r>
              <a:rPr lang="id-ID" sz="1333" noProof="1">
                <a:solidFill>
                  <a:schemeClr val="bg1"/>
                </a:solidFill>
                <a:latin typeface=""/>
                <a:ea typeface="Poppins Medium"/>
                <a:cs typeface="Poppins Medium"/>
                <a:sym typeface="Poppins Medium"/>
              </a:rPr>
              <a:t>Sumber: </a:t>
            </a:r>
            <a:r>
              <a:rPr lang="en-US" sz="1333" i="1" noProof="1">
                <a:solidFill>
                  <a:schemeClr val="bg1"/>
                </a:solidFill>
                <a:latin typeface=""/>
                <a:ea typeface="Poppins Medium"/>
                <a:cs typeface="Poppins Medium"/>
                <a:sym typeface="Poppins Medium"/>
                <a:hlinkClick r:id="rId3">
                  <a:extLst>
                    <a:ext uri="{A12FA001-AC4F-418D-AE19-62706E023703}">
                      <ahyp:hlinkClr xmlns:ahyp="http://schemas.microsoft.com/office/drawing/2018/hyperlinkcolor" val="tx"/>
                    </a:ext>
                  </a:extLst>
                </a:hlinkClick>
              </a:rPr>
              <a:t>https://binakonstruksi.pu.go.id/dashboard-tenaga-ahli/</a:t>
            </a:r>
            <a:endParaRPr lang="en-US" sz="1333" i="1" noProof="1">
              <a:solidFill>
                <a:schemeClr val="bg1"/>
              </a:solidFill>
              <a:latin typeface=""/>
              <a:ea typeface="Poppins Medium"/>
              <a:cs typeface="Poppins Medium"/>
              <a:sym typeface="Poppins Medium"/>
            </a:endParaRPr>
          </a:p>
          <a:p>
            <a:r>
              <a:rPr lang="en-US" sz="1333" noProof="1">
                <a:solidFill>
                  <a:schemeClr val="bg1"/>
                </a:solidFill>
                <a:latin typeface=""/>
                <a:ea typeface="Poppins Medium"/>
                <a:cs typeface="Poppins Medium"/>
                <a:sym typeface="Poppins Medium"/>
              </a:rPr>
              <a:t>Data as per 11 Agustus 2025</a:t>
            </a:r>
            <a:endParaRPr lang="id-ID" sz="1333" noProof="1">
              <a:solidFill>
                <a:schemeClr val="bg1"/>
              </a:solidFill>
              <a:latin typeface=""/>
              <a:ea typeface="Poppins Medium"/>
              <a:cs typeface="Poppins Medium"/>
              <a:sym typeface="Poppins Medium"/>
            </a:endParaRPr>
          </a:p>
        </p:txBody>
      </p:sp>
      <p:sp>
        <p:nvSpPr>
          <p:cNvPr id="15" name="Rounded Rectangle 6">
            <a:extLst>
              <a:ext uri="{FF2B5EF4-FFF2-40B4-BE49-F238E27FC236}">
                <a16:creationId xmlns:a16="http://schemas.microsoft.com/office/drawing/2014/main" id="{5297EE10-9F0E-4318-ADBE-90690698812D}"/>
              </a:ext>
            </a:extLst>
          </p:cNvPr>
          <p:cNvSpPr/>
          <p:nvPr/>
        </p:nvSpPr>
        <p:spPr>
          <a:xfrm>
            <a:off x="3777241" y="1133295"/>
            <a:ext cx="2318759" cy="823692"/>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
        <p:nvSpPr>
          <p:cNvPr id="16" name="Rounded Rectangle 6">
            <a:extLst>
              <a:ext uri="{FF2B5EF4-FFF2-40B4-BE49-F238E27FC236}">
                <a16:creationId xmlns:a16="http://schemas.microsoft.com/office/drawing/2014/main" id="{7E5F990C-1711-7DA3-0E6A-74B3284B2188}"/>
              </a:ext>
            </a:extLst>
          </p:cNvPr>
          <p:cNvSpPr/>
          <p:nvPr/>
        </p:nvSpPr>
        <p:spPr>
          <a:xfrm>
            <a:off x="9947306" y="1083585"/>
            <a:ext cx="2219058" cy="873402"/>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
        <p:nvSpPr>
          <p:cNvPr id="4" name="Rounded Rectangle 6">
            <a:extLst>
              <a:ext uri="{FF2B5EF4-FFF2-40B4-BE49-F238E27FC236}">
                <a16:creationId xmlns:a16="http://schemas.microsoft.com/office/drawing/2014/main" id="{A718C26A-E822-ED10-1E1D-AAA1E08A8B66}"/>
              </a:ext>
            </a:extLst>
          </p:cNvPr>
          <p:cNvSpPr/>
          <p:nvPr/>
        </p:nvSpPr>
        <p:spPr>
          <a:xfrm>
            <a:off x="5920812" y="2649196"/>
            <a:ext cx="2318758" cy="640935"/>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6F63145D-88BC-9EC6-1D22-2EA60EF83F9D}"/>
              </a:ext>
            </a:extLst>
          </p:cNvPr>
          <p:cNvCxnSpPr>
            <a:cxnSpLocks/>
            <a:stCxn id="15" idx="2"/>
          </p:cNvCxnSpPr>
          <p:nvPr/>
        </p:nvCxnSpPr>
        <p:spPr>
          <a:xfrm>
            <a:off x="4936621" y="1956987"/>
            <a:ext cx="1940429" cy="971713"/>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284B06FD-A48A-1341-BD86-824D4694E986}"/>
              </a:ext>
            </a:extLst>
          </p:cNvPr>
          <p:cNvCxnSpPr>
            <a:cxnSpLocks/>
            <a:stCxn id="16" idx="2"/>
          </p:cNvCxnSpPr>
          <p:nvPr/>
        </p:nvCxnSpPr>
        <p:spPr>
          <a:xfrm flipH="1">
            <a:off x="7381875" y="1956987"/>
            <a:ext cx="3674960" cy="1110063"/>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31677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26" presetClass="entr" presetSubtype="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grpId="0" nodeType="withEffect">
                                  <p:stCondLst>
                                    <p:cond delay="50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BFA02-3A6F-F849-B967-B8F4D8E23E3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3628A5-4243-867E-FF14-0A78BD6D75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36" y="1083585"/>
            <a:ext cx="12166364" cy="5749015"/>
          </a:xfrm>
          <a:prstGeom prst="rect">
            <a:avLst/>
          </a:prstGeom>
        </p:spPr>
      </p:pic>
      <p:grpSp>
        <p:nvGrpSpPr>
          <p:cNvPr id="18" name="Group 17">
            <a:extLst>
              <a:ext uri="{FF2B5EF4-FFF2-40B4-BE49-F238E27FC236}">
                <a16:creationId xmlns:a16="http://schemas.microsoft.com/office/drawing/2014/main" id="{9B94BEE1-4364-9B56-DBFC-2B85639613B8}"/>
              </a:ext>
            </a:extLst>
          </p:cNvPr>
          <p:cNvGrpSpPr/>
          <p:nvPr/>
        </p:nvGrpSpPr>
        <p:grpSpPr>
          <a:xfrm>
            <a:off x="0" y="25339"/>
            <a:ext cx="10086109" cy="610261"/>
            <a:chOff x="0" y="38008"/>
            <a:chExt cx="16383000" cy="915392"/>
          </a:xfrm>
        </p:grpSpPr>
        <p:sp>
          <p:nvSpPr>
            <p:cNvPr id="19" name="Right Triangle 18">
              <a:extLst>
                <a:ext uri="{FF2B5EF4-FFF2-40B4-BE49-F238E27FC236}">
                  <a16:creationId xmlns:a16="http://schemas.microsoft.com/office/drawing/2014/main" id="{11A92F20-447E-90FB-BDC9-DDB453695B2F}"/>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D5FB7010-F209-B152-DD80-60F75757C001}"/>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403CAC16-3977-D159-C8E3-6676BB6C4FCE}"/>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JUMLAH SBU JASA KONSTRUKSI DAN BUJK (NASIONAL &amp; LOKAL)</a:t>
              </a:r>
            </a:p>
          </p:txBody>
        </p:sp>
        <p:sp>
          <p:nvSpPr>
            <p:cNvPr id="26" name="Rectangle 25">
              <a:extLst>
                <a:ext uri="{FF2B5EF4-FFF2-40B4-BE49-F238E27FC236}">
                  <a16:creationId xmlns:a16="http://schemas.microsoft.com/office/drawing/2014/main" id="{904F8D13-77D7-E208-2454-04CBD9E88AAE}"/>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1</a:t>
              </a:r>
            </a:p>
          </p:txBody>
        </p:sp>
      </p:grpSp>
      <p:sp>
        <p:nvSpPr>
          <p:cNvPr id="12" name="TextBox 11">
            <a:extLst>
              <a:ext uri="{FF2B5EF4-FFF2-40B4-BE49-F238E27FC236}">
                <a16:creationId xmlns:a16="http://schemas.microsoft.com/office/drawing/2014/main" id="{9BAE3623-D37F-A553-DDCF-18CA08B8DBE6}"/>
              </a:ext>
            </a:extLst>
          </p:cNvPr>
          <p:cNvSpPr txBox="1"/>
          <p:nvPr/>
        </p:nvSpPr>
        <p:spPr>
          <a:xfrm>
            <a:off x="941910" y="586991"/>
            <a:ext cx="6840015" cy="410241"/>
          </a:xfrm>
          <a:prstGeom prst="rect">
            <a:avLst/>
          </a:prstGeom>
        </p:spPr>
        <p:txBody>
          <a:bodyPr wrap="square" lIns="0" tIns="0" rIns="0" bIns="0" rtlCol="0" anchor="t">
            <a:spAutoFit/>
          </a:bodyPr>
          <a:lstStyle/>
          <a:p>
            <a:r>
              <a:rPr lang="id-ID" sz="1333" noProof="1">
                <a:solidFill>
                  <a:schemeClr val="bg1"/>
                </a:solidFill>
                <a:latin typeface=""/>
                <a:ea typeface="Poppins Medium"/>
                <a:cs typeface="Poppins Medium"/>
                <a:sym typeface="Poppins Medium"/>
              </a:rPr>
              <a:t>Sumber: </a:t>
            </a:r>
            <a:r>
              <a:rPr lang="en-US" sz="1333" i="1" noProof="1">
                <a:solidFill>
                  <a:schemeClr val="bg1"/>
                </a:solidFill>
                <a:latin typeface=""/>
                <a:ea typeface="Poppins Medium"/>
                <a:cs typeface="Poppins Medium"/>
                <a:sym typeface="Poppins Medium"/>
                <a:hlinkClick r:id="rId3">
                  <a:extLst>
                    <a:ext uri="{A12FA001-AC4F-418D-AE19-62706E023703}">
                      <ahyp:hlinkClr xmlns:ahyp="http://schemas.microsoft.com/office/drawing/2018/hyperlinkcolor" val="tx"/>
                    </a:ext>
                  </a:extLst>
                </a:hlinkClick>
              </a:rPr>
              <a:t>https://binakonstruksi.pu.go.id/data-badan-usaha-jasa-konstruksi/</a:t>
            </a:r>
            <a:endParaRPr lang="en-US" sz="1333" i="1" noProof="1">
              <a:solidFill>
                <a:schemeClr val="bg1"/>
              </a:solidFill>
              <a:latin typeface=""/>
              <a:ea typeface="Poppins Medium"/>
              <a:cs typeface="Poppins Medium"/>
              <a:sym typeface="Poppins Medium"/>
            </a:endParaRPr>
          </a:p>
          <a:p>
            <a:r>
              <a:rPr lang="en-US" sz="1333" noProof="1">
                <a:solidFill>
                  <a:schemeClr val="bg1"/>
                </a:solidFill>
                <a:latin typeface=""/>
                <a:ea typeface="Poppins Medium"/>
                <a:cs typeface="Poppins Medium"/>
                <a:sym typeface="Poppins Medium"/>
              </a:rPr>
              <a:t>Data as per 11 Agustus 2025</a:t>
            </a:r>
            <a:endParaRPr lang="id-ID" sz="1333" noProof="1">
              <a:solidFill>
                <a:schemeClr val="bg1"/>
              </a:solidFill>
              <a:latin typeface=""/>
              <a:ea typeface="Poppins Medium"/>
              <a:cs typeface="Poppins Medium"/>
              <a:sym typeface="Poppins Medium"/>
            </a:endParaRPr>
          </a:p>
        </p:txBody>
      </p:sp>
      <p:sp>
        <p:nvSpPr>
          <p:cNvPr id="15" name="Rounded Rectangle 6">
            <a:extLst>
              <a:ext uri="{FF2B5EF4-FFF2-40B4-BE49-F238E27FC236}">
                <a16:creationId xmlns:a16="http://schemas.microsoft.com/office/drawing/2014/main" id="{31A801F7-78BF-8D8A-0689-8327BFA0F713}"/>
              </a:ext>
            </a:extLst>
          </p:cNvPr>
          <p:cNvSpPr/>
          <p:nvPr/>
        </p:nvSpPr>
        <p:spPr>
          <a:xfrm>
            <a:off x="3777241" y="1133295"/>
            <a:ext cx="2318759" cy="823692"/>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
        <p:nvSpPr>
          <p:cNvPr id="16" name="Rounded Rectangle 6">
            <a:extLst>
              <a:ext uri="{FF2B5EF4-FFF2-40B4-BE49-F238E27FC236}">
                <a16:creationId xmlns:a16="http://schemas.microsoft.com/office/drawing/2014/main" id="{C838EE06-7460-5445-0305-8436619711D1}"/>
              </a:ext>
            </a:extLst>
          </p:cNvPr>
          <p:cNvSpPr/>
          <p:nvPr/>
        </p:nvSpPr>
        <p:spPr>
          <a:xfrm>
            <a:off x="9947306" y="1083585"/>
            <a:ext cx="2219058" cy="873402"/>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
        <p:nvSpPr>
          <p:cNvPr id="4" name="Rounded Rectangle 6">
            <a:extLst>
              <a:ext uri="{FF2B5EF4-FFF2-40B4-BE49-F238E27FC236}">
                <a16:creationId xmlns:a16="http://schemas.microsoft.com/office/drawing/2014/main" id="{9E223DE2-0575-6AF9-E8F0-49A0D7E6ACD6}"/>
              </a:ext>
            </a:extLst>
          </p:cNvPr>
          <p:cNvSpPr/>
          <p:nvPr/>
        </p:nvSpPr>
        <p:spPr>
          <a:xfrm>
            <a:off x="5920812" y="2649196"/>
            <a:ext cx="2318758" cy="640935"/>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00A3BBA8-BB42-B62A-9D95-FEBE55D134E7}"/>
              </a:ext>
            </a:extLst>
          </p:cNvPr>
          <p:cNvCxnSpPr>
            <a:cxnSpLocks/>
            <a:stCxn id="15" idx="2"/>
          </p:cNvCxnSpPr>
          <p:nvPr/>
        </p:nvCxnSpPr>
        <p:spPr>
          <a:xfrm>
            <a:off x="4936621" y="1956987"/>
            <a:ext cx="1864229" cy="1119588"/>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5AD10B1D-6020-6ED5-60AA-3FF59342BED0}"/>
              </a:ext>
            </a:extLst>
          </p:cNvPr>
          <p:cNvCxnSpPr>
            <a:cxnSpLocks/>
            <a:stCxn id="16" idx="2"/>
          </p:cNvCxnSpPr>
          <p:nvPr/>
        </p:nvCxnSpPr>
        <p:spPr>
          <a:xfrm flipH="1">
            <a:off x="7410450" y="1956987"/>
            <a:ext cx="3646385" cy="971713"/>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92149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26" presetClass="entr" presetSubtype="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grpId="0" nodeType="withEffect">
                                  <p:stCondLst>
                                    <p:cond delay="50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AE40AA9-D12D-DEAE-8C27-F312F11E9507}"/>
            </a:ext>
          </a:extLst>
        </p:cNvPr>
        <p:cNvGrpSpPr/>
        <p:nvPr/>
      </p:nvGrpSpPr>
      <p:grpSpPr>
        <a:xfrm>
          <a:off x="0" y="0"/>
          <a:ext cx="0" cy="0"/>
          <a:chOff x="0" y="0"/>
          <a:chExt cx="0" cy="0"/>
        </a:xfrm>
      </p:grpSpPr>
      <p:sp>
        <p:nvSpPr>
          <p:cNvPr id="3" name="Tampungan Nomor Slide 2">
            <a:extLst>
              <a:ext uri="{FF2B5EF4-FFF2-40B4-BE49-F238E27FC236}">
                <a16:creationId xmlns:a16="http://schemas.microsoft.com/office/drawing/2014/main" id="{FAE7B71D-E22D-0945-42FB-CE09CFA0B58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359B50-B6C7-48F8-B0E7-5EBD33ABF1B1}" type="slidenum">
              <a:rPr kumimoji="0" lang="id-ID"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id-ID"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Persegi Panjang: Sudut Lengkung 3">
            <a:extLst>
              <a:ext uri="{FF2B5EF4-FFF2-40B4-BE49-F238E27FC236}">
                <a16:creationId xmlns:a16="http://schemas.microsoft.com/office/drawing/2014/main" id="{8C9840CE-49B3-5E7A-37F0-AC853352F30C}"/>
              </a:ext>
            </a:extLst>
          </p:cNvPr>
          <p:cNvSpPr/>
          <p:nvPr/>
        </p:nvSpPr>
        <p:spPr>
          <a:xfrm>
            <a:off x="3131021" y="1771650"/>
            <a:ext cx="8137841" cy="2095499"/>
          </a:xfrm>
          <a:prstGeom prst="roundRect">
            <a:avLst>
              <a:gd name="adj" fmla="val 9338"/>
            </a:avLst>
          </a:prstGeom>
          <a:gradFill>
            <a:gsLst>
              <a:gs pos="0">
                <a:schemeClr val="accent3">
                  <a:alpha val="72000"/>
                </a:schemeClr>
              </a:gs>
              <a:gs pos="100000">
                <a:schemeClr val="accent1"/>
              </a:gs>
              <a:gs pos="23000">
                <a:schemeClr val="accent1">
                  <a:alpha val="90000"/>
                </a:schemeClr>
              </a:gs>
            </a:gsLst>
            <a:lin ang="132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Kotak Teks 4">
            <a:extLst>
              <a:ext uri="{FF2B5EF4-FFF2-40B4-BE49-F238E27FC236}">
                <a16:creationId xmlns:a16="http://schemas.microsoft.com/office/drawing/2014/main" id="{620BF39F-CCDB-5196-4A32-E79BB646A88C}"/>
              </a:ext>
            </a:extLst>
          </p:cNvPr>
          <p:cNvSpPr txBox="1"/>
          <p:nvPr/>
        </p:nvSpPr>
        <p:spPr>
          <a:xfrm>
            <a:off x="3938738" y="2303122"/>
            <a:ext cx="716675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JABATAN KERJA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u="none" strike="noStrike" kern="1200" cap="none" spc="0" normalizeH="0" baseline="0" noProof="0" dirty="0">
                <a:ln>
                  <a:noFill/>
                </a:ln>
                <a:solidFill>
                  <a:schemeClr val="bg1"/>
                </a:solidFill>
                <a:effectLst/>
                <a:uLnTx/>
                <a:uFillTx/>
                <a:latin typeface="Arial" panose="020B0604020202020204" pitchFamily="34" charset="0"/>
                <a:ea typeface="+mn-ea"/>
                <a:cs typeface="+mn-cs"/>
              </a:rPr>
              <a:t>KHUSUS ASN DI BIDANG PEKERJAAN UMUM,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latin typeface="Arial" panose="020B0604020202020204" pitchFamily="34" charset="0"/>
              </a:rPr>
              <a:t>PERUMAHAN DAN PERMUKIMAN (DI KEMENTERIAN PU, KEMENTERIAN PKP, DAN OPD)</a:t>
            </a:r>
            <a:endParaRPr kumimoji="0" lang="en-US" sz="22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7" name="Gambar 6">
            <a:extLst>
              <a:ext uri="{FF2B5EF4-FFF2-40B4-BE49-F238E27FC236}">
                <a16:creationId xmlns:a16="http://schemas.microsoft.com/office/drawing/2014/main" id="{ED43CAD7-D06F-39E9-561A-93E27BAD50E1}"/>
              </a:ext>
            </a:extLst>
          </p:cNvPr>
          <p:cNvPicPr>
            <a:picLocks noChangeAspect="1"/>
          </p:cNvPicPr>
          <p:nvPr/>
        </p:nvPicPr>
        <p:blipFill>
          <a:blip r:embed="rId3"/>
          <a:srcRect l="1751" r="1751"/>
          <a:stretch/>
        </p:blipFill>
        <p:spPr>
          <a:xfrm>
            <a:off x="5017677" y="3"/>
            <a:ext cx="2182265" cy="699247"/>
          </a:xfrm>
          <a:prstGeom prst="rect">
            <a:avLst/>
          </a:prstGeom>
        </p:spPr>
      </p:pic>
      <p:sp>
        <p:nvSpPr>
          <p:cNvPr id="2" name="Kotak Teks 1">
            <a:extLst>
              <a:ext uri="{FF2B5EF4-FFF2-40B4-BE49-F238E27FC236}">
                <a16:creationId xmlns:a16="http://schemas.microsoft.com/office/drawing/2014/main" id="{BFABED05-9687-7EFE-F866-4586C24BCDBE}"/>
              </a:ext>
            </a:extLst>
          </p:cNvPr>
          <p:cNvSpPr txBox="1"/>
          <p:nvPr/>
        </p:nvSpPr>
        <p:spPr>
          <a:xfrm>
            <a:off x="3198398" y="2247199"/>
            <a:ext cx="930840" cy="800219"/>
          </a:xfrm>
          <a:prstGeom prst="rect">
            <a:avLst/>
          </a:prstGeom>
          <a:noFill/>
          <a:effectLst>
            <a:innerShdw blurRad="63500" dist="50800" dir="13500000">
              <a:prstClr val="black">
                <a:alpha val="50000"/>
              </a:prstClr>
            </a:inn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02</a:t>
            </a:r>
            <a:endParaRPr kumimoji="0" lang="en-US" sz="4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1028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ADE88-8148-769D-CAD9-CC14CB7DE1EA}"/>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C3216C90-1B45-AF39-F1A4-258B71EBA6EB}"/>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407BF878-AC5C-65D6-E5CC-13532DA6F764}"/>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24F1B51F-FF94-1E35-318C-5D16F6DC55E4}"/>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6AC45690-371C-E9F3-0412-1E0E105E55AF}"/>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REGULASI TERKAIT JABATAN KERJA BIDANG JASA KONSTRUKSI (1/3)</a:t>
              </a:r>
            </a:p>
          </p:txBody>
        </p:sp>
        <p:sp>
          <p:nvSpPr>
            <p:cNvPr id="26" name="Rectangle 25">
              <a:extLst>
                <a:ext uri="{FF2B5EF4-FFF2-40B4-BE49-F238E27FC236}">
                  <a16:creationId xmlns:a16="http://schemas.microsoft.com/office/drawing/2014/main" id="{277454DA-B92A-6574-E99E-2DE925A6B010}"/>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2</a:t>
              </a:r>
            </a:p>
          </p:txBody>
        </p:sp>
      </p:grpSp>
      <p:pic>
        <p:nvPicPr>
          <p:cNvPr id="2" name="Picture 1">
            <a:extLst>
              <a:ext uri="{FF2B5EF4-FFF2-40B4-BE49-F238E27FC236}">
                <a16:creationId xmlns:a16="http://schemas.microsoft.com/office/drawing/2014/main" id="{67894871-098B-E464-7E97-7562100917F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1704" y="990489"/>
            <a:ext cx="3322324" cy="4976014"/>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548E1BC-E5FD-3754-5388-40734D313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30241" y="923634"/>
            <a:ext cx="3301028" cy="497601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7C87527-443F-95AB-8EC2-2F8C3D9991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06390" y="990489"/>
            <a:ext cx="3215117" cy="4976014"/>
          </a:xfrm>
          <a:prstGeom prst="rect">
            <a:avLst/>
          </a:prstGeom>
          <a:effectLst>
            <a:outerShdw blurRad="50800" dist="38100" dir="2700000" algn="tl" rotWithShape="0">
              <a:prstClr val="black">
                <a:alpha val="40000"/>
              </a:prstClr>
            </a:outerShdw>
          </a:effectLst>
        </p:spPr>
      </p:pic>
      <p:sp>
        <p:nvSpPr>
          <p:cNvPr id="7" name="Rounded Rectangle 6">
            <a:extLst>
              <a:ext uri="{FF2B5EF4-FFF2-40B4-BE49-F238E27FC236}">
                <a16:creationId xmlns:a16="http://schemas.microsoft.com/office/drawing/2014/main" id="{D28ACFC9-690C-43A5-E559-101E64BE9C66}"/>
              </a:ext>
            </a:extLst>
          </p:cNvPr>
          <p:cNvSpPr/>
          <p:nvPr/>
        </p:nvSpPr>
        <p:spPr>
          <a:xfrm>
            <a:off x="136537" y="822856"/>
            <a:ext cx="7078360" cy="5302010"/>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
        <p:nvSpPr>
          <p:cNvPr id="8" name="Rounded Rectangle 6">
            <a:extLst>
              <a:ext uri="{FF2B5EF4-FFF2-40B4-BE49-F238E27FC236}">
                <a16:creationId xmlns:a16="http://schemas.microsoft.com/office/drawing/2014/main" id="{A679DEF0-311F-97F3-0BAB-95A341C0DD45}"/>
              </a:ext>
            </a:extLst>
          </p:cNvPr>
          <p:cNvSpPr/>
          <p:nvPr/>
        </p:nvSpPr>
        <p:spPr>
          <a:xfrm>
            <a:off x="8136851" y="822856"/>
            <a:ext cx="3713445" cy="5302010"/>
          </a:xfrm>
          <a:prstGeom prst="roundRect">
            <a:avLst>
              <a:gd name="adj" fmla="val 8422"/>
            </a:avLst>
          </a:prstGeom>
          <a:no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
        <p:nvSpPr>
          <p:cNvPr id="9" name="Persegi Panjang: Sudut Lengkung 3">
            <a:extLst>
              <a:ext uri="{FF2B5EF4-FFF2-40B4-BE49-F238E27FC236}">
                <a16:creationId xmlns:a16="http://schemas.microsoft.com/office/drawing/2014/main" id="{18061707-8FB0-BED6-96C2-342D324502C9}"/>
              </a:ext>
            </a:extLst>
          </p:cNvPr>
          <p:cNvSpPr/>
          <p:nvPr/>
        </p:nvSpPr>
        <p:spPr>
          <a:xfrm>
            <a:off x="987753" y="5751738"/>
            <a:ext cx="5199220" cy="971550"/>
          </a:xfrm>
          <a:prstGeom prst="roundRect">
            <a:avLst>
              <a:gd name="adj" fmla="val 9338"/>
            </a:avLst>
          </a:prstGeom>
          <a:gradFill>
            <a:gsLst>
              <a:gs pos="0">
                <a:schemeClr val="accent3">
                  <a:alpha val="72000"/>
                </a:schemeClr>
              </a:gs>
              <a:gs pos="100000">
                <a:schemeClr val="accent1"/>
              </a:gs>
              <a:gs pos="23000">
                <a:schemeClr val="accent1">
                  <a:alpha val="90000"/>
                </a:schemeClr>
              </a:gs>
            </a:gsLst>
            <a:lin ang="132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Kotak Teks 4">
            <a:extLst>
              <a:ext uri="{FF2B5EF4-FFF2-40B4-BE49-F238E27FC236}">
                <a16:creationId xmlns:a16="http://schemas.microsoft.com/office/drawing/2014/main" id="{E82995C2-B379-2027-68C6-9E203C01E940}"/>
              </a:ext>
            </a:extLst>
          </p:cNvPr>
          <p:cNvSpPr txBox="1"/>
          <p:nvPr/>
        </p:nvSpPr>
        <p:spPr>
          <a:xfrm>
            <a:off x="1065991" y="5817526"/>
            <a:ext cx="502428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SK DJBK No. 114/KPTS/Dk/2024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latin typeface="Arial" panose="020B0604020202020204" pitchFamily="34" charset="0"/>
              </a:rPr>
              <a:t>Penetapan</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Jabatan</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Kerja</a:t>
            </a:r>
            <a:r>
              <a:rPr lang="en-US" sz="1400" b="1" dirty="0">
                <a:solidFill>
                  <a:schemeClr val="bg1"/>
                </a:solidFill>
                <a:latin typeface="Arial" panose="020B0604020202020204" pitchFamily="34" charset="0"/>
              </a:rPr>
              <a:t> dan </a:t>
            </a:r>
            <a:r>
              <a:rPr lang="en-US" sz="1400" b="1" dirty="0" err="1">
                <a:solidFill>
                  <a:schemeClr val="bg1"/>
                </a:solidFill>
                <a:latin typeface="Arial" panose="020B0604020202020204" pitchFamily="34" charset="0"/>
              </a:rPr>
              <a:t>Jenjang</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Kualifikasi</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atas</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Jabatan</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Kerja</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Bidang</a:t>
            </a:r>
            <a:r>
              <a:rPr lang="en-US" sz="1400" b="1" dirty="0">
                <a:solidFill>
                  <a:schemeClr val="bg1"/>
                </a:solidFill>
                <a:latin typeface="Arial" panose="020B0604020202020204" pitchFamily="34" charset="0"/>
              </a:rPr>
              <a:t> Jasa </a:t>
            </a:r>
            <a:r>
              <a:rPr lang="en-US" sz="1400" b="1" dirty="0" err="1">
                <a:solidFill>
                  <a:schemeClr val="bg1"/>
                </a:solidFill>
                <a:latin typeface="Arial" panose="020B0604020202020204" pitchFamily="34" charset="0"/>
              </a:rPr>
              <a:t>Konstruksi</a:t>
            </a:r>
            <a:endParaRPr kumimoji="0" lang="en-US" sz="14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11" name="Rounded Rectangle 6">
            <a:extLst>
              <a:ext uri="{FF2B5EF4-FFF2-40B4-BE49-F238E27FC236}">
                <a16:creationId xmlns:a16="http://schemas.microsoft.com/office/drawing/2014/main" id="{3F27FDA2-63D0-189A-A596-4EE26E04E105}"/>
              </a:ext>
            </a:extLst>
          </p:cNvPr>
          <p:cNvSpPr/>
          <p:nvPr/>
        </p:nvSpPr>
        <p:spPr>
          <a:xfrm>
            <a:off x="3981450" y="1458703"/>
            <a:ext cx="2819400" cy="598697"/>
          </a:xfrm>
          <a:prstGeom prst="roundRect">
            <a:avLst>
              <a:gd name="adj" fmla="val 8422"/>
            </a:avLst>
          </a:prstGeom>
          <a:no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
        <p:nvSpPr>
          <p:cNvPr id="6" name="Down Arrow 107">
            <a:extLst>
              <a:ext uri="{FF2B5EF4-FFF2-40B4-BE49-F238E27FC236}">
                <a16:creationId xmlns:a16="http://schemas.microsoft.com/office/drawing/2014/main" id="{913FD255-ECA5-55C0-8E0E-8AD8D07B2331}"/>
              </a:ext>
            </a:extLst>
          </p:cNvPr>
          <p:cNvSpPr/>
          <p:nvPr/>
        </p:nvSpPr>
        <p:spPr>
          <a:xfrm rot="16200000">
            <a:off x="7307616" y="1090050"/>
            <a:ext cx="322472" cy="1336002"/>
          </a:xfrm>
          <a:prstGeom prst="downArrow">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2" name="Persegi Panjang: Sudut Lengkung 3">
            <a:extLst>
              <a:ext uri="{FF2B5EF4-FFF2-40B4-BE49-F238E27FC236}">
                <a16:creationId xmlns:a16="http://schemas.microsoft.com/office/drawing/2014/main" id="{73F84D72-067A-C1A6-ED30-C32F1344CFE0}"/>
              </a:ext>
            </a:extLst>
          </p:cNvPr>
          <p:cNvSpPr/>
          <p:nvPr/>
        </p:nvSpPr>
        <p:spPr>
          <a:xfrm>
            <a:off x="7357259" y="4168782"/>
            <a:ext cx="4764665" cy="971550"/>
          </a:xfrm>
          <a:prstGeom prst="roundRect">
            <a:avLst>
              <a:gd name="adj" fmla="val 9338"/>
            </a:avLst>
          </a:prstGeom>
          <a:gradFill>
            <a:gsLst>
              <a:gs pos="0">
                <a:schemeClr val="accent3">
                  <a:alpha val="72000"/>
                </a:schemeClr>
              </a:gs>
              <a:gs pos="100000">
                <a:schemeClr val="accent1"/>
              </a:gs>
              <a:gs pos="23000">
                <a:schemeClr val="accent1">
                  <a:alpha val="90000"/>
                </a:schemeClr>
              </a:gs>
            </a:gsLst>
            <a:lin ang="132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Kotak Teks 4">
            <a:extLst>
              <a:ext uri="{FF2B5EF4-FFF2-40B4-BE49-F238E27FC236}">
                <a16:creationId xmlns:a16="http://schemas.microsoft.com/office/drawing/2014/main" id="{CFA428BA-16E0-3F0A-683F-E89E931DE284}"/>
              </a:ext>
            </a:extLst>
          </p:cNvPr>
          <p:cNvSpPr txBox="1"/>
          <p:nvPr/>
        </p:nvSpPr>
        <p:spPr>
          <a:xfrm>
            <a:off x="7435497" y="4234570"/>
            <a:ext cx="468642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SE LPJK No. 01/SE/LPJK/2025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latin typeface="Arial" panose="020B0604020202020204" pitchFamily="34" charset="0"/>
              </a:rPr>
              <a:t>Pedoman</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Pemberian</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Lisensi</a:t>
            </a:r>
            <a:r>
              <a:rPr lang="en-US" sz="1400" b="1" dirty="0">
                <a:solidFill>
                  <a:schemeClr val="bg1"/>
                </a:solidFill>
                <a:latin typeface="Arial" panose="020B0604020202020204" pitchFamily="34" charset="0"/>
              </a:rPr>
              <a:t> LSP, </a:t>
            </a:r>
            <a:r>
              <a:rPr lang="en-US" sz="1400" b="1" dirty="0" err="1">
                <a:solidFill>
                  <a:schemeClr val="bg1"/>
                </a:solidFill>
                <a:latin typeface="Arial" panose="020B0604020202020204" pitchFamily="34" charset="0"/>
              </a:rPr>
              <a:t>Pencatatan</a:t>
            </a:r>
            <a:r>
              <a:rPr lang="en-US" sz="1400" b="1" dirty="0">
                <a:solidFill>
                  <a:schemeClr val="bg1"/>
                </a:solidFill>
                <a:latin typeface="Arial" panose="020B0604020202020204" pitchFamily="34" charset="0"/>
              </a:rPr>
              <a:t> LSP </a:t>
            </a:r>
            <a:r>
              <a:rPr lang="en-US" sz="1400" b="1" dirty="0" err="1">
                <a:solidFill>
                  <a:schemeClr val="bg1"/>
                </a:solidFill>
                <a:latin typeface="Arial" panose="020B0604020202020204" pitchFamily="34" charset="0"/>
              </a:rPr>
              <a:t>Terlisensi</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serta</a:t>
            </a:r>
            <a:r>
              <a:rPr lang="en-US" sz="1400" b="1" dirty="0">
                <a:solidFill>
                  <a:schemeClr val="bg1"/>
                </a:solidFill>
                <a:latin typeface="Arial" panose="020B0604020202020204" pitchFamily="34" charset="0"/>
              </a:rPr>
              <a:t> Daftar </a:t>
            </a:r>
            <a:r>
              <a:rPr lang="en-US" sz="1400" b="1" dirty="0" err="1">
                <a:solidFill>
                  <a:schemeClr val="bg1"/>
                </a:solidFill>
                <a:latin typeface="Arial" panose="020B0604020202020204" pitchFamily="34" charset="0"/>
              </a:rPr>
              <a:t>Standar</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Kompetensi</a:t>
            </a:r>
            <a:r>
              <a:rPr lang="en-US" sz="1400" b="1" dirty="0">
                <a:solidFill>
                  <a:schemeClr val="bg1"/>
                </a:solidFill>
                <a:latin typeface="Arial" panose="020B0604020202020204" pitchFamily="34" charset="0"/>
              </a:rPr>
              <a:t> &amp; Skema</a:t>
            </a:r>
            <a:endParaRPr kumimoji="0" lang="en-US" sz="14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758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grpId="0" nodeType="withEffect">
                                  <p:stCondLst>
                                    <p:cond delay="50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AD938-A718-6946-5508-C1F07A6D8A04}"/>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7B750C35-63EE-C1BA-779E-CC380CCD80A8}"/>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35E7DB43-3004-34FA-D4F2-C1E6983DE289}"/>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59C57A8F-82D9-1B18-A2AD-18A0FCB48E68}"/>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874A0236-31B7-4191-567C-FFD53EA5DB51}"/>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REGULASI TERKAIT JABATAN KERJA BIDANG JASA KONSTRUKSI (2/3)</a:t>
              </a:r>
            </a:p>
          </p:txBody>
        </p:sp>
        <p:sp>
          <p:nvSpPr>
            <p:cNvPr id="26" name="Rectangle 25">
              <a:extLst>
                <a:ext uri="{FF2B5EF4-FFF2-40B4-BE49-F238E27FC236}">
                  <a16:creationId xmlns:a16="http://schemas.microsoft.com/office/drawing/2014/main" id="{CF8FD42C-8849-6485-FF83-DF92E73879F9}"/>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2</a:t>
              </a:r>
            </a:p>
          </p:txBody>
        </p:sp>
      </p:grpSp>
      <p:sp>
        <p:nvSpPr>
          <p:cNvPr id="4" name="TextBox 3">
            <a:extLst>
              <a:ext uri="{FF2B5EF4-FFF2-40B4-BE49-F238E27FC236}">
                <a16:creationId xmlns:a16="http://schemas.microsoft.com/office/drawing/2014/main" id="{265013CF-AD11-84E7-260B-1795366982D1}"/>
              </a:ext>
            </a:extLst>
          </p:cNvPr>
          <p:cNvSpPr txBox="1"/>
          <p:nvPr/>
        </p:nvSpPr>
        <p:spPr>
          <a:xfrm>
            <a:off x="941910" y="586991"/>
            <a:ext cx="5084819" cy="410241"/>
          </a:xfrm>
          <a:prstGeom prst="rect">
            <a:avLst/>
          </a:prstGeom>
        </p:spPr>
        <p:txBody>
          <a:bodyPr wrap="square" lIns="0" tIns="0" rIns="0" bIns="0" rtlCol="0" anchor="t">
            <a:spAutoFit/>
          </a:bodyPr>
          <a:lstStyle/>
          <a:p>
            <a:r>
              <a:rPr lang="en-US" sz="1333" noProof="1">
                <a:solidFill>
                  <a:schemeClr val="bg1"/>
                </a:solidFill>
                <a:latin typeface=""/>
                <a:ea typeface="Poppins Medium"/>
                <a:cs typeface="Poppins Medium"/>
                <a:sym typeface="Poppins Medium"/>
              </a:rPr>
              <a:t>Terdapat 11 Jabatan Kerja dan 13 Skema Jabatan Kerja</a:t>
            </a:r>
          </a:p>
          <a:p>
            <a:r>
              <a:rPr lang="en-US" sz="1333" noProof="1">
                <a:solidFill>
                  <a:schemeClr val="bg1"/>
                </a:solidFill>
                <a:latin typeface=""/>
                <a:ea typeface="Poppins Medium"/>
                <a:cs typeface="Poppins Medium"/>
                <a:sym typeface="Poppins Medium"/>
              </a:rPr>
              <a:t>Khusus untuk ASN</a:t>
            </a:r>
            <a:endParaRPr lang="id-ID" sz="1333" noProof="1">
              <a:solidFill>
                <a:schemeClr val="bg1"/>
              </a:solidFill>
              <a:latin typeface=""/>
              <a:ea typeface="Poppins Medium"/>
              <a:cs typeface="Poppins Medium"/>
              <a:sym typeface="Poppins Medium"/>
            </a:endParaRPr>
          </a:p>
        </p:txBody>
      </p:sp>
      <p:grpSp>
        <p:nvGrpSpPr>
          <p:cNvPr id="14" name="Group 13">
            <a:extLst>
              <a:ext uri="{FF2B5EF4-FFF2-40B4-BE49-F238E27FC236}">
                <a16:creationId xmlns:a16="http://schemas.microsoft.com/office/drawing/2014/main" id="{4647DE53-9278-9BA6-3631-43464C43B14F}"/>
              </a:ext>
            </a:extLst>
          </p:cNvPr>
          <p:cNvGrpSpPr/>
          <p:nvPr/>
        </p:nvGrpSpPr>
        <p:grpSpPr>
          <a:xfrm>
            <a:off x="4845650" y="2358956"/>
            <a:ext cx="717969" cy="717969"/>
            <a:chOff x="7741513" y="1927369"/>
            <a:chExt cx="1032167" cy="1032167"/>
          </a:xfrm>
        </p:grpSpPr>
        <p:grpSp>
          <p:nvGrpSpPr>
            <p:cNvPr id="5" name="Google Shape;229;p6">
              <a:extLst>
                <a:ext uri="{FF2B5EF4-FFF2-40B4-BE49-F238E27FC236}">
                  <a16:creationId xmlns:a16="http://schemas.microsoft.com/office/drawing/2014/main" id="{2BE74C11-57A0-FFB1-2D3B-291EBDFAB49B}"/>
                </a:ext>
              </a:extLst>
            </p:cNvPr>
            <p:cNvGrpSpPr/>
            <p:nvPr/>
          </p:nvGrpSpPr>
          <p:grpSpPr>
            <a:xfrm>
              <a:off x="7741513" y="1927369"/>
              <a:ext cx="1032167" cy="1032167"/>
              <a:chOff x="0" y="0"/>
              <a:chExt cx="812800" cy="812800"/>
            </a:xfrm>
          </p:grpSpPr>
          <p:sp>
            <p:nvSpPr>
              <p:cNvPr id="6" name="Google Shape;230;p6">
                <a:extLst>
                  <a:ext uri="{FF2B5EF4-FFF2-40B4-BE49-F238E27FC236}">
                    <a16:creationId xmlns:a16="http://schemas.microsoft.com/office/drawing/2014/main" id="{B65E8976-0699-2DFC-43C1-3050D426178B}"/>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7" name="Google Shape;231;p6">
                <a:extLst>
                  <a:ext uri="{FF2B5EF4-FFF2-40B4-BE49-F238E27FC236}">
                    <a16:creationId xmlns:a16="http://schemas.microsoft.com/office/drawing/2014/main" id="{06F42739-1B3F-209A-98F5-EE5AE8375C5A}"/>
                  </a:ext>
                </a:extLst>
              </p:cNvPr>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pic>
          <p:nvPicPr>
            <p:cNvPr id="8" name="Google Shape;252;p6" descr="Checkmark">
              <a:extLst>
                <a:ext uri="{FF2B5EF4-FFF2-40B4-BE49-F238E27FC236}">
                  <a16:creationId xmlns:a16="http://schemas.microsoft.com/office/drawing/2014/main" id="{62613D21-DF77-9750-159C-6F71133B5B0B}"/>
                </a:ext>
              </a:extLst>
            </p:cNvPr>
            <p:cNvPicPr preferRelativeResize="0"/>
            <p:nvPr/>
          </p:nvPicPr>
          <p:blipFill rotWithShape="1">
            <a:blip r:embed="rId2">
              <a:alphaModFix/>
            </a:blip>
            <a:srcRect/>
            <a:stretch/>
          </p:blipFill>
          <p:spPr>
            <a:xfrm>
              <a:off x="7953375" y="2150669"/>
              <a:ext cx="609600" cy="609600"/>
            </a:xfrm>
            <a:prstGeom prst="rect">
              <a:avLst/>
            </a:prstGeom>
            <a:noFill/>
            <a:ln>
              <a:noFill/>
            </a:ln>
          </p:spPr>
        </p:pic>
      </p:grpSp>
      <p:sp>
        <p:nvSpPr>
          <p:cNvPr id="9" name="Persegi Panjang: Sudut Lengkung 3">
            <a:extLst>
              <a:ext uri="{FF2B5EF4-FFF2-40B4-BE49-F238E27FC236}">
                <a16:creationId xmlns:a16="http://schemas.microsoft.com/office/drawing/2014/main" id="{E6A26A0E-6795-A9D0-F85F-569AB795EDE1}"/>
              </a:ext>
            </a:extLst>
          </p:cNvPr>
          <p:cNvSpPr/>
          <p:nvPr/>
        </p:nvSpPr>
        <p:spPr>
          <a:xfrm>
            <a:off x="165112" y="2276084"/>
            <a:ext cx="1741578" cy="3112523"/>
          </a:xfrm>
          <a:prstGeom prst="roundRect">
            <a:avLst>
              <a:gd name="adj" fmla="val 9338"/>
            </a:avLst>
          </a:prstGeom>
          <a:gradFill>
            <a:gsLst>
              <a:gs pos="0">
                <a:schemeClr val="accent3">
                  <a:alpha val="72000"/>
                </a:schemeClr>
              </a:gs>
              <a:gs pos="100000">
                <a:schemeClr val="accent1"/>
              </a:gs>
              <a:gs pos="23000">
                <a:schemeClr val="accent1">
                  <a:alpha val="90000"/>
                </a:schemeClr>
              </a:gs>
            </a:gsLst>
            <a:lin ang="132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Kotak Teks 4">
            <a:extLst>
              <a:ext uri="{FF2B5EF4-FFF2-40B4-BE49-F238E27FC236}">
                <a16:creationId xmlns:a16="http://schemas.microsoft.com/office/drawing/2014/main" id="{3A82ABF0-5B29-0D2D-8BBB-0C424F59BE3A}"/>
              </a:ext>
            </a:extLst>
          </p:cNvPr>
          <p:cNvSpPr txBox="1"/>
          <p:nvPr/>
        </p:nvSpPr>
        <p:spPr>
          <a:xfrm>
            <a:off x="4420119" y="1630426"/>
            <a:ext cx="7446175" cy="43088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ASN          NON-ASN  D4/S1 </a:t>
            </a:r>
            <a:r>
              <a:rPr kumimoji="0" lang="en-US" sz="2200" b="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Akselerasi</a:t>
            </a:r>
            <a:endParaRPr kumimoji="0" lang="en-US" sz="2200" b="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1" name="Kotak Teks 1">
            <a:extLst>
              <a:ext uri="{FF2B5EF4-FFF2-40B4-BE49-F238E27FC236}">
                <a16:creationId xmlns:a16="http://schemas.microsoft.com/office/drawing/2014/main" id="{5BEA83C0-5DC1-52F9-6C83-6CA34EA1183A}"/>
              </a:ext>
            </a:extLst>
          </p:cNvPr>
          <p:cNvSpPr txBox="1"/>
          <p:nvPr/>
        </p:nvSpPr>
        <p:spPr>
          <a:xfrm>
            <a:off x="165111" y="3550978"/>
            <a:ext cx="1741579" cy="584775"/>
          </a:xfrm>
          <a:prstGeom prst="rect">
            <a:avLst/>
          </a:prstGeom>
          <a:noFill/>
          <a:effectLst>
            <a:innerShdw blurRad="63500" dist="50800" dir="13500000">
              <a:prstClr val="black">
                <a:alpha val="50000"/>
              </a:prst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SK DJBK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C600"/>
                </a:solidFill>
                <a:latin typeface="Arial" panose="020B0604020202020204" pitchFamily="34" charset="0"/>
              </a:rPr>
              <a:t>No.</a:t>
            </a:r>
            <a:r>
              <a:rPr kumimoji="0" lang="en-US" sz="16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114/2024</a:t>
            </a:r>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12" name="Persegi Panjang: Sudut Lengkung 3">
            <a:extLst>
              <a:ext uri="{FF2B5EF4-FFF2-40B4-BE49-F238E27FC236}">
                <a16:creationId xmlns:a16="http://schemas.microsoft.com/office/drawing/2014/main" id="{E6514CBF-C395-ECA6-2E49-22909D11F7D8}"/>
              </a:ext>
            </a:extLst>
          </p:cNvPr>
          <p:cNvSpPr/>
          <p:nvPr/>
        </p:nvSpPr>
        <p:spPr>
          <a:xfrm>
            <a:off x="2017795" y="2276084"/>
            <a:ext cx="2402325" cy="894327"/>
          </a:xfrm>
          <a:prstGeom prst="roundRect">
            <a:avLst>
              <a:gd name="adj" fmla="val 9338"/>
            </a:avLst>
          </a:prstGeom>
          <a:gradFill>
            <a:gsLst>
              <a:gs pos="0">
                <a:schemeClr val="accent3">
                  <a:alpha val="72000"/>
                </a:schemeClr>
              </a:gs>
              <a:gs pos="100000">
                <a:schemeClr val="accent1"/>
              </a:gs>
              <a:gs pos="23000">
                <a:schemeClr val="accent1">
                  <a:alpha val="90000"/>
                </a:schemeClr>
              </a:gs>
            </a:gsLst>
            <a:lin ang="132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Kotak Teks 1">
            <a:extLst>
              <a:ext uri="{FF2B5EF4-FFF2-40B4-BE49-F238E27FC236}">
                <a16:creationId xmlns:a16="http://schemas.microsoft.com/office/drawing/2014/main" id="{B09FDA94-2E18-0CE5-824B-61FDCEB28F8D}"/>
              </a:ext>
            </a:extLst>
          </p:cNvPr>
          <p:cNvSpPr txBox="1"/>
          <p:nvPr/>
        </p:nvSpPr>
        <p:spPr>
          <a:xfrm>
            <a:off x="2017795" y="2441881"/>
            <a:ext cx="2402326" cy="584775"/>
          </a:xfrm>
          <a:prstGeom prst="rect">
            <a:avLst/>
          </a:prstGeom>
          <a:noFill/>
          <a:effectLst>
            <a:innerShdw blurRad="63500" dist="50800" dir="13500000">
              <a:prstClr val="black">
                <a:alpha val="50000"/>
              </a:prst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LAMPIRAN </a:t>
            </a:r>
            <a:r>
              <a:rPr lang="en-US" sz="1600" b="1" dirty="0">
                <a:solidFill>
                  <a:srgbClr val="FFC600"/>
                </a:solidFill>
                <a:latin typeface="Arial" panose="020B060402020202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(UMUM)</a:t>
            </a:r>
          </a:p>
        </p:txBody>
      </p:sp>
      <p:sp>
        <p:nvSpPr>
          <p:cNvPr id="17" name="Persegi Panjang: Sudut Lengkung 3">
            <a:extLst>
              <a:ext uri="{FF2B5EF4-FFF2-40B4-BE49-F238E27FC236}">
                <a16:creationId xmlns:a16="http://schemas.microsoft.com/office/drawing/2014/main" id="{D8106D6E-AABC-81A4-AAB6-081702A2330B}"/>
              </a:ext>
            </a:extLst>
          </p:cNvPr>
          <p:cNvSpPr/>
          <p:nvPr/>
        </p:nvSpPr>
        <p:spPr>
          <a:xfrm>
            <a:off x="2017795" y="3385182"/>
            <a:ext cx="2402325" cy="894327"/>
          </a:xfrm>
          <a:prstGeom prst="roundRect">
            <a:avLst>
              <a:gd name="adj" fmla="val 9338"/>
            </a:avLst>
          </a:prstGeom>
          <a:gradFill>
            <a:gsLst>
              <a:gs pos="0">
                <a:schemeClr val="accent3">
                  <a:alpha val="72000"/>
                </a:schemeClr>
              </a:gs>
              <a:gs pos="100000">
                <a:schemeClr val="accent1"/>
              </a:gs>
              <a:gs pos="23000">
                <a:schemeClr val="accent1">
                  <a:alpha val="90000"/>
                </a:schemeClr>
              </a:gs>
            </a:gsLst>
            <a:lin ang="132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 name="Kotak Teks 1">
            <a:extLst>
              <a:ext uri="{FF2B5EF4-FFF2-40B4-BE49-F238E27FC236}">
                <a16:creationId xmlns:a16="http://schemas.microsoft.com/office/drawing/2014/main" id="{81D64FDE-8DF1-1DE4-A243-543C8EA1986C}"/>
              </a:ext>
            </a:extLst>
          </p:cNvPr>
          <p:cNvSpPr txBox="1"/>
          <p:nvPr/>
        </p:nvSpPr>
        <p:spPr>
          <a:xfrm>
            <a:off x="2017795" y="3550979"/>
            <a:ext cx="2402326" cy="584775"/>
          </a:xfrm>
          <a:prstGeom prst="rect">
            <a:avLst/>
          </a:prstGeom>
          <a:noFill/>
          <a:effectLst>
            <a:innerShdw blurRad="63500" dist="50800" dir="13500000">
              <a:prstClr val="black">
                <a:alpha val="50000"/>
              </a:prst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LAMPIRAN I</a:t>
            </a:r>
            <a:r>
              <a:rPr lang="en-US" sz="1600" b="1" dirty="0">
                <a:solidFill>
                  <a:srgbClr val="FFC600"/>
                </a:solidFill>
                <a:latin typeface="Arial" panose="020B060402020202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(KHUSUS ASN)</a:t>
            </a:r>
          </a:p>
        </p:txBody>
      </p:sp>
      <p:sp>
        <p:nvSpPr>
          <p:cNvPr id="21" name="Persegi Panjang: Sudut Lengkung 3">
            <a:extLst>
              <a:ext uri="{FF2B5EF4-FFF2-40B4-BE49-F238E27FC236}">
                <a16:creationId xmlns:a16="http://schemas.microsoft.com/office/drawing/2014/main" id="{CDCDF48A-EAAA-4176-9BC3-1539144A784B}"/>
              </a:ext>
            </a:extLst>
          </p:cNvPr>
          <p:cNvSpPr/>
          <p:nvPr/>
        </p:nvSpPr>
        <p:spPr>
          <a:xfrm>
            <a:off x="2017795" y="4494280"/>
            <a:ext cx="2402325" cy="894327"/>
          </a:xfrm>
          <a:prstGeom prst="roundRect">
            <a:avLst>
              <a:gd name="adj" fmla="val 9338"/>
            </a:avLst>
          </a:prstGeom>
          <a:gradFill>
            <a:gsLst>
              <a:gs pos="0">
                <a:schemeClr val="accent3">
                  <a:alpha val="72000"/>
                </a:schemeClr>
              </a:gs>
              <a:gs pos="100000">
                <a:schemeClr val="accent1"/>
              </a:gs>
              <a:gs pos="23000">
                <a:schemeClr val="accent1">
                  <a:alpha val="90000"/>
                </a:schemeClr>
              </a:gs>
            </a:gsLst>
            <a:lin ang="132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2" name="Kotak Teks 1">
            <a:extLst>
              <a:ext uri="{FF2B5EF4-FFF2-40B4-BE49-F238E27FC236}">
                <a16:creationId xmlns:a16="http://schemas.microsoft.com/office/drawing/2014/main" id="{2B391795-7C51-67CF-D5CF-678AFEE4EFDD}"/>
              </a:ext>
            </a:extLst>
          </p:cNvPr>
          <p:cNvSpPr txBox="1"/>
          <p:nvPr/>
        </p:nvSpPr>
        <p:spPr>
          <a:xfrm>
            <a:off x="2017795" y="4660077"/>
            <a:ext cx="2402326" cy="584775"/>
          </a:xfrm>
          <a:prstGeom prst="rect">
            <a:avLst/>
          </a:prstGeom>
          <a:noFill/>
          <a:effectLst>
            <a:innerShdw blurRad="63500" dist="50800" dir="13500000">
              <a:prstClr val="black">
                <a:alpha val="50000"/>
              </a:prst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FFC600"/>
                </a:solidFill>
                <a:effectLst/>
                <a:uLnTx/>
                <a:uFillTx/>
                <a:latin typeface="Arial" panose="020B0604020202020204" pitchFamily="34" charset="0"/>
                <a:ea typeface="+mn-ea"/>
                <a:cs typeface="+mn-cs"/>
              </a:rPr>
              <a:t>LAMPIRAN II</a:t>
            </a:r>
            <a:r>
              <a:rPr lang="en-US" sz="1600" b="1" dirty="0">
                <a:solidFill>
                  <a:srgbClr val="FFC600"/>
                </a:solidFill>
                <a:latin typeface="Arial" panose="020B060402020202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FFC600"/>
                </a:solidFill>
                <a:effectLst/>
                <a:uLnTx/>
                <a:uFillTx/>
                <a:latin typeface="Arial" panose="020B0604020202020204" pitchFamily="34" charset="0"/>
                <a:ea typeface="+mn-ea"/>
                <a:cs typeface="+mn-cs"/>
              </a:rPr>
              <a:t>(FRESHGRADUATE)</a:t>
            </a:r>
          </a:p>
        </p:txBody>
      </p:sp>
      <p:grpSp>
        <p:nvGrpSpPr>
          <p:cNvPr id="23" name="Group 22">
            <a:extLst>
              <a:ext uri="{FF2B5EF4-FFF2-40B4-BE49-F238E27FC236}">
                <a16:creationId xmlns:a16="http://schemas.microsoft.com/office/drawing/2014/main" id="{491C2997-E150-2CBA-DF0D-D85504984C0E}"/>
              </a:ext>
            </a:extLst>
          </p:cNvPr>
          <p:cNvGrpSpPr/>
          <p:nvPr/>
        </p:nvGrpSpPr>
        <p:grpSpPr>
          <a:xfrm>
            <a:off x="4870804" y="3476217"/>
            <a:ext cx="717969" cy="717969"/>
            <a:chOff x="7741513" y="1927369"/>
            <a:chExt cx="1032167" cy="1032167"/>
          </a:xfrm>
        </p:grpSpPr>
        <p:grpSp>
          <p:nvGrpSpPr>
            <p:cNvPr id="27" name="Google Shape;229;p6">
              <a:extLst>
                <a:ext uri="{FF2B5EF4-FFF2-40B4-BE49-F238E27FC236}">
                  <a16:creationId xmlns:a16="http://schemas.microsoft.com/office/drawing/2014/main" id="{B7476DD4-F3BB-684A-E5F3-B4EDC17C00A5}"/>
                </a:ext>
              </a:extLst>
            </p:cNvPr>
            <p:cNvGrpSpPr/>
            <p:nvPr/>
          </p:nvGrpSpPr>
          <p:grpSpPr>
            <a:xfrm>
              <a:off x="7741513" y="1927369"/>
              <a:ext cx="1032167" cy="1032167"/>
              <a:chOff x="0" y="0"/>
              <a:chExt cx="812800" cy="812800"/>
            </a:xfrm>
          </p:grpSpPr>
          <p:sp>
            <p:nvSpPr>
              <p:cNvPr id="29" name="Google Shape;230;p6">
                <a:extLst>
                  <a:ext uri="{FF2B5EF4-FFF2-40B4-BE49-F238E27FC236}">
                    <a16:creationId xmlns:a16="http://schemas.microsoft.com/office/drawing/2014/main" id="{E741A426-15D0-13A4-F72C-E815D84D2EF4}"/>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30" name="Google Shape;231;p6">
                <a:extLst>
                  <a:ext uri="{FF2B5EF4-FFF2-40B4-BE49-F238E27FC236}">
                    <a16:creationId xmlns:a16="http://schemas.microsoft.com/office/drawing/2014/main" id="{0E900BF0-E977-7392-6160-A57556B709C5}"/>
                  </a:ext>
                </a:extLst>
              </p:cNvPr>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pic>
          <p:nvPicPr>
            <p:cNvPr id="28" name="Google Shape;252;p6" descr="Checkmark">
              <a:extLst>
                <a:ext uri="{FF2B5EF4-FFF2-40B4-BE49-F238E27FC236}">
                  <a16:creationId xmlns:a16="http://schemas.microsoft.com/office/drawing/2014/main" id="{52467916-3471-6180-FBE8-7DFA34975720}"/>
                </a:ext>
              </a:extLst>
            </p:cNvPr>
            <p:cNvPicPr preferRelativeResize="0"/>
            <p:nvPr/>
          </p:nvPicPr>
          <p:blipFill rotWithShape="1">
            <a:blip r:embed="rId2">
              <a:alphaModFix/>
            </a:blip>
            <a:srcRect/>
            <a:stretch/>
          </p:blipFill>
          <p:spPr>
            <a:xfrm>
              <a:off x="7953375" y="2150669"/>
              <a:ext cx="609600" cy="609600"/>
            </a:xfrm>
            <a:prstGeom prst="rect">
              <a:avLst/>
            </a:prstGeom>
            <a:noFill/>
            <a:ln>
              <a:noFill/>
            </a:ln>
          </p:spPr>
        </p:pic>
      </p:grpSp>
      <p:grpSp>
        <p:nvGrpSpPr>
          <p:cNvPr id="31" name="Group 30">
            <a:extLst>
              <a:ext uri="{FF2B5EF4-FFF2-40B4-BE49-F238E27FC236}">
                <a16:creationId xmlns:a16="http://schemas.microsoft.com/office/drawing/2014/main" id="{759E1421-93F8-44E7-C1D2-98E862E97061}"/>
              </a:ext>
            </a:extLst>
          </p:cNvPr>
          <p:cNvGrpSpPr/>
          <p:nvPr/>
        </p:nvGrpSpPr>
        <p:grpSpPr>
          <a:xfrm>
            <a:off x="6292635" y="2360095"/>
            <a:ext cx="717969" cy="717969"/>
            <a:chOff x="7741513" y="1927369"/>
            <a:chExt cx="1032167" cy="1032167"/>
          </a:xfrm>
        </p:grpSpPr>
        <p:grpSp>
          <p:nvGrpSpPr>
            <p:cNvPr id="32" name="Google Shape;229;p6">
              <a:extLst>
                <a:ext uri="{FF2B5EF4-FFF2-40B4-BE49-F238E27FC236}">
                  <a16:creationId xmlns:a16="http://schemas.microsoft.com/office/drawing/2014/main" id="{4BEF23D0-7300-1810-B5D0-BECACF4E603C}"/>
                </a:ext>
              </a:extLst>
            </p:cNvPr>
            <p:cNvGrpSpPr/>
            <p:nvPr/>
          </p:nvGrpSpPr>
          <p:grpSpPr>
            <a:xfrm>
              <a:off x="7741513" y="1927369"/>
              <a:ext cx="1032167" cy="1032167"/>
              <a:chOff x="0" y="0"/>
              <a:chExt cx="812800" cy="812800"/>
            </a:xfrm>
          </p:grpSpPr>
          <p:sp>
            <p:nvSpPr>
              <p:cNvPr id="34" name="Google Shape;230;p6">
                <a:extLst>
                  <a:ext uri="{FF2B5EF4-FFF2-40B4-BE49-F238E27FC236}">
                    <a16:creationId xmlns:a16="http://schemas.microsoft.com/office/drawing/2014/main" id="{CB657A73-4718-B69E-897F-4621273876D8}"/>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35" name="Google Shape;231;p6">
                <a:extLst>
                  <a:ext uri="{FF2B5EF4-FFF2-40B4-BE49-F238E27FC236}">
                    <a16:creationId xmlns:a16="http://schemas.microsoft.com/office/drawing/2014/main" id="{E36B8CA1-9955-AB0A-D37D-F28010088C62}"/>
                  </a:ext>
                </a:extLst>
              </p:cNvPr>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pic>
          <p:nvPicPr>
            <p:cNvPr id="33" name="Google Shape;252;p6" descr="Checkmark">
              <a:extLst>
                <a:ext uri="{FF2B5EF4-FFF2-40B4-BE49-F238E27FC236}">
                  <a16:creationId xmlns:a16="http://schemas.microsoft.com/office/drawing/2014/main" id="{4961BAE0-2F18-496B-F558-7832AD169B95}"/>
                </a:ext>
              </a:extLst>
            </p:cNvPr>
            <p:cNvPicPr preferRelativeResize="0"/>
            <p:nvPr/>
          </p:nvPicPr>
          <p:blipFill rotWithShape="1">
            <a:blip r:embed="rId2">
              <a:alphaModFix/>
            </a:blip>
            <a:srcRect/>
            <a:stretch/>
          </p:blipFill>
          <p:spPr>
            <a:xfrm>
              <a:off x="7953375" y="2150669"/>
              <a:ext cx="609600" cy="609600"/>
            </a:xfrm>
            <a:prstGeom prst="rect">
              <a:avLst/>
            </a:prstGeom>
            <a:noFill/>
            <a:ln>
              <a:noFill/>
            </a:ln>
          </p:spPr>
        </p:pic>
      </p:grpSp>
      <p:grpSp>
        <p:nvGrpSpPr>
          <p:cNvPr id="36" name="Group 35">
            <a:extLst>
              <a:ext uri="{FF2B5EF4-FFF2-40B4-BE49-F238E27FC236}">
                <a16:creationId xmlns:a16="http://schemas.microsoft.com/office/drawing/2014/main" id="{EBEEF5F1-C029-1FD5-BE98-FE2EE08A83E2}"/>
              </a:ext>
            </a:extLst>
          </p:cNvPr>
          <p:cNvGrpSpPr/>
          <p:nvPr/>
        </p:nvGrpSpPr>
        <p:grpSpPr>
          <a:xfrm>
            <a:off x="6292634" y="3484380"/>
            <a:ext cx="717969" cy="717969"/>
            <a:chOff x="7741513" y="1927369"/>
            <a:chExt cx="1032167" cy="1032167"/>
          </a:xfrm>
        </p:grpSpPr>
        <p:grpSp>
          <p:nvGrpSpPr>
            <p:cNvPr id="37" name="Google Shape;229;p6">
              <a:extLst>
                <a:ext uri="{FF2B5EF4-FFF2-40B4-BE49-F238E27FC236}">
                  <a16:creationId xmlns:a16="http://schemas.microsoft.com/office/drawing/2014/main" id="{3BCEBAD7-46ED-A7E4-50A9-6D9C4A6FEDD5}"/>
                </a:ext>
              </a:extLst>
            </p:cNvPr>
            <p:cNvGrpSpPr/>
            <p:nvPr/>
          </p:nvGrpSpPr>
          <p:grpSpPr>
            <a:xfrm>
              <a:off x="7741513" y="1927369"/>
              <a:ext cx="1032167" cy="1032167"/>
              <a:chOff x="0" y="0"/>
              <a:chExt cx="812800" cy="812800"/>
            </a:xfrm>
          </p:grpSpPr>
          <p:sp>
            <p:nvSpPr>
              <p:cNvPr id="39" name="Google Shape;230;p6">
                <a:extLst>
                  <a:ext uri="{FF2B5EF4-FFF2-40B4-BE49-F238E27FC236}">
                    <a16:creationId xmlns:a16="http://schemas.microsoft.com/office/drawing/2014/main" id="{1BEDA67B-C2A0-3D1A-E697-B24819147D02}"/>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40" name="Google Shape;231;p6">
                <a:extLst>
                  <a:ext uri="{FF2B5EF4-FFF2-40B4-BE49-F238E27FC236}">
                    <a16:creationId xmlns:a16="http://schemas.microsoft.com/office/drawing/2014/main" id="{C7FEF589-F83D-617C-09E2-BFABD4DBBF0D}"/>
                  </a:ext>
                </a:extLst>
              </p:cNvPr>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pic>
          <p:nvPicPr>
            <p:cNvPr id="38" name="Google Shape;252;p6" descr="Close">
              <a:extLst>
                <a:ext uri="{FF2B5EF4-FFF2-40B4-BE49-F238E27FC236}">
                  <a16:creationId xmlns:a16="http://schemas.microsoft.com/office/drawing/2014/main" id="{92666CEE-1D4A-50F3-5BF8-E73CBCE678CC}"/>
                </a:ext>
              </a:extLst>
            </p:cNvPr>
            <p:cNvPicPr preferRelativeResize="0"/>
            <p:nvPr/>
          </p:nvPicPr>
          <p:blipFill>
            <a:blip r:embed="rId3">
              <a:extLst>
                <a:ext uri="{96DAC541-7B7A-43D3-8B79-37D633B846F1}">
                  <asvg:svgBlip xmlns:asvg="http://schemas.microsoft.com/office/drawing/2016/SVG/main" r:embed="rId4"/>
                </a:ext>
              </a:extLst>
            </a:blip>
            <a:srcRect/>
            <a:stretch/>
          </p:blipFill>
          <p:spPr>
            <a:xfrm>
              <a:off x="7953375" y="2150669"/>
              <a:ext cx="609600" cy="609600"/>
            </a:xfrm>
            <a:prstGeom prst="rect">
              <a:avLst/>
            </a:prstGeom>
            <a:noFill/>
            <a:ln>
              <a:noFill/>
            </a:ln>
          </p:spPr>
        </p:pic>
      </p:grpSp>
      <p:grpSp>
        <p:nvGrpSpPr>
          <p:cNvPr id="41" name="Group 40">
            <a:extLst>
              <a:ext uri="{FF2B5EF4-FFF2-40B4-BE49-F238E27FC236}">
                <a16:creationId xmlns:a16="http://schemas.microsoft.com/office/drawing/2014/main" id="{6D56831D-8FCB-AC08-026F-9BA4DEDC8C05}"/>
              </a:ext>
            </a:extLst>
          </p:cNvPr>
          <p:cNvGrpSpPr/>
          <p:nvPr/>
        </p:nvGrpSpPr>
        <p:grpSpPr>
          <a:xfrm>
            <a:off x="4845650" y="4593479"/>
            <a:ext cx="717969" cy="717969"/>
            <a:chOff x="7741513" y="1927369"/>
            <a:chExt cx="1032167" cy="1032167"/>
          </a:xfrm>
        </p:grpSpPr>
        <p:grpSp>
          <p:nvGrpSpPr>
            <p:cNvPr id="42" name="Google Shape;229;p6">
              <a:extLst>
                <a:ext uri="{FF2B5EF4-FFF2-40B4-BE49-F238E27FC236}">
                  <a16:creationId xmlns:a16="http://schemas.microsoft.com/office/drawing/2014/main" id="{AB76A9ED-D16E-F380-21CA-765D617486B2}"/>
                </a:ext>
              </a:extLst>
            </p:cNvPr>
            <p:cNvGrpSpPr/>
            <p:nvPr/>
          </p:nvGrpSpPr>
          <p:grpSpPr>
            <a:xfrm>
              <a:off x="7741513" y="1927369"/>
              <a:ext cx="1032167" cy="1032167"/>
              <a:chOff x="0" y="0"/>
              <a:chExt cx="812800" cy="812800"/>
            </a:xfrm>
          </p:grpSpPr>
          <p:sp>
            <p:nvSpPr>
              <p:cNvPr id="44" name="Google Shape;230;p6">
                <a:extLst>
                  <a:ext uri="{FF2B5EF4-FFF2-40B4-BE49-F238E27FC236}">
                    <a16:creationId xmlns:a16="http://schemas.microsoft.com/office/drawing/2014/main" id="{FB59BE5B-41B3-F17C-4147-15FFE18B752A}"/>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45" name="Google Shape;231;p6">
                <a:extLst>
                  <a:ext uri="{FF2B5EF4-FFF2-40B4-BE49-F238E27FC236}">
                    <a16:creationId xmlns:a16="http://schemas.microsoft.com/office/drawing/2014/main" id="{33054D67-0E21-29F4-7A93-99F601736269}"/>
                  </a:ext>
                </a:extLst>
              </p:cNvPr>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pic>
          <p:nvPicPr>
            <p:cNvPr id="43" name="Google Shape;252;p6" descr="Close">
              <a:extLst>
                <a:ext uri="{FF2B5EF4-FFF2-40B4-BE49-F238E27FC236}">
                  <a16:creationId xmlns:a16="http://schemas.microsoft.com/office/drawing/2014/main" id="{8D8F800B-4B36-8C5B-ACD4-898AF5189335}"/>
                </a:ext>
              </a:extLst>
            </p:cNvPr>
            <p:cNvPicPr preferRelativeResize="0"/>
            <p:nvPr/>
          </p:nvPicPr>
          <p:blipFill>
            <a:blip r:embed="rId3">
              <a:extLst>
                <a:ext uri="{96DAC541-7B7A-43D3-8B79-37D633B846F1}">
                  <asvg:svgBlip xmlns:asvg="http://schemas.microsoft.com/office/drawing/2016/SVG/main" r:embed="rId4"/>
                </a:ext>
              </a:extLst>
            </a:blip>
            <a:srcRect/>
            <a:stretch/>
          </p:blipFill>
          <p:spPr>
            <a:xfrm>
              <a:off x="7953375" y="2150669"/>
              <a:ext cx="609600" cy="609600"/>
            </a:xfrm>
            <a:prstGeom prst="rect">
              <a:avLst/>
            </a:prstGeom>
            <a:noFill/>
            <a:ln>
              <a:noFill/>
            </a:ln>
          </p:spPr>
        </p:pic>
      </p:grpSp>
      <p:grpSp>
        <p:nvGrpSpPr>
          <p:cNvPr id="46" name="Group 45">
            <a:extLst>
              <a:ext uri="{FF2B5EF4-FFF2-40B4-BE49-F238E27FC236}">
                <a16:creationId xmlns:a16="http://schemas.microsoft.com/office/drawing/2014/main" id="{1CEB7A08-6BED-027A-B6C1-E560FC837054}"/>
              </a:ext>
            </a:extLst>
          </p:cNvPr>
          <p:cNvGrpSpPr/>
          <p:nvPr/>
        </p:nvGrpSpPr>
        <p:grpSpPr>
          <a:xfrm>
            <a:off x="6292634" y="4588474"/>
            <a:ext cx="717969" cy="717969"/>
            <a:chOff x="7741513" y="1927369"/>
            <a:chExt cx="1032167" cy="1032167"/>
          </a:xfrm>
        </p:grpSpPr>
        <p:grpSp>
          <p:nvGrpSpPr>
            <p:cNvPr id="47" name="Google Shape;229;p6">
              <a:extLst>
                <a:ext uri="{FF2B5EF4-FFF2-40B4-BE49-F238E27FC236}">
                  <a16:creationId xmlns:a16="http://schemas.microsoft.com/office/drawing/2014/main" id="{E1BBF02D-9D85-8D54-A390-9D1E3FAC90F9}"/>
                </a:ext>
              </a:extLst>
            </p:cNvPr>
            <p:cNvGrpSpPr/>
            <p:nvPr/>
          </p:nvGrpSpPr>
          <p:grpSpPr>
            <a:xfrm>
              <a:off x="7741513" y="1927369"/>
              <a:ext cx="1032167" cy="1032167"/>
              <a:chOff x="0" y="0"/>
              <a:chExt cx="812800" cy="812800"/>
            </a:xfrm>
          </p:grpSpPr>
          <p:sp>
            <p:nvSpPr>
              <p:cNvPr id="49" name="Google Shape;230;p6">
                <a:extLst>
                  <a:ext uri="{FF2B5EF4-FFF2-40B4-BE49-F238E27FC236}">
                    <a16:creationId xmlns:a16="http://schemas.microsoft.com/office/drawing/2014/main" id="{739620E8-15C1-6C5D-3CE8-0B0F20C87B73}"/>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50" name="Google Shape;231;p6">
                <a:extLst>
                  <a:ext uri="{FF2B5EF4-FFF2-40B4-BE49-F238E27FC236}">
                    <a16:creationId xmlns:a16="http://schemas.microsoft.com/office/drawing/2014/main" id="{E758487E-51F5-AC6A-F91D-5ABE75606DA1}"/>
                  </a:ext>
                </a:extLst>
              </p:cNvPr>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pic>
          <p:nvPicPr>
            <p:cNvPr id="48" name="Google Shape;252;p6" descr="Close">
              <a:extLst>
                <a:ext uri="{FF2B5EF4-FFF2-40B4-BE49-F238E27FC236}">
                  <a16:creationId xmlns:a16="http://schemas.microsoft.com/office/drawing/2014/main" id="{6023BB8A-52C2-6D28-E1F5-ADC99B30B89B}"/>
                </a:ext>
              </a:extLst>
            </p:cNvPr>
            <p:cNvPicPr preferRelativeResize="0"/>
            <p:nvPr/>
          </p:nvPicPr>
          <p:blipFill>
            <a:blip r:embed="rId3">
              <a:extLst>
                <a:ext uri="{96DAC541-7B7A-43D3-8B79-37D633B846F1}">
                  <asvg:svgBlip xmlns:asvg="http://schemas.microsoft.com/office/drawing/2016/SVG/main" r:embed="rId4"/>
                </a:ext>
              </a:extLst>
            </a:blip>
            <a:srcRect/>
            <a:stretch/>
          </p:blipFill>
          <p:spPr>
            <a:xfrm>
              <a:off x="7953375" y="2150669"/>
              <a:ext cx="609600" cy="609600"/>
            </a:xfrm>
            <a:prstGeom prst="rect">
              <a:avLst/>
            </a:prstGeom>
            <a:noFill/>
            <a:ln>
              <a:noFill/>
            </a:ln>
          </p:spPr>
        </p:pic>
      </p:grpSp>
      <p:grpSp>
        <p:nvGrpSpPr>
          <p:cNvPr id="51" name="Group 50">
            <a:extLst>
              <a:ext uri="{FF2B5EF4-FFF2-40B4-BE49-F238E27FC236}">
                <a16:creationId xmlns:a16="http://schemas.microsoft.com/office/drawing/2014/main" id="{61AADF16-DDF0-0457-BAEB-6CEB6147BBC4}"/>
              </a:ext>
            </a:extLst>
          </p:cNvPr>
          <p:cNvGrpSpPr/>
          <p:nvPr/>
        </p:nvGrpSpPr>
        <p:grpSpPr>
          <a:xfrm>
            <a:off x="7739618" y="4571646"/>
            <a:ext cx="717969" cy="717969"/>
            <a:chOff x="7741513" y="1927369"/>
            <a:chExt cx="1032167" cy="1032167"/>
          </a:xfrm>
        </p:grpSpPr>
        <p:grpSp>
          <p:nvGrpSpPr>
            <p:cNvPr id="52" name="Google Shape;229;p6">
              <a:extLst>
                <a:ext uri="{FF2B5EF4-FFF2-40B4-BE49-F238E27FC236}">
                  <a16:creationId xmlns:a16="http://schemas.microsoft.com/office/drawing/2014/main" id="{282F992F-50EA-4E73-4783-3A83B1BB740E}"/>
                </a:ext>
              </a:extLst>
            </p:cNvPr>
            <p:cNvGrpSpPr/>
            <p:nvPr/>
          </p:nvGrpSpPr>
          <p:grpSpPr>
            <a:xfrm>
              <a:off x="7741513" y="1927369"/>
              <a:ext cx="1032167" cy="1032167"/>
              <a:chOff x="0" y="0"/>
              <a:chExt cx="812800" cy="812800"/>
            </a:xfrm>
          </p:grpSpPr>
          <p:sp>
            <p:nvSpPr>
              <p:cNvPr id="54" name="Google Shape;230;p6">
                <a:extLst>
                  <a:ext uri="{FF2B5EF4-FFF2-40B4-BE49-F238E27FC236}">
                    <a16:creationId xmlns:a16="http://schemas.microsoft.com/office/drawing/2014/main" id="{137D92E3-C6D5-B772-5BA5-F669B0CFEE91}"/>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55" name="Google Shape;231;p6">
                <a:extLst>
                  <a:ext uri="{FF2B5EF4-FFF2-40B4-BE49-F238E27FC236}">
                    <a16:creationId xmlns:a16="http://schemas.microsoft.com/office/drawing/2014/main" id="{C6CAA2E4-AA6D-0344-38A5-E36D87956449}"/>
                  </a:ext>
                </a:extLst>
              </p:cNvPr>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pic>
          <p:nvPicPr>
            <p:cNvPr id="53" name="Google Shape;252;p6" descr="Checkmark">
              <a:extLst>
                <a:ext uri="{FF2B5EF4-FFF2-40B4-BE49-F238E27FC236}">
                  <a16:creationId xmlns:a16="http://schemas.microsoft.com/office/drawing/2014/main" id="{FC8F9950-AC7A-A7A2-16E3-E0683769D8E3}"/>
                </a:ext>
              </a:extLst>
            </p:cNvPr>
            <p:cNvPicPr preferRelativeResize="0"/>
            <p:nvPr/>
          </p:nvPicPr>
          <p:blipFill rotWithShape="1">
            <a:blip r:embed="rId2">
              <a:alphaModFix/>
            </a:blip>
            <a:srcRect/>
            <a:stretch/>
          </p:blipFill>
          <p:spPr>
            <a:xfrm>
              <a:off x="7953375" y="2150669"/>
              <a:ext cx="609600" cy="609600"/>
            </a:xfrm>
            <a:prstGeom prst="rect">
              <a:avLst/>
            </a:prstGeom>
            <a:noFill/>
            <a:ln>
              <a:noFill/>
            </a:ln>
          </p:spPr>
        </p:pic>
      </p:grpSp>
      <p:grpSp>
        <p:nvGrpSpPr>
          <p:cNvPr id="56" name="Group 55">
            <a:extLst>
              <a:ext uri="{FF2B5EF4-FFF2-40B4-BE49-F238E27FC236}">
                <a16:creationId xmlns:a16="http://schemas.microsoft.com/office/drawing/2014/main" id="{5DB179BE-7B5C-14AF-0638-89CA5A77BFC1}"/>
              </a:ext>
            </a:extLst>
          </p:cNvPr>
          <p:cNvGrpSpPr/>
          <p:nvPr/>
        </p:nvGrpSpPr>
        <p:grpSpPr>
          <a:xfrm>
            <a:off x="7739622" y="3484380"/>
            <a:ext cx="717969" cy="717969"/>
            <a:chOff x="7741513" y="1927369"/>
            <a:chExt cx="1032167" cy="1032167"/>
          </a:xfrm>
        </p:grpSpPr>
        <p:grpSp>
          <p:nvGrpSpPr>
            <p:cNvPr id="57" name="Google Shape;229;p6">
              <a:extLst>
                <a:ext uri="{FF2B5EF4-FFF2-40B4-BE49-F238E27FC236}">
                  <a16:creationId xmlns:a16="http://schemas.microsoft.com/office/drawing/2014/main" id="{92678517-CC28-290E-4441-0406A8CBCF47}"/>
                </a:ext>
              </a:extLst>
            </p:cNvPr>
            <p:cNvGrpSpPr/>
            <p:nvPr/>
          </p:nvGrpSpPr>
          <p:grpSpPr>
            <a:xfrm>
              <a:off x="7741513" y="1927369"/>
              <a:ext cx="1032167" cy="1032167"/>
              <a:chOff x="0" y="0"/>
              <a:chExt cx="812800" cy="812800"/>
            </a:xfrm>
          </p:grpSpPr>
          <p:sp>
            <p:nvSpPr>
              <p:cNvPr id="59" name="Google Shape;230;p6">
                <a:extLst>
                  <a:ext uri="{FF2B5EF4-FFF2-40B4-BE49-F238E27FC236}">
                    <a16:creationId xmlns:a16="http://schemas.microsoft.com/office/drawing/2014/main" id="{B4FF8C8F-C4CE-0CEF-00B3-074E1417C8C7}"/>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60" name="Google Shape;231;p6">
                <a:extLst>
                  <a:ext uri="{FF2B5EF4-FFF2-40B4-BE49-F238E27FC236}">
                    <a16:creationId xmlns:a16="http://schemas.microsoft.com/office/drawing/2014/main" id="{4F9D220F-C82A-FA18-5E11-ADA8ABA01980}"/>
                  </a:ext>
                </a:extLst>
              </p:cNvPr>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pic>
          <p:nvPicPr>
            <p:cNvPr id="58" name="Google Shape;252;p6" descr="Close">
              <a:extLst>
                <a:ext uri="{FF2B5EF4-FFF2-40B4-BE49-F238E27FC236}">
                  <a16:creationId xmlns:a16="http://schemas.microsoft.com/office/drawing/2014/main" id="{2AD7EEB2-A67D-0820-8AE0-96032444AD60}"/>
                </a:ext>
              </a:extLst>
            </p:cNvPr>
            <p:cNvPicPr preferRelativeResize="0"/>
            <p:nvPr/>
          </p:nvPicPr>
          <p:blipFill>
            <a:blip r:embed="rId3">
              <a:extLst>
                <a:ext uri="{96DAC541-7B7A-43D3-8B79-37D633B846F1}">
                  <asvg:svgBlip xmlns:asvg="http://schemas.microsoft.com/office/drawing/2016/SVG/main" r:embed="rId4"/>
                </a:ext>
              </a:extLst>
            </a:blip>
            <a:srcRect/>
            <a:stretch/>
          </p:blipFill>
          <p:spPr>
            <a:xfrm>
              <a:off x="7953375" y="2150669"/>
              <a:ext cx="609600" cy="609600"/>
            </a:xfrm>
            <a:prstGeom prst="rect">
              <a:avLst/>
            </a:prstGeom>
            <a:noFill/>
            <a:ln>
              <a:noFill/>
            </a:ln>
          </p:spPr>
        </p:pic>
      </p:grpSp>
      <p:grpSp>
        <p:nvGrpSpPr>
          <p:cNvPr id="61" name="Group 60">
            <a:extLst>
              <a:ext uri="{FF2B5EF4-FFF2-40B4-BE49-F238E27FC236}">
                <a16:creationId xmlns:a16="http://schemas.microsoft.com/office/drawing/2014/main" id="{CC0A5281-00B0-F7F9-8ABB-2CB0082BA7B8}"/>
              </a:ext>
            </a:extLst>
          </p:cNvPr>
          <p:cNvGrpSpPr/>
          <p:nvPr/>
        </p:nvGrpSpPr>
        <p:grpSpPr>
          <a:xfrm>
            <a:off x="7739622" y="2375283"/>
            <a:ext cx="717969" cy="717969"/>
            <a:chOff x="7741513" y="1927369"/>
            <a:chExt cx="1032167" cy="1032167"/>
          </a:xfrm>
        </p:grpSpPr>
        <p:grpSp>
          <p:nvGrpSpPr>
            <p:cNvPr id="62" name="Google Shape;229;p6">
              <a:extLst>
                <a:ext uri="{FF2B5EF4-FFF2-40B4-BE49-F238E27FC236}">
                  <a16:creationId xmlns:a16="http://schemas.microsoft.com/office/drawing/2014/main" id="{50C2FF6F-AACF-77A4-DFD6-56559E79C6A2}"/>
                </a:ext>
              </a:extLst>
            </p:cNvPr>
            <p:cNvGrpSpPr/>
            <p:nvPr/>
          </p:nvGrpSpPr>
          <p:grpSpPr>
            <a:xfrm>
              <a:off x="7741513" y="1927369"/>
              <a:ext cx="1032167" cy="1032167"/>
              <a:chOff x="0" y="0"/>
              <a:chExt cx="812800" cy="812800"/>
            </a:xfrm>
          </p:grpSpPr>
          <p:sp>
            <p:nvSpPr>
              <p:cNvPr id="64" name="Google Shape;230;p6">
                <a:extLst>
                  <a:ext uri="{FF2B5EF4-FFF2-40B4-BE49-F238E27FC236}">
                    <a16:creationId xmlns:a16="http://schemas.microsoft.com/office/drawing/2014/main" id="{D93C5B23-C77C-EC35-F11E-714DF0F0D1A0}"/>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GB" sz="1100" noProof="1">
                  <a:solidFill>
                    <a:srgbClr val="000000"/>
                  </a:solidFill>
                  <a:latin typeface="Calibri"/>
                  <a:ea typeface="Calibri"/>
                  <a:cs typeface="Calibri"/>
                  <a:sym typeface="Calibri"/>
                </a:endParaRPr>
              </a:p>
            </p:txBody>
          </p:sp>
          <p:sp>
            <p:nvSpPr>
              <p:cNvPr id="65" name="Google Shape;231;p6">
                <a:extLst>
                  <a:ext uri="{FF2B5EF4-FFF2-40B4-BE49-F238E27FC236}">
                    <a16:creationId xmlns:a16="http://schemas.microsoft.com/office/drawing/2014/main" id="{87D25420-CCDC-8390-1E79-F7BABED9E23E}"/>
                  </a:ext>
                </a:extLst>
              </p:cNvPr>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lang="en-GB" sz="1100" noProof="1">
                  <a:solidFill>
                    <a:srgbClr val="000000"/>
                  </a:solidFill>
                  <a:latin typeface="Calibri"/>
                  <a:ea typeface="Calibri"/>
                  <a:cs typeface="Calibri"/>
                  <a:sym typeface="Calibri"/>
                </a:endParaRPr>
              </a:p>
            </p:txBody>
          </p:sp>
        </p:grpSp>
        <p:pic>
          <p:nvPicPr>
            <p:cNvPr id="63" name="Google Shape;252;p6" descr="Close">
              <a:extLst>
                <a:ext uri="{FF2B5EF4-FFF2-40B4-BE49-F238E27FC236}">
                  <a16:creationId xmlns:a16="http://schemas.microsoft.com/office/drawing/2014/main" id="{74E95E5A-7633-0994-B717-79B8891AA43A}"/>
                </a:ext>
              </a:extLst>
            </p:cNvPr>
            <p:cNvPicPr preferRelativeResize="0"/>
            <p:nvPr/>
          </p:nvPicPr>
          <p:blipFill>
            <a:blip r:embed="rId3">
              <a:extLst>
                <a:ext uri="{96DAC541-7B7A-43D3-8B79-37D633B846F1}">
                  <asvg:svgBlip xmlns:asvg="http://schemas.microsoft.com/office/drawing/2016/SVG/main" r:embed="rId4"/>
                </a:ext>
              </a:extLst>
            </a:blip>
            <a:srcRect/>
            <a:stretch/>
          </p:blipFill>
          <p:spPr>
            <a:xfrm>
              <a:off x="7953375" y="2150669"/>
              <a:ext cx="609600" cy="609600"/>
            </a:xfrm>
            <a:prstGeom prst="rect">
              <a:avLst/>
            </a:prstGeom>
            <a:noFill/>
            <a:ln>
              <a:noFill/>
            </a:ln>
          </p:spPr>
        </p:pic>
      </p:grpSp>
      <p:sp>
        <p:nvSpPr>
          <p:cNvPr id="66" name="Rectangle 65">
            <a:extLst>
              <a:ext uri="{FF2B5EF4-FFF2-40B4-BE49-F238E27FC236}">
                <a16:creationId xmlns:a16="http://schemas.microsoft.com/office/drawing/2014/main" id="{125B60E0-8C83-9C90-57D8-4E57A80BC1F4}"/>
              </a:ext>
            </a:extLst>
          </p:cNvPr>
          <p:cNvSpPr/>
          <p:nvPr/>
        </p:nvSpPr>
        <p:spPr>
          <a:xfrm>
            <a:off x="4458804" y="2270182"/>
            <a:ext cx="4416642" cy="89432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67" name="Rectangle 66">
            <a:extLst>
              <a:ext uri="{FF2B5EF4-FFF2-40B4-BE49-F238E27FC236}">
                <a16:creationId xmlns:a16="http://schemas.microsoft.com/office/drawing/2014/main" id="{89CCB532-D7AF-3771-27E1-A0A0594A6A58}"/>
              </a:ext>
            </a:extLst>
          </p:cNvPr>
          <p:cNvSpPr/>
          <p:nvPr/>
        </p:nvSpPr>
        <p:spPr>
          <a:xfrm>
            <a:off x="4458803" y="3383510"/>
            <a:ext cx="4416643" cy="89432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68" name="Rectangle 67">
            <a:extLst>
              <a:ext uri="{FF2B5EF4-FFF2-40B4-BE49-F238E27FC236}">
                <a16:creationId xmlns:a16="http://schemas.microsoft.com/office/drawing/2014/main" id="{A9BB40E0-38AB-3E8F-6CE3-257DFF5B94F0}"/>
              </a:ext>
            </a:extLst>
          </p:cNvPr>
          <p:cNvSpPr/>
          <p:nvPr/>
        </p:nvSpPr>
        <p:spPr>
          <a:xfrm>
            <a:off x="4458803" y="4491826"/>
            <a:ext cx="4416643" cy="89432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69" name="Rectangle 68">
            <a:extLst>
              <a:ext uri="{FF2B5EF4-FFF2-40B4-BE49-F238E27FC236}">
                <a16:creationId xmlns:a16="http://schemas.microsoft.com/office/drawing/2014/main" id="{361320E4-862D-286F-49DD-80FE47C47D71}"/>
              </a:ext>
            </a:extLst>
          </p:cNvPr>
          <p:cNvSpPr/>
          <p:nvPr/>
        </p:nvSpPr>
        <p:spPr>
          <a:xfrm rot="16200000">
            <a:off x="3547168" y="3210648"/>
            <a:ext cx="3324838" cy="102616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70" name="Rectangle 69">
            <a:extLst>
              <a:ext uri="{FF2B5EF4-FFF2-40B4-BE49-F238E27FC236}">
                <a16:creationId xmlns:a16="http://schemas.microsoft.com/office/drawing/2014/main" id="{33BDFFD8-91FF-64BC-918E-AB48003E3103}"/>
              </a:ext>
            </a:extLst>
          </p:cNvPr>
          <p:cNvSpPr/>
          <p:nvPr/>
        </p:nvSpPr>
        <p:spPr>
          <a:xfrm rot="16200000">
            <a:off x="4989199" y="3210647"/>
            <a:ext cx="3324839" cy="102616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71" name="Rectangle 70">
            <a:extLst>
              <a:ext uri="{FF2B5EF4-FFF2-40B4-BE49-F238E27FC236}">
                <a16:creationId xmlns:a16="http://schemas.microsoft.com/office/drawing/2014/main" id="{31F23A7B-4A1B-F439-C164-8154CACDA7AB}"/>
              </a:ext>
            </a:extLst>
          </p:cNvPr>
          <p:cNvSpPr/>
          <p:nvPr/>
        </p:nvSpPr>
        <p:spPr>
          <a:xfrm rot="16200000">
            <a:off x="6431230" y="3210647"/>
            <a:ext cx="3324839" cy="102616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72" name="Freeform 7">
            <a:extLst>
              <a:ext uri="{FF2B5EF4-FFF2-40B4-BE49-F238E27FC236}">
                <a16:creationId xmlns:a16="http://schemas.microsoft.com/office/drawing/2014/main" id="{52CAB8C2-0E0F-1C16-9CD1-EB2F70D922D3}"/>
              </a:ext>
            </a:extLst>
          </p:cNvPr>
          <p:cNvSpPr/>
          <p:nvPr/>
        </p:nvSpPr>
        <p:spPr>
          <a:xfrm>
            <a:off x="9022598" y="4491826"/>
            <a:ext cx="2978902" cy="894323"/>
          </a:xfrm>
          <a:prstGeom prst="round2DiagRect">
            <a:avLst/>
          </a:prstGeom>
          <a:solidFill>
            <a:srgbClr val="0070C0"/>
          </a:solidFill>
          <a:effectLst>
            <a:outerShdw blurRad="50800" dist="38100" dir="2700000" algn="tl" rotWithShape="0">
              <a:prstClr val="black">
                <a:alpha val="40000"/>
              </a:prstClr>
            </a:outerShdw>
          </a:effectLst>
        </p:spPr>
        <p:txBody>
          <a:bodyPr anchor="ctr"/>
          <a:lstStyle/>
          <a:p>
            <a:pPr algn="just" defTabSz="914446">
              <a:defRPr/>
            </a:pPr>
            <a:r>
              <a:rPr lang="en-ID" sz="1000" b="1" noProof="1">
                <a:solidFill>
                  <a:schemeClr val="bg1"/>
                </a:solidFill>
              </a:rPr>
              <a:t>Keterangan:</a:t>
            </a:r>
          </a:p>
          <a:p>
            <a:pPr algn="just" defTabSz="914446">
              <a:defRPr/>
            </a:pPr>
            <a:r>
              <a:rPr lang="en-ID" sz="1000" noProof="1">
                <a:solidFill>
                  <a:schemeClr val="bg1"/>
                </a:solidFill>
              </a:rPr>
              <a:t>Khusus bagi Lulusan/Calon Lulusan Perguruan Tinggi (DIV/SI) dengan melalui Pemberian Kompetensi Tambahan (PKT) sebelum Uji Kompetensi/Sertifikasi</a:t>
            </a:r>
          </a:p>
        </p:txBody>
      </p:sp>
      <p:sp>
        <p:nvSpPr>
          <p:cNvPr id="73" name="Freeform 7">
            <a:extLst>
              <a:ext uri="{FF2B5EF4-FFF2-40B4-BE49-F238E27FC236}">
                <a16:creationId xmlns:a16="http://schemas.microsoft.com/office/drawing/2014/main" id="{2BF7EE23-19E0-BE43-A591-D1743F16A1CC}"/>
              </a:ext>
            </a:extLst>
          </p:cNvPr>
          <p:cNvSpPr/>
          <p:nvPr/>
        </p:nvSpPr>
        <p:spPr>
          <a:xfrm>
            <a:off x="9022598" y="3366815"/>
            <a:ext cx="2978902" cy="894323"/>
          </a:xfrm>
          <a:prstGeom prst="round2DiagRect">
            <a:avLst/>
          </a:prstGeom>
          <a:solidFill>
            <a:srgbClr val="0070C0"/>
          </a:solidFill>
          <a:effectLst>
            <a:outerShdw blurRad="50800" dist="38100" dir="2700000" algn="tl" rotWithShape="0">
              <a:prstClr val="black">
                <a:alpha val="40000"/>
              </a:prstClr>
            </a:outerShdw>
          </a:effectLst>
        </p:spPr>
        <p:txBody>
          <a:bodyPr anchor="ctr"/>
          <a:lstStyle/>
          <a:p>
            <a:pPr algn="just" defTabSz="914446">
              <a:defRPr/>
            </a:pPr>
            <a:r>
              <a:rPr lang="en-ID" sz="1000" b="1" noProof="1">
                <a:solidFill>
                  <a:schemeClr val="bg1"/>
                </a:solidFill>
              </a:rPr>
              <a:t>Keterangan:</a:t>
            </a:r>
          </a:p>
          <a:p>
            <a:pPr algn="just" defTabSz="914446">
              <a:defRPr/>
            </a:pPr>
            <a:r>
              <a:rPr lang="en-ID" sz="1000" noProof="1">
                <a:solidFill>
                  <a:schemeClr val="bg1"/>
                </a:solidFill>
              </a:rPr>
              <a:t>Jabatan Kerja yang khusus hanya dapat diambil oleh ASN Bidang PUPR, sehubungan dengan tugas dan fungsi tertentu. Biasanya skema sertifikasi-nya terdapat di LSP BPSDM</a:t>
            </a:r>
          </a:p>
        </p:txBody>
      </p:sp>
      <p:sp>
        <p:nvSpPr>
          <p:cNvPr id="74" name="Freeform 7">
            <a:extLst>
              <a:ext uri="{FF2B5EF4-FFF2-40B4-BE49-F238E27FC236}">
                <a16:creationId xmlns:a16="http://schemas.microsoft.com/office/drawing/2014/main" id="{823FAA6C-C207-9E9D-F6A5-7CD1165DE2D4}"/>
              </a:ext>
            </a:extLst>
          </p:cNvPr>
          <p:cNvSpPr/>
          <p:nvPr/>
        </p:nvSpPr>
        <p:spPr>
          <a:xfrm>
            <a:off x="9029545" y="2239957"/>
            <a:ext cx="2978902" cy="894323"/>
          </a:xfrm>
          <a:prstGeom prst="round2DiagRect">
            <a:avLst/>
          </a:prstGeom>
          <a:solidFill>
            <a:srgbClr val="0070C0"/>
          </a:solidFill>
          <a:effectLst>
            <a:outerShdw blurRad="50800" dist="38100" dir="2700000" algn="tl" rotWithShape="0">
              <a:prstClr val="black">
                <a:alpha val="40000"/>
              </a:prstClr>
            </a:outerShdw>
          </a:effectLst>
        </p:spPr>
        <p:txBody>
          <a:bodyPr anchor="ctr"/>
          <a:lstStyle/>
          <a:p>
            <a:pPr algn="just" defTabSz="914446">
              <a:defRPr/>
            </a:pPr>
            <a:r>
              <a:rPr lang="en-ID" sz="1000" b="1" noProof="1">
                <a:solidFill>
                  <a:schemeClr val="bg1"/>
                </a:solidFill>
              </a:rPr>
              <a:t>Keterangan:</a:t>
            </a:r>
          </a:p>
          <a:p>
            <a:pPr algn="just" defTabSz="914446">
              <a:defRPr/>
            </a:pPr>
            <a:r>
              <a:rPr lang="en-ID" sz="1000" noProof="1">
                <a:solidFill>
                  <a:schemeClr val="bg1"/>
                </a:solidFill>
              </a:rPr>
              <a:t>Jabatan Kerja yang dapat diambil secara umum oleh ASN maupun Non-ASN</a:t>
            </a:r>
          </a:p>
        </p:txBody>
      </p:sp>
    </p:spTree>
    <p:extLst>
      <p:ext uri="{BB962C8B-B14F-4D97-AF65-F5344CB8AC3E}">
        <p14:creationId xmlns:p14="http://schemas.microsoft.com/office/powerpoint/2010/main" val="2245411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DF997-B98B-ACCA-AB0B-EFF9E25F9CDF}"/>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BF016E78-29D4-B427-0974-604BE16A2C53}"/>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0DEE5F35-BB50-7939-AB58-2B4F3B296B5F}"/>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5A92CBF9-488C-0589-01D1-E47AE8F48DF3}"/>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27A7E4B3-10FA-B633-F628-A7EA00C91EF5}"/>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REGULASI TERKAIT JABATAN KERJA BIDANG JASA KONSTRUKSI (3/3)</a:t>
              </a:r>
            </a:p>
          </p:txBody>
        </p:sp>
        <p:sp>
          <p:nvSpPr>
            <p:cNvPr id="26" name="Rectangle 25">
              <a:extLst>
                <a:ext uri="{FF2B5EF4-FFF2-40B4-BE49-F238E27FC236}">
                  <a16:creationId xmlns:a16="http://schemas.microsoft.com/office/drawing/2014/main" id="{087200D4-8742-86F4-FC93-D2DFF99E6808}"/>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2</a:t>
              </a:r>
            </a:p>
          </p:txBody>
        </p:sp>
      </p:grpSp>
      <p:sp>
        <p:nvSpPr>
          <p:cNvPr id="3" name="Rectangle 2">
            <a:extLst>
              <a:ext uri="{FF2B5EF4-FFF2-40B4-BE49-F238E27FC236}">
                <a16:creationId xmlns:a16="http://schemas.microsoft.com/office/drawing/2014/main" id="{2E5801B2-6F31-F9FA-BA62-8828F5AA8347}"/>
              </a:ext>
            </a:extLst>
          </p:cNvPr>
          <p:cNvSpPr/>
          <p:nvPr/>
        </p:nvSpPr>
        <p:spPr>
          <a:xfrm>
            <a:off x="1188777" y="901492"/>
            <a:ext cx="1981200" cy="5359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14" name="Rectangle 13">
            <a:extLst>
              <a:ext uri="{FF2B5EF4-FFF2-40B4-BE49-F238E27FC236}">
                <a16:creationId xmlns:a16="http://schemas.microsoft.com/office/drawing/2014/main" id="{54D1F2F0-19E4-6A8C-7C99-4E023CD6DD3B}"/>
              </a:ext>
            </a:extLst>
          </p:cNvPr>
          <p:cNvSpPr/>
          <p:nvPr/>
        </p:nvSpPr>
        <p:spPr>
          <a:xfrm>
            <a:off x="1516547" y="718216"/>
            <a:ext cx="1981200" cy="53596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15" name="TextBox 14">
            <a:extLst>
              <a:ext uri="{FF2B5EF4-FFF2-40B4-BE49-F238E27FC236}">
                <a16:creationId xmlns:a16="http://schemas.microsoft.com/office/drawing/2014/main" id="{D97C6059-9506-8623-1BE7-25294EF85CA0}"/>
              </a:ext>
            </a:extLst>
          </p:cNvPr>
          <p:cNvSpPr txBox="1"/>
          <p:nvPr/>
        </p:nvSpPr>
        <p:spPr>
          <a:xfrm>
            <a:off x="1364093" y="875486"/>
            <a:ext cx="1670956" cy="600164"/>
          </a:xfrm>
          <a:prstGeom prst="rect">
            <a:avLst/>
          </a:prstGeom>
          <a:noFill/>
        </p:spPr>
        <p:txBody>
          <a:bodyPr wrap="square" rtlCol="0">
            <a:spAutoFit/>
          </a:bodyPr>
          <a:lstStyle/>
          <a:p>
            <a:pPr algn="ctr"/>
            <a:r>
              <a:rPr lang="fi-FI" sz="1100" b="1" dirty="0"/>
              <a:t>KUALIFIKASI AHLI</a:t>
            </a:r>
          </a:p>
          <a:p>
            <a:pPr algn="ctr"/>
            <a:r>
              <a:rPr lang="fi-FI" sz="1100" b="1" dirty="0"/>
              <a:t>81 Jabatan Kerja</a:t>
            </a:r>
          </a:p>
          <a:p>
            <a:pPr algn="ctr"/>
            <a:r>
              <a:rPr lang="fi-FI" sz="1100" b="1" dirty="0"/>
              <a:t>188 Skema</a:t>
            </a:r>
          </a:p>
        </p:txBody>
      </p:sp>
      <p:sp>
        <p:nvSpPr>
          <p:cNvPr id="16" name="Rectangle 15">
            <a:extLst>
              <a:ext uri="{FF2B5EF4-FFF2-40B4-BE49-F238E27FC236}">
                <a16:creationId xmlns:a16="http://schemas.microsoft.com/office/drawing/2014/main" id="{32AE348E-B0AC-C8B5-D314-F05D4103095F}"/>
              </a:ext>
            </a:extLst>
          </p:cNvPr>
          <p:cNvSpPr/>
          <p:nvPr/>
        </p:nvSpPr>
        <p:spPr>
          <a:xfrm>
            <a:off x="5195156" y="901492"/>
            <a:ext cx="1981200" cy="5359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17" name="Rectangle 16">
            <a:extLst>
              <a:ext uri="{FF2B5EF4-FFF2-40B4-BE49-F238E27FC236}">
                <a16:creationId xmlns:a16="http://schemas.microsoft.com/office/drawing/2014/main" id="{D9011C85-D3DF-FB16-B914-A5194EFBB495}"/>
              </a:ext>
            </a:extLst>
          </p:cNvPr>
          <p:cNvSpPr/>
          <p:nvPr/>
        </p:nvSpPr>
        <p:spPr>
          <a:xfrm>
            <a:off x="5522926" y="718216"/>
            <a:ext cx="1981200" cy="53596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20" name="TextBox 19">
            <a:extLst>
              <a:ext uri="{FF2B5EF4-FFF2-40B4-BE49-F238E27FC236}">
                <a16:creationId xmlns:a16="http://schemas.microsoft.com/office/drawing/2014/main" id="{8DD6C011-D98E-EE2B-AEFC-FB0C0E32E656}"/>
              </a:ext>
            </a:extLst>
          </p:cNvPr>
          <p:cNvSpPr txBox="1"/>
          <p:nvPr/>
        </p:nvSpPr>
        <p:spPr>
          <a:xfrm>
            <a:off x="5076425" y="900818"/>
            <a:ext cx="2204706" cy="577081"/>
          </a:xfrm>
          <a:prstGeom prst="rect">
            <a:avLst/>
          </a:prstGeom>
          <a:noFill/>
        </p:spPr>
        <p:txBody>
          <a:bodyPr wrap="square" rtlCol="0">
            <a:spAutoFit/>
          </a:bodyPr>
          <a:lstStyle/>
          <a:p>
            <a:pPr algn="ctr"/>
            <a:r>
              <a:rPr lang="fi-FI" sz="1050" b="1" dirty="0"/>
              <a:t>KUALIFIKASI TEKNISI/ANALIS</a:t>
            </a:r>
          </a:p>
          <a:p>
            <a:pPr algn="ctr"/>
            <a:r>
              <a:rPr lang="fi-FI" sz="1050" b="1" dirty="0"/>
              <a:t>98 Jabatan Kerja</a:t>
            </a:r>
          </a:p>
          <a:p>
            <a:pPr algn="ctr"/>
            <a:r>
              <a:rPr lang="fi-FI" sz="1050" b="1" dirty="0"/>
              <a:t>157 Skema</a:t>
            </a:r>
          </a:p>
        </p:txBody>
      </p:sp>
      <p:sp>
        <p:nvSpPr>
          <p:cNvPr id="21" name="Rectangle 20">
            <a:extLst>
              <a:ext uri="{FF2B5EF4-FFF2-40B4-BE49-F238E27FC236}">
                <a16:creationId xmlns:a16="http://schemas.microsoft.com/office/drawing/2014/main" id="{7343FA94-C985-73C5-90A8-6DAA8CB9F80E}"/>
              </a:ext>
            </a:extLst>
          </p:cNvPr>
          <p:cNvSpPr/>
          <p:nvPr/>
        </p:nvSpPr>
        <p:spPr>
          <a:xfrm>
            <a:off x="9215337" y="901492"/>
            <a:ext cx="1981200" cy="5359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22" name="Rectangle 21">
            <a:extLst>
              <a:ext uri="{FF2B5EF4-FFF2-40B4-BE49-F238E27FC236}">
                <a16:creationId xmlns:a16="http://schemas.microsoft.com/office/drawing/2014/main" id="{C2BC5F9A-7003-A0CD-5A46-FDEF7BB7D46C}"/>
              </a:ext>
            </a:extLst>
          </p:cNvPr>
          <p:cNvSpPr/>
          <p:nvPr/>
        </p:nvSpPr>
        <p:spPr>
          <a:xfrm>
            <a:off x="9543107" y="718216"/>
            <a:ext cx="1981200" cy="53596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23" name="TextBox 22">
            <a:extLst>
              <a:ext uri="{FF2B5EF4-FFF2-40B4-BE49-F238E27FC236}">
                <a16:creationId xmlns:a16="http://schemas.microsoft.com/office/drawing/2014/main" id="{3CD24A85-FDD1-EF20-F906-6BBFD7E6406F}"/>
              </a:ext>
            </a:extLst>
          </p:cNvPr>
          <p:cNvSpPr txBox="1"/>
          <p:nvPr/>
        </p:nvSpPr>
        <p:spPr>
          <a:xfrm>
            <a:off x="9221254" y="900818"/>
            <a:ext cx="2073965" cy="584968"/>
          </a:xfrm>
          <a:prstGeom prst="rect">
            <a:avLst/>
          </a:prstGeom>
          <a:noFill/>
        </p:spPr>
        <p:txBody>
          <a:bodyPr wrap="square" rtlCol="0">
            <a:spAutoFit/>
          </a:bodyPr>
          <a:lstStyle/>
          <a:p>
            <a:pPr algn="ctr"/>
            <a:r>
              <a:rPr lang="fi-FI" sz="1050" b="1" dirty="0"/>
              <a:t>KUALIFIKASI OPERATOR</a:t>
            </a:r>
          </a:p>
          <a:p>
            <a:pPr algn="ctr"/>
            <a:r>
              <a:rPr lang="fi-FI" sz="1050" b="1" dirty="0"/>
              <a:t>76 Jabatan Kerja</a:t>
            </a:r>
          </a:p>
          <a:p>
            <a:pPr algn="ctr"/>
            <a:r>
              <a:rPr lang="fi-FI" sz="1050" b="1" dirty="0"/>
              <a:t>120 Skema</a:t>
            </a:r>
          </a:p>
        </p:txBody>
      </p:sp>
      <p:sp>
        <p:nvSpPr>
          <p:cNvPr id="33" name="TextBox 10">
            <a:extLst>
              <a:ext uri="{FF2B5EF4-FFF2-40B4-BE49-F238E27FC236}">
                <a16:creationId xmlns:a16="http://schemas.microsoft.com/office/drawing/2014/main" id="{F97EFE4E-42C9-AD86-5B4F-B1685C02B7AF}"/>
              </a:ext>
            </a:extLst>
          </p:cNvPr>
          <p:cNvSpPr txBox="1"/>
          <p:nvPr/>
        </p:nvSpPr>
        <p:spPr>
          <a:xfrm>
            <a:off x="2500427" y="-48220"/>
            <a:ext cx="203893" cy="6906220"/>
          </a:xfrm>
          <a:prstGeom prst="rect">
            <a:avLst/>
          </a:prstGeom>
        </p:spPr>
        <p:txBody>
          <a:bodyPr lIns="33867" tIns="33867" rIns="33867" bIns="33867" rtlCol="0" anchor="ctr"/>
          <a:lstStyle/>
          <a:p>
            <a:pPr algn="ctr">
              <a:lnSpc>
                <a:spcPts val="1906"/>
              </a:lnSpc>
            </a:pPr>
            <a:endParaRPr sz="1200"/>
          </a:p>
        </p:txBody>
      </p:sp>
      <p:sp>
        <p:nvSpPr>
          <p:cNvPr id="34" name="Rectangle 33">
            <a:extLst>
              <a:ext uri="{FF2B5EF4-FFF2-40B4-BE49-F238E27FC236}">
                <a16:creationId xmlns:a16="http://schemas.microsoft.com/office/drawing/2014/main" id="{3BEDFFB8-25DE-A2EC-AFE8-BA0E2C6ED0D1}"/>
              </a:ext>
            </a:extLst>
          </p:cNvPr>
          <p:cNvSpPr/>
          <p:nvPr/>
        </p:nvSpPr>
        <p:spPr>
          <a:xfrm>
            <a:off x="510230" y="1668899"/>
            <a:ext cx="2023993" cy="5147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35" name="TextBox 21">
            <a:extLst>
              <a:ext uri="{FF2B5EF4-FFF2-40B4-BE49-F238E27FC236}">
                <a16:creationId xmlns:a16="http://schemas.microsoft.com/office/drawing/2014/main" id="{9C5D4ACC-C8EC-7E7B-78C5-D7F57B0ACD5A}"/>
              </a:ext>
            </a:extLst>
          </p:cNvPr>
          <p:cNvSpPr txBox="1"/>
          <p:nvPr/>
        </p:nvSpPr>
        <p:spPr>
          <a:xfrm>
            <a:off x="1195584" y="1695130"/>
            <a:ext cx="634538" cy="451342"/>
          </a:xfrm>
          <a:prstGeom prst="rect">
            <a:avLst/>
          </a:prstGeom>
          <a:solidFill>
            <a:schemeClr val="accent4">
              <a:lumMod val="20000"/>
              <a:lumOff val="80000"/>
            </a:schemeClr>
          </a:solidFill>
        </p:spPr>
        <p:txBody>
          <a:bodyPr wrap="square" lIns="0" tIns="0" rIns="0" bIns="0" rtlCol="0" anchor="ctr">
            <a:spAutoFit/>
          </a:bodyPr>
          <a:lstStyle/>
          <a:p>
            <a:pPr algn="ctr" defTabSz="914423">
              <a:defRPr/>
            </a:pPr>
            <a:r>
              <a:rPr lang="en-US" sz="1067" b="1" spc="36" dirty="0">
                <a:solidFill>
                  <a:srgbClr val="292929"/>
                </a:solidFill>
                <a:latin typeface="Arial Nova Cond" panose="020B0506020202020204" pitchFamily="34" charset="0"/>
              </a:rPr>
              <a:t>Arsitektur</a:t>
            </a:r>
            <a:endParaRPr lang="id-ID" sz="1067" spc="36" dirty="0">
              <a:solidFill>
                <a:srgbClr val="292929"/>
              </a:solidFill>
              <a:latin typeface="Arial Nova Cond" panose="020B0506020202020204" pitchFamily="34" charset="0"/>
            </a:endParaRPr>
          </a:p>
          <a:p>
            <a:pPr algn="ctr" defTabSz="914423">
              <a:defRPr/>
            </a:pPr>
            <a:r>
              <a:rPr lang="id-ID" sz="933" spc="36" dirty="0">
                <a:solidFill>
                  <a:srgbClr val="292929"/>
                </a:solidFill>
                <a:latin typeface="Arial Nova Cond" panose="020B0506020202020204" pitchFamily="34" charset="0"/>
              </a:rPr>
              <a:t>(</a:t>
            </a:r>
            <a:r>
              <a:rPr lang="en-US" sz="933" spc="36" dirty="0">
                <a:solidFill>
                  <a:srgbClr val="292929"/>
                </a:solidFill>
                <a:latin typeface="Arial Nova Cond" panose="020B0506020202020204" pitchFamily="34" charset="0"/>
              </a:rPr>
              <a:t>3</a:t>
            </a:r>
            <a:r>
              <a:rPr lang="id-ID" sz="933" spc="36" dirty="0">
                <a:solidFill>
                  <a:srgbClr val="292929"/>
                </a:solidFill>
                <a:latin typeface="Arial Nova Cond" panose="020B0506020202020204" pitchFamily="34" charset="0"/>
              </a:rPr>
              <a:t> Jabker)</a:t>
            </a:r>
            <a:endParaRPr lang="en-US" sz="933" spc="36" dirty="0">
              <a:solidFill>
                <a:srgbClr val="292929"/>
              </a:solidFill>
              <a:latin typeface="Arial Nova Cond" panose="020B0506020202020204" pitchFamily="34" charset="0"/>
            </a:endParaRPr>
          </a:p>
          <a:p>
            <a:pPr algn="ctr" defTabSz="914423">
              <a:defRPr/>
            </a:pPr>
            <a:r>
              <a:rPr lang="en-US" sz="933" spc="36" dirty="0">
                <a:solidFill>
                  <a:srgbClr val="292929"/>
                </a:solidFill>
                <a:latin typeface="Arial Nova Cond" panose="020B0506020202020204" pitchFamily="34" charset="0"/>
              </a:rPr>
              <a:t>(5 Skema)</a:t>
            </a:r>
          </a:p>
        </p:txBody>
      </p:sp>
      <p:sp>
        <p:nvSpPr>
          <p:cNvPr id="36" name="Rectangle 35">
            <a:extLst>
              <a:ext uri="{FF2B5EF4-FFF2-40B4-BE49-F238E27FC236}">
                <a16:creationId xmlns:a16="http://schemas.microsoft.com/office/drawing/2014/main" id="{AF8EF9AD-D9A7-41DA-D6D4-B5918ABA1163}"/>
              </a:ext>
            </a:extLst>
          </p:cNvPr>
          <p:cNvSpPr/>
          <p:nvPr/>
        </p:nvSpPr>
        <p:spPr>
          <a:xfrm>
            <a:off x="1674256" y="2283907"/>
            <a:ext cx="2023993" cy="4869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37" name="Rectangle 36">
            <a:extLst>
              <a:ext uri="{FF2B5EF4-FFF2-40B4-BE49-F238E27FC236}">
                <a16:creationId xmlns:a16="http://schemas.microsoft.com/office/drawing/2014/main" id="{44522327-D9C5-9C2F-4069-346D5AD32BF2}"/>
              </a:ext>
            </a:extLst>
          </p:cNvPr>
          <p:cNvSpPr/>
          <p:nvPr/>
        </p:nvSpPr>
        <p:spPr>
          <a:xfrm>
            <a:off x="510230" y="2892537"/>
            <a:ext cx="2023993" cy="4572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38" name="Rectangle 37">
            <a:extLst>
              <a:ext uri="{FF2B5EF4-FFF2-40B4-BE49-F238E27FC236}">
                <a16:creationId xmlns:a16="http://schemas.microsoft.com/office/drawing/2014/main" id="{34BD0AA3-2C5D-022A-5160-B4E1A8630F1E}"/>
              </a:ext>
            </a:extLst>
          </p:cNvPr>
          <p:cNvSpPr/>
          <p:nvPr/>
        </p:nvSpPr>
        <p:spPr>
          <a:xfrm>
            <a:off x="1674256" y="3495718"/>
            <a:ext cx="2023993" cy="54188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39" name="Rectangle 38">
            <a:extLst>
              <a:ext uri="{FF2B5EF4-FFF2-40B4-BE49-F238E27FC236}">
                <a16:creationId xmlns:a16="http://schemas.microsoft.com/office/drawing/2014/main" id="{27197457-8228-6495-6E0B-2771408091BB}"/>
              </a:ext>
            </a:extLst>
          </p:cNvPr>
          <p:cNvSpPr/>
          <p:nvPr/>
        </p:nvSpPr>
        <p:spPr>
          <a:xfrm>
            <a:off x="510230" y="4128532"/>
            <a:ext cx="2023993" cy="4572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40" name="Rectangle 39">
            <a:extLst>
              <a:ext uri="{FF2B5EF4-FFF2-40B4-BE49-F238E27FC236}">
                <a16:creationId xmlns:a16="http://schemas.microsoft.com/office/drawing/2014/main" id="{8DDFE1C9-7539-0688-55DA-319D5D9A7A13}"/>
              </a:ext>
            </a:extLst>
          </p:cNvPr>
          <p:cNvSpPr/>
          <p:nvPr/>
        </p:nvSpPr>
        <p:spPr>
          <a:xfrm>
            <a:off x="1674256" y="4698424"/>
            <a:ext cx="2023993" cy="6661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41" name="Rectangle 40">
            <a:extLst>
              <a:ext uri="{FF2B5EF4-FFF2-40B4-BE49-F238E27FC236}">
                <a16:creationId xmlns:a16="http://schemas.microsoft.com/office/drawing/2014/main" id="{22AF606A-BE9B-06C1-7CF0-C3550537E35A}"/>
              </a:ext>
            </a:extLst>
          </p:cNvPr>
          <p:cNvSpPr/>
          <p:nvPr/>
        </p:nvSpPr>
        <p:spPr>
          <a:xfrm>
            <a:off x="510229" y="5486239"/>
            <a:ext cx="2173931" cy="5382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42" name="Rectangle 41">
            <a:extLst>
              <a:ext uri="{FF2B5EF4-FFF2-40B4-BE49-F238E27FC236}">
                <a16:creationId xmlns:a16="http://schemas.microsoft.com/office/drawing/2014/main" id="{B0CDE1EE-71A1-DB01-40D5-B3027E064101}"/>
              </a:ext>
            </a:extLst>
          </p:cNvPr>
          <p:cNvSpPr/>
          <p:nvPr/>
        </p:nvSpPr>
        <p:spPr>
          <a:xfrm>
            <a:off x="1674256" y="6158088"/>
            <a:ext cx="2023993" cy="5596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43" name="TextBox 16">
            <a:extLst>
              <a:ext uri="{FF2B5EF4-FFF2-40B4-BE49-F238E27FC236}">
                <a16:creationId xmlns:a16="http://schemas.microsoft.com/office/drawing/2014/main" id="{F9CA63C6-7C83-F011-258D-799E100CF4BB}"/>
              </a:ext>
            </a:extLst>
          </p:cNvPr>
          <p:cNvSpPr txBox="1"/>
          <p:nvPr/>
        </p:nvSpPr>
        <p:spPr>
          <a:xfrm>
            <a:off x="1758813" y="4722732"/>
            <a:ext cx="1850695" cy="615553"/>
          </a:xfrm>
          <a:prstGeom prst="rect">
            <a:avLst/>
          </a:prstGeom>
          <a:solidFill>
            <a:schemeClr val="accent4">
              <a:lumMod val="20000"/>
              <a:lumOff val="80000"/>
            </a:schemeClr>
          </a:solidFill>
        </p:spPr>
        <p:txBody>
          <a:bodyPr wrap="square" lIns="0" tIns="0" rIns="0" bIns="0" rtlCol="0" anchor="ctr">
            <a:spAutoFit/>
          </a:bodyPr>
          <a:lstStyle/>
          <a:p>
            <a:pPr algn="ctr" defTabSz="914423">
              <a:defRPr/>
            </a:pPr>
            <a:r>
              <a:rPr lang="id-ID" sz="1067" b="1" spc="36" dirty="0">
                <a:solidFill>
                  <a:srgbClr val="292929"/>
                </a:solidFill>
                <a:latin typeface="Arial Nova Cond" panose="020B0506020202020204" pitchFamily="34" charset="0"/>
              </a:rPr>
              <a:t>Arsitektur Lanskap, Iluminasi, </a:t>
            </a:r>
            <a:r>
              <a:rPr lang="en-US" sz="1067" b="1" spc="36" dirty="0">
                <a:solidFill>
                  <a:srgbClr val="292929"/>
                </a:solidFill>
                <a:latin typeface="Arial Nova Cond" panose="020B0506020202020204" pitchFamily="34" charset="0"/>
              </a:rPr>
              <a:t>dan </a:t>
            </a:r>
            <a:r>
              <a:rPr lang="id-ID" sz="1067" b="1" spc="36" dirty="0">
                <a:solidFill>
                  <a:srgbClr val="292929"/>
                </a:solidFill>
                <a:latin typeface="Arial Nova Cond" panose="020B0506020202020204" pitchFamily="34" charset="0"/>
              </a:rPr>
              <a:t>Desain Interior</a:t>
            </a:r>
          </a:p>
          <a:p>
            <a:pPr algn="ctr" defTabSz="914423">
              <a:defRPr/>
            </a:pPr>
            <a:r>
              <a:rPr lang="id-ID" sz="933" spc="36" dirty="0">
                <a:solidFill>
                  <a:srgbClr val="292929"/>
                </a:solidFill>
                <a:latin typeface="Arial Nova Cond" panose="020B0506020202020204" pitchFamily="34" charset="0"/>
              </a:rPr>
              <a:t>(5 Jabker)</a:t>
            </a:r>
            <a:endParaRPr lang="en-US" sz="933" spc="36" dirty="0">
              <a:solidFill>
                <a:srgbClr val="292929"/>
              </a:solidFill>
              <a:latin typeface="Arial Nova Cond" panose="020B0506020202020204" pitchFamily="34" charset="0"/>
            </a:endParaRPr>
          </a:p>
          <a:p>
            <a:pPr algn="ctr" defTabSz="914423">
              <a:defRPr/>
            </a:pPr>
            <a:r>
              <a:rPr lang="en-US" sz="933" spc="36" dirty="0">
                <a:solidFill>
                  <a:srgbClr val="292929"/>
                </a:solidFill>
                <a:latin typeface="Arial Nova Cond" panose="020B0506020202020204" pitchFamily="34" charset="0"/>
              </a:rPr>
              <a:t>(13 Skema)</a:t>
            </a:r>
          </a:p>
        </p:txBody>
      </p:sp>
      <p:sp>
        <p:nvSpPr>
          <p:cNvPr id="44" name="TextBox 19">
            <a:extLst>
              <a:ext uri="{FF2B5EF4-FFF2-40B4-BE49-F238E27FC236}">
                <a16:creationId xmlns:a16="http://schemas.microsoft.com/office/drawing/2014/main" id="{F969458D-22FA-0CE0-00D7-361BB3929164}"/>
              </a:ext>
            </a:extLst>
          </p:cNvPr>
          <p:cNvSpPr txBox="1"/>
          <p:nvPr/>
        </p:nvSpPr>
        <p:spPr>
          <a:xfrm>
            <a:off x="601361" y="5497300"/>
            <a:ext cx="2082799" cy="451342"/>
          </a:xfrm>
          <a:prstGeom prst="rect">
            <a:avLst/>
          </a:prstGeom>
          <a:solidFill>
            <a:schemeClr val="accent4">
              <a:lumMod val="20000"/>
              <a:lumOff val="80000"/>
            </a:schemeClr>
          </a:solidFill>
        </p:spPr>
        <p:txBody>
          <a:bodyPr wrap="square" lIns="0" tIns="0" rIns="0" bIns="0" rtlCol="0" anchor="ctr">
            <a:spAutoFit/>
          </a:bodyPr>
          <a:lstStyle/>
          <a:p>
            <a:pPr algn="ctr" defTabSz="914423">
              <a:defRPr/>
            </a:pPr>
            <a:r>
              <a:rPr lang="id-ID" sz="1067" b="1" spc="36" dirty="0">
                <a:solidFill>
                  <a:srgbClr val="292929"/>
                </a:solidFill>
                <a:latin typeface="Arial Nova Cond" panose="020B0506020202020204" pitchFamily="34" charset="0"/>
              </a:rPr>
              <a:t>Perencanaan Wilayah dan Kota</a:t>
            </a:r>
          </a:p>
          <a:p>
            <a:pPr algn="ctr" defTabSz="914423">
              <a:defRPr/>
            </a:pPr>
            <a:r>
              <a:rPr lang="id-ID" sz="933" spc="36" dirty="0">
                <a:solidFill>
                  <a:srgbClr val="292929"/>
                </a:solidFill>
                <a:latin typeface="Arial Nova Cond" panose="020B0506020202020204" pitchFamily="34" charset="0"/>
              </a:rPr>
              <a:t>(4 Jabker)</a:t>
            </a:r>
            <a:endParaRPr lang="en-US" sz="933" spc="36" dirty="0">
              <a:solidFill>
                <a:srgbClr val="292929"/>
              </a:solidFill>
              <a:latin typeface="Arial Nova Cond" panose="020B0506020202020204" pitchFamily="34" charset="0"/>
            </a:endParaRPr>
          </a:p>
          <a:p>
            <a:pPr algn="ctr" defTabSz="914423">
              <a:defRPr/>
            </a:pPr>
            <a:r>
              <a:rPr lang="en-US" sz="933" spc="36" dirty="0">
                <a:solidFill>
                  <a:srgbClr val="292929"/>
                </a:solidFill>
                <a:latin typeface="Arial Nova Cond" panose="020B0506020202020204" pitchFamily="34" charset="0"/>
              </a:rPr>
              <a:t>(8 Skema)</a:t>
            </a:r>
          </a:p>
        </p:txBody>
      </p:sp>
      <p:sp>
        <p:nvSpPr>
          <p:cNvPr id="45" name="TextBox 17">
            <a:extLst>
              <a:ext uri="{FF2B5EF4-FFF2-40B4-BE49-F238E27FC236}">
                <a16:creationId xmlns:a16="http://schemas.microsoft.com/office/drawing/2014/main" id="{6DE1C07E-1E3E-C202-3D10-CD1F1E2179A5}"/>
              </a:ext>
            </a:extLst>
          </p:cNvPr>
          <p:cNvSpPr txBox="1"/>
          <p:nvPr/>
        </p:nvSpPr>
        <p:spPr>
          <a:xfrm>
            <a:off x="2189238" y="3525156"/>
            <a:ext cx="1308509" cy="451342"/>
          </a:xfrm>
          <a:prstGeom prst="rect">
            <a:avLst/>
          </a:prstGeom>
          <a:noFill/>
        </p:spPr>
        <p:txBody>
          <a:bodyPr wrap="square" lIns="0" tIns="0" rIns="0" bIns="0" rtlCol="0" anchor="ctr">
            <a:spAutoFit/>
          </a:bodyPr>
          <a:lstStyle/>
          <a:p>
            <a:pPr algn="ctr" defTabSz="914423">
              <a:defRPr/>
            </a:pPr>
            <a:r>
              <a:rPr lang="id-ID" sz="1067" b="1" spc="36" dirty="0">
                <a:solidFill>
                  <a:srgbClr val="292929"/>
                </a:solidFill>
                <a:latin typeface="Arial Nova Cond" panose="020B0506020202020204" pitchFamily="34" charset="0"/>
              </a:rPr>
              <a:t>Tata Lingkungan</a:t>
            </a:r>
          </a:p>
          <a:p>
            <a:pPr algn="ctr" defTabSz="914423">
              <a:defRPr/>
            </a:pPr>
            <a:r>
              <a:rPr lang="id-ID" sz="933" spc="36" dirty="0">
                <a:solidFill>
                  <a:srgbClr val="292929"/>
                </a:solidFill>
                <a:latin typeface="Arial Nova Cond" panose="020B0506020202020204" pitchFamily="34" charset="0"/>
              </a:rPr>
              <a:t>(7 Jabker)</a:t>
            </a:r>
            <a:endParaRPr lang="en-US" sz="933" spc="36" dirty="0">
              <a:solidFill>
                <a:srgbClr val="292929"/>
              </a:solidFill>
              <a:latin typeface="Arial Nova Cond" panose="020B0506020202020204" pitchFamily="34" charset="0"/>
            </a:endParaRPr>
          </a:p>
          <a:p>
            <a:pPr algn="ctr" defTabSz="914423">
              <a:defRPr/>
            </a:pPr>
            <a:r>
              <a:rPr lang="en-US" sz="933" spc="36" dirty="0">
                <a:solidFill>
                  <a:srgbClr val="292929"/>
                </a:solidFill>
                <a:latin typeface="Arial Nova Cond" panose="020B0506020202020204" pitchFamily="34" charset="0"/>
              </a:rPr>
              <a:t>(18 Skema)</a:t>
            </a:r>
          </a:p>
        </p:txBody>
      </p:sp>
      <p:sp>
        <p:nvSpPr>
          <p:cNvPr id="46" name="TextBox 19">
            <a:extLst>
              <a:ext uri="{FF2B5EF4-FFF2-40B4-BE49-F238E27FC236}">
                <a16:creationId xmlns:a16="http://schemas.microsoft.com/office/drawing/2014/main" id="{405B1645-95F7-D663-320F-F505B4A0FA5E}"/>
              </a:ext>
            </a:extLst>
          </p:cNvPr>
          <p:cNvSpPr txBox="1"/>
          <p:nvPr/>
        </p:nvSpPr>
        <p:spPr>
          <a:xfrm>
            <a:off x="587505" y="4122413"/>
            <a:ext cx="1850695" cy="451342"/>
          </a:xfrm>
          <a:prstGeom prst="rect">
            <a:avLst/>
          </a:prstGeom>
          <a:solidFill>
            <a:schemeClr val="accent4">
              <a:lumMod val="20000"/>
              <a:lumOff val="80000"/>
            </a:schemeClr>
          </a:solidFill>
        </p:spPr>
        <p:txBody>
          <a:bodyPr wrap="square" lIns="0" tIns="0" rIns="0" bIns="0" rtlCol="0" anchor="ctr">
            <a:spAutoFit/>
          </a:bodyPr>
          <a:lstStyle/>
          <a:p>
            <a:pPr algn="ctr" defTabSz="914423">
              <a:defRPr/>
            </a:pPr>
            <a:r>
              <a:rPr lang="id-ID" sz="1067" b="1" spc="36" dirty="0">
                <a:solidFill>
                  <a:srgbClr val="292929"/>
                </a:solidFill>
                <a:latin typeface="Arial Nova Cond" panose="020B0506020202020204" pitchFamily="34" charset="0"/>
              </a:rPr>
              <a:t>Manajemen Pelaksanaan</a:t>
            </a:r>
          </a:p>
          <a:p>
            <a:pPr algn="ctr" defTabSz="914423">
              <a:defRPr/>
            </a:pPr>
            <a:r>
              <a:rPr lang="id-ID" sz="933" spc="36" dirty="0">
                <a:solidFill>
                  <a:srgbClr val="292929"/>
                </a:solidFill>
                <a:latin typeface="Arial Nova Cond" panose="020B0506020202020204" pitchFamily="34" charset="0"/>
              </a:rPr>
              <a:t>(</a:t>
            </a:r>
            <a:r>
              <a:rPr lang="en-US" sz="933" spc="36" dirty="0">
                <a:solidFill>
                  <a:srgbClr val="292929"/>
                </a:solidFill>
                <a:latin typeface="Arial Nova Cond" panose="020B0506020202020204" pitchFamily="34" charset="0"/>
              </a:rPr>
              <a:t>9</a:t>
            </a:r>
            <a:r>
              <a:rPr lang="id-ID" sz="933" spc="36" dirty="0">
                <a:solidFill>
                  <a:srgbClr val="292929"/>
                </a:solidFill>
                <a:latin typeface="Arial Nova Cond" panose="020B0506020202020204" pitchFamily="34" charset="0"/>
              </a:rPr>
              <a:t> Jabker)</a:t>
            </a:r>
            <a:endParaRPr lang="en-US" sz="933" spc="36" dirty="0">
              <a:solidFill>
                <a:srgbClr val="292929"/>
              </a:solidFill>
              <a:latin typeface="Arial Nova Cond" panose="020B0506020202020204" pitchFamily="34" charset="0"/>
            </a:endParaRPr>
          </a:p>
          <a:p>
            <a:pPr algn="ctr" defTabSz="914423">
              <a:defRPr/>
            </a:pPr>
            <a:r>
              <a:rPr lang="en-US" sz="933" spc="36" dirty="0">
                <a:solidFill>
                  <a:srgbClr val="292929"/>
                </a:solidFill>
                <a:latin typeface="Arial Nova Cond" panose="020B0506020202020204" pitchFamily="34" charset="0"/>
              </a:rPr>
              <a:t>(22 Skema)</a:t>
            </a:r>
          </a:p>
        </p:txBody>
      </p:sp>
      <p:sp>
        <p:nvSpPr>
          <p:cNvPr id="47" name="TextBox 20">
            <a:extLst>
              <a:ext uri="{FF2B5EF4-FFF2-40B4-BE49-F238E27FC236}">
                <a16:creationId xmlns:a16="http://schemas.microsoft.com/office/drawing/2014/main" id="{AA115DAF-0D70-E73D-26B0-01F5F4FF9108}"/>
              </a:ext>
            </a:extLst>
          </p:cNvPr>
          <p:cNvSpPr txBox="1"/>
          <p:nvPr/>
        </p:nvSpPr>
        <p:spPr>
          <a:xfrm>
            <a:off x="1188778" y="2892127"/>
            <a:ext cx="711199" cy="451342"/>
          </a:xfrm>
          <a:prstGeom prst="rect">
            <a:avLst/>
          </a:prstGeom>
          <a:solidFill>
            <a:schemeClr val="accent4">
              <a:lumMod val="20000"/>
              <a:lumOff val="80000"/>
            </a:schemeClr>
          </a:solidFill>
        </p:spPr>
        <p:txBody>
          <a:bodyPr wrap="square" lIns="0" tIns="0" rIns="0" bIns="0" rtlCol="0" anchor="ctr">
            <a:spAutoFit/>
          </a:bodyPr>
          <a:lstStyle/>
          <a:p>
            <a:pPr algn="ctr" defTabSz="914423">
              <a:defRPr/>
            </a:pPr>
            <a:r>
              <a:rPr lang="id-ID" sz="1067" b="1" spc="36" dirty="0">
                <a:solidFill>
                  <a:srgbClr val="292929"/>
                </a:solidFill>
                <a:latin typeface="Arial Nova Cond" panose="020B0506020202020204" pitchFamily="34" charset="0"/>
              </a:rPr>
              <a:t>Mekanikal</a:t>
            </a:r>
          </a:p>
          <a:p>
            <a:pPr algn="ctr" defTabSz="914423">
              <a:defRPr/>
            </a:pPr>
            <a:r>
              <a:rPr lang="id-ID" sz="933" spc="36" dirty="0">
                <a:solidFill>
                  <a:srgbClr val="292929"/>
                </a:solidFill>
                <a:latin typeface="Arial Nova Cond" panose="020B0506020202020204" pitchFamily="34" charset="0"/>
              </a:rPr>
              <a:t>(</a:t>
            </a:r>
            <a:r>
              <a:rPr lang="en-US" sz="933" spc="36" dirty="0">
                <a:solidFill>
                  <a:srgbClr val="292929"/>
                </a:solidFill>
                <a:latin typeface="Arial Nova Cond" panose="020B0506020202020204" pitchFamily="34" charset="0"/>
              </a:rPr>
              <a:t>9</a:t>
            </a:r>
            <a:r>
              <a:rPr lang="id-ID" sz="933" spc="36" dirty="0">
                <a:solidFill>
                  <a:srgbClr val="292929"/>
                </a:solidFill>
                <a:latin typeface="Arial Nova Cond" panose="020B0506020202020204" pitchFamily="34" charset="0"/>
              </a:rPr>
              <a:t> Jabker)</a:t>
            </a:r>
            <a:endParaRPr lang="en-US" sz="933" spc="36" dirty="0">
              <a:solidFill>
                <a:srgbClr val="292929"/>
              </a:solidFill>
              <a:latin typeface="Arial Nova Cond" panose="020B0506020202020204" pitchFamily="34" charset="0"/>
            </a:endParaRPr>
          </a:p>
          <a:p>
            <a:pPr algn="ctr" defTabSz="914423">
              <a:defRPr/>
            </a:pPr>
            <a:r>
              <a:rPr lang="en-US" sz="933" spc="36" dirty="0">
                <a:solidFill>
                  <a:srgbClr val="292929"/>
                </a:solidFill>
                <a:latin typeface="Arial Nova Cond" panose="020B0506020202020204" pitchFamily="34" charset="0"/>
              </a:rPr>
              <a:t>(22 Skema)</a:t>
            </a:r>
          </a:p>
        </p:txBody>
      </p:sp>
      <p:sp>
        <p:nvSpPr>
          <p:cNvPr id="48" name="TextBox 18">
            <a:extLst>
              <a:ext uri="{FF2B5EF4-FFF2-40B4-BE49-F238E27FC236}">
                <a16:creationId xmlns:a16="http://schemas.microsoft.com/office/drawing/2014/main" id="{EC5EFD28-DDD1-9787-366D-8F41069BFB84}"/>
              </a:ext>
            </a:extLst>
          </p:cNvPr>
          <p:cNvSpPr txBox="1"/>
          <p:nvPr/>
        </p:nvSpPr>
        <p:spPr>
          <a:xfrm>
            <a:off x="1674256" y="6191573"/>
            <a:ext cx="2023993" cy="492635"/>
          </a:xfrm>
          <a:prstGeom prst="rect">
            <a:avLst/>
          </a:prstGeom>
          <a:solidFill>
            <a:schemeClr val="accent4">
              <a:lumMod val="20000"/>
              <a:lumOff val="80000"/>
            </a:schemeClr>
          </a:solidFill>
        </p:spPr>
        <p:txBody>
          <a:bodyPr wrap="square" lIns="0" tIns="0" rIns="0" bIns="0" rtlCol="0" anchor="ctr">
            <a:spAutoFit/>
          </a:bodyPr>
          <a:lstStyle/>
          <a:p>
            <a:pPr algn="ctr" defTabSz="914423">
              <a:defRPr/>
            </a:pPr>
            <a:r>
              <a:rPr lang="id-ID" sz="1067" b="1" spc="36" dirty="0">
                <a:solidFill>
                  <a:srgbClr val="292929"/>
                </a:solidFill>
                <a:latin typeface="Arial Nova Cond" panose="020B0506020202020204" pitchFamily="34" charset="0"/>
              </a:rPr>
              <a:t>Sains dan Rekayasa Teknik</a:t>
            </a:r>
          </a:p>
          <a:p>
            <a:pPr algn="ctr" defTabSz="914423">
              <a:defRPr/>
            </a:pPr>
            <a:r>
              <a:rPr lang="id-ID" sz="1067" spc="36" dirty="0">
                <a:solidFill>
                  <a:srgbClr val="292929"/>
                </a:solidFill>
                <a:latin typeface="Arial Nova Cond" panose="020B0506020202020204" pitchFamily="34" charset="0"/>
              </a:rPr>
              <a:t>(3 Jabker)</a:t>
            </a:r>
            <a:endParaRPr lang="en-US" sz="1067" spc="36" dirty="0">
              <a:solidFill>
                <a:srgbClr val="292929"/>
              </a:solidFill>
              <a:latin typeface="Arial Nova Cond" panose="020B0506020202020204" pitchFamily="34" charset="0"/>
            </a:endParaRPr>
          </a:p>
          <a:p>
            <a:pPr algn="ctr" defTabSz="914423">
              <a:defRPr/>
            </a:pPr>
            <a:r>
              <a:rPr lang="en-US" sz="1067" spc="36" dirty="0">
                <a:solidFill>
                  <a:srgbClr val="292929"/>
                </a:solidFill>
                <a:latin typeface="Arial Nova Cond" panose="020B0506020202020204" pitchFamily="34" charset="0"/>
              </a:rPr>
              <a:t>(5 Skema)</a:t>
            </a:r>
          </a:p>
        </p:txBody>
      </p:sp>
      <p:sp>
        <p:nvSpPr>
          <p:cNvPr id="49" name="TextBox 18">
            <a:extLst>
              <a:ext uri="{FF2B5EF4-FFF2-40B4-BE49-F238E27FC236}">
                <a16:creationId xmlns:a16="http://schemas.microsoft.com/office/drawing/2014/main" id="{D9685CAB-578D-BE93-CA62-E1A5C36A2764}"/>
              </a:ext>
            </a:extLst>
          </p:cNvPr>
          <p:cNvSpPr txBox="1"/>
          <p:nvPr/>
        </p:nvSpPr>
        <p:spPr>
          <a:xfrm>
            <a:off x="2319116" y="2294114"/>
            <a:ext cx="730089" cy="451342"/>
          </a:xfrm>
          <a:prstGeom prst="rect">
            <a:avLst/>
          </a:prstGeom>
          <a:solidFill>
            <a:schemeClr val="accent4">
              <a:lumMod val="20000"/>
              <a:lumOff val="80000"/>
            </a:schemeClr>
          </a:solidFill>
        </p:spPr>
        <p:txBody>
          <a:bodyPr wrap="square" lIns="0" tIns="0" rIns="0" bIns="0" rtlCol="0" anchor="ctr">
            <a:spAutoFit/>
          </a:bodyPr>
          <a:lstStyle/>
          <a:p>
            <a:pPr algn="ctr" defTabSz="914423">
              <a:defRPr/>
            </a:pPr>
            <a:r>
              <a:rPr lang="id-ID" sz="1067" b="1" spc="36" dirty="0">
                <a:solidFill>
                  <a:srgbClr val="292929"/>
                </a:solidFill>
                <a:latin typeface="Arial Nova Cond" panose="020B0506020202020204" pitchFamily="34" charset="0"/>
              </a:rPr>
              <a:t>Sipil</a:t>
            </a:r>
          </a:p>
          <a:p>
            <a:pPr algn="ctr" defTabSz="914423">
              <a:defRPr/>
            </a:pPr>
            <a:r>
              <a:rPr lang="id-ID" sz="933" spc="36" dirty="0">
                <a:solidFill>
                  <a:srgbClr val="292929"/>
                </a:solidFill>
                <a:latin typeface="Arial Nova Cond" panose="020B0506020202020204" pitchFamily="34" charset="0"/>
              </a:rPr>
              <a:t>(</a:t>
            </a:r>
            <a:r>
              <a:rPr lang="en-US" sz="933" spc="36" dirty="0">
                <a:solidFill>
                  <a:srgbClr val="292929"/>
                </a:solidFill>
                <a:latin typeface="Arial Nova Cond" panose="020B0506020202020204" pitchFamily="34" charset="0"/>
              </a:rPr>
              <a:t>41</a:t>
            </a:r>
            <a:r>
              <a:rPr lang="id-ID" sz="933" spc="36" dirty="0">
                <a:solidFill>
                  <a:srgbClr val="292929"/>
                </a:solidFill>
                <a:latin typeface="Arial Nova Cond" panose="020B0506020202020204" pitchFamily="34" charset="0"/>
              </a:rPr>
              <a:t> Jabker)</a:t>
            </a:r>
            <a:endParaRPr lang="en-US" sz="933" spc="36" dirty="0">
              <a:solidFill>
                <a:srgbClr val="292929"/>
              </a:solidFill>
              <a:latin typeface="Arial Nova Cond" panose="020B0506020202020204" pitchFamily="34" charset="0"/>
            </a:endParaRPr>
          </a:p>
          <a:p>
            <a:pPr algn="ctr" defTabSz="914423">
              <a:defRPr/>
            </a:pPr>
            <a:r>
              <a:rPr lang="en-US" sz="933" spc="36" dirty="0">
                <a:solidFill>
                  <a:srgbClr val="292929"/>
                </a:solidFill>
                <a:latin typeface="Arial Nova Cond" panose="020B0506020202020204" pitchFamily="34" charset="0"/>
              </a:rPr>
              <a:t>(95 Skema)</a:t>
            </a:r>
          </a:p>
        </p:txBody>
      </p:sp>
      <p:sp>
        <p:nvSpPr>
          <p:cNvPr id="50" name="Rectangle 49">
            <a:extLst>
              <a:ext uri="{FF2B5EF4-FFF2-40B4-BE49-F238E27FC236}">
                <a16:creationId xmlns:a16="http://schemas.microsoft.com/office/drawing/2014/main" id="{2DF8AA1A-2A65-DCBB-87FC-7860B9048228}"/>
              </a:ext>
            </a:extLst>
          </p:cNvPr>
          <p:cNvSpPr/>
          <p:nvPr/>
        </p:nvSpPr>
        <p:spPr>
          <a:xfrm>
            <a:off x="4575721" y="1659880"/>
            <a:ext cx="2023993" cy="5147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51" name="TextBox 21">
            <a:extLst>
              <a:ext uri="{FF2B5EF4-FFF2-40B4-BE49-F238E27FC236}">
                <a16:creationId xmlns:a16="http://schemas.microsoft.com/office/drawing/2014/main" id="{5367F0FD-8CBA-67E9-89E9-E8BD0574FC7D}"/>
              </a:ext>
            </a:extLst>
          </p:cNvPr>
          <p:cNvSpPr txBox="1"/>
          <p:nvPr/>
        </p:nvSpPr>
        <p:spPr>
          <a:xfrm>
            <a:off x="5261075" y="1665463"/>
            <a:ext cx="634538" cy="492635"/>
          </a:xfrm>
          <a:prstGeom prst="rect">
            <a:avLst/>
          </a:prstGeom>
          <a:solidFill>
            <a:schemeClr val="accent1">
              <a:lumMod val="20000"/>
              <a:lumOff val="80000"/>
            </a:schemeClr>
          </a:solidFill>
        </p:spPr>
        <p:txBody>
          <a:bodyPr wrap="square" lIns="0" tIns="0" rIns="0" bIns="0" rtlCol="0" anchor="ctr">
            <a:spAutoFit/>
          </a:bodyPr>
          <a:lstStyle/>
          <a:p>
            <a:pPr algn="ctr" defTabSz="914423">
              <a:defRPr/>
            </a:pPr>
            <a:r>
              <a:rPr lang="en-US" sz="1067" b="1" spc="36" dirty="0" err="1">
                <a:latin typeface="Arial Nova Cond" panose="020B0506020202020204" pitchFamily="34" charset="0"/>
              </a:rPr>
              <a:t>Arsitektur</a:t>
            </a:r>
            <a:endParaRPr lang="en-US" sz="1067" b="1" spc="36" dirty="0">
              <a:latin typeface="Arial Nova Cond" panose="020B0506020202020204" pitchFamily="34" charset="0"/>
            </a:endParaRPr>
          </a:p>
          <a:p>
            <a:pPr algn="ctr" defTabSz="914423">
              <a:defRPr/>
            </a:pPr>
            <a:r>
              <a:rPr lang="en-US" sz="1067" spc="36" dirty="0">
                <a:latin typeface="Arial Nova Cond" panose="020B0506020202020204" pitchFamily="34" charset="0"/>
              </a:rPr>
              <a:t>(3 </a:t>
            </a:r>
            <a:r>
              <a:rPr lang="en-US" sz="1067" spc="36" dirty="0" err="1">
                <a:latin typeface="Arial Nova Cond" panose="020B0506020202020204" pitchFamily="34" charset="0"/>
              </a:rPr>
              <a:t>Jabker</a:t>
            </a:r>
            <a:r>
              <a:rPr lang="en-US" sz="1067" spc="36" dirty="0">
                <a:latin typeface="Arial Nova Cond" panose="020B0506020202020204" pitchFamily="34" charset="0"/>
              </a:rPr>
              <a:t>)</a:t>
            </a:r>
          </a:p>
          <a:p>
            <a:pPr algn="ctr" defTabSz="914423">
              <a:defRPr/>
            </a:pPr>
            <a:r>
              <a:rPr lang="en-US" sz="1067" spc="36" dirty="0">
                <a:latin typeface="Arial Nova Cond" panose="020B0506020202020204" pitchFamily="34" charset="0"/>
              </a:rPr>
              <a:t>(4 Skema)</a:t>
            </a:r>
          </a:p>
        </p:txBody>
      </p:sp>
      <p:sp>
        <p:nvSpPr>
          <p:cNvPr id="52" name="Rectangle 51">
            <a:extLst>
              <a:ext uri="{FF2B5EF4-FFF2-40B4-BE49-F238E27FC236}">
                <a16:creationId xmlns:a16="http://schemas.microsoft.com/office/drawing/2014/main" id="{93A76515-4FDD-62C8-A87C-52A8B6B3A1DD}"/>
              </a:ext>
            </a:extLst>
          </p:cNvPr>
          <p:cNvSpPr/>
          <p:nvPr/>
        </p:nvSpPr>
        <p:spPr>
          <a:xfrm>
            <a:off x="5739747" y="2262121"/>
            <a:ext cx="2023993" cy="508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53" name="Rectangle 52">
            <a:extLst>
              <a:ext uri="{FF2B5EF4-FFF2-40B4-BE49-F238E27FC236}">
                <a16:creationId xmlns:a16="http://schemas.microsoft.com/office/drawing/2014/main" id="{BEC94BB0-3F60-047C-B859-EA209B943317}"/>
              </a:ext>
            </a:extLst>
          </p:cNvPr>
          <p:cNvSpPr/>
          <p:nvPr/>
        </p:nvSpPr>
        <p:spPr>
          <a:xfrm>
            <a:off x="4575721" y="2883518"/>
            <a:ext cx="2023993" cy="49840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54" name="Rectangle 53">
            <a:extLst>
              <a:ext uri="{FF2B5EF4-FFF2-40B4-BE49-F238E27FC236}">
                <a16:creationId xmlns:a16="http://schemas.microsoft.com/office/drawing/2014/main" id="{879D1828-A95A-BDB4-92E4-B5F877D0945B}"/>
              </a:ext>
            </a:extLst>
          </p:cNvPr>
          <p:cNvSpPr/>
          <p:nvPr/>
        </p:nvSpPr>
        <p:spPr>
          <a:xfrm>
            <a:off x="5739747" y="3486699"/>
            <a:ext cx="2023993" cy="5418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55" name="Rectangle 54">
            <a:extLst>
              <a:ext uri="{FF2B5EF4-FFF2-40B4-BE49-F238E27FC236}">
                <a16:creationId xmlns:a16="http://schemas.microsoft.com/office/drawing/2014/main" id="{4A1934F3-EFB0-5955-ADB3-32540D53F04F}"/>
              </a:ext>
            </a:extLst>
          </p:cNvPr>
          <p:cNvSpPr/>
          <p:nvPr/>
        </p:nvSpPr>
        <p:spPr>
          <a:xfrm>
            <a:off x="4575721" y="4119513"/>
            <a:ext cx="2023993" cy="4926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56" name="Rectangle 55">
            <a:extLst>
              <a:ext uri="{FF2B5EF4-FFF2-40B4-BE49-F238E27FC236}">
                <a16:creationId xmlns:a16="http://schemas.microsoft.com/office/drawing/2014/main" id="{C94754B7-C66F-2C1E-6914-A1A722040968}"/>
              </a:ext>
            </a:extLst>
          </p:cNvPr>
          <p:cNvSpPr/>
          <p:nvPr/>
        </p:nvSpPr>
        <p:spPr>
          <a:xfrm>
            <a:off x="5739747" y="4689405"/>
            <a:ext cx="2023993" cy="6661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57" name="Rectangle 56">
            <a:extLst>
              <a:ext uri="{FF2B5EF4-FFF2-40B4-BE49-F238E27FC236}">
                <a16:creationId xmlns:a16="http://schemas.microsoft.com/office/drawing/2014/main" id="{FA33576F-D458-FFC7-0CD9-C15F81B6A9A7}"/>
              </a:ext>
            </a:extLst>
          </p:cNvPr>
          <p:cNvSpPr/>
          <p:nvPr/>
        </p:nvSpPr>
        <p:spPr>
          <a:xfrm>
            <a:off x="4575721" y="5477219"/>
            <a:ext cx="2173931" cy="5382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58" name="Rectangle 57">
            <a:extLst>
              <a:ext uri="{FF2B5EF4-FFF2-40B4-BE49-F238E27FC236}">
                <a16:creationId xmlns:a16="http://schemas.microsoft.com/office/drawing/2014/main" id="{E9D44B4E-1B00-285C-337D-C95AB49605F8}"/>
              </a:ext>
            </a:extLst>
          </p:cNvPr>
          <p:cNvSpPr/>
          <p:nvPr/>
        </p:nvSpPr>
        <p:spPr>
          <a:xfrm>
            <a:off x="5739747" y="6149069"/>
            <a:ext cx="2023993" cy="5596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59" name="TextBox 16">
            <a:extLst>
              <a:ext uri="{FF2B5EF4-FFF2-40B4-BE49-F238E27FC236}">
                <a16:creationId xmlns:a16="http://schemas.microsoft.com/office/drawing/2014/main" id="{661691AB-0D17-3300-7A9D-85B3909DCD00}"/>
              </a:ext>
            </a:extLst>
          </p:cNvPr>
          <p:cNvSpPr txBox="1"/>
          <p:nvPr/>
        </p:nvSpPr>
        <p:spPr>
          <a:xfrm>
            <a:off x="5842809" y="4693067"/>
            <a:ext cx="1829955" cy="656846"/>
          </a:xfrm>
          <a:prstGeom prst="rect">
            <a:avLst/>
          </a:prstGeom>
          <a:solidFill>
            <a:schemeClr val="accent1">
              <a:lumMod val="20000"/>
              <a:lumOff val="80000"/>
            </a:schemeClr>
          </a:solidFill>
        </p:spPr>
        <p:txBody>
          <a:bodyPr wrap="square" lIns="0" tIns="0" rIns="0" bIns="0" rtlCol="0" anchor="ctr">
            <a:spAutoFit/>
          </a:bodyPr>
          <a:lstStyle/>
          <a:p>
            <a:pPr algn="ctr" defTabSz="914423">
              <a:defRPr/>
            </a:pPr>
            <a:r>
              <a:rPr lang="id-ID" sz="1067" b="1" spc="36" dirty="0">
                <a:latin typeface="Arial Nova Cond" panose="020B0506020202020204" pitchFamily="34" charset="0"/>
              </a:rPr>
              <a:t>Arsitektur Lanskap, Iluminasi, dan Desain Interior</a:t>
            </a:r>
          </a:p>
          <a:p>
            <a:pPr algn="ctr" defTabSz="914423">
              <a:defRPr/>
            </a:pPr>
            <a:r>
              <a:rPr lang="id-ID" sz="1067" spc="36" dirty="0">
                <a:latin typeface="Arial Nova Cond" panose="020B0506020202020204" pitchFamily="34" charset="0"/>
              </a:rPr>
              <a:t>(8 Jabker)</a:t>
            </a:r>
          </a:p>
          <a:p>
            <a:pPr algn="ctr" defTabSz="914423">
              <a:defRPr/>
            </a:pPr>
            <a:r>
              <a:rPr lang="id-ID" sz="1067" spc="36" dirty="0">
                <a:latin typeface="Arial Nova Cond" panose="020B0506020202020204" pitchFamily="34" charset="0"/>
              </a:rPr>
              <a:t>(13 Skema)</a:t>
            </a:r>
          </a:p>
        </p:txBody>
      </p:sp>
      <p:sp>
        <p:nvSpPr>
          <p:cNvPr id="60" name="TextBox 19">
            <a:extLst>
              <a:ext uri="{FF2B5EF4-FFF2-40B4-BE49-F238E27FC236}">
                <a16:creationId xmlns:a16="http://schemas.microsoft.com/office/drawing/2014/main" id="{F2497F8A-9AD5-7118-C238-26A4EF14EC77}"/>
              </a:ext>
            </a:extLst>
          </p:cNvPr>
          <p:cNvSpPr txBox="1"/>
          <p:nvPr/>
        </p:nvSpPr>
        <p:spPr>
          <a:xfrm>
            <a:off x="4713509" y="5502664"/>
            <a:ext cx="1897744" cy="492635"/>
          </a:xfrm>
          <a:prstGeom prst="rect">
            <a:avLst/>
          </a:prstGeom>
          <a:solidFill>
            <a:schemeClr val="accent1">
              <a:lumMod val="20000"/>
              <a:lumOff val="80000"/>
            </a:schemeClr>
          </a:solidFill>
        </p:spPr>
        <p:txBody>
          <a:bodyPr wrap="square" lIns="0" tIns="0" rIns="0" bIns="0" rtlCol="0" anchor="ctr">
            <a:spAutoFit/>
          </a:bodyPr>
          <a:lstStyle/>
          <a:p>
            <a:pPr algn="ctr" defTabSz="914423">
              <a:defRPr/>
            </a:pPr>
            <a:r>
              <a:rPr lang="id-ID" sz="1067" b="1" spc="36" dirty="0">
                <a:latin typeface="Arial Nova Cond" panose="020B0506020202020204" pitchFamily="34" charset="0"/>
              </a:rPr>
              <a:t>Perencanaan Wilayah dan Kota</a:t>
            </a:r>
          </a:p>
          <a:p>
            <a:pPr algn="ctr" defTabSz="914423">
              <a:defRPr/>
            </a:pPr>
            <a:r>
              <a:rPr lang="id-ID" sz="1067" spc="36" dirty="0">
                <a:latin typeface="Arial Nova Cond" panose="020B0506020202020204" pitchFamily="34" charset="0"/>
              </a:rPr>
              <a:t>(0 Jabker)</a:t>
            </a:r>
          </a:p>
          <a:p>
            <a:pPr algn="ctr" defTabSz="914423">
              <a:defRPr/>
            </a:pPr>
            <a:r>
              <a:rPr lang="id-ID" sz="1067" spc="36" dirty="0">
                <a:latin typeface="Arial Nova Cond" panose="020B0506020202020204" pitchFamily="34" charset="0"/>
              </a:rPr>
              <a:t>(0 Skema)</a:t>
            </a:r>
          </a:p>
        </p:txBody>
      </p:sp>
      <p:sp>
        <p:nvSpPr>
          <p:cNvPr id="61" name="TextBox 17">
            <a:extLst>
              <a:ext uri="{FF2B5EF4-FFF2-40B4-BE49-F238E27FC236}">
                <a16:creationId xmlns:a16="http://schemas.microsoft.com/office/drawing/2014/main" id="{E510A1DC-8444-9915-BD44-E8FF95919DB8}"/>
              </a:ext>
            </a:extLst>
          </p:cNvPr>
          <p:cNvSpPr txBox="1"/>
          <p:nvPr/>
        </p:nvSpPr>
        <p:spPr>
          <a:xfrm>
            <a:off x="6262864" y="3505875"/>
            <a:ext cx="1241262" cy="492635"/>
          </a:xfrm>
          <a:prstGeom prst="rect">
            <a:avLst/>
          </a:prstGeom>
          <a:solidFill>
            <a:schemeClr val="accent1">
              <a:lumMod val="20000"/>
              <a:lumOff val="80000"/>
            </a:schemeClr>
          </a:solidFill>
        </p:spPr>
        <p:txBody>
          <a:bodyPr wrap="square" lIns="0" tIns="0" rIns="0" bIns="0" rtlCol="0" anchor="ctr">
            <a:spAutoFit/>
          </a:bodyPr>
          <a:lstStyle/>
          <a:p>
            <a:pPr algn="ctr" defTabSz="914423">
              <a:defRPr/>
            </a:pPr>
            <a:r>
              <a:rPr lang="id-ID" sz="1067" b="1" spc="36" dirty="0">
                <a:latin typeface="Arial Nova Cond" panose="020B0506020202020204" pitchFamily="34" charset="0"/>
              </a:rPr>
              <a:t>Tata Lingkungan</a:t>
            </a:r>
          </a:p>
          <a:p>
            <a:pPr algn="ctr" defTabSz="914423">
              <a:defRPr/>
            </a:pPr>
            <a:r>
              <a:rPr lang="id-ID" sz="1067" spc="36" dirty="0">
                <a:latin typeface="Arial Nova Cond" panose="020B0506020202020204" pitchFamily="34" charset="0"/>
              </a:rPr>
              <a:t>(18 Jabker)</a:t>
            </a:r>
          </a:p>
          <a:p>
            <a:pPr algn="ctr" defTabSz="914423">
              <a:defRPr/>
            </a:pPr>
            <a:r>
              <a:rPr lang="id-ID" sz="1067" spc="36" dirty="0">
                <a:latin typeface="Arial Nova Cond" panose="020B0506020202020204" pitchFamily="34" charset="0"/>
              </a:rPr>
              <a:t>(25 Skema)</a:t>
            </a:r>
          </a:p>
        </p:txBody>
      </p:sp>
      <p:sp>
        <p:nvSpPr>
          <p:cNvPr id="62" name="TextBox 19">
            <a:extLst>
              <a:ext uri="{FF2B5EF4-FFF2-40B4-BE49-F238E27FC236}">
                <a16:creationId xmlns:a16="http://schemas.microsoft.com/office/drawing/2014/main" id="{477D2AB5-68F1-03D8-453F-1492425399B8}"/>
              </a:ext>
            </a:extLst>
          </p:cNvPr>
          <p:cNvSpPr txBox="1"/>
          <p:nvPr/>
        </p:nvSpPr>
        <p:spPr>
          <a:xfrm>
            <a:off x="4666853" y="4107805"/>
            <a:ext cx="1828991" cy="492635"/>
          </a:xfrm>
          <a:prstGeom prst="rect">
            <a:avLst/>
          </a:prstGeom>
          <a:solidFill>
            <a:schemeClr val="accent1">
              <a:lumMod val="20000"/>
              <a:lumOff val="80000"/>
            </a:schemeClr>
          </a:solidFill>
        </p:spPr>
        <p:txBody>
          <a:bodyPr wrap="square" lIns="0" tIns="0" rIns="0" bIns="0" rtlCol="0" anchor="ctr">
            <a:spAutoFit/>
          </a:bodyPr>
          <a:lstStyle/>
          <a:p>
            <a:pPr algn="ctr" defTabSz="914423">
              <a:defRPr/>
            </a:pPr>
            <a:r>
              <a:rPr lang="fi-FI" sz="1067" b="1" spc="36" dirty="0">
                <a:latin typeface="Arial Nova Cond" panose="020B0506020202020204" pitchFamily="34" charset="0"/>
              </a:rPr>
              <a:t>Manajemen Pelaksanaan</a:t>
            </a:r>
          </a:p>
          <a:p>
            <a:pPr algn="ctr" defTabSz="914423">
              <a:defRPr/>
            </a:pPr>
            <a:r>
              <a:rPr lang="fi-FI" sz="1067" spc="36" dirty="0">
                <a:latin typeface="Arial Nova Cond" panose="020B0506020202020204" pitchFamily="34" charset="0"/>
              </a:rPr>
              <a:t>(9 Jabker)</a:t>
            </a:r>
          </a:p>
          <a:p>
            <a:pPr algn="ctr" defTabSz="914423">
              <a:defRPr/>
            </a:pPr>
            <a:r>
              <a:rPr lang="fi-FI" sz="1067" spc="36" dirty="0">
                <a:latin typeface="Arial Nova Cond" panose="020B0506020202020204" pitchFamily="34" charset="0"/>
              </a:rPr>
              <a:t>(15 Skema)</a:t>
            </a:r>
          </a:p>
        </p:txBody>
      </p:sp>
      <p:sp>
        <p:nvSpPr>
          <p:cNvPr id="63" name="TextBox 20">
            <a:extLst>
              <a:ext uri="{FF2B5EF4-FFF2-40B4-BE49-F238E27FC236}">
                <a16:creationId xmlns:a16="http://schemas.microsoft.com/office/drawing/2014/main" id="{18ED7347-3D28-5FE1-9C69-1DC9B5C71EFB}"/>
              </a:ext>
            </a:extLst>
          </p:cNvPr>
          <p:cNvSpPr txBox="1"/>
          <p:nvPr/>
        </p:nvSpPr>
        <p:spPr>
          <a:xfrm>
            <a:off x="5254269" y="2887832"/>
            <a:ext cx="711199" cy="492635"/>
          </a:xfrm>
          <a:prstGeom prst="rect">
            <a:avLst/>
          </a:prstGeom>
          <a:solidFill>
            <a:schemeClr val="accent1">
              <a:lumMod val="20000"/>
              <a:lumOff val="80000"/>
            </a:schemeClr>
          </a:solidFill>
        </p:spPr>
        <p:txBody>
          <a:bodyPr wrap="square" lIns="0" tIns="0" rIns="0" bIns="0" rtlCol="0" anchor="ctr">
            <a:spAutoFit/>
          </a:bodyPr>
          <a:lstStyle/>
          <a:p>
            <a:pPr algn="ctr" defTabSz="914423">
              <a:defRPr/>
            </a:pPr>
            <a:r>
              <a:rPr lang="da-DK" sz="1067" b="1" spc="36" dirty="0">
                <a:latin typeface="Arial Nova Cond" panose="020B0506020202020204" pitchFamily="34" charset="0"/>
              </a:rPr>
              <a:t>Mekanikal</a:t>
            </a:r>
          </a:p>
          <a:p>
            <a:pPr algn="ctr" defTabSz="914423">
              <a:defRPr/>
            </a:pPr>
            <a:r>
              <a:rPr lang="da-DK" sz="1067" spc="36" dirty="0">
                <a:latin typeface="Arial Nova Cond" panose="020B0506020202020204" pitchFamily="34" charset="0"/>
              </a:rPr>
              <a:t>(14 Jabker)</a:t>
            </a:r>
          </a:p>
          <a:p>
            <a:pPr algn="ctr" defTabSz="914423">
              <a:defRPr/>
            </a:pPr>
            <a:r>
              <a:rPr lang="da-DK" sz="1067" spc="36" dirty="0">
                <a:latin typeface="Arial Nova Cond" panose="020B0506020202020204" pitchFamily="34" charset="0"/>
              </a:rPr>
              <a:t>(18 Skema)</a:t>
            </a:r>
          </a:p>
        </p:txBody>
      </p:sp>
      <p:sp>
        <p:nvSpPr>
          <p:cNvPr id="64" name="TextBox 18">
            <a:extLst>
              <a:ext uri="{FF2B5EF4-FFF2-40B4-BE49-F238E27FC236}">
                <a16:creationId xmlns:a16="http://schemas.microsoft.com/office/drawing/2014/main" id="{1F05F220-7A31-C6E2-7BCF-BEE33F8E6978}"/>
              </a:ext>
            </a:extLst>
          </p:cNvPr>
          <p:cNvSpPr txBox="1"/>
          <p:nvPr/>
        </p:nvSpPr>
        <p:spPr>
          <a:xfrm>
            <a:off x="5903467" y="6170144"/>
            <a:ext cx="1692368" cy="492635"/>
          </a:xfrm>
          <a:prstGeom prst="rect">
            <a:avLst/>
          </a:prstGeom>
          <a:solidFill>
            <a:schemeClr val="accent1">
              <a:lumMod val="20000"/>
              <a:lumOff val="80000"/>
            </a:schemeClr>
          </a:solidFill>
        </p:spPr>
        <p:txBody>
          <a:bodyPr wrap="square" lIns="0" tIns="0" rIns="0" bIns="0" rtlCol="0" anchor="ctr">
            <a:spAutoFit/>
          </a:bodyPr>
          <a:lstStyle/>
          <a:p>
            <a:pPr algn="ctr" defTabSz="914423">
              <a:defRPr/>
            </a:pPr>
            <a:r>
              <a:rPr lang="id-ID" sz="1067" b="1" spc="36" dirty="0">
                <a:latin typeface="Arial Nova Cond" panose="020B0506020202020204" pitchFamily="34" charset="0"/>
              </a:rPr>
              <a:t>Sains dan Rekayasa Teknik</a:t>
            </a:r>
          </a:p>
          <a:p>
            <a:pPr algn="ctr" defTabSz="914423">
              <a:defRPr/>
            </a:pPr>
            <a:r>
              <a:rPr lang="id-ID" sz="1067" spc="36" dirty="0">
                <a:latin typeface="Arial Nova Cond" panose="020B0506020202020204" pitchFamily="34" charset="0"/>
              </a:rPr>
              <a:t>(2 Jabker)</a:t>
            </a:r>
          </a:p>
          <a:p>
            <a:pPr algn="ctr" defTabSz="914423">
              <a:defRPr/>
            </a:pPr>
            <a:r>
              <a:rPr lang="id-ID" sz="1067" spc="36" dirty="0">
                <a:latin typeface="Arial Nova Cond" panose="020B0506020202020204" pitchFamily="34" charset="0"/>
              </a:rPr>
              <a:t>(3 Skema)</a:t>
            </a:r>
          </a:p>
        </p:txBody>
      </p:sp>
      <p:sp>
        <p:nvSpPr>
          <p:cNvPr id="65" name="TextBox 18">
            <a:extLst>
              <a:ext uri="{FF2B5EF4-FFF2-40B4-BE49-F238E27FC236}">
                <a16:creationId xmlns:a16="http://schemas.microsoft.com/office/drawing/2014/main" id="{2E3E1A1A-463B-5682-FB68-AB004C3B432E}"/>
              </a:ext>
            </a:extLst>
          </p:cNvPr>
          <p:cNvSpPr txBox="1"/>
          <p:nvPr/>
        </p:nvSpPr>
        <p:spPr>
          <a:xfrm>
            <a:off x="6384607" y="2264448"/>
            <a:ext cx="730089" cy="492635"/>
          </a:xfrm>
          <a:prstGeom prst="rect">
            <a:avLst/>
          </a:prstGeom>
          <a:solidFill>
            <a:schemeClr val="accent1">
              <a:lumMod val="20000"/>
              <a:lumOff val="80000"/>
            </a:schemeClr>
          </a:solidFill>
        </p:spPr>
        <p:txBody>
          <a:bodyPr wrap="square" lIns="0" tIns="0" rIns="0" bIns="0" rtlCol="0" anchor="ctr">
            <a:spAutoFit/>
          </a:bodyPr>
          <a:lstStyle/>
          <a:p>
            <a:pPr algn="ctr" defTabSz="914423">
              <a:defRPr/>
            </a:pPr>
            <a:r>
              <a:rPr lang="da-DK" sz="1067" b="1" spc="36" dirty="0">
                <a:latin typeface="Arial Nova Cond" panose="020B0506020202020204" pitchFamily="34" charset="0"/>
              </a:rPr>
              <a:t>Sipil</a:t>
            </a:r>
          </a:p>
          <a:p>
            <a:pPr algn="ctr" defTabSz="914423">
              <a:defRPr/>
            </a:pPr>
            <a:r>
              <a:rPr lang="da-DK" sz="1067" spc="36" dirty="0">
                <a:latin typeface="Arial Nova Cond" panose="020B0506020202020204" pitchFamily="34" charset="0"/>
              </a:rPr>
              <a:t>(44 Jabker)</a:t>
            </a:r>
          </a:p>
          <a:p>
            <a:pPr algn="ctr" defTabSz="914423">
              <a:defRPr/>
            </a:pPr>
            <a:r>
              <a:rPr lang="da-DK" sz="1067" spc="36" dirty="0">
                <a:latin typeface="Arial Nova Cond" panose="020B0506020202020204" pitchFamily="34" charset="0"/>
              </a:rPr>
              <a:t>(79 Skema)</a:t>
            </a:r>
          </a:p>
        </p:txBody>
      </p:sp>
      <p:sp>
        <p:nvSpPr>
          <p:cNvPr id="66" name="Rectangle 65">
            <a:extLst>
              <a:ext uri="{FF2B5EF4-FFF2-40B4-BE49-F238E27FC236}">
                <a16:creationId xmlns:a16="http://schemas.microsoft.com/office/drawing/2014/main" id="{3C88E4BA-E4B0-AE5C-735A-43737BED9F2A}"/>
              </a:ext>
            </a:extLst>
          </p:cNvPr>
          <p:cNvSpPr/>
          <p:nvPr/>
        </p:nvSpPr>
        <p:spPr>
          <a:xfrm>
            <a:off x="8536790" y="1668899"/>
            <a:ext cx="2023993" cy="51472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67" name="TextBox 21">
            <a:extLst>
              <a:ext uri="{FF2B5EF4-FFF2-40B4-BE49-F238E27FC236}">
                <a16:creationId xmlns:a16="http://schemas.microsoft.com/office/drawing/2014/main" id="{4789354C-8F29-C580-3678-DDB4399D098E}"/>
              </a:ext>
            </a:extLst>
          </p:cNvPr>
          <p:cNvSpPr txBox="1"/>
          <p:nvPr/>
        </p:nvSpPr>
        <p:spPr>
          <a:xfrm>
            <a:off x="9222144" y="1674483"/>
            <a:ext cx="634538" cy="492635"/>
          </a:xfrm>
          <a:prstGeom prst="rect">
            <a:avLst/>
          </a:prstGeom>
          <a:solidFill>
            <a:schemeClr val="accent2">
              <a:lumMod val="20000"/>
              <a:lumOff val="80000"/>
            </a:schemeClr>
          </a:solidFill>
          <a:ln>
            <a:noFill/>
          </a:ln>
        </p:spPr>
        <p:txBody>
          <a:bodyPr wrap="square" lIns="0" tIns="0" rIns="0" bIns="0" rtlCol="0" anchor="ctr">
            <a:spAutoFit/>
          </a:bodyPr>
          <a:lstStyle/>
          <a:p>
            <a:pPr algn="ctr" defTabSz="914423">
              <a:defRPr/>
            </a:pPr>
            <a:r>
              <a:rPr lang="en-US" sz="1067" b="1" spc="36" dirty="0" err="1">
                <a:latin typeface="Arial Nova Cond" panose="020B0506020202020204" pitchFamily="34" charset="0"/>
              </a:rPr>
              <a:t>Arsitektur</a:t>
            </a:r>
            <a:endParaRPr lang="en-US" sz="1067" b="1" spc="36" dirty="0">
              <a:latin typeface="Arial Nova Cond" panose="020B0506020202020204" pitchFamily="34" charset="0"/>
            </a:endParaRPr>
          </a:p>
          <a:p>
            <a:pPr algn="ctr" defTabSz="914423">
              <a:defRPr/>
            </a:pPr>
            <a:r>
              <a:rPr lang="en-US" sz="1067" spc="36" dirty="0">
                <a:latin typeface="Arial Nova Cond" panose="020B0506020202020204" pitchFamily="34" charset="0"/>
              </a:rPr>
              <a:t>(1 </a:t>
            </a:r>
            <a:r>
              <a:rPr lang="en-US" sz="1067" spc="36" dirty="0" err="1">
                <a:latin typeface="Arial Nova Cond" panose="020B0506020202020204" pitchFamily="34" charset="0"/>
              </a:rPr>
              <a:t>Jabker</a:t>
            </a:r>
            <a:r>
              <a:rPr lang="en-US" sz="1067" spc="36" dirty="0">
                <a:latin typeface="Arial Nova Cond" panose="020B0506020202020204" pitchFamily="34" charset="0"/>
              </a:rPr>
              <a:t>)</a:t>
            </a:r>
          </a:p>
          <a:p>
            <a:pPr algn="ctr" defTabSz="914423">
              <a:defRPr/>
            </a:pPr>
            <a:r>
              <a:rPr lang="en-US" sz="1067" spc="36" dirty="0">
                <a:latin typeface="Arial Nova Cond" panose="020B0506020202020204" pitchFamily="34" charset="0"/>
              </a:rPr>
              <a:t>(2 Skema)</a:t>
            </a:r>
          </a:p>
        </p:txBody>
      </p:sp>
      <p:sp>
        <p:nvSpPr>
          <p:cNvPr id="68" name="Rectangle 67">
            <a:extLst>
              <a:ext uri="{FF2B5EF4-FFF2-40B4-BE49-F238E27FC236}">
                <a16:creationId xmlns:a16="http://schemas.microsoft.com/office/drawing/2014/main" id="{A5BB2FB6-2247-3AF7-CF87-2440B66CBBCD}"/>
              </a:ext>
            </a:extLst>
          </p:cNvPr>
          <p:cNvSpPr/>
          <p:nvPr/>
        </p:nvSpPr>
        <p:spPr>
          <a:xfrm>
            <a:off x="9700816" y="2283907"/>
            <a:ext cx="2023993" cy="48691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69" name="Rectangle 68">
            <a:extLst>
              <a:ext uri="{FF2B5EF4-FFF2-40B4-BE49-F238E27FC236}">
                <a16:creationId xmlns:a16="http://schemas.microsoft.com/office/drawing/2014/main" id="{6BA07C4C-B479-3BD7-2A4F-A635F703BB7E}"/>
              </a:ext>
            </a:extLst>
          </p:cNvPr>
          <p:cNvSpPr/>
          <p:nvPr/>
        </p:nvSpPr>
        <p:spPr>
          <a:xfrm>
            <a:off x="8536790" y="2892537"/>
            <a:ext cx="2023993" cy="4572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70" name="Rectangle 69">
            <a:extLst>
              <a:ext uri="{FF2B5EF4-FFF2-40B4-BE49-F238E27FC236}">
                <a16:creationId xmlns:a16="http://schemas.microsoft.com/office/drawing/2014/main" id="{6BD05109-F3B0-F319-4B86-8A3910AE50D0}"/>
              </a:ext>
            </a:extLst>
          </p:cNvPr>
          <p:cNvSpPr/>
          <p:nvPr/>
        </p:nvSpPr>
        <p:spPr>
          <a:xfrm>
            <a:off x="9700816" y="3495718"/>
            <a:ext cx="2023993" cy="54188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71" name="Rectangle 70">
            <a:extLst>
              <a:ext uri="{FF2B5EF4-FFF2-40B4-BE49-F238E27FC236}">
                <a16:creationId xmlns:a16="http://schemas.microsoft.com/office/drawing/2014/main" id="{5D0561BD-8B5A-B3C3-F105-E278C77A4B53}"/>
              </a:ext>
            </a:extLst>
          </p:cNvPr>
          <p:cNvSpPr/>
          <p:nvPr/>
        </p:nvSpPr>
        <p:spPr>
          <a:xfrm>
            <a:off x="8536790" y="4128532"/>
            <a:ext cx="2023993" cy="4572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72" name="Rectangle 71">
            <a:extLst>
              <a:ext uri="{FF2B5EF4-FFF2-40B4-BE49-F238E27FC236}">
                <a16:creationId xmlns:a16="http://schemas.microsoft.com/office/drawing/2014/main" id="{8A0E9690-1C71-10ED-2B17-9B93182CD035}"/>
              </a:ext>
            </a:extLst>
          </p:cNvPr>
          <p:cNvSpPr/>
          <p:nvPr/>
        </p:nvSpPr>
        <p:spPr>
          <a:xfrm>
            <a:off x="9700816" y="4698424"/>
            <a:ext cx="2023993" cy="6661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73" name="Rectangle 72">
            <a:extLst>
              <a:ext uri="{FF2B5EF4-FFF2-40B4-BE49-F238E27FC236}">
                <a16:creationId xmlns:a16="http://schemas.microsoft.com/office/drawing/2014/main" id="{BA0D5CD6-4D8D-2CC3-2C62-B8C2579D7A34}"/>
              </a:ext>
            </a:extLst>
          </p:cNvPr>
          <p:cNvSpPr/>
          <p:nvPr/>
        </p:nvSpPr>
        <p:spPr>
          <a:xfrm>
            <a:off x="8536789" y="5486239"/>
            <a:ext cx="2173931" cy="53822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74" name="Rectangle 73">
            <a:extLst>
              <a:ext uri="{FF2B5EF4-FFF2-40B4-BE49-F238E27FC236}">
                <a16:creationId xmlns:a16="http://schemas.microsoft.com/office/drawing/2014/main" id="{2E46840A-ACA8-20B8-2D51-70AFC9E5D3F0}"/>
              </a:ext>
            </a:extLst>
          </p:cNvPr>
          <p:cNvSpPr/>
          <p:nvPr/>
        </p:nvSpPr>
        <p:spPr>
          <a:xfrm>
            <a:off x="9700816" y="6158088"/>
            <a:ext cx="2023993" cy="5596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
        <p:nvSpPr>
          <p:cNvPr id="75" name="TextBox 16">
            <a:extLst>
              <a:ext uri="{FF2B5EF4-FFF2-40B4-BE49-F238E27FC236}">
                <a16:creationId xmlns:a16="http://schemas.microsoft.com/office/drawing/2014/main" id="{FF7EADF4-F3F3-64D3-6771-CFFC04295205}"/>
              </a:ext>
            </a:extLst>
          </p:cNvPr>
          <p:cNvSpPr txBox="1"/>
          <p:nvPr/>
        </p:nvSpPr>
        <p:spPr>
          <a:xfrm>
            <a:off x="9785373" y="4722732"/>
            <a:ext cx="1850695" cy="615553"/>
          </a:xfrm>
          <a:prstGeom prst="rect">
            <a:avLst/>
          </a:prstGeom>
          <a:solidFill>
            <a:schemeClr val="accent2">
              <a:lumMod val="20000"/>
              <a:lumOff val="80000"/>
            </a:schemeClr>
          </a:solidFill>
          <a:ln>
            <a:noFill/>
          </a:ln>
        </p:spPr>
        <p:txBody>
          <a:bodyPr wrap="square" lIns="0" tIns="0" rIns="0" bIns="0" rtlCol="0" anchor="ctr">
            <a:spAutoFit/>
          </a:bodyPr>
          <a:lstStyle/>
          <a:p>
            <a:pPr algn="ctr" defTabSz="914423">
              <a:defRPr/>
            </a:pPr>
            <a:r>
              <a:rPr lang="id-ID" sz="1067" b="1" spc="36" dirty="0">
                <a:latin typeface="Arial Nova Cond" panose="020B0506020202020204" pitchFamily="34" charset="0"/>
              </a:rPr>
              <a:t>Arsitektur Lanskap, Iluminasi, </a:t>
            </a:r>
            <a:r>
              <a:rPr lang="en-US" sz="1067" b="1" spc="36" dirty="0">
                <a:latin typeface="Arial Nova Cond" panose="020B0506020202020204" pitchFamily="34" charset="0"/>
              </a:rPr>
              <a:t>dan </a:t>
            </a:r>
            <a:r>
              <a:rPr lang="id-ID" sz="1067" b="1" spc="36" dirty="0">
                <a:latin typeface="Arial Nova Cond" panose="020B0506020202020204" pitchFamily="34" charset="0"/>
              </a:rPr>
              <a:t>Desain Interior</a:t>
            </a:r>
          </a:p>
          <a:p>
            <a:pPr algn="ctr" defTabSz="914423">
              <a:defRPr/>
            </a:pPr>
            <a:r>
              <a:rPr lang="id-ID" sz="933" spc="36" dirty="0">
                <a:latin typeface="Arial Nova Cond" panose="020B0506020202020204" pitchFamily="34" charset="0"/>
              </a:rPr>
              <a:t>(4 Jabker)</a:t>
            </a:r>
          </a:p>
          <a:p>
            <a:pPr algn="ctr" defTabSz="914423">
              <a:defRPr/>
            </a:pPr>
            <a:r>
              <a:rPr lang="id-ID" sz="933" spc="36" dirty="0">
                <a:latin typeface="Arial Nova Cond" panose="020B0506020202020204" pitchFamily="34" charset="0"/>
              </a:rPr>
              <a:t>(6 Skema)</a:t>
            </a:r>
          </a:p>
        </p:txBody>
      </p:sp>
      <p:sp>
        <p:nvSpPr>
          <p:cNvPr id="76" name="TextBox 19">
            <a:extLst>
              <a:ext uri="{FF2B5EF4-FFF2-40B4-BE49-F238E27FC236}">
                <a16:creationId xmlns:a16="http://schemas.microsoft.com/office/drawing/2014/main" id="{014022A7-6E0E-3F53-1FA1-F0466CB68D02}"/>
              </a:ext>
            </a:extLst>
          </p:cNvPr>
          <p:cNvSpPr txBox="1"/>
          <p:nvPr/>
        </p:nvSpPr>
        <p:spPr>
          <a:xfrm>
            <a:off x="8627921" y="5497300"/>
            <a:ext cx="2082799" cy="451342"/>
          </a:xfrm>
          <a:prstGeom prst="rect">
            <a:avLst/>
          </a:prstGeom>
          <a:solidFill>
            <a:schemeClr val="accent2">
              <a:lumMod val="20000"/>
              <a:lumOff val="80000"/>
            </a:schemeClr>
          </a:solidFill>
          <a:ln>
            <a:noFill/>
          </a:ln>
        </p:spPr>
        <p:txBody>
          <a:bodyPr wrap="square" lIns="0" tIns="0" rIns="0" bIns="0" rtlCol="0" anchor="ctr">
            <a:spAutoFit/>
          </a:bodyPr>
          <a:lstStyle/>
          <a:p>
            <a:pPr algn="ctr" defTabSz="914423">
              <a:defRPr/>
            </a:pPr>
            <a:r>
              <a:rPr lang="id-ID" sz="1067" b="1" spc="36" dirty="0">
                <a:latin typeface="Arial Nova Cond" panose="020B0506020202020204" pitchFamily="34" charset="0"/>
              </a:rPr>
              <a:t>Perencanaan Wilayah dan Kota</a:t>
            </a:r>
          </a:p>
          <a:p>
            <a:pPr algn="ctr" defTabSz="914423">
              <a:defRPr/>
            </a:pPr>
            <a:r>
              <a:rPr lang="id-ID" sz="933" spc="36" dirty="0">
                <a:latin typeface="Arial Nova Cond" panose="020B0506020202020204" pitchFamily="34" charset="0"/>
              </a:rPr>
              <a:t>(0 Jabker)</a:t>
            </a:r>
          </a:p>
          <a:p>
            <a:pPr algn="ctr" defTabSz="914423">
              <a:defRPr/>
            </a:pPr>
            <a:r>
              <a:rPr lang="id-ID" sz="933" spc="36" dirty="0">
                <a:latin typeface="Arial Nova Cond" panose="020B0506020202020204" pitchFamily="34" charset="0"/>
              </a:rPr>
              <a:t>(0 Skema)</a:t>
            </a:r>
          </a:p>
        </p:txBody>
      </p:sp>
      <p:sp>
        <p:nvSpPr>
          <p:cNvPr id="77" name="TextBox 17">
            <a:extLst>
              <a:ext uri="{FF2B5EF4-FFF2-40B4-BE49-F238E27FC236}">
                <a16:creationId xmlns:a16="http://schemas.microsoft.com/office/drawing/2014/main" id="{A87E9856-4B06-F0AD-D64C-F645CBFAF9ED}"/>
              </a:ext>
            </a:extLst>
          </p:cNvPr>
          <p:cNvSpPr txBox="1"/>
          <p:nvPr/>
        </p:nvSpPr>
        <p:spPr>
          <a:xfrm>
            <a:off x="10215798" y="3525156"/>
            <a:ext cx="1185627" cy="451342"/>
          </a:xfrm>
          <a:prstGeom prst="rect">
            <a:avLst/>
          </a:prstGeom>
          <a:solidFill>
            <a:schemeClr val="accent2">
              <a:lumMod val="20000"/>
              <a:lumOff val="80000"/>
            </a:schemeClr>
          </a:solidFill>
          <a:ln>
            <a:noFill/>
          </a:ln>
        </p:spPr>
        <p:txBody>
          <a:bodyPr wrap="square" lIns="0" tIns="0" rIns="0" bIns="0" rtlCol="0" anchor="ctr">
            <a:spAutoFit/>
          </a:bodyPr>
          <a:lstStyle/>
          <a:p>
            <a:pPr algn="ctr" defTabSz="914423">
              <a:defRPr/>
            </a:pPr>
            <a:r>
              <a:rPr lang="id-ID" sz="1067" b="1" spc="36" dirty="0">
                <a:latin typeface="Arial Nova Cond" panose="020B0506020202020204" pitchFamily="34" charset="0"/>
              </a:rPr>
              <a:t>Tata Lingkungan</a:t>
            </a:r>
          </a:p>
          <a:p>
            <a:pPr algn="ctr" defTabSz="914423">
              <a:defRPr/>
            </a:pPr>
            <a:r>
              <a:rPr lang="id-ID" sz="933" spc="36" dirty="0">
                <a:latin typeface="Arial Nova Cond" panose="020B0506020202020204" pitchFamily="34" charset="0"/>
              </a:rPr>
              <a:t>(5 Jabker)</a:t>
            </a:r>
          </a:p>
          <a:p>
            <a:pPr algn="ctr" defTabSz="914423">
              <a:defRPr/>
            </a:pPr>
            <a:r>
              <a:rPr lang="id-ID" sz="933" spc="36" dirty="0">
                <a:latin typeface="Arial Nova Cond" panose="020B0506020202020204" pitchFamily="34" charset="0"/>
              </a:rPr>
              <a:t>(6 Skema)</a:t>
            </a:r>
          </a:p>
        </p:txBody>
      </p:sp>
      <p:sp>
        <p:nvSpPr>
          <p:cNvPr id="78" name="TextBox 19">
            <a:extLst>
              <a:ext uri="{FF2B5EF4-FFF2-40B4-BE49-F238E27FC236}">
                <a16:creationId xmlns:a16="http://schemas.microsoft.com/office/drawing/2014/main" id="{B01880D2-A06A-C747-FF6D-E07DDC99FD69}"/>
              </a:ext>
            </a:extLst>
          </p:cNvPr>
          <p:cNvSpPr txBox="1"/>
          <p:nvPr/>
        </p:nvSpPr>
        <p:spPr>
          <a:xfrm>
            <a:off x="8614065" y="4122413"/>
            <a:ext cx="1850695" cy="451342"/>
          </a:xfrm>
          <a:prstGeom prst="rect">
            <a:avLst/>
          </a:prstGeom>
          <a:solidFill>
            <a:schemeClr val="accent2">
              <a:lumMod val="20000"/>
              <a:lumOff val="80000"/>
            </a:schemeClr>
          </a:solidFill>
          <a:ln>
            <a:noFill/>
          </a:ln>
        </p:spPr>
        <p:txBody>
          <a:bodyPr wrap="square" lIns="0" tIns="0" rIns="0" bIns="0" rtlCol="0" anchor="ctr">
            <a:spAutoFit/>
          </a:bodyPr>
          <a:lstStyle/>
          <a:p>
            <a:pPr algn="ctr" defTabSz="914423">
              <a:defRPr/>
            </a:pPr>
            <a:r>
              <a:rPr lang="id-ID" sz="1067" b="1" spc="36" dirty="0">
                <a:latin typeface="Arial Nova Cond" panose="020B0506020202020204" pitchFamily="34" charset="0"/>
              </a:rPr>
              <a:t>Manajemen Pelaksanaan</a:t>
            </a:r>
          </a:p>
          <a:p>
            <a:pPr algn="ctr" defTabSz="914423">
              <a:defRPr/>
            </a:pPr>
            <a:r>
              <a:rPr lang="id-ID" sz="933" spc="36" dirty="0">
                <a:latin typeface="Arial Nova Cond" panose="020B0506020202020204" pitchFamily="34" charset="0"/>
              </a:rPr>
              <a:t>(2 Jabker)</a:t>
            </a:r>
          </a:p>
          <a:p>
            <a:pPr algn="ctr" defTabSz="914423">
              <a:defRPr/>
            </a:pPr>
            <a:r>
              <a:rPr lang="id-ID" sz="933" spc="36" dirty="0">
                <a:latin typeface="Arial Nova Cond" panose="020B0506020202020204" pitchFamily="34" charset="0"/>
              </a:rPr>
              <a:t>(2 Skema)</a:t>
            </a:r>
          </a:p>
        </p:txBody>
      </p:sp>
      <p:sp>
        <p:nvSpPr>
          <p:cNvPr id="79" name="TextBox 20">
            <a:extLst>
              <a:ext uri="{FF2B5EF4-FFF2-40B4-BE49-F238E27FC236}">
                <a16:creationId xmlns:a16="http://schemas.microsoft.com/office/drawing/2014/main" id="{8EB0DD14-AC39-79C6-54E4-C5E36AF72326}"/>
              </a:ext>
            </a:extLst>
          </p:cNvPr>
          <p:cNvSpPr txBox="1"/>
          <p:nvPr/>
        </p:nvSpPr>
        <p:spPr>
          <a:xfrm>
            <a:off x="9215338" y="2892127"/>
            <a:ext cx="711199" cy="451342"/>
          </a:xfrm>
          <a:prstGeom prst="rect">
            <a:avLst/>
          </a:prstGeom>
          <a:solidFill>
            <a:schemeClr val="accent2">
              <a:lumMod val="20000"/>
              <a:lumOff val="80000"/>
            </a:schemeClr>
          </a:solidFill>
          <a:ln>
            <a:noFill/>
          </a:ln>
        </p:spPr>
        <p:txBody>
          <a:bodyPr wrap="square" lIns="0" tIns="0" rIns="0" bIns="0" rtlCol="0" anchor="ctr">
            <a:spAutoFit/>
          </a:bodyPr>
          <a:lstStyle/>
          <a:p>
            <a:pPr algn="ctr" defTabSz="914423">
              <a:defRPr/>
            </a:pPr>
            <a:r>
              <a:rPr lang="id-ID" sz="1067" b="1" spc="36" dirty="0">
                <a:latin typeface="Arial Nova Cond" panose="020B0506020202020204" pitchFamily="34" charset="0"/>
              </a:rPr>
              <a:t>Mekanikal</a:t>
            </a:r>
          </a:p>
          <a:p>
            <a:pPr algn="ctr" defTabSz="914423">
              <a:defRPr/>
            </a:pPr>
            <a:r>
              <a:rPr lang="id-ID" sz="933" spc="36" dirty="0">
                <a:latin typeface="Arial Nova Cond" panose="020B0506020202020204" pitchFamily="34" charset="0"/>
              </a:rPr>
              <a:t>(42 Jabker)</a:t>
            </a:r>
          </a:p>
          <a:p>
            <a:pPr algn="ctr" defTabSz="914423">
              <a:defRPr/>
            </a:pPr>
            <a:r>
              <a:rPr lang="id-ID" sz="933" spc="36" dirty="0">
                <a:latin typeface="Arial Nova Cond" panose="020B0506020202020204" pitchFamily="34" charset="0"/>
              </a:rPr>
              <a:t>(74 Skema)</a:t>
            </a:r>
          </a:p>
        </p:txBody>
      </p:sp>
      <p:sp>
        <p:nvSpPr>
          <p:cNvPr id="80" name="TextBox 18">
            <a:extLst>
              <a:ext uri="{FF2B5EF4-FFF2-40B4-BE49-F238E27FC236}">
                <a16:creationId xmlns:a16="http://schemas.microsoft.com/office/drawing/2014/main" id="{8BD7453E-A8B3-9709-F8BF-B1E1B8FBDEC6}"/>
              </a:ext>
            </a:extLst>
          </p:cNvPr>
          <p:cNvSpPr txBox="1"/>
          <p:nvPr/>
        </p:nvSpPr>
        <p:spPr>
          <a:xfrm>
            <a:off x="9700816" y="6191573"/>
            <a:ext cx="2023993" cy="492635"/>
          </a:xfrm>
          <a:prstGeom prst="rect">
            <a:avLst/>
          </a:prstGeom>
          <a:solidFill>
            <a:schemeClr val="accent2">
              <a:lumMod val="20000"/>
              <a:lumOff val="80000"/>
            </a:schemeClr>
          </a:solidFill>
          <a:ln>
            <a:noFill/>
          </a:ln>
        </p:spPr>
        <p:txBody>
          <a:bodyPr wrap="square" lIns="0" tIns="0" rIns="0" bIns="0" rtlCol="0" anchor="ctr">
            <a:spAutoFit/>
          </a:bodyPr>
          <a:lstStyle/>
          <a:p>
            <a:pPr algn="ctr" defTabSz="914423">
              <a:defRPr/>
            </a:pPr>
            <a:r>
              <a:rPr lang="id-ID" sz="1067" b="1" spc="36" dirty="0">
                <a:latin typeface="Arial Nova Cond" panose="020B0506020202020204" pitchFamily="34" charset="0"/>
              </a:rPr>
              <a:t>Sains dan Rekayasa Teknik</a:t>
            </a:r>
          </a:p>
          <a:p>
            <a:pPr algn="ctr" defTabSz="914423">
              <a:defRPr/>
            </a:pPr>
            <a:r>
              <a:rPr lang="id-ID" sz="1067" spc="36" dirty="0">
                <a:latin typeface="Arial Nova Cond" panose="020B0506020202020204" pitchFamily="34" charset="0"/>
              </a:rPr>
              <a:t>(1 Jabker)</a:t>
            </a:r>
          </a:p>
          <a:p>
            <a:pPr algn="ctr" defTabSz="914423">
              <a:defRPr/>
            </a:pPr>
            <a:r>
              <a:rPr lang="id-ID" sz="1067" spc="36" dirty="0">
                <a:latin typeface="Arial Nova Cond" panose="020B0506020202020204" pitchFamily="34" charset="0"/>
              </a:rPr>
              <a:t>(2 Skema)</a:t>
            </a:r>
          </a:p>
        </p:txBody>
      </p:sp>
      <p:sp>
        <p:nvSpPr>
          <p:cNvPr id="81" name="TextBox 18">
            <a:extLst>
              <a:ext uri="{FF2B5EF4-FFF2-40B4-BE49-F238E27FC236}">
                <a16:creationId xmlns:a16="http://schemas.microsoft.com/office/drawing/2014/main" id="{54E6692A-9916-3E05-3760-57603EB4BB83}"/>
              </a:ext>
            </a:extLst>
          </p:cNvPr>
          <p:cNvSpPr txBox="1"/>
          <p:nvPr/>
        </p:nvSpPr>
        <p:spPr>
          <a:xfrm>
            <a:off x="10345676" y="2294114"/>
            <a:ext cx="730089" cy="451342"/>
          </a:xfrm>
          <a:prstGeom prst="rect">
            <a:avLst/>
          </a:prstGeom>
          <a:solidFill>
            <a:schemeClr val="accent2">
              <a:lumMod val="20000"/>
              <a:lumOff val="80000"/>
            </a:schemeClr>
          </a:solidFill>
          <a:ln>
            <a:noFill/>
          </a:ln>
        </p:spPr>
        <p:txBody>
          <a:bodyPr wrap="square" lIns="0" tIns="0" rIns="0" bIns="0" rtlCol="0" anchor="ctr">
            <a:spAutoFit/>
          </a:bodyPr>
          <a:lstStyle/>
          <a:p>
            <a:pPr algn="ctr" defTabSz="914423">
              <a:defRPr/>
            </a:pPr>
            <a:r>
              <a:rPr lang="id-ID" sz="1067" b="1" spc="36" dirty="0">
                <a:latin typeface="Arial Nova Cond" panose="020B0506020202020204" pitchFamily="34" charset="0"/>
              </a:rPr>
              <a:t>Sipil</a:t>
            </a:r>
          </a:p>
          <a:p>
            <a:pPr algn="ctr" defTabSz="914423">
              <a:defRPr/>
            </a:pPr>
            <a:r>
              <a:rPr lang="en-US" sz="933" spc="36" dirty="0">
                <a:latin typeface="Arial Nova Cond" panose="020B0506020202020204" pitchFamily="34" charset="0"/>
              </a:rPr>
              <a:t>(21 </a:t>
            </a:r>
            <a:r>
              <a:rPr lang="en-US" sz="933" spc="36" dirty="0" err="1">
                <a:latin typeface="Arial Nova Cond" panose="020B0506020202020204" pitchFamily="34" charset="0"/>
              </a:rPr>
              <a:t>Jabker</a:t>
            </a:r>
            <a:r>
              <a:rPr lang="en-US" sz="933" spc="36" dirty="0">
                <a:latin typeface="Arial Nova Cond" panose="020B0506020202020204" pitchFamily="34" charset="0"/>
              </a:rPr>
              <a:t>)</a:t>
            </a:r>
          </a:p>
          <a:p>
            <a:pPr algn="ctr" defTabSz="914423">
              <a:defRPr/>
            </a:pPr>
            <a:r>
              <a:rPr lang="en-US" sz="933" spc="36" dirty="0">
                <a:latin typeface="Arial Nova Cond" panose="020B0506020202020204" pitchFamily="34" charset="0"/>
              </a:rPr>
              <a:t>(28 Skema)</a:t>
            </a:r>
          </a:p>
        </p:txBody>
      </p:sp>
      <p:cxnSp>
        <p:nvCxnSpPr>
          <p:cNvPr id="82" name="Straight Arrow Connector 81">
            <a:extLst>
              <a:ext uri="{FF2B5EF4-FFF2-40B4-BE49-F238E27FC236}">
                <a16:creationId xmlns:a16="http://schemas.microsoft.com/office/drawing/2014/main" id="{7B194F7F-CEC5-A4BD-4018-89A3A3CA1C24}"/>
              </a:ext>
            </a:extLst>
          </p:cNvPr>
          <p:cNvCxnSpPr>
            <a:cxnSpLocks/>
          </p:cNvCxnSpPr>
          <p:nvPr/>
        </p:nvCxnSpPr>
        <p:spPr>
          <a:xfrm flipH="1">
            <a:off x="4137257" y="862701"/>
            <a:ext cx="41109" cy="6017748"/>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84" name="Straight Arrow Connector 83">
            <a:extLst>
              <a:ext uri="{FF2B5EF4-FFF2-40B4-BE49-F238E27FC236}">
                <a16:creationId xmlns:a16="http://schemas.microsoft.com/office/drawing/2014/main" id="{D87F4CB3-6F89-BD10-84B7-27B1D3C7253F}"/>
              </a:ext>
            </a:extLst>
          </p:cNvPr>
          <p:cNvCxnSpPr>
            <a:cxnSpLocks/>
          </p:cNvCxnSpPr>
          <p:nvPr/>
        </p:nvCxnSpPr>
        <p:spPr>
          <a:xfrm flipH="1">
            <a:off x="8138996" y="840252"/>
            <a:ext cx="41109" cy="6017748"/>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48546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256C92-1442-8D70-AEDF-8551D22E1168}"/>
            </a:ext>
          </a:extLst>
        </p:cNvPr>
        <p:cNvGrpSpPr/>
        <p:nvPr/>
      </p:nvGrpSpPr>
      <p:grpSpPr>
        <a:xfrm>
          <a:off x="0" y="0"/>
          <a:ext cx="0" cy="0"/>
          <a:chOff x="0" y="0"/>
          <a:chExt cx="0" cy="0"/>
        </a:xfrm>
      </p:grpSpPr>
      <p:sp>
        <p:nvSpPr>
          <p:cNvPr id="3" name="Tampungan Nomor Slide 2">
            <a:extLst>
              <a:ext uri="{FF2B5EF4-FFF2-40B4-BE49-F238E27FC236}">
                <a16:creationId xmlns:a16="http://schemas.microsoft.com/office/drawing/2014/main" id="{F4602D7B-CF10-580C-81E5-A4554D1F8F5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359B50-B6C7-48F8-B0E7-5EBD33ABF1B1}" type="slidenum">
              <a:rPr kumimoji="0" lang="id-ID"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id-ID"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7" name="Gambar 6">
            <a:extLst>
              <a:ext uri="{FF2B5EF4-FFF2-40B4-BE49-F238E27FC236}">
                <a16:creationId xmlns:a16="http://schemas.microsoft.com/office/drawing/2014/main" id="{35F2A798-D1CC-197F-BB8A-62603D5760CB}"/>
              </a:ext>
            </a:extLst>
          </p:cNvPr>
          <p:cNvPicPr>
            <a:picLocks noChangeAspect="1"/>
          </p:cNvPicPr>
          <p:nvPr/>
        </p:nvPicPr>
        <p:blipFill>
          <a:blip r:embed="rId3"/>
          <a:srcRect l="1751" r="1751"/>
          <a:stretch/>
        </p:blipFill>
        <p:spPr>
          <a:xfrm>
            <a:off x="5017677" y="3"/>
            <a:ext cx="2182265" cy="699247"/>
          </a:xfrm>
          <a:prstGeom prst="rect">
            <a:avLst/>
          </a:prstGeom>
        </p:spPr>
      </p:pic>
      <p:pic>
        <p:nvPicPr>
          <p:cNvPr id="8" name="Picture 7">
            <a:extLst>
              <a:ext uri="{FF2B5EF4-FFF2-40B4-BE49-F238E27FC236}">
                <a16:creationId xmlns:a16="http://schemas.microsoft.com/office/drawing/2014/main" id="{C3E62F62-C47A-8677-3266-628B77728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236" y="857249"/>
            <a:ext cx="4158506" cy="5894904"/>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4C25033F-F5B7-2A2B-1740-87B9F51576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29450" y="857249"/>
            <a:ext cx="4531461" cy="5892932"/>
          </a:xfrm>
          <a:prstGeom prst="rect">
            <a:avLst/>
          </a:prstGeom>
          <a:effectLst>
            <a:outerShdw blurRad="50800" dist="38100" dir="2700000" algn="tl" rotWithShape="0">
              <a:prstClr val="black">
                <a:alpha val="40000"/>
              </a:prstClr>
            </a:outerShdw>
          </a:effectLst>
        </p:spPr>
      </p:pic>
      <p:sp>
        <p:nvSpPr>
          <p:cNvPr id="10" name="Rounded Rectangle 6">
            <a:extLst>
              <a:ext uri="{FF2B5EF4-FFF2-40B4-BE49-F238E27FC236}">
                <a16:creationId xmlns:a16="http://schemas.microsoft.com/office/drawing/2014/main" id="{996E7B14-7292-A9E2-AA33-CAA27FA64130}"/>
              </a:ext>
            </a:extLst>
          </p:cNvPr>
          <p:cNvSpPr/>
          <p:nvPr/>
        </p:nvSpPr>
        <p:spPr>
          <a:xfrm>
            <a:off x="6896100" y="3943350"/>
            <a:ext cx="4981575" cy="295276"/>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391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03564-9221-9A49-5967-8135E412E483}"/>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BE2ADF55-8F64-D075-606C-2F1FEC86D60A}"/>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2FBE6A99-B6DB-A4E0-3804-D723B21B8A25}"/>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8B6E46DC-D20F-B514-2E67-CBB04B935619}"/>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8E256066-5146-A082-AF15-55F00F1328C4}"/>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JUMLAH JABKER &amp; SKEMA JABKER BIDANG JASA KONSTRUKSI</a:t>
              </a:r>
            </a:p>
          </p:txBody>
        </p:sp>
        <p:sp>
          <p:nvSpPr>
            <p:cNvPr id="26" name="Rectangle 25">
              <a:extLst>
                <a:ext uri="{FF2B5EF4-FFF2-40B4-BE49-F238E27FC236}">
                  <a16:creationId xmlns:a16="http://schemas.microsoft.com/office/drawing/2014/main" id="{C1A6151D-6636-CA00-1E47-17A18604953D}"/>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2</a:t>
              </a:r>
            </a:p>
          </p:txBody>
        </p:sp>
      </p:grpSp>
      <p:graphicFrame>
        <p:nvGraphicFramePr>
          <p:cNvPr id="5" name="Table 4">
            <a:extLst>
              <a:ext uri="{FF2B5EF4-FFF2-40B4-BE49-F238E27FC236}">
                <a16:creationId xmlns:a16="http://schemas.microsoft.com/office/drawing/2014/main" id="{9AB94F68-F98D-3F5A-670B-CDF030925A93}"/>
              </a:ext>
            </a:extLst>
          </p:cNvPr>
          <p:cNvGraphicFramePr>
            <a:graphicFrameLocks noGrp="1"/>
          </p:cNvGraphicFramePr>
          <p:nvPr>
            <p:extLst>
              <p:ext uri="{D42A27DB-BD31-4B8C-83A1-F6EECF244321}">
                <p14:modId xmlns:p14="http://schemas.microsoft.com/office/powerpoint/2010/main" val="1329283493"/>
              </p:ext>
            </p:extLst>
          </p:nvPr>
        </p:nvGraphicFramePr>
        <p:xfrm>
          <a:off x="133915" y="1647826"/>
          <a:ext cx="11903522" cy="3628330"/>
        </p:xfrm>
        <a:graphic>
          <a:graphicData uri="http://schemas.openxmlformats.org/drawingml/2006/table">
            <a:tbl>
              <a:tblPr/>
              <a:tblGrid>
                <a:gridCol w="471748">
                  <a:extLst>
                    <a:ext uri="{9D8B030D-6E8A-4147-A177-3AD203B41FA5}">
                      <a16:colId xmlns:a16="http://schemas.microsoft.com/office/drawing/2014/main" val="2556116249"/>
                    </a:ext>
                  </a:extLst>
                </a:gridCol>
                <a:gridCol w="2189288">
                  <a:extLst>
                    <a:ext uri="{9D8B030D-6E8A-4147-A177-3AD203B41FA5}">
                      <a16:colId xmlns:a16="http://schemas.microsoft.com/office/drawing/2014/main" val="3349972279"/>
                    </a:ext>
                  </a:extLst>
                </a:gridCol>
                <a:gridCol w="1052318">
                  <a:extLst>
                    <a:ext uri="{9D8B030D-6E8A-4147-A177-3AD203B41FA5}">
                      <a16:colId xmlns:a16="http://schemas.microsoft.com/office/drawing/2014/main" val="1597465041"/>
                    </a:ext>
                  </a:extLst>
                </a:gridCol>
                <a:gridCol w="1130984">
                  <a:extLst>
                    <a:ext uri="{9D8B030D-6E8A-4147-A177-3AD203B41FA5}">
                      <a16:colId xmlns:a16="http://schemas.microsoft.com/office/drawing/2014/main" val="3190664533"/>
                    </a:ext>
                  </a:extLst>
                </a:gridCol>
                <a:gridCol w="1064415">
                  <a:extLst>
                    <a:ext uri="{9D8B030D-6E8A-4147-A177-3AD203B41FA5}">
                      <a16:colId xmlns:a16="http://schemas.microsoft.com/office/drawing/2014/main" val="2830609005"/>
                    </a:ext>
                  </a:extLst>
                </a:gridCol>
                <a:gridCol w="1439379">
                  <a:extLst>
                    <a:ext uri="{9D8B030D-6E8A-4147-A177-3AD203B41FA5}">
                      <a16:colId xmlns:a16="http://schemas.microsoft.com/office/drawing/2014/main" val="3847955447"/>
                    </a:ext>
                  </a:extLst>
                </a:gridCol>
                <a:gridCol w="1439379">
                  <a:extLst>
                    <a:ext uri="{9D8B030D-6E8A-4147-A177-3AD203B41FA5}">
                      <a16:colId xmlns:a16="http://schemas.microsoft.com/office/drawing/2014/main" val="437904210"/>
                    </a:ext>
                  </a:extLst>
                </a:gridCol>
                <a:gridCol w="1209562">
                  <a:extLst>
                    <a:ext uri="{9D8B030D-6E8A-4147-A177-3AD203B41FA5}">
                      <a16:colId xmlns:a16="http://schemas.microsoft.com/office/drawing/2014/main" val="1512364206"/>
                    </a:ext>
                  </a:extLst>
                </a:gridCol>
                <a:gridCol w="1144424">
                  <a:extLst>
                    <a:ext uri="{9D8B030D-6E8A-4147-A177-3AD203B41FA5}">
                      <a16:colId xmlns:a16="http://schemas.microsoft.com/office/drawing/2014/main" val="1086429231"/>
                    </a:ext>
                  </a:extLst>
                </a:gridCol>
                <a:gridCol w="762025">
                  <a:extLst>
                    <a:ext uri="{9D8B030D-6E8A-4147-A177-3AD203B41FA5}">
                      <a16:colId xmlns:a16="http://schemas.microsoft.com/office/drawing/2014/main" val="602512730"/>
                    </a:ext>
                  </a:extLst>
                </a:gridCol>
              </a:tblGrid>
              <a:tr h="239629">
                <a:tc rowSpan="2">
                  <a:txBody>
                    <a:bodyPr/>
                    <a:lstStyle/>
                    <a:p>
                      <a:pPr algn="ctr" fontAlgn="ctr"/>
                      <a:r>
                        <a:rPr lang="en-ID" sz="1400" b="1" i="0" u="none" strike="noStrike">
                          <a:solidFill>
                            <a:srgbClr val="002060"/>
                          </a:solidFill>
                          <a:effectLst/>
                          <a:latin typeface="Arial Nova Cond" panose="020B0506020202020204" pitchFamily="34" charset="0"/>
                        </a:rPr>
                        <a:t>NO</a:t>
                      </a:r>
                    </a:p>
                  </a:txBody>
                  <a:tcPr marL="96766" marR="96766" marT="48383" marB="4838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ID" sz="1400" b="1" i="0" u="none" strike="noStrike">
                          <a:solidFill>
                            <a:srgbClr val="002060"/>
                          </a:solidFill>
                          <a:effectLst/>
                          <a:latin typeface="Arial Nova Cond" panose="020B0506020202020204" pitchFamily="34" charset="0"/>
                        </a:rPr>
                        <a:t>KLASIFIKASI</a:t>
                      </a:r>
                    </a:p>
                  </a:txBody>
                  <a:tcPr marL="96766" marR="96766" marT="48383" marB="4838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ID" sz="1400" b="1" i="0" u="none" strike="noStrike">
                          <a:solidFill>
                            <a:srgbClr val="002060"/>
                          </a:solidFill>
                          <a:effectLst/>
                          <a:latin typeface="Arial Nova Cond" panose="020B0506020202020204" pitchFamily="34" charset="0"/>
                        </a:rPr>
                        <a:t>BIDANG/JABATAN KERJA</a:t>
                      </a:r>
                    </a:p>
                  </a:txBody>
                  <a:tcPr marL="96766" marR="96766" marT="48383" marB="4838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en-ID"/>
                    </a:p>
                  </a:txBody>
                  <a:tcPr/>
                </a:tc>
                <a:tc hMerge="1">
                  <a:txBody>
                    <a:bodyPr/>
                    <a:lstStyle/>
                    <a:p>
                      <a:endParaRPr lang="en-ID"/>
                    </a:p>
                  </a:txBody>
                  <a:tcPr/>
                </a:tc>
                <a:tc gridSpan="3">
                  <a:txBody>
                    <a:bodyPr/>
                    <a:lstStyle/>
                    <a:p>
                      <a:pPr algn="ctr" fontAlgn="ctr"/>
                      <a:r>
                        <a:rPr lang="en-ID" sz="1400" b="1" i="0" u="none" strike="noStrike">
                          <a:solidFill>
                            <a:srgbClr val="002060"/>
                          </a:solidFill>
                          <a:effectLst/>
                          <a:latin typeface="Arial Nova Cond" panose="020B0506020202020204" pitchFamily="34" charset="0"/>
                        </a:rPr>
                        <a:t>SKEMA SERTIFIKASI</a:t>
                      </a:r>
                    </a:p>
                  </a:txBody>
                  <a:tcPr marL="96766" marR="96766" marT="48383" marB="4838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ID"/>
                    </a:p>
                  </a:txBody>
                  <a:tcPr/>
                </a:tc>
                <a:tc hMerge="1">
                  <a:txBody>
                    <a:bodyPr/>
                    <a:lstStyle/>
                    <a:p>
                      <a:endParaRPr lang="en-ID"/>
                    </a:p>
                  </a:txBody>
                  <a:tcPr/>
                </a:tc>
                <a:tc gridSpan="2">
                  <a:txBody>
                    <a:bodyPr/>
                    <a:lstStyle/>
                    <a:p>
                      <a:pPr algn="ctr" fontAlgn="ctr"/>
                      <a:r>
                        <a:rPr lang="en-ID" sz="1400" b="1" i="0" u="none" strike="noStrike">
                          <a:solidFill>
                            <a:srgbClr val="002060"/>
                          </a:solidFill>
                          <a:effectLst/>
                          <a:latin typeface="Arial Nova Cond" panose="020B0506020202020204" pitchFamily="34" charset="0"/>
                        </a:rPr>
                        <a:t>TOTAL</a:t>
                      </a:r>
                    </a:p>
                  </a:txBody>
                  <a:tcPr marL="96766" marR="96766" marT="48383" marB="4838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ID"/>
                    </a:p>
                  </a:txBody>
                  <a:tcPr/>
                </a:tc>
                <a:extLst>
                  <a:ext uri="{0D108BD9-81ED-4DB2-BD59-A6C34878D82A}">
                    <a16:rowId xmlns:a16="http://schemas.microsoft.com/office/drawing/2014/main" val="2195949943"/>
                  </a:ext>
                </a:extLst>
              </a:tr>
              <a:tr h="393391">
                <a:tc vMerge="1">
                  <a:txBody>
                    <a:bodyPr/>
                    <a:lstStyle/>
                    <a:p>
                      <a:endParaRPr lang="en-ID"/>
                    </a:p>
                  </a:txBody>
                  <a:tcPr/>
                </a:tc>
                <a:tc vMerge="1">
                  <a:txBody>
                    <a:bodyPr/>
                    <a:lstStyle/>
                    <a:p>
                      <a:endParaRPr lang="en-ID"/>
                    </a:p>
                  </a:txBody>
                  <a:tcPr/>
                </a:tc>
                <a:tc>
                  <a:txBody>
                    <a:bodyPr/>
                    <a:lstStyle/>
                    <a:p>
                      <a:pPr algn="ctr" fontAlgn="ctr"/>
                      <a:r>
                        <a:rPr lang="en-ID" sz="1300" b="1" i="0" u="none" strike="noStrike">
                          <a:solidFill>
                            <a:srgbClr val="002060"/>
                          </a:solidFill>
                          <a:effectLst/>
                          <a:latin typeface="Arial Nova Cond" panose="020B0506020202020204" pitchFamily="34" charset="0"/>
                        </a:rPr>
                        <a:t>AHLI</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ID" sz="1300" b="1" i="0" u="none" strike="noStrike" dirty="0">
                          <a:solidFill>
                            <a:srgbClr val="002060"/>
                          </a:solidFill>
                          <a:effectLst/>
                          <a:latin typeface="Arial Nova Cond" panose="020B0506020202020204" pitchFamily="34" charset="0"/>
                        </a:rPr>
                        <a:t>TEKNISI/ANALIS</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ID" sz="1300" b="1" i="0" u="none" strike="noStrike">
                          <a:solidFill>
                            <a:srgbClr val="002060"/>
                          </a:solidFill>
                          <a:effectLst/>
                          <a:latin typeface="Arial Nova Cond" panose="020B0506020202020204" pitchFamily="34" charset="0"/>
                        </a:rPr>
                        <a:t>OPERATOR</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ID" sz="1300" b="1" i="0" u="none" strike="noStrike">
                          <a:solidFill>
                            <a:srgbClr val="002060"/>
                          </a:solidFill>
                          <a:effectLst/>
                          <a:latin typeface="Arial Nova Cond" panose="020B0506020202020204" pitchFamily="34" charset="0"/>
                        </a:rPr>
                        <a:t>AHLI</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ID" sz="1300" b="1" i="0" u="none" strike="noStrike">
                          <a:solidFill>
                            <a:srgbClr val="002060"/>
                          </a:solidFill>
                          <a:effectLst/>
                          <a:latin typeface="Arial Nova Cond" panose="020B0506020202020204" pitchFamily="34" charset="0"/>
                        </a:rPr>
                        <a:t>TEKNISI/ANALIS</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ID" sz="1300" b="1" i="0" u="none" strike="noStrike">
                          <a:solidFill>
                            <a:srgbClr val="002060"/>
                          </a:solidFill>
                          <a:effectLst/>
                          <a:latin typeface="Arial Nova Cond" panose="020B0506020202020204" pitchFamily="34" charset="0"/>
                        </a:rPr>
                        <a:t>OPERATOR</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ID" sz="1300" b="1" i="0" u="none" strike="noStrike">
                          <a:solidFill>
                            <a:srgbClr val="002060"/>
                          </a:solidFill>
                          <a:effectLst/>
                          <a:latin typeface="Arial Nova Cond" panose="020B0506020202020204" pitchFamily="34" charset="0"/>
                        </a:rPr>
                        <a:t>BIDANG/JABKER</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D" sz="1300" b="1" i="0" u="none" strike="noStrike">
                          <a:solidFill>
                            <a:srgbClr val="002060"/>
                          </a:solidFill>
                          <a:effectLst/>
                          <a:latin typeface="Arial Nova Cond" panose="020B0506020202020204" pitchFamily="34" charset="0"/>
                        </a:rPr>
                        <a:t>SKEMA</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79584921"/>
                  </a:ext>
                </a:extLst>
              </a:tr>
              <a:tr h="279567">
                <a:tc>
                  <a:txBody>
                    <a:bodyPr/>
                    <a:lstStyle/>
                    <a:p>
                      <a:pPr algn="ctr" fontAlgn="b"/>
                      <a:r>
                        <a:rPr lang="en-ID" sz="1300" b="0" i="0" u="none" strike="noStrike" dirty="0">
                          <a:solidFill>
                            <a:srgbClr val="002060"/>
                          </a:solidFill>
                          <a:effectLst/>
                          <a:latin typeface="Arial Nova Cond" panose="020B0506020202020204" pitchFamily="34" charset="0"/>
                        </a:rPr>
                        <a:t>1</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D" sz="1300" b="0" i="0" u="none" strike="noStrike" dirty="0">
                          <a:solidFill>
                            <a:srgbClr val="002060"/>
                          </a:solidFill>
                          <a:effectLst/>
                          <a:latin typeface="Arial Nova Cond" panose="020B0506020202020204" pitchFamily="34" charset="0"/>
                        </a:rPr>
                        <a:t> ARSITEKTUR</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D" sz="1300" b="0" i="0" u="none" strike="noStrike">
                          <a:solidFill>
                            <a:srgbClr val="002060"/>
                          </a:solidFill>
                          <a:effectLst/>
                          <a:latin typeface="Arial Nova Cond" panose="020B0506020202020204" pitchFamily="34" charset="0"/>
                        </a:rPr>
                        <a:t>3</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300" b="0" i="0" u="none" strike="noStrike">
                          <a:solidFill>
                            <a:srgbClr val="002060"/>
                          </a:solidFill>
                          <a:effectLst/>
                          <a:latin typeface="Arial Nova Cond" panose="020B0506020202020204" pitchFamily="34" charset="0"/>
                        </a:rPr>
                        <a:t>3</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1</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a:solidFill>
                            <a:srgbClr val="002060"/>
                          </a:solidFill>
                          <a:effectLst/>
                          <a:latin typeface="Arial Nova Cond" panose="020B0506020202020204" pitchFamily="34" charset="0"/>
                        </a:rPr>
                        <a:t>5</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200" b="0" i="0" u="none" strike="noStrike">
                          <a:solidFill>
                            <a:srgbClr val="002060"/>
                          </a:solidFill>
                          <a:effectLst/>
                          <a:latin typeface="Calibri" panose="020F0502020204030204" pitchFamily="34" charset="0"/>
                        </a:rPr>
                        <a:t>4</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2</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a:solidFill>
                            <a:srgbClr val="002060"/>
                          </a:solidFill>
                          <a:effectLst/>
                          <a:latin typeface="Arial Nova Cond" panose="020B0506020202020204" pitchFamily="34" charset="0"/>
                        </a:rPr>
                        <a:t>7</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D" sz="1300" b="0" i="0" u="none" strike="noStrike">
                          <a:solidFill>
                            <a:srgbClr val="002060"/>
                          </a:solidFill>
                          <a:effectLst/>
                          <a:latin typeface="Arial Nova Cond" panose="020B0506020202020204" pitchFamily="34" charset="0"/>
                        </a:rPr>
                        <a:t>11</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31059139"/>
                  </a:ext>
                </a:extLst>
              </a:tr>
              <a:tr h="279567">
                <a:tc>
                  <a:txBody>
                    <a:bodyPr/>
                    <a:lstStyle/>
                    <a:p>
                      <a:pPr algn="ctr" fontAlgn="b"/>
                      <a:r>
                        <a:rPr lang="en-ID" sz="1300" b="0" i="0" u="none" strike="noStrike">
                          <a:solidFill>
                            <a:srgbClr val="002060"/>
                          </a:solidFill>
                          <a:effectLst/>
                          <a:latin typeface="Arial Nova Cond" panose="020B0506020202020204" pitchFamily="34" charset="0"/>
                        </a:rPr>
                        <a:t>2</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D" sz="1300" b="0" i="0" u="none" strike="noStrike" dirty="0">
                          <a:solidFill>
                            <a:srgbClr val="002060"/>
                          </a:solidFill>
                          <a:effectLst/>
                          <a:latin typeface="Arial Nova Cond" panose="020B0506020202020204" pitchFamily="34" charset="0"/>
                        </a:rPr>
                        <a:t> SIPIL</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D" sz="1300" b="0" i="0" u="none" strike="noStrike">
                          <a:solidFill>
                            <a:srgbClr val="002060"/>
                          </a:solidFill>
                          <a:effectLst/>
                          <a:latin typeface="Arial Nova Cond" panose="020B0506020202020204" pitchFamily="34" charset="0"/>
                        </a:rPr>
                        <a:t>41</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300" b="0" i="0" u="none" strike="noStrike">
                          <a:solidFill>
                            <a:srgbClr val="002060"/>
                          </a:solidFill>
                          <a:effectLst/>
                          <a:latin typeface="Arial Nova Cond" panose="020B0506020202020204" pitchFamily="34" charset="0"/>
                        </a:rPr>
                        <a:t>44</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21</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a:solidFill>
                            <a:srgbClr val="002060"/>
                          </a:solidFill>
                          <a:effectLst/>
                          <a:latin typeface="Arial Nova Cond" panose="020B0506020202020204" pitchFamily="34" charset="0"/>
                        </a:rPr>
                        <a:t>95</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200" b="0" i="0" u="none" strike="noStrike">
                          <a:solidFill>
                            <a:srgbClr val="002060"/>
                          </a:solidFill>
                          <a:effectLst/>
                          <a:latin typeface="Calibri" panose="020F0502020204030204" pitchFamily="34" charset="0"/>
                        </a:rPr>
                        <a:t>79</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28</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a:solidFill>
                            <a:srgbClr val="002060"/>
                          </a:solidFill>
                          <a:effectLst/>
                          <a:latin typeface="Arial Nova Cond" panose="020B0506020202020204" pitchFamily="34" charset="0"/>
                        </a:rPr>
                        <a:t>106</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D" sz="1300" b="0" i="0" u="none" strike="noStrike">
                          <a:solidFill>
                            <a:srgbClr val="002060"/>
                          </a:solidFill>
                          <a:effectLst/>
                          <a:latin typeface="Arial Nova Cond" panose="020B0506020202020204" pitchFamily="34" charset="0"/>
                        </a:rPr>
                        <a:t>202</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91590690"/>
                  </a:ext>
                </a:extLst>
              </a:tr>
              <a:tr h="279567">
                <a:tc>
                  <a:txBody>
                    <a:bodyPr/>
                    <a:lstStyle/>
                    <a:p>
                      <a:pPr algn="ctr" fontAlgn="b"/>
                      <a:r>
                        <a:rPr lang="en-ID" sz="1300" b="0" i="0" u="none" strike="noStrike">
                          <a:solidFill>
                            <a:srgbClr val="002060"/>
                          </a:solidFill>
                          <a:effectLst/>
                          <a:latin typeface="Arial Nova Cond" panose="020B0506020202020204" pitchFamily="34" charset="0"/>
                        </a:rPr>
                        <a:t>3</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D" sz="1300" b="0" i="0" u="none" strike="noStrike" dirty="0">
                          <a:solidFill>
                            <a:srgbClr val="002060"/>
                          </a:solidFill>
                          <a:effectLst/>
                          <a:latin typeface="Arial Nova Cond" panose="020B0506020202020204" pitchFamily="34" charset="0"/>
                        </a:rPr>
                        <a:t> MEKANIKAL</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D" sz="1300" b="0" i="0" u="none" strike="noStrike" dirty="0">
                          <a:solidFill>
                            <a:srgbClr val="002060"/>
                          </a:solidFill>
                          <a:effectLst/>
                          <a:latin typeface="Arial Nova Cond" panose="020B0506020202020204" pitchFamily="34" charset="0"/>
                        </a:rPr>
                        <a:t>9</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300" b="0" i="0" u="none" strike="noStrike">
                          <a:solidFill>
                            <a:srgbClr val="002060"/>
                          </a:solidFill>
                          <a:effectLst/>
                          <a:latin typeface="Arial Nova Cond" panose="020B0506020202020204" pitchFamily="34" charset="0"/>
                        </a:rPr>
                        <a:t>14</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42</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a:solidFill>
                            <a:srgbClr val="002060"/>
                          </a:solidFill>
                          <a:effectLst/>
                          <a:latin typeface="Arial Nova Cond" panose="020B0506020202020204" pitchFamily="34" charset="0"/>
                        </a:rPr>
                        <a:t>22</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200" b="0" i="0" u="none" strike="noStrike">
                          <a:solidFill>
                            <a:srgbClr val="002060"/>
                          </a:solidFill>
                          <a:effectLst/>
                          <a:latin typeface="Calibri" panose="020F0502020204030204" pitchFamily="34" charset="0"/>
                        </a:rPr>
                        <a:t>18</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74</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a:solidFill>
                            <a:srgbClr val="002060"/>
                          </a:solidFill>
                          <a:effectLst/>
                          <a:latin typeface="Arial Nova Cond" panose="020B0506020202020204" pitchFamily="34" charset="0"/>
                        </a:rPr>
                        <a:t>65</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D" sz="1300" b="0" i="0" u="none" strike="noStrike">
                          <a:solidFill>
                            <a:srgbClr val="002060"/>
                          </a:solidFill>
                          <a:effectLst/>
                          <a:latin typeface="Arial Nova Cond" panose="020B0506020202020204" pitchFamily="34" charset="0"/>
                        </a:rPr>
                        <a:t>114</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20957452"/>
                  </a:ext>
                </a:extLst>
              </a:tr>
              <a:tr h="279567">
                <a:tc>
                  <a:txBody>
                    <a:bodyPr/>
                    <a:lstStyle/>
                    <a:p>
                      <a:pPr algn="ctr" fontAlgn="b"/>
                      <a:r>
                        <a:rPr lang="en-ID" sz="1300" b="0" i="0" u="none" strike="noStrike">
                          <a:solidFill>
                            <a:srgbClr val="002060"/>
                          </a:solidFill>
                          <a:effectLst/>
                          <a:latin typeface="Arial Nova Cond" panose="020B0506020202020204" pitchFamily="34" charset="0"/>
                        </a:rPr>
                        <a:t>4</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D" sz="1300" b="0" i="0" u="none" strike="noStrike" dirty="0">
                          <a:solidFill>
                            <a:srgbClr val="002060"/>
                          </a:solidFill>
                          <a:effectLst/>
                          <a:latin typeface="Arial Nova Cond" panose="020B0506020202020204" pitchFamily="34" charset="0"/>
                        </a:rPr>
                        <a:t> TATA LINGKUNGAN</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D" sz="1300" b="0" i="0" u="none" strike="noStrike" dirty="0">
                          <a:solidFill>
                            <a:srgbClr val="002060"/>
                          </a:solidFill>
                          <a:effectLst/>
                          <a:latin typeface="Arial Nova Cond" panose="020B0506020202020204" pitchFamily="34" charset="0"/>
                        </a:rPr>
                        <a:t>7</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300" b="0" i="0" u="none" strike="noStrike" dirty="0">
                          <a:solidFill>
                            <a:srgbClr val="002060"/>
                          </a:solidFill>
                          <a:effectLst/>
                          <a:latin typeface="Arial Nova Cond" panose="020B0506020202020204" pitchFamily="34" charset="0"/>
                        </a:rPr>
                        <a:t>18</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5</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dirty="0">
                          <a:solidFill>
                            <a:srgbClr val="002060"/>
                          </a:solidFill>
                          <a:effectLst/>
                          <a:latin typeface="Arial Nova Cond" panose="020B0506020202020204" pitchFamily="34" charset="0"/>
                        </a:rPr>
                        <a:t>18</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200" b="0" i="0" u="none" strike="noStrike">
                          <a:solidFill>
                            <a:srgbClr val="002060"/>
                          </a:solidFill>
                          <a:effectLst/>
                          <a:latin typeface="Calibri" panose="020F0502020204030204" pitchFamily="34" charset="0"/>
                        </a:rPr>
                        <a:t>25</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6</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a:solidFill>
                            <a:srgbClr val="002060"/>
                          </a:solidFill>
                          <a:effectLst/>
                          <a:latin typeface="Arial Nova Cond" panose="020B0506020202020204" pitchFamily="34" charset="0"/>
                        </a:rPr>
                        <a:t>30</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D" sz="1300" b="0" i="0" u="none" strike="noStrike">
                          <a:solidFill>
                            <a:srgbClr val="002060"/>
                          </a:solidFill>
                          <a:effectLst/>
                          <a:latin typeface="Arial Nova Cond" panose="020B0506020202020204" pitchFamily="34" charset="0"/>
                        </a:rPr>
                        <a:t>49</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990737139"/>
                  </a:ext>
                </a:extLst>
              </a:tr>
              <a:tr h="393391">
                <a:tc>
                  <a:txBody>
                    <a:bodyPr/>
                    <a:lstStyle/>
                    <a:p>
                      <a:pPr algn="ctr" fontAlgn="b"/>
                      <a:r>
                        <a:rPr lang="en-ID" sz="1300" b="0" i="0" u="none" strike="noStrike">
                          <a:solidFill>
                            <a:srgbClr val="002060"/>
                          </a:solidFill>
                          <a:effectLst/>
                          <a:latin typeface="Arial Nova Cond" panose="020B0506020202020204" pitchFamily="34" charset="0"/>
                        </a:rPr>
                        <a:t>5</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D" sz="1300" b="0" i="0" u="none" strike="noStrike" dirty="0">
                          <a:solidFill>
                            <a:srgbClr val="002060"/>
                          </a:solidFill>
                          <a:effectLst/>
                          <a:latin typeface="Arial Nova Cond" panose="020B0506020202020204" pitchFamily="34" charset="0"/>
                        </a:rPr>
                        <a:t> MANAJEMEN PELAKSANAAN</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D" sz="1300" b="0" i="0" u="none" strike="noStrike">
                          <a:solidFill>
                            <a:srgbClr val="002060"/>
                          </a:solidFill>
                          <a:effectLst/>
                          <a:latin typeface="Arial Nova Cond" panose="020B0506020202020204" pitchFamily="34" charset="0"/>
                        </a:rPr>
                        <a:t>9</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300" b="0" i="0" u="none" strike="noStrike" dirty="0">
                          <a:solidFill>
                            <a:srgbClr val="002060"/>
                          </a:solidFill>
                          <a:effectLst/>
                          <a:latin typeface="Arial Nova Cond" panose="020B0506020202020204" pitchFamily="34" charset="0"/>
                        </a:rPr>
                        <a:t>9</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dirty="0">
                          <a:solidFill>
                            <a:srgbClr val="002060"/>
                          </a:solidFill>
                          <a:effectLst/>
                          <a:latin typeface="Arial Nova Cond" panose="020B0506020202020204" pitchFamily="34" charset="0"/>
                        </a:rPr>
                        <a:t>2</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a:solidFill>
                            <a:srgbClr val="002060"/>
                          </a:solidFill>
                          <a:effectLst/>
                          <a:latin typeface="Arial Nova Cond" panose="020B0506020202020204" pitchFamily="34" charset="0"/>
                        </a:rPr>
                        <a:t>22</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200" b="0" i="0" u="none" strike="noStrike">
                          <a:solidFill>
                            <a:srgbClr val="002060"/>
                          </a:solidFill>
                          <a:effectLst/>
                          <a:latin typeface="Calibri" panose="020F0502020204030204" pitchFamily="34" charset="0"/>
                        </a:rPr>
                        <a:t>15</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2</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a:solidFill>
                            <a:srgbClr val="002060"/>
                          </a:solidFill>
                          <a:effectLst/>
                          <a:latin typeface="Arial Nova Cond" panose="020B0506020202020204" pitchFamily="34" charset="0"/>
                        </a:rPr>
                        <a:t>20</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D" sz="1300" b="0" i="0" u="none" strike="noStrike">
                          <a:solidFill>
                            <a:srgbClr val="002060"/>
                          </a:solidFill>
                          <a:effectLst/>
                          <a:latin typeface="Arial Nova Cond" panose="020B0506020202020204" pitchFamily="34" charset="0"/>
                        </a:rPr>
                        <a:t>39</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877763912"/>
                  </a:ext>
                </a:extLst>
              </a:tr>
              <a:tr h="279567">
                <a:tc>
                  <a:txBody>
                    <a:bodyPr/>
                    <a:lstStyle/>
                    <a:p>
                      <a:pPr algn="ctr" fontAlgn="b"/>
                      <a:r>
                        <a:rPr lang="en-ID" sz="1300" b="0" i="0" u="none" strike="noStrike">
                          <a:solidFill>
                            <a:srgbClr val="002060"/>
                          </a:solidFill>
                          <a:effectLst/>
                          <a:latin typeface="Arial Nova Cond" panose="020B0506020202020204" pitchFamily="34" charset="0"/>
                        </a:rPr>
                        <a:t>6</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D" sz="1300" b="0" i="0" u="none" strike="noStrike" dirty="0">
                          <a:solidFill>
                            <a:srgbClr val="002060"/>
                          </a:solidFill>
                          <a:effectLst/>
                          <a:latin typeface="Arial Nova Cond" panose="020B0506020202020204" pitchFamily="34" charset="0"/>
                        </a:rPr>
                        <a:t> ALIDI</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D" sz="1300" b="0" i="0" u="none" strike="noStrike">
                          <a:solidFill>
                            <a:srgbClr val="002060"/>
                          </a:solidFill>
                          <a:effectLst/>
                          <a:latin typeface="Arial Nova Cond" panose="020B0506020202020204" pitchFamily="34" charset="0"/>
                        </a:rPr>
                        <a:t>5</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300" b="0" i="0" u="none" strike="noStrike">
                          <a:solidFill>
                            <a:srgbClr val="002060"/>
                          </a:solidFill>
                          <a:effectLst/>
                          <a:latin typeface="Arial Nova Cond" panose="020B0506020202020204" pitchFamily="34" charset="0"/>
                        </a:rPr>
                        <a:t>8</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4</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dirty="0">
                          <a:solidFill>
                            <a:srgbClr val="002060"/>
                          </a:solidFill>
                          <a:effectLst/>
                          <a:latin typeface="Arial Nova Cond" panose="020B0506020202020204" pitchFamily="34" charset="0"/>
                        </a:rPr>
                        <a:t>13</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200" b="0" i="0" u="none" strike="noStrike">
                          <a:solidFill>
                            <a:srgbClr val="002060"/>
                          </a:solidFill>
                          <a:effectLst/>
                          <a:latin typeface="Calibri" panose="020F0502020204030204" pitchFamily="34" charset="0"/>
                        </a:rPr>
                        <a:t>13</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6</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a:solidFill>
                            <a:srgbClr val="002060"/>
                          </a:solidFill>
                          <a:effectLst/>
                          <a:latin typeface="Arial Nova Cond" panose="020B0506020202020204" pitchFamily="34" charset="0"/>
                        </a:rPr>
                        <a:t>17</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D" sz="1300" b="0" i="0" u="none" strike="noStrike">
                          <a:solidFill>
                            <a:srgbClr val="002060"/>
                          </a:solidFill>
                          <a:effectLst/>
                          <a:latin typeface="Arial Nova Cond" panose="020B0506020202020204" pitchFamily="34" charset="0"/>
                        </a:rPr>
                        <a:t>32</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798650355"/>
                  </a:ext>
                </a:extLst>
              </a:tr>
              <a:tr h="279567">
                <a:tc>
                  <a:txBody>
                    <a:bodyPr/>
                    <a:lstStyle/>
                    <a:p>
                      <a:pPr algn="ctr" fontAlgn="b"/>
                      <a:r>
                        <a:rPr lang="en-ID" sz="1300" b="0" i="0" u="none" strike="noStrike">
                          <a:solidFill>
                            <a:srgbClr val="002060"/>
                          </a:solidFill>
                          <a:effectLst/>
                          <a:latin typeface="Arial Nova Cond" panose="020B0506020202020204" pitchFamily="34" charset="0"/>
                        </a:rPr>
                        <a:t>7</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D" sz="1300" b="0" i="0" u="none" strike="noStrike" dirty="0">
                          <a:solidFill>
                            <a:srgbClr val="002060"/>
                          </a:solidFill>
                          <a:effectLst/>
                          <a:latin typeface="Arial Nova Cond" panose="020B0506020202020204" pitchFamily="34" charset="0"/>
                        </a:rPr>
                        <a:t> PWK</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D" sz="1300" b="0" i="0" u="none" strike="noStrike">
                          <a:solidFill>
                            <a:srgbClr val="002060"/>
                          </a:solidFill>
                          <a:effectLst/>
                          <a:latin typeface="Arial Nova Cond" panose="020B0506020202020204" pitchFamily="34" charset="0"/>
                        </a:rPr>
                        <a:t>4</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300" b="0" i="0" u="none" strike="noStrike">
                          <a:solidFill>
                            <a:srgbClr val="002060"/>
                          </a:solidFill>
                          <a:effectLst/>
                          <a:latin typeface="Arial Nova Cond" panose="020B0506020202020204" pitchFamily="34" charset="0"/>
                        </a:rPr>
                        <a:t>0</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0</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dirty="0">
                          <a:solidFill>
                            <a:srgbClr val="002060"/>
                          </a:solidFill>
                          <a:effectLst/>
                          <a:latin typeface="Arial Nova Cond" panose="020B0506020202020204" pitchFamily="34" charset="0"/>
                        </a:rPr>
                        <a:t>8</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200" b="0" i="0" u="none" strike="noStrike">
                          <a:solidFill>
                            <a:srgbClr val="002060"/>
                          </a:solidFill>
                          <a:effectLst/>
                          <a:latin typeface="Calibri" panose="020F0502020204030204" pitchFamily="34" charset="0"/>
                        </a:rPr>
                        <a:t>0</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0</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a:solidFill>
                            <a:srgbClr val="002060"/>
                          </a:solidFill>
                          <a:effectLst/>
                          <a:latin typeface="Arial Nova Cond" panose="020B0506020202020204" pitchFamily="34" charset="0"/>
                        </a:rPr>
                        <a:t>4</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D" sz="1300" b="0" i="0" u="none" strike="noStrike">
                          <a:solidFill>
                            <a:srgbClr val="002060"/>
                          </a:solidFill>
                          <a:effectLst/>
                          <a:latin typeface="Arial Nova Cond" panose="020B0506020202020204" pitchFamily="34" charset="0"/>
                        </a:rPr>
                        <a:t>8</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85719510"/>
                  </a:ext>
                </a:extLst>
              </a:tr>
              <a:tr h="279567">
                <a:tc>
                  <a:txBody>
                    <a:bodyPr/>
                    <a:lstStyle/>
                    <a:p>
                      <a:pPr algn="ctr" fontAlgn="b"/>
                      <a:r>
                        <a:rPr lang="en-ID" sz="1300" b="0" i="0" u="none" strike="noStrike">
                          <a:solidFill>
                            <a:srgbClr val="002060"/>
                          </a:solidFill>
                          <a:effectLst/>
                          <a:latin typeface="Arial Nova Cond" panose="020B0506020202020204" pitchFamily="34" charset="0"/>
                        </a:rPr>
                        <a:t>8</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D" sz="1300" b="0" i="0" u="none" strike="noStrike" dirty="0">
                          <a:solidFill>
                            <a:srgbClr val="002060"/>
                          </a:solidFill>
                          <a:effectLst/>
                          <a:latin typeface="Arial Nova Cond" panose="020B0506020202020204" pitchFamily="34" charset="0"/>
                        </a:rPr>
                        <a:t> SRT</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D" sz="1300" b="0" i="0" u="none" strike="noStrike">
                          <a:solidFill>
                            <a:srgbClr val="002060"/>
                          </a:solidFill>
                          <a:effectLst/>
                          <a:latin typeface="Arial Nova Cond" panose="020B0506020202020204" pitchFamily="34" charset="0"/>
                        </a:rPr>
                        <a:t>3</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300" b="0" i="0" u="none" strike="noStrike">
                          <a:solidFill>
                            <a:srgbClr val="002060"/>
                          </a:solidFill>
                          <a:effectLst/>
                          <a:latin typeface="Arial Nova Cond" panose="020B0506020202020204" pitchFamily="34" charset="0"/>
                        </a:rPr>
                        <a:t>2</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1</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dirty="0">
                          <a:solidFill>
                            <a:srgbClr val="002060"/>
                          </a:solidFill>
                          <a:effectLst/>
                          <a:latin typeface="Arial Nova Cond" panose="020B0506020202020204" pitchFamily="34" charset="0"/>
                        </a:rPr>
                        <a:t>5</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ID" sz="1200" b="0" i="0" u="none" strike="noStrike" dirty="0">
                          <a:solidFill>
                            <a:srgbClr val="002060"/>
                          </a:solidFill>
                          <a:effectLst/>
                          <a:latin typeface="Calibri" panose="020F0502020204030204" pitchFamily="34" charset="0"/>
                        </a:rPr>
                        <a:t>3</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ID" sz="1300" b="0" i="0" u="none" strike="noStrike">
                          <a:solidFill>
                            <a:srgbClr val="002060"/>
                          </a:solidFill>
                          <a:effectLst/>
                          <a:latin typeface="Arial Nova Cond" panose="020B0506020202020204" pitchFamily="34" charset="0"/>
                        </a:rPr>
                        <a:t>2</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ID" sz="1300" b="0" i="0" u="none" strike="noStrike">
                          <a:solidFill>
                            <a:srgbClr val="002060"/>
                          </a:solidFill>
                          <a:effectLst/>
                          <a:latin typeface="Arial Nova Cond" panose="020B0506020202020204" pitchFamily="34" charset="0"/>
                        </a:rPr>
                        <a:t>6</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D" sz="1300" b="0" i="0" u="none" strike="noStrike">
                          <a:solidFill>
                            <a:srgbClr val="002060"/>
                          </a:solidFill>
                          <a:effectLst/>
                          <a:latin typeface="Arial Nova Cond" panose="020B0506020202020204" pitchFamily="34" charset="0"/>
                        </a:rPr>
                        <a:t>10</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751175902"/>
                  </a:ext>
                </a:extLst>
              </a:tr>
              <a:tr h="279567">
                <a:tc rowSpan="2" gridSpan="2">
                  <a:txBody>
                    <a:bodyPr/>
                    <a:lstStyle/>
                    <a:p>
                      <a:pPr algn="r" fontAlgn="ctr"/>
                      <a:r>
                        <a:rPr lang="en-ID" sz="1300" b="1" i="0" u="none" strike="noStrike">
                          <a:solidFill>
                            <a:srgbClr val="002060"/>
                          </a:solidFill>
                          <a:effectLst/>
                          <a:latin typeface="Arial Nova Cond" panose="020B0506020202020204" pitchFamily="34" charset="0"/>
                        </a:rPr>
                        <a:t>JUMLAH:</a:t>
                      </a:r>
                    </a:p>
                  </a:txBody>
                  <a:tcPr marL="96766" marR="96766" marT="48383" marB="4838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ID"/>
                    </a:p>
                  </a:txBody>
                  <a:tcPr/>
                </a:tc>
                <a:tc>
                  <a:txBody>
                    <a:bodyPr/>
                    <a:lstStyle/>
                    <a:p>
                      <a:pPr algn="ctr" fontAlgn="ctr"/>
                      <a:r>
                        <a:rPr lang="en-ID" sz="1300" b="1" i="0" u="none" strike="noStrike">
                          <a:solidFill>
                            <a:srgbClr val="002060"/>
                          </a:solidFill>
                          <a:effectLst/>
                          <a:latin typeface="Arial Nova Cond" panose="020B0506020202020204" pitchFamily="34" charset="0"/>
                        </a:rPr>
                        <a:t>81</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D" sz="1300" b="1" i="0" u="none" strike="noStrike">
                          <a:solidFill>
                            <a:srgbClr val="002060"/>
                          </a:solidFill>
                          <a:effectLst/>
                          <a:latin typeface="Arial Nova Cond" panose="020B0506020202020204" pitchFamily="34" charset="0"/>
                        </a:rPr>
                        <a:t>98</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D" sz="1300" b="1" i="0" u="none" strike="noStrike">
                          <a:solidFill>
                            <a:srgbClr val="002060"/>
                          </a:solidFill>
                          <a:effectLst/>
                          <a:latin typeface="Arial Nova Cond" panose="020B0506020202020204" pitchFamily="34" charset="0"/>
                        </a:rPr>
                        <a:t>76</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D" sz="1300" b="1" i="0" u="none" strike="noStrike">
                          <a:solidFill>
                            <a:srgbClr val="002060"/>
                          </a:solidFill>
                          <a:effectLst/>
                          <a:latin typeface="Arial Nova Cond" panose="020B0506020202020204" pitchFamily="34" charset="0"/>
                        </a:rPr>
                        <a:t>188</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D" sz="1300" b="1" i="0" u="none" strike="noStrike" dirty="0">
                          <a:solidFill>
                            <a:srgbClr val="002060"/>
                          </a:solidFill>
                          <a:effectLst/>
                          <a:latin typeface="Arial Nova Cond" panose="020B0506020202020204" pitchFamily="34" charset="0"/>
                        </a:rPr>
                        <a:t>157</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D" sz="1300" b="1" i="0" u="none" strike="noStrike" dirty="0">
                          <a:solidFill>
                            <a:srgbClr val="002060"/>
                          </a:solidFill>
                          <a:effectLst/>
                          <a:latin typeface="Arial Nova Cond" panose="020B0506020202020204" pitchFamily="34" charset="0"/>
                        </a:rPr>
                        <a:t>120</a:t>
                      </a:r>
                    </a:p>
                  </a:txBody>
                  <a:tcPr marL="9985" marR="9985" marT="9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ID" sz="2000" b="1" i="0" u="none" strike="noStrike" dirty="0">
                          <a:solidFill>
                            <a:srgbClr val="002060"/>
                          </a:solidFill>
                          <a:effectLst/>
                          <a:latin typeface="Arial Nova Cond" panose="020B0506020202020204" pitchFamily="34" charset="0"/>
                        </a:rPr>
                        <a:t>255</a:t>
                      </a:r>
                    </a:p>
                  </a:txBody>
                  <a:tcPr marL="96766" marR="96766" marT="48383" marB="4838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en-ID" sz="2000" b="1" i="0" u="none" strike="noStrike" dirty="0">
                          <a:solidFill>
                            <a:srgbClr val="002060"/>
                          </a:solidFill>
                          <a:effectLst/>
                          <a:latin typeface="Arial Nova Cond" panose="020B0506020202020204" pitchFamily="34" charset="0"/>
                        </a:rPr>
                        <a:t>465</a:t>
                      </a:r>
                    </a:p>
                  </a:txBody>
                  <a:tcPr marL="96766" marR="96766" marT="48383" marB="4838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92059564"/>
                  </a:ext>
                </a:extLst>
              </a:tr>
              <a:tr h="209675">
                <a:tc gridSpan="2" vMerge="1">
                  <a:txBody>
                    <a:bodyPr/>
                    <a:lstStyle/>
                    <a:p>
                      <a:endParaRPr lang="en-ID"/>
                    </a:p>
                  </a:txBody>
                  <a:tcPr/>
                </a:tc>
                <a:tc hMerge="1" vMerge="1">
                  <a:txBody>
                    <a:bodyPr/>
                    <a:lstStyle/>
                    <a:p>
                      <a:endParaRPr lang="en-ID"/>
                    </a:p>
                  </a:txBody>
                  <a:tcPr/>
                </a:tc>
                <a:tc gridSpan="3">
                  <a:txBody>
                    <a:bodyPr/>
                    <a:lstStyle/>
                    <a:p>
                      <a:pPr algn="ctr" fontAlgn="b"/>
                      <a:r>
                        <a:rPr lang="en-ID" sz="1300" b="1" i="0" u="none" strike="noStrike">
                          <a:solidFill>
                            <a:srgbClr val="002060"/>
                          </a:solidFill>
                          <a:effectLst/>
                          <a:latin typeface="Arial Nova Cond" panose="020B0506020202020204" pitchFamily="34" charset="0"/>
                        </a:rPr>
                        <a:t>255</a:t>
                      </a:r>
                    </a:p>
                  </a:txBody>
                  <a:tcPr marL="96766" marR="96766" marT="48383" marB="4838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ID"/>
                    </a:p>
                  </a:txBody>
                  <a:tcPr/>
                </a:tc>
                <a:tc hMerge="1">
                  <a:txBody>
                    <a:bodyPr/>
                    <a:lstStyle/>
                    <a:p>
                      <a:endParaRPr lang="en-ID"/>
                    </a:p>
                  </a:txBody>
                  <a:tcPr/>
                </a:tc>
                <a:tc gridSpan="3">
                  <a:txBody>
                    <a:bodyPr/>
                    <a:lstStyle/>
                    <a:p>
                      <a:pPr algn="ctr" fontAlgn="b"/>
                      <a:r>
                        <a:rPr lang="en-ID" sz="1300" b="1" i="0" u="none" strike="noStrike" dirty="0">
                          <a:solidFill>
                            <a:srgbClr val="002060"/>
                          </a:solidFill>
                          <a:effectLst/>
                          <a:latin typeface="Arial Nova Cond" panose="020B0506020202020204" pitchFamily="34" charset="0"/>
                        </a:rPr>
                        <a:t>465</a:t>
                      </a:r>
                    </a:p>
                  </a:txBody>
                  <a:tcPr marL="96766" marR="96766" marT="48383" marB="4838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n-ID"/>
                    </a:p>
                  </a:txBody>
                  <a:tcPr/>
                </a:tc>
                <a:tc hMerge="1">
                  <a:txBody>
                    <a:bodyPr/>
                    <a:lstStyle/>
                    <a:p>
                      <a:endParaRPr lang="en-ID"/>
                    </a:p>
                  </a:txBody>
                  <a:tcPr/>
                </a:tc>
                <a:tc vMerge="1">
                  <a:txBody>
                    <a:bodyPr/>
                    <a:lstStyle/>
                    <a:p>
                      <a:endParaRPr lang="en-ID"/>
                    </a:p>
                  </a:txBody>
                  <a:tcPr/>
                </a:tc>
                <a:tc vMerge="1">
                  <a:txBody>
                    <a:bodyPr/>
                    <a:lstStyle/>
                    <a:p>
                      <a:endParaRPr lang="en-ID"/>
                    </a:p>
                  </a:txBody>
                  <a:tcPr/>
                </a:tc>
                <a:extLst>
                  <a:ext uri="{0D108BD9-81ED-4DB2-BD59-A6C34878D82A}">
                    <a16:rowId xmlns:a16="http://schemas.microsoft.com/office/drawing/2014/main" val="2587352291"/>
                  </a:ext>
                </a:extLst>
              </a:tr>
            </a:tbl>
          </a:graphicData>
        </a:graphic>
      </p:graphicFrame>
      <p:pic>
        <p:nvPicPr>
          <p:cNvPr id="6" name="Picture 8">
            <a:extLst>
              <a:ext uri="{FF2B5EF4-FFF2-40B4-BE49-F238E27FC236}">
                <a16:creationId xmlns:a16="http://schemas.microsoft.com/office/drawing/2014/main" id="{46C649B2-533B-DDD2-FC05-B8882CC58336}"/>
              </a:ext>
            </a:extLst>
          </p:cNvPr>
          <p:cNvPicPr>
            <a:picLocks noChangeAspect="1"/>
          </p:cNvPicPr>
          <p:nvPr/>
        </p:nvPicPr>
        <p:blipFill>
          <a:blip r:embed="rId2"/>
          <a:srcRect/>
          <a:stretch>
            <a:fillRect/>
          </a:stretch>
        </p:blipFill>
        <p:spPr>
          <a:xfrm>
            <a:off x="9642880" y="5457834"/>
            <a:ext cx="2596179" cy="1466841"/>
          </a:xfrm>
          <a:prstGeom prst="rect">
            <a:avLst/>
          </a:prstGeom>
        </p:spPr>
      </p:pic>
      <p:sp>
        <p:nvSpPr>
          <p:cNvPr id="7" name="Freeform 4">
            <a:extLst>
              <a:ext uri="{FF2B5EF4-FFF2-40B4-BE49-F238E27FC236}">
                <a16:creationId xmlns:a16="http://schemas.microsoft.com/office/drawing/2014/main" id="{9DF9EA2D-22E5-C066-BEBC-D6D7DF96AE38}"/>
              </a:ext>
            </a:extLst>
          </p:cNvPr>
          <p:cNvSpPr/>
          <p:nvPr/>
        </p:nvSpPr>
        <p:spPr>
          <a:xfrm>
            <a:off x="-647454" y="5765801"/>
            <a:ext cx="1562739" cy="1559939"/>
          </a:xfrm>
          <a:prstGeom prst="flowChartConnector">
            <a:avLst/>
          </a:prstGeom>
          <a:solidFill>
            <a:srgbClr val="FFCB13">
              <a:alpha val="91765"/>
            </a:srgbClr>
          </a:solidFill>
        </p:spPr>
      </p:sp>
      <p:sp>
        <p:nvSpPr>
          <p:cNvPr id="8" name="Freeform 4">
            <a:extLst>
              <a:ext uri="{FF2B5EF4-FFF2-40B4-BE49-F238E27FC236}">
                <a16:creationId xmlns:a16="http://schemas.microsoft.com/office/drawing/2014/main" id="{C1896D56-A667-DE78-B9F1-311A60266DC0}"/>
              </a:ext>
            </a:extLst>
          </p:cNvPr>
          <p:cNvSpPr/>
          <p:nvPr/>
        </p:nvSpPr>
        <p:spPr>
          <a:xfrm>
            <a:off x="609780" y="5945563"/>
            <a:ext cx="883325" cy="881743"/>
          </a:xfrm>
          <a:prstGeom prst="flowChartConnector">
            <a:avLst/>
          </a:prstGeom>
          <a:solidFill>
            <a:schemeClr val="tx1">
              <a:alpha val="91765"/>
            </a:schemeClr>
          </a:solidFill>
        </p:spPr>
      </p:sp>
      <p:sp>
        <p:nvSpPr>
          <p:cNvPr id="9" name="Freeform 4">
            <a:extLst>
              <a:ext uri="{FF2B5EF4-FFF2-40B4-BE49-F238E27FC236}">
                <a16:creationId xmlns:a16="http://schemas.microsoft.com/office/drawing/2014/main" id="{A89A9B94-3F3A-DBA4-7E43-D46D1BBC5965}"/>
              </a:ext>
            </a:extLst>
          </p:cNvPr>
          <p:cNvSpPr/>
          <p:nvPr/>
        </p:nvSpPr>
        <p:spPr>
          <a:xfrm>
            <a:off x="792272" y="5608694"/>
            <a:ext cx="518341" cy="517413"/>
          </a:xfrm>
          <a:prstGeom prst="flowChartConnector">
            <a:avLst/>
          </a:prstGeom>
          <a:solidFill>
            <a:srgbClr val="FDCD24"/>
          </a:solidFill>
        </p:spPr>
      </p:sp>
      <p:sp>
        <p:nvSpPr>
          <p:cNvPr id="10" name="Rounded Rectangle 6">
            <a:extLst>
              <a:ext uri="{FF2B5EF4-FFF2-40B4-BE49-F238E27FC236}">
                <a16:creationId xmlns:a16="http://schemas.microsoft.com/office/drawing/2014/main" id="{81110DF2-B852-102E-DD09-8DD5BB236956}"/>
              </a:ext>
            </a:extLst>
          </p:cNvPr>
          <p:cNvSpPr/>
          <p:nvPr/>
        </p:nvSpPr>
        <p:spPr>
          <a:xfrm>
            <a:off x="10039725" y="1495425"/>
            <a:ext cx="2085600" cy="3895734"/>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
        <p:nvSpPr>
          <p:cNvPr id="11" name="Persegi Panjang: Sudut Lengkung 3">
            <a:extLst>
              <a:ext uri="{FF2B5EF4-FFF2-40B4-BE49-F238E27FC236}">
                <a16:creationId xmlns:a16="http://schemas.microsoft.com/office/drawing/2014/main" id="{460C9D38-F57B-6770-351E-EEB2F2C2C6F9}"/>
              </a:ext>
            </a:extLst>
          </p:cNvPr>
          <p:cNvSpPr/>
          <p:nvPr/>
        </p:nvSpPr>
        <p:spPr>
          <a:xfrm>
            <a:off x="1675597" y="5459788"/>
            <a:ext cx="5199220" cy="971550"/>
          </a:xfrm>
          <a:prstGeom prst="roundRect">
            <a:avLst>
              <a:gd name="adj" fmla="val 9338"/>
            </a:avLst>
          </a:prstGeom>
          <a:gradFill>
            <a:gsLst>
              <a:gs pos="0">
                <a:schemeClr val="accent3">
                  <a:alpha val="72000"/>
                </a:schemeClr>
              </a:gs>
              <a:gs pos="100000">
                <a:schemeClr val="accent1"/>
              </a:gs>
              <a:gs pos="23000">
                <a:schemeClr val="accent1">
                  <a:alpha val="90000"/>
                </a:schemeClr>
              </a:gs>
            </a:gsLst>
            <a:lin ang="132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 name="Kotak Teks 4">
            <a:extLst>
              <a:ext uri="{FF2B5EF4-FFF2-40B4-BE49-F238E27FC236}">
                <a16:creationId xmlns:a16="http://schemas.microsoft.com/office/drawing/2014/main" id="{40A50F80-D7B5-7194-425A-13723F561B26}"/>
              </a:ext>
            </a:extLst>
          </p:cNvPr>
          <p:cNvSpPr txBox="1"/>
          <p:nvPr/>
        </p:nvSpPr>
        <p:spPr>
          <a:xfrm>
            <a:off x="1753835" y="5525576"/>
            <a:ext cx="502428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SK DJBK No. 114/KPTS/Dk/2024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latin typeface="Arial" panose="020B0604020202020204" pitchFamily="34" charset="0"/>
              </a:rPr>
              <a:t>Terdapat</a:t>
            </a:r>
            <a:r>
              <a:rPr lang="en-US" sz="1400" b="1" dirty="0">
                <a:solidFill>
                  <a:schemeClr val="bg1"/>
                </a:solidFill>
                <a:latin typeface="Arial" panose="020B0604020202020204" pitchFamily="34" charset="0"/>
              </a:rPr>
              <a:t> 255 </a:t>
            </a:r>
            <a:r>
              <a:rPr lang="en-US" sz="1400" b="1" dirty="0" err="1">
                <a:solidFill>
                  <a:schemeClr val="bg1"/>
                </a:solidFill>
                <a:latin typeface="Arial" panose="020B0604020202020204" pitchFamily="34" charset="0"/>
              </a:rPr>
              <a:t>Jabatan</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Kerja</a:t>
            </a:r>
            <a:r>
              <a:rPr lang="en-US" sz="1400" b="1" dirty="0">
                <a:solidFill>
                  <a:schemeClr val="bg1"/>
                </a:solidFill>
                <a:latin typeface="Arial" panose="020B0604020202020204" pitchFamily="34" charset="0"/>
              </a:rPr>
              <a:t> dan 465 Skema </a:t>
            </a:r>
            <a:r>
              <a:rPr lang="en-US" sz="1400" b="1" dirty="0" err="1">
                <a:solidFill>
                  <a:schemeClr val="bg1"/>
                </a:solidFill>
                <a:latin typeface="Arial" panose="020B0604020202020204" pitchFamily="34" charset="0"/>
              </a:rPr>
              <a:t>Jabatan</a:t>
            </a:r>
            <a:r>
              <a:rPr lang="en-US" sz="1400" b="1" dirty="0">
                <a:solidFill>
                  <a:schemeClr val="bg1"/>
                </a:solidFill>
                <a:latin typeface="Arial" panose="020B0604020202020204" pitchFamily="34" charset="0"/>
              </a:rPr>
              <a:t> </a:t>
            </a:r>
            <a:r>
              <a:rPr lang="en-US" sz="1400" b="1" dirty="0" err="1">
                <a:solidFill>
                  <a:schemeClr val="bg1"/>
                </a:solidFill>
                <a:latin typeface="Arial" panose="020B0604020202020204" pitchFamily="34" charset="0"/>
              </a:rPr>
              <a:t>Kerja</a:t>
            </a:r>
            <a:endParaRPr lang="en-US" sz="1400" b="1" dirty="0">
              <a:solidFill>
                <a:schemeClr val="bg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chemeClr val="bg1"/>
                </a:solidFill>
                <a:effectLst/>
                <a:uLnTx/>
                <a:uFillTx/>
                <a:latin typeface="Arial" panose="020B0604020202020204" pitchFamily="34" charset="0"/>
                <a:ea typeface="+mn-ea"/>
                <a:cs typeface="+mn-cs"/>
              </a:rPr>
              <a:t>pada </a:t>
            </a:r>
            <a:r>
              <a:rPr kumimoji="0" lang="en-US" sz="1400" b="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Bidang</a:t>
            </a:r>
            <a:r>
              <a:rPr kumimoji="0" lang="en-US" sz="1400" b="1" u="none" strike="noStrike" kern="1200" cap="none" spc="0" normalizeH="0" baseline="0" noProof="0" dirty="0">
                <a:ln>
                  <a:noFill/>
                </a:ln>
                <a:solidFill>
                  <a:schemeClr val="bg1"/>
                </a:solidFill>
                <a:effectLst/>
                <a:uLnTx/>
                <a:uFillTx/>
                <a:latin typeface="Arial" panose="020B0604020202020204" pitchFamily="34" charset="0"/>
                <a:ea typeface="+mn-ea"/>
                <a:cs typeface="+mn-cs"/>
              </a:rPr>
              <a:t> Jasa </a:t>
            </a:r>
            <a:r>
              <a:rPr kumimoji="0" lang="en-US" sz="1400" b="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Konstruksi</a:t>
            </a:r>
            <a:endParaRPr kumimoji="0" lang="en-US" sz="14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1641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6C79E-39BF-A9AD-2D18-22DC989E7BDF}"/>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34A37796-6BA3-4F1E-E6C2-FFEF9390E807}"/>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7562C2BC-A298-46A7-A222-5610E3D50FD1}"/>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A9F07289-BA59-5E1E-0BC7-F22C6DF289B9}"/>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A4C3E4C4-D764-75AB-0FA3-F0E72EE3532F}"/>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DAFTAR JABATAN KERJA KHUSUS UNTUK ASN (1/2)</a:t>
              </a:r>
            </a:p>
          </p:txBody>
        </p:sp>
        <p:sp>
          <p:nvSpPr>
            <p:cNvPr id="26" name="Rectangle 25">
              <a:extLst>
                <a:ext uri="{FF2B5EF4-FFF2-40B4-BE49-F238E27FC236}">
                  <a16:creationId xmlns:a16="http://schemas.microsoft.com/office/drawing/2014/main" id="{D921EC36-A2ED-D308-0C64-DCA90D3F9DE5}"/>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2</a:t>
              </a:r>
            </a:p>
          </p:txBody>
        </p:sp>
      </p:grpSp>
      <p:sp>
        <p:nvSpPr>
          <p:cNvPr id="37" name="Freeform 25">
            <a:extLst>
              <a:ext uri="{FF2B5EF4-FFF2-40B4-BE49-F238E27FC236}">
                <a16:creationId xmlns:a16="http://schemas.microsoft.com/office/drawing/2014/main" id="{8154A187-093F-7A60-83B8-70FD2B47F07C}"/>
              </a:ext>
            </a:extLst>
          </p:cNvPr>
          <p:cNvSpPr/>
          <p:nvPr/>
        </p:nvSpPr>
        <p:spPr>
          <a:xfrm rot="1916763">
            <a:off x="11289483" y="-831259"/>
            <a:ext cx="1486283" cy="1508278"/>
          </a:xfrm>
          <a:custGeom>
            <a:avLst/>
            <a:gdLst/>
            <a:ahLst/>
            <a:cxnLst/>
            <a:rect l="l" t="t" r="r" b="b"/>
            <a:pathLst>
              <a:path w="1717482" h="1742899">
                <a:moveTo>
                  <a:pt x="0" y="0"/>
                </a:moveTo>
                <a:lnTo>
                  <a:pt x="1717481" y="0"/>
                </a:lnTo>
                <a:lnTo>
                  <a:pt x="1717481" y="1742899"/>
                </a:lnTo>
                <a:lnTo>
                  <a:pt x="0" y="1742899"/>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graphicFrame>
        <p:nvGraphicFramePr>
          <p:cNvPr id="2" name="Table 1">
            <a:extLst>
              <a:ext uri="{FF2B5EF4-FFF2-40B4-BE49-F238E27FC236}">
                <a16:creationId xmlns:a16="http://schemas.microsoft.com/office/drawing/2014/main" id="{C6CAAF0D-EECC-C385-399B-B901B8AAA0CF}"/>
              </a:ext>
            </a:extLst>
          </p:cNvPr>
          <p:cNvGraphicFramePr>
            <a:graphicFrameLocks noGrp="1"/>
          </p:cNvGraphicFramePr>
          <p:nvPr>
            <p:extLst>
              <p:ext uri="{D42A27DB-BD31-4B8C-83A1-F6EECF244321}">
                <p14:modId xmlns:p14="http://schemas.microsoft.com/office/powerpoint/2010/main" val="3532727522"/>
              </p:ext>
            </p:extLst>
          </p:nvPr>
        </p:nvGraphicFramePr>
        <p:xfrm>
          <a:off x="136536" y="864141"/>
          <a:ext cx="11922115" cy="5852160"/>
        </p:xfrm>
        <a:graphic>
          <a:graphicData uri="http://schemas.openxmlformats.org/drawingml/2006/table">
            <a:tbl>
              <a:tblPr firstRow="1" bandRow="1">
                <a:tableStyleId>{5C22544A-7EE6-4342-B048-85BDC9FD1C3A}</a:tableStyleId>
              </a:tblPr>
              <a:tblGrid>
                <a:gridCol w="575512">
                  <a:extLst>
                    <a:ext uri="{9D8B030D-6E8A-4147-A177-3AD203B41FA5}">
                      <a16:colId xmlns:a16="http://schemas.microsoft.com/office/drawing/2014/main" val="1983070000"/>
                    </a:ext>
                  </a:extLst>
                </a:gridCol>
                <a:gridCol w="2707427">
                  <a:extLst>
                    <a:ext uri="{9D8B030D-6E8A-4147-A177-3AD203B41FA5}">
                      <a16:colId xmlns:a16="http://schemas.microsoft.com/office/drawing/2014/main" val="1303758540"/>
                    </a:ext>
                  </a:extLst>
                </a:gridCol>
                <a:gridCol w="2895600">
                  <a:extLst>
                    <a:ext uri="{9D8B030D-6E8A-4147-A177-3AD203B41FA5}">
                      <a16:colId xmlns:a16="http://schemas.microsoft.com/office/drawing/2014/main" val="2000929173"/>
                    </a:ext>
                  </a:extLst>
                </a:gridCol>
                <a:gridCol w="819150">
                  <a:extLst>
                    <a:ext uri="{9D8B030D-6E8A-4147-A177-3AD203B41FA5}">
                      <a16:colId xmlns:a16="http://schemas.microsoft.com/office/drawing/2014/main" val="3108433517"/>
                    </a:ext>
                  </a:extLst>
                </a:gridCol>
                <a:gridCol w="1762125">
                  <a:extLst>
                    <a:ext uri="{9D8B030D-6E8A-4147-A177-3AD203B41FA5}">
                      <a16:colId xmlns:a16="http://schemas.microsoft.com/office/drawing/2014/main" val="936296716"/>
                    </a:ext>
                  </a:extLst>
                </a:gridCol>
                <a:gridCol w="3162301">
                  <a:extLst>
                    <a:ext uri="{9D8B030D-6E8A-4147-A177-3AD203B41FA5}">
                      <a16:colId xmlns:a16="http://schemas.microsoft.com/office/drawing/2014/main" val="263999580"/>
                    </a:ext>
                  </a:extLst>
                </a:gridCol>
              </a:tblGrid>
              <a:tr h="370840">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No.</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err="1">
                          <a:latin typeface="Calibri" panose="020F0502020204030204" pitchFamily="34" charset="0"/>
                          <a:ea typeface="Calibri" panose="020F0502020204030204" pitchFamily="34" charset="0"/>
                          <a:cs typeface="Calibri" panose="020F0502020204030204" pitchFamily="34" charset="0"/>
                        </a:rPr>
                        <a:t>Jabatan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Kerja</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Skema </a:t>
                      </a:r>
                      <a:r>
                        <a:rPr lang="en-US" sz="1400" dirty="0" err="1">
                          <a:latin typeface="Calibri" panose="020F0502020204030204" pitchFamily="34" charset="0"/>
                          <a:ea typeface="Calibri" panose="020F0502020204030204" pitchFamily="34" charset="0"/>
                          <a:cs typeface="Calibri" panose="020F0502020204030204" pitchFamily="34" charset="0"/>
                        </a:rPr>
                        <a:t>Sertifikasi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err="1">
                          <a:latin typeface="Calibri" panose="020F0502020204030204" pitchFamily="34" charset="0"/>
                          <a:ea typeface="Calibri" panose="020F0502020204030204" pitchFamily="34" charset="0"/>
                          <a:cs typeface="Calibri" panose="020F0502020204030204" pitchFamily="34" charset="0"/>
                        </a:rPr>
                        <a:t>Jenjang</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err="1">
                          <a:latin typeface="Calibri" panose="020F0502020204030204" pitchFamily="34" charset="0"/>
                          <a:ea typeface="Calibri" panose="020F0502020204030204" pitchFamily="34" charset="0"/>
                          <a:cs typeface="Calibri" panose="020F0502020204030204" pitchFamily="34" charset="0"/>
                        </a:rPr>
                        <a:t>Acuan</a:t>
                      </a:r>
                      <a:r>
                        <a:rPr lang="en-US" sz="1400" dirty="0">
                          <a:latin typeface="Calibri" panose="020F0502020204030204" pitchFamily="34" charset="0"/>
                          <a:ea typeface="Calibri" panose="020F0502020204030204" pitchFamily="34" charset="0"/>
                          <a:cs typeface="Calibri" panose="020F0502020204030204" pitchFamily="34" charset="0"/>
                        </a:rPr>
                        <a:t>/</a:t>
                      </a:r>
                    </a:p>
                    <a:p>
                      <a:pPr algn="ctr"/>
                      <a:r>
                        <a:rPr lang="en-US" sz="1400" dirty="0" err="1">
                          <a:latin typeface="Calibri" panose="020F0502020204030204" pitchFamily="34" charset="0"/>
                          <a:ea typeface="Calibri" panose="020F0502020204030204" pitchFamily="34" charset="0"/>
                          <a:cs typeface="Calibri" panose="020F0502020204030204" pitchFamily="34" charset="0"/>
                        </a:rPr>
                        <a:t>Standar</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Kompetensi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Pendidikan/</a:t>
                      </a:r>
                    </a:p>
                    <a:p>
                      <a:pPr algn="ctr"/>
                      <a:r>
                        <a:rPr lang="en-US" sz="1400" dirty="0">
                          <a:latin typeface="Calibri" panose="020F0502020204030204" pitchFamily="34" charset="0"/>
                          <a:ea typeface="Calibri" panose="020F0502020204030204" pitchFamily="34" charset="0"/>
                          <a:cs typeface="Calibri" panose="020F0502020204030204" pitchFamily="34" charset="0"/>
                        </a:rPr>
                        <a:t>Program Studi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75643712"/>
                  </a:ext>
                </a:extLst>
              </a:tr>
              <a:tr h="370840">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1</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1400" dirty="0" err="1">
                          <a:latin typeface="Calibri" panose="020F0502020204030204" pitchFamily="34" charset="0"/>
                          <a:ea typeface="Calibri" panose="020F0502020204030204" pitchFamily="34" charset="0"/>
                          <a:cs typeface="Calibri" panose="020F0502020204030204" pitchFamily="34" charset="0"/>
                        </a:rPr>
                        <a:t>Pengelola</a:t>
                      </a:r>
                      <a:r>
                        <a:rPr lang="en-US" sz="1400" dirty="0">
                          <a:latin typeface="Calibri" panose="020F0502020204030204" pitchFamily="34" charset="0"/>
                          <a:ea typeface="Calibri" panose="020F0502020204030204" pitchFamily="34" charset="0"/>
                          <a:cs typeface="Calibri" panose="020F0502020204030204" pitchFamily="34" charset="0"/>
                        </a:rPr>
                        <a:t> Teknis Pembangunan </a:t>
                      </a:r>
                      <a:r>
                        <a:rPr lang="en-US" sz="1400" dirty="0" err="1">
                          <a:latin typeface="Calibri" panose="020F0502020204030204" pitchFamily="34" charset="0"/>
                          <a:ea typeface="Calibri" panose="020F0502020204030204" pitchFamily="34" charset="0"/>
                          <a:cs typeface="Calibri" panose="020F0502020204030204" pitchFamily="34" charset="0"/>
                        </a:rPr>
                        <a:t>Bangunan</a:t>
                      </a:r>
                      <a:r>
                        <a:rPr lang="en-US" sz="1400" dirty="0">
                          <a:latin typeface="Calibri" panose="020F0502020204030204" pitchFamily="34" charset="0"/>
                          <a:ea typeface="Calibri" panose="020F0502020204030204" pitchFamily="34" charset="0"/>
                          <a:cs typeface="Calibri" panose="020F0502020204030204" pitchFamily="34" charset="0"/>
                        </a:rPr>
                        <a:t> Gedung Negara (BGN)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Calibri" panose="020F0502020204030204" pitchFamily="34" charset="0"/>
                          <a:ea typeface="Calibri" panose="020F0502020204030204" pitchFamily="34" charset="0"/>
                          <a:cs typeface="Calibri" panose="020F0502020204030204" pitchFamily="34" charset="0"/>
                        </a:rPr>
                        <a:t>Pengelola</a:t>
                      </a:r>
                      <a:r>
                        <a:rPr lang="en-US" sz="1400" dirty="0">
                          <a:latin typeface="Calibri" panose="020F0502020204030204" pitchFamily="34" charset="0"/>
                          <a:ea typeface="Calibri" panose="020F0502020204030204" pitchFamily="34" charset="0"/>
                          <a:cs typeface="Calibri" panose="020F0502020204030204" pitchFamily="34" charset="0"/>
                        </a:rPr>
                        <a:t> Teknis Pembangunan </a:t>
                      </a:r>
                      <a:r>
                        <a:rPr lang="en-US" sz="1400" dirty="0" err="1">
                          <a:latin typeface="Calibri" panose="020F0502020204030204" pitchFamily="34" charset="0"/>
                          <a:ea typeface="Calibri" panose="020F0502020204030204" pitchFamily="34" charset="0"/>
                          <a:cs typeface="Calibri" panose="020F0502020204030204" pitchFamily="34" charset="0"/>
                        </a:rPr>
                        <a:t>Bangunan</a:t>
                      </a:r>
                      <a:r>
                        <a:rPr lang="en-US" sz="1400" dirty="0">
                          <a:latin typeface="Calibri" panose="020F0502020204030204" pitchFamily="34" charset="0"/>
                          <a:ea typeface="Calibri" panose="020F0502020204030204" pitchFamily="34" charset="0"/>
                          <a:cs typeface="Calibri" panose="020F0502020204030204" pitchFamily="34" charset="0"/>
                        </a:rPr>
                        <a:t> Gedung Negara (BGN)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7</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SKK </a:t>
                      </a:r>
                      <a:r>
                        <a:rPr lang="en-US" sz="1400" dirty="0" err="1">
                          <a:latin typeface="Calibri" panose="020F0502020204030204" pitchFamily="34" charset="0"/>
                          <a:ea typeface="Calibri" panose="020F0502020204030204" pitchFamily="34" charset="0"/>
                          <a:cs typeface="Calibri" panose="020F0502020204030204" pitchFamily="34" charset="0"/>
                        </a:rPr>
                        <a:t>Khusus</a:t>
                      </a:r>
                      <a:endParaRPr lang="en-US" sz="1400" dirty="0">
                        <a:latin typeface="Calibri" panose="020F0502020204030204" pitchFamily="34" charset="0"/>
                        <a:ea typeface="Calibri" panose="020F0502020204030204" pitchFamily="34" charset="0"/>
                        <a:cs typeface="Calibri" panose="020F0502020204030204" pitchFamily="34" charset="0"/>
                      </a:endParaRPr>
                    </a:p>
                    <a:p>
                      <a:pPr algn="ctr"/>
                      <a:r>
                        <a:rPr lang="en-US" sz="1400" dirty="0">
                          <a:latin typeface="Calibri" panose="020F0502020204030204" pitchFamily="34" charset="0"/>
                          <a:ea typeface="Calibri" panose="020F0502020204030204" pitchFamily="34" charset="0"/>
                          <a:cs typeface="Calibri" panose="020F0502020204030204" pitchFamily="34" charset="0"/>
                        </a:rPr>
                        <a:t>Reg.3-2020</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err="1">
                          <a:latin typeface="Calibri" panose="020F0502020204030204" pitchFamily="34" charset="0"/>
                          <a:ea typeface="Calibri" panose="020F0502020204030204" pitchFamily="34" charset="0"/>
                          <a:cs typeface="Calibri" panose="020F0502020204030204" pitchFamily="34" charset="0"/>
                        </a:rPr>
                        <a:t>Seluruh</a:t>
                      </a:r>
                      <a:r>
                        <a:rPr lang="en-US" sz="1400" dirty="0">
                          <a:latin typeface="Calibri" panose="020F0502020204030204" pitchFamily="34" charset="0"/>
                          <a:ea typeface="Calibri" panose="020F0502020204030204" pitchFamily="34" charset="0"/>
                          <a:cs typeface="Calibri" panose="020F0502020204030204" pitchFamily="34" charset="0"/>
                        </a:rPr>
                        <a:t> Program Studi </a:t>
                      </a:r>
                      <a:r>
                        <a:rPr lang="en-US" sz="1400" dirty="0" err="1">
                          <a:latin typeface="Calibri" panose="020F0502020204030204" pitchFamily="34" charset="0"/>
                          <a:ea typeface="Calibri" panose="020F0502020204030204" pitchFamily="34" charset="0"/>
                          <a:cs typeface="Calibri" panose="020F0502020204030204" pitchFamily="34" charset="0"/>
                        </a:rPr>
                        <a:t>Bidang</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Konstruksi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47706978"/>
                  </a:ext>
                </a:extLst>
              </a:tr>
              <a:tr h="370840">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2</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Ahli Muda </a:t>
                      </a:r>
                      <a:r>
                        <a:rPr lang="en-US" sz="1400" dirty="0" err="1">
                          <a:latin typeface="Calibri" panose="020F0502020204030204" pitchFamily="34" charset="0"/>
                          <a:ea typeface="Calibri" panose="020F0502020204030204" pitchFamily="34" charset="0"/>
                          <a:cs typeface="Calibri" panose="020F0502020204030204" pitchFamily="34" charset="0"/>
                        </a:rPr>
                        <a:t>Pengelola</a:t>
                      </a:r>
                      <a:r>
                        <a:rPr lang="en-US" sz="1400" dirty="0">
                          <a:latin typeface="Calibri" panose="020F0502020204030204" pitchFamily="34" charset="0"/>
                          <a:ea typeface="Calibri" panose="020F0502020204030204" pitchFamily="34" charset="0"/>
                          <a:cs typeface="Calibri" panose="020F0502020204030204" pitchFamily="34" charset="0"/>
                        </a:rPr>
                        <a:t> Rumah </a:t>
                      </a:r>
                      <a:r>
                        <a:rPr lang="en-US" sz="1400" dirty="0" err="1">
                          <a:latin typeface="Calibri" panose="020F0502020204030204" pitchFamily="34" charset="0"/>
                          <a:ea typeface="Calibri" panose="020F0502020204030204" pitchFamily="34" charset="0"/>
                          <a:cs typeface="Calibri" panose="020F0502020204030204" pitchFamily="34" charset="0"/>
                        </a:rPr>
                        <a:t>Susun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Ahli Muda </a:t>
                      </a:r>
                      <a:r>
                        <a:rPr lang="en-US" sz="1400" dirty="0" err="1">
                          <a:latin typeface="Calibri" panose="020F0502020204030204" pitchFamily="34" charset="0"/>
                          <a:ea typeface="Calibri" panose="020F0502020204030204" pitchFamily="34" charset="0"/>
                          <a:cs typeface="Calibri" panose="020F0502020204030204" pitchFamily="34" charset="0"/>
                        </a:rPr>
                        <a:t>Pengelola</a:t>
                      </a:r>
                      <a:r>
                        <a:rPr lang="en-US" sz="1400" dirty="0">
                          <a:latin typeface="Calibri" panose="020F0502020204030204" pitchFamily="34" charset="0"/>
                          <a:ea typeface="Calibri" panose="020F0502020204030204" pitchFamily="34" charset="0"/>
                          <a:cs typeface="Calibri" panose="020F0502020204030204" pitchFamily="34" charset="0"/>
                        </a:rPr>
                        <a:t> Rumah </a:t>
                      </a:r>
                      <a:r>
                        <a:rPr lang="en-US" sz="1400" dirty="0" err="1">
                          <a:latin typeface="Calibri" panose="020F0502020204030204" pitchFamily="34" charset="0"/>
                          <a:ea typeface="Calibri" panose="020F0502020204030204" pitchFamily="34" charset="0"/>
                          <a:cs typeface="Calibri" panose="020F0502020204030204" pitchFamily="34" charset="0"/>
                        </a:rPr>
                        <a:t>Susun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7</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SKKNI 255-2019;</a:t>
                      </a:r>
                    </a:p>
                    <a:p>
                      <a:pPr algn="ctr"/>
                      <a:r>
                        <a:rPr lang="en-US" sz="1400" dirty="0">
                          <a:latin typeface="Calibri" panose="020F0502020204030204" pitchFamily="34" charset="0"/>
                          <a:ea typeface="Calibri" panose="020F0502020204030204" pitchFamily="34" charset="0"/>
                          <a:cs typeface="Calibri" panose="020F0502020204030204" pitchFamily="34" charset="0"/>
                        </a:rPr>
                        <a:t>SKKNI 115-2015</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err="1">
                          <a:latin typeface="Calibri" panose="020F0502020204030204" pitchFamily="34" charset="0"/>
                          <a:ea typeface="Calibri" panose="020F0502020204030204" pitchFamily="34" charset="0"/>
                          <a:cs typeface="Calibri" panose="020F0502020204030204" pitchFamily="34" charset="0"/>
                        </a:rPr>
                        <a:t>Seluruh</a:t>
                      </a:r>
                      <a:r>
                        <a:rPr lang="en-US" sz="1400" dirty="0">
                          <a:latin typeface="Calibri" panose="020F0502020204030204" pitchFamily="34" charset="0"/>
                          <a:ea typeface="Calibri" panose="020F0502020204030204" pitchFamily="34" charset="0"/>
                          <a:cs typeface="Calibri" panose="020F0502020204030204" pitchFamily="34" charset="0"/>
                        </a:rPr>
                        <a:t> Program Studi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694219168"/>
                  </a:ext>
                </a:extLst>
              </a:tr>
              <a:tr h="370840">
                <a:tc rowSpan="3">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3</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rowSpan="3">
                  <a:txBody>
                    <a:bodyPr/>
                    <a:lstStyle/>
                    <a:p>
                      <a:r>
                        <a:rPr lang="en-US" sz="1400" dirty="0" err="1">
                          <a:latin typeface="Calibri" panose="020F0502020204030204" pitchFamily="34" charset="0"/>
                          <a:ea typeface="Calibri" panose="020F0502020204030204" pitchFamily="34" charset="0"/>
                          <a:cs typeface="Calibri" panose="020F0502020204030204" pitchFamily="34" charset="0"/>
                        </a:rPr>
                        <a:t>Teknisi</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Laboratorium</a:t>
                      </a:r>
                      <a:r>
                        <a:rPr lang="en-US" sz="1400" dirty="0">
                          <a:latin typeface="Calibri" panose="020F0502020204030204" pitchFamily="34" charset="0"/>
                          <a:ea typeface="Calibri" panose="020F0502020204030204" pitchFamily="34" charset="0"/>
                          <a:cs typeface="Calibri" panose="020F0502020204030204" pitchFamily="34" charset="0"/>
                        </a:rPr>
                        <a:t> Beton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Calibri" panose="020F0502020204030204" pitchFamily="34" charset="0"/>
                          <a:ea typeface="Calibri" panose="020F0502020204030204" pitchFamily="34" charset="0"/>
                          <a:cs typeface="Calibri" panose="020F0502020204030204" pitchFamily="34" charset="0"/>
                        </a:rPr>
                        <a:t>Teknisi</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Laboratorium</a:t>
                      </a:r>
                      <a:r>
                        <a:rPr lang="en-US" sz="1400" dirty="0">
                          <a:latin typeface="Calibri" panose="020F0502020204030204" pitchFamily="34" charset="0"/>
                          <a:ea typeface="Calibri" panose="020F0502020204030204" pitchFamily="34" charset="0"/>
                          <a:cs typeface="Calibri" panose="020F0502020204030204" pitchFamily="34" charset="0"/>
                        </a:rPr>
                        <a:t> Beton (Level 6)</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6</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rowSpan="3">
                  <a:txBody>
                    <a:bodyPr/>
                    <a:lstStyle/>
                    <a:p>
                      <a:pPr algn="ctr"/>
                      <a:endParaRPr lang="en-US" sz="1400" dirty="0">
                        <a:latin typeface="Calibri" panose="020F0502020204030204" pitchFamily="34" charset="0"/>
                        <a:ea typeface="Calibri" panose="020F0502020204030204" pitchFamily="34" charset="0"/>
                        <a:cs typeface="Calibri" panose="020F0502020204030204" pitchFamily="34" charset="0"/>
                      </a:endParaRPr>
                    </a:p>
                    <a:p>
                      <a:pPr algn="ctr"/>
                      <a:endParaRPr lang="en-US" sz="1400" dirty="0">
                        <a:latin typeface="Calibri" panose="020F0502020204030204" pitchFamily="34" charset="0"/>
                        <a:ea typeface="Calibri" panose="020F0502020204030204" pitchFamily="34" charset="0"/>
                        <a:cs typeface="Calibri" panose="020F0502020204030204" pitchFamily="34" charset="0"/>
                      </a:endParaRPr>
                    </a:p>
                    <a:p>
                      <a:pPr algn="ctr"/>
                      <a:r>
                        <a:rPr lang="en-US" sz="1400" dirty="0">
                          <a:latin typeface="Calibri" panose="020F0502020204030204" pitchFamily="34" charset="0"/>
                          <a:ea typeface="Calibri" panose="020F0502020204030204" pitchFamily="34" charset="0"/>
                          <a:cs typeface="Calibri" panose="020F0502020204030204" pitchFamily="34" charset="0"/>
                        </a:rPr>
                        <a:t>SKK </a:t>
                      </a:r>
                      <a:r>
                        <a:rPr lang="en-US" sz="1400" dirty="0" err="1">
                          <a:latin typeface="Calibri" panose="020F0502020204030204" pitchFamily="34" charset="0"/>
                          <a:ea typeface="Calibri" panose="020F0502020204030204" pitchFamily="34" charset="0"/>
                          <a:cs typeface="Calibri" panose="020F0502020204030204" pitchFamily="34" charset="0"/>
                        </a:rPr>
                        <a:t>Khusus</a:t>
                      </a:r>
                      <a:endParaRPr lang="en-US" sz="1400" dirty="0">
                        <a:latin typeface="Calibri" panose="020F0502020204030204" pitchFamily="34" charset="0"/>
                        <a:ea typeface="Calibri" panose="020F0502020204030204" pitchFamily="34" charset="0"/>
                        <a:cs typeface="Calibri" panose="020F0502020204030204" pitchFamily="34" charset="0"/>
                      </a:endParaRPr>
                    </a:p>
                    <a:p>
                      <a:pPr algn="ctr"/>
                      <a:r>
                        <a:rPr lang="en-US" sz="1400" dirty="0">
                          <a:latin typeface="Calibri" panose="020F0502020204030204" pitchFamily="34" charset="0"/>
                          <a:ea typeface="Calibri" panose="020F0502020204030204" pitchFamily="34" charset="0"/>
                          <a:cs typeface="Calibri" panose="020F0502020204030204" pitchFamily="34" charset="0"/>
                        </a:rPr>
                        <a:t>Reg.14-2024</a:t>
                      </a:r>
                      <a:endParaRPr lang="en-ID" sz="1400" dirty="0">
                        <a:latin typeface="Calibri" panose="020F0502020204030204" pitchFamily="34" charset="0"/>
                        <a:ea typeface="Calibri" panose="020F0502020204030204" pitchFamily="34" charset="0"/>
                        <a:cs typeface="Calibri" panose="020F0502020204030204" pitchFamily="34" charset="0"/>
                      </a:endParaRPr>
                    </a:p>
                    <a:p>
                      <a:pPr algn="ct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rowSpan="2">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D1/D2/D3/D4/S1 Teknik </a:t>
                      </a:r>
                      <a:r>
                        <a:rPr lang="en-US" sz="1400" dirty="0" err="1">
                          <a:latin typeface="Calibri" panose="020F0502020204030204" pitchFamily="34" charset="0"/>
                          <a:ea typeface="Calibri" panose="020F0502020204030204" pitchFamily="34" charset="0"/>
                          <a:cs typeface="Calibri" panose="020F0502020204030204" pitchFamily="34" charset="0"/>
                        </a:rPr>
                        <a:t>Sipil</a:t>
                      </a:r>
                      <a:r>
                        <a:rPr lang="en-US" sz="1400" dirty="0">
                          <a:latin typeface="Calibri" panose="020F0502020204030204" pitchFamily="34" charset="0"/>
                          <a:ea typeface="Calibri" panose="020F0502020204030204" pitchFamily="34" charset="0"/>
                          <a:cs typeface="Calibri" panose="020F0502020204030204" pitchFamily="34" charset="0"/>
                        </a:rPr>
                        <a:t>;</a:t>
                      </a:r>
                    </a:p>
                    <a:p>
                      <a:pPr algn="ctr"/>
                      <a:r>
                        <a:rPr lang="en-US" sz="1400" dirty="0">
                          <a:latin typeface="Calibri" panose="020F0502020204030204" pitchFamily="34" charset="0"/>
                          <a:ea typeface="Calibri" panose="020F0502020204030204" pitchFamily="34" charset="0"/>
                          <a:cs typeface="Calibri" panose="020F0502020204030204" pitchFamily="34" charset="0"/>
                        </a:rPr>
                        <a:t>D1/D2/D3 Non-Teknik </a:t>
                      </a:r>
                      <a:r>
                        <a:rPr lang="en-US" sz="1400" dirty="0" err="1">
                          <a:latin typeface="Calibri" panose="020F0502020204030204" pitchFamily="34" charset="0"/>
                          <a:ea typeface="Calibri" panose="020F0502020204030204" pitchFamily="34" charset="0"/>
                          <a:cs typeface="Calibri" panose="020F0502020204030204" pitchFamily="34" charset="0"/>
                        </a:rPr>
                        <a:t>Berpengalaman</a:t>
                      </a:r>
                      <a:r>
                        <a:rPr lang="en-US" sz="1400" dirty="0">
                          <a:latin typeface="Calibri" panose="020F0502020204030204" pitchFamily="34" charset="0"/>
                          <a:ea typeface="Calibri" panose="020F0502020204030204" pitchFamily="34" charset="0"/>
                          <a:cs typeface="Calibri" panose="020F0502020204030204" pitchFamily="34" charset="0"/>
                        </a:rPr>
                        <a:t> pada </a:t>
                      </a:r>
                      <a:r>
                        <a:rPr lang="en-US" sz="1400" dirty="0" err="1">
                          <a:latin typeface="Calibri" panose="020F0502020204030204" pitchFamily="34" charset="0"/>
                          <a:ea typeface="Calibri" panose="020F0502020204030204" pitchFamily="34" charset="0"/>
                          <a:cs typeface="Calibri" panose="020F0502020204030204" pitchFamily="34" charset="0"/>
                        </a:rPr>
                        <a:t>Bidang</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Laboratorium</a:t>
                      </a:r>
                      <a:r>
                        <a:rPr lang="en-US" sz="1400" dirty="0">
                          <a:latin typeface="Calibri" panose="020F0502020204030204" pitchFamily="34" charset="0"/>
                          <a:ea typeface="Calibri" panose="020F0502020204030204" pitchFamily="34" charset="0"/>
                          <a:cs typeface="Calibri" panose="020F0502020204030204" pitchFamily="34" charset="0"/>
                        </a:rPr>
                        <a:t> Beton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37375743"/>
                  </a:ext>
                </a:extLst>
              </a:tr>
              <a:tr h="370840">
                <a:tc vMerge="1">
                  <a:txBody>
                    <a:bodyPr/>
                    <a:lstStyle/>
                    <a:p>
                      <a:pPr algn="ct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vMerge="1">
                  <a:txBody>
                    <a:bodyPr/>
                    <a:lstStyle/>
                    <a:p>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Calibri" panose="020F0502020204030204" pitchFamily="34" charset="0"/>
                          <a:ea typeface="Calibri" panose="020F0502020204030204" pitchFamily="34" charset="0"/>
                          <a:cs typeface="Calibri" panose="020F0502020204030204" pitchFamily="34" charset="0"/>
                        </a:rPr>
                        <a:t>Teknisi</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Laboratorium</a:t>
                      </a:r>
                      <a:r>
                        <a:rPr lang="en-US" sz="1400" dirty="0">
                          <a:latin typeface="Calibri" panose="020F0502020204030204" pitchFamily="34" charset="0"/>
                          <a:ea typeface="Calibri" panose="020F0502020204030204" pitchFamily="34" charset="0"/>
                          <a:cs typeface="Calibri" panose="020F0502020204030204" pitchFamily="34" charset="0"/>
                        </a:rPr>
                        <a:t> Beton (Level 5)</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5</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vMerge="1">
                  <a:txBody>
                    <a:bodyPr/>
                    <a:lstStyle/>
                    <a:p>
                      <a:pPr algn="ct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vMerge="1">
                  <a:txBody>
                    <a:bodyPr/>
                    <a:lstStyle/>
                    <a:p>
                      <a:pPr algn="ct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8680724"/>
                  </a:ext>
                </a:extLst>
              </a:tr>
              <a:tr h="370840">
                <a:tc vMerge="1">
                  <a:txBody>
                    <a:bodyPr/>
                    <a:lstStyle/>
                    <a:p>
                      <a:pPr algn="ct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vMerge="1">
                  <a:txBody>
                    <a:bodyPr/>
                    <a:lstStyle/>
                    <a:p>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Calibri" panose="020F0502020204030204" pitchFamily="34" charset="0"/>
                          <a:ea typeface="Calibri" panose="020F0502020204030204" pitchFamily="34" charset="0"/>
                          <a:cs typeface="Calibri" panose="020F0502020204030204" pitchFamily="34" charset="0"/>
                        </a:rPr>
                        <a:t>Teknisi</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Laboratorium</a:t>
                      </a:r>
                      <a:r>
                        <a:rPr lang="en-US" sz="1400" dirty="0">
                          <a:latin typeface="Calibri" panose="020F0502020204030204" pitchFamily="34" charset="0"/>
                          <a:ea typeface="Calibri" panose="020F0502020204030204" pitchFamily="34" charset="0"/>
                          <a:cs typeface="Calibri" panose="020F0502020204030204" pitchFamily="34" charset="0"/>
                        </a:rPr>
                        <a:t> Beton (Level 4)</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4</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vMerge="1">
                  <a:txBody>
                    <a:bodyPr/>
                    <a:lstStyle/>
                    <a:p>
                      <a:pPr algn="ct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7577939"/>
                  </a:ext>
                </a:extLst>
              </a:tr>
              <a:tr h="370840">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4</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ID" sz="1400" dirty="0" err="1">
                          <a:latin typeface="Calibri" panose="020F0502020204030204" pitchFamily="34" charset="0"/>
                          <a:ea typeface="Calibri" panose="020F0502020204030204" pitchFamily="34" charset="0"/>
                          <a:cs typeface="Calibri" panose="020F0502020204030204" pitchFamily="34" charset="0"/>
                        </a:rPr>
                        <a:t>Pengawasan</a:t>
                      </a:r>
                      <a:r>
                        <a:rPr lang="en-ID" sz="1400" dirty="0">
                          <a:latin typeface="Calibri" panose="020F0502020204030204" pitchFamily="34" charset="0"/>
                          <a:ea typeface="Calibri" panose="020F0502020204030204" pitchFamily="34" charset="0"/>
                          <a:cs typeface="Calibri" panose="020F0502020204030204" pitchFamily="34" charset="0"/>
                        </a:rPr>
                        <a:t> Teknis Jalan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400" dirty="0" err="1">
                          <a:latin typeface="Calibri" panose="020F0502020204030204" pitchFamily="34" charset="0"/>
                          <a:ea typeface="Calibri" panose="020F0502020204030204" pitchFamily="34" charset="0"/>
                          <a:cs typeface="Calibri" panose="020F0502020204030204" pitchFamily="34" charset="0"/>
                        </a:rPr>
                        <a:t>Pengawasan</a:t>
                      </a:r>
                      <a:r>
                        <a:rPr lang="en-ID" sz="1400" dirty="0">
                          <a:latin typeface="Calibri" panose="020F0502020204030204" pitchFamily="34" charset="0"/>
                          <a:ea typeface="Calibri" panose="020F0502020204030204" pitchFamily="34" charset="0"/>
                          <a:cs typeface="Calibri" panose="020F0502020204030204" pitchFamily="34" charset="0"/>
                        </a:rPr>
                        <a:t> Teknis Jalan</a:t>
                      </a: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7</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SKKNI 371-2013</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ID" sz="1400" dirty="0">
                          <a:latin typeface="Calibri" panose="020F0502020204030204" pitchFamily="34" charset="0"/>
                          <a:ea typeface="Calibri" panose="020F0502020204030204" pitchFamily="34" charset="0"/>
                          <a:cs typeface="Calibri" panose="020F0502020204030204" pitchFamily="34" charset="0"/>
                        </a:rPr>
                        <a:t>Teknik </a:t>
                      </a:r>
                      <a:r>
                        <a:rPr lang="en-ID" sz="1400" dirty="0" err="1">
                          <a:latin typeface="Calibri" panose="020F0502020204030204" pitchFamily="34" charset="0"/>
                          <a:ea typeface="Calibri" panose="020F0502020204030204" pitchFamily="34" charset="0"/>
                          <a:cs typeface="Calibri" panose="020F0502020204030204" pitchFamily="34" charset="0"/>
                        </a:rPr>
                        <a:t>Sipil</a:t>
                      </a:r>
                      <a:r>
                        <a:rPr lang="en-ID" sz="1400" dirty="0">
                          <a:latin typeface="Calibri" panose="020F0502020204030204" pitchFamily="34" charset="0"/>
                          <a:ea typeface="Calibri" panose="020F0502020204030204" pitchFamily="34" charset="0"/>
                          <a:cs typeface="Calibri" panose="020F0502020204030204" pitchFamily="34" charset="0"/>
                        </a:rPr>
                        <a:t>; </a:t>
                      </a:r>
                      <a:r>
                        <a:rPr lang="en-ID" sz="1400" dirty="0" err="1">
                          <a:latin typeface="Calibri" panose="020F0502020204030204" pitchFamily="34" charset="0"/>
                          <a:ea typeface="Calibri" panose="020F0502020204030204" pitchFamily="34" charset="0"/>
                          <a:cs typeface="Calibri" panose="020F0502020204030204" pitchFamily="34" charset="0"/>
                        </a:rPr>
                        <a:t>Arsitektur</a:t>
                      </a:r>
                      <a:r>
                        <a:rPr lang="en-ID" sz="1400" dirty="0">
                          <a:latin typeface="Calibri" panose="020F0502020204030204" pitchFamily="34" charset="0"/>
                          <a:ea typeface="Calibri" panose="020F0502020204030204" pitchFamily="34" charset="0"/>
                          <a:cs typeface="Calibri" panose="020F0502020204030204" pitchFamily="34" charset="0"/>
                        </a:rPr>
                        <a:t>/Teknik </a:t>
                      </a:r>
                      <a:r>
                        <a:rPr lang="en-ID" sz="1400" dirty="0" err="1">
                          <a:latin typeface="Calibri" panose="020F0502020204030204" pitchFamily="34" charset="0"/>
                          <a:ea typeface="Calibri" panose="020F0502020204030204" pitchFamily="34" charset="0"/>
                          <a:cs typeface="Calibri" panose="020F0502020204030204" pitchFamily="34" charset="0"/>
                        </a:rPr>
                        <a:t>Arsitektur</a:t>
                      </a:r>
                      <a:r>
                        <a:rPr lang="en-ID" sz="1400" dirty="0">
                          <a:latin typeface="Calibri" panose="020F0502020204030204" pitchFamily="34" charset="0"/>
                          <a:ea typeface="Calibri" panose="020F0502020204030204" pitchFamily="34" charset="0"/>
                          <a:cs typeface="Calibri" panose="020F0502020204030204" pitchFamily="34" charset="0"/>
                        </a:rPr>
                        <a:t>; Teknik </a:t>
                      </a:r>
                      <a:r>
                        <a:rPr lang="en-ID" sz="1400" dirty="0" err="1">
                          <a:latin typeface="Calibri" panose="020F0502020204030204" pitchFamily="34" charset="0"/>
                          <a:ea typeface="Calibri" panose="020F0502020204030204" pitchFamily="34" charset="0"/>
                          <a:cs typeface="Calibri" panose="020F0502020204030204" pitchFamily="34" charset="0"/>
                        </a:rPr>
                        <a:t>Lingkungan</a:t>
                      </a:r>
                      <a:r>
                        <a:rPr lang="en-ID" sz="1400" dirty="0">
                          <a:latin typeface="Calibri" panose="020F0502020204030204" pitchFamily="34" charset="0"/>
                          <a:ea typeface="Calibri" panose="020F0502020204030204" pitchFamily="34" charset="0"/>
                          <a:cs typeface="Calibri" panose="020F0502020204030204" pitchFamily="34" charset="0"/>
                        </a:rPr>
                        <a:t>; Teknik </a:t>
                      </a:r>
                      <a:r>
                        <a:rPr lang="en-ID" sz="1400" dirty="0" err="1">
                          <a:latin typeface="Calibri" panose="020F0502020204030204" pitchFamily="34" charset="0"/>
                          <a:ea typeface="Calibri" panose="020F0502020204030204" pitchFamily="34" charset="0"/>
                          <a:cs typeface="Calibri" panose="020F0502020204030204" pitchFamily="34" charset="0"/>
                        </a:rPr>
                        <a:t>Geodesi</a:t>
                      </a:r>
                      <a:r>
                        <a:rPr lang="en-ID" sz="1400" dirty="0">
                          <a:latin typeface="Calibri" panose="020F0502020204030204" pitchFamily="34" charset="0"/>
                          <a:ea typeface="Calibri" panose="020F0502020204030204" pitchFamily="34" charset="0"/>
                          <a:cs typeface="Calibri" panose="020F0502020204030204" pitchFamily="34" charset="0"/>
                        </a:rPr>
                        <a:t>; </a:t>
                      </a:r>
                      <a:r>
                        <a:rPr lang="en-ID" sz="1400" dirty="0" err="1">
                          <a:latin typeface="Calibri" panose="020F0502020204030204" pitchFamily="34" charset="0"/>
                          <a:ea typeface="Calibri" panose="020F0502020204030204" pitchFamily="34" charset="0"/>
                          <a:cs typeface="Calibri" panose="020F0502020204030204" pitchFamily="34" charset="0"/>
                        </a:rPr>
                        <a:t>Planologi</a:t>
                      </a:r>
                      <a:r>
                        <a:rPr lang="en-ID" sz="1400" dirty="0">
                          <a:latin typeface="Calibri" panose="020F0502020204030204" pitchFamily="34" charset="0"/>
                          <a:ea typeface="Calibri" panose="020F0502020204030204" pitchFamily="34" charset="0"/>
                          <a:cs typeface="Calibri" panose="020F0502020204030204" pitchFamily="34" charset="0"/>
                        </a:rPr>
                        <a:t>; Teknik </a:t>
                      </a:r>
                      <a:r>
                        <a:rPr lang="en-ID" sz="1400" dirty="0" err="1">
                          <a:latin typeface="Calibri" panose="020F0502020204030204" pitchFamily="34" charset="0"/>
                          <a:ea typeface="Calibri" panose="020F0502020204030204" pitchFamily="34" charset="0"/>
                          <a:cs typeface="Calibri" panose="020F0502020204030204" pitchFamily="34" charset="0"/>
                        </a:rPr>
                        <a:t>Kelautan</a:t>
                      </a:r>
                      <a:r>
                        <a:rPr lang="en-ID" sz="1400" dirty="0">
                          <a:latin typeface="Calibri" panose="020F0502020204030204" pitchFamily="34" charset="0"/>
                          <a:ea typeface="Calibri" panose="020F0502020204030204" pitchFamily="34" charset="0"/>
                          <a:cs typeface="Calibri" panose="020F0502020204030204" pitchFamily="34" charset="0"/>
                        </a:rPr>
                        <a:t>; </a:t>
                      </a:r>
                      <a:r>
                        <a:rPr lang="en-ID" sz="1400" dirty="0" err="1">
                          <a:latin typeface="Calibri" panose="020F0502020204030204" pitchFamily="34" charset="0"/>
                          <a:ea typeface="Calibri" panose="020F0502020204030204" pitchFamily="34" charset="0"/>
                          <a:cs typeface="Calibri" panose="020F0502020204030204" pitchFamily="34" charset="0"/>
                        </a:rPr>
                        <a:t>Perencanaan</a:t>
                      </a:r>
                      <a:r>
                        <a:rPr lang="en-ID" sz="1400" dirty="0">
                          <a:latin typeface="Calibri" panose="020F0502020204030204" pitchFamily="34" charset="0"/>
                          <a:ea typeface="Calibri" panose="020F0502020204030204" pitchFamily="34" charset="0"/>
                          <a:cs typeface="Calibri" panose="020F0502020204030204" pitchFamily="34" charset="0"/>
                        </a:rPr>
                        <a:t> Wilayah dan Kota; Teknik </a:t>
                      </a:r>
                      <a:r>
                        <a:rPr lang="en-ID" sz="1400" dirty="0" err="1">
                          <a:latin typeface="Calibri" panose="020F0502020204030204" pitchFamily="34" charset="0"/>
                          <a:ea typeface="Calibri" panose="020F0502020204030204" pitchFamily="34" charset="0"/>
                          <a:cs typeface="Calibri" panose="020F0502020204030204" pitchFamily="34" charset="0"/>
                        </a:rPr>
                        <a:t>Geologi</a:t>
                      </a:r>
                      <a:r>
                        <a:rPr lang="en-ID" sz="1400" dirty="0">
                          <a:latin typeface="Calibri" panose="020F0502020204030204" pitchFamily="34" charset="0"/>
                          <a:ea typeface="Calibri" panose="020F0502020204030204" pitchFamily="34" charset="0"/>
                          <a:cs typeface="Calibri" panose="020F0502020204030204" pitchFamily="34" charset="0"/>
                        </a:rPr>
                        <a:t>; Teknik Material; Teknik </a:t>
                      </a:r>
                      <a:r>
                        <a:rPr lang="en-ID" sz="1400" dirty="0" err="1">
                          <a:latin typeface="Calibri" panose="020F0502020204030204" pitchFamily="34" charset="0"/>
                          <a:ea typeface="Calibri" panose="020F0502020204030204" pitchFamily="34" charset="0"/>
                          <a:cs typeface="Calibri" panose="020F0502020204030204" pitchFamily="34" charset="0"/>
                        </a:rPr>
                        <a:t>Transportasi</a:t>
                      </a:r>
                      <a:r>
                        <a:rPr lang="en-ID" sz="1400" dirty="0">
                          <a:latin typeface="Calibri" panose="020F0502020204030204" pitchFamily="34" charset="0"/>
                          <a:ea typeface="Calibri" panose="020F0502020204030204" pitchFamily="34" charset="0"/>
                          <a:cs typeface="Calibri" panose="020F0502020204030204" pitchFamily="34" charset="0"/>
                        </a:rPr>
                        <a:t>; Teknik </a:t>
                      </a:r>
                      <a:r>
                        <a:rPr lang="en-ID" sz="1400" dirty="0" err="1">
                          <a:latin typeface="Calibri" panose="020F0502020204030204" pitchFamily="34" charset="0"/>
                          <a:ea typeface="Calibri" panose="020F0502020204030204" pitchFamily="34" charset="0"/>
                          <a:cs typeface="Calibri" panose="020F0502020204030204" pitchFamily="34" charset="0"/>
                        </a:rPr>
                        <a:t>Mesin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67920693"/>
                  </a:ext>
                </a:extLst>
              </a:tr>
              <a:tr h="370840">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5</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ID" sz="1400" dirty="0">
                          <a:latin typeface="Calibri" panose="020F0502020204030204" pitchFamily="34" charset="0"/>
                          <a:ea typeface="Calibri" panose="020F0502020204030204" pitchFamily="34" charset="0"/>
                          <a:cs typeface="Calibri" panose="020F0502020204030204" pitchFamily="34" charset="0"/>
                        </a:rPr>
                        <a:t>Ahli </a:t>
                      </a:r>
                      <a:r>
                        <a:rPr lang="en-ID" sz="1400" dirty="0" err="1">
                          <a:latin typeface="Calibri" panose="020F0502020204030204" pitchFamily="34" charset="0"/>
                          <a:ea typeface="Calibri" panose="020F0502020204030204" pitchFamily="34" charset="0"/>
                          <a:cs typeface="Calibri" panose="020F0502020204030204" pitchFamily="34" charset="0"/>
                        </a:rPr>
                        <a:t>Preservasi</a:t>
                      </a:r>
                      <a:r>
                        <a:rPr lang="en-ID" sz="1400" dirty="0">
                          <a:latin typeface="Calibri" panose="020F0502020204030204" pitchFamily="34" charset="0"/>
                          <a:ea typeface="Calibri" panose="020F0502020204030204" pitchFamily="34" charset="0"/>
                          <a:cs typeface="Calibri" panose="020F0502020204030204" pitchFamily="34" charset="0"/>
                        </a:rPr>
                        <a:t> Jalan dan </a:t>
                      </a:r>
                      <a:r>
                        <a:rPr lang="en-ID" sz="1400" dirty="0" err="1">
                          <a:latin typeface="Calibri" panose="020F0502020204030204" pitchFamily="34" charset="0"/>
                          <a:ea typeface="Calibri" panose="020F0502020204030204" pitchFamily="34" charset="0"/>
                          <a:cs typeface="Calibri" panose="020F0502020204030204" pitchFamily="34" charset="0"/>
                        </a:rPr>
                        <a:t>Kondisi</a:t>
                      </a:r>
                      <a:r>
                        <a:rPr lang="en-ID" sz="1400" dirty="0">
                          <a:latin typeface="Calibri" panose="020F0502020204030204" pitchFamily="34" charset="0"/>
                          <a:ea typeface="Calibri" panose="020F0502020204030204" pitchFamily="34" charset="0"/>
                          <a:cs typeface="Calibri" panose="020F0502020204030204" pitchFamily="34" charset="0"/>
                        </a:rPr>
                        <a:t> </a:t>
                      </a:r>
                      <a:r>
                        <a:rPr lang="en-ID" sz="1400" dirty="0" err="1">
                          <a:latin typeface="Calibri" panose="020F0502020204030204" pitchFamily="34" charset="0"/>
                          <a:ea typeface="Calibri" panose="020F0502020204030204" pitchFamily="34" charset="0"/>
                          <a:cs typeface="Calibri" panose="020F0502020204030204" pitchFamily="34" charset="0"/>
                        </a:rPr>
                        <a:t>Geoteknik</a:t>
                      </a:r>
                      <a:r>
                        <a:rPr lang="en-ID" sz="1400" dirty="0">
                          <a:latin typeface="Calibri" panose="020F0502020204030204" pitchFamily="34" charset="0"/>
                          <a:ea typeface="Calibri" panose="020F0502020204030204" pitchFamily="34" charset="0"/>
                          <a:cs typeface="Calibri" panose="020F0502020204030204" pitchFamily="34" charset="0"/>
                        </a:rPr>
                        <a:t> Tanah Sulit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400" dirty="0">
                          <a:latin typeface="Calibri" panose="020F0502020204030204" pitchFamily="34" charset="0"/>
                          <a:ea typeface="Calibri" panose="020F0502020204030204" pitchFamily="34" charset="0"/>
                          <a:cs typeface="Calibri" panose="020F0502020204030204" pitchFamily="34" charset="0"/>
                        </a:rPr>
                        <a:t>Ahli Madya </a:t>
                      </a:r>
                      <a:r>
                        <a:rPr lang="en-ID" sz="1400" dirty="0" err="1">
                          <a:latin typeface="Calibri" panose="020F0502020204030204" pitchFamily="34" charset="0"/>
                          <a:ea typeface="Calibri" panose="020F0502020204030204" pitchFamily="34" charset="0"/>
                          <a:cs typeface="Calibri" panose="020F0502020204030204" pitchFamily="34" charset="0"/>
                        </a:rPr>
                        <a:t>Preservasi</a:t>
                      </a:r>
                      <a:r>
                        <a:rPr lang="en-ID" sz="1400" dirty="0">
                          <a:latin typeface="Calibri" panose="020F0502020204030204" pitchFamily="34" charset="0"/>
                          <a:ea typeface="Calibri" panose="020F0502020204030204" pitchFamily="34" charset="0"/>
                          <a:cs typeface="Calibri" panose="020F0502020204030204" pitchFamily="34" charset="0"/>
                        </a:rPr>
                        <a:t> Jalan dan </a:t>
                      </a:r>
                      <a:r>
                        <a:rPr lang="en-ID" sz="1400" dirty="0" err="1">
                          <a:latin typeface="Calibri" panose="020F0502020204030204" pitchFamily="34" charset="0"/>
                          <a:ea typeface="Calibri" panose="020F0502020204030204" pitchFamily="34" charset="0"/>
                          <a:cs typeface="Calibri" panose="020F0502020204030204" pitchFamily="34" charset="0"/>
                        </a:rPr>
                        <a:t>Kondisi</a:t>
                      </a:r>
                      <a:r>
                        <a:rPr lang="en-ID" sz="1400" dirty="0">
                          <a:latin typeface="Calibri" panose="020F0502020204030204" pitchFamily="34" charset="0"/>
                          <a:ea typeface="Calibri" panose="020F0502020204030204" pitchFamily="34" charset="0"/>
                          <a:cs typeface="Calibri" panose="020F0502020204030204" pitchFamily="34" charset="0"/>
                        </a:rPr>
                        <a:t> </a:t>
                      </a:r>
                      <a:r>
                        <a:rPr lang="en-ID" sz="1400" dirty="0" err="1">
                          <a:latin typeface="Calibri" panose="020F0502020204030204" pitchFamily="34" charset="0"/>
                          <a:ea typeface="Calibri" panose="020F0502020204030204" pitchFamily="34" charset="0"/>
                          <a:cs typeface="Calibri" panose="020F0502020204030204" pitchFamily="34" charset="0"/>
                        </a:rPr>
                        <a:t>Geoteknik</a:t>
                      </a:r>
                      <a:r>
                        <a:rPr lang="en-ID" sz="1400" dirty="0">
                          <a:latin typeface="Calibri" panose="020F0502020204030204" pitchFamily="34" charset="0"/>
                          <a:ea typeface="Calibri" panose="020F0502020204030204" pitchFamily="34" charset="0"/>
                          <a:cs typeface="Calibri" panose="020F0502020204030204" pitchFamily="34" charset="0"/>
                        </a:rPr>
                        <a:t> Tanah Sulit</a:t>
                      </a: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8</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SKKNI 305-2016</a:t>
                      </a:r>
                    </a:p>
                    <a:p>
                      <a:pPr algn="ctr"/>
                      <a:r>
                        <a:rPr lang="en-US" sz="1400" dirty="0">
                          <a:latin typeface="Calibri" panose="020F0502020204030204" pitchFamily="34" charset="0"/>
                          <a:ea typeface="Calibri" panose="020F0502020204030204" pitchFamily="34" charset="0"/>
                          <a:cs typeface="Calibri" panose="020F0502020204030204" pitchFamily="34" charset="0"/>
                        </a:rPr>
                        <a:t>SKKNI 112-2015</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Teknik </a:t>
                      </a:r>
                      <a:r>
                        <a:rPr lang="en-US" sz="1400" dirty="0" err="1">
                          <a:latin typeface="Calibri" panose="020F0502020204030204" pitchFamily="34" charset="0"/>
                          <a:ea typeface="Calibri" panose="020F0502020204030204" pitchFamily="34" charset="0"/>
                          <a:cs typeface="Calibri" panose="020F0502020204030204" pitchFamily="34" charset="0"/>
                        </a:rPr>
                        <a:t>Sipil</a:t>
                      </a:r>
                      <a:r>
                        <a:rPr lang="en-US" sz="1400" dirty="0">
                          <a:latin typeface="Calibri" panose="020F0502020204030204" pitchFamily="34" charset="0"/>
                          <a:ea typeface="Calibri" panose="020F0502020204030204" pitchFamily="34" charset="0"/>
                          <a:cs typeface="Calibri" panose="020F0502020204030204" pitchFamily="34" charset="0"/>
                        </a:rPr>
                        <a:t>; Teknik </a:t>
                      </a:r>
                      <a:r>
                        <a:rPr lang="en-US" sz="1400" dirty="0" err="1">
                          <a:latin typeface="Calibri" panose="020F0502020204030204" pitchFamily="34" charset="0"/>
                          <a:ea typeface="Calibri" panose="020F0502020204030204" pitchFamily="34" charset="0"/>
                          <a:cs typeface="Calibri" panose="020F0502020204030204" pitchFamily="34" charset="0"/>
                        </a:rPr>
                        <a:t>Geoteknik</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err="1">
                          <a:latin typeface="Calibri" panose="020F0502020204030204" pitchFamily="34" charset="0"/>
                          <a:ea typeface="Calibri" panose="020F0502020204030204" pitchFamily="34" charset="0"/>
                          <a:cs typeface="Calibri" panose="020F0502020204030204" pitchFamily="34" charset="0"/>
                        </a:rPr>
                        <a:t>Geologi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455130161"/>
                  </a:ext>
                </a:extLst>
              </a:tr>
              <a:tr h="370840">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6</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1400" dirty="0" err="1">
                          <a:latin typeface="Calibri" panose="020F0502020204030204" pitchFamily="34" charset="0"/>
                          <a:ea typeface="Calibri" panose="020F0502020204030204" pitchFamily="34" charset="0"/>
                          <a:cs typeface="Calibri" panose="020F0502020204030204" pitchFamily="34" charset="0"/>
                        </a:rPr>
                        <a:t>Pelaksana</a:t>
                      </a:r>
                      <a:r>
                        <a:rPr lang="en-US" sz="1400" dirty="0">
                          <a:latin typeface="Calibri" panose="020F0502020204030204" pitchFamily="34" charset="0"/>
                          <a:ea typeface="Calibri" panose="020F0502020204030204" pitchFamily="34" charset="0"/>
                          <a:cs typeface="Calibri" panose="020F0502020204030204" pitchFamily="34" charset="0"/>
                        </a:rPr>
                        <a:t> Uji Laik </a:t>
                      </a:r>
                      <a:r>
                        <a:rPr lang="en-US" sz="1400" dirty="0" err="1">
                          <a:latin typeface="Calibri" panose="020F0502020204030204" pitchFamily="34" charset="0"/>
                          <a:ea typeface="Calibri" panose="020F0502020204030204" pitchFamily="34" charset="0"/>
                          <a:cs typeface="Calibri" panose="020F0502020204030204" pitchFamily="34" charset="0"/>
                        </a:rPr>
                        <a:t>Fungsi</a:t>
                      </a:r>
                      <a:r>
                        <a:rPr lang="en-US" sz="1400" dirty="0">
                          <a:latin typeface="Calibri" panose="020F0502020204030204" pitchFamily="34" charset="0"/>
                          <a:ea typeface="Calibri" panose="020F0502020204030204" pitchFamily="34" charset="0"/>
                          <a:cs typeface="Calibri" panose="020F0502020204030204" pitchFamily="34" charset="0"/>
                        </a:rPr>
                        <a:t> Jalan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Calibri" panose="020F0502020204030204" pitchFamily="34" charset="0"/>
                          <a:ea typeface="Calibri" panose="020F0502020204030204" pitchFamily="34" charset="0"/>
                          <a:cs typeface="Calibri" panose="020F0502020204030204" pitchFamily="34" charset="0"/>
                        </a:rPr>
                        <a:t>Pelaksana</a:t>
                      </a:r>
                      <a:r>
                        <a:rPr lang="en-US" sz="1400" dirty="0">
                          <a:latin typeface="Calibri" panose="020F0502020204030204" pitchFamily="34" charset="0"/>
                          <a:ea typeface="Calibri" panose="020F0502020204030204" pitchFamily="34" charset="0"/>
                          <a:cs typeface="Calibri" panose="020F0502020204030204" pitchFamily="34" charset="0"/>
                        </a:rPr>
                        <a:t> Uji Laik </a:t>
                      </a:r>
                      <a:r>
                        <a:rPr lang="en-US" sz="1400" dirty="0" err="1">
                          <a:latin typeface="Calibri" panose="020F0502020204030204" pitchFamily="34" charset="0"/>
                          <a:ea typeface="Calibri" panose="020F0502020204030204" pitchFamily="34" charset="0"/>
                          <a:cs typeface="Calibri" panose="020F0502020204030204" pitchFamily="34" charset="0"/>
                        </a:rPr>
                        <a:t>Fungsi</a:t>
                      </a:r>
                      <a:r>
                        <a:rPr lang="en-US" sz="1400" dirty="0">
                          <a:latin typeface="Calibri" panose="020F0502020204030204" pitchFamily="34" charset="0"/>
                          <a:ea typeface="Calibri" panose="020F0502020204030204" pitchFamily="34" charset="0"/>
                          <a:cs typeface="Calibri" panose="020F0502020204030204" pitchFamily="34" charset="0"/>
                        </a:rPr>
                        <a:t> Jalan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(Level 6)</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6</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SKK </a:t>
                      </a:r>
                      <a:r>
                        <a:rPr lang="en-US" sz="1400" dirty="0" err="1">
                          <a:latin typeface="Calibri" panose="020F0502020204030204" pitchFamily="34" charset="0"/>
                          <a:ea typeface="Calibri" panose="020F0502020204030204" pitchFamily="34" charset="0"/>
                          <a:cs typeface="Calibri" panose="020F0502020204030204" pitchFamily="34" charset="0"/>
                        </a:rPr>
                        <a:t>Khusus</a:t>
                      </a:r>
                      <a:endParaRPr lang="en-US" sz="1400" dirty="0">
                        <a:latin typeface="Calibri" panose="020F0502020204030204" pitchFamily="34" charset="0"/>
                        <a:ea typeface="Calibri" panose="020F0502020204030204" pitchFamily="34" charset="0"/>
                        <a:cs typeface="Calibri" panose="020F0502020204030204" pitchFamily="34" charset="0"/>
                      </a:endParaRPr>
                    </a:p>
                    <a:p>
                      <a:pPr algn="ctr"/>
                      <a:r>
                        <a:rPr lang="en-US" sz="1400" dirty="0">
                          <a:latin typeface="Calibri" panose="020F0502020204030204" pitchFamily="34" charset="0"/>
                          <a:ea typeface="Calibri" panose="020F0502020204030204" pitchFamily="34" charset="0"/>
                          <a:cs typeface="Calibri" panose="020F0502020204030204" pitchFamily="34" charset="0"/>
                        </a:rPr>
                        <a:t>Reg.13-2024</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err="1">
                          <a:latin typeface="Calibri" panose="020F0502020204030204" pitchFamily="34" charset="0"/>
                          <a:ea typeface="Calibri" panose="020F0502020204030204" pitchFamily="34" charset="0"/>
                          <a:cs typeface="Calibri" panose="020F0502020204030204" pitchFamily="34" charset="0"/>
                        </a:rPr>
                        <a:t>Seluruh</a:t>
                      </a:r>
                      <a:r>
                        <a:rPr lang="en-US" sz="1400" dirty="0">
                          <a:latin typeface="Calibri" panose="020F0502020204030204" pitchFamily="34" charset="0"/>
                          <a:ea typeface="Calibri" panose="020F0502020204030204" pitchFamily="34" charset="0"/>
                          <a:cs typeface="Calibri" panose="020F0502020204030204" pitchFamily="34" charset="0"/>
                        </a:rPr>
                        <a:t> Program Studi </a:t>
                      </a:r>
                      <a:r>
                        <a:rPr lang="en-US" sz="1400" dirty="0" err="1">
                          <a:latin typeface="Calibri" panose="020F0502020204030204" pitchFamily="34" charset="0"/>
                          <a:ea typeface="Calibri" panose="020F0502020204030204" pitchFamily="34" charset="0"/>
                          <a:cs typeface="Calibri" panose="020F0502020204030204" pitchFamily="34" charset="0"/>
                        </a:rPr>
                        <a:t>Bidang</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Konstruksi</a:t>
                      </a:r>
                      <a:endParaRPr lang="en-US" sz="1400" dirty="0">
                        <a:latin typeface="Calibri" panose="020F0502020204030204" pitchFamily="34" charset="0"/>
                        <a:ea typeface="Calibri" panose="020F0502020204030204" pitchFamily="34" charset="0"/>
                        <a:cs typeface="Calibri" panose="020F0502020204030204" pitchFamily="34" charset="0"/>
                      </a:endParaRPr>
                    </a:p>
                    <a:p>
                      <a:pPr algn="ctr"/>
                      <a:r>
                        <a:rPr lang="en-US" sz="1400" dirty="0">
                          <a:latin typeface="Calibri" panose="020F0502020204030204" pitchFamily="34" charset="0"/>
                          <a:ea typeface="Calibri" panose="020F0502020204030204" pitchFamily="34" charset="0"/>
                          <a:cs typeface="Calibri" panose="020F0502020204030204" pitchFamily="34" charset="0"/>
                        </a:rPr>
                        <a:t>Non-Teknik </a:t>
                      </a:r>
                      <a:r>
                        <a:rPr lang="en-US" sz="1400" dirty="0" err="1">
                          <a:latin typeface="Calibri" panose="020F0502020204030204" pitchFamily="34" charset="0"/>
                          <a:ea typeface="Calibri" panose="020F0502020204030204" pitchFamily="34" charset="0"/>
                          <a:cs typeface="Calibri" panose="020F0502020204030204" pitchFamily="34" charset="0"/>
                        </a:rPr>
                        <a:t>dengan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Pengalaman</a:t>
                      </a:r>
                      <a:r>
                        <a:rPr lang="en-US" sz="1400" dirty="0">
                          <a:latin typeface="Calibri" panose="020F0502020204030204" pitchFamily="34" charset="0"/>
                          <a:ea typeface="Calibri" panose="020F0502020204030204" pitchFamily="34" charset="0"/>
                          <a:cs typeface="Calibri" panose="020F0502020204030204" pitchFamily="34" charset="0"/>
                        </a:rPr>
                        <a:t> pada Uji Laik </a:t>
                      </a:r>
                      <a:r>
                        <a:rPr lang="en-US" sz="1400" dirty="0" err="1">
                          <a:latin typeface="Calibri" panose="020F0502020204030204" pitchFamily="34" charset="0"/>
                          <a:ea typeface="Calibri" panose="020F0502020204030204" pitchFamily="34" charset="0"/>
                          <a:cs typeface="Calibri" panose="020F0502020204030204" pitchFamily="34" charset="0"/>
                        </a:rPr>
                        <a:t>Fungsi</a:t>
                      </a:r>
                      <a:r>
                        <a:rPr lang="en-US" sz="1400" dirty="0">
                          <a:latin typeface="Calibri" panose="020F0502020204030204" pitchFamily="34" charset="0"/>
                          <a:ea typeface="Calibri" panose="020F0502020204030204" pitchFamily="34" charset="0"/>
                          <a:cs typeface="Calibri" panose="020F0502020204030204" pitchFamily="34" charset="0"/>
                        </a:rPr>
                        <a:t> Jalan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28109523"/>
                  </a:ext>
                </a:extLst>
              </a:tr>
              <a:tr h="370840">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7</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1400" dirty="0" err="1">
                          <a:latin typeface="Calibri" panose="020F0502020204030204" pitchFamily="34" charset="0"/>
                          <a:ea typeface="Calibri" panose="020F0502020204030204" pitchFamily="34" charset="0"/>
                          <a:cs typeface="Calibri" panose="020F0502020204030204" pitchFamily="34" charset="0"/>
                        </a:rPr>
                        <a:t>Pengendali</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Pelaksanaan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Pekerjaan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Jembatan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Calibri" panose="020F0502020204030204" pitchFamily="34" charset="0"/>
                          <a:ea typeface="Calibri" panose="020F0502020204030204" pitchFamily="34" charset="0"/>
                          <a:cs typeface="Calibri" panose="020F0502020204030204" pitchFamily="34" charset="0"/>
                        </a:rPr>
                        <a:t>Pengendali</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Pelaksanaan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Pekerjaan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Jembatan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7</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SKKNI 371-2013</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Teknik </a:t>
                      </a:r>
                      <a:r>
                        <a:rPr lang="en-US" sz="1400" dirty="0" err="1">
                          <a:latin typeface="Calibri" panose="020F0502020204030204" pitchFamily="34" charset="0"/>
                          <a:ea typeface="Calibri" panose="020F0502020204030204" pitchFamily="34" charset="0"/>
                          <a:cs typeface="Calibri" panose="020F0502020204030204" pitchFamily="34" charset="0"/>
                        </a:rPr>
                        <a:t>Sipil</a:t>
                      </a:r>
                      <a:r>
                        <a:rPr lang="en-US" sz="1400" dirty="0">
                          <a:latin typeface="Calibri" panose="020F0502020204030204" pitchFamily="34" charset="0"/>
                          <a:ea typeface="Calibri" panose="020F0502020204030204" pitchFamily="34" charset="0"/>
                          <a:cs typeface="Calibri" panose="020F0502020204030204" pitchFamily="34" charset="0"/>
                        </a:rPr>
                        <a:t>; Teknik </a:t>
                      </a:r>
                      <a:r>
                        <a:rPr lang="en-US" sz="1400" dirty="0" err="1">
                          <a:latin typeface="Calibri" panose="020F0502020204030204" pitchFamily="34" charset="0"/>
                          <a:ea typeface="Calibri" panose="020F0502020204030204" pitchFamily="34" charset="0"/>
                          <a:cs typeface="Calibri" panose="020F0502020204030204" pitchFamily="34" charset="0"/>
                        </a:rPr>
                        <a:t>Geodesi</a:t>
                      </a:r>
                      <a:r>
                        <a:rPr lang="en-US" sz="1400" dirty="0">
                          <a:latin typeface="Calibri" panose="020F0502020204030204" pitchFamily="34" charset="0"/>
                          <a:ea typeface="Calibri" panose="020F0502020204030204" pitchFamily="34" charset="0"/>
                          <a:cs typeface="Calibri" panose="020F0502020204030204" pitchFamily="34" charset="0"/>
                        </a:rPr>
                        <a:t>; Teknik </a:t>
                      </a:r>
                      <a:r>
                        <a:rPr lang="en-US" sz="1400" dirty="0" err="1">
                          <a:latin typeface="Calibri" panose="020F0502020204030204" pitchFamily="34" charset="0"/>
                          <a:ea typeface="Calibri" panose="020F0502020204030204" pitchFamily="34" charset="0"/>
                          <a:cs typeface="Calibri" panose="020F0502020204030204" pitchFamily="34" charset="0"/>
                        </a:rPr>
                        <a:t>Geologi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027536587"/>
                  </a:ext>
                </a:extLst>
              </a:tr>
            </a:tbl>
          </a:graphicData>
        </a:graphic>
      </p:graphicFrame>
    </p:spTree>
    <p:extLst>
      <p:ext uri="{BB962C8B-B14F-4D97-AF65-F5344CB8AC3E}">
        <p14:creationId xmlns:p14="http://schemas.microsoft.com/office/powerpoint/2010/main" val="12378526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AA853-0FF7-07E2-30B6-9E1B707E93FC}"/>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DBB813C4-3BF7-F904-539F-1539D3EC2D26}"/>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BE1170B9-B04A-831D-53E6-1D0E49CD3C97}"/>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2C5039E9-F244-C5E6-5023-473F3F74EAF1}"/>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B45AA807-FE73-0D7C-3C5A-BB226567D9EE}"/>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DAFTAR JABATAN KERJA KHUSUS UNTUK ASN (2/2)</a:t>
              </a:r>
            </a:p>
          </p:txBody>
        </p:sp>
        <p:sp>
          <p:nvSpPr>
            <p:cNvPr id="26" name="Rectangle 25">
              <a:extLst>
                <a:ext uri="{FF2B5EF4-FFF2-40B4-BE49-F238E27FC236}">
                  <a16:creationId xmlns:a16="http://schemas.microsoft.com/office/drawing/2014/main" id="{B7833C0B-D9DF-0333-5C87-B23576594692}"/>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2</a:t>
              </a:r>
            </a:p>
          </p:txBody>
        </p:sp>
      </p:grpSp>
      <p:sp>
        <p:nvSpPr>
          <p:cNvPr id="37" name="Freeform 25">
            <a:extLst>
              <a:ext uri="{FF2B5EF4-FFF2-40B4-BE49-F238E27FC236}">
                <a16:creationId xmlns:a16="http://schemas.microsoft.com/office/drawing/2014/main" id="{00953390-FC18-D559-18BE-2287295DE8A7}"/>
              </a:ext>
            </a:extLst>
          </p:cNvPr>
          <p:cNvSpPr/>
          <p:nvPr/>
        </p:nvSpPr>
        <p:spPr>
          <a:xfrm rot="1916763">
            <a:off x="11289483" y="-831259"/>
            <a:ext cx="1486283" cy="1508278"/>
          </a:xfrm>
          <a:custGeom>
            <a:avLst/>
            <a:gdLst/>
            <a:ahLst/>
            <a:cxnLst/>
            <a:rect l="l" t="t" r="r" b="b"/>
            <a:pathLst>
              <a:path w="1717482" h="1742899">
                <a:moveTo>
                  <a:pt x="0" y="0"/>
                </a:moveTo>
                <a:lnTo>
                  <a:pt x="1717481" y="0"/>
                </a:lnTo>
                <a:lnTo>
                  <a:pt x="1717481" y="1742899"/>
                </a:lnTo>
                <a:lnTo>
                  <a:pt x="0" y="1742899"/>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graphicFrame>
        <p:nvGraphicFramePr>
          <p:cNvPr id="2" name="Table 1">
            <a:extLst>
              <a:ext uri="{FF2B5EF4-FFF2-40B4-BE49-F238E27FC236}">
                <a16:creationId xmlns:a16="http://schemas.microsoft.com/office/drawing/2014/main" id="{4105139F-A2C7-582E-DCE1-6B5BCFB3AB3E}"/>
              </a:ext>
            </a:extLst>
          </p:cNvPr>
          <p:cNvGraphicFramePr>
            <a:graphicFrameLocks noGrp="1"/>
          </p:cNvGraphicFramePr>
          <p:nvPr>
            <p:extLst>
              <p:ext uri="{D42A27DB-BD31-4B8C-83A1-F6EECF244321}">
                <p14:modId xmlns:p14="http://schemas.microsoft.com/office/powerpoint/2010/main" val="2117115230"/>
              </p:ext>
            </p:extLst>
          </p:nvPr>
        </p:nvGraphicFramePr>
        <p:xfrm>
          <a:off x="136536" y="864141"/>
          <a:ext cx="11922115" cy="3657600"/>
        </p:xfrm>
        <a:graphic>
          <a:graphicData uri="http://schemas.openxmlformats.org/drawingml/2006/table">
            <a:tbl>
              <a:tblPr firstRow="1" bandRow="1">
                <a:tableStyleId>{5C22544A-7EE6-4342-B048-85BDC9FD1C3A}</a:tableStyleId>
              </a:tblPr>
              <a:tblGrid>
                <a:gridCol w="575512">
                  <a:extLst>
                    <a:ext uri="{9D8B030D-6E8A-4147-A177-3AD203B41FA5}">
                      <a16:colId xmlns:a16="http://schemas.microsoft.com/office/drawing/2014/main" val="1983070000"/>
                    </a:ext>
                  </a:extLst>
                </a:gridCol>
                <a:gridCol w="2707427">
                  <a:extLst>
                    <a:ext uri="{9D8B030D-6E8A-4147-A177-3AD203B41FA5}">
                      <a16:colId xmlns:a16="http://schemas.microsoft.com/office/drawing/2014/main" val="1303758540"/>
                    </a:ext>
                  </a:extLst>
                </a:gridCol>
                <a:gridCol w="2895600">
                  <a:extLst>
                    <a:ext uri="{9D8B030D-6E8A-4147-A177-3AD203B41FA5}">
                      <a16:colId xmlns:a16="http://schemas.microsoft.com/office/drawing/2014/main" val="2000929173"/>
                    </a:ext>
                  </a:extLst>
                </a:gridCol>
                <a:gridCol w="819150">
                  <a:extLst>
                    <a:ext uri="{9D8B030D-6E8A-4147-A177-3AD203B41FA5}">
                      <a16:colId xmlns:a16="http://schemas.microsoft.com/office/drawing/2014/main" val="3108433517"/>
                    </a:ext>
                  </a:extLst>
                </a:gridCol>
                <a:gridCol w="1762125">
                  <a:extLst>
                    <a:ext uri="{9D8B030D-6E8A-4147-A177-3AD203B41FA5}">
                      <a16:colId xmlns:a16="http://schemas.microsoft.com/office/drawing/2014/main" val="936296716"/>
                    </a:ext>
                  </a:extLst>
                </a:gridCol>
                <a:gridCol w="3162301">
                  <a:extLst>
                    <a:ext uri="{9D8B030D-6E8A-4147-A177-3AD203B41FA5}">
                      <a16:colId xmlns:a16="http://schemas.microsoft.com/office/drawing/2014/main" val="263999580"/>
                    </a:ext>
                  </a:extLst>
                </a:gridCol>
              </a:tblGrid>
              <a:tr h="370840">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No.</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err="1">
                          <a:latin typeface="Calibri" panose="020F0502020204030204" pitchFamily="34" charset="0"/>
                          <a:ea typeface="Calibri" panose="020F0502020204030204" pitchFamily="34" charset="0"/>
                          <a:cs typeface="Calibri" panose="020F0502020204030204" pitchFamily="34" charset="0"/>
                        </a:rPr>
                        <a:t>Jabatan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Kerja</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Skema </a:t>
                      </a:r>
                      <a:r>
                        <a:rPr lang="en-US" sz="1400" dirty="0" err="1">
                          <a:latin typeface="Calibri" panose="020F0502020204030204" pitchFamily="34" charset="0"/>
                          <a:ea typeface="Calibri" panose="020F0502020204030204" pitchFamily="34" charset="0"/>
                          <a:cs typeface="Calibri" panose="020F0502020204030204" pitchFamily="34" charset="0"/>
                        </a:rPr>
                        <a:t>Sertifikasi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err="1">
                          <a:latin typeface="Calibri" panose="020F0502020204030204" pitchFamily="34" charset="0"/>
                          <a:ea typeface="Calibri" panose="020F0502020204030204" pitchFamily="34" charset="0"/>
                          <a:cs typeface="Calibri" panose="020F0502020204030204" pitchFamily="34" charset="0"/>
                        </a:rPr>
                        <a:t>Jenjang</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err="1">
                          <a:latin typeface="Calibri" panose="020F0502020204030204" pitchFamily="34" charset="0"/>
                          <a:ea typeface="Calibri" panose="020F0502020204030204" pitchFamily="34" charset="0"/>
                          <a:cs typeface="Calibri" panose="020F0502020204030204" pitchFamily="34" charset="0"/>
                        </a:rPr>
                        <a:t>Acuan</a:t>
                      </a:r>
                      <a:r>
                        <a:rPr lang="en-US" sz="1400" dirty="0">
                          <a:latin typeface="Calibri" panose="020F0502020204030204" pitchFamily="34" charset="0"/>
                          <a:ea typeface="Calibri" panose="020F0502020204030204" pitchFamily="34" charset="0"/>
                          <a:cs typeface="Calibri" panose="020F0502020204030204" pitchFamily="34" charset="0"/>
                        </a:rPr>
                        <a:t>/</a:t>
                      </a:r>
                    </a:p>
                    <a:p>
                      <a:pPr algn="ctr"/>
                      <a:r>
                        <a:rPr lang="en-US" sz="1400" dirty="0" err="1">
                          <a:latin typeface="Calibri" panose="020F0502020204030204" pitchFamily="34" charset="0"/>
                          <a:ea typeface="Calibri" panose="020F0502020204030204" pitchFamily="34" charset="0"/>
                          <a:cs typeface="Calibri" panose="020F0502020204030204" pitchFamily="34" charset="0"/>
                        </a:rPr>
                        <a:t>Standar</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Kompetensi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Pendidikan/</a:t>
                      </a:r>
                    </a:p>
                    <a:p>
                      <a:pPr algn="ctr"/>
                      <a:r>
                        <a:rPr lang="en-US" sz="1400" dirty="0">
                          <a:latin typeface="Calibri" panose="020F0502020204030204" pitchFamily="34" charset="0"/>
                          <a:ea typeface="Calibri" panose="020F0502020204030204" pitchFamily="34" charset="0"/>
                          <a:cs typeface="Calibri" panose="020F0502020204030204" pitchFamily="34" charset="0"/>
                        </a:rPr>
                        <a:t>Program Studi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75643712"/>
                  </a:ext>
                </a:extLst>
              </a:tr>
              <a:tr h="518081">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8</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1400" dirty="0" err="1">
                          <a:latin typeface="Calibri" panose="020F0502020204030204" pitchFamily="34" charset="0"/>
                          <a:ea typeface="Calibri" panose="020F0502020204030204" pitchFamily="34" charset="0"/>
                          <a:cs typeface="Calibri" panose="020F0502020204030204" pitchFamily="34" charset="0"/>
                        </a:rPr>
                        <a:t>Pemeriksa</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Jembatan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Calibri" panose="020F0502020204030204" pitchFamily="34" charset="0"/>
                          <a:ea typeface="Calibri" panose="020F0502020204030204" pitchFamily="34" charset="0"/>
                          <a:cs typeface="Calibri" panose="020F0502020204030204" pitchFamily="34" charset="0"/>
                        </a:rPr>
                        <a:t>Pemeriksa</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Jembatan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7</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SKKNI 84-2021</a:t>
                      </a:r>
                    </a:p>
                    <a:p>
                      <a:pPr algn="ctr"/>
                      <a:r>
                        <a:rPr lang="en-US" sz="1400" dirty="0">
                          <a:latin typeface="Calibri" panose="020F0502020204030204" pitchFamily="34" charset="0"/>
                          <a:ea typeface="Calibri" panose="020F0502020204030204" pitchFamily="34" charset="0"/>
                          <a:cs typeface="Calibri" panose="020F0502020204030204" pitchFamily="34" charset="0"/>
                        </a:rPr>
                        <a:t>SKKNI 51-2022</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Teknik Jalan &amp; </a:t>
                      </a:r>
                      <a:r>
                        <a:rPr lang="en-US" sz="1400" dirty="0" err="1">
                          <a:latin typeface="Calibri" panose="020F0502020204030204" pitchFamily="34" charset="0"/>
                          <a:ea typeface="Calibri" panose="020F0502020204030204" pitchFamily="34" charset="0"/>
                          <a:cs typeface="Calibri" panose="020F0502020204030204" pitchFamily="34" charset="0"/>
                        </a:rPr>
                        <a:t>Jembatan</a:t>
                      </a:r>
                      <a:r>
                        <a:rPr lang="en-US" sz="1400" dirty="0">
                          <a:latin typeface="Calibri" panose="020F0502020204030204" pitchFamily="34" charset="0"/>
                          <a:ea typeface="Calibri" panose="020F0502020204030204" pitchFamily="34" charset="0"/>
                          <a:cs typeface="Calibri" panose="020F0502020204030204" pitchFamily="34" charset="0"/>
                        </a:rPr>
                        <a:t>; Teknik </a:t>
                      </a:r>
                      <a:r>
                        <a:rPr lang="en-US" sz="1400" dirty="0" err="1">
                          <a:latin typeface="Calibri" panose="020F0502020204030204" pitchFamily="34" charset="0"/>
                          <a:ea typeface="Calibri" panose="020F0502020204030204" pitchFamily="34" charset="0"/>
                          <a:cs typeface="Calibri" panose="020F0502020204030204" pitchFamily="34" charset="0"/>
                        </a:rPr>
                        <a:t>Sipil</a:t>
                      </a:r>
                      <a:r>
                        <a:rPr lang="en-US" sz="1400" dirty="0">
                          <a:latin typeface="Calibri" panose="020F0502020204030204" pitchFamily="34" charset="0"/>
                          <a:ea typeface="Calibri" panose="020F0502020204030204" pitchFamily="34" charset="0"/>
                          <a:cs typeface="Calibri" panose="020F0502020204030204" pitchFamily="34" charset="0"/>
                        </a:rPr>
                        <a:t>; Teknik </a:t>
                      </a:r>
                      <a:r>
                        <a:rPr lang="en-US" sz="1400" dirty="0" err="1">
                          <a:latin typeface="Calibri" panose="020F0502020204030204" pitchFamily="34" charset="0"/>
                          <a:ea typeface="Calibri" panose="020F0502020204030204" pitchFamily="34" charset="0"/>
                          <a:cs typeface="Calibri" panose="020F0502020204030204" pitchFamily="34" charset="0"/>
                        </a:rPr>
                        <a:t>Geologi</a:t>
                      </a:r>
                      <a:r>
                        <a:rPr lang="en-US" sz="1400" dirty="0">
                          <a:latin typeface="Calibri" panose="020F0502020204030204" pitchFamily="34" charset="0"/>
                          <a:ea typeface="Calibri" panose="020F0502020204030204" pitchFamily="34" charset="0"/>
                          <a:cs typeface="Calibri" panose="020F0502020204030204" pitchFamily="34" charset="0"/>
                        </a:rPr>
                        <a:t>; Teknik </a:t>
                      </a:r>
                      <a:r>
                        <a:rPr lang="en-US" sz="1400" dirty="0" err="1">
                          <a:latin typeface="Calibri" panose="020F0502020204030204" pitchFamily="34" charset="0"/>
                          <a:ea typeface="Calibri" panose="020F0502020204030204" pitchFamily="34" charset="0"/>
                          <a:cs typeface="Calibri" panose="020F0502020204030204" pitchFamily="34" charset="0"/>
                        </a:rPr>
                        <a:t>Geodesi</a:t>
                      </a:r>
                      <a:r>
                        <a:rPr lang="en-US" sz="1400" dirty="0">
                          <a:latin typeface="Calibri" panose="020F0502020204030204" pitchFamily="34" charset="0"/>
                          <a:ea typeface="Calibri" panose="020F0502020204030204" pitchFamily="34" charset="0"/>
                          <a:cs typeface="Calibri" panose="020F0502020204030204" pitchFamily="34" charset="0"/>
                        </a:rPr>
                        <a:t>; Teknik </a:t>
                      </a:r>
                      <a:r>
                        <a:rPr lang="en-US" sz="1400" dirty="0" err="1">
                          <a:latin typeface="Calibri" panose="020F0502020204030204" pitchFamily="34" charset="0"/>
                          <a:ea typeface="Calibri" panose="020F0502020204030204" pitchFamily="34" charset="0"/>
                          <a:cs typeface="Calibri" panose="020F0502020204030204" pitchFamily="34" charset="0"/>
                        </a:rPr>
                        <a:t>Lingkungan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47706978"/>
                  </a:ext>
                </a:extLst>
              </a:tr>
              <a:tr h="370840">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9</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Ahli Madya </a:t>
                      </a:r>
                      <a:r>
                        <a:rPr lang="en-US" sz="1400" dirty="0" err="1">
                          <a:latin typeface="Calibri" panose="020F0502020204030204" pitchFamily="34" charset="0"/>
                          <a:ea typeface="Calibri" panose="020F0502020204030204" pitchFamily="34" charset="0"/>
                          <a:cs typeface="Calibri" panose="020F0502020204030204" pitchFamily="34" charset="0"/>
                        </a:rPr>
                        <a:t>Pengawasan</a:t>
                      </a:r>
                      <a:r>
                        <a:rPr lang="en-US" sz="1400" dirty="0">
                          <a:latin typeface="Calibri" panose="020F0502020204030204" pitchFamily="34" charset="0"/>
                          <a:ea typeface="Calibri" panose="020F0502020204030204" pitchFamily="34" charset="0"/>
                          <a:cs typeface="Calibri" panose="020F0502020204030204" pitchFamily="34" charset="0"/>
                        </a:rPr>
                        <a:t> dan </a:t>
                      </a:r>
                      <a:r>
                        <a:rPr lang="en-US" sz="1400" dirty="0" err="1">
                          <a:latin typeface="Calibri" panose="020F0502020204030204" pitchFamily="34" charset="0"/>
                          <a:ea typeface="Calibri" panose="020F0502020204030204" pitchFamily="34" charset="0"/>
                          <a:cs typeface="Calibri" panose="020F0502020204030204" pitchFamily="34" charset="0"/>
                        </a:rPr>
                        <a:t>Perencanaan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Jambatan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Khusus</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Ahli Madya </a:t>
                      </a:r>
                      <a:r>
                        <a:rPr lang="en-US" sz="1400" dirty="0" err="1">
                          <a:latin typeface="Calibri" panose="020F0502020204030204" pitchFamily="34" charset="0"/>
                          <a:ea typeface="Calibri" panose="020F0502020204030204" pitchFamily="34" charset="0"/>
                          <a:cs typeface="Calibri" panose="020F0502020204030204" pitchFamily="34" charset="0"/>
                        </a:rPr>
                        <a:t>Pengawasan</a:t>
                      </a:r>
                      <a:r>
                        <a:rPr lang="en-US" sz="1400" dirty="0">
                          <a:latin typeface="Calibri" panose="020F0502020204030204" pitchFamily="34" charset="0"/>
                          <a:ea typeface="Calibri" panose="020F0502020204030204" pitchFamily="34" charset="0"/>
                          <a:cs typeface="Calibri" panose="020F0502020204030204" pitchFamily="34" charset="0"/>
                        </a:rPr>
                        <a:t> dan </a:t>
                      </a:r>
                      <a:r>
                        <a:rPr lang="en-US" sz="1400" dirty="0" err="1">
                          <a:latin typeface="Calibri" panose="020F0502020204030204" pitchFamily="34" charset="0"/>
                          <a:ea typeface="Calibri" panose="020F0502020204030204" pitchFamily="34" charset="0"/>
                          <a:cs typeface="Calibri" panose="020F0502020204030204" pitchFamily="34" charset="0"/>
                        </a:rPr>
                        <a:t>Perencanaan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Jambatan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Khusus</a:t>
                      </a:r>
                      <a:endParaRPr lang="en-ID" sz="14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8</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SKKNI 84-2021</a:t>
                      </a:r>
                    </a:p>
                    <a:p>
                      <a:pPr algn="ctr"/>
                      <a:r>
                        <a:rPr lang="en-US" sz="1400" dirty="0">
                          <a:latin typeface="Calibri" panose="020F0502020204030204" pitchFamily="34" charset="0"/>
                          <a:ea typeface="Calibri" panose="020F0502020204030204" pitchFamily="34" charset="0"/>
                          <a:cs typeface="Calibri" panose="020F0502020204030204" pitchFamily="34" charset="0"/>
                        </a:rPr>
                        <a:t>SKKNI 130-2015</a:t>
                      </a:r>
                    </a:p>
                    <a:p>
                      <a:pPr algn="ctr"/>
                      <a:r>
                        <a:rPr lang="en-US" sz="1400" dirty="0">
                          <a:latin typeface="Calibri" panose="020F0502020204030204" pitchFamily="34" charset="0"/>
                          <a:ea typeface="Calibri" panose="020F0502020204030204" pitchFamily="34" charset="0"/>
                          <a:cs typeface="Calibri" panose="020F0502020204030204" pitchFamily="34" charset="0"/>
                        </a:rPr>
                        <a:t>SKKNI 305-2016</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Teknik </a:t>
                      </a:r>
                      <a:r>
                        <a:rPr lang="en-US" sz="1400" dirty="0" err="1">
                          <a:latin typeface="Calibri" panose="020F0502020204030204" pitchFamily="34" charset="0"/>
                          <a:ea typeface="Calibri" panose="020F0502020204030204" pitchFamily="34" charset="0"/>
                          <a:cs typeface="Calibri" panose="020F0502020204030204" pitchFamily="34" charset="0"/>
                        </a:rPr>
                        <a:t>Sipil</a:t>
                      </a:r>
                      <a:r>
                        <a:rPr lang="en-US" sz="1400" dirty="0">
                          <a:latin typeface="Calibri" panose="020F0502020204030204" pitchFamily="34" charset="0"/>
                          <a:ea typeface="Calibri" panose="020F0502020204030204" pitchFamily="34" charset="0"/>
                          <a:cs typeface="Calibri" panose="020F0502020204030204" pitchFamily="34" charset="0"/>
                        </a:rPr>
                        <a:t>; Teknik </a:t>
                      </a:r>
                      <a:r>
                        <a:rPr lang="en-US" sz="1400" dirty="0" err="1">
                          <a:latin typeface="Calibri" panose="020F0502020204030204" pitchFamily="34" charset="0"/>
                          <a:ea typeface="Calibri" panose="020F0502020204030204" pitchFamily="34" charset="0"/>
                          <a:cs typeface="Calibri" panose="020F0502020204030204" pitchFamily="34" charset="0"/>
                        </a:rPr>
                        <a:t>Geoteknik</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err="1">
                          <a:latin typeface="Calibri" panose="020F0502020204030204" pitchFamily="34" charset="0"/>
                          <a:ea typeface="Calibri" panose="020F0502020204030204" pitchFamily="34" charset="0"/>
                          <a:cs typeface="Calibri" panose="020F0502020204030204" pitchFamily="34" charset="0"/>
                        </a:rPr>
                        <a:t>Geologi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694219168"/>
                  </a:ext>
                </a:extLst>
              </a:tr>
              <a:tr h="370840">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10</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Ahli Madya Teknik </a:t>
                      </a:r>
                      <a:r>
                        <a:rPr lang="en-US" sz="1400" dirty="0" err="1">
                          <a:latin typeface="Calibri" panose="020F0502020204030204" pitchFamily="34" charset="0"/>
                          <a:ea typeface="Calibri" panose="020F0502020204030204" pitchFamily="34" charset="0"/>
                          <a:cs typeface="Calibri" panose="020F0502020204030204" pitchFamily="34" charset="0"/>
                        </a:rPr>
                        <a:t>Likuifaksi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Ahli Madya Teknik </a:t>
                      </a:r>
                      <a:r>
                        <a:rPr lang="en-US" sz="1400" dirty="0" err="1">
                          <a:latin typeface="Calibri" panose="020F0502020204030204" pitchFamily="34" charset="0"/>
                          <a:ea typeface="Calibri" panose="020F0502020204030204" pitchFamily="34" charset="0"/>
                          <a:cs typeface="Calibri" panose="020F0502020204030204" pitchFamily="34" charset="0"/>
                        </a:rPr>
                        <a:t>Likuifaksi</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8</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SKKNI 305-2016</a:t>
                      </a:r>
                    </a:p>
                    <a:p>
                      <a:pPr algn="ctr"/>
                      <a:r>
                        <a:rPr lang="en-US" sz="1400" dirty="0">
                          <a:latin typeface="Calibri" panose="020F0502020204030204" pitchFamily="34" charset="0"/>
                          <a:ea typeface="Calibri" panose="020F0502020204030204" pitchFamily="34" charset="0"/>
                          <a:cs typeface="Calibri" panose="020F0502020204030204" pitchFamily="34" charset="0"/>
                        </a:rPr>
                        <a:t>SKKNI 149-2019</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Teknik </a:t>
                      </a:r>
                      <a:r>
                        <a:rPr lang="en-US" sz="1400" dirty="0" err="1">
                          <a:latin typeface="Calibri" panose="020F0502020204030204" pitchFamily="34" charset="0"/>
                          <a:ea typeface="Calibri" panose="020F0502020204030204" pitchFamily="34" charset="0"/>
                          <a:cs typeface="Calibri" panose="020F0502020204030204" pitchFamily="34" charset="0"/>
                        </a:rPr>
                        <a:t>Sipil</a:t>
                      </a:r>
                      <a:r>
                        <a:rPr lang="en-US" sz="1400" dirty="0">
                          <a:latin typeface="Calibri" panose="020F0502020204030204" pitchFamily="34" charset="0"/>
                          <a:ea typeface="Calibri" panose="020F0502020204030204" pitchFamily="34" charset="0"/>
                          <a:cs typeface="Calibri" panose="020F0502020204030204" pitchFamily="34" charset="0"/>
                        </a:rPr>
                        <a:t>; Teknik </a:t>
                      </a:r>
                      <a:r>
                        <a:rPr lang="en-US" sz="1400" dirty="0" err="1">
                          <a:latin typeface="Calibri" panose="020F0502020204030204" pitchFamily="34" charset="0"/>
                          <a:ea typeface="Calibri" panose="020F0502020204030204" pitchFamily="34" charset="0"/>
                          <a:cs typeface="Calibri" panose="020F0502020204030204" pitchFamily="34" charset="0"/>
                        </a:rPr>
                        <a:t>Geoteknik</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err="1">
                          <a:latin typeface="Calibri" panose="020F0502020204030204" pitchFamily="34" charset="0"/>
                          <a:ea typeface="Calibri" panose="020F0502020204030204" pitchFamily="34" charset="0"/>
                          <a:cs typeface="Calibri" panose="020F0502020204030204" pitchFamily="34" charset="0"/>
                        </a:rPr>
                        <a:t>Geologi</a:t>
                      </a:r>
                      <a:endParaRPr lang="en-ID" sz="1400" dirty="0">
                        <a:latin typeface="Calibri" panose="020F0502020204030204" pitchFamily="34" charset="0"/>
                        <a:ea typeface="Calibri" panose="020F0502020204030204" pitchFamily="34" charset="0"/>
                        <a:cs typeface="Calibri" panose="020F0502020204030204" pitchFamily="34" charset="0"/>
                      </a:endParaRPr>
                    </a:p>
                    <a:p>
                      <a:pPr algn="ct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67920693"/>
                  </a:ext>
                </a:extLst>
              </a:tr>
              <a:tr h="370840">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11</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1400" dirty="0" err="1">
                          <a:latin typeface="Calibri" panose="020F0502020204030204" pitchFamily="34" charset="0"/>
                          <a:ea typeface="Calibri" panose="020F0502020204030204" pitchFamily="34" charset="0"/>
                          <a:cs typeface="Calibri" panose="020F0502020204030204" pitchFamily="34" charset="0"/>
                        </a:rPr>
                        <a:t>Penyusun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Rencana</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Pengembangan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Infrastruktur</a:t>
                      </a:r>
                      <a:r>
                        <a:rPr lang="en-US" sz="1400" dirty="0">
                          <a:latin typeface="Calibri" panose="020F0502020204030204" pitchFamily="34" charset="0"/>
                          <a:ea typeface="Calibri" panose="020F0502020204030204" pitchFamily="34" charset="0"/>
                          <a:cs typeface="Calibri" panose="020F0502020204030204" pitchFamily="34" charset="0"/>
                        </a:rPr>
                        <a:t> Wilayah (RPIW)</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Calibri" panose="020F0502020204030204" pitchFamily="34" charset="0"/>
                          <a:ea typeface="Calibri" panose="020F0502020204030204" pitchFamily="34" charset="0"/>
                          <a:cs typeface="Calibri" panose="020F0502020204030204" pitchFamily="34" charset="0"/>
                        </a:rPr>
                        <a:t>Penyusun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Rencana</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Pengembangan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Infrastruktur</a:t>
                      </a:r>
                      <a:r>
                        <a:rPr lang="en-US" sz="1400" dirty="0">
                          <a:latin typeface="Calibri" panose="020F0502020204030204" pitchFamily="34" charset="0"/>
                          <a:ea typeface="Calibri" panose="020F0502020204030204" pitchFamily="34" charset="0"/>
                          <a:cs typeface="Calibri" panose="020F0502020204030204" pitchFamily="34" charset="0"/>
                        </a:rPr>
                        <a:t> Wilayah (RPIW)</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8</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SKKNI 177-2015</a:t>
                      </a:r>
                    </a:p>
                    <a:p>
                      <a:pPr algn="ctr"/>
                      <a:r>
                        <a:rPr lang="en-US" sz="1400" dirty="0">
                          <a:latin typeface="Calibri" panose="020F0502020204030204" pitchFamily="34" charset="0"/>
                          <a:ea typeface="Calibri" panose="020F0502020204030204" pitchFamily="34" charset="0"/>
                          <a:cs typeface="Calibri" panose="020F0502020204030204" pitchFamily="34" charset="0"/>
                        </a:rPr>
                        <a:t>SKKNI 11-2019</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1400" dirty="0" err="1">
                          <a:latin typeface="Calibri" panose="020F0502020204030204" pitchFamily="34" charset="0"/>
                          <a:ea typeface="Calibri" panose="020F0502020204030204" pitchFamily="34" charset="0"/>
                          <a:cs typeface="Calibri" panose="020F0502020204030204" pitchFamily="34" charset="0"/>
                        </a:rPr>
                        <a:t>Perencanaan</a:t>
                      </a:r>
                      <a:r>
                        <a:rPr lang="en-US" sz="1400" dirty="0">
                          <a:latin typeface="Calibri" panose="020F0502020204030204" pitchFamily="34" charset="0"/>
                          <a:ea typeface="Calibri" panose="020F0502020204030204" pitchFamily="34" charset="0"/>
                          <a:cs typeface="Calibri" panose="020F0502020204030204" pitchFamily="34" charset="0"/>
                        </a:rPr>
                        <a:t> Wilayah dan Kota; </a:t>
                      </a:r>
                      <a:r>
                        <a:rPr lang="en-US" sz="1400" dirty="0" err="1">
                          <a:latin typeface="Calibri" panose="020F0502020204030204" pitchFamily="34" charset="0"/>
                          <a:ea typeface="Calibri" panose="020F0502020204030204" pitchFamily="34" charset="0"/>
                          <a:cs typeface="Calibri" panose="020F0502020204030204" pitchFamily="34" charset="0"/>
                        </a:rPr>
                        <a:t>Arsitektur</a:t>
                      </a:r>
                      <a:r>
                        <a:rPr lang="en-US" sz="1400" dirty="0">
                          <a:latin typeface="Calibri" panose="020F0502020204030204" pitchFamily="34" charset="0"/>
                          <a:ea typeface="Calibri" panose="020F0502020204030204" pitchFamily="34" charset="0"/>
                          <a:cs typeface="Calibri" panose="020F0502020204030204" pitchFamily="34" charset="0"/>
                        </a:rPr>
                        <a:t>/Teknik </a:t>
                      </a:r>
                      <a:r>
                        <a:rPr lang="en-US" sz="1400" dirty="0" err="1">
                          <a:latin typeface="Calibri" panose="020F0502020204030204" pitchFamily="34" charset="0"/>
                          <a:ea typeface="Calibri" panose="020F0502020204030204" pitchFamily="34" charset="0"/>
                          <a:cs typeface="Calibri" panose="020F0502020204030204" pitchFamily="34" charset="0"/>
                        </a:rPr>
                        <a:t>Arsitektur</a:t>
                      </a:r>
                      <a:r>
                        <a:rPr lang="en-US" sz="1400" dirty="0">
                          <a:latin typeface="Calibri" panose="020F0502020204030204" pitchFamily="34" charset="0"/>
                          <a:ea typeface="Calibri" panose="020F0502020204030204" pitchFamily="34" charset="0"/>
                          <a:cs typeface="Calibri" panose="020F0502020204030204" pitchFamily="34" charset="0"/>
                        </a:rPr>
                        <a:t>; Teknik </a:t>
                      </a:r>
                      <a:r>
                        <a:rPr lang="en-US" sz="1400" dirty="0" err="1">
                          <a:latin typeface="Calibri" panose="020F0502020204030204" pitchFamily="34" charset="0"/>
                          <a:ea typeface="Calibri" panose="020F0502020204030204" pitchFamily="34" charset="0"/>
                          <a:cs typeface="Calibri" panose="020F0502020204030204" pitchFamily="34" charset="0"/>
                        </a:rPr>
                        <a:t>Sipil</a:t>
                      </a:r>
                      <a:r>
                        <a:rPr lang="en-US" sz="1400" dirty="0">
                          <a:latin typeface="Calibri" panose="020F0502020204030204" pitchFamily="34" charset="0"/>
                          <a:ea typeface="Calibri" panose="020F0502020204030204" pitchFamily="34" charset="0"/>
                          <a:cs typeface="Calibri" panose="020F0502020204030204" pitchFamily="34" charset="0"/>
                        </a:rPr>
                        <a:t>; Ekonomi Pembangunan; Teknik </a:t>
                      </a:r>
                      <a:r>
                        <a:rPr lang="en-US" sz="1400" dirty="0" err="1">
                          <a:latin typeface="Calibri" panose="020F0502020204030204" pitchFamily="34" charset="0"/>
                          <a:ea typeface="Calibri" panose="020F0502020204030204" pitchFamily="34" charset="0"/>
                          <a:cs typeface="Calibri" panose="020F0502020204030204" pitchFamily="34" charset="0"/>
                        </a:rPr>
                        <a:t>Geologi</a:t>
                      </a:r>
                      <a:r>
                        <a:rPr lang="en-US" sz="1400" dirty="0">
                          <a:latin typeface="Calibri" panose="020F0502020204030204" pitchFamily="34" charset="0"/>
                          <a:ea typeface="Calibri" panose="020F0502020204030204" pitchFamily="34" charset="0"/>
                          <a:cs typeface="Calibri" panose="020F0502020204030204" pitchFamily="34" charset="0"/>
                        </a:rPr>
                        <a:t>; Teknik </a:t>
                      </a:r>
                      <a:r>
                        <a:rPr lang="en-US" sz="1400" dirty="0" err="1">
                          <a:latin typeface="Calibri" panose="020F0502020204030204" pitchFamily="34" charset="0"/>
                          <a:ea typeface="Calibri" panose="020F0502020204030204" pitchFamily="34" charset="0"/>
                          <a:cs typeface="Calibri" panose="020F0502020204030204" pitchFamily="34" charset="0"/>
                        </a:rPr>
                        <a:t>Geodesi</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Geografi</a:t>
                      </a:r>
                      <a:r>
                        <a:rPr lang="en-US" sz="1400" dirty="0">
                          <a:latin typeface="Calibri" panose="020F0502020204030204" pitchFamily="34" charset="0"/>
                          <a:ea typeface="Calibri" panose="020F0502020204030204" pitchFamily="34" charset="0"/>
                          <a:cs typeface="Calibri" panose="020F0502020204030204" pitchFamily="34" charset="0"/>
                        </a:rPr>
                        <a:t>; Teknik </a:t>
                      </a:r>
                      <a:r>
                        <a:rPr lang="en-US" sz="1400" dirty="0" err="1">
                          <a:latin typeface="Calibri" panose="020F0502020204030204" pitchFamily="34" charset="0"/>
                          <a:ea typeface="Calibri" panose="020F0502020204030204" pitchFamily="34" charset="0"/>
                          <a:cs typeface="Calibri" panose="020F0502020204030204" pitchFamily="34" charset="0"/>
                        </a:rPr>
                        <a:t>Lingkungan</a:t>
                      </a:r>
                      <a:endParaRPr lang="en-ID" sz="14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455130161"/>
                  </a:ext>
                </a:extLst>
              </a:tr>
            </a:tbl>
          </a:graphicData>
        </a:graphic>
      </p:graphicFrame>
      <p:sp>
        <p:nvSpPr>
          <p:cNvPr id="4" name="TextBox 3">
            <a:extLst>
              <a:ext uri="{FF2B5EF4-FFF2-40B4-BE49-F238E27FC236}">
                <a16:creationId xmlns:a16="http://schemas.microsoft.com/office/drawing/2014/main" id="{EEBC4FF6-0AE9-6F73-7E33-E733D75EAD72}"/>
              </a:ext>
            </a:extLst>
          </p:cNvPr>
          <p:cNvSpPr txBox="1"/>
          <p:nvPr/>
        </p:nvSpPr>
        <p:spPr>
          <a:xfrm>
            <a:off x="136536" y="4750282"/>
            <a:ext cx="11922115" cy="615553"/>
          </a:xfrm>
          <a:prstGeom prst="rect">
            <a:avLst/>
          </a:prstGeom>
          <a:solidFill>
            <a:schemeClr val="accent2">
              <a:lumMod val="20000"/>
              <a:lumOff val="80000"/>
            </a:schemeClr>
          </a:solidFill>
        </p:spPr>
        <p:txBody>
          <a:bodyPr wrap="square" lIns="0" tIns="0" rIns="0" bIns="0" rtlCol="0" anchor="t">
            <a:spAutoFit/>
          </a:bodyPr>
          <a:lstStyle/>
          <a:p>
            <a:r>
              <a:rPr lang="en-US" sz="2000" noProof="1">
                <a:latin typeface=""/>
                <a:ea typeface="Poppins Medium"/>
                <a:cs typeface="Poppins Medium"/>
                <a:sym typeface="Poppins Medium"/>
              </a:rPr>
              <a:t>Terdapat </a:t>
            </a:r>
            <a:r>
              <a:rPr lang="en-US" sz="2000" b="1" noProof="1">
                <a:latin typeface=""/>
                <a:ea typeface="Poppins Medium"/>
                <a:cs typeface="Poppins Medium"/>
                <a:sym typeface="Poppins Medium"/>
              </a:rPr>
              <a:t>11 Jabatan Kerja </a:t>
            </a:r>
            <a:r>
              <a:rPr lang="en-US" sz="2000" noProof="1">
                <a:latin typeface=""/>
                <a:ea typeface="Poppins Medium"/>
                <a:cs typeface="Poppins Medium"/>
                <a:sym typeface="Poppins Medium"/>
              </a:rPr>
              <a:t>dan </a:t>
            </a:r>
            <a:r>
              <a:rPr lang="en-US" sz="2000" b="1" noProof="1">
                <a:latin typeface=""/>
                <a:ea typeface="Poppins Medium"/>
                <a:cs typeface="Poppins Medium"/>
                <a:sym typeface="Poppins Medium"/>
              </a:rPr>
              <a:t>13 Skema Jabatan Kerja </a:t>
            </a:r>
            <a:r>
              <a:rPr lang="en-US" sz="2000" noProof="1">
                <a:latin typeface=""/>
                <a:ea typeface="Poppins Medium"/>
                <a:cs typeface="Poppins Medium"/>
                <a:sym typeface="Poppins Medium"/>
              </a:rPr>
              <a:t>yang khusus hanya dapat diambil ASN</a:t>
            </a:r>
          </a:p>
          <a:p>
            <a:r>
              <a:rPr lang="en-US" sz="2000" noProof="1">
                <a:latin typeface=""/>
                <a:ea typeface="Poppins Medium"/>
                <a:cs typeface="Poppins Medium"/>
                <a:sym typeface="Poppins Medium"/>
              </a:rPr>
              <a:t>Bidang Pekerjaan Umum, Perumahan dan Permukiman di Kementerian PU atau OPD</a:t>
            </a:r>
            <a:endParaRPr lang="id-ID" sz="2000" noProof="1">
              <a:latin typeface=""/>
              <a:ea typeface="Poppins Medium"/>
              <a:cs typeface="Poppins Medium"/>
              <a:sym typeface="Poppins Medium"/>
            </a:endParaRPr>
          </a:p>
        </p:txBody>
      </p:sp>
    </p:spTree>
    <p:extLst>
      <p:ext uri="{BB962C8B-B14F-4D97-AF65-F5344CB8AC3E}">
        <p14:creationId xmlns:p14="http://schemas.microsoft.com/office/powerpoint/2010/main" val="9199144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21956-4B29-CBBC-73AC-392A86CC06BA}"/>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4AD44000-01EC-EF18-793A-4809D644D6E3}"/>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61C9F728-F6B4-2D3E-2A61-818EEA3D40A7}"/>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0784CB3D-061D-AFA2-F027-DADDD9D6E39F}"/>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DE8CE5E0-C9D4-41CA-5216-203E26017788}"/>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SKK KONSTRUKSI SEBAGAI PENGEMBANGAN PROFESI ASN JF PUPR</a:t>
              </a:r>
            </a:p>
          </p:txBody>
        </p:sp>
        <p:sp>
          <p:nvSpPr>
            <p:cNvPr id="26" name="Rectangle 25">
              <a:extLst>
                <a:ext uri="{FF2B5EF4-FFF2-40B4-BE49-F238E27FC236}">
                  <a16:creationId xmlns:a16="http://schemas.microsoft.com/office/drawing/2014/main" id="{C2318B22-974B-FF1C-B1DC-AAAE1D5B2C2C}"/>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2</a:t>
              </a:r>
            </a:p>
          </p:txBody>
        </p:sp>
      </p:grpSp>
      <p:sp>
        <p:nvSpPr>
          <p:cNvPr id="37" name="Freeform 25">
            <a:extLst>
              <a:ext uri="{FF2B5EF4-FFF2-40B4-BE49-F238E27FC236}">
                <a16:creationId xmlns:a16="http://schemas.microsoft.com/office/drawing/2014/main" id="{FC291D89-7792-9968-9EAE-4256A81853E2}"/>
              </a:ext>
            </a:extLst>
          </p:cNvPr>
          <p:cNvSpPr/>
          <p:nvPr/>
        </p:nvSpPr>
        <p:spPr>
          <a:xfrm rot="1916763">
            <a:off x="11289483" y="-831259"/>
            <a:ext cx="1486283" cy="1508278"/>
          </a:xfrm>
          <a:custGeom>
            <a:avLst/>
            <a:gdLst/>
            <a:ahLst/>
            <a:cxnLst/>
            <a:rect l="l" t="t" r="r" b="b"/>
            <a:pathLst>
              <a:path w="1717482" h="1742899">
                <a:moveTo>
                  <a:pt x="0" y="0"/>
                </a:moveTo>
                <a:lnTo>
                  <a:pt x="1717481" y="0"/>
                </a:lnTo>
                <a:lnTo>
                  <a:pt x="1717481" y="1742899"/>
                </a:lnTo>
                <a:lnTo>
                  <a:pt x="0" y="1742899"/>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sp>
        <p:nvSpPr>
          <p:cNvPr id="5" name="object 28">
            <a:extLst>
              <a:ext uri="{FF2B5EF4-FFF2-40B4-BE49-F238E27FC236}">
                <a16:creationId xmlns:a16="http://schemas.microsoft.com/office/drawing/2014/main" id="{6746DE57-17FC-F5C4-5CC1-761D2D7A7362}"/>
              </a:ext>
            </a:extLst>
          </p:cNvPr>
          <p:cNvSpPr txBox="1"/>
          <p:nvPr/>
        </p:nvSpPr>
        <p:spPr>
          <a:xfrm>
            <a:off x="0" y="365759"/>
            <a:ext cx="12188952" cy="6492240"/>
          </a:xfrm>
          <a:prstGeom prst="rect">
            <a:avLst/>
          </a:prstGeom>
        </p:spPr>
        <p:txBody>
          <a:bodyPr wrap="square" lIns="0" tIns="0" rIns="0" bIns="0" rtlCol="0">
            <a:noAutofit/>
          </a:bodyPr>
          <a:lstStyle/>
          <a:p>
            <a:pPr marL="0" marR="0" lvl="0" indent="0" algn="l" defTabSz="914400" rtl="0" eaLnBrk="1" fontAlgn="auto" latinLnBrk="0" hangingPunct="1">
              <a:lnSpc>
                <a:spcPts val="1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mn-cs"/>
            </a:endParaRPr>
          </a:p>
          <a:p>
            <a:pPr marL="0" marR="699386" lvl="0" indent="0" algn="r" defTabSz="914400" rtl="0" eaLnBrk="1" fontAlgn="auto" latinLnBrk="0" hangingPunct="1">
              <a:lnSpc>
                <a:spcPct val="110839"/>
              </a:lnSpc>
              <a:spcBef>
                <a:spcPts val="47288"/>
              </a:spcBef>
              <a:spcAft>
                <a:spcPts val="0"/>
              </a:spcAft>
              <a:buClrTx/>
              <a:buSzTx/>
              <a:buFontTx/>
              <a:buNone/>
              <a:tabLst/>
              <a:defRPr/>
            </a:pPr>
            <a:r>
              <a:rPr kumimoji="0" sz="800" b="0" i="1" u="none" strike="noStrike" kern="1200" cap="none" spc="4" normalizeH="0" baseline="0" noProof="0" dirty="0">
                <a:ln>
                  <a:noFill/>
                </a:ln>
                <a:solidFill>
                  <a:srgbClr val="A6A5A5"/>
                </a:solidFill>
                <a:effectLst/>
                <a:uLnTx/>
                <a:uFillTx/>
                <a:latin typeface="Arial"/>
                <a:ea typeface="+mn-ea"/>
                <a:cs typeface="Arial"/>
              </a:rPr>
              <a:t>Su</a:t>
            </a:r>
            <a:r>
              <a:rPr kumimoji="0" sz="800" b="0" i="1" u="none" strike="noStrike" kern="1200" cap="none" spc="0" normalizeH="0" baseline="0" noProof="0" dirty="0">
                <a:ln>
                  <a:noFill/>
                </a:ln>
                <a:solidFill>
                  <a:srgbClr val="A6A5A5"/>
                </a:solidFill>
                <a:effectLst/>
                <a:uLnTx/>
                <a:uFillTx/>
                <a:latin typeface="Arial"/>
                <a:ea typeface="+mn-ea"/>
                <a:cs typeface="Arial"/>
              </a:rPr>
              <a:t>s</a:t>
            </a:r>
            <a:r>
              <a:rPr kumimoji="0" sz="800" b="0" i="1" u="none" strike="noStrike" kern="1200" cap="none" spc="4" normalizeH="0" baseline="0" noProof="0" dirty="0">
                <a:ln>
                  <a:noFill/>
                </a:ln>
                <a:solidFill>
                  <a:srgbClr val="A6A5A5"/>
                </a:solidFill>
                <a:effectLst/>
                <a:uLnTx/>
                <a:uFillTx/>
                <a:latin typeface="Arial"/>
                <a:ea typeface="+mn-ea"/>
                <a:cs typeface="Arial"/>
              </a:rPr>
              <a:t>ta</a:t>
            </a:r>
            <a:r>
              <a:rPr kumimoji="0" sz="800" b="0" i="1" u="none" strike="noStrike" kern="1200" cap="none" spc="-4" normalizeH="0" baseline="0" noProof="0" dirty="0">
                <a:ln>
                  <a:noFill/>
                </a:ln>
                <a:solidFill>
                  <a:srgbClr val="A6A5A5"/>
                </a:solidFill>
                <a:effectLst/>
                <a:uLnTx/>
                <a:uFillTx/>
                <a:latin typeface="Arial"/>
                <a:ea typeface="+mn-ea"/>
                <a:cs typeface="Arial"/>
              </a:rPr>
              <a:t>i</a:t>
            </a:r>
            <a:r>
              <a:rPr kumimoji="0" sz="800" b="0" i="1" u="none" strike="noStrike" kern="1200" cap="none" spc="4" normalizeH="0" baseline="0" noProof="0" dirty="0">
                <a:ln>
                  <a:noFill/>
                </a:ln>
                <a:solidFill>
                  <a:srgbClr val="A6A5A5"/>
                </a:solidFill>
                <a:effectLst/>
                <a:uLnTx/>
                <a:uFillTx/>
                <a:latin typeface="Arial"/>
                <a:ea typeface="+mn-ea"/>
                <a:cs typeface="Arial"/>
              </a:rPr>
              <a:t>nab</a:t>
            </a:r>
            <a:r>
              <a:rPr kumimoji="0" sz="800" b="0" i="1" u="none" strike="noStrike" kern="1200" cap="none" spc="-4" normalizeH="0" baseline="0" noProof="0" dirty="0">
                <a:ln>
                  <a:noFill/>
                </a:ln>
                <a:solidFill>
                  <a:srgbClr val="A6A5A5"/>
                </a:solidFill>
                <a:effectLst/>
                <a:uLnTx/>
                <a:uFillTx/>
                <a:latin typeface="Arial"/>
                <a:ea typeface="+mn-ea"/>
                <a:cs typeface="Arial"/>
              </a:rPr>
              <a:t>l</a:t>
            </a:r>
            <a:r>
              <a:rPr kumimoji="0" sz="800" b="0" i="1" u="none" strike="noStrike" kern="1200" cap="none" spc="0" normalizeH="0" baseline="0" noProof="0" dirty="0">
                <a:ln>
                  <a:noFill/>
                </a:ln>
                <a:solidFill>
                  <a:srgbClr val="A6A5A5"/>
                </a:solidFill>
                <a:effectLst/>
                <a:uLnTx/>
                <a:uFillTx/>
                <a:latin typeface="Arial"/>
                <a:ea typeface="+mn-ea"/>
                <a:cs typeface="Arial"/>
              </a:rPr>
              <a:t>e</a:t>
            </a:r>
            <a:r>
              <a:rPr kumimoji="0" sz="800" b="0" i="1" u="none" strike="noStrike" kern="1200" cap="none" spc="9" normalizeH="0" baseline="0" noProof="0" dirty="0">
                <a:ln>
                  <a:noFill/>
                </a:ln>
                <a:solidFill>
                  <a:srgbClr val="A6A5A5"/>
                </a:solidFill>
                <a:effectLst/>
                <a:uLnTx/>
                <a:uFillTx/>
                <a:latin typeface="Arial"/>
                <a:ea typeface="+mn-ea"/>
                <a:cs typeface="Arial"/>
              </a:rPr>
              <a:t> </a:t>
            </a:r>
            <a:r>
              <a:rPr kumimoji="0" sz="800" b="0" i="1" u="none" strike="noStrike" kern="1200" cap="none" spc="-4" normalizeH="0" baseline="0" noProof="0" dirty="0">
                <a:ln>
                  <a:noFill/>
                </a:ln>
                <a:solidFill>
                  <a:srgbClr val="A6A5A5"/>
                </a:solidFill>
                <a:effectLst/>
                <a:uLnTx/>
                <a:uFillTx/>
                <a:latin typeface="Arial"/>
                <a:ea typeface="+mn-ea"/>
                <a:cs typeface="Arial"/>
              </a:rPr>
              <a:t>D</a:t>
            </a:r>
            <a:r>
              <a:rPr kumimoji="0" sz="800" b="0" i="1" u="none" strike="noStrike" kern="1200" cap="none" spc="4" normalizeH="0" baseline="0" noProof="0" dirty="0">
                <a:ln>
                  <a:noFill/>
                </a:ln>
                <a:solidFill>
                  <a:srgbClr val="A6A5A5"/>
                </a:solidFill>
                <a:effectLst/>
                <a:uLnTx/>
                <a:uFillTx/>
                <a:latin typeface="Arial"/>
                <a:ea typeface="+mn-ea"/>
                <a:cs typeface="Arial"/>
              </a:rPr>
              <a:t>e</a:t>
            </a:r>
            <a:r>
              <a:rPr kumimoji="0" sz="800" b="0" i="1" u="none" strike="noStrike" kern="1200" cap="none" spc="0" normalizeH="0" baseline="0" noProof="0" dirty="0">
                <a:ln>
                  <a:noFill/>
                </a:ln>
                <a:solidFill>
                  <a:srgbClr val="A6A5A5"/>
                </a:solidFill>
                <a:effectLst/>
                <a:uLnTx/>
                <a:uFillTx/>
                <a:latin typeface="Arial"/>
                <a:ea typeface="+mn-ea"/>
                <a:cs typeface="Arial"/>
              </a:rPr>
              <a:t>v</a:t>
            </a:r>
            <a:r>
              <a:rPr kumimoji="0" sz="800" b="0" i="1" u="none" strike="noStrike" kern="1200" cap="none" spc="4" normalizeH="0" baseline="0" noProof="0" dirty="0">
                <a:ln>
                  <a:noFill/>
                </a:ln>
                <a:solidFill>
                  <a:srgbClr val="A6A5A5"/>
                </a:solidFill>
                <a:effectLst/>
                <a:uLnTx/>
                <a:uFillTx/>
                <a:latin typeface="Arial"/>
                <a:ea typeface="+mn-ea"/>
                <a:cs typeface="Arial"/>
              </a:rPr>
              <a:t>e</a:t>
            </a:r>
            <a:r>
              <a:rPr kumimoji="0" sz="800" b="0" i="1" u="none" strike="noStrike" kern="1200" cap="none" spc="-4" normalizeH="0" baseline="0" noProof="0" dirty="0">
                <a:ln>
                  <a:noFill/>
                </a:ln>
                <a:solidFill>
                  <a:srgbClr val="A6A5A5"/>
                </a:solidFill>
                <a:effectLst/>
                <a:uLnTx/>
                <a:uFillTx/>
                <a:latin typeface="Arial"/>
                <a:ea typeface="+mn-ea"/>
                <a:cs typeface="Arial"/>
              </a:rPr>
              <a:t>l</a:t>
            </a:r>
            <a:r>
              <a:rPr kumimoji="0" sz="800" b="0" i="1" u="none" strike="noStrike" kern="1200" cap="none" spc="4" normalizeH="0" baseline="0" noProof="0" dirty="0">
                <a:ln>
                  <a:noFill/>
                </a:ln>
                <a:solidFill>
                  <a:srgbClr val="A6A5A5"/>
                </a:solidFill>
                <a:effectLst/>
                <a:uLnTx/>
                <a:uFillTx/>
                <a:latin typeface="Arial"/>
                <a:ea typeface="+mn-ea"/>
                <a:cs typeface="Arial"/>
              </a:rPr>
              <a:t>op</a:t>
            </a:r>
            <a:r>
              <a:rPr kumimoji="0" sz="800" b="0" i="1" u="none" strike="noStrike" kern="1200" cap="none" spc="-4" normalizeH="0" baseline="0" noProof="0" dirty="0">
                <a:ln>
                  <a:noFill/>
                </a:ln>
                <a:solidFill>
                  <a:srgbClr val="A6A5A5"/>
                </a:solidFill>
                <a:effectLst/>
                <a:uLnTx/>
                <a:uFillTx/>
                <a:latin typeface="Arial"/>
                <a:ea typeface="+mn-ea"/>
                <a:cs typeface="Arial"/>
              </a:rPr>
              <a:t>m</a:t>
            </a:r>
            <a:r>
              <a:rPr kumimoji="0" sz="800" b="0" i="1" u="none" strike="noStrike" kern="1200" cap="none" spc="4" normalizeH="0" baseline="0" noProof="0" dirty="0">
                <a:ln>
                  <a:noFill/>
                </a:ln>
                <a:solidFill>
                  <a:srgbClr val="A6A5A5"/>
                </a:solidFill>
                <a:effectLst/>
                <a:uLnTx/>
                <a:uFillTx/>
                <a:latin typeface="Arial"/>
                <a:ea typeface="+mn-ea"/>
                <a:cs typeface="Arial"/>
              </a:rPr>
              <a:t>en</a:t>
            </a:r>
            <a:r>
              <a:rPr kumimoji="0" sz="800" b="0" i="1" u="none" strike="noStrike" kern="1200" cap="none" spc="0" normalizeH="0" baseline="0" noProof="0" dirty="0">
                <a:ln>
                  <a:noFill/>
                </a:ln>
                <a:solidFill>
                  <a:srgbClr val="A6A5A5"/>
                </a:solidFill>
                <a:effectLst/>
                <a:uLnTx/>
                <a:uFillTx/>
                <a:latin typeface="Arial"/>
                <a:ea typeface="+mn-ea"/>
                <a:cs typeface="Arial"/>
              </a:rPr>
              <a:t>t</a:t>
            </a:r>
            <a:r>
              <a:rPr kumimoji="0" sz="800" b="0" i="1" u="none" strike="noStrike" kern="1200" cap="none" spc="4" normalizeH="0" baseline="0" noProof="0" dirty="0">
                <a:ln>
                  <a:noFill/>
                </a:ln>
                <a:solidFill>
                  <a:srgbClr val="A6A5A5"/>
                </a:solidFill>
                <a:effectLst/>
                <a:uLnTx/>
                <a:uFillTx/>
                <a:latin typeface="Arial"/>
                <a:ea typeface="+mn-ea"/>
                <a:cs typeface="Arial"/>
              </a:rPr>
              <a:t> Goa</a:t>
            </a:r>
            <a:r>
              <a:rPr kumimoji="0" sz="800" b="0" i="1" u="none" strike="noStrike" kern="1200" cap="none" spc="-4" normalizeH="0" baseline="0" noProof="0" dirty="0">
                <a:ln>
                  <a:noFill/>
                </a:ln>
                <a:solidFill>
                  <a:srgbClr val="A6A5A5"/>
                </a:solidFill>
                <a:effectLst/>
                <a:uLnTx/>
                <a:uFillTx/>
                <a:latin typeface="Arial"/>
                <a:ea typeface="+mn-ea"/>
                <a:cs typeface="Arial"/>
              </a:rPr>
              <a:t>l</a:t>
            </a:r>
            <a:r>
              <a:rPr kumimoji="0" sz="800" b="0" i="1" u="none" strike="noStrike" kern="1200" cap="none" spc="0" normalizeH="0" baseline="0" noProof="0" dirty="0">
                <a:ln>
                  <a:noFill/>
                </a:ln>
                <a:solidFill>
                  <a:srgbClr val="A6A5A5"/>
                </a:solidFill>
                <a:effectLst/>
                <a:uLnTx/>
                <a:uFillTx/>
                <a:latin typeface="Arial"/>
                <a:ea typeface="+mn-ea"/>
                <a:cs typeface="Arial"/>
              </a:rPr>
              <a:t>s      </a:t>
            </a:r>
            <a:r>
              <a:rPr kumimoji="0" sz="800" b="0" i="1" u="none" strike="noStrike" kern="1200" cap="none" spc="99" normalizeH="0" baseline="0" noProof="0" dirty="0">
                <a:ln>
                  <a:noFill/>
                </a:ln>
                <a:solidFill>
                  <a:srgbClr val="A6A5A5"/>
                </a:solidFill>
                <a:effectLst/>
                <a:uLnTx/>
                <a:uFillTx/>
                <a:latin typeface="Arial"/>
                <a:ea typeface="+mn-ea"/>
                <a:cs typeface="Arial"/>
              </a:rPr>
              <a:t> </a:t>
            </a:r>
            <a:r>
              <a:rPr kumimoji="0" sz="800" b="1" i="0" u="none" strike="noStrike" kern="1200" cap="none" spc="0" normalizeH="0" baseline="0" noProof="0" dirty="0">
                <a:ln>
                  <a:noFill/>
                </a:ln>
                <a:solidFill>
                  <a:srgbClr val="FEFFFE"/>
                </a:solidFill>
                <a:effectLst/>
                <a:uLnTx/>
                <a:uFillTx/>
                <a:latin typeface="Segoe UI"/>
                <a:ea typeface="+mn-ea"/>
                <a:cs typeface="Segoe UI"/>
              </a:rPr>
              <a:t>24</a:t>
            </a:r>
            <a:endParaRPr kumimoji="0" sz="800" b="0" i="0" u="none" strike="noStrike" kern="1200" cap="none" spc="0" normalizeH="0" baseline="0" noProof="0">
              <a:ln>
                <a:noFill/>
              </a:ln>
              <a:solidFill>
                <a:prstClr val="black"/>
              </a:solidFill>
              <a:effectLst/>
              <a:uLnTx/>
              <a:uFillTx/>
              <a:latin typeface="Segoe UI"/>
              <a:ea typeface="+mn-ea"/>
              <a:cs typeface="Segoe UI"/>
            </a:endParaRPr>
          </a:p>
        </p:txBody>
      </p:sp>
      <p:sp>
        <p:nvSpPr>
          <p:cNvPr id="6" name="object 2">
            <a:extLst>
              <a:ext uri="{FF2B5EF4-FFF2-40B4-BE49-F238E27FC236}">
                <a16:creationId xmlns:a16="http://schemas.microsoft.com/office/drawing/2014/main" id="{C97EF736-8F68-273B-1C6C-08B3FBA4E220}"/>
              </a:ext>
            </a:extLst>
          </p:cNvPr>
          <p:cNvSpPr/>
          <p:nvPr/>
        </p:nvSpPr>
        <p:spPr>
          <a:xfrm>
            <a:off x="11331971" y="6518352"/>
            <a:ext cx="254795" cy="254794"/>
          </a:xfrm>
          <a:prstGeom prst="rect">
            <a:avLst/>
          </a:prstGeom>
          <a:blipFill>
            <a:blip r:embed="rId4"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3">
            <a:extLst>
              <a:ext uri="{FF2B5EF4-FFF2-40B4-BE49-F238E27FC236}">
                <a16:creationId xmlns:a16="http://schemas.microsoft.com/office/drawing/2014/main" id="{E8E73B2E-73D6-8CE3-EB80-287DD019B6BE}"/>
              </a:ext>
            </a:extLst>
          </p:cNvPr>
          <p:cNvSpPr/>
          <p:nvPr/>
        </p:nvSpPr>
        <p:spPr>
          <a:xfrm>
            <a:off x="11331971" y="6518352"/>
            <a:ext cx="254795" cy="254794"/>
          </a:xfrm>
          <a:prstGeom prst="rect">
            <a:avLst/>
          </a:prstGeom>
          <a:blipFill>
            <a:blip r:embed="rId5"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4">
            <a:extLst>
              <a:ext uri="{FF2B5EF4-FFF2-40B4-BE49-F238E27FC236}">
                <a16:creationId xmlns:a16="http://schemas.microsoft.com/office/drawing/2014/main" id="{CEBFD24F-4434-2C27-7F30-83FA8A70F776}"/>
              </a:ext>
            </a:extLst>
          </p:cNvPr>
          <p:cNvSpPr/>
          <p:nvPr/>
        </p:nvSpPr>
        <p:spPr>
          <a:xfrm>
            <a:off x="11331971" y="6518352"/>
            <a:ext cx="254795" cy="254794"/>
          </a:xfrm>
          <a:prstGeom prst="rect">
            <a:avLst/>
          </a:prstGeom>
          <a:blipFill>
            <a:blip r:embed="rId6"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8">
            <a:extLst>
              <a:ext uri="{FF2B5EF4-FFF2-40B4-BE49-F238E27FC236}">
                <a16:creationId xmlns:a16="http://schemas.microsoft.com/office/drawing/2014/main" id="{E953F18F-86F4-CD34-D9F7-67887A955B6F}"/>
              </a:ext>
            </a:extLst>
          </p:cNvPr>
          <p:cNvSpPr/>
          <p:nvPr/>
        </p:nvSpPr>
        <p:spPr>
          <a:xfrm>
            <a:off x="5522" y="375246"/>
            <a:ext cx="12188952" cy="6492240"/>
          </a:xfrm>
          <a:prstGeom prst="rect">
            <a:avLst/>
          </a:prstGeom>
          <a:blipFill>
            <a:blip r:embed="rId7"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a:extLst>
              <a:ext uri="{FF2B5EF4-FFF2-40B4-BE49-F238E27FC236}">
                <a16:creationId xmlns:a16="http://schemas.microsoft.com/office/drawing/2014/main" id="{384D4ABC-238F-262D-CAC5-C5D5785926A3}"/>
              </a:ext>
            </a:extLst>
          </p:cNvPr>
          <p:cNvSpPr/>
          <p:nvPr/>
        </p:nvSpPr>
        <p:spPr>
          <a:xfrm>
            <a:off x="199288" y="781314"/>
            <a:ext cx="11864466" cy="5982848"/>
          </a:xfrm>
          <a:custGeom>
            <a:avLst/>
            <a:gdLst/>
            <a:ahLst/>
            <a:cxnLst/>
            <a:rect l="l" t="t" r="r" b="b"/>
            <a:pathLst>
              <a:path w="11125200" h="5715160">
                <a:moveTo>
                  <a:pt x="0" y="310676"/>
                </a:moveTo>
                <a:lnTo>
                  <a:pt x="0" y="5404484"/>
                </a:lnTo>
                <a:lnTo>
                  <a:pt x="1029" y="5429964"/>
                </a:lnTo>
                <a:lnTo>
                  <a:pt x="9029" y="5479143"/>
                </a:lnTo>
                <a:lnTo>
                  <a:pt x="24414" y="5525413"/>
                </a:lnTo>
                <a:lnTo>
                  <a:pt x="46546" y="5568135"/>
                </a:lnTo>
                <a:lnTo>
                  <a:pt x="74785" y="5606669"/>
                </a:lnTo>
                <a:lnTo>
                  <a:pt x="108491" y="5640375"/>
                </a:lnTo>
                <a:lnTo>
                  <a:pt x="147025" y="5668614"/>
                </a:lnTo>
                <a:lnTo>
                  <a:pt x="189746" y="5690745"/>
                </a:lnTo>
                <a:lnTo>
                  <a:pt x="236016" y="5706131"/>
                </a:lnTo>
                <a:lnTo>
                  <a:pt x="285195" y="5714130"/>
                </a:lnTo>
                <a:lnTo>
                  <a:pt x="310675" y="5715160"/>
                </a:lnTo>
                <a:lnTo>
                  <a:pt x="10814523" y="5715160"/>
                </a:lnTo>
                <a:lnTo>
                  <a:pt x="10864917" y="5711094"/>
                </a:lnTo>
                <a:lnTo>
                  <a:pt x="10912721" y="5699321"/>
                </a:lnTo>
                <a:lnTo>
                  <a:pt x="10957297" y="5680483"/>
                </a:lnTo>
                <a:lnTo>
                  <a:pt x="10998004" y="5655217"/>
                </a:lnTo>
                <a:lnTo>
                  <a:pt x="11034204" y="5624165"/>
                </a:lnTo>
                <a:lnTo>
                  <a:pt x="11065257" y="5587965"/>
                </a:lnTo>
                <a:lnTo>
                  <a:pt x="11090522" y="5547257"/>
                </a:lnTo>
                <a:lnTo>
                  <a:pt x="11109361" y="5502682"/>
                </a:lnTo>
                <a:lnTo>
                  <a:pt x="11121133" y="5454877"/>
                </a:lnTo>
                <a:lnTo>
                  <a:pt x="11125200" y="5404484"/>
                </a:lnTo>
                <a:lnTo>
                  <a:pt x="11125200" y="310676"/>
                </a:lnTo>
                <a:lnTo>
                  <a:pt x="11121133" y="260282"/>
                </a:lnTo>
                <a:lnTo>
                  <a:pt x="11109361" y="212478"/>
                </a:lnTo>
                <a:lnTo>
                  <a:pt x="11090522" y="167902"/>
                </a:lnTo>
                <a:lnTo>
                  <a:pt x="11065257" y="127194"/>
                </a:lnTo>
                <a:lnTo>
                  <a:pt x="11034204" y="90994"/>
                </a:lnTo>
                <a:lnTo>
                  <a:pt x="10998004" y="59942"/>
                </a:lnTo>
                <a:lnTo>
                  <a:pt x="10957297" y="34677"/>
                </a:lnTo>
                <a:lnTo>
                  <a:pt x="10912721" y="15838"/>
                </a:lnTo>
                <a:lnTo>
                  <a:pt x="10864917" y="4066"/>
                </a:lnTo>
                <a:lnTo>
                  <a:pt x="10814523" y="0"/>
                </a:lnTo>
                <a:lnTo>
                  <a:pt x="310675" y="0"/>
                </a:lnTo>
                <a:lnTo>
                  <a:pt x="260282" y="4066"/>
                </a:lnTo>
                <a:lnTo>
                  <a:pt x="212478" y="15838"/>
                </a:lnTo>
                <a:lnTo>
                  <a:pt x="167902" y="34677"/>
                </a:lnTo>
                <a:lnTo>
                  <a:pt x="127194" y="59942"/>
                </a:lnTo>
                <a:lnTo>
                  <a:pt x="90994" y="90994"/>
                </a:lnTo>
                <a:lnTo>
                  <a:pt x="59942" y="127194"/>
                </a:lnTo>
                <a:lnTo>
                  <a:pt x="34677" y="167902"/>
                </a:lnTo>
                <a:lnTo>
                  <a:pt x="15838" y="212478"/>
                </a:lnTo>
                <a:lnTo>
                  <a:pt x="4066" y="260282"/>
                </a:lnTo>
                <a:lnTo>
                  <a:pt x="0" y="310676"/>
                </a:lnTo>
                <a:close/>
              </a:path>
            </a:pathLst>
          </a:custGeom>
          <a:blipFill dpi="0" rotWithShape="1">
            <a:blip r:embed="rId8">
              <a:extLst>
                <a:ext uri="{837473B0-CC2E-450A-ABE3-18F120FF3D39}">
                  <a1611:picAttrSrcUrl xmlns:a1611="http://schemas.microsoft.com/office/drawing/2016/11/main" r:id="rId9"/>
                </a:ext>
              </a:extLst>
            </a:blip>
            <a:srcRec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8E6ACC42-C6F0-B082-45E0-98209F516126}"/>
              </a:ext>
            </a:extLst>
          </p:cNvPr>
          <p:cNvSpPr/>
          <p:nvPr/>
        </p:nvSpPr>
        <p:spPr>
          <a:xfrm>
            <a:off x="8024052" y="3657600"/>
            <a:ext cx="3677351" cy="2906624"/>
          </a:xfrm>
          <a:custGeom>
            <a:avLst/>
            <a:gdLst>
              <a:gd name="connsiteX0" fmla="*/ 0 w 3414315"/>
              <a:gd name="connsiteY0" fmla="*/ 714206 h 3531593"/>
              <a:gd name="connsiteX1" fmla="*/ 714206 w 3414315"/>
              <a:gd name="connsiteY1" fmla="*/ 0 h 3531593"/>
              <a:gd name="connsiteX2" fmla="*/ 2700109 w 3414315"/>
              <a:gd name="connsiteY2" fmla="*/ 0 h 3531593"/>
              <a:gd name="connsiteX3" fmla="*/ 3414315 w 3414315"/>
              <a:gd name="connsiteY3" fmla="*/ 714206 h 3531593"/>
              <a:gd name="connsiteX4" fmla="*/ 3414315 w 3414315"/>
              <a:gd name="connsiteY4" fmla="*/ 2817387 h 3531593"/>
              <a:gd name="connsiteX5" fmla="*/ 2700109 w 3414315"/>
              <a:gd name="connsiteY5" fmla="*/ 3531593 h 3531593"/>
              <a:gd name="connsiteX6" fmla="*/ 714206 w 3414315"/>
              <a:gd name="connsiteY6" fmla="*/ 3531593 h 3531593"/>
              <a:gd name="connsiteX7" fmla="*/ 0 w 3414315"/>
              <a:gd name="connsiteY7" fmla="*/ 2817387 h 3531593"/>
              <a:gd name="connsiteX8" fmla="*/ 0 w 3414315"/>
              <a:gd name="connsiteY8" fmla="*/ 714206 h 3531593"/>
              <a:gd name="connsiteX0" fmla="*/ 0 w 4111001"/>
              <a:gd name="connsiteY0" fmla="*/ 946434 h 3531593"/>
              <a:gd name="connsiteX1" fmla="*/ 1410892 w 4111001"/>
              <a:gd name="connsiteY1" fmla="*/ 0 h 3531593"/>
              <a:gd name="connsiteX2" fmla="*/ 3396795 w 4111001"/>
              <a:gd name="connsiteY2" fmla="*/ 0 h 3531593"/>
              <a:gd name="connsiteX3" fmla="*/ 4111001 w 4111001"/>
              <a:gd name="connsiteY3" fmla="*/ 714206 h 3531593"/>
              <a:gd name="connsiteX4" fmla="*/ 4111001 w 4111001"/>
              <a:gd name="connsiteY4" fmla="*/ 2817387 h 3531593"/>
              <a:gd name="connsiteX5" fmla="*/ 3396795 w 4111001"/>
              <a:gd name="connsiteY5" fmla="*/ 3531593 h 3531593"/>
              <a:gd name="connsiteX6" fmla="*/ 1410892 w 4111001"/>
              <a:gd name="connsiteY6" fmla="*/ 3531593 h 3531593"/>
              <a:gd name="connsiteX7" fmla="*/ 696686 w 4111001"/>
              <a:gd name="connsiteY7" fmla="*/ 2817387 h 3531593"/>
              <a:gd name="connsiteX8" fmla="*/ 0 w 4111001"/>
              <a:gd name="connsiteY8" fmla="*/ 946434 h 3531593"/>
              <a:gd name="connsiteX0" fmla="*/ 112009 w 4223010"/>
              <a:gd name="connsiteY0" fmla="*/ 946434 h 3531593"/>
              <a:gd name="connsiteX1" fmla="*/ 1522901 w 4223010"/>
              <a:gd name="connsiteY1" fmla="*/ 0 h 3531593"/>
              <a:gd name="connsiteX2" fmla="*/ 3508804 w 4223010"/>
              <a:gd name="connsiteY2" fmla="*/ 0 h 3531593"/>
              <a:gd name="connsiteX3" fmla="*/ 4223010 w 4223010"/>
              <a:gd name="connsiteY3" fmla="*/ 714206 h 3531593"/>
              <a:gd name="connsiteX4" fmla="*/ 4223010 w 4223010"/>
              <a:gd name="connsiteY4" fmla="*/ 2817387 h 3531593"/>
              <a:gd name="connsiteX5" fmla="*/ 3508804 w 4223010"/>
              <a:gd name="connsiteY5" fmla="*/ 3531593 h 3531593"/>
              <a:gd name="connsiteX6" fmla="*/ 1522901 w 4223010"/>
              <a:gd name="connsiteY6" fmla="*/ 3531593 h 3531593"/>
              <a:gd name="connsiteX7" fmla="*/ 808695 w 4223010"/>
              <a:gd name="connsiteY7" fmla="*/ 2817387 h 3531593"/>
              <a:gd name="connsiteX8" fmla="*/ 83153 w 4223010"/>
              <a:gd name="connsiteY8" fmla="*/ 2486425 h 3531593"/>
              <a:gd name="connsiteX9" fmla="*/ 112009 w 4223010"/>
              <a:gd name="connsiteY9" fmla="*/ 946434 h 3531593"/>
              <a:gd name="connsiteX0" fmla="*/ 112009 w 4223010"/>
              <a:gd name="connsiteY0" fmla="*/ 946434 h 3547399"/>
              <a:gd name="connsiteX1" fmla="*/ 1522901 w 4223010"/>
              <a:gd name="connsiteY1" fmla="*/ 0 h 3547399"/>
              <a:gd name="connsiteX2" fmla="*/ 3508804 w 4223010"/>
              <a:gd name="connsiteY2" fmla="*/ 0 h 3547399"/>
              <a:gd name="connsiteX3" fmla="*/ 4223010 w 4223010"/>
              <a:gd name="connsiteY3" fmla="*/ 714206 h 3547399"/>
              <a:gd name="connsiteX4" fmla="*/ 4223010 w 4223010"/>
              <a:gd name="connsiteY4" fmla="*/ 2817387 h 3547399"/>
              <a:gd name="connsiteX5" fmla="*/ 3508804 w 4223010"/>
              <a:gd name="connsiteY5" fmla="*/ 3531593 h 3547399"/>
              <a:gd name="connsiteX6" fmla="*/ 1522901 w 4223010"/>
              <a:gd name="connsiteY6" fmla="*/ 3531593 h 3547399"/>
              <a:gd name="connsiteX7" fmla="*/ 431324 w 4223010"/>
              <a:gd name="connsiteY7" fmla="*/ 3252815 h 3547399"/>
              <a:gd name="connsiteX8" fmla="*/ 83153 w 4223010"/>
              <a:gd name="connsiteY8" fmla="*/ 2486425 h 3547399"/>
              <a:gd name="connsiteX9" fmla="*/ 112009 w 4223010"/>
              <a:gd name="connsiteY9" fmla="*/ 946434 h 3547399"/>
              <a:gd name="connsiteX0" fmla="*/ 112009 w 4223010"/>
              <a:gd name="connsiteY0" fmla="*/ 946434 h 3547399"/>
              <a:gd name="connsiteX1" fmla="*/ 1522901 w 4223010"/>
              <a:gd name="connsiteY1" fmla="*/ 0 h 3547399"/>
              <a:gd name="connsiteX2" fmla="*/ 3508804 w 4223010"/>
              <a:gd name="connsiteY2" fmla="*/ 0 h 3547399"/>
              <a:gd name="connsiteX3" fmla="*/ 4223010 w 4223010"/>
              <a:gd name="connsiteY3" fmla="*/ 714206 h 3547399"/>
              <a:gd name="connsiteX4" fmla="*/ 4223010 w 4223010"/>
              <a:gd name="connsiteY4" fmla="*/ 2817387 h 3547399"/>
              <a:gd name="connsiteX5" fmla="*/ 3508804 w 4223010"/>
              <a:gd name="connsiteY5" fmla="*/ 3531593 h 3547399"/>
              <a:gd name="connsiteX6" fmla="*/ 1522901 w 4223010"/>
              <a:gd name="connsiteY6" fmla="*/ 3531593 h 3547399"/>
              <a:gd name="connsiteX7" fmla="*/ 431324 w 4223010"/>
              <a:gd name="connsiteY7" fmla="*/ 3252815 h 3547399"/>
              <a:gd name="connsiteX8" fmla="*/ 83153 w 4223010"/>
              <a:gd name="connsiteY8" fmla="*/ 2486425 h 3547399"/>
              <a:gd name="connsiteX9" fmla="*/ 112009 w 4223010"/>
              <a:gd name="connsiteY9" fmla="*/ 946434 h 3547399"/>
              <a:gd name="connsiteX0" fmla="*/ 112009 w 4223010"/>
              <a:gd name="connsiteY0" fmla="*/ 946434 h 3533515"/>
              <a:gd name="connsiteX1" fmla="*/ 1522901 w 4223010"/>
              <a:gd name="connsiteY1" fmla="*/ 0 h 3533515"/>
              <a:gd name="connsiteX2" fmla="*/ 3508804 w 4223010"/>
              <a:gd name="connsiteY2" fmla="*/ 0 h 3533515"/>
              <a:gd name="connsiteX3" fmla="*/ 4223010 w 4223010"/>
              <a:gd name="connsiteY3" fmla="*/ 714206 h 3533515"/>
              <a:gd name="connsiteX4" fmla="*/ 4223010 w 4223010"/>
              <a:gd name="connsiteY4" fmla="*/ 2817387 h 3533515"/>
              <a:gd name="connsiteX5" fmla="*/ 3508804 w 4223010"/>
              <a:gd name="connsiteY5" fmla="*/ 3531593 h 3533515"/>
              <a:gd name="connsiteX6" fmla="*/ 1522901 w 4223010"/>
              <a:gd name="connsiteY6" fmla="*/ 3531593 h 3533515"/>
              <a:gd name="connsiteX7" fmla="*/ 431324 w 4223010"/>
              <a:gd name="connsiteY7" fmla="*/ 3252815 h 3533515"/>
              <a:gd name="connsiteX8" fmla="*/ 83153 w 4223010"/>
              <a:gd name="connsiteY8" fmla="*/ 2486425 h 3533515"/>
              <a:gd name="connsiteX9" fmla="*/ 112009 w 4223010"/>
              <a:gd name="connsiteY9" fmla="*/ 946434 h 3533515"/>
              <a:gd name="connsiteX0" fmla="*/ 112009 w 4223010"/>
              <a:gd name="connsiteY0" fmla="*/ 946434 h 3570967"/>
              <a:gd name="connsiteX1" fmla="*/ 1522901 w 4223010"/>
              <a:gd name="connsiteY1" fmla="*/ 0 h 3570967"/>
              <a:gd name="connsiteX2" fmla="*/ 3508804 w 4223010"/>
              <a:gd name="connsiteY2" fmla="*/ 0 h 3570967"/>
              <a:gd name="connsiteX3" fmla="*/ 4223010 w 4223010"/>
              <a:gd name="connsiteY3" fmla="*/ 714206 h 3570967"/>
              <a:gd name="connsiteX4" fmla="*/ 4223010 w 4223010"/>
              <a:gd name="connsiteY4" fmla="*/ 2817387 h 3570967"/>
              <a:gd name="connsiteX5" fmla="*/ 3508804 w 4223010"/>
              <a:gd name="connsiteY5" fmla="*/ 3531593 h 3570967"/>
              <a:gd name="connsiteX6" fmla="*/ 1522901 w 4223010"/>
              <a:gd name="connsiteY6" fmla="*/ 3531593 h 3570967"/>
              <a:gd name="connsiteX7" fmla="*/ 199096 w 4223010"/>
              <a:gd name="connsiteY7" fmla="*/ 3368929 h 3570967"/>
              <a:gd name="connsiteX8" fmla="*/ 83153 w 4223010"/>
              <a:gd name="connsiteY8" fmla="*/ 2486425 h 3570967"/>
              <a:gd name="connsiteX9" fmla="*/ 112009 w 4223010"/>
              <a:gd name="connsiteY9" fmla="*/ 946434 h 3570967"/>
              <a:gd name="connsiteX0" fmla="*/ 192059 w 4303060"/>
              <a:gd name="connsiteY0" fmla="*/ 946434 h 3570967"/>
              <a:gd name="connsiteX1" fmla="*/ 1602951 w 4303060"/>
              <a:gd name="connsiteY1" fmla="*/ 0 h 3570967"/>
              <a:gd name="connsiteX2" fmla="*/ 3588854 w 4303060"/>
              <a:gd name="connsiteY2" fmla="*/ 0 h 3570967"/>
              <a:gd name="connsiteX3" fmla="*/ 4303060 w 4303060"/>
              <a:gd name="connsiteY3" fmla="*/ 714206 h 3570967"/>
              <a:gd name="connsiteX4" fmla="*/ 4303060 w 4303060"/>
              <a:gd name="connsiteY4" fmla="*/ 2817387 h 3570967"/>
              <a:gd name="connsiteX5" fmla="*/ 3588854 w 4303060"/>
              <a:gd name="connsiteY5" fmla="*/ 3531593 h 3570967"/>
              <a:gd name="connsiteX6" fmla="*/ 1602951 w 4303060"/>
              <a:gd name="connsiteY6" fmla="*/ 3531593 h 3570967"/>
              <a:gd name="connsiteX7" fmla="*/ 279146 w 4303060"/>
              <a:gd name="connsiteY7" fmla="*/ 3368929 h 3570967"/>
              <a:gd name="connsiteX8" fmla="*/ 47088 w 4303060"/>
              <a:gd name="connsiteY8" fmla="*/ 2109054 h 3570967"/>
              <a:gd name="connsiteX9" fmla="*/ 192059 w 4303060"/>
              <a:gd name="connsiteY9" fmla="*/ 946434 h 3570967"/>
              <a:gd name="connsiteX0" fmla="*/ 192059 w 4303060"/>
              <a:gd name="connsiteY0" fmla="*/ 946434 h 3570967"/>
              <a:gd name="connsiteX1" fmla="*/ 1602951 w 4303060"/>
              <a:gd name="connsiteY1" fmla="*/ 0 h 3570967"/>
              <a:gd name="connsiteX2" fmla="*/ 3588854 w 4303060"/>
              <a:gd name="connsiteY2" fmla="*/ 0 h 3570967"/>
              <a:gd name="connsiteX3" fmla="*/ 4303060 w 4303060"/>
              <a:gd name="connsiteY3" fmla="*/ 714206 h 3570967"/>
              <a:gd name="connsiteX4" fmla="*/ 4303060 w 4303060"/>
              <a:gd name="connsiteY4" fmla="*/ 2817387 h 3570967"/>
              <a:gd name="connsiteX5" fmla="*/ 3588854 w 4303060"/>
              <a:gd name="connsiteY5" fmla="*/ 3531593 h 3570967"/>
              <a:gd name="connsiteX6" fmla="*/ 1602951 w 4303060"/>
              <a:gd name="connsiteY6" fmla="*/ 3531593 h 3570967"/>
              <a:gd name="connsiteX7" fmla="*/ 279146 w 4303060"/>
              <a:gd name="connsiteY7" fmla="*/ 3368929 h 3570967"/>
              <a:gd name="connsiteX8" fmla="*/ 47088 w 4303060"/>
              <a:gd name="connsiteY8" fmla="*/ 2109054 h 3570967"/>
              <a:gd name="connsiteX9" fmla="*/ 192059 w 4303060"/>
              <a:gd name="connsiteY9" fmla="*/ 946434 h 3570967"/>
              <a:gd name="connsiteX0" fmla="*/ 192059 w 4303060"/>
              <a:gd name="connsiteY0" fmla="*/ 1048034 h 3672567"/>
              <a:gd name="connsiteX1" fmla="*/ 1602951 w 4303060"/>
              <a:gd name="connsiteY1" fmla="*/ 101600 h 3672567"/>
              <a:gd name="connsiteX2" fmla="*/ 3763026 w 4303060"/>
              <a:gd name="connsiteY2" fmla="*/ 0 h 3672567"/>
              <a:gd name="connsiteX3" fmla="*/ 4303060 w 4303060"/>
              <a:gd name="connsiteY3" fmla="*/ 815806 h 3672567"/>
              <a:gd name="connsiteX4" fmla="*/ 4303060 w 4303060"/>
              <a:gd name="connsiteY4" fmla="*/ 2918987 h 3672567"/>
              <a:gd name="connsiteX5" fmla="*/ 3588854 w 4303060"/>
              <a:gd name="connsiteY5" fmla="*/ 3633193 h 3672567"/>
              <a:gd name="connsiteX6" fmla="*/ 1602951 w 4303060"/>
              <a:gd name="connsiteY6" fmla="*/ 3633193 h 3672567"/>
              <a:gd name="connsiteX7" fmla="*/ 279146 w 4303060"/>
              <a:gd name="connsiteY7" fmla="*/ 3470529 h 3672567"/>
              <a:gd name="connsiteX8" fmla="*/ 47088 w 4303060"/>
              <a:gd name="connsiteY8" fmla="*/ 2210654 h 3672567"/>
              <a:gd name="connsiteX9" fmla="*/ 192059 w 4303060"/>
              <a:gd name="connsiteY9" fmla="*/ 1048034 h 3672567"/>
              <a:gd name="connsiteX0" fmla="*/ 192059 w 4303060"/>
              <a:gd name="connsiteY0" fmla="*/ 1091577 h 3716110"/>
              <a:gd name="connsiteX1" fmla="*/ 1414266 w 4303060"/>
              <a:gd name="connsiteY1" fmla="*/ 0 h 3716110"/>
              <a:gd name="connsiteX2" fmla="*/ 3763026 w 4303060"/>
              <a:gd name="connsiteY2" fmla="*/ 43543 h 3716110"/>
              <a:gd name="connsiteX3" fmla="*/ 4303060 w 4303060"/>
              <a:gd name="connsiteY3" fmla="*/ 859349 h 3716110"/>
              <a:gd name="connsiteX4" fmla="*/ 4303060 w 4303060"/>
              <a:gd name="connsiteY4" fmla="*/ 2962530 h 3716110"/>
              <a:gd name="connsiteX5" fmla="*/ 3588854 w 4303060"/>
              <a:gd name="connsiteY5" fmla="*/ 3676736 h 3716110"/>
              <a:gd name="connsiteX6" fmla="*/ 1602951 w 4303060"/>
              <a:gd name="connsiteY6" fmla="*/ 3676736 h 3716110"/>
              <a:gd name="connsiteX7" fmla="*/ 279146 w 4303060"/>
              <a:gd name="connsiteY7" fmla="*/ 3514072 h 3716110"/>
              <a:gd name="connsiteX8" fmla="*/ 47088 w 4303060"/>
              <a:gd name="connsiteY8" fmla="*/ 2254197 h 3716110"/>
              <a:gd name="connsiteX9" fmla="*/ 192059 w 4303060"/>
              <a:gd name="connsiteY9" fmla="*/ 1091577 h 3716110"/>
              <a:gd name="connsiteX0" fmla="*/ 192059 w 4303060"/>
              <a:gd name="connsiteY0" fmla="*/ 1091577 h 3759917"/>
              <a:gd name="connsiteX1" fmla="*/ 1414266 w 4303060"/>
              <a:gd name="connsiteY1" fmla="*/ 0 h 3759917"/>
              <a:gd name="connsiteX2" fmla="*/ 3763026 w 4303060"/>
              <a:gd name="connsiteY2" fmla="*/ 43543 h 3759917"/>
              <a:gd name="connsiteX3" fmla="*/ 4303060 w 4303060"/>
              <a:gd name="connsiteY3" fmla="*/ 859349 h 3759917"/>
              <a:gd name="connsiteX4" fmla="*/ 4303060 w 4303060"/>
              <a:gd name="connsiteY4" fmla="*/ 2962530 h 3759917"/>
              <a:gd name="connsiteX5" fmla="*/ 3588854 w 4303060"/>
              <a:gd name="connsiteY5" fmla="*/ 3676736 h 3759917"/>
              <a:gd name="connsiteX6" fmla="*/ 1501351 w 4303060"/>
              <a:gd name="connsiteY6" fmla="*/ 3749307 h 3759917"/>
              <a:gd name="connsiteX7" fmla="*/ 279146 w 4303060"/>
              <a:gd name="connsiteY7" fmla="*/ 3514072 h 3759917"/>
              <a:gd name="connsiteX8" fmla="*/ 47088 w 4303060"/>
              <a:gd name="connsiteY8" fmla="*/ 2254197 h 3759917"/>
              <a:gd name="connsiteX9" fmla="*/ 192059 w 4303060"/>
              <a:gd name="connsiteY9" fmla="*/ 1091577 h 3759917"/>
              <a:gd name="connsiteX0" fmla="*/ 192059 w 4303060"/>
              <a:gd name="connsiteY0" fmla="*/ 1091577 h 3759917"/>
              <a:gd name="connsiteX1" fmla="*/ 1414266 w 4303060"/>
              <a:gd name="connsiteY1" fmla="*/ 0 h 3759917"/>
              <a:gd name="connsiteX2" fmla="*/ 3763026 w 4303060"/>
              <a:gd name="connsiteY2" fmla="*/ 43543 h 3759917"/>
              <a:gd name="connsiteX3" fmla="*/ 4303060 w 4303060"/>
              <a:gd name="connsiteY3" fmla="*/ 859349 h 3759917"/>
              <a:gd name="connsiteX4" fmla="*/ 4303060 w 4303060"/>
              <a:gd name="connsiteY4" fmla="*/ 2962530 h 3759917"/>
              <a:gd name="connsiteX5" fmla="*/ 3632397 w 4303060"/>
              <a:gd name="connsiteY5" fmla="*/ 3734793 h 3759917"/>
              <a:gd name="connsiteX6" fmla="*/ 1501351 w 4303060"/>
              <a:gd name="connsiteY6" fmla="*/ 3749307 h 3759917"/>
              <a:gd name="connsiteX7" fmla="*/ 279146 w 4303060"/>
              <a:gd name="connsiteY7" fmla="*/ 3514072 h 3759917"/>
              <a:gd name="connsiteX8" fmla="*/ 47088 w 4303060"/>
              <a:gd name="connsiteY8" fmla="*/ 2254197 h 3759917"/>
              <a:gd name="connsiteX9" fmla="*/ 192059 w 4303060"/>
              <a:gd name="connsiteY9" fmla="*/ 1091577 h 3759917"/>
              <a:gd name="connsiteX0" fmla="*/ 192059 w 4303060"/>
              <a:gd name="connsiteY0" fmla="*/ 1091577 h 3759917"/>
              <a:gd name="connsiteX1" fmla="*/ 1414266 w 4303060"/>
              <a:gd name="connsiteY1" fmla="*/ 0 h 3759917"/>
              <a:gd name="connsiteX2" fmla="*/ 3763026 w 4303060"/>
              <a:gd name="connsiteY2" fmla="*/ 43543 h 3759917"/>
              <a:gd name="connsiteX3" fmla="*/ 4303060 w 4303060"/>
              <a:gd name="connsiteY3" fmla="*/ 859349 h 3759917"/>
              <a:gd name="connsiteX4" fmla="*/ 4303060 w 4303060"/>
              <a:gd name="connsiteY4" fmla="*/ 2962530 h 3759917"/>
              <a:gd name="connsiteX5" fmla="*/ 3632397 w 4303060"/>
              <a:gd name="connsiteY5" fmla="*/ 3734793 h 3759917"/>
              <a:gd name="connsiteX6" fmla="*/ 1501351 w 4303060"/>
              <a:gd name="connsiteY6" fmla="*/ 3749307 h 3759917"/>
              <a:gd name="connsiteX7" fmla="*/ 279146 w 4303060"/>
              <a:gd name="connsiteY7" fmla="*/ 3514072 h 3759917"/>
              <a:gd name="connsiteX8" fmla="*/ 47088 w 4303060"/>
              <a:gd name="connsiteY8" fmla="*/ 2254197 h 3759917"/>
              <a:gd name="connsiteX9" fmla="*/ 192059 w 4303060"/>
              <a:gd name="connsiteY9" fmla="*/ 1091577 h 3759917"/>
              <a:gd name="connsiteX0" fmla="*/ 192059 w 4303060"/>
              <a:gd name="connsiteY0" fmla="*/ 1149634 h 3817974"/>
              <a:gd name="connsiteX1" fmla="*/ 1414266 w 4303060"/>
              <a:gd name="connsiteY1" fmla="*/ 58057 h 3817974"/>
              <a:gd name="connsiteX2" fmla="*/ 3777540 w 4303060"/>
              <a:gd name="connsiteY2" fmla="*/ 0 h 3817974"/>
              <a:gd name="connsiteX3" fmla="*/ 4303060 w 4303060"/>
              <a:gd name="connsiteY3" fmla="*/ 917406 h 3817974"/>
              <a:gd name="connsiteX4" fmla="*/ 4303060 w 4303060"/>
              <a:gd name="connsiteY4" fmla="*/ 3020587 h 3817974"/>
              <a:gd name="connsiteX5" fmla="*/ 3632397 w 4303060"/>
              <a:gd name="connsiteY5" fmla="*/ 3792850 h 3817974"/>
              <a:gd name="connsiteX6" fmla="*/ 1501351 w 4303060"/>
              <a:gd name="connsiteY6" fmla="*/ 3807364 h 3817974"/>
              <a:gd name="connsiteX7" fmla="*/ 279146 w 4303060"/>
              <a:gd name="connsiteY7" fmla="*/ 3572129 h 3817974"/>
              <a:gd name="connsiteX8" fmla="*/ 47088 w 4303060"/>
              <a:gd name="connsiteY8" fmla="*/ 2312254 h 3817974"/>
              <a:gd name="connsiteX9" fmla="*/ 192059 w 4303060"/>
              <a:gd name="connsiteY9" fmla="*/ 1149634 h 3817974"/>
              <a:gd name="connsiteX0" fmla="*/ 266285 w 4377286"/>
              <a:gd name="connsiteY0" fmla="*/ 1149634 h 3817974"/>
              <a:gd name="connsiteX1" fmla="*/ 1488492 w 4377286"/>
              <a:gd name="connsiteY1" fmla="*/ 58057 h 3817974"/>
              <a:gd name="connsiteX2" fmla="*/ 3851766 w 4377286"/>
              <a:gd name="connsiteY2" fmla="*/ 0 h 3817974"/>
              <a:gd name="connsiteX3" fmla="*/ 4377286 w 4377286"/>
              <a:gd name="connsiteY3" fmla="*/ 917406 h 3817974"/>
              <a:gd name="connsiteX4" fmla="*/ 4377286 w 4377286"/>
              <a:gd name="connsiteY4" fmla="*/ 3020587 h 3817974"/>
              <a:gd name="connsiteX5" fmla="*/ 3706623 w 4377286"/>
              <a:gd name="connsiteY5" fmla="*/ 3792850 h 3817974"/>
              <a:gd name="connsiteX6" fmla="*/ 1575577 w 4377286"/>
              <a:gd name="connsiteY6" fmla="*/ 3807364 h 3817974"/>
              <a:gd name="connsiteX7" fmla="*/ 353372 w 4377286"/>
              <a:gd name="connsiteY7" fmla="*/ 3572129 h 3817974"/>
              <a:gd name="connsiteX8" fmla="*/ 34228 w 4377286"/>
              <a:gd name="connsiteY8" fmla="*/ 2312254 h 3817974"/>
              <a:gd name="connsiteX9" fmla="*/ 266285 w 4377286"/>
              <a:gd name="connsiteY9" fmla="*/ 1149634 h 3817974"/>
              <a:gd name="connsiteX0" fmla="*/ 233533 w 4344534"/>
              <a:gd name="connsiteY0" fmla="*/ 1149634 h 3817974"/>
              <a:gd name="connsiteX1" fmla="*/ 1455740 w 4344534"/>
              <a:gd name="connsiteY1" fmla="*/ 58057 h 3817974"/>
              <a:gd name="connsiteX2" fmla="*/ 3819014 w 4344534"/>
              <a:gd name="connsiteY2" fmla="*/ 0 h 3817974"/>
              <a:gd name="connsiteX3" fmla="*/ 4344534 w 4344534"/>
              <a:gd name="connsiteY3" fmla="*/ 917406 h 3817974"/>
              <a:gd name="connsiteX4" fmla="*/ 4344534 w 4344534"/>
              <a:gd name="connsiteY4" fmla="*/ 3020587 h 3817974"/>
              <a:gd name="connsiteX5" fmla="*/ 3673871 w 4344534"/>
              <a:gd name="connsiteY5" fmla="*/ 3792850 h 3817974"/>
              <a:gd name="connsiteX6" fmla="*/ 1542825 w 4344534"/>
              <a:gd name="connsiteY6" fmla="*/ 3807364 h 3817974"/>
              <a:gd name="connsiteX7" fmla="*/ 320620 w 4344534"/>
              <a:gd name="connsiteY7" fmla="*/ 3572129 h 3817974"/>
              <a:gd name="connsiteX8" fmla="*/ 1476 w 4344534"/>
              <a:gd name="connsiteY8" fmla="*/ 2312254 h 3817974"/>
              <a:gd name="connsiteX9" fmla="*/ 233533 w 4344534"/>
              <a:gd name="connsiteY9" fmla="*/ 1149634 h 3817974"/>
              <a:gd name="connsiteX0" fmla="*/ 233533 w 4344534"/>
              <a:gd name="connsiteY0" fmla="*/ 1149634 h 3908964"/>
              <a:gd name="connsiteX1" fmla="*/ 1455740 w 4344534"/>
              <a:gd name="connsiteY1" fmla="*/ 58057 h 3908964"/>
              <a:gd name="connsiteX2" fmla="*/ 3819014 w 4344534"/>
              <a:gd name="connsiteY2" fmla="*/ 0 h 3908964"/>
              <a:gd name="connsiteX3" fmla="*/ 4344534 w 4344534"/>
              <a:gd name="connsiteY3" fmla="*/ 917406 h 3908964"/>
              <a:gd name="connsiteX4" fmla="*/ 4344534 w 4344534"/>
              <a:gd name="connsiteY4" fmla="*/ 3020587 h 3908964"/>
              <a:gd name="connsiteX5" fmla="*/ 3644842 w 4344534"/>
              <a:gd name="connsiteY5" fmla="*/ 3908964 h 3908964"/>
              <a:gd name="connsiteX6" fmla="*/ 1542825 w 4344534"/>
              <a:gd name="connsiteY6" fmla="*/ 3807364 h 3908964"/>
              <a:gd name="connsiteX7" fmla="*/ 320620 w 4344534"/>
              <a:gd name="connsiteY7" fmla="*/ 3572129 h 3908964"/>
              <a:gd name="connsiteX8" fmla="*/ 1476 w 4344534"/>
              <a:gd name="connsiteY8" fmla="*/ 2312254 h 3908964"/>
              <a:gd name="connsiteX9" fmla="*/ 233533 w 4344534"/>
              <a:gd name="connsiteY9" fmla="*/ 1149634 h 3908964"/>
              <a:gd name="connsiteX0" fmla="*/ 233533 w 4344534"/>
              <a:gd name="connsiteY0" fmla="*/ 1149634 h 3923478"/>
              <a:gd name="connsiteX1" fmla="*/ 1455740 w 4344534"/>
              <a:gd name="connsiteY1" fmla="*/ 58057 h 3923478"/>
              <a:gd name="connsiteX2" fmla="*/ 3819014 w 4344534"/>
              <a:gd name="connsiteY2" fmla="*/ 0 h 3923478"/>
              <a:gd name="connsiteX3" fmla="*/ 4344534 w 4344534"/>
              <a:gd name="connsiteY3" fmla="*/ 917406 h 3923478"/>
              <a:gd name="connsiteX4" fmla="*/ 4344534 w 4344534"/>
              <a:gd name="connsiteY4" fmla="*/ 3020587 h 3923478"/>
              <a:gd name="connsiteX5" fmla="*/ 3644842 w 4344534"/>
              <a:gd name="connsiteY5" fmla="*/ 3908964 h 3923478"/>
              <a:gd name="connsiteX6" fmla="*/ 1499282 w 4344534"/>
              <a:gd name="connsiteY6" fmla="*/ 3923478 h 3923478"/>
              <a:gd name="connsiteX7" fmla="*/ 320620 w 4344534"/>
              <a:gd name="connsiteY7" fmla="*/ 3572129 h 3923478"/>
              <a:gd name="connsiteX8" fmla="*/ 1476 w 4344534"/>
              <a:gd name="connsiteY8" fmla="*/ 2312254 h 3923478"/>
              <a:gd name="connsiteX9" fmla="*/ 233533 w 4344534"/>
              <a:gd name="connsiteY9" fmla="*/ 1149634 h 3923478"/>
              <a:gd name="connsiteX0" fmla="*/ 233533 w 4344534"/>
              <a:gd name="connsiteY0" fmla="*/ 1149634 h 3923478"/>
              <a:gd name="connsiteX1" fmla="*/ 1455740 w 4344534"/>
              <a:gd name="connsiteY1" fmla="*/ 58057 h 3923478"/>
              <a:gd name="connsiteX2" fmla="*/ 3819014 w 4344534"/>
              <a:gd name="connsiteY2" fmla="*/ 0 h 3923478"/>
              <a:gd name="connsiteX3" fmla="*/ 4344534 w 4344534"/>
              <a:gd name="connsiteY3" fmla="*/ 917406 h 3923478"/>
              <a:gd name="connsiteX4" fmla="*/ 4344534 w 4344534"/>
              <a:gd name="connsiteY4" fmla="*/ 3020587 h 3923478"/>
              <a:gd name="connsiteX5" fmla="*/ 3485185 w 4344534"/>
              <a:gd name="connsiteY5" fmla="*/ 3734792 h 3923478"/>
              <a:gd name="connsiteX6" fmla="*/ 1499282 w 4344534"/>
              <a:gd name="connsiteY6" fmla="*/ 3923478 h 3923478"/>
              <a:gd name="connsiteX7" fmla="*/ 320620 w 4344534"/>
              <a:gd name="connsiteY7" fmla="*/ 3572129 h 3923478"/>
              <a:gd name="connsiteX8" fmla="*/ 1476 w 4344534"/>
              <a:gd name="connsiteY8" fmla="*/ 2312254 h 3923478"/>
              <a:gd name="connsiteX9" fmla="*/ 233533 w 4344534"/>
              <a:gd name="connsiteY9" fmla="*/ 1149634 h 3923478"/>
              <a:gd name="connsiteX0" fmla="*/ 233533 w 4344534"/>
              <a:gd name="connsiteY0" fmla="*/ 1149634 h 3923478"/>
              <a:gd name="connsiteX1" fmla="*/ 1455740 w 4344534"/>
              <a:gd name="connsiteY1" fmla="*/ 58057 h 3923478"/>
              <a:gd name="connsiteX2" fmla="*/ 3819014 w 4344534"/>
              <a:gd name="connsiteY2" fmla="*/ 0 h 3923478"/>
              <a:gd name="connsiteX3" fmla="*/ 4344534 w 4344534"/>
              <a:gd name="connsiteY3" fmla="*/ 917406 h 3923478"/>
              <a:gd name="connsiteX4" fmla="*/ 4344534 w 4344534"/>
              <a:gd name="connsiteY4" fmla="*/ 3020587 h 3923478"/>
              <a:gd name="connsiteX5" fmla="*/ 3238443 w 4344534"/>
              <a:gd name="connsiteY5" fmla="*/ 3879934 h 3923478"/>
              <a:gd name="connsiteX6" fmla="*/ 1499282 w 4344534"/>
              <a:gd name="connsiteY6" fmla="*/ 3923478 h 3923478"/>
              <a:gd name="connsiteX7" fmla="*/ 320620 w 4344534"/>
              <a:gd name="connsiteY7" fmla="*/ 3572129 h 3923478"/>
              <a:gd name="connsiteX8" fmla="*/ 1476 w 4344534"/>
              <a:gd name="connsiteY8" fmla="*/ 2312254 h 3923478"/>
              <a:gd name="connsiteX9" fmla="*/ 233533 w 4344534"/>
              <a:gd name="connsiteY9" fmla="*/ 1149634 h 3923478"/>
              <a:gd name="connsiteX0" fmla="*/ 233533 w 4344577"/>
              <a:gd name="connsiteY0" fmla="*/ 1091577 h 3865421"/>
              <a:gd name="connsiteX1" fmla="*/ 1455740 w 4344577"/>
              <a:gd name="connsiteY1" fmla="*/ 0 h 3865421"/>
              <a:gd name="connsiteX2" fmla="*/ 3962518 w 4344577"/>
              <a:gd name="connsiteY2" fmla="*/ 44687 h 3865421"/>
              <a:gd name="connsiteX3" fmla="*/ 4344534 w 4344577"/>
              <a:gd name="connsiteY3" fmla="*/ 859349 h 3865421"/>
              <a:gd name="connsiteX4" fmla="*/ 4344534 w 4344577"/>
              <a:gd name="connsiteY4" fmla="*/ 2962530 h 3865421"/>
              <a:gd name="connsiteX5" fmla="*/ 3238443 w 4344577"/>
              <a:gd name="connsiteY5" fmla="*/ 3821877 h 3865421"/>
              <a:gd name="connsiteX6" fmla="*/ 1499282 w 4344577"/>
              <a:gd name="connsiteY6" fmla="*/ 3865421 h 3865421"/>
              <a:gd name="connsiteX7" fmla="*/ 320620 w 4344577"/>
              <a:gd name="connsiteY7" fmla="*/ 3514072 h 3865421"/>
              <a:gd name="connsiteX8" fmla="*/ 1476 w 4344577"/>
              <a:gd name="connsiteY8" fmla="*/ 2254197 h 3865421"/>
              <a:gd name="connsiteX9" fmla="*/ 233533 w 4344577"/>
              <a:gd name="connsiteY9" fmla="*/ 1091577 h 3865421"/>
              <a:gd name="connsiteX0" fmla="*/ 233533 w 4344577"/>
              <a:gd name="connsiteY0" fmla="*/ 1046890 h 3820734"/>
              <a:gd name="connsiteX1" fmla="*/ 1389507 w 4344577"/>
              <a:gd name="connsiteY1" fmla="*/ 160802 h 3820734"/>
              <a:gd name="connsiteX2" fmla="*/ 3962518 w 4344577"/>
              <a:gd name="connsiteY2" fmla="*/ 0 h 3820734"/>
              <a:gd name="connsiteX3" fmla="*/ 4344534 w 4344577"/>
              <a:gd name="connsiteY3" fmla="*/ 814662 h 3820734"/>
              <a:gd name="connsiteX4" fmla="*/ 4344534 w 4344577"/>
              <a:gd name="connsiteY4" fmla="*/ 2917843 h 3820734"/>
              <a:gd name="connsiteX5" fmla="*/ 3238443 w 4344577"/>
              <a:gd name="connsiteY5" fmla="*/ 3777190 h 3820734"/>
              <a:gd name="connsiteX6" fmla="*/ 1499282 w 4344577"/>
              <a:gd name="connsiteY6" fmla="*/ 3820734 h 3820734"/>
              <a:gd name="connsiteX7" fmla="*/ 320620 w 4344577"/>
              <a:gd name="connsiteY7" fmla="*/ 3469385 h 3820734"/>
              <a:gd name="connsiteX8" fmla="*/ 1476 w 4344577"/>
              <a:gd name="connsiteY8" fmla="*/ 2209510 h 3820734"/>
              <a:gd name="connsiteX9" fmla="*/ 233533 w 4344577"/>
              <a:gd name="connsiteY9" fmla="*/ 1046890 h 3820734"/>
              <a:gd name="connsiteX0" fmla="*/ 432231 w 4344577"/>
              <a:gd name="connsiteY0" fmla="*/ 1034047 h 3820734"/>
              <a:gd name="connsiteX1" fmla="*/ 1389507 w 4344577"/>
              <a:gd name="connsiteY1" fmla="*/ 160802 h 3820734"/>
              <a:gd name="connsiteX2" fmla="*/ 3962518 w 4344577"/>
              <a:gd name="connsiteY2" fmla="*/ 0 h 3820734"/>
              <a:gd name="connsiteX3" fmla="*/ 4344534 w 4344577"/>
              <a:gd name="connsiteY3" fmla="*/ 814662 h 3820734"/>
              <a:gd name="connsiteX4" fmla="*/ 4344534 w 4344577"/>
              <a:gd name="connsiteY4" fmla="*/ 2917843 h 3820734"/>
              <a:gd name="connsiteX5" fmla="*/ 3238443 w 4344577"/>
              <a:gd name="connsiteY5" fmla="*/ 3777190 h 3820734"/>
              <a:gd name="connsiteX6" fmla="*/ 1499282 w 4344577"/>
              <a:gd name="connsiteY6" fmla="*/ 3820734 h 3820734"/>
              <a:gd name="connsiteX7" fmla="*/ 320620 w 4344577"/>
              <a:gd name="connsiteY7" fmla="*/ 3469385 h 3820734"/>
              <a:gd name="connsiteX8" fmla="*/ 1476 w 4344577"/>
              <a:gd name="connsiteY8" fmla="*/ 2209510 h 3820734"/>
              <a:gd name="connsiteX9" fmla="*/ 432231 w 4344577"/>
              <a:gd name="connsiteY9" fmla="*/ 1034047 h 3820734"/>
              <a:gd name="connsiteX0" fmla="*/ 432231 w 4344577"/>
              <a:gd name="connsiteY0" fmla="*/ 1034047 h 3820734"/>
              <a:gd name="connsiteX1" fmla="*/ 1411584 w 4344577"/>
              <a:gd name="connsiteY1" fmla="*/ 340605 h 3820734"/>
              <a:gd name="connsiteX2" fmla="*/ 3962518 w 4344577"/>
              <a:gd name="connsiteY2" fmla="*/ 0 h 3820734"/>
              <a:gd name="connsiteX3" fmla="*/ 4344534 w 4344577"/>
              <a:gd name="connsiteY3" fmla="*/ 814662 h 3820734"/>
              <a:gd name="connsiteX4" fmla="*/ 4344534 w 4344577"/>
              <a:gd name="connsiteY4" fmla="*/ 2917843 h 3820734"/>
              <a:gd name="connsiteX5" fmla="*/ 3238443 w 4344577"/>
              <a:gd name="connsiteY5" fmla="*/ 3777190 h 3820734"/>
              <a:gd name="connsiteX6" fmla="*/ 1499282 w 4344577"/>
              <a:gd name="connsiteY6" fmla="*/ 3820734 h 3820734"/>
              <a:gd name="connsiteX7" fmla="*/ 320620 w 4344577"/>
              <a:gd name="connsiteY7" fmla="*/ 3469385 h 3820734"/>
              <a:gd name="connsiteX8" fmla="*/ 1476 w 4344577"/>
              <a:gd name="connsiteY8" fmla="*/ 2209510 h 3820734"/>
              <a:gd name="connsiteX9" fmla="*/ 432231 w 4344577"/>
              <a:gd name="connsiteY9" fmla="*/ 1034047 h 3820734"/>
              <a:gd name="connsiteX0" fmla="*/ 432231 w 4344577"/>
              <a:gd name="connsiteY0" fmla="*/ 1034047 h 3820734"/>
              <a:gd name="connsiteX1" fmla="*/ 820685 w 4344577"/>
              <a:gd name="connsiteY1" fmla="*/ 686904 h 3820734"/>
              <a:gd name="connsiteX2" fmla="*/ 1411584 w 4344577"/>
              <a:gd name="connsiteY2" fmla="*/ 340605 h 3820734"/>
              <a:gd name="connsiteX3" fmla="*/ 3962518 w 4344577"/>
              <a:gd name="connsiteY3" fmla="*/ 0 h 3820734"/>
              <a:gd name="connsiteX4" fmla="*/ 4344534 w 4344577"/>
              <a:gd name="connsiteY4" fmla="*/ 814662 h 3820734"/>
              <a:gd name="connsiteX5" fmla="*/ 4344534 w 4344577"/>
              <a:gd name="connsiteY5" fmla="*/ 2917843 h 3820734"/>
              <a:gd name="connsiteX6" fmla="*/ 3238443 w 4344577"/>
              <a:gd name="connsiteY6" fmla="*/ 3777190 h 3820734"/>
              <a:gd name="connsiteX7" fmla="*/ 1499282 w 4344577"/>
              <a:gd name="connsiteY7" fmla="*/ 3820734 h 3820734"/>
              <a:gd name="connsiteX8" fmla="*/ 320620 w 4344577"/>
              <a:gd name="connsiteY8" fmla="*/ 3469385 h 3820734"/>
              <a:gd name="connsiteX9" fmla="*/ 1476 w 4344577"/>
              <a:gd name="connsiteY9" fmla="*/ 2209510 h 3820734"/>
              <a:gd name="connsiteX10" fmla="*/ 432231 w 4344577"/>
              <a:gd name="connsiteY10" fmla="*/ 1034047 h 382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4577" h="3820734">
                <a:moveTo>
                  <a:pt x="432231" y="1034047"/>
                </a:moveTo>
                <a:cubicBezTo>
                  <a:pt x="544849" y="771717"/>
                  <a:pt x="657460" y="802478"/>
                  <a:pt x="820685" y="686904"/>
                </a:cubicBezTo>
                <a:cubicBezTo>
                  <a:pt x="983911" y="571330"/>
                  <a:pt x="864028" y="446527"/>
                  <a:pt x="1411584" y="340605"/>
                </a:cubicBezTo>
                <a:lnTo>
                  <a:pt x="3962518" y="0"/>
                </a:lnTo>
                <a:cubicBezTo>
                  <a:pt x="4356963" y="0"/>
                  <a:pt x="4344534" y="420217"/>
                  <a:pt x="4344534" y="814662"/>
                </a:cubicBezTo>
                <a:lnTo>
                  <a:pt x="4344534" y="2917843"/>
                </a:lnTo>
                <a:cubicBezTo>
                  <a:pt x="4344534" y="3312288"/>
                  <a:pt x="3705459" y="3646561"/>
                  <a:pt x="3238443" y="3777190"/>
                </a:cubicBezTo>
                <a:lnTo>
                  <a:pt x="1499282" y="3820734"/>
                </a:lnTo>
                <a:cubicBezTo>
                  <a:pt x="1104837" y="3820734"/>
                  <a:pt x="915706" y="3791259"/>
                  <a:pt x="320620" y="3469385"/>
                </a:cubicBezTo>
                <a:cubicBezTo>
                  <a:pt x="-40290" y="3162143"/>
                  <a:pt x="1476" y="2579392"/>
                  <a:pt x="1476" y="2209510"/>
                </a:cubicBezTo>
                <a:cubicBezTo>
                  <a:pt x="74048" y="1854142"/>
                  <a:pt x="289035" y="1402489"/>
                  <a:pt x="432231" y="103404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bject 25">
            <a:extLst>
              <a:ext uri="{FF2B5EF4-FFF2-40B4-BE49-F238E27FC236}">
                <a16:creationId xmlns:a16="http://schemas.microsoft.com/office/drawing/2014/main" id="{881C6EB1-6424-C620-5F80-73B0F07EC048}"/>
              </a:ext>
            </a:extLst>
          </p:cNvPr>
          <p:cNvSpPr/>
          <p:nvPr/>
        </p:nvSpPr>
        <p:spPr>
          <a:xfrm>
            <a:off x="8029575" y="4038600"/>
            <a:ext cx="3749356" cy="2375195"/>
          </a:xfrm>
          <a:prstGeom prst="rect">
            <a:avLst/>
          </a:prstGeom>
          <a:blipFill>
            <a:blip r:embed="rId10" cstate="print">
              <a:extLst>
                <a:ext uri="{BEBA8EAE-BF5A-486C-A8C5-ECC9F3942E4B}">
                  <a14:imgProps xmlns:a14="http://schemas.microsoft.com/office/drawing/2010/main">
                    <a14:imgLayer r:embed="rId11">
                      <a14:imgEffect>
                        <a14:backgroundRemoval t="1934" b="99171" l="167" r="95500">
                          <a14:foregroundMark x1="11833" y1="48066" x2="7833" y2="68508"/>
                          <a14:foregroundMark x1="11000" y1="43370" x2="17833" y2="61050"/>
                          <a14:foregroundMark x1="19833" y1="61050" x2="21500" y2="70442"/>
                          <a14:foregroundMark x1="1667" y1="70994" x2="10333" y2="67956"/>
                          <a14:foregroundMark x1="333" y1="71271" x2="1667" y2="70166"/>
                          <a14:foregroundMark x1="9000" y1="80110" x2="17667" y2="87845"/>
                          <a14:foregroundMark x1="17667" y1="87845" x2="17833" y2="87845"/>
                          <a14:foregroundMark x1="32167" y1="84807" x2="49673" y2="91487"/>
                          <a14:foregroundMark x1="32833" y1="71271" x2="32667" y2="67403"/>
                          <a14:foregroundMark x1="19167" y1="80387" x2="18333" y2="83149"/>
                          <a14:foregroundMark x1="36833" y1="91989" x2="38167" y2="96133"/>
                          <a14:foregroundMark x1="43833" y1="81768" x2="53000" y2="84807"/>
                          <a14:foregroundMark x1="59167" y1="93094" x2="61333" y2="90331"/>
                          <a14:foregroundMark x1="27333" y1="85083" x2="34833" y2="77624"/>
                          <a14:foregroundMark x1="36667" y1="78177" x2="55667" y2="84530"/>
                          <a14:foregroundMark x1="72000" y1="74862" x2="73500" y2="88674"/>
                          <a14:foregroundMark x1="71333" y1="91713" x2="74000" y2="91436"/>
                          <a14:foregroundMark x1="85500" y1="22376" x2="90667" y2="79558"/>
                          <a14:foregroundMark x1="94000" y1="29282" x2="95500" y2="38950"/>
                          <a14:foregroundMark x1="50667" y1="12431" x2="64333" y2="47514"/>
                          <a14:foregroundMark x1="64333" y1="47514" x2="64333" y2="48066"/>
                          <a14:foregroundMark x1="34167" y1="10497" x2="38333" y2="52762"/>
                          <a14:foregroundMark x1="38333" y1="52762" x2="44333" y2="54972"/>
                          <a14:foregroundMark x1="44333" y1="54972" x2="69167" y2="51105"/>
                          <a14:foregroundMark x1="69167" y1="51105" x2="73500" y2="35635"/>
                          <a14:foregroundMark x1="73500" y1="35635" x2="74333" y2="7735"/>
                          <a14:foregroundMark x1="74333" y1="7735" x2="34000" y2="11050"/>
                          <a14:foregroundMark x1="54000" y1="1934" x2="55667" y2="3867"/>
                          <a14:foregroundMark x1="29500" y1="29558" x2="37000" y2="25691"/>
                          <a14:foregroundMark x1="45667" y1="12983" x2="27500" y2="29834"/>
                          <a14:foregroundMark x1="37000" y1="19337" x2="26833" y2="28729"/>
                          <a14:foregroundMark x1="14333" y1="63536" x2="13500" y2="66851"/>
                          <a14:foregroundMark x1="31833" y1="41436" x2="31500" y2="29282"/>
                          <a14:foregroundMark x1="85333" y1="69337" x2="88333" y2="77624"/>
                          <a14:foregroundMark x1="60500" y1="71271" x2="60833" y2="75691"/>
                          <a14:foregroundMark x1="58167" y1="70442" x2="58167" y2="70442"/>
                          <a14:foregroundMark x1="58333" y1="69337" x2="58333" y2="69337"/>
                          <a14:foregroundMark x1="63833" y1="69613" x2="63833" y2="69613"/>
                          <a14:foregroundMark x1="4833" y1="72376" x2="4833" y2="72376"/>
                          <a14:foregroundMark x1="6500" y1="53315" x2="6500" y2="53315"/>
                          <a14:foregroundMark x1="94167" y1="65193" x2="94167" y2="65193"/>
                          <a14:foregroundMark x1="35667" y1="97238" x2="35667" y2="97238"/>
                          <a14:foregroundMark x1="38333" y1="98619" x2="38333" y2="98619"/>
                          <a14:foregroundMark x1="63500" y1="89779" x2="63500" y2="89779"/>
                          <a14:foregroundMark x1="61167" y1="88950" x2="61167" y2="88950"/>
                          <a14:foregroundMark x1="61667" y1="88950" x2="61667" y2="88950"/>
                          <a14:foregroundMark x1="62167" y1="88674" x2="62167" y2="88674"/>
                          <a14:foregroundMark x1="4833" y1="62431" x2="4833" y2="62431"/>
                          <a14:foregroundMark x1="35833" y1="99171" x2="35833" y2="99171"/>
                          <a14:foregroundMark x1="39000" y1="98895" x2="39000" y2="98895"/>
                          <a14:foregroundMark x1="61667" y1="59945" x2="61667" y2="59945"/>
                          <a14:foregroundMark x1="91333" y1="83978" x2="91333" y2="83978"/>
                          <a14:foregroundMark x1="93500" y1="84807" x2="93500" y2="84807"/>
                          <a14:foregroundMark x1="94000" y1="86188" x2="94000" y2="86188"/>
                          <a14:foregroundMark x1="91333" y1="85912" x2="91333" y2="85912"/>
                          <a14:backgroundMark x1="41667" y1="64088" x2="41833" y2="70166"/>
                          <a14:backgroundMark x1="46500" y1="96685" x2="48000" y2="96685"/>
                          <a14:backgroundMark x1="55667" y1="89227" x2="54333" y2="93094"/>
                          <a14:backgroundMark x1="52667" y1="92265" x2="52000" y2="94199"/>
                          <a14:backgroundMark x1="53500" y1="92541" x2="54833" y2="93923"/>
                          <a14:backgroundMark x1="37500" y1="98895" x2="37500" y2="99171"/>
                          <a14:backgroundMark x1="37500" y1="98619" x2="37500" y2="98895"/>
                          <a14:backgroundMark x1="36883" y1="98619" x2="36833" y2="98895"/>
                          <a14:backgroundMark x1="37133" y1="97238" x2="36883" y2="98619"/>
                          <a14:backgroundMark x1="37333" y1="96133" x2="37133" y2="97238"/>
                          <a14:backgroundMark x1="57500" y1="62707" x2="57333" y2="66851"/>
                        </a14:backgroundRemoval>
                      </a14:imgEffect>
                      <a14:imgEffect>
                        <a14:sharpenSoften amount="20000"/>
                      </a14:imgEffect>
                    </a14:imgLayer>
                  </a14:imgProps>
                </a:ext>
              </a:extLst>
            </a:blip>
            <a:stretch>
              <a:fillRect/>
            </a:stretch>
          </a:blipFill>
          <a:effectLst>
            <a:outerShdw blurRad="50800" dist="38100" dir="2700000" algn="tl" rotWithShape="0">
              <a:prstClr val="black">
                <a:alpha val="40000"/>
              </a:prstClr>
            </a:outerShdw>
          </a:effectLst>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10">
            <a:extLst>
              <a:ext uri="{FF2B5EF4-FFF2-40B4-BE49-F238E27FC236}">
                <a16:creationId xmlns:a16="http://schemas.microsoft.com/office/drawing/2014/main" id="{43AB8679-3FBF-239A-5EBC-9123C636CE66}"/>
              </a:ext>
            </a:extLst>
          </p:cNvPr>
          <p:cNvSpPr/>
          <p:nvPr/>
        </p:nvSpPr>
        <p:spPr>
          <a:xfrm>
            <a:off x="203709" y="725394"/>
            <a:ext cx="11864466" cy="6144413"/>
          </a:xfrm>
          <a:custGeom>
            <a:avLst/>
            <a:gdLst/>
            <a:ahLst/>
            <a:cxnLst/>
            <a:rect l="l" t="t" r="r" b="b"/>
            <a:pathLst>
              <a:path w="11125200" h="5715160">
                <a:moveTo>
                  <a:pt x="0" y="310676"/>
                </a:moveTo>
                <a:lnTo>
                  <a:pt x="0" y="5404484"/>
                </a:lnTo>
                <a:lnTo>
                  <a:pt x="1029" y="5429964"/>
                </a:lnTo>
                <a:lnTo>
                  <a:pt x="9029" y="5479143"/>
                </a:lnTo>
                <a:lnTo>
                  <a:pt x="24414" y="5525413"/>
                </a:lnTo>
                <a:lnTo>
                  <a:pt x="46546" y="5568135"/>
                </a:lnTo>
                <a:lnTo>
                  <a:pt x="74785" y="5606669"/>
                </a:lnTo>
                <a:lnTo>
                  <a:pt x="108491" y="5640375"/>
                </a:lnTo>
                <a:lnTo>
                  <a:pt x="147025" y="5668614"/>
                </a:lnTo>
                <a:lnTo>
                  <a:pt x="189746" y="5690745"/>
                </a:lnTo>
                <a:lnTo>
                  <a:pt x="236016" y="5706131"/>
                </a:lnTo>
                <a:lnTo>
                  <a:pt x="285195" y="5714130"/>
                </a:lnTo>
                <a:lnTo>
                  <a:pt x="310675" y="5715160"/>
                </a:lnTo>
                <a:lnTo>
                  <a:pt x="10814523" y="5715160"/>
                </a:lnTo>
                <a:lnTo>
                  <a:pt x="10864917" y="5711094"/>
                </a:lnTo>
                <a:lnTo>
                  <a:pt x="10912721" y="5699321"/>
                </a:lnTo>
                <a:lnTo>
                  <a:pt x="10957297" y="5680483"/>
                </a:lnTo>
                <a:lnTo>
                  <a:pt x="10998004" y="5655217"/>
                </a:lnTo>
                <a:lnTo>
                  <a:pt x="11034204" y="5624165"/>
                </a:lnTo>
                <a:lnTo>
                  <a:pt x="11065257" y="5587965"/>
                </a:lnTo>
                <a:lnTo>
                  <a:pt x="11090522" y="5547257"/>
                </a:lnTo>
                <a:lnTo>
                  <a:pt x="11109361" y="5502682"/>
                </a:lnTo>
                <a:lnTo>
                  <a:pt x="11121133" y="5454877"/>
                </a:lnTo>
                <a:lnTo>
                  <a:pt x="11125200" y="5404484"/>
                </a:lnTo>
                <a:lnTo>
                  <a:pt x="11125200" y="310676"/>
                </a:lnTo>
                <a:lnTo>
                  <a:pt x="11121133" y="260282"/>
                </a:lnTo>
                <a:lnTo>
                  <a:pt x="11109361" y="212478"/>
                </a:lnTo>
                <a:lnTo>
                  <a:pt x="11090522" y="167902"/>
                </a:lnTo>
                <a:lnTo>
                  <a:pt x="11065257" y="127194"/>
                </a:lnTo>
                <a:lnTo>
                  <a:pt x="11034204" y="90994"/>
                </a:lnTo>
                <a:lnTo>
                  <a:pt x="10998004" y="59942"/>
                </a:lnTo>
                <a:lnTo>
                  <a:pt x="10957297" y="34677"/>
                </a:lnTo>
                <a:lnTo>
                  <a:pt x="10912721" y="15838"/>
                </a:lnTo>
                <a:lnTo>
                  <a:pt x="10864917" y="4066"/>
                </a:lnTo>
                <a:lnTo>
                  <a:pt x="10814523" y="0"/>
                </a:lnTo>
                <a:lnTo>
                  <a:pt x="310675" y="0"/>
                </a:lnTo>
                <a:lnTo>
                  <a:pt x="260282" y="4066"/>
                </a:lnTo>
                <a:lnTo>
                  <a:pt x="212478" y="15838"/>
                </a:lnTo>
                <a:lnTo>
                  <a:pt x="167902" y="34677"/>
                </a:lnTo>
                <a:lnTo>
                  <a:pt x="127194" y="59942"/>
                </a:lnTo>
                <a:lnTo>
                  <a:pt x="90994" y="90994"/>
                </a:lnTo>
                <a:lnTo>
                  <a:pt x="59942" y="127194"/>
                </a:lnTo>
                <a:lnTo>
                  <a:pt x="34677" y="167902"/>
                </a:lnTo>
                <a:lnTo>
                  <a:pt x="15838" y="212478"/>
                </a:lnTo>
                <a:lnTo>
                  <a:pt x="4066" y="260282"/>
                </a:lnTo>
                <a:lnTo>
                  <a:pt x="0" y="310676"/>
                </a:lnTo>
                <a:close/>
              </a:path>
            </a:pathLst>
          </a:custGeom>
          <a:solidFill>
            <a:schemeClr val="bg1">
              <a:lumMod val="95000"/>
              <a:alpha val="81000"/>
            </a:scheme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DC7B4A1C-AED3-55F6-8741-6B7232E9EB21}"/>
              </a:ext>
            </a:extLst>
          </p:cNvPr>
          <p:cNvSpPr/>
          <p:nvPr/>
        </p:nvSpPr>
        <p:spPr>
          <a:xfrm>
            <a:off x="6118861" y="779680"/>
            <a:ext cx="5468821" cy="6164006"/>
          </a:xfrm>
          <a:prstGeom prst="rect">
            <a:avLst/>
          </a:prstGeom>
          <a:gradFill flip="none" rotWithShape="1">
            <a:gsLst>
              <a:gs pos="100000">
                <a:schemeClr val="bg1">
                  <a:alpha val="0"/>
                </a:schemeClr>
              </a:gs>
              <a:gs pos="49000">
                <a:srgbClr val="FEF8F4"/>
              </a:gs>
              <a:gs pos="22000">
                <a:schemeClr val="accent2">
                  <a:lumMod val="20000"/>
                  <a:lumOff val="80000"/>
                </a:schemeClr>
              </a:gs>
              <a:gs pos="0">
                <a:schemeClr val="accent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7516AA1-3BFF-A981-269C-CAA737F38A58}"/>
              </a:ext>
            </a:extLst>
          </p:cNvPr>
          <p:cNvSpPr/>
          <p:nvPr/>
        </p:nvSpPr>
        <p:spPr>
          <a:xfrm>
            <a:off x="468088" y="1841994"/>
            <a:ext cx="4680488" cy="516610"/>
          </a:xfrm>
          <a:custGeom>
            <a:avLst/>
            <a:gdLst>
              <a:gd name="connsiteX0" fmla="*/ 0 w 7020732"/>
              <a:gd name="connsiteY0" fmla="*/ 0 h 774915"/>
              <a:gd name="connsiteX1" fmla="*/ 5672380 w 7020732"/>
              <a:gd name="connsiteY1" fmla="*/ 0 h 774915"/>
              <a:gd name="connsiteX2" fmla="*/ 7020732 w 7020732"/>
              <a:gd name="connsiteY2" fmla="*/ 774915 h 774915"/>
            </a:gdLst>
            <a:ahLst/>
            <a:cxnLst>
              <a:cxn ang="0">
                <a:pos x="connsiteX0" y="connsiteY0"/>
              </a:cxn>
              <a:cxn ang="0">
                <a:pos x="connsiteX1" y="connsiteY1"/>
              </a:cxn>
              <a:cxn ang="0">
                <a:pos x="connsiteX2" y="connsiteY2"/>
              </a:cxn>
            </a:cxnLst>
            <a:rect l="l" t="t" r="r" b="b"/>
            <a:pathLst>
              <a:path w="7020732" h="774915">
                <a:moveTo>
                  <a:pt x="0" y="0"/>
                </a:moveTo>
                <a:lnTo>
                  <a:pt x="5672380" y="0"/>
                </a:lnTo>
                <a:lnTo>
                  <a:pt x="7020732" y="774915"/>
                </a:lnTo>
              </a:path>
            </a:pathLst>
          </a:custGeom>
          <a:noFill/>
          <a:ln w="19050" cap="flat" cmpd="sng" algn="ctr">
            <a:solidFill>
              <a:schemeClr val="tx2">
                <a:lumMod val="50000"/>
              </a:schemeClr>
            </a:solidFill>
            <a:prstDash val="solid"/>
            <a:miter lim="800000"/>
            <a:headEnd type="oval" w="lg" len="lg"/>
            <a:tailEnd type="oval"/>
          </a:ln>
          <a:effectLst/>
        </p:spPr>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D5A6C668-6BCF-3498-EE2F-09F44DA69575}"/>
              </a:ext>
            </a:extLst>
          </p:cNvPr>
          <p:cNvSpPr/>
          <p:nvPr/>
        </p:nvSpPr>
        <p:spPr>
          <a:xfrm>
            <a:off x="6886575" y="1897251"/>
            <a:ext cx="4639159" cy="464949"/>
          </a:xfrm>
          <a:custGeom>
            <a:avLst/>
            <a:gdLst>
              <a:gd name="connsiteX0" fmla="*/ 0 w 6958739"/>
              <a:gd name="connsiteY0" fmla="*/ 697423 h 697423"/>
              <a:gd name="connsiteX1" fmla="*/ 1255363 w 6958739"/>
              <a:gd name="connsiteY1" fmla="*/ 0 h 697423"/>
              <a:gd name="connsiteX2" fmla="*/ 6958739 w 6958739"/>
              <a:gd name="connsiteY2" fmla="*/ 0 h 697423"/>
            </a:gdLst>
            <a:ahLst/>
            <a:cxnLst>
              <a:cxn ang="0">
                <a:pos x="connsiteX0" y="connsiteY0"/>
              </a:cxn>
              <a:cxn ang="0">
                <a:pos x="connsiteX1" y="connsiteY1"/>
              </a:cxn>
              <a:cxn ang="0">
                <a:pos x="connsiteX2" y="connsiteY2"/>
              </a:cxn>
            </a:cxnLst>
            <a:rect l="l" t="t" r="r" b="b"/>
            <a:pathLst>
              <a:path w="6958739" h="697423">
                <a:moveTo>
                  <a:pt x="0" y="697423"/>
                </a:moveTo>
                <a:lnTo>
                  <a:pt x="1255363" y="0"/>
                </a:lnTo>
                <a:lnTo>
                  <a:pt x="6958739" y="0"/>
                </a:lnTo>
              </a:path>
            </a:pathLst>
          </a:custGeom>
          <a:noFill/>
          <a:ln w="19050" cap="flat" cmpd="sng" algn="ctr">
            <a:solidFill>
              <a:srgbClr val="990033"/>
            </a:solidFill>
            <a:prstDash val="solid"/>
            <a:miter lim="800000"/>
            <a:headEnd type="oval" w="lg" len="lg"/>
            <a:tailEnd type="oval"/>
          </a:ln>
          <a:effectLst/>
        </p:spPr>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mn-cs"/>
            </a:endParaRPr>
          </a:p>
        </p:txBody>
      </p:sp>
      <p:grpSp>
        <p:nvGrpSpPr>
          <p:cNvPr id="54" name="그룹 4">
            <a:extLst>
              <a:ext uri="{FF2B5EF4-FFF2-40B4-BE49-F238E27FC236}">
                <a16:creationId xmlns:a16="http://schemas.microsoft.com/office/drawing/2014/main" id="{E4127C1D-7CC6-490F-FB09-3D70627B5965}"/>
              </a:ext>
            </a:extLst>
          </p:cNvPr>
          <p:cNvGrpSpPr/>
          <p:nvPr/>
        </p:nvGrpSpPr>
        <p:grpSpPr>
          <a:xfrm>
            <a:off x="3729467" y="1986938"/>
            <a:ext cx="3967566" cy="4928356"/>
            <a:chOff x="4389329" y="2708921"/>
            <a:chExt cx="2987325" cy="3504804"/>
          </a:xfrm>
        </p:grpSpPr>
        <p:sp>
          <p:nvSpPr>
            <p:cNvPr id="55" name="Freeform 2">
              <a:extLst>
                <a:ext uri="{FF2B5EF4-FFF2-40B4-BE49-F238E27FC236}">
                  <a16:creationId xmlns:a16="http://schemas.microsoft.com/office/drawing/2014/main" id="{C5952BF4-D3E3-5065-064C-19352667AC56}"/>
                </a:ext>
              </a:extLst>
            </p:cNvPr>
            <p:cNvSpPr/>
            <p:nvPr/>
          </p:nvSpPr>
          <p:spPr>
            <a:xfrm flipH="1">
              <a:off x="5804264" y="4676931"/>
              <a:ext cx="1572390" cy="1536794"/>
            </a:xfrm>
            <a:custGeom>
              <a:avLst/>
              <a:gdLst/>
              <a:ahLst/>
              <a:cxnLst/>
              <a:rect l="l" t="t" r="r" b="b"/>
              <a:pathLst>
                <a:path w="1572390" h="1536794">
                  <a:moveTo>
                    <a:pt x="1248143" y="0"/>
                  </a:moveTo>
                  <a:lnTo>
                    <a:pt x="879865" y="0"/>
                  </a:lnTo>
                  <a:cubicBezTo>
                    <a:pt x="929255" y="93876"/>
                    <a:pt x="906134" y="209735"/>
                    <a:pt x="824277" y="278532"/>
                  </a:cubicBezTo>
                  <a:cubicBezTo>
                    <a:pt x="739889" y="349455"/>
                    <a:pt x="616971" y="350279"/>
                    <a:pt x="531641" y="280492"/>
                  </a:cubicBezTo>
                  <a:cubicBezTo>
                    <a:pt x="448125" y="212189"/>
                    <a:pt x="423759" y="95175"/>
                    <a:pt x="473243" y="0"/>
                  </a:cubicBezTo>
                  <a:lnTo>
                    <a:pt x="0" y="0"/>
                  </a:lnTo>
                  <a:cubicBezTo>
                    <a:pt x="2104" y="26248"/>
                    <a:pt x="3963" y="56656"/>
                    <a:pt x="4027" y="94549"/>
                  </a:cubicBezTo>
                  <a:cubicBezTo>
                    <a:pt x="44267" y="236414"/>
                    <a:pt x="12272" y="293089"/>
                    <a:pt x="45740" y="420046"/>
                  </a:cubicBezTo>
                  <a:cubicBezTo>
                    <a:pt x="90589" y="583297"/>
                    <a:pt x="144467" y="663488"/>
                    <a:pt x="187059" y="752198"/>
                  </a:cubicBezTo>
                  <a:cubicBezTo>
                    <a:pt x="238977" y="877719"/>
                    <a:pt x="220919" y="903144"/>
                    <a:pt x="234462" y="971163"/>
                  </a:cubicBezTo>
                  <a:lnTo>
                    <a:pt x="284499" y="1004352"/>
                  </a:lnTo>
                  <a:cubicBezTo>
                    <a:pt x="262756" y="1087515"/>
                    <a:pt x="272618" y="1085489"/>
                    <a:pt x="268934" y="1153744"/>
                  </a:cubicBezTo>
                  <a:cubicBezTo>
                    <a:pt x="301414" y="1226245"/>
                    <a:pt x="306806" y="1243371"/>
                    <a:pt x="325743" y="1298834"/>
                  </a:cubicBezTo>
                  <a:lnTo>
                    <a:pt x="292823" y="1532264"/>
                  </a:lnTo>
                  <a:lnTo>
                    <a:pt x="1248143" y="1536794"/>
                  </a:lnTo>
                  <a:lnTo>
                    <a:pt x="1248143" y="816303"/>
                  </a:lnTo>
                  <a:lnTo>
                    <a:pt x="1250048" y="816303"/>
                  </a:lnTo>
                  <a:cubicBezTo>
                    <a:pt x="1280289" y="862546"/>
                    <a:pt x="1332969" y="891312"/>
                    <a:pt x="1392366" y="891312"/>
                  </a:cubicBezTo>
                  <a:cubicBezTo>
                    <a:pt x="1491791" y="891312"/>
                    <a:pt x="1572390" y="810714"/>
                    <a:pt x="1572390" y="711292"/>
                  </a:cubicBezTo>
                  <a:cubicBezTo>
                    <a:pt x="1572390" y="611869"/>
                    <a:pt x="1491791" y="531272"/>
                    <a:pt x="1392366" y="531272"/>
                  </a:cubicBezTo>
                  <a:cubicBezTo>
                    <a:pt x="1332969" y="531272"/>
                    <a:pt x="1280289" y="560037"/>
                    <a:pt x="1250048" y="606280"/>
                  </a:cubicBezTo>
                  <a:lnTo>
                    <a:pt x="1248143" y="606280"/>
                  </a:lnTo>
                  <a:close/>
                </a:path>
              </a:pathLst>
            </a:custGeom>
            <a:solidFill>
              <a:schemeClr val="accent2"/>
            </a:solidFill>
            <a:ln w="12700" cap="flat" cmpd="sng" algn="ctr">
              <a:noFill/>
              <a:prstDash val="solid"/>
              <a:miter lim="800000"/>
            </a:ln>
            <a:effectLst/>
          </p:spPr>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59" name="Freeform 5">
              <a:extLst>
                <a:ext uri="{FF2B5EF4-FFF2-40B4-BE49-F238E27FC236}">
                  <a16:creationId xmlns:a16="http://schemas.microsoft.com/office/drawing/2014/main" id="{705458FF-C973-F9E4-303D-A120F6411D0F}"/>
                </a:ext>
              </a:extLst>
            </p:cNvPr>
            <p:cNvSpPr/>
            <p:nvPr/>
          </p:nvSpPr>
          <p:spPr>
            <a:xfrm flipH="1">
              <a:off x="4389329" y="4349265"/>
              <a:ext cx="1699617" cy="1864460"/>
            </a:xfrm>
            <a:custGeom>
              <a:avLst/>
              <a:gdLst/>
              <a:ahLst/>
              <a:cxnLst/>
              <a:rect l="l" t="t" r="r" b="b"/>
              <a:pathLst>
                <a:path w="1699617" h="1864460">
                  <a:moveTo>
                    <a:pt x="376148" y="1079562"/>
                  </a:moveTo>
                  <a:lnTo>
                    <a:pt x="473212" y="1132806"/>
                  </a:lnTo>
                  <a:cubicBezTo>
                    <a:pt x="540933" y="1181790"/>
                    <a:pt x="518358" y="1303186"/>
                    <a:pt x="457411" y="1313834"/>
                  </a:cubicBezTo>
                  <a:cubicBezTo>
                    <a:pt x="477727" y="1229354"/>
                    <a:pt x="489015" y="1200247"/>
                    <a:pt x="376148" y="1079562"/>
                  </a:cubicBezTo>
                  <a:close/>
                  <a:moveTo>
                    <a:pt x="652259" y="0"/>
                  </a:moveTo>
                  <a:cubicBezTo>
                    <a:pt x="552836" y="0"/>
                    <a:pt x="472239" y="80599"/>
                    <a:pt x="472239" y="180023"/>
                  </a:cubicBezTo>
                  <a:cubicBezTo>
                    <a:pt x="472239" y="239421"/>
                    <a:pt x="501005" y="292100"/>
                    <a:pt x="547247" y="322341"/>
                  </a:cubicBezTo>
                  <a:lnTo>
                    <a:pt x="547247" y="322657"/>
                  </a:lnTo>
                  <a:lnTo>
                    <a:pt x="0" y="322657"/>
                  </a:lnTo>
                  <a:lnTo>
                    <a:pt x="0" y="843255"/>
                  </a:lnTo>
                  <a:lnTo>
                    <a:pt x="6954" y="843255"/>
                  </a:lnTo>
                  <a:lnTo>
                    <a:pt x="6926" y="839169"/>
                  </a:lnTo>
                  <a:cubicBezTo>
                    <a:pt x="30943" y="825654"/>
                    <a:pt x="56514" y="816890"/>
                    <a:pt x="82470" y="812665"/>
                  </a:cubicBezTo>
                  <a:cubicBezTo>
                    <a:pt x="101937" y="809497"/>
                    <a:pt x="121620" y="808881"/>
                    <a:pt x="141026" y="810730"/>
                  </a:cubicBezTo>
                  <a:cubicBezTo>
                    <a:pt x="199244" y="816274"/>
                    <a:pt x="254964" y="843991"/>
                    <a:pt x="294859" y="891459"/>
                  </a:cubicBezTo>
                  <a:cubicBezTo>
                    <a:pt x="365782" y="975847"/>
                    <a:pt x="366606" y="1098765"/>
                    <a:pt x="296819" y="1184095"/>
                  </a:cubicBezTo>
                  <a:cubicBezTo>
                    <a:pt x="227032" y="1269425"/>
                    <a:pt x="106396" y="1293008"/>
                    <a:pt x="9613" y="1240238"/>
                  </a:cubicBezTo>
                  <a:lnTo>
                    <a:pt x="9613" y="1240154"/>
                  </a:lnTo>
                  <a:lnTo>
                    <a:pt x="0" y="1240154"/>
                  </a:lnTo>
                  <a:lnTo>
                    <a:pt x="0" y="1859451"/>
                  </a:lnTo>
                  <a:lnTo>
                    <a:pt x="1056476" y="1864460"/>
                  </a:lnTo>
                  <a:lnTo>
                    <a:pt x="1021064" y="1732948"/>
                  </a:lnTo>
                  <a:cubicBezTo>
                    <a:pt x="1062668" y="1770381"/>
                    <a:pt x="1045582" y="1769478"/>
                    <a:pt x="1096215" y="1779224"/>
                  </a:cubicBezTo>
                  <a:lnTo>
                    <a:pt x="1387597" y="1775455"/>
                  </a:lnTo>
                  <a:cubicBezTo>
                    <a:pt x="1620023" y="1726544"/>
                    <a:pt x="1631232" y="1630779"/>
                    <a:pt x="1698873" y="1477511"/>
                  </a:cubicBezTo>
                  <a:cubicBezTo>
                    <a:pt x="1704015" y="1325249"/>
                    <a:pt x="1682068" y="1279474"/>
                    <a:pt x="1646578" y="1174066"/>
                  </a:cubicBezTo>
                  <a:lnTo>
                    <a:pt x="1541989" y="1112392"/>
                  </a:lnTo>
                  <a:cubicBezTo>
                    <a:pt x="1474833" y="972375"/>
                    <a:pt x="1362532" y="772726"/>
                    <a:pt x="1295376" y="743457"/>
                  </a:cubicBezTo>
                  <a:cubicBezTo>
                    <a:pt x="1296959" y="711836"/>
                    <a:pt x="1318859" y="678086"/>
                    <a:pt x="1300126" y="648594"/>
                  </a:cubicBezTo>
                  <a:cubicBezTo>
                    <a:pt x="1273821" y="619636"/>
                    <a:pt x="1265576" y="631142"/>
                    <a:pt x="1243787" y="619222"/>
                  </a:cubicBezTo>
                  <a:lnTo>
                    <a:pt x="1253521" y="570548"/>
                  </a:lnTo>
                  <a:cubicBezTo>
                    <a:pt x="1220884" y="541841"/>
                    <a:pt x="1240165" y="564247"/>
                    <a:pt x="1214300" y="524891"/>
                  </a:cubicBezTo>
                  <a:lnTo>
                    <a:pt x="1216699" y="409841"/>
                  </a:lnTo>
                  <a:cubicBezTo>
                    <a:pt x="1196257" y="384432"/>
                    <a:pt x="1191618" y="386709"/>
                    <a:pt x="1155374" y="333613"/>
                  </a:cubicBezTo>
                  <a:cubicBezTo>
                    <a:pt x="1154246" y="330251"/>
                    <a:pt x="1153164" y="326621"/>
                    <a:pt x="1152469" y="322657"/>
                  </a:cubicBezTo>
                  <a:lnTo>
                    <a:pt x="757271" y="322657"/>
                  </a:lnTo>
                  <a:lnTo>
                    <a:pt x="757271" y="322341"/>
                  </a:lnTo>
                  <a:cubicBezTo>
                    <a:pt x="803514" y="292100"/>
                    <a:pt x="832279" y="239421"/>
                    <a:pt x="832279" y="180023"/>
                  </a:cubicBezTo>
                  <a:cubicBezTo>
                    <a:pt x="832279" y="80599"/>
                    <a:pt x="751682" y="0"/>
                    <a:pt x="652259" y="0"/>
                  </a:cubicBezTo>
                  <a:close/>
                </a:path>
              </a:pathLst>
            </a:custGeom>
            <a:solidFill>
              <a:schemeClr val="accent1">
                <a:lumMod val="75000"/>
              </a:schemeClr>
            </a:solidFill>
            <a:ln w="12700" cap="flat" cmpd="sng" algn="ctr">
              <a:noFill/>
              <a:prstDash val="solid"/>
              <a:miter lim="800000"/>
            </a:ln>
            <a:effectLst/>
          </p:spPr>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sp>
          <p:nvSpPr>
            <p:cNvPr id="61" name="Freeform 7">
              <a:extLst>
                <a:ext uri="{FF2B5EF4-FFF2-40B4-BE49-F238E27FC236}">
                  <a16:creationId xmlns:a16="http://schemas.microsoft.com/office/drawing/2014/main" id="{6F28100C-5D17-2DD9-CB67-3EA24FC38F4B}"/>
                </a:ext>
              </a:extLst>
            </p:cNvPr>
            <p:cNvSpPr/>
            <p:nvPr/>
          </p:nvSpPr>
          <p:spPr>
            <a:xfrm flipH="1">
              <a:off x="4923562" y="2708921"/>
              <a:ext cx="1470219" cy="1921729"/>
            </a:xfrm>
            <a:custGeom>
              <a:avLst/>
              <a:gdLst/>
              <a:ahLst/>
              <a:cxnLst/>
              <a:rect l="l" t="t" r="r" b="b"/>
              <a:pathLst>
                <a:path w="1470219" h="1921729">
                  <a:moveTo>
                    <a:pt x="317750" y="0"/>
                  </a:moveTo>
                  <a:lnTo>
                    <a:pt x="317750" y="519295"/>
                  </a:lnTo>
                  <a:cubicBezTo>
                    <a:pt x="287598" y="476035"/>
                    <a:pt x="236890" y="449670"/>
                    <a:pt x="180024" y="449670"/>
                  </a:cubicBezTo>
                  <a:cubicBezTo>
                    <a:pt x="80599" y="449670"/>
                    <a:pt x="0" y="530267"/>
                    <a:pt x="0" y="629690"/>
                  </a:cubicBezTo>
                  <a:cubicBezTo>
                    <a:pt x="0" y="729112"/>
                    <a:pt x="80599" y="809710"/>
                    <a:pt x="180024" y="809710"/>
                  </a:cubicBezTo>
                  <a:cubicBezTo>
                    <a:pt x="236890" y="809710"/>
                    <a:pt x="287598" y="783344"/>
                    <a:pt x="317750" y="740084"/>
                  </a:cubicBezTo>
                  <a:lnTo>
                    <a:pt x="317750" y="1366266"/>
                  </a:lnTo>
                  <a:cubicBezTo>
                    <a:pt x="334104" y="1364723"/>
                    <a:pt x="350498" y="1361676"/>
                    <a:pt x="369339" y="1360802"/>
                  </a:cubicBezTo>
                  <a:cubicBezTo>
                    <a:pt x="402266" y="1377733"/>
                    <a:pt x="435193" y="1387415"/>
                    <a:pt x="467827" y="1410291"/>
                  </a:cubicBezTo>
                  <a:lnTo>
                    <a:pt x="455870" y="1410142"/>
                  </a:lnTo>
                  <a:lnTo>
                    <a:pt x="317750" y="1534494"/>
                  </a:lnTo>
                  <a:lnTo>
                    <a:pt x="317750" y="1615990"/>
                  </a:lnTo>
                  <a:cubicBezTo>
                    <a:pt x="386499" y="1670478"/>
                    <a:pt x="389428" y="1688371"/>
                    <a:pt x="408089" y="1738922"/>
                  </a:cubicBezTo>
                  <a:cubicBezTo>
                    <a:pt x="379727" y="1707581"/>
                    <a:pt x="349150" y="1673825"/>
                    <a:pt x="317750" y="1638805"/>
                  </a:cubicBezTo>
                  <a:lnTo>
                    <a:pt x="317750" y="1921729"/>
                  </a:lnTo>
                  <a:lnTo>
                    <a:pt x="755913" y="1921729"/>
                  </a:lnTo>
                  <a:cubicBezTo>
                    <a:pt x="706403" y="1827798"/>
                    <a:pt x="729495" y="1711808"/>
                    <a:pt x="811417" y="1642956"/>
                  </a:cubicBezTo>
                  <a:cubicBezTo>
                    <a:pt x="895805" y="1572033"/>
                    <a:pt x="1018723" y="1571209"/>
                    <a:pt x="1104053" y="1640996"/>
                  </a:cubicBezTo>
                  <a:cubicBezTo>
                    <a:pt x="1187635" y="1709353"/>
                    <a:pt x="1211974" y="1826497"/>
                    <a:pt x="1162370" y="1921729"/>
                  </a:cubicBezTo>
                  <a:lnTo>
                    <a:pt x="1470219" y="1921729"/>
                  </a:lnTo>
                  <a:cubicBezTo>
                    <a:pt x="1451557" y="1854186"/>
                    <a:pt x="1443779" y="1713479"/>
                    <a:pt x="1383490" y="1654709"/>
                  </a:cubicBezTo>
                  <a:cubicBezTo>
                    <a:pt x="1345256" y="1600370"/>
                    <a:pt x="1270906" y="1605665"/>
                    <a:pt x="1214613" y="1581143"/>
                  </a:cubicBezTo>
                  <a:cubicBezTo>
                    <a:pt x="1023979" y="1516260"/>
                    <a:pt x="855919" y="1498231"/>
                    <a:pt x="667541" y="1420569"/>
                  </a:cubicBezTo>
                  <a:cubicBezTo>
                    <a:pt x="641002" y="1406060"/>
                    <a:pt x="628007" y="1359605"/>
                    <a:pt x="596953" y="1264165"/>
                  </a:cubicBezTo>
                  <a:lnTo>
                    <a:pt x="605982" y="1483707"/>
                  </a:lnTo>
                  <a:cubicBezTo>
                    <a:pt x="633003" y="1532193"/>
                    <a:pt x="647443" y="1570873"/>
                    <a:pt x="655559" y="1604936"/>
                  </a:cubicBezTo>
                  <a:lnTo>
                    <a:pt x="669187" y="1618813"/>
                  </a:lnTo>
                  <a:lnTo>
                    <a:pt x="658716" y="1618119"/>
                  </a:lnTo>
                  <a:cubicBezTo>
                    <a:pt x="671015" y="1675268"/>
                    <a:pt x="667528" y="1720297"/>
                    <a:pt x="683108" y="1780186"/>
                  </a:cubicBezTo>
                  <a:lnTo>
                    <a:pt x="591592" y="1613666"/>
                  </a:lnTo>
                  <a:lnTo>
                    <a:pt x="658716" y="1618119"/>
                  </a:lnTo>
                  <a:cubicBezTo>
                    <a:pt x="657988" y="1613751"/>
                    <a:pt x="656981" y="1609350"/>
                    <a:pt x="655559" y="1604936"/>
                  </a:cubicBezTo>
                  <a:cubicBezTo>
                    <a:pt x="595208" y="1543644"/>
                    <a:pt x="572037" y="1416889"/>
                    <a:pt x="482935" y="1410479"/>
                  </a:cubicBezTo>
                  <a:cubicBezTo>
                    <a:pt x="535122" y="1370544"/>
                    <a:pt x="588839" y="1317812"/>
                    <a:pt x="588628" y="1233771"/>
                  </a:cubicBezTo>
                  <a:cubicBezTo>
                    <a:pt x="593535" y="1201617"/>
                    <a:pt x="591670" y="1173724"/>
                    <a:pt x="603348" y="1137311"/>
                  </a:cubicBezTo>
                  <a:cubicBezTo>
                    <a:pt x="681305" y="1043677"/>
                    <a:pt x="723143" y="969209"/>
                    <a:pt x="728865" y="818070"/>
                  </a:cubicBezTo>
                  <a:cubicBezTo>
                    <a:pt x="757787" y="830627"/>
                    <a:pt x="777680" y="847444"/>
                    <a:pt x="802088" y="759902"/>
                  </a:cubicBezTo>
                  <a:cubicBezTo>
                    <a:pt x="810208" y="713002"/>
                    <a:pt x="879277" y="465908"/>
                    <a:pt x="776787" y="510588"/>
                  </a:cubicBezTo>
                  <a:cubicBezTo>
                    <a:pt x="737961" y="316337"/>
                    <a:pt x="730052" y="30689"/>
                    <a:pt x="317750" y="0"/>
                  </a:cubicBezTo>
                  <a:close/>
                </a:path>
              </a:pathLst>
            </a:custGeom>
            <a:solidFill>
              <a:schemeClr val="tx2">
                <a:lumMod val="50000"/>
              </a:schemeClr>
            </a:solidFill>
            <a:ln w="12700" cap="flat" cmpd="sng" algn="ctr">
              <a:noFill/>
              <a:prstDash val="solid"/>
              <a:miter lim="800000"/>
            </a:ln>
            <a:effectLst/>
          </p:spPr>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62" name="Oval 21">
              <a:extLst>
                <a:ext uri="{FF2B5EF4-FFF2-40B4-BE49-F238E27FC236}">
                  <a16:creationId xmlns:a16="http://schemas.microsoft.com/office/drawing/2014/main" id="{499B819D-A646-93BD-713C-7B6704356A83}"/>
                </a:ext>
              </a:extLst>
            </p:cNvPr>
            <p:cNvSpPr/>
            <p:nvPr/>
          </p:nvSpPr>
          <p:spPr>
            <a:xfrm>
              <a:off x="6118916" y="2708921"/>
              <a:ext cx="1252757" cy="2249152"/>
            </a:xfrm>
            <a:custGeom>
              <a:avLst/>
              <a:gdLst/>
              <a:ahLst/>
              <a:cxnLst/>
              <a:rect l="l" t="t" r="r" b="b"/>
              <a:pathLst>
                <a:path w="1252757" h="2246116">
                  <a:moveTo>
                    <a:pt x="0" y="1537931"/>
                  </a:moveTo>
                  <a:lnTo>
                    <a:pt x="48955" y="1582006"/>
                  </a:lnTo>
                  <a:cubicBezTo>
                    <a:pt x="29607" y="1596227"/>
                    <a:pt x="13459" y="1608472"/>
                    <a:pt x="0" y="1619427"/>
                  </a:cubicBezTo>
                  <a:close/>
                  <a:moveTo>
                    <a:pt x="378777" y="1138883"/>
                  </a:moveTo>
                  <a:cubicBezTo>
                    <a:pt x="411277" y="1129216"/>
                    <a:pt x="503171" y="1342067"/>
                    <a:pt x="652602" y="1380835"/>
                  </a:cubicBezTo>
                  <a:cubicBezTo>
                    <a:pt x="847829" y="1434107"/>
                    <a:pt x="1074660" y="1515068"/>
                    <a:pt x="1177337" y="1610936"/>
                  </a:cubicBezTo>
                  <a:cubicBezTo>
                    <a:pt x="1265071" y="1783698"/>
                    <a:pt x="1255683" y="1823052"/>
                    <a:pt x="1248143" y="1925166"/>
                  </a:cubicBezTo>
                  <a:lnTo>
                    <a:pt x="682623" y="1925166"/>
                  </a:lnTo>
                  <a:cubicBezTo>
                    <a:pt x="727970" y="1955371"/>
                    <a:pt x="756000" y="2007459"/>
                    <a:pt x="756000" y="2066093"/>
                  </a:cubicBezTo>
                  <a:cubicBezTo>
                    <a:pt x="756000" y="2165517"/>
                    <a:pt x="675403" y="2246116"/>
                    <a:pt x="575980" y="2246116"/>
                  </a:cubicBezTo>
                  <a:cubicBezTo>
                    <a:pt x="476558" y="2246116"/>
                    <a:pt x="395960" y="2165517"/>
                    <a:pt x="395960" y="2066093"/>
                  </a:cubicBezTo>
                  <a:cubicBezTo>
                    <a:pt x="395960" y="2007459"/>
                    <a:pt x="423991" y="1955371"/>
                    <a:pt x="469338" y="1925166"/>
                  </a:cubicBezTo>
                  <a:lnTo>
                    <a:pt x="0" y="1925166"/>
                  </a:lnTo>
                  <a:lnTo>
                    <a:pt x="0" y="1642242"/>
                  </a:lnTo>
                  <a:cubicBezTo>
                    <a:pt x="181585" y="1440372"/>
                    <a:pt x="392125" y="1197753"/>
                    <a:pt x="373070" y="1143900"/>
                  </a:cubicBezTo>
                  <a:cubicBezTo>
                    <a:pt x="374708" y="1141161"/>
                    <a:pt x="376611" y="1139527"/>
                    <a:pt x="378777" y="1138883"/>
                  </a:cubicBezTo>
                  <a:close/>
                  <a:moveTo>
                    <a:pt x="60149" y="0"/>
                  </a:moveTo>
                  <a:cubicBezTo>
                    <a:pt x="424660" y="15130"/>
                    <a:pt x="592784" y="258144"/>
                    <a:pt x="528403" y="582088"/>
                  </a:cubicBezTo>
                  <a:cubicBezTo>
                    <a:pt x="564457" y="581792"/>
                    <a:pt x="595997" y="564458"/>
                    <a:pt x="593677" y="642963"/>
                  </a:cubicBezTo>
                  <a:cubicBezTo>
                    <a:pt x="586216" y="751211"/>
                    <a:pt x="524577" y="902053"/>
                    <a:pt x="487771" y="897424"/>
                  </a:cubicBezTo>
                  <a:cubicBezTo>
                    <a:pt x="464712" y="892973"/>
                    <a:pt x="450682" y="871482"/>
                    <a:pt x="432137" y="858512"/>
                  </a:cubicBezTo>
                  <a:cubicBezTo>
                    <a:pt x="401632" y="940744"/>
                    <a:pt x="393700" y="1031495"/>
                    <a:pt x="340621" y="1105208"/>
                  </a:cubicBezTo>
                  <a:cubicBezTo>
                    <a:pt x="299535" y="1169456"/>
                    <a:pt x="256191" y="1203886"/>
                    <a:pt x="206076" y="1253225"/>
                  </a:cubicBezTo>
                  <a:cubicBezTo>
                    <a:pt x="96325" y="1366844"/>
                    <a:pt x="48367" y="1374569"/>
                    <a:pt x="0" y="1369703"/>
                  </a:cubicBezTo>
                  <a:lnTo>
                    <a:pt x="0" y="835934"/>
                  </a:lnTo>
                  <a:cubicBezTo>
                    <a:pt x="94059" y="885724"/>
                    <a:pt x="210348" y="862698"/>
                    <a:pt x="279327" y="780625"/>
                  </a:cubicBezTo>
                  <a:cubicBezTo>
                    <a:pt x="350250" y="696237"/>
                    <a:pt x="351074" y="573319"/>
                    <a:pt x="281287" y="487989"/>
                  </a:cubicBezTo>
                  <a:cubicBezTo>
                    <a:pt x="212806" y="404257"/>
                    <a:pt x="95363" y="379981"/>
                    <a:pt x="0" y="429858"/>
                  </a:cubicBezTo>
                  <a:lnTo>
                    <a:pt x="0" y="3437"/>
                  </a:lnTo>
                  <a:close/>
                </a:path>
              </a:pathLst>
            </a:custGeom>
            <a:solidFill>
              <a:srgbClr val="990000"/>
            </a:solidFill>
            <a:ln w="12700" cap="flat" cmpd="sng" algn="ctr">
              <a:noFill/>
              <a:prstDash val="solid"/>
              <a:miter lim="800000"/>
            </a:ln>
            <a:effectLst/>
          </p:spPr>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grpSp>
      <p:sp>
        <p:nvSpPr>
          <p:cNvPr id="63" name="TextBox 62">
            <a:extLst>
              <a:ext uri="{FF2B5EF4-FFF2-40B4-BE49-F238E27FC236}">
                <a16:creationId xmlns:a16="http://schemas.microsoft.com/office/drawing/2014/main" id="{CBC2DB6F-695B-8262-8A91-DBB7380E579A}"/>
              </a:ext>
            </a:extLst>
          </p:cNvPr>
          <p:cNvSpPr txBox="1"/>
          <p:nvPr/>
        </p:nvSpPr>
        <p:spPr>
          <a:xfrm>
            <a:off x="182099" y="1986938"/>
            <a:ext cx="3996122" cy="4247317"/>
          </a:xfrm>
          <a:prstGeom prst="rect">
            <a:avLst/>
          </a:prstGeom>
          <a:noFill/>
        </p:spPr>
        <p:txBody>
          <a:bodyPr wrap="square" rtlCol="0">
            <a:spAutoFit/>
          </a:bodyPr>
          <a:lstStyle/>
          <a:p>
            <a:pPr marL="342900" marR="0" lvl="0" indent="-342900" algn="l" defTabSz="91428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Pejabat</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Fungsional</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Pembina Jasa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Konstruksi</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saat</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ini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tidak</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disyaratkan</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memiliki</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SKK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sebagai</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persyaratan</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lang="en-US" altLang="ko-KR" b="1" dirty="0" err="1">
                <a:solidFill>
                  <a:srgbClr val="44546A">
                    <a:lumMod val="50000"/>
                  </a:srgbClr>
                </a:solidFill>
                <a:latin typeface="Ubuntu" panose="020B0504030602030204" pitchFamily="34" charset="0"/>
                <a:ea typeface="맑은 고딕" panose="020B0503020000020004" pitchFamily="34" charset="-127"/>
                <a:cs typeface="Arial" pitchFamily="34" charset="0"/>
              </a:rPr>
              <a:t>jabatan</a:t>
            </a:r>
            <a:r>
              <a:rPr lang="en-US" altLang="ko-KR" b="1" dirty="0">
                <a:solidFill>
                  <a:srgbClr val="44546A">
                    <a:lumMod val="50000"/>
                  </a:srgbClr>
                </a:solidFill>
                <a:latin typeface="Ubuntu" panose="020B0504030602030204" pitchFamily="34" charset="0"/>
                <a:ea typeface="맑은 고딕" panose="020B0503020000020004" pitchFamily="34" charset="-127"/>
                <a:cs typeface="Arial" pitchFamily="34" charset="0"/>
              </a:rPr>
              <a:t> (</a:t>
            </a:r>
            <a:r>
              <a:rPr lang="en-US" altLang="ko-KR" b="1" dirty="0" err="1">
                <a:solidFill>
                  <a:srgbClr val="44546A">
                    <a:lumMod val="50000"/>
                  </a:srgbClr>
                </a:solidFill>
                <a:latin typeface="Ubuntu" panose="020B0504030602030204" pitchFamily="34" charset="0"/>
                <a:ea typeface="맑은 고딕" panose="020B0503020000020004" pitchFamily="34" charset="-127"/>
                <a:cs typeface="Arial" pitchFamily="34" charset="0"/>
              </a:rPr>
              <a:t>pengangkatan</a:t>
            </a:r>
            <a:r>
              <a:rPr lang="en-US" altLang="ko-KR" b="1" dirty="0">
                <a:solidFill>
                  <a:srgbClr val="44546A">
                    <a:lumMod val="50000"/>
                  </a:srgbClr>
                </a:solidFill>
                <a:latin typeface="Ubuntu" panose="020B0504030602030204" pitchFamily="34" charset="0"/>
                <a:ea typeface="맑은 고딕" panose="020B0503020000020004" pitchFamily="34" charset="-127"/>
                <a:cs typeface="Arial" pitchFamily="34" charset="0"/>
              </a:rPr>
              <a:t> </a:t>
            </a:r>
            <a:r>
              <a:rPr lang="en-US" altLang="ko-KR" b="1" dirty="0" err="1">
                <a:solidFill>
                  <a:srgbClr val="44546A">
                    <a:lumMod val="50000"/>
                  </a:srgbClr>
                </a:solidFill>
                <a:latin typeface="Ubuntu" panose="020B0504030602030204" pitchFamily="34" charset="0"/>
                <a:ea typeface="맑은 고딕" panose="020B0503020000020004" pitchFamily="34" charset="-127"/>
                <a:cs typeface="Arial" pitchFamily="34" charset="0"/>
              </a:rPr>
              <a:t>atau</a:t>
            </a:r>
            <a:r>
              <a:rPr lang="en-US" altLang="ko-KR" b="1" dirty="0">
                <a:solidFill>
                  <a:srgbClr val="44546A">
                    <a:lumMod val="50000"/>
                  </a:srgbClr>
                </a:solidFill>
                <a:latin typeface="Ubuntu" panose="020B0504030602030204" pitchFamily="34" charset="0"/>
                <a:ea typeface="맑은 고딕" panose="020B0503020000020004" pitchFamily="34" charset="-127"/>
                <a:cs typeface="Arial" pitchFamily="34" charset="0"/>
              </a:rPr>
              <a:t> </a:t>
            </a:r>
            <a:r>
              <a:rPr lang="en-US" altLang="ko-KR" b="1" dirty="0" err="1">
                <a:solidFill>
                  <a:srgbClr val="44546A">
                    <a:lumMod val="50000"/>
                  </a:srgbClr>
                </a:solidFill>
                <a:latin typeface="Ubuntu" panose="020B0504030602030204" pitchFamily="34" charset="0"/>
                <a:ea typeface="맑은 고딕" panose="020B0503020000020004" pitchFamily="34" charset="-127"/>
                <a:cs typeface="Arial" pitchFamily="34" charset="0"/>
              </a:rPr>
              <a:t>penjenjangan</a:t>
            </a:r>
            <a:r>
              <a:rPr lang="en-US" altLang="ko-KR" b="1" dirty="0">
                <a:solidFill>
                  <a:srgbClr val="44546A">
                    <a:lumMod val="50000"/>
                  </a:srgbClr>
                </a:solidFill>
                <a:latin typeface="Ubuntu" panose="020B0504030602030204" pitchFamily="34" charset="0"/>
                <a:ea typeface="맑은 고딕" panose="020B0503020000020004" pitchFamily="34" charset="-127"/>
                <a:cs typeface="Arial" pitchFamily="34" charset="0"/>
              </a:rPr>
              <a:t>)</a:t>
            </a:r>
            <a:endPar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endParaRPr>
          </a:p>
          <a:p>
            <a:pPr marL="342900" marR="0" lvl="0" indent="-342900" algn="l" defTabSz="914286"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endParaRPr>
          </a:p>
          <a:p>
            <a:pPr marL="342900" marR="0" lvl="0" indent="-342900" algn="l" defTabSz="91428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Kepemilikan</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SKK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bagi</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ASN </a:t>
            </a:r>
            <a:r>
              <a:rPr lang="en-US" altLang="ko-KR" b="1" dirty="0">
                <a:solidFill>
                  <a:srgbClr val="44546A">
                    <a:lumMod val="50000"/>
                  </a:srgbClr>
                </a:solidFill>
                <a:latin typeface="Ubuntu" panose="020B0504030602030204" pitchFamily="34" charset="0"/>
                <a:ea typeface="맑은 고딕" panose="020B0503020000020004" pitchFamily="34" charset="-127"/>
                <a:cs typeface="Arial" pitchFamily="34" charset="0"/>
              </a:rPr>
              <a:t>JF PJK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bersifat</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sng"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pengembangan</a:t>
            </a:r>
            <a:r>
              <a:rPr kumimoji="0" lang="en-US" altLang="ko-KR" b="1" i="0" u="sng"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sng"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profesi</a:t>
            </a:r>
            <a:r>
              <a:rPr kumimoji="0" lang="en-US" altLang="ko-KR" b="1" i="0" u="sng"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sng"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secara</a:t>
            </a:r>
            <a:r>
              <a:rPr kumimoji="0" lang="en-US" altLang="ko-KR" b="1" i="0" u="sng"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sng"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individu</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yang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dapat</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dilakukan</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untuk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meningkatkan</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kompetensi</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dan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kapasitas</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diri</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namun</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belum</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menjadi</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kewajiban</a:t>
            </a:r>
            <a:r>
              <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rPr>
              <a:t>struktural</a:t>
            </a:r>
            <a:endParaRPr kumimoji="0" lang="en-US" altLang="ko-KR"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endParaRPr>
          </a:p>
          <a:p>
            <a:pPr marL="342900" marR="0" lvl="0" indent="-342900" algn="l" defTabSz="914286"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ko-KR" altLang="en-US" b="1" i="0" u="none" strike="noStrike" kern="1200" cap="none" spc="0" normalizeH="0" baseline="0" noProof="0" dirty="0">
              <a:ln>
                <a:noFill/>
              </a:ln>
              <a:solidFill>
                <a:srgbClr val="44546A">
                  <a:lumMod val="50000"/>
                </a:srgbClr>
              </a:solidFill>
              <a:effectLst/>
              <a:uLnTx/>
              <a:uFillTx/>
              <a:latin typeface="Ubuntu" panose="020B0504030602030204" pitchFamily="34" charset="0"/>
              <a:ea typeface="맑은 고딕" panose="020B0503020000020004" pitchFamily="34" charset="-127"/>
              <a:cs typeface="Arial" pitchFamily="34" charset="0"/>
            </a:endParaRPr>
          </a:p>
        </p:txBody>
      </p:sp>
      <p:sp>
        <p:nvSpPr>
          <p:cNvPr id="64" name="Oval 63">
            <a:extLst>
              <a:ext uri="{FF2B5EF4-FFF2-40B4-BE49-F238E27FC236}">
                <a16:creationId xmlns:a16="http://schemas.microsoft.com/office/drawing/2014/main" id="{7AD6E69C-CFF9-C839-A268-8600D5F53CC6}"/>
              </a:ext>
            </a:extLst>
          </p:cNvPr>
          <p:cNvSpPr/>
          <p:nvPr/>
        </p:nvSpPr>
        <p:spPr>
          <a:xfrm>
            <a:off x="4841758" y="4054145"/>
            <a:ext cx="2402958" cy="1882791"/>
          </a:xfrm>
          <a:prstGeom prst="ellipse">
            <a:avLst/>
          </a:prstGeom>
          <a:solidFill>
            <a:srgbClr val="DAA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JABATAN FUNGSIONAL BIDANG JASA KONSTRUKSI</a:t>
            </a:r>
            <a:endParaRPr kumimoji="0" lang="id-ID" sz="18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sp>
        <p:nvSpPr>
          <p:cNvPr id="65" name="TextBox 64">
            <a:extLst>
              <a:ext uri="{FF2B5EF4-FFF2-40B4-BE49-F238E27FC236}">
                <a16:creationId xmlns:a16="http://schemas.microsoft.com/office/drawing/2014/main" id="{54768C46-4651-34C8-AAC0-A7B91C28BE9D}"/>
              </a:ext>
            </a:extLst>
          </p:cNvPr>
          <p:cNvSpPr txBox="1"/>
          <p:nvPr/>
        </p:nvSpPr>
        <p:spPr>
          <a:xfrm>
            <a:off x="7598771" y="1905000"/>
            <a:ext cx="4440939" cy="4801314"/>
          </a:xfrm>
          <a:prstGeom prst="rect">
            <a:avLst/>
          </a:prstGeom>
          <a:noFill/>
        </p:spPr>
        <p:txBody>
          <a:bodyPr wrap="square" rtlCol="0">
            <a:spAutoFit/>
          </a:bodyPr>
          <a:lstStyle/>
          <a:p>
            <a:pPr marL="342900" marR="0" lvl="0" indent="-342900" algn="l" defTabSz="91428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Pemerintah</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mendukung</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dan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memfasilitasi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ASN untuk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mengikuti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sertifikasi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kompetensi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bidang</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konstruksi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sebagai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upaya</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peningkatan</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kualitas</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layanan</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publik</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di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sektor</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jasa</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konstruksi</a:t>
            </a:r>
            <a:endPar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endParaRPr>
          </a:p>
          <a:p>
            <a:pPr marR="0" lvl="0" algn="l" defTabSz="914286" rtl="0" eaLnBrk="1" fontAlgn="auto" latinLnBrk="0" hangingPunct="1">
              <a:lnSpc>
                <a:spcPct val="100000"/>
              </a:lnSpc>
              <a:spcBef>
                <a:spcPts val="0"/>
              </a:spcBef>
              <a:spcAft>
                <a:spcPts val="0"/>
              </a:spcAft>
              <a:buClrTx/>
              <a:buSzTx/>
              <a:tabLst/>
              <a:defRPr/>
            </a:pPr>
            <a:endPar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endParaRPr>
          </a:p>
          <a:p>
            <a:pPr marL="342900" marR="0" lvl="0" indent="-342900" algn="l" defTabSz="91428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Filosofi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jabatan</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fungsional</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ASN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menempatkan</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pejabat</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fungsional</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sebagai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penyelenggara</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pelaksanaan</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tugas</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teknis</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berdasarkan</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pelayanan</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fungsional</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sehingga</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penguasaan</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kompetensi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menjadi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kunci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meskipun</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persyaratan</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administratif</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seperti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SKK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tidak</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menjadi</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keharusan</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saat</a:t>
            </a:r>
            <a:r>
              <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 </a:t>
            </a:r>
            <a:r>
              <a:rPr kumimoji="0" lang="en-US" altLang="ko-KR" b="1" i="0" u="none" strike="noStrike" kern="1200" cap="none" spc="0" normalizeH="0" baseline="0" noProof="0" dirty="0" err="1">
                <a:ln>
                  <a:noFill/>
                </a:ln>
                <a:solidFill>
                  <a:srgbClr val="C00000"/>
                </a:solidFill>
                <a:effectLst/>
                <a:uLnTx/>
                <a:uFillTx/>
                <a:latin typeface="Ubuntu" panose="020B0504030602030204" pitchFamily="34" charset="0"/>
                <a:ea typeface="맑은 고딕" panose="020B0503020000020004" pitchFamily="34" charset="-127"/>
                <a:cs typeface="Arial" pitchFamily="34" charset="0"/>
              </a:rPr>
              <a:t>ini</a:t>
            </a:r>
            <a:endParaRPr kumimoji="0" lang="en-US" altLang="ko-KR" b="1" i="0" u="none" strike="noStrike" kern="1200" cap="none" spc="0" normalizeH="0" baseline="0" noProof="0" dirty="0">
              <a:ln>
                <a:noFill/>
              </a:ln>
              <a:solidFill>
                <a:srgbClr val="C00000"/>
              </a:solidFill>
              <a:effectLst/>
              <a:uLnTx/>
              <a:uFillTx/>
              <a:latin typeface="Ubuntu" panose="020B0504030602030204" pitchFamily="34" charset="0"/>
              <a:ea typeface="맑은 고딕" panose="020B0503020000020004" pitchFamily="34" charset="-127"/>
              <a:cs typeface="Arial" pitchFamily="34" charset="0"/>
            </a:endParaRPr>
          </a:p>
        </p:txBody>
      </p:sp>
      <p:grpSp>
        <p:nvGrpSpPr>
          <p:cNvPr id="66" name="Group 65">
            <a:extLst>
              <a:ext uri="{FF2B5EF4-FFF2-40B4-BE49-F238E27FC236}">
                <a16:creationId xmlns:a16="http://schemas.microsoft.com/office/drawing/2014/main" id="{F3062752-80F4-440A-BB60-B623E192ED73}"/>
              </a:ext>
            </a:extLst>
          </p:cNvPr>
          <p:cNvGrpSpPr/>
          <p:nvPr/>
        </p:nvGrpSpPr>
        <p:grpSpPr>
          <a:xfrm>
            <a:off x="3224350" y="890162"/>
            <a:ext cx="5280024" cy="809082"/>
            <a:chOff x="2859087" y="926812"/>
            <a:chExt cx="6320087" cy="929040"/>
          </a:xfrm>
        </p:grpSpPr>
        <p:sp>
          <p:nvSpPr>
            <p:cNvPr id="67" name="Google Shape;486;p44">
              <a:extLst>
                <a:ext uri="{FF2B5EF4-FFF2-40B4-BE49-F238E27FC236}">
                  <a16:creationId xmlns:a16="http://schemas.microsoft.com/office/drawing/2014/main" id="{28CF9640-5278-6D06-9640-BA4A1695A4F7}"/>
                </a:ext>
              </a:extLst>
            </p:cNvPr>
            <p:cNvSpPr/>
            <p:nvPr/>
          </p:nvSpPr>
          <p:spPr>
            <a:xfrm>
              <a:off x="2859087" y="926812"/>
              <a:ext cx="6320087" cy="929040"/>
            </a:xfrm>
            <a:custGeom>
              <a:avLst/>
              <a:gdLst/>
              <a:ahLst/>
              <a:cxnLst/>
              <a:rect l="l" t="t" r="r" b="b"/>
              <a:pathLst>
                <a:path w="20672" h="16695" extrusionOk="0">
                  <a:moveTo>
                    <a:pt x="2647" y="0"/>
                  </a:moveTo>
                  <a:cubicBezTo>
                    <a:pt x="1195" y="0"/>
                    <a:pt x="1" y="1195"/>
                    <a:pt x="1" y="2646"/>
                  </a:cubicBezTo>
                  <a:lnTo>
                    <a:pt x="1" y="14109"/>
                  </a:lnTo>
                  <a:cubicBezTo>
                    <a:pt x="1" y="15560"/>
                    <a:pt x="1195" y="16694"/>
                    <a:pt x="2647" y="16694"/>
                  </a:cubicBezTo>
                  <a:lnTo>
                    <a:pt x="18025" y="16694"/>
                  </a:lnTo>
                  <a:cubicBezTo>
                    <a:pt x="19462" y="16694"/>
                    <a:pt x="20672" y="15560"/>
                    <a:pt x="20672" y="14109"/>
                  </a:cubicBezTo>
                  <a:lnTo>
                    <a:pt x="20672" y="2646"/>
                  </a:lnTo>
                  <a:cubicBezTo>
                    <a:pt x="20672" y="1195"/>
                    <a:pt x="19462" y="0"/>
                    <a:pt x="18025" y="0"/>
                  </a:cubicBezTo>
                  <a:close/>
                </a:path>
              </a:pathLst>
            </a:custGeom>
            <a:solidFill>
              <a:srgbClr val="008FD6"/>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54;p39">
              <a:extLst>
                <a:ext uri="{FF2B5EF4-FFF2-40B4-BE49-F238E27FC236}">
                  <a16:creationId xmlns:a16="http://schemas.microsoft.com/office/drawing/2014/main" id="{F4AF1D51-4671-5FBE-9D8E-45DDAE2A299E}"/>
                </a:ext>
              </a:extLst>
            </p:cNvPr>
            <p:cNvSpPr txBox="1">
              <a:spLocks/>
            </p:cNvSpPr>
            <p:nvPr/>
          </p:nvSpPr>
          <p:spPr>
            <a:xfrm>
              <a:off x="3012839" y="1357841"/>
              <a:ext cx="6019854" cy="42604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64646"/>
                </a:buClr>
                <a:buSzPts val="12000"/>
                <a:buFont typeface="Ubuntu"/>
                <a:buNone/>
                <a:defRPr sz="12000" b="1" i="0" u="none" strike="noStrike" cap="none">
                  <a:solidFill>
                    <a:srgbClr val="F64646"/>
                  </a:solidFill>
                  <a:latin typeface="Ubuntu"/>
                  <a:ea typeface="Ubuntu"/>
                  <a:cs typeface="Ubuntu"/>
                  <a:sym typeface="Ubuntu"/>
                </a:defRPr>
              </a:lvl1pPr>
              <a:lvl2pPr marR="0" lvl="1" algn="ctr" rtl="0">
                <a:lnSpc>
                  <a:spcPct val="100000"/>
                </a:lnSpc>
                <a:spcBef>
                  <a:spcPts val="0"/>
                </a:spcBef>
                <a:spcAft>
                  <a:spcPts val="0"/>
                </a:spcAft>
                <a:buClr>
                  <a:srgbClr val="F64646"/>
                </a:buClr>
                <a:buSzPts val="12000"/>
                <a:buFont typeface="Arial"/>
                <a:buNone/>
                <a:defRPr sz="12000" b="0" i="0" u="none" strike="noStrike" cap="none">
                  <a:solidFill>
                    <a:srgbClr val="F64646"/>
                  </a:solidFill>
                  <a:latin typeface="Arial"/>
                  <a:ea typeface="Arial"/>
                  <a:cs typeface="Arial"/>
                  <a:sym typeface="Arial"/>
                </a:defRPr>
              </a:lvl2pPr>
              <a:lvl3pPr marR="0" lvl="2" algn="ctr" rtl="0">
                <a:lnSpc>
                  <a:spcPct val="100000"/>
                </a:lnSpc>
                <a:spcBef>
                  <a:spcPts val="0"/>
                </a:spcBef>
                <a:spcAft>
                  <a:spcPts val="0"/>
                </a:spcAft>
                <a:buClr>
                  <a:srgbClr val="F64646"/>
                </a:buClr>
                <a:buSzPts val="12000"/>
                <a:buFont typeface="Arial"/>
                <a:buNone/>
                <a:defRPr sz="12000" b="0" i="0" u="none" strike="noStrike" cap="none">
                  <a:solidFill>
                    <a:srgbClr val="F64646"/>
                  </a:solidFill>
                  <a:latin typeface="Arial"/>
                  <a:ea typeface="Arial"/>
                  <a:cs typeface="Arial"/>
                  <a:sym typeface="Arial"/>
                </a:defRPr>
              </a:lvl3pPr>
              <a:lvl4pPr marR="0" lvl="3" algn="ctr" rtl="0">
                <a:lnSpc>
                  <a:spcPct val="100000"/>
                </a:lnSpc>
                <a:spcBef>
                  <a:spcPts val="0"/>
                </a:spcBef>
                <a:spcAft>
                  <a:spcPts val="0"/>
                </a:spcAft>
                <a:buClr>
                  <a:srgbClr val="F64646"/>
                </a:buClr>
                <a:buSzPts val="12000"/>
                <a:buFont typeface="Arial"/>
                <a:buNone/>
                <a:defRPr sz="12000" b="0" i="0" u="none" strike="noStrike" cap="none">
                  <a:solidFill>
                    <a:srgbClr val="F64646"/>
                  </a:solidFill>
                  <a:latin typeface="Arial"/>
                  <a:ea typeface="Arial"/>
                  <a:cs typeface="Arial"/>
                  <a:sym typeface="Arial"/>
                </a:defRPr>
              </a:lvl4pPr>
              <a:lvl5pPr marR="0" lvl="4" algn="ctr" rtl="0">
                <a:lnSpc>
                  <a:spcPct val="100000"/>
                </a:lnSpc>
                <a:spcBef>
                  <a:spcPts val="0"/>
                </a:spcBef>
                <a:spcAft>
                  <a:spcPts val="0"/>
                </a:spcAft>
                <a:buClr>
                  <a:srgbClr val="F64646"/>
                </a:buClr>
                <a:buSzPts val="12000"/>
                <a:buFont typeface="Arial"/>
                <a:buNone/>
                <a:defRPr sz="12000" b="0" i="0" u="none" strike="noStrike" cap="none">
                  <a:solidFill>
                    <a:srgbClr val="F64646"/>
                  </a:solidFill>
                  <a:latin typeface="Arial"/>
                  <a:ea typeface="Arial"/>
                  <a:cs typeface="Arial"/>
                  <a:sym typeface="Arial"/>
                </a:defRPr>
              </a:lvl5pPr>
              <a:lvl6pPr marR="0" lvl="5" algn="ctr" rtl="0">
                <a:lnSpc>
                  <a:spcPct val="100000"/>
                </a:lnSpc>
                <a:spcBef>
                  <a:spcPts val="0"/>
                </a:spcBef>
                <a:spcAft>
                  <a:spcPts val="0"/>
                </a:spcAft>
                <a:buClr>
                  <a:srgbClr val="F64646"/>
                </a:buClr>
                <a:buSzPts val="12000"/>
                <a:buFont typeface="Arial"/>
                <a:buNone/>
                <a:defRPr sz="12000" b="0" i="0" u="none" strike="noStrike" cap="none">
                  <a:solidFill>
                    <a:srgbClr val="F64646"/>
                  </a:solidFill>
                  <a:latin typeface="Arial"/>
                  <a:ea typeface="Arial"/>
                  <a:cs typeface="Arial"/>
                  <a:sym typeface="Arial"/>
                </a:defRPr>
              </a:lvl6pPr>
              <a:lvl7pPr marR="0" lvl="6" algn="ctr" rtl="0">
                <a:lnSpc>
                  <a:spcPct val="100000"/>
                </a:lnSpc>
                <a:spcBef>
                  <a:spcPts val="0"/>
                </a:spcBef>
                <a:spcAft>
                  <a:spcPts val="0"/>
                </a:spcAft>
                <a:buClr>
                  <a:srgbClr val="F64646"/>
                </a:buClr>
                <a:buSzPts val="12000"/>
                <a:buFont typeface="Arial"/>
                <a:buNone/>
                <a:defRPr sz="12000" b="0" i="0" u="none" strike="noStrike" cap="none">
                  <a:solidFill>
                    <a:srgbClr val="F64646"/>
                  </a:solidFill>
                  <a:latin typeface="Arial"/>
                  <a:ea typeface="Arial"/>
                  <a:cs typeface="Arial"/>
                  <a:sym typeface="Arial"/>
                </a:defRPr>
              </a:lvl7pPr>
              <a:lvl8pPr marR="0" lvl="7" algn="ctr" rtl="0">
                <a:lnSpc>
                  <a:spcPct val="100000"/>
                </a:lnSpc>
                <a:spcBef>
                  <a:spcPts val="0"/>
                </a:spcBef>
                <a:spcAft>
                  <a:spcPts val="0"/>
                </a:spcAft>
                <a:buClr>
                  <a:srgbClr val="F64646"/>
                </a:buClr>
                <a:buSzPts val="12000"/>
                <a:buFont typeface="Arial"/>
                <a:buNone/>
                <a:defRPr sz="12000" b="0" i="0" u="none" strike="noStrike" cap="none">
                  <a:solidFill>
                    <a:srgbClr val="F64646"/>
                  </a:solidFill>
                  <a:latin typeface="Arial"/>
                  <a:ea typeface="Arial"/>
                  <a:cs typeface="Arial"/>
                  <a:sym typeface="Arial"/>
                </a:defRPr>
              </a:lvl8pPr>
              <a:lvl9pPr marR="0" lvl="8" algn="ctr" rtl="0">
                <a:lnSpc>
                  <a:spcPct val="100000"/>
                </a:lnSpc>
                <a:spcBef>
                  <a:spcPts val="0"/>
                </a:spcBef>
                <a:spcAft>
                  <a:spcPts val="0"/>
                </a:spcAft>
                <a:buClr>
                  <a:srgbClr val="F64646"/>
                </a:buClr>
                <a:buSzPts val="12000"/>
                <a:buFont typeface="Arial"/>
                <a:buNone/>
                <a:defRPr sz="12000" b="0" i="0" u="none" strike="noStrike" cap="none">
                  <a:solidFill>
                    <a:srgbClr val="F64646"/>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64646"/>
                </a:buClr>
                <a:buSzPts val="12000"/>
                <a:buFont typeface="Ubuntu"/>
                <a:buNone/>
                <a:tabLst/>
                <a:defRPr/>
              </a:pPr>
              <a:r>
                <a:rPr kumimoji="0" lang="en-US" sz="2000" b="1" i="0" u="none" strike="noStrike" kern="0" cap="none" spc="0" normalizeH="0" baseline="0" noProof="0" dirty="0">
                  <a:ln>
                    <a:noFill/>
                  </a:ln>
                  <a:solidFill>
                    <a:prstClr val="white"/>
                  </a:solidFill>
                  <a:effectLst/>
                  <a:uLnTx/>
                  <a:uFillTx/>
                  <a:latin typeface="Ubuntu"/>
                  <a:sym typeface="Ubuntu"/>
                </a:rPr>
                <a:t>Keputusan </a:t>
              </a:r>
              <a:r>
                <a:rPr kumimoji="0" lang="en-US" sz="2000" b="1" i="0" u="none" strike="noStrike" kern="0" cap="none" spc="0" normalizeH="0" baseline="0" noProof="0" dirty="0" err="1">
                  <a:ln>
                    <a:noFill/>
                  </a:ln>
                  <a:solidFill>
                    <a:prstClr val="white"/>
                  </a:solidFill>
                  <a:effectLst/>
                  <a:uLnTx/>
                  <a:uFillTx/>
                  <a:latin typeface="Ubuntu"/>
                  <a:sym typeface="Ubuntu"/>
                </a:rPr>
                <a:t>Dirjen</a:t>
              </a:r>
              <a:r>
                <a:rPr kumimoji="0" lang="en-US" sz="2000" b="1" i="0" u="none" strike="noStrike" kern="0" cap="none" spc="0" normalizeH="0" baseline="0" noProof="0" dirty="0">
                  <a:ln>
                    <a:noFill/>
                  </a:ln>
                  <a:solidFill>
                    <a:prstClr val="white"/>
                  </a:solidFill>
                  <a:effectLst/>
                  <a:uLnTx/>
                  <a:uFillTx/>
                  <a:latin typeface="Ubuntu"/>
                  <a:sym typeface="Ubuntu"/>
                </a:rPr>
                <a:t> Bina </a:t>
              </a:r>
              <a:r>
                <a:rPr kumimoji="0" lang="en-US" sz="2000" b="1" i="0" u="none" strike="noStrike" kern="0" cap="none" spc="0" normalizeH="0" baseline="0" noProof="0" dirty="0" err="1">
                  <a:ln>
                    <a:noFill/>
                  </a:ln>
                  <a:solidFill>
                    <a:prstClr val="white"/>
                  </a:solidFill>
                  <a:effectLst/>
                  <a:uLnTx/>
                  <a:uFillTx/>
                  <a:latin typeface="Ubuntu"/>
                  <a:sym typeface="Ubuntu"/>
                </a:rPr>
                <a:t>Konstruksi</a:t>
              </a:r>
              <a:endParaRPr lang="en-US" sz="2000" kern="0" dirty="0">
                <a:solidFill>
                  <a:prstClr val="white"/>
                </a:solidFill>
              </a:endParaRPr>
            </a:p>
            <a:p>
              <a:pPr marL="0" marR="0" lvl="0" indent="0" algn="ctr" defTabSz="914400" rtl="0" eaLnBrk="1" fontAlgn="auto" latinLnBrk="0" hangingPunct="1">
                <a:lnSpc>
                  <a:spcPct val="100000"/>
                </a:lnSpc>
                <a:spcBef>
                  <a:spcPts val="0"/>
                </a:spcBef>
                <a:spcAft>
                  <a:spcPts val="0"/>
                </a:spcAft>
                <a:buClr>
                  <a:srgbClr val="F64646"/>
                </a:buClr>
                <a:buSzPts val="12000"/>
                <a:buFont typeface="Ubuntu"/>
                <a:buNone/>
                <a:tabLst/>
                <a:defRPr/>
              </a:pPr>
              <a:r>
                <a:rPr kumimoji="0" lang="en-US" sz="2000" b="1" i="0" u="none" strike="noStrike" kern="0" cap="none" spc="0" normalizeH="0" baseline="0" noProof="0" dirty="0">
                  <a:ln>
                    <a:noFill/>
                  </a:ln>
                  <a:solidFill>
                    <a:prstClr val="white"/>
                  </a:solidFill>
                  <a:effectLst/>
                  <a:uLnTx/>
                  <a:uFillTx/>
                  <a:latin typeface="Ubuntu"/>
                  <a:sym typeface="Ubuntu"/>
                </a:rPr>
                <a:t>No</a:t>
              </a:r>
              <a:r>
                <a:rPr lang="en-US" sz="2000" kern="0" dirty="0">
                  <a:solidFill>
                    <a:prstClr val="white"/>
                  </a:solidFill>
                </a:rPr>
                <a:t>.</a:t>
              </a:r>
              <a:r>
                <a:rPr kumimoji="0" lang="en-US" sz="2000" b="1" i="0" u="none" strike="noStrike" kern="0" cap="none" spc="0" normalizeH="0" baseline="0" noProof="0" dirty="0">
                  <a:ln>
                    <a:noFill/>
                  </a:ln>
                  <a:solidFill>
                    <a:prstClr val="white"/>
                  </a:solidFill>
                  <a:effectLst/>
                  <a:uLnTx/>
                  <a:uFillTx/>
                  <a:latin typeface="Ubuntu"/>
                  <a:sym typeface="Ubuntu"/>
                </a:rPr>
                <a:t> </a:t>
              </a:r>
              <a:r>
                <a:rPr kumimoji="0" lang="en-US" sz="2000" b="1" i="0" u="none" strike="noStrike" kern="0" cap="none" spc="0" normalizeH="0" baseline="0" noProof="0" dirty="0">
                  <a:ln>
                    <a:noFill/>
                  </a:ln>
                  <a:solidFill>
                    <a:schemeClr val="accent3">
                      <a:lumMod val="40000"/>
                      <a:lumOff val="60000"/>
                    </a:schemeClr>
                  </a:solidFill>
                  <a:effectLst/>
                  <a:uLnTx/>
                  <a:uFillTx/>
                  <a:latin typeface="Ubuntu"/>
                  <a:sym typeface="Ubuntu"/>
                </a:rPr>
                <a:t>114/KPTS/Dk/2024</a:t>
              </a:r>
            </a:p>
          </p:txBody>
        </p:sp>
      </p:grpSp>
      <p:sp>
        <p:nvSpPr>
          <p:cNvPr id="69" name="TextBox 68">
            <a:extLst>
              <a:ext uri="{FF2B5EF4-FFF2-40B4-BE49-F238E27FC236}">
                <a16:creationId xmlns:a16="http://schemas.microsoft.com/office/drawing/2014/main" id="{8E74184F-1616-475E-AE9F-570A333D5452}"/>
              </a:ext>
            </a:extLst>
          </p:cNvPr>
          <p:cNvSpPr txBox="1"/>
          <p:nvPr/>
        </p:nvSpPr>
        <p:spPr>
          <a:xfrm>
            <a:off x="1950708" y="5284728"/>
            <a:ext cx="4440939" cy="307777"/>
          </a:xfrm>
          <a:prstGeom prst="rect">
            <a:avLst/>
          </a:prstGeom>
          <a:noFill/>
        </p:spPr>
        <p:txBody>
          <a:bodyPr wrap="square" rtlCol="0">
            <a:spAutoFit/>
          </a:bodyPr>
          <a:lstStyle/>
          <a:p>
            <a:pPr marL="342900" marR="0" lvl="0" indent="-342900" algn="l" defTabSz="914286"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altLang="ko-KR" sz="1400" b="1" i="0" u="none" strike="noStrike" kern="1200" cap="none" spc="0" normalizeH="0" baseline="0" noProof="0" dirty="0">
              <a:ln>
                <a:noFill/>
              </a:ln>
              <a:solidFill>
                <a:schemeClr val="tx2">
                  <a:lumMod val="50000"/>
                </a:schemeClr>
              </a:solidFill>
              <a:effectLst/>
              <a:uLnTx/>
              <a:uFillTx/>
              <a:latin typeface="Ubuntu" panose="020B0504030602030204" pitchFamily="34" charset="0"/>
              <a:ea typeface="맑은 고딕" panose="020B0503020000020004" pitchFamily="34" charset="-127"/>
              <a:cs typeface="Arial" pitchFamily="34" charset="0"/>
            </a:endParaRPr>
          </a:p>
        </p:txBody>
      </p:sp>
    </p:spTree>
    <p:extLst>
      <p:ext uri="{BB962C8B-B14F-4D97-AF65-F5344CB8AC3E}">
        <p14:creationId xmlns:p14="http://schemas.microsoft.com/office/powerpoint/2010/main" val="14343824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04EC8FF-7DA0-1820-DBA7-9394A3B804DA}"/>
            </a:ext>
          </a:extLst>
        </p:cNvPr>
        <p:cNvGrpSpPr/>
        <p:nvPr/>
      </p:nvGrpSpPr>
      <p:grpSpPr>
        <a:xfrm>
          <a:off x="0" y="0"/>
          <a:ext cx="0" cy="0"/>
          <a:chOff x="0" y="0"/>
          <a:chExt cx="0" cy="0"/>
        </a:xfrm>
      </p:grpSpPr>
      <p:sp>
        <p:nvSpPr>
          <p:cNvPr id="2" name="Kotak Teks 1">
            <a:extLst>
              <a:ext uri="{FF2B5EF4-FFF2-40B4-BE49-F238E27FC236}">
                <a16:creationId xmlns:a16="http://schemas.microsoft.com/office/drawing/2014/main" id="{A56312E4-42A9-DFF8-5A1D-11E5C4BC08F1}"/>
              </a:ext>
            </a:extLst>
          </p:cNvPr>
          <p:cNvSpPr txBox="1"/>
          <p:nvPr/>
        </p:nvSpPr>
        <p:spPr>
          <a:xfrm>
            <a:off x="7139578" y="654966"/>
            <a:ext cx="426318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4400" b="1" i="0" u="none" strike="noStrike" kern="0" cap="none" spc="0" normalizeH="0" baseline="0" noProof="0">
                <a:ln>
                  <a:noFill/>
                </a:ln>
                <a:gradFill>
                  <a:gsLst>
                    <a:gs pos="0">
                      <a:schemeClr val="accent3"/>
                    </a:gs>
                    <a:gs pos="42000">
                      <a:schemeClr val="accent1"/>
                    </a:gs>
                    <a:gs pos="18000">
                      <a:schemeClr val="accent2"/>
                    </a:gs>
                  </a:gsLst>
                  <a:lin ang="13200000" scaled="0"/>
                </a:gradFill>
                <a:effectLst/>
                <a:uLnTx/>
                <a:uFillTx/>
                <a:latin typeface="+mj-lt"/>
                <a:sym typeface="Arial"/>
              </a:rPr>
              <a:t>TERIMA KASIH</a:t>
            </a:r>
            <a:endParaRPr kumimoji="0" lang="id-ID" sz="4400" b="1" i="0" u="none" strike="noStrike" kern="0" cap="none" spc="0" normalizeH="0" baseline="0" noProof="0">
              <a:ln>
                <a:noFill/>
              </a:ln>
              <a:gradFill>
                <a:gsLst>
                  <a:gs pos="0">
                    <a:schemeClr val="accent3"/>
                  </a:gs>
                  <a:gs pos="42000">
                    <a:schemeClr val="accent1"/>
                  </a:gs>
                  <a:gs pos="18000">
                    <a:schemeClr val="accent2"/>
                  </a:gs>
                </a:gsLst>
                <a:lin ang="13200000" scaled="0"/>
              </a:gradFill>
              <a:effectLst/>
              <a:uLnTx/>
              <a:uFillTx/>
              <a:latin typeface="+mj-lt"/>
              <a:sym typeface="Arial"/>
            </a:endParaRPr>
          </a:p>
        </p:txBody>
      </p:sp>
      <p:sp>
        <p:nvSpPr>
          <p:cNvPr id="3" name="Persegi Panjang: Sudut Lengkung 2">
            <a:extLst>
              <a:ext uri="{FF2B5EF4-FFF2-40B4-BE49-F238E27FC236}">
                <a16:creationId xmlns:a16="http://schemas.microsoft.com/office/drawing/2014/main" id="{C63C412D-5ED1-4CDC-CAA0-BFA02679E2BE}"/>
              </a:ext>
            </a:extLst>
          </p:cNvPr>
          <p:cNvSpPr/>
          <p:nvPr/>
        </p:nvSpPr>
        <p:spPr>
          <a:xfrm>
            <a:off x="7283380" y="1531778"/>
            <a:ext cx="1270399" cy="66198"/>
          </a:xfrm>
          <a:prstGeom prst="roundRect">
            <a:avLst>
              <a:gd name="adj" fmla="val 0"/>
            </a:avLst>
          </a:prstGeom>
          <a:gradFill>
            <a:gsLst>
              <a:gs pos="0">
                <a:schemeClr val="accent3"/>
              </a:gs>
              <a:gs pos="46000">
                <a:schemeClr val="accent1"/>
              </a:gs>
              <a:gs pos="23000">
                <a:schemeClr val="accent2"/>
              </a:gs>
            </a:gsLst>
            <a:lin ang="132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latin typeface="Arial" panose="020B0604020202020204" pitchFamily="34" charset="0"/>
            </a:endParaRPr>
          </a:p>
        </p:txBody>
      </p:sp>
    </p:spTree>
    <p:extLst>
      <p:ext uri="{BB962C8B-B14F-4D97-AF65-F5344CB8AC3E}">
        <p14:creationId xmlns:p14="http://schemas.microsoft.com/office/powerpoint/2010/main" val="71560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30CE027-1E4C-B86E-33E2-E43594BB770C}"/>
            </a:ext>
          </a:extLst>
        </p:cNvPr>
        <p:cNvGrpSpPr/>
        <p:nvPr/>
      </p:nvGrpSpPr>
      <p:grpSpPr>
        <a:xfrm>
          <a:off x="0" y="0"/>
          <a:ext cx="0" cy="0"/>
          <a:chOff x="0" y="0"/>
          <a:chExt cx="0" cy="0"/>
        </a:xfrm>
      </p:grpSpPr>
      <p:sp>
        <p:nvSpPr>
          <p:cNvPr id="3" name="Tampungan Nomor Slide 2">
            <a:extLst>
              <a:ext uri="{FF2B5EF4-FFF2-40B4-BE49-F238E27FC236}">
                <a16:creationId xmlns:a16="http://schemas.microsoft.com/office/drawing/2014/main" id="{3D8B6EE0-D7CB-44A2-F0CD-298FB436A06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359B50-B6C7-48F8-B0E7-5EBD33ABF1B1}" type="slidenum">
              <a:rPr kumimoji="0" lang="id-ID"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id-ID"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Persegi Panjang: Sudut Lengkung 3">
            <a:extLst>
              <a:ext uri="{FF2B5EF4-FFF2-40B4-BE49-F238E27FC236}">
                <a16:creationId xmlns:a16="http://schemas.microsoft.com/office/drawing/2014/main" id="{5C4FF3F1-0BB9-5DDA-804C-CD586E715DE8}"/>
              </a:ext>
            </a:extLst>
          </p:cNvPr>
          <p:cNvSpPr/>
          <p:nvPr/>
        </p:nvSpPr>
        <p:spPr>
          <a:xfrm>
            <a:off x="3131021" y="1771650"/>
            <a:ext cx="8137841" cy="2095499"/>
          </a:xfrm>
          <a:prstGeom prst="roundRect">
            <a:avLst>
              <a:gd name="adj" fmla="val 9338"/>
            </a:avLst>
          </a:prstGeom>
          <a:gradFill>
            <a:gsLst>
              <a:gs pos="0">
                <a:schemeClr val="accent3">
                  <a:alpha val="72000"/>
                </a:schemeClr>
              </a:gs>
              <a:gs pos="100000">
                <a:schemeClr val="accent1"/>
              </a:gs>
              <a:gs pos="23000">
                <a:schemeClr val="accent1">
                  <a:alpha val="90000"/>
                </a:schemeClr>
              </a:gs>
            </a:gsLst>
            <a:lin ang="132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Kotak Teks 4">
            <a:extLst>
              <a:ext uri="{FF2B5EF4-FFF2-40B4-BE49-F238E27FC236}">
                <a16:creationId xmlns:a16="http://schemas.microsoft.com/office/drawing/2014/main" id="{387AB99E-C15C-4950-3EB4-6B8919FAB49B}"/>
              </a:ext>
            </a:extLst>
          </p:cNvPr>
          <p:cNvSpPr txBox="1"/>
          <p:nvPr/>
        </p:nvSpPr>
        <p:spPr>
          <a:xfrm>
            <a:off x="3938738" y="2303122"/>
            <a:ext cx="716675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LAMPIRAN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u="none" strike="noStrike" kern="1200" cap="none" spc="0" normalizeH="0" baseline="0" noProof="0" dirty="0">
                <a:ln>
                  <a:noFill/>
                </a:ln>
                <a:solidFill>
                  <a:schemeClr val="bg1"/>
                </a:solidFill>
                <a:effectLst/>
                <a:uLnTx/>
                <a:uFillTx/>
                <a:latin typeface="Arial" panose="020B0604020202020204" pitchFamily="34" charset="0"/>
                <a:ea typeface="+mn-ea"/>
                <a:cs typeface="+mn-cs"/>
              </a:rPr>
              <a:t>A. DAFTAR JABATAN KERJA KHUSUS ASN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latin typeface="Arial" panose="020B0604020202020204" pitchFamily="34" charset="0"/>
              </a:rPr>
              <a:t>B. UNIT KOMPETENSI </a:t>
            </a:r>
            <a:endParaRPr kumimoji="0" lang="en-US" sz="22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7" name="Gambar 6">
            <a:extLst>
              <a:ext uri="{FF2B5EF4-FFF2-40B4-BE49-F238E27FC236}">
                <a16:creationId xmlns:a16="http://schemas.microsoft.com/office/drawing/2014/main" id="{A671E217-D578-E03E-81A4-E099C5125390}"/>
              </a:ext>
            </a:extLst>
          </p:cNvPr>
          <p:cNvPicPr>
            <a:picLocks noChangeAspect="1"/>
          </p:cNvPicPr>
          <p:nvPr/>
        </p:nvPicPr>
        <p:blipFill>
          <a:blip r:embed="rId3"/>
          <a:srcRect l="1751" r="1751"/>
          <a:stretch/>
        </p:blipFill>
        <p:spPr>
          <a:xfrm>
            <a:off x="5017677" y="3"/>
            <a:ext cx="2182265" cy="699247"/>
          </a:xfrm>
          <a:prstGeom prst="rect">
            <a:avLst/>
          </a:prstGeom>
        </p:spPr>
      </p:pic>
    </p:spTree>
    <p:extLst>
      <p:ext uri="{BB962C8B-B14F-4D97-AF65-F5344CB8AC3E}">
        <p14:creationId xmlns:p14="http://schemas.microsoft.com/office/powerpoint/2010/main" val="3491626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226B3-D5BE-75A6-6BFF-2D135034733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C739FB5-8FDE-5CE3-7A23-6F75EB034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90" y="1140245"/>
            <a:ext cx="11909988" cy="5675026"/>
          </a:xfrm>
          <a:prstGeom prst="rect">
            <a:avLst/>
          </a:prstGeom>
        </p:spPr>
      </p:pic>
      <p:grpSp>
        <p:nvGrpSpPr>
          <p:cNvPr id="18" name="Group 17">
            <a:extLst>
              <a:ext uri="{FF2B5EF4-FFF2-40B4-BE49-F238E27FC236}">
                <a16:creationId xmlns:a16="http://schemas.microsoft.com/office/drawing/2014/main" id="{FB082DA6-02D3-3C0A-DBFA-FB58E5236F0B}"/>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9F404746-38E5-7B2F-AC6E-94FB9ECF3D10}"/>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F1ED033F-8075-4C66-6699-E740FA30CFCD}"/>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66EAD45F-0701-DE1B-C6E6-05693A8571C5}"/>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DAFTAR JABATAN KERJA KHUSUS UNTUK ASN (1/7)</a:t>
              </a:r>
            </a:p>
          </p:txBody>
        </p:sp>
        <p:sp>
          <p:nvSpPr>
            <p:cNvPr id="26" name="Rectangle 25">
              <a:extLst>
                <a:ext uri="{FF2B5EF4-FFF2-40B4-BE49-F238E27FC236}">
                  <a16:creationId xmlns:a16="http://schemas.microsoft.com/office/drawing/2014/main" id="{E3674995-11DA-1FEC-AE92-7EF79C542CF2}"/>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A</a:t>
              </a:r>
            </a:p>
          </p:txBody>
        </p:sp>
      </p:grpSp>
      <p:sp>
        <p:nvSpPr>
          <p:cNvPr id="2" name="Rounded Rectangle 6">
            <a:extLst>
              <a:ext uri="{FF2B5EF4-FFF2-40B4-BE49-F238E27FC236}">
                <a16:creationId xmlns:a16="http://schemas.microsoft.com/office/drawing/2014/main" id="{9264941E-8512-E42A-3EDC-A1CF6F71793F}"/>
              </a:ext>
            </a:extLst>
          </p:cNvPr>
          <p:cNvSpPr/>
          <p:nvPr/>
        </p:nvSpPr>
        <p:spPr>
          <a:xfrm>
            <a:off x="4435268" y="1897167"/>
            <a:ext cx="7631394" cy="4851759"/>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647AFE-1FD2-A3B9-BB29-E85BC8DE021E}"/>
              </a:ext>
            </a:extLst>
          </p:cNvPr>
          <p:cNvSpPr txBox="1"/>
          <p:nvPr/>
        </p:nvSpPr>
        <p:spPr>
          <a:xfrm>
            <a:off x="941910" y="586991"/>
            <a:ext cx="5084819" cy="410241"/>
          </a:xfrm>
          <a:prstGeom prst="rect">
            <a:avLst/>
          </a:prstGeom>
        </p:spPr>
        <p:txBody>
          <a:bodyPr wrap="square" lIns="0" tIns="0" rIns="0" bIns="0" rtlCol="0" anchor="t">
            <a:spAutoFit/>
          </a:bodyPr>
          <a:lstStyle/>
          <a:p>
            <a:r>
              <a:rPr lang="en-US" sz="1333" noProof="1">
                <a:solidFill>
                  <a:schemeClr val="bg1"/>
                </a:solidFill>
                <a:latin typeface=""/>
                <a:ea typeface="Poppins Medium"/>
                <a:cs typeface="Poppins Medium"/>
                <a:sym typeface="Poppins Medium"/>
              </a:rPr>
              <a:t>Terdapat 11 Jabatan Kerja dan 13 Skema Jabatan Kerja</a:t>
            </a:r>
          </a:p>
          <a:p>
            <a:r>
              <a:rPr lang="en-US" sz="1333" noProof="1">
                <a:solidFill>
                  <a:schemeClr val="bg1"/>
                </a:solidFill>
                <a:latin typeface=""/>
                <a:ea typeface="Poppins Medium"/>
                <a:cs typeface="Poppins Medium"/>
                <a:sym typeface="Poppins Medium"/>
              </a:rPr>
              <a:t>Khusus untuk ASN</a:t>
            </a:r>
            <a:endParaRPr lang="id-ID" sz="1333" noProof="1">
              <a:solidFill>
                <a:schemeClr val="bg1"/>
              </a:solidFill>
              <a:latin typeface=""/>
              <a:ea typeface="Poppins Medium"/>
              <a:cs typeface="Poppins Medium"/>
              <a:sym typeface="Poppins Medium"/>
            </a:endParaRPr>
          </a:p>
        </p:txBody>
      </p:sp>
    </p:spTree>
    <p:extLst>
      <p:ext uri="{BB962C8B-B14F-4D97-AF65-F5344CB8AC3E}">
        <p14:creationId xmlns:p14="http://schemas.microsoft.com/office/powerpoint/2010/main" val="5735741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BE07D-4EF3-F61B-ED68-2631710128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2EE9351-67DF-6695-29F8-1D56CD7042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2190" y="1452972"/>
            <a:ext cx="11909988" cy="3952055"/>
          </a:xfrm>
          <a:prstGeom prst="rect">
            <a:avLst/>
          </a:prstGeom>
        </p:spPr>
      </p:pic>
      <p:grpSp>
        <p:nvGrpSpPr>
          <p:cNvPr id="18" name="Group 17">
            <a:extLst>
              <a:ext uri="{FF2B5EF4-FFF2-40B4-BE49-F238E27FC236}">
                <a16:creationId xmlns:a16="http://schemas.microsoft.com/office/drawing/2014/main" id="{8DC63C7E-4B58-97A2-C661-02A0AB2F14DF}"/>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BF7126A4-B505-D18D-80E8-CCBCC10A8701}"/>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1E97E5C0-8231-1ABF-B556-4E1C6DDE5634}"/>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E18CB1A7-CBDC-3E10-EBC9-0B026F599E64}"/>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DAFTAR JABATAN KERJA KHUSUS UNTUK ASN (2/7)</a:t>
              </a:r>
            </a:p>
          </p:txBody>
        </p:sp>
        <p:sp>
          <p:nvSpPr>
            <p:cNvPr id="26" name="Rectangle 25">
              <a:extLst>
                <a:ext uri="{FF2B5EF4-FFF2-40B4-BE49-F238E27FC236}">
                  <a16:creationId xmlns:a16="http://schemas.microsoft.com/office/drawing/2014/main" id="{E0B8BCBF-7926-4346-177A-BB3BFD2715B6}"/>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A</a:t>
              </a:r>
            </a:p>
          </p:txBody>
        </p:sp>
      </p:grpSp>
      <p:sp>
        <p:nvSpPr>
          <p:cNvPr id="2" name="Rounded Rectangle 6">
            <a:extLst>
              <a:ext uri="{FF2B5EF4-FFF2-40B4-BE49-F238E27FC236}">
                <a16:creationId xmlns:a16="http://schemas.microsoft.com/office/drawing/2014/main" id="{6AE247C2-FE91-16F0-C242-B307A118CBF5}"/>
              </a:ext>
            </a:extLst>
          </p:cNvPr>
          <p:cNvSpPr/>
          <p:nvPr/>
        </p:nvSpPr>
        <p:spPr>
          <a:xfrm>
            <a:off x="4315626" y="1281870"/>
            <a:ext cx="7751036" cy="4341264"/>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020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209CD-5FA2-116D-C1EA-052DA2C7130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7989AE3-4617-8C80-A98B-DCD1F3DB5D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2190" y="1465978"/>
            <a:ext cx="11909988" cy="4513340"/>
          </a:xfrm>
          <a:prstGeom prst="rect">
            <a:avLst/>
          </a:prstGeom>
        </p:spPr>
      </p:pic>
      <p:grpSp>
        <p:nvGrpSpPr>
          <p:cNvPr id="18" name="Group 17">
            <a:extLst>
              <a:ext uri="{FF2B5EF4-FFF2-40B4-BE49-F238E27FC236}">
                <a16:creationId xmlns:a16="http://schemas.microsoft.com/office/drawing/2014/main" id="{BF4443BA-7FE3-16B9-CED4-05AD3D04FD4E}"/>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F73AAED4-A9C9-C953-E68A-FB7E2857B64E}"/>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767C260D-48B3-A270-EA3D-529F772117E5}"/>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48A4D05C-894A-88CF-631F-90D5A885408E}"/>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DAFTAR JABATAN KERJA KHUSUS UNTUK ASN (3/7)</a:t>
              </a:r>
            </a:p>
          </p:txBody>
        </p:sp>
        <p:sp>
          <p:nvSpPr>
            <p:cNvPr id="26" name="Rectangle 25">
              <a:extLst>
                <a:ext uri="{FF2B5EF4-FFF2-40B4-BE49-F238E27FC236}">
                  <a16:creationId xmlns:a16="http://schemas.microsoft.com/office/drawing/2014/main" id="{EFE747C5-BFB9-3D74-4EF2-E6037B718D30}"/>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A</a:t>
              </a:r>
            </a:p>
          </p:txBody>
        </p:sp>
      </p:grpSp>
      <p:sp>
        <p:nvSpPr>
          <p:cNvPr id="2" name="Rounded Rectangle 6">
            <a:extLst>
              <a:ext uri="{FF2B5EF4-FFF2-40B4-BE49-F238E27FC236}">
                <a16:creationId xmlns:a16="http://schemas.microsoft.com/office/drawing/2014/main" id="{2701F646-633F-89FB-AC74-6E25B49100DB}"/>
              </a:ext>
            </a:extLst>
          </p:cNvPr>
          <p:cNvSpPr/>
          <p:nvPr/>
        </p:nvSpPr>
        <p:spPr>
          <a:xfrm>
            <a:off x="4315626" y="1281870"/>
            <a:ext cx="7751036" cy="4852230"/>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7120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9C8BA-FC54-5BEA-72F1-6471CB2BD81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63D619A-C9D7-FA5E-2206-98138C5EAB40}"/>
              </a:ext>
            </a:extLst>
          </p:cNvPr>
          <p:cNvPicPr>
            <a:picLocks noChangeAspect="1"/>
          </p:cNvPicPr>
          <p:nvPr/>
        </p:nvPicPr>
        <p:blipFill>
          <a:blip r:embed="rId2">
            <a:extLst>
              <a:ext uri="{28A0092B-C50C-407E-A947-70E740481C1C}">
                <a14:useLocalDpi xmlns:a14="http://schemas.microsoft.com/office/drawing/2010/main" val="0"/>
              </a:ext>
            </a:extLst>
          </a:blip>
          <a:srcRect b="37038"/>
          <a:stretch>
            <a:fillRect/>
          </a:stretch>
        </p:blipFill>
        <p:spPr>
          <a:xfrm>
            <a:off x="228601" y="1540011"/>
            <a:ext cx="11903578" cy="4306180"/>
          </a:xfrm>
          <a:prstGeom prst="rect">
            <a:avLst/>
          </a:prstGeom>
        </p:spPr>
      </p:pic>
      <p:grpSp>
        <p:nvGrpSpPr>
          <p:cNvPr id="18" name="Group 17">
            <a:extLst>
              <a:ext uri="{FF2B5EF4-FFF2-40B4-BE49-F238E27FC236}">
                <a16:creationId xmlns:a16="http://schemas.microsoft.com/office/drawing/2014/main" id="{95A59303-32DC-E13D-F243-54B865DC90BE}"/>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3F56BD7E-D711-3DA7-761E-60D0E93F8AC1}"/>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D22C9FAA-80BB-1659-EB70-A398273BCBDF}"/>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A7FF24DB-8587-A1EB-80AD-15265B2508A9}"/>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DAFTAR JABATAN KERJA KHUSUS UNTUK ASN (4/7)</a:t>
              </a:r>
            </a:p>
          </p:txBody>
        </p:sp>
        <p:sp>
          <p:nvSpPr>
            <p:cNvPr id="26" name="Rectangle 25">
              <a:extLst>
                <a:ext uri="{FF2B5EF4-FFF2-40B4-BE49-F238E27FC236}">
                  <a16:creationId xmlns:a16="http://schemas.microsoft.com/office/drawing/2014/main" id="{AE3FB222-F5C6-3612-C870-B376E05573A8}"/>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A</a:t>
              </a:r>
            </a:p>
          </p:txBody>
        </p:sp>
      </p:grpSp>
      <p:sp>
        <p:nvSpPr>
          <p:cNvPr id="2" name="Rounded Rectangle 6">
            <a:extLst>
              <a:ext uri="{FF2B5EF4-FFF2-40B4-BE49-F238E27FC236}">
                <a16:creationId xmlns:a16="http://schemas.microsoft.com/office/drawing/2014/main" id="{99368175-4E86-530C-D861-A8988DFCE29D}"/>
              </a:ext>
            </a:extLst>
          </p:cNvPr>
          <p:cNvSpPr/>
          <p:nvPr/>
        </p:nvSpPr>
        <p:spPr>
          <a:xfrm>
            <a:off x="4315626" y="1281870"/>
            <a:ext cx="7751036" cy="4854010"/>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385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2EBD024-96E8-D992-C9EF-409B42047971}"/>
            </a:ext>
          </a:extLst>
        </p:cNvPr>
        <p:cNvGrpSpPr/>
        <p:nvPr/>
      </p:nvGrpSpPr>
      <p:grpSpPr>
        <a:xfrm>
          <a:off x="0" y="0"/>
          <a:ext cx="0" cy="0"/>
          <a:chOff x="0" y="0"/>
          <a:chExt cx="0" cy="0"/>
        </a:xfrm>
      </p:grpSpPr>
      <p:sp>
        <p:nvSpPr>
          <p:cNvPr id="3" name="Tampungan Nomor Slide 2">
            <a:extLst>
              <a:ext uri="{FF2B5EF4-FFF2-40B4-BE49-F238E27FC236}">
                <a16:creationId xmlns:a16="http://schemas.microsoft.com/office/drawing/2014/main" id="{5B48C5EE-AC78-8C07-E4C8-3CB76656A2E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359B50-B6C7-48F8-B0E7-5EBD33ABF1B1}" type="slidenum">
              <a:rPr kumimoji="0" lang="id-ID"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id-ID"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Persegi Panjang: Sudut Lengkung 3">
            <a:extLst>
              <a:ext uri="{FF2B5EF4-FFF2-40B4-BE49-F238E27FC236}">
                <a16:creationId xmlns:a16="http://schemas.microsoft.com/office/drawing/2014/main" id="{36EF48F4-A1BA-B535-349A-910C8D4349F7}"/>
              </a:ext>
            </a:extLst>
          </p:cNvPr>
          <p:cNvSpPr/>
          <p:nvPr/>
        </p:nvSpPr>
        <p:spPr>
          <a:xfrm>
            <a:off x="3131021" y="1771650"/>
            <a:ext cx="8137841" cy="2095499"/>
          </a:xfrm>
          <a:prstGeom prst="roundRect">
            <a:avLst>
              <a:gd name="adj" fmla="val 9338"/>
            </a:avLst>
          </a:prstGeom>
          <a:gradFill>
            <a:gsLst>
              <a:gs pos="0">
                <a:schemeClr val="accent3">
                  <a:alpha val="72000"/>
                </a:schemeClr>
              </a:gs>
              <a:gs pos="100000">
                <a:schemeClr val="accent1"/>
              </a:gs>
              <a:gs pos="23000">
                <a:schemeClr val="accent1">
                  <a:alpha val="90000"/>
                </a:schemeClr>
              </a:gs>
            </a:gsLst>
            <a:lin ang="132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Kotak Teks 4">
            <a:extLst>
              <a:ext uri="{FF2B5EF4-FFF2-40B4-BE49-F238E27FC236}">
                <a16:creationId xmlns:a16="http://schemas.microsoft.com/office/drawing/2014/main" id="{1B72B1CA-7FD0-FBED-664D-83D9157396AD}"/>
              </a:ext>
            </a:extLst>
          </p:cNvPr>
          <p:cNvSpPr txBox="1"/>
          <p:nvPr/>
        </p:nvSpPr>
        <p:spPr>
          <a:xfrm>
            <a:off x="3938738" y="2303122"/>
            <a:ext cx="716675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KEBIJAKAN UMUM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u="none" strike="noStrike" kern="1200" cap="none" spc="0" normalizeH="0" baseline="0" noProof="0" dirty="0">
                <a:ln>
                  <a:noFill/>
                </a:ln>
                <a:solidFill>
                  <a:schemeClr val="bg1"/>
                </a:solidFill>
                <a:effectLst/>
                <a:uLnTx/>
                <a:uFillTx/>
                <a:latin typeface="Arial" panose="020B0604020202020204" pitchFamily="34" charset="0"/>
                <a:ea typeface="+mn-ea"/>
                <a:cs typeface="+mn-cs"/>
              </a:rPr>
              <a:t>REGULASI DI BIDANG KOMPETENSI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latin typeface="Arial" panose="020B0604020202020204" pitchFamily="34" charset="0"/>
              </a:rPr>
              <a:t>TENAGA KERJA KONSTRUKSI (TKK)</a:t>
            </a:r>
            <a:endParaRPr kumimoji="0" lang="en-US" sz="22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7" name="Gambar 6">
            <a:extLst>
              <a:ext uri="{FF2B5EF4-FFF2-40B4-BE49-F238E27FC236}">
                <a16:creationId xmlns:a16="http://schemas.microsoft.com/office/drawing/2014/main" id="{18AB669D-F2C6-257F-907F-E7F2FDAF2D4E}"/>
              </a:ext>
            </a:extLst>
          </p:cNvPr>
          <p:cNvPicPr>
            <a:picLocks noChangeAspect="1"/>
          </p:cNvPicPr>
          <p:nvPr/>
        </p:nvPicPr>
        <p:blipFill>
          <a:blip r:embed="rId3"/>
          <a:srcRect l="1751" r="1751"/>
          <a:stretch/>
        </p:blipFill>
        <p:spPr>
          <a:xfrm>
            <a:off x="5017677" y="3"/>
            <a:ext cx="2182265" cy="699247"/>
          </a:xfrm>
          <a:prstGeom prst="rect">
            <a:avLst/>
          </a:prstGeom>
        </p:spPr>
      </p:pic>
      <p:sp>
        <p:nvSpPr>
          <p:cNvPr id="2" name="Kotak Teks 1">
            <a:extLst>
              <a:ext uri="{FF2B5EF4-FFF2-40B4-BE49-F238E27FC236}">
                <a16:creationId xmlns:a16="http://schemas.microsoft.com/office/drawing/2014/main" id="{A1B85DD7-DFFB-276D-557F-96328864E93C}"/>
              </a:ext>
            </a:extLst>
          </p:cNvPr>
          <p:cNvSpPr txBox="1"/>
          <p:nvPr/>
        </p:nvSpPr>
        <p:spPr>
          <a:xfrm>
            <a:off x="3198398" y="2247199"/>
            <a:ext cx="930840" cy="800219"/>
          </a:xfrm>
          <a:prstGeom prst="rect">
            <a:avLst/>
          </a:prstGeom>
          <a:noFill/>
          <a:effectLst>
            <a:innerShdw blurRad="63500" dist="50800" dir="13500000">
              <a:prstClr val="black">
                <a:alpha val="50000"/>
              </a:prstClr>
            </a:inn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FFC600"/>
                </a:solidFill>
                <a:effectLst/>
                <a:uLnTx/>
                <a:uFillTx/>
                <a:latin typeface="Arial" panose="020B0604020202020204" pitchFamily="34" charset="0"/>
                <a:ea typeface="+mn-ea"/>
                <a:cs typeface="+mn-cs"/>
              </a:rPr>
              <a:t>01</a:t>
            </a:r>
            <a:endParaRPr kumimoji="0" lang="en-US" sz="4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582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3325A-DF61-BD79-F4B6-5C8573D1E44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BD1108B-E3B2-6A85-B043-B3F289394840}"/>
              </a:ext>
            </a:extLst>
          </p:cNvPr>
          <p:cNvPicPr>
            <a:picLocks noChangeAspect="1"/>
          </p:cNvPicPr>
          <p:nvPr/>
        </p:nvPicPr>
        <p:blipFill>
          <a:blip r:embed="rId2">
            <a:extLst>
              <a:ext uri="{28A0092B-C50C-407E-A947-70E740481C1C}">
                <a14:useLocalDpi xmlns:a14="http://schemas.microsoft.com/office/drawing/2010/main" val="0"/>
              </a:ext>
            </a:extLst>
          </a:blip>
          <a:srcRect t="65059"/>
          <a:stretch>
            <a:fillRect/>
          </a:stretch>
        </p:blipFill>
        <p:spPr>
          <a:xfrm>
            <a:off x="223505" y="1571624"/>
            <a:ext cx="11908673" cy="2390775"/>
          </a:xfrm>
          <a:prstGeom prst="rect">
            <a:avLst/>
          </a:prstGeom>
        </p:spPr>
      </p:pic>
      <p:grpSp>
        <p:nvGrpSpPr>
          <p:cNvPr id="18" name="Group 17">
            <a:extLst>
              <a:ext uri="{FF2B5EF4-FFF2-40B4-BE49-F238E27FC236}">
                <a16:creationId xmlns:a16="http://schemas.microsoft.com/office/drawing/2014/main" id="{6D9568FE-B702-FF92-14D1-C4FA3CD06E45}"/>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C99938E4-05AF-0422-0438-83C16AA08721}"/>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CE11FEE8-3CA8-5EC6-DC63-1C780FB76DCD}"/>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EC6F9AF3-F16C-5D08-0CA7-C4D115BAAE3B}"/>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DAFTAR JABATAN KERJA KHUSUS UNTUK ASN (5/7)</a:t>
              </a:r>
            </a:p>
          </p:txBody>
        </p:sp>
        <p:sp>
          <p:nvSpPr>
            <p:cNvPr id="26" name="Rectangle 25">
              <a:extLst>
                <a:ext uri="{FF2B5EF4-FFF2-40B4-BE49-F238E27FC236}">
                  <a16:creationId xmlns:a16="http://schemas.microsoft.com/office/drawing/2014/main" id="{6E2FE269-426C-557B-3A9C-652513E39A91}"/>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A</a:t>
              </a:r>
            </a:p>
          </p:txBody>
        </p:sp>
      </p:grpSp>
      <p:sp>
        <p:nvSpPr>
          <p:cNvPr id="2" name="Rounded Rectangle 6">
            <a:extLst>
              <a:ext uri="{FF2B5EF4-FFF2-40B4-BE49-F238E27FC236}">
                <a16:creationId xmlns:a16="http://schemas.microsoft.com/office/drawing/2014/main" id="{EB8EB64B-087D-B6C8-7F69-3AF7440173F3}"/>
              </a:ext>
            </a:extLst>
          </p:cNvPr>
          <p:cNvSpPr/>
          <p:nvPr/>
        </p:nvSpPr>
        <p:spPr>
          <a:xfrm>
            <a:off x="4315626" y="1281870"/>
            <a:ext cx="7751036" cy="2947230"/>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3829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226F6-B43D-3180-EE3B-10F58EAFE0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C36FBD-42DC-8ABD-31E2-A8FEF5566B99}"/>
              </a:ext>
            </a:extLst>
          </p:cNvPr>
          <p:cNvPicPr>
            <a:picLocks noChangeAspect="1"/>
          </p:cNvPicPr>
          <p:nvPr/>
        </p:nvPicPr>
        <p:blipFill>
          <a:blip r:embed="rId2">
            <a:extLst>
              <a:ext uri="{28A0092B-C50C-407E-A947-70E740481C1C}">
                <a14:useLocalDpi xmlns:a14="http://schemas.microsoft.com/office/drawing/2010/main" val="0"/>
              </a:ext>
            </a:extLst>
          </a:blip>
          <a:srcRect b="38298"/>
          <a:stretch>
            <a:fillRect/>
          </a:stretch>
        </p:blipFill>
        <p:spPr>
          <a:xfrm>
            <a:off x="136536" y="1400895"/>
            <a:ext cx="12017364" cy="4158426"/>
          </a:xfrm>
          <a:prstGeom prst="rect">
            <a:avLst/>
          </a:prstGeom>
        </p:spPr>
      </p:pic>
      <p:grpSp>
        <p:nvGrpSpPr>
          <p:cNvPr id="18" name="Group 17">
            <a:extLst>
              <a:ext uri="{FF2B5EF4-FFF2-40B4-BE49-F238E27FC236}">
                <a16:creationId xmlns:a16="http://schemas.microsoft.com/office/drawing/2014/main" id="{18A2A6F6-AF51-9039-DC0F-9660290E4C8C}"/>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4CE8E354-6B04-9370-19AA-41E5516D9681}"/>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0F44AC4B-592C-AB1C-0843-6FFBFED1F4E8}"/>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6AD7E62F-547F-D2A2-BDF2-86EA90A769EC}"/>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DAFTAR JABATAN KERJA KHUSUS UNTUK ASN (6/7)</a:t>
              </a:r>
            </a:p>
          </p:txBody>
        </p:sp>
        <p:sp>
          <p:nvSpPr>
            <p:cNvPr id="26" name="Rectangle 25">
              <a:extLst>
                <a:ext uri="{FF2B5EF4-FFF2-40B4-BE49-F238E27FC236}">
                  <a16:creationId xmlns:a16="http://schemas.microsoft.com/office/drawing/2014/main" id="{53B29304-3397-4491-2EF3-C0022AE92BEF}"/>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A</a:t>
              </a:r>
            </a:p>
          </p:txBody>
        </p:sp>
      </p:grpSp>
      <p:sp>
        <p:nvSpPr>
          <p:cNvPr id="2" name="Rounded Rectangle 6">
            <a:extLst>
              <a:ext uri="{FF2B5EF4-FFF2-40B4-BE49-F238E27FC236}">
                <a16:creationId xmlns:a16="http://schemas.microsoft.com/office/drawing/2014/main" id="{D32C929D-D731-8664-76E3-77A2A4E0DBAF}"/>
              </a:ext>
            </a:extLst>
          </p:cNvPr>
          <p:cNvSpPr/>
          <p:nvPr/>
        </p:nvSpPr>
        <p:spPr>
          <a:xfrm>
            <a:off x="4315626" y="1281869"/>
            <a:ext cx="7751036" cy="4277451"/>
          </a:xfrm>
          <a:prstGeom prst="roundRect">
            <a:avLst>
              <a:gd name="adj" fmla="val 842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8994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3A7DF-46B3-7785-3A0E-C283FACFB16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061827-02EB-3FE8-7A5D-FAAF95A1C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353" y="1138696"/>
            <a:ext cx="11402622" cy="5192680"/>
          </a:xfrm>
          <a:prstGeom prst="rect">
            <a:avLst/>
          </a:prstGeom>
        </p:spPr>
      </p:pic>
      <p:grpSp>
        <p:nvGrpSpPr>
          <p:cNvPr id="18" name="Group 17">
            <a:extLst>
              <a:ext uri="{FF2B5EF4-FFF2-40B4-BE49-F238E27FC236}">
                <a16:creationId xmlns:a16="http://schemas.microsoft.com/office/drawing/2014/main" id="{79E00A14-6C7A-1B7C-B561-84CABE17CCEA}"/>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7A041C94-B9CD-9530-83B6-05589F720EF1}"/>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5A88F184-D870-7B73-20C7-D5239D1B57D4}"/>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A4B1841C-B770-249F-67A0-1AD4BFBD9DB7}"/>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DAFTAR JABATAN KERJA KHUSUS UNTUK ASN (7/7)</a:t>
              </a:r>
            </a:p>
          </p:txBody>
        </p:sp>
        <p:sp>
          <p:nvSpPr>
            <p:cNvPr id="26" name="Rectangle 25">
              <a:extLst>
                <a:ext uri="{FF2B5EF4-FFF2-40B4-BE49-F238E27FC236}">
                  <a16:creationId xmlns:a16="http://schemas.microsoft.com/office/drawing/2014/main" id="{5F559279-DF53-A665-6228-9CC9F4810DD8}"/>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A</a:t>
              </a:r>
            </a:p>
          </p:txBody>
        </p:sp>
      </p:grpSp>
    </p:spTree>
    <p:extLst>
      <p:ext uri="{BB962C8B-B14F-4D97-AF65-F5344CB8AC3E}">
        <p14:creationId xmlns:p14="http://schemas.microsoft.com/office/powerpoint/2010/main" val="3299083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450B4-BEA2-524B-3DEF-99A9E126FACB}"/>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6C3D854D-4664-A14D-4946-9AFDD5E310E5}"/>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0A47AE3E-2E4D-0DA4-F999-A7ED5173CC65}"/>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EEF477F3-779A-CF99-7AA2-C4108032FF31}"/>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21D746DB-0B6F-DB43-454B-9B856020B801}"/>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PEMAKETAN UNIT KOMPETENSI PADA JABATAN KERJA ASN</a:t>
              </a:r>
            </a:p>
          </p:txBody>
        </p:sp>
        <p:sp>
          <p:nvSpPr>
            <p:cNvPr id="26" name="Rectangle 25">
              <a:extLst>
                <a:ext uri="{FF2B5EF4-FFF2-40B4-BE49-F238E27FC236}">
                  <a16:creationId xmlns:a16="http://schemas.microsoft.com/office/drawing/2014/main" id="{FF78A8FD-F9B9-EC2C-D809-8D1D9A08EDFC}"/>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B</a:t>
              </a:r>
            </a:p>
          </p:txBody>
        </p:sp>
      </p:grpSp>
      <p:pic>
        <p:nvPicPr>
          <p:cNvPr id="3" name="Picture 2">
            <a:extLst>
              <a:ext uri="{FF2B5EF4-FFF2-40B4-BE49-F238E27FC236}">
                <a16:creationId xmlns:a16="http://schemas.microsoft.com/office/drawing/2014/main" id="{238DE5F7-6F6E-7DFB-49D1-B39313BD95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1910" y="1381184"/>
            <a:ext cx="4551733" cy="5276851"/>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9049E5A6-814B-DDD6-0841-4C8FC88D1204}"/>
              </a:ext>
            </a:extLst>
          </p:cNvPr>
          <p:cNvSpPr txBox="1"/>
          <p:nvPr/>
        </p:nvSpPr>
        <p:spPr>
          <a:xfrm>
            <a:off x="941910" y="586991"/>
            <a:ext cx="5084819" cy="410241"/>
          </a:xfrm>
          <a:prstGeom prst="rect">
            <a:avLst/>
          </a:prstGeom>
        </p:spPr>
        <p:txBody>
          <a:bodyPr wrap="square" lIns="0" tIns="0" rIns="0" bIns="0" rtlCol="0" anchor="t">
            <a:spAutoFit/>
          </a:bodyPr>
          <a:lstStyle/>
          <a:p>
            <a:r>
              <a:rPr lang="en-US" sz="1333" noProof="1">
                <a:solidFill>
                  <a:schemeClr val="bg1"/>
                </a:solidFill>
                <a:latin typeface=""/>
                <a:ea typeface="Poppins Medium"/>
                <a:cs typeface="Poppins Medium"/>
                <a:sym typeface="Poppins Medium"/>
              </a:rPr>
              <a:t>Sesuai dengan SE LPJK No. 01/SE/LPJK/2025</a:t>
            </a:r>
          </a:p>
          <a:p>
            <a:r>
              <a:rPr lang="en-US" sz="1333" noProof="1">
                <a:solidFill>
                  <a:schemeClr val="bg1"/>
                </a:solidFill>
                <a:latin typeface=""/>
                <a:ea typeface="Poppins Medium"/>
                <a:cs typeface="Poppins Medium"/>
                <a:sym typeface="Poppins Medium"/>
              </a:rPr>
              <a:t>tentang Penyesuaian Standar Komptensi &amp; Skema Jabker</a:t>
            </a:r>
            <a:endParaRPr lang="id-ID" sz="1333" noProof="1">
              <a:solidFill>
                <a:schemeClr val="bg1"/>
              </a:solidFill>
              <a:latin typeface=""/>
              <a:ea typeface="Poppins Medium"/>
              <a:cs typeface="Poppins Medium"/>
              <a:sym typeface="Poppins Medium"/>
            </a:endParaRPr>
          </a:p>
        </p:txBody>
      </p:sp>
      <p:pic>
        <p:nvPicPr>
          <p:cNvPr id="6" name="Picture 5">
            <a:extLst>
              <a:ext uri="{FF2B5EF4-FFF2-40B4-BE49-F238E27FC236}">
                <a16:creationId xmlns:a16="http://schemas.microsoft.com/office/drawing/2014/main" id="{58010551-F661-8B39-050A-5526C8CACE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15423" y="1333559"/>
            <a:ext cx="4551733" cy="3927125"/>
          </a:xfrm>
          <a:prstGeom prst="rect">
            <a:avLst/>
          </a:prstGeom>
          <a:effectLst>
            <a:outerShdw blurRad="50800" dist="38100" dir="2700000" algn="tl" rotWithShape="0">
              <a:prstClr val="black">
                <a:alpha val="40000"/>
              </a:prstClr>
            </a:outerShdw>
          </a:effectLst>
        </p:spPr>
      </p:pic>
      <p:sp>
        <p:nvSpPr>
          <p:cNvPr id="7" name="Persegi Panjang: Sudut Lengkung 3">
            <a:extLst>
              <a:ext uri="{FF2B5EF4-FFF2-40B4-BE49-F238E27FC236}">
                <a16:creationId xmlns:a16="http://schemas.microsoft.com/office/drawing/2014/main" id="{18988FC3-5C1B-B76A-5B82-FA257A858887}"/>
              </a:ext>
            </a:extLst>
          </p:cNvPr>
          <p:cNvSpPr/>
          <p:nvPr/>
        </p:nvSpPr>
        <p:spPr>
          <a:xfrm>
            <a:off x="816447" y="1201622"/>
            <a:ext cx="4822354" cy="693853"/>
          </a:xfrm>
          <a:prstGeom prst="roundRect">
            <a:avLst>
              <a:gd name="adj" fmla="val 9338"/>
            </a:avLst>
          </a:prstGeom>
          <a:solidFill>
            <a:srgbClr val="000000">
              <a:alpha val="25098"/>
            </a:srgbClr>
          </a:solidFill>
          <a:ln>
            <a:solidFill>
              <a:srgbClr val="000000">
                <a:alpha val="25098"/>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Persegi Panjang: Sudut Lengkung 3">
            <a:extLst>
              <a:ext uri="{FF2B5EF4-FFF2-40B4-BE49-F238E27FC236}">
                <a16:creationId xmlns:a16="http://schemas.microsoft.com/office/drawing/2014/main" id="{2FEEB09A-97D3-D616-EA95-DD586E82C4D6}"/>
              </a:ext>
            </a:extLst>
          </p:cNvPr>
          <p:cNvSpPr/>
          <p:nvPr/>
        </p:nvSpPr>
        <p:spPr>
          <a:xfrm>
            <a:off x="6280112" y="1333559"/>
            <a:ext cx="4822354" cy="693853"/>
          </a:xfrm>
          <a:prstGeom prst="roundRect">
            <a:avLst>
              <a:gd name="adj" fmla="val 9338"/>
            </a:avLst>
          </a:prstGeom>
          <a:solidFill>
            <a:srgbClr val="000000">
              <a:alpha val="25098"/>
            </a:srgbClr>
          </a:solidFill>
          <a:ln>
            <a:solidFill>
              <a:srgbClr val="000000">
                <a:alpha val="25098"/>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875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4CAB3-9662-2A1F-5D01-D9F60DC9A96D}"/>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8C9EE63D-0A14-1C57-51A7-3F1381FFD9AC}"/>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ECDF363A-22A1-C8C5-A4B3-992F17177EE4}"/>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89E1483E-A5B8-1372-3534-28D083C95FE9}"/>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D643B60C-58C4-8225-B6A8-B1D1D353A106}"/>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PEMAKETAN UNIT KOMPETENSI PADA JABATAN KERJA ASN</a:t>
              </a:r>
            </a:p>
          </p:txBody>
        </p:sp>
        <p:sp>
          <p:nvSpPr>
            <p:cNvPr id="26" name="Rectangle 25">
              <a:extLst>
                <a:ext uri="{FF2B5EF4-FFF2-40B4-BE49-F238E27FC236}">
                  <a16:creationId xmlns:a16="http://schemas.microsoft.com/office/drawing/2014/main" id="{E3F88D6E-E271-A7B4-308E-7426357C1010}"/>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B</a:t>
              </a:r>
            </a:p>
          </p:txBody>
        </p:sp>
      </p:grpSp>
      <p:pic>
        <p:nvPicPr>
          <p:cNvPr id="3" name="Picture 2">
            <a:extLst>
              <a:ext uri="{FF2B5EF4-FFF2-40B4-BE49-F238E27FC236}">
                <a16:creationId xmlns:a16="http://schemas.microsoft.com/office/drawing/2014/main" id="{C064EC21-BD9E-A4D3-BD80-ED7457622A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1910" y="1481763"/>
            <a:ext cx="4551733" cy="353546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0418FEFE-7639-CF06-9DB7-85312A788321}"/>
              </a:ext>
            </a:extLst>
          </p:cNvPr>
          <p:cNvSpPr txBox="1"/>
          <p:nvPr/>
        </p:nvSpPr>
        <p:spPr>
          <a:xfrm>
            <a:off x="941910" y="586991"/>
            <a:ext cx="5084819" cy="410241"/>
          </a:xfrm>
          <a:prstGeom prst="rect">
            <a:avLst/>
          </a:prstGeom>
        </p:spPr>
        <p:txBody>
          <a:bodyPr wrap="square" lIns="0" tIns="0" rIns="0" bIns="0" rtlCol="0" anchor="t">
            <a:spAutoFit/>
          </a:bodyPr>
          <a:lstStyle/>
          <a:p>
            <a:r>
              <a:rPr lang="en-US" sz="1333" noProof="1">
                <a:solidFill>
                  <a:schemeClr val="bg1"/>
                </a:solidFill>
                <a:latin typeface=""/>
                <a:ea typeface="Poppins Medium"/>
                <a:cs typeface="Poppins Medium"/>
                <a:sym typeface="Poppins Medium"/>
              </a:rPr>
              <a:t>Sesuai dengan SE LPJK No. 01/SE/LPJK/2025</a:t>
            </a:r>
          </a:p>
          <a:p>
            <a:r>
              <a:rPr lang="en-US" sz="1333" noProof="1">
                <a:solidFill>
                  <a:schemeClr val="bg1"/>
                </a:solidFill>
                <a:latin typeface=""/>
                <a:ea typeface="Poppins Medium"/>
                <a:cs typeface="Poppins Medium"/>
                <a:sym typeface="Poppins Medium"/>
              </a:rPr>
              <a:t>tentang Penyesuaian Standar Komptensi &amp; Skema Jabker</a:t>
            </a:r>
            <a:endParaRPr lang="id-ID" sz="1333" noProof="1">
              <a:solidFill>
                <a:schemeClr val="bg1"/>
              </a:solidFill>
              <a:latin typeface=""/>
              <a:ea typeface="Poppins Medium"/>
              <a:cs typeface="Poppins Medium"/>
              <a:sym typeface="Poppins Medium"/>
            </a:endParaRPr>
          </a:p>
        </p:txBody>
      </p:sp>
      <p:pic>
        <p:nvPicPr>
          <p:cNvPr id="6" name="Picture 5">
            <a:extLst>
              <a:ext uri="{FF2B5EF4-FFF2-40B4-BE49-F238E27FC236}">
                <a16:creationId xmlns:a16="http://schemas.microsoft.com/office/drawing/2014/main" id="{DB6F8ADA-61F9-31D9-86B1-39736B007B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15423" y="1610586"/>
            <a:ext cx="4551733" cy="3277820"/>
          </a:xfrm>
          <a:prstGeom prst="rect">
            <a:avLst/>
          </a:prstGeom>
          <a:effectLst>
            <a:outerShdw blurRad="50800" dist="38100" dir="2700000" algn="tl" rotWithShape="0">
              <a:prstClr val="black">
                <a:alpha val="40000"/>
              </a:prstClr>
            </a:outerShdw>
          </a:effectLst>
        </p:spPr>
      </p:pic>
      <p:sp>
        <p:nvSpPr>
          <p:cNvPr id="7" name="Persegi Panjang: Sudut Lengkung 3">
            <a:extLst>
              <a:ext uri="{FF2B5EF4-FFF2-40B4-BE49-F238E27FC236}">
                <a16:creationId xmlns:a16="http://schemas.microsoft.com/office/drawing/2014/main" id="{99E63086-6BFD-721E-11EA-2594F674C758}"/>
              </a:ext>
            </a:extLst>
          </p:cNvPr>
          <p:cNvSpPr/>
          <p:nvPr/>
        </p:nvSpPr>
        <p:spPr>
          <a:xfrm>
            <a:off x="816447" y="1201622"/>
            <a:ext cx="4822354" cy="693853"/>
          </a:xfrm>
          <a:prstGeom prst="roundRect">
            <a:avLst>
              <a:gd name="adj" fmla="val 9338"/>
            </a:avLst>
          </a:prstGeom>
          <a:solidFill>
            <a:srgbClr val="000000">
              <a:alpha val="25098"/>
            </a:srgbClr>
          </a:solidFill>
          <a:ln>
            <a:solidFill>
              <a:srgbClr val="000000">
                <a:alpha val="25098"/>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Persegi Panjang: Sudut Lengkung 3">
            <a:extLst>
              <a:ext uri="{FF2B5EF4-FFF2-40B4-BE49-F238E27FC236}">
                <a16:creationId xmlns:a16="http://schemas.microsoft.com/office/drawing/2014/main" id="{F2327DD2-0113-543F-AE83-9F023D762616}"/>
              </a:ext>
            </a:extLst>
          </p:cNvPr>
          <p:cNvSpPr/>
          <p:nvPr/>
        </p:nvSpPr>
        <p:spPr>
          <a:xfrm>
            <a:off x="6280112" y="1333559"/>
            <a:ext cx="4822354" cy="693853"/>
          </a:xfrm>
          <a:prstGeom prst="roundRect">
            <a:avLst>
              <a:gd name="adj" fmla="val 9338"/>
            </a:avLst>
          </a:prstGeom>
          <a:solidFill>
            <a:srgbClr val="000000">
              <a:alpha val="25098"/>
            </a:srgbClr>
          </a:solidFill>
          <a:ln>
            <a:solidFill>
              <a:srgbClr val="000000">
                <a:alpha val="25098"/>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F6173F3-EE99-2CC4-984C-C9813A46E5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1757" y="5081199"/>
            <a:ext cx="4551733" cy="3589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9838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B5A97-95B9-6F6E-127B-130BF561E379}"/>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964CB314-8A7B-2090-E11C-3371F37D62BC}"/>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288D6649-261D-51A6-D41E-EDD38A9F7028}"/>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62A6D316-24E2-F3D3-A398-FE7012A5A755}"/>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98BA603E-F216-DF43-B6F7-233B9AE57B62}"/>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PEMAKETAN UNIT KOMPETENSI PADA JABATAN KERJA ASN</a:t>
              </a:r>
            </a:p>
          </p:txBody>
        </p:sp>
        <p:sp>
          <p:nvSpPr>
            <p:cNvPr id="26" name="Rectangle 25">
              <a:extLst>
                <a:ext uri="{FF2B5EF4-FFF2-40B4-BE49-F238E27FC236}">
                  <a16:creationId xmlns:a16="http://schemas.microsoft.com/office/drawing/2014/main" id="{C9F41BA1-1797-64A5-2883-81836C97A7DB}"/>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B</a:t>
              </a:r>
            </a:p>
          </p:txBody>
        </p:sp>
      </p:grpSp>
      <p:pic>
        <p:nvPicPr>
          <p:cNvPr id="3" name="Picture 2">
            <a:extLst>
              <a:ext uri="{FF2B5EF4-FFF2-40B4-BE49-F238E27FC236}">
                <a16:creationId xmlns:a16="http://schemas.microsoft.com/office/drawing/2014/main" id="{78EAB0F0-4296-114D-7EC2-229EB8F4D7C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1910" y="1476303"/>
            <a:ext cx="4551733" cy="308918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333459C-60D0-D5F0-F3C2-C2F24DE68A7D}"/>
              </a:ext>
            </a:extLst>
          </p:cNvPr>
          <p:cNvSpPr txBox="1"/>
          <p:nvPr/>
        </p:nvSpPr>
        <p:spPr>
          <a:xfrm>
            <a:off x="941910" y="586991"/>
            <a:ext cx="5084819" cy="410241"/>
          </a:xfrm>
          <a:prstGeom prst="rect">
            <a:avLst/>
          </a:prstGeom>
        </p:spPr>
        <p:txBody>
          <a:bodyPr wrap="square" lIns="0" tIns="0" rIns="0" bIns="0" rtlCol="0" anchor="t">
            <a:spAutoFit/>
          </a:bodyPr>
          <a:lstStyle/>
          <a:p>
            <a:r>
              <a:rPr lang="en-US" sz="1333" noProof="1">
                <a:solidFill>
                  <a:schemeClr val="bg1"/>
                </a:solidFill>
                <a:latin typeface=""/>
                <a:ea typeface="Poppins Medium"/>
                <a:cs typeface="Poppins Medium"/>
                <a:sym typeface="Poppins Medium"/>
              </a:rPr>
              <a:t>Sesuai dengan SE LPJK No. 01/SE/LPJK/2025</a:t>
            </a:r>
          </a:p>
          <a:p>
            <a:r>
              <a:rPr lang="en-US" sz="1333" noProof="1">
                <a:solidFill>
                  <a:schemeClr val="bg1"/>
                </a:solidFill>
                <a:latin typeface=""/>
                <a:ea typeface="Poppins Medium"/>
                <a:cs typeface="Poppins Medium"/>
                <a:sym typeface="Poppins Medium"/>
              </a:rPr>
              <a:t>tentang Penyesuaian Standar Komptensi &amp; Skema Jabker</a:t>
            </a:r>
            <a:endParaRPr lang="id-ID" sz="1333" noProof="1">
              <a:solidFill>
                <a:schemeClr val="bg1"/>
              </a:solidFill>
              <a:latin typeface=""/>
              <a:ea typeface="Poppins Medium"/>
              <a:cs typeface="Poppins Medium"/>
              <a:sym typeface="Poppins Medium"/>
            </a:endParaRPr>
          </a:p>
        </p:txBody>
      </p:sp>
      <p:pic>
        <p:nvPicPr>
          <p:cNvPr id="6" name="Picture 5">
            <a:extLst>
              <a:ext uri="{FF2B5EF4-FFF2-40B4-BE49-F238E27FC236}">
                <a16:creationId xmlns:a16="http://schemas.microsoft.com/office/drawing/2014/main" id="{9A12C308-736D-2DD7-B64F-AF08EA8561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15423" y="1615991"/>
            <a:ext cx="4551733" cy="466660"/>
          </a:xfrm>
          <a:prstGeom prst="rect">
            <a:avLst/>
          </a:prstGeom>
          <a:effectLst>
            <a:outerShdw blurRad="50800" dist="38100" dir="2700000" algn="tl" rotWithShape="0">
              <a:prstClr val="black">
                <a:alpha val="40000"/>
              </a:prstClr>
            </a:outerShdw>
          </a:effectLst>
        </p:spPr>
      </p:pic>
      <p:sp>
        <p:nvSpPr>
          <p:cNvPr id="7" name="Persegi Panjang: Sudut Lengkung 3">
            <a:extLst>
              <a:ext uri="{FF2B5EF4-FFF2-40B4-BE49-F238E27FC236}">
                <a16:creationId xmlns:a16="http://schemas.microsoft.com/office/drawing/2014/main" id="{224B2F8A-E3A2-1577-D856-17A02BA9030C}"/>
              </a:ext>
            </a:extLst>
          </p:cNvPr>
          <p:cNvSpPr/>
          <p:nvPr/>
        </p:nvSpPr>
        <p:spPr>
          <a:xfrm>
            <a:off x="816447" y="1201622"/>
            <a:ext cx="4822354" cy="693853"/>
          </a:xfrm>
          <a:prstGeom prst="roundRect">
            <a:avLst>
              <a:gd name="adj" fmla="val 9338"/>
            </a:avLst>
          </a:prstGeom>
          <a:solidFill>
            <a:srgbClr val="000000">
              <a:alpha val="25098"/>
            </a:srgbClr>
          </a:solidFill>
          <a:ln>
            <a:solidFill>
              <a:srgbClr val="000000">
                <a:alpha val="25098"/>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Persegi Panjang: Sudut Lengkung 3">
            <a:extLst>
              <a:ext uri="{FF2B5EF4-FFF2-40B4-BE49-F238E27FC236}">
                <a16:creationId xmlns:a16="http://schemas.microsoft.com/office/drawing/2014/main" id="{90850687-F3F4-7A64-6333-629EC1AF3F96}"/>
              </a:ext>
            </a:extLst>
          </p:cNvPr>
          <p:cNvSpPr/>
          <p:nvPr/>
        </p:nvSpPr>
        <p:spPr>
          <a:xfrm>
            <a:off x="6280112" y="1333559"/>
            <a:ext cx="4822354" cy="693853"/>
          </a:xfrm>
          <a:prstGeom prst="roundRect">
            <a:avLst>
              <a:gd name="adj" fmla="val 9338"/>
            </a:avLst>
          </a:prstGeom>
          <a:solidFill>
            <a:srgbClr val="000000">
              <a:alpha val="25098"/>
            </a:srgbClr>
          </a:solidFill>
          <a:ln>
            <a:solidFill>
              <a:srgbClr val="000000">
                <a:alpha val="25098"/>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E3965948-F373-01E8-9462-DDC258D449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5422" y="2090769"/>
            <a:ext cx="4551733" cy="20644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9828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5C271-72AF-7F82-4E4E-BCD8F476738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39F9A36-99EF-9A3A-6744-0DFC3E5918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53845" y="1517765"/>
            <a:ext cx="4551732" cy="2358559"/>
          </a:xfrm>
          <a:prstGeom prst="rect">
            <a:avLst/>
          </a:prstGeom>
          <a:effectLst>
            <a:outerShdw blurRad="50800" dist="38100" dir="2700000" algn="tl" rotWithShape="0">
              <a:prstClr val="black">
                <a:alpha val="40000"/>
              </a:prstClr>
            </a:outerShdw>
          </a:effectLst>
        </p:spPr>
      </p:pic>
      <p:grpSp>
        <p:nvGrpSpPr>
          <p:cNvPr id="18" name="Group 17">
            <a:extLst>
              <a:ext uri="{FF2B5EF4-FFF2-40B4-BE49-F238E27FC236}">
                <a16:creationId xmlns:a16="http://schemas.microsoft.com/office/drawing/2014/main" id="{B28F8F58-B634-5DBF-FB3C-103C46E44B64}"/>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EB10A0BD-3197-9A68-AACA-92EA25A9F6B5}"/>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485025B7-C55B-24FE-2102-3884E7486FFD}"/>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5101DB79-098C-64D7-1A60-1645452DABC1}"/>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PEMAKETAN UNIT KOMPETENSI PADA JABATAN KERJA ASN</a:t>
              </a:r>
            </a:p>
          </p:txBody>
        </p:sp>
        <p:sp>
          <p:nvSpPr>
            <p:cNvPr id="26" name="Rectangle 25">
              <a:extLst>
                <a:ext uri="{FF2B5EF4-FFF2-40B4-BE49-F238E27FC236}">
                  <a16:creationId xmlns:a16="http://schemas.microsoft.com/office/drawing/2014/main" id="{071EF4BC-E3B8-7095-E6B8-A8D3DA6EAA55}"/>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B</a:t>
              </a:r>
            </a:p>
          </p:txBody>
        </p:sp>
      </p:grpSp>
      <p:pic>
        <p:nvPicPr>
          <p:cNvPr id="3" name="Picture 2">
            <a:extLst>
              <a:ext uri="{FF2B5EF4-FFF2-40B4-BE49-F238E27FC236}">
                <a16:creationId xmlns:a16="http://schemas.microsoft.com/office/drawing/2014/main" id="{A78CAFAD-FC4D-15E1-ECF4-C7B5319226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1910" y="1484413"/>
            <a:ext cx="4551733" cy="278721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3711801A-6150-C974-79C2-84585A8C5B34}"/>
              </a:ext>
            </a:extLst>
          </p:cNvPr>
          <p:cNvSpPr txBox="1"/>
          <p:nvPr/>
        </p:nvSpPr>
        <p:spPr>
          <a:xfrm>
            <a:off x="941910" y="586991"/>
            <a:ext cx="5084819" cy="410241"/>
          </a:xfrm>
          <a:prstGeom prst="rect">
            <a:avLst/>
          </a:prstGeom>
        </p:spPr>
        <p:txBody>
          <a:bodyPr wrap="square" lIns="0" tIns="0" rIns="0" bIns="0" rtlCol="0" anchor="t">
            <a:spAutoFit/>
          </a:bodyPr>
          <a:lstStyle/>
          <a:p>
            <a:r>
              <a:rPr lang="en-US" sz="1333" noProof="1">
                <a:solidFill>
                  <a:schemeClr val="bg1"/>
                </a:solidFill>
                <a:latin typeface=""/>
                <a:ea typeface="Poppins Medium"/>
                <a:cs typeface="Poppins Medium"/>
                <a:sym typeface="Poppins Medium"/>
              </a:rPr>
              <a:t>Sesuai dengan SE LPJK No. 01/SE/LPJK/2025</a:t>
            </a:r>
          </a:p>
          <a:p>
            <a:r>
              <a:rPr lang="en-US" sz="1333" noProof="1">
                <a:solidFill>
                  <a:schemeClr val="bg1"/>
                </a:solidFill>
                <a:latin typeface=""/>
                <a:ea typeface="Poppins Medium"/>
                <a:cs typeface="Poppins Medium"/>
                <a:sym typeface="Poppins Medium"/>
              </a:rPr>
              <a:t>tentang Penyesuaian Standar Komptensi &amp; Skema Jabker</a:t>
            </a:r>
            <a:endParaRPr lang="id-ID" sz="1333" noProof="1">
              <a:solidFill>
                <a:schemeClr val="bg1"/>
              </a:solidFill>
              <a:latin typeface=""/>
              <a:ea typeface="Poppins Medium"/>
              <a:cs typeface="Poppins Medium"/>
              <a:sym typeface="Poppins Medium"/>
            </a:endParaRPr>
          </a:p>
        </p:txBody>
      </p:sp>
      <p:sp>
        <p:nvSpPr>
          <p:cNvPr id="7" name="Persegi Panjang: Sudut Lengkung 3">
            <a:extLst>
              <a:ext uri="{FF2B5EF4-FFF2-40B4-BE49-F238E27FC236}">
                <a16:creationId xmlns:a16="http://schemas.microsoft.com/office/drawing/2014/main" id="{910B8800-E33A-75AE-3119-C02B593FD873}"/>
              </a:ext>
            </a:extLst>
          </p:cNvPr>
          <p:cNvSpPr/>
          <p:nvPr/>
        </p:nvSpPr>
        <p:spPr>
          <a:xfrm>
            <a:off x="816447" y="1201622"/>
            <a:ext cx="4822354" cy="693853"/>
          </a:xfrm>
          <a:prstGeom prst="roundRect">
            <a:avLst>
              <a:gd name="adj" fmla="val 9338"/>
            </a:avLst>
          </a:prstGeom>
          <a:solidFill>
            <a:srgbClr val="000000">
              <a:alpha val="25098"/>
            </a:srgbClr>
          </a:solidFill>
          <a:ln>
            <a:solidFill>
              <a:srgbClr val="000000">
                <a:alpha val="25098"/>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Persegi Panjang: Sudut Lengkung 3">
            <a:extLst>
              <a:ext uri="{FF2B5EF4-FFF2-40B4-BE49-F238E27FC236}">
                <a16:creationId xmlns:a16="http://schemas.microsoft.com/office/drawing/2014/main" id="{4C29361E-7CC8-EC61-97E0-246A128F799E}"/>
              </a:ext>
            </a:extLst>
          </p:cNvPr>
          <p:cNvSpPr/>
          <p:nvPr/>
        </p:nvSpPr>
        <p:spPr>
          <a:xfrm>
            <a:off x="6280112" y="1333559"/>
            <a:ext cx="4822354" cy="693853"/>
          </a:xfrm>
          <a:prstGeom prst="roundRect">
            <a:avLst>
              <a:gd name="adj" fmla="val 9338"/>
            </a:avLst>
          </a:prstGeom>
          <a:solidFill>
            <a:srgbClr val="000000">
              <a:alpha val="25098"/>
            </a:srgbClr>
          </a:solidFill>
          <a:ln>
            <a:solidFill>
              <a:srgbClr val="000000">
                <a:alpha val="25098"/>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432BA9B-6F80-B850-9CCD-47574A58D8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53845" y="3841455"/>
            <a:ext cx="4551732" cy="3799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6547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E467E-2FB0-E4EB-B52C-22A27997B4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81E82E-2A45-2751-BDD2-8A8E948EA3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795" y="1415198"/>
            <a:ext cx="4551733" cy="2888738"/>
          </a:xfrm>
          <a:prstGeom prst="rect">
            <a:avLst/>
          </a:prstGeom>
          <a:effectLst>
            <a:outerShdw blurRad="50800" dist="38100" dir="2700000" algn="tl" rotWithShape="0">
              <a:prstClr val="black">
                <a:alpha val="40000"/>
              </a:prstClr>
            </a:outerShdw>
          </a:effectLst>
        </p:spPr>
      </p:pic>
      <p:grpSp>
        <p:nvGrpSpPr>
          <p:cNvPr id="18" name="Group 17">
            <a:extLst>
              <a:ext uri="{FF2B5EF4-FFF2-40B4-BE49-F238E27FC236}">
                <a16:creationId xmlns:a16="http://schemas.microsoft.com/office/drawing/2014/main" id="{7585358D-8E17-9408-C130-68230419287F}"/>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F8922A55-86F5-9433-8836-A833513760EA}"/>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66B89408-D4E7-8199-AE9A-8CF7F3D22484}"/>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61DC64B2-B277-0590-E092-E5D8890F9B40}"/>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PEMAKETAN UNIT KOMPETENSI PADA JABATAN KERJA ASN</a:t>
              </a:r>
            </a:p>
          </p:txBody>
        </p:sp>
        <p:sp>
          <p:nvSpPr>
            <p:cNvPr id="26" name="Rectangle 25">
              <a:extLst>
                <a:ext uri="{FF2B5EF4-FFF2-40B4-BE49-F238E27FC236}">
                  <a16:creationId xmlns:a16="http://schemas.microsoft.com/office/drawing/2014/main" id="{003F8F63-22CC-5400-71C5-78FC98A07202}"/>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B</a:t>
              </a:r>
            </a:p>
          </p:txBody>
        </p:sp>
      </p:grpSp>
      <p:pic>
        <p:nvPicPr>
          <p:cNvPr id="3" name="Picture 2">
            <a:extLst>
              <a:ext uri="{FF2B5EF4-FFF2-40B4-BE49-F238E27FC236}">
                <a16:creationId xmlns:a16="http://schemas.microsoft.com/office/drawing/2014/main" id="{DB54F393-F097-71D9-C54E-9B7249E7CF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1910" y="1384415"/>
            <a:ext cx="4551733" cy="1694336"/>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C9E4DB4-8399-3E7A-ADE5-3B5257D1A078}"/>
              </a:ext>
            </a:extLst>
          </p:cNvPr>
          <p:cNvSpPr txBox="1"/>
          <p:nvPr/>
        </p:nvSpPr>
        <p:spPr>
          <a:xfrm>
            <a:off x="941910" y="586991"/>
            <a:ext cx="5084819" cy="410241"/>
          </a:xfrm>
          <a:prstGeom prst="rect">
            <a:avLst/>
          </a:prstGeom>
        </p:spPr>
        <p:txBody>
          <a:bodyPr wrap="square" lIns="0" tIns="0" rIns="0" bIns="0" rtlCol="0" anchor="t">
            <a:spAutoFit/>
          </a:bodyPr>
          <a:lstStyle/>
          <a:p>
            <a:r>
              <a:rPr lang="en-US" sz="1333" noProof="1">
                <a:solidFill>
                  <a:schemeClr val="bg1"/>
                </a:solidFill>
                <a:latin typeface=""/>
                <a:ea typeface="Poppins Medium"/>
                <a:cs typeface="Poppins Medium"/>
                <a:sym typeface="Poppins Medium"/>
              </a:rPr>
              <a:t>Sesuai dengan SE LPJK No. 01/SE/LPJK/2025</a:t>
            </a:r>
          </a:p>
          <a:p>
            <a:r>
              <a:rPr lang="en-US" sz="1333" noProof="1">
                <a:solidFill>
                  <a:schemeClr val="bg1"/>
                </a:solidFill>
                <a:latin typeface=""/>
                <a:ea typeface="Poppins Medium"/>
                <a:cs typeface="Poppins Medium"/>
                <a:sym typeface="Poppins Medium"/>
              </a:rPr>
              <a:t>tentang Penyesuaian Standar Komptensi &amp; Skema Jabker</a:t>
            </a:r>
            <a:endParaRPr lang="id-ID" sz="1333" noProof="1">
              <a:solidFill>
                <a:schemeClr val="bg1"/>
              </a:solidFill>
              <a:latin typeface=""/>
              <a:ea typeface="Poppins Medium"/>
              <a:cs typeface="Poppins Medium"/>
              <a:sym typeface="Poppins Medium"/>
            </a:endParaRPr>
          </a:p>
        </p:txBody>
      </p:sp>
      <p:sp>
        <p:nvSpPr>
          <p:cNvPr id="7" name="Persegi Panjang: Sudut Lengkung 3">
            <a:extLst>
              <a:ext uri="{FF2B5EF4-FFF2-40B4-BE49-F238E27FC236}">
                <a16:creationId xmlns:a16="http://schemas.microsoft.com/office/drawing/2014/main" id="{E40A8329-A76F-94DB-F44F-03E256EFB078}"/>
              </a:ext>
            </a:extLst>
          </p:cNvPr>
          <p:cNvSpPr/>
          <p:nvPr/>
        </p:nvSpPr>
        <p:spPr>
          <a:xfrm>
            <a:off x="816447" y="1201622"/>
            <a:ext cx="4822354" cy="693853"/>
          </a:xfrm>
          <a:prstGeom prst="roundRect">
            <a:avLst>
              <a:gd name="adj" fmla="val 9338"/>
            </a:avLst>
          </a:prstGeom>
          <a:solidFill>
            <a:srgbClr val="000000">
              <a:alpha val="25098"/>
            </a:srgbClr>
          </a:solidFill>
          <a:ln>
            <a:solidFill>
              <a:srgbClr val="000000">
                <a:alpha val="25098"/>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Persegi Panjang: Sudut Lengkung 3">
            <a:extLst>
              <a:ext uri="{FF2B5EF4-FFF2-40B4-BE49-F238E27FC236}">
                <a16:creationId xmlns:a16="http://schemas.microsoft.com/office/drawing/2014/main" id="{ED620F53-2683-EEA9-0F2D-F0552669D678}"/>
              </a:ext>
            </a:extLst>
          </p:cNvPr>
          <p:cNvSpPr/>
          <p:nvPr/>
        </p:nvSpPr>
        <p:spPr>
          <a:xfrm>
            <a:off x="6280112" y="1333559"/>
            <a:ext cx="4822354" cy="693853"/>
          </a:xfrm>
          <a:prstGeom prst="roundRect">
            <a:avLst>
              <a:gd name="adj" fmla="val 9338"/>
            </a:avLst>
          </a:prstGeom>
          <a:solidFill>
            <a:srgbClr val="000000">
              <a:alpha val="25098"/>
            </a:srgbClr>
          </a:solidFill>
          <a:ln>
            <a:solidFill>
              <a:srgbClr val="000000">
                <a:alpha val="25098"/>
              </a:srgb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8661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B8A05-2628-6B09-A887-AACB6D195067}"/>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D9E6C6CD-7682-CD71-30D9-2D365D0CBCC0}"/>
              </a:ext>
            </a:extLst>
          </p:cNvPr>
          <p:cNvGrpSpPr/>
          <p:nvPr/>
        </p:nvGrpSpPr>
        <p:grpSpPr>
          <a:xfrm>
            <a:off x="0" y="25339"/>
            <a:ext cx="10104582" cy="610261"/>
            <a:chOff x="0" y="38008"/>
            <a:chExt cx="16383000" cy="915392"/>
          </a:xfrm>
        </p:grpSpPr>
        <p:sp>
          <p:nvSpPr>
            <p:cNvPr id="19" name="Right Triangle 18">
              <a:extLst>
                <a:ext uri="{FF2B5EF4-FFF2-40B4-BE49-F238E27FC236}">
                  <a16:creationId xmlns:a16="http://schemas.microsoft.com/office/drawing/2014/main" id="{BD4BFBD8-CDFB-4176-32C0-913CC5FF846E}"/>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8324C1D9-A79B-A20F-70E3-DA7222747573}"/>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4C6A3FCD-57B5-9666-C76A-9A5519059922}"/>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HISTORI PAGU KEMENTERIAN PU TAHUN ANGGARAN (TA) 2020 - 2025</a:t>
              </a:r>
            </a:p>
          </p:txBody>
        </p:sp>
        <p:sp>
          <p:nvSpPr>
            <p:cNvPr id="26" name="Rectangle 25">
              <a:extLst>
                <a:ext uri="{FF2B5EF4-FFF2-40B4-BE49-F238E27FC236}">
                  <a16:creationId xmlns:a16="http://schemas.microsoft.com/office/drawing/2014/main" id="{B6CE1810-9082-2567-1E9B-3CDAB8882254}"/>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1</a:t>
              </a:r>
            </a:p>
          </p:txBody>
        </p:sp>
      </p:grpSp>
      <p:graphicFrame>
        <p:nvGraphicFramePr>
          <p:cNvPr id="28" name="Chart 27">
            <a:extLst>
              <a:ext uri="{FF2B5EF4-FFF2-40B4-BE49-F238E27FC236}">
                <a16:creationId xmlns:a16="http://schemas.microsoft.com/office/drawing/2014/main" id="{4A6E8068-6F06-AE98-EF02-F8A217CD4246}"/>
              </a:ext>
            </a:extLst>
          </p:cNvPr>
          <p:cNvGraphicFramePr/>
          <p:nvPr>
            <p:extLst>
              <p:ext uri="{D42A27DB-BD31-4B8C-83A1-F6EECF244321}">
                <p14:modId xmlns:p14="http://schemas.microsoft.com/office/powerpoint/2010/main" val="1655437710"/>
              </p:ext>
            </p:extLst>
          </p:nvPr>
        </p:nvGraphicFramePr>
        <p:xfrm>
          <a:off x="0" y="1269651"/>
          <a:ext cx="12192000" cy="5588349"/>
        </p:xfrm>
        <a:graphic>
          <a:graphicData uri="http://schemas.openxmlformats.org/drawingml/2006/chart">
            <c:chart xmlns:c="http://schemas.openxmlformats.org/drawingml/2006/chart" xmlns:r="http://schemas.openxmlformats.org/officeDocument/2006/relationships" r:id="rId2"/>
          </a:graphicData>
        </a:graphic>
      </p:graphicFrame>
      <p:sp>
        <p:nvSpPr>
          <p:cNvPr id="29" name="Rounded Rectangle 6">
            <a:extLst>
              <a:ext uri="{FF2B5EF4-FFF2-40B4-BE49-F238E27FC236}">
                <a16:creationId xmlns:a16="http://schemas.microsoft.com/office/drawing/2014/main" id="{0919605B-A898-2A4F-7ACC-1C3CBB298531}"/>
              </a:ext>
            </a:extLst>
          </p:cNvPr>
          <p:cNvSpPr/>
          <p:nvPr/>
        </p:nvSpPr>
        <p:spPr>
          <a:xfrm>
            <a:off x="10210800" y="2096655"/>
            <a:ext cx="1833619" cy="4361295"/>
          </a:xfrm>
          <a:prstGeom prst="roundRect">
            <a:avLst>
              <a:gd name="adj" fmla="val 8422"/>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4710FD34-E538-09AA-44B6-974EAD653AF7}"/>
              </a:ext>
            </a:extLst>
          </p:cNvPr>
          <p:cNvSpPr txBox="1"/>
          <p:nvPr/>
        </p:nvSpPr>
        <p:spPr>
          <a:xfrm>
            <a:off x="10210800" y="4422033"/>
            <a:ext cx="1364343" cy="369332"/>
          </a:xfrm>
          <a:prstGeom prst="rect">
            <a:avLst/>
          </a:prstGeom>
          <a:noFill/>
        </p:spPr>
        <p:txBody>
          <a:bodyPr wrap="square" lIns="0" tIns="0" rIns="0" bIns="0" rtlCol="0">
            <a:spAutoFit/>
          </a:bodyPr>
          <a:lstStyle/>
          <a:p>
            <a:pPr lvl="0" algn="r">
              <a:defRPr/>
            </a:pPr>
            <a:r>
              <a:rPr lang="en-US" sz="800" noProof="1">
                <a:latin typeface="Arial" panose="020B0604020202020204" pitchFamily="34" charset="0"/>
                <a:cs typeface="Arial" panose="020B0604020202020204" pitchFamily="34" charset="0"/>
              </a:rPr>
              <a:t>Fisik:  </a:t>
            </a:r>
            <a:r>
              <a:rPr lang="en-US" sz="800" b="1" noProof="1">
                <a:latin typeface="Arial" panose="020B0604020202020204" pitchFamily="34" charset="0"/>
                <a:cs typeface="Arial" panose="020B0604020202020204" pitchFamily="34" charset="0"/>
              </a:rPr>
              <a:t>43,11</a:t>
            </a:r>
            <a:r>
              <a:rPr lang="en-US" sz="800" noProof="1">
                <a:latin typeface="Arial" panose="020B0604020202020204" pitchFamily="34" charset="0"/>
                <a:cs typeface="Arial" panose="020B0604020202020204" pitchFamily="34" charset="0"/>
              </a:rPr>
              <a:t>%</a:t>
            </a:r>
          </a:p>
          <a:p>
            <a:pPr lvl="0" algn="r">
              <a:defRPr/>
            </a:pPr>
            <a:r>
              <a:rPr lang="en-US" sz="800" noProof="1">
                <a:latin typeface="Arial" panose="020B0604020202020204" pitchFamily="34" charset="0"/>
                <a:cs typeface="Arial" panose="020B0604020202020204" pitchFamily="34" charset="0"/>
              </a:rPr>
              <a:t>Keuangan:  </a:t>
            </a:r>
            <a:r>
              <a:rPr lang="en-US" sz="800" b="1" noProof="1">
                <a:latin typeface="Arial" panose="020B0604020202020204" pitchFamily="34" charset="0"/>
                <a:cs typeface="Arial" panose="020B0604020202020204" pitchFamily="34" charset="0"/>
              </a:rPr>
              <a:t>36,86</a:t>
            </a:r>
            <a:r>
              <a:rPr lang="en-US" sz="800" noProof="1">
                <a:latin typeface="Arial" panose="020B0604020202020204" pitchFamily="34" charset="0"/>
                <a:cs typeface="Arial" panose="020B0604020202020204" pitchFamily="34" charset="0"/>
              </a:rPr>
              <a:t>%</a:t>
            </a:r>
          </a:p>
          <a:p>
            <a:pPr lvl="0" algn="r">
              <a:defRPr/>
            </a:pPr>
            <a:r>
              <a:rPr lang="en-US" sz="800" b="1" noProof="1">
                <a:latin typeface="Arial" panose="020B0604020202020204" pitchFamily="34" charset="0"/>
                <a:cs typeface="Arial" panose="020B0604020202020204" pitchFamily="34" charset="0"/>
              </a:rPr>
              <a:t>*) per 17/08/2025</a:t>
            </a:r>
          </a:p>
        </p:txBody>
      </p:sp>
      <p:sp>
        <p:nvSpPr>
          <p:cNvPr id="33" name="TextBox 32">
            <a:extLst>
              <a:ext uri="{FF2B5EF4-FFF2-40B4-BE49-F238E27FC236}">
                <a16:creationId xmlns:a16="http://schemas.microsoft.com/office/drawing/2014/main" id="{F66D6884-6882-FC7B-CC37-291294BB1D3B}"/>
              </a:ext>
            </a:extLst>
          </p:cNvPr>
          <p:cNvSpPr txBox="1"/>
          <p:nvPr/>
        </p:nvSpPr>
        <p:spPr>
          <a:xfrm>
            <a:off x="941910" y="586991"/>
            <a:ext cx="5084819" cy="410241"/>
          </a:xfrm>
          <a:prstGeom prst="rect">
            <a:avLst/>
          </a:prstGeom>
        </p:spPr>
        <p:txBody>
          <a:bodyPr wrap="square" lIns="0" tIns="0" rIns="0" bIns="0" rtlCol="0" anchor="t">
            <a:spAutoFit/>
          </a:bodyPr>
          <a:lstStyle/>
          <a:p>
            <a:r>
              <a:rPr lang="id-ID" sz="1333" noProof="1">
                <a:solidFill>
                  <a:schemeClr val="bg1"/>
                </a:solidFill>
                <a:latin typeface=""/>
                <a:ea typeface="Poppins Medium"/>
                <a:cs typeface="Poppins Medium"/>
                <a:sym typeface="Poppins Medium"/>
              </a:rPr>
              <a:t>Sumber: </a:t>
            </a:r>
            <a:r>
              <a:rPr lang="en-US" sz="1333" i="1" noProof="1">
                <a:solidFill>
                  <a:schemeClr val="bg1"/>
                </a:solidFill>
                <a:latin typeface=""/>
                <a:ea typeface="Poppins Medium"/>
                <a:cs typeface="Poppins Medium"/>
                <a:sym typeface="Poppins Medium"/>
              </a:rPr>
              <a:t>eMonitoring</a:t>
            </a:r>
            <a:r>
              <a:rPr lang="en-US" sz="1333" noProof="1">
                <a:solidFill>
                  <a:schemeClr val="bg1"/>
                </a:solidFill>
                <a:latin typeface=""/>
                <a:ea typeface="Poppins Medium"/>
                <a:cs typeface="Poppins Medium"/>
                <a:sym typeface="Poppins Medium"/>
              </a:rPr>
              <a:t> Kementerian PU (dalam Trilyun Rupiah) </a:t>
            </a:r>
          </a:p>
          <a:p>
            <a:r>
              <a:rPr lang="en-US" sz="1333" noProof="1">
                <a:solidFill>
                  <a:schemeClr val="bg1"/>
                </a:solidFill>
                <a:latin typeface=""/>
                <a:ea typeface="Poppins Medium"/>
                <a:cs typeface="Poppins Medium"/>
                <a:sym typeface="Poppins Medium"/>
              </a:rPr>
              <a:t>Data as per 17 Agustus 2025</a:t>
            </a:r>
            <a:endParaRPr lang="id-ID" sz="1333" noProof="1">
              <a:solidFill>
                <a:schemeClr val="bg1"/>
              </a:solidFill>
              <a:latin typeface=""/>
              <a:ea typeface="Poppins Medium"/>
              <a:cs typeface="Poppins Medium"/>
              <a:sym typeface="Poppins Medium"/>
            </a:endParaRPr>
          </a:p>
        </p:txBody>
      </p:sp>
      <p:sp>
        <p:nvSpPr>
          <p:cNvPr id="56" name="Freeform: Shape 55">
            <a:extLst>
              <a:ext uri="{FF2B5EF4-FFF2-40B4-BE49-F238E27FC236}">
                <a16:creationId xmlns:a16="http://schemas.microsoft.com/office/drawing/2014/main" id="{EC02417C-20EE-8F47-C09D-09E0C780C2D1}"/>
              </a:ext>
            </a:extLst>
          </p:cNvPr>
          <p:cNvSpPr/>
          <p:nvPr/>
        </p:nvSpPr>
        <p:spPr>
          <a:xfrm>
            <a:off x="2228850" y="2119136"/>
            <a:ext cx="9607550" cy="2529065"/>
          </a:xfrm>
          <a:custGeom>
            <a:avLst/>
            <a:gdLst>
              <a:gd name="connsiteX0" fmla="*/ 0 w 14084968"/>
              <a:gd name="connsiteY0" fmla="*/ 2943365 h 3793597"/>
              <a:gd name="connsiteX1" fmla="*/ 2903621 w 14084968"/>
              <a:gd name="connsiteY1" fmla="*/ 906018 h 3793597"/>
              <a:gd name="connsiteX2" fmla="*/ 5743074 w 14084968"/>
              <a:gd name="connsiteY2" fmla="*/ 1964797 h 3793597"/>
              <a:gd name="connsiteX3" fmla="*/ 8630653 w 14084968"/>
              <a:gd name="connsiteY3" fmla="*/ 328502 h 3793597"/>
              <a:gd name="connsiteX4" fmla="*/ 11518232 w 14084968"/>
              <a:gd name="connsiteY4" fmla="*/ 328502 h 3793597"/>
              <a:gd name="connsiteX5" fmla="*/ 14084968 w 14084968"/>
              <a:gd name="connsiteY5" fmla="*/ 3793597 h 379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84968" h="3793597">
                <a:moveTo>
                  <a:pt x="0" y="2943365"/>
                </a:moveTo>
                <a:cubicBezTo>
                  <a:pt x="973221" y="2006239"/>
                  <a:pt x="1946442" y="1069113"/>
                  <a:pt x="2903621" y="906018"/>
                </a:cubicBezTo>
                <a:cubicBezTo>
                  <a:pt x="3860800" y="742923"/>
                  <a:pt x="4788569" y="2061050"/>
                  <a:pt x="5743074" y="1964797"/>
                </a:cubicBezTo>
                <a:cubicBezTo>
                  <a:pt x="6697579" y="1868544"/>
                  <a:pt x="7668127" y="601218"/>
                  <a:pt x="8630653" y="328502"/>
                </a:cubicBezTo>
                <a:cubicBezTo>
                  <a:pt x="9593179" y="55786"/>
                  <a:pt x="10609180" y="-249014"/>
                  <a:pt x="11518232" y="328502"/>
                </a:cubicBezTo>
                <a:cubicBezTo>
                  <a:pt x="12427284" y="906018"/>
                  <a:pt x="13483389" y="2865829"/>
                  <a:pt x="14084968" y="3793597"/>
                </a:cubicBezTo>
              </a:path>
            </a:pathLst>
          </a:custGeom>
          <a:no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spTree>
    <p:extLst>
      <p:ext uri="{BB962C8B-B14F-4D97-AF65-F5344CB8AC3E}">
        <p14:creationId xmlns:p14="http://schemas.microsoft.com/office/powerpoint/2010/main" val="1257818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1+#ppt_h/2"/>
                                          </p:val>
                                        </p:tav>
                                        <p:tav tm="100000">
                                          <p:val>
                                            <p:strVal val="#ppt_y"/>
                                          </p:val>
                                        </p:tav>
                                      </p:tavLst>
                                    </p:anim>
                                  </p:childTnLst>
                                </p:cTn>
                              </p:par>
                              <p:par>
                                <p:cTn id="9" presetID="26" presetClass="entr" presetSubtype="0" fill="hold" grpId="0" nodeType="with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80">
                                          <p:stCondLst>
                                            <p:cond delay="0"/>
                                          </p:stCondLst>
                                        </p:cTn>
                                        <p:tgtEl>
                                          <p:spTgt spid="29"/>
                                        </p:tgtEl>
                                      </p:cBhvr>
                                    </p:animEffect>
                                    <p:anim calcmode="lin" valueType="num">
                                      <p:cBhvr>
                                        <p:cTn id="1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7" dur="26">
                                          <p:stCondLst>
                                            <p:cond delay="650"/>
                                          </p:stCondLst>
                                        </p:cTn>
                                        <p:tgtEl>
                                          <p:spTgt spid="29"/>
                                        </p:tgtEl>
                                      </p:cBhvr>
                                      <p:to x="100000" y="60000"/>
                                    </p:animScale>
                                    <p:animScale>
                                      <p:cBhvr>
                                        <p:cTn id="18" dur="166" decel="50000">
                                          <p:stCondLst>
                                            <p:cond delay="676"/>
                                          </p:stCondLst>
                                        </p:cTn>
                                        <p:tgtEl>
                                          <p:spTgt spid="29"/>
                                        </p:tgtEl>
                                      </p:cBhvr>
                                      <p:to x="100000" y="100000"/>
                                    </p:animScale>
                                    <p:animScale>
                                      <p:cBhvr>
                                        <p:cTn id="19" dur="26">
                                          <p:stCondLst>
                                            <p:cond delay="1312"/>
                                          </p:stCondLst>
                                        </p:cTn>
                                        <p:tgtEl>
                                          <p:spTgt spid="29"/>
                                        </p:tgtEl>
                                      </p:cBhvr>
                                      <p:to x="100000" y="80000"/>
                                    </p:animScale>
                                    <p:animScale>
                                      <p:cBhvr>
                                        <p:cTn id="20" dur="166" decel="50000">
                                          <p:stCondLst>
                                            <p:cond delay="1338"/>
                                          </p:stCondLst>
                                        </p:cTn>
                                        <p:tgtEl>
                                          <p:spTgt spid="29"/>
                                        </p:tgtEl>
                                      </p:cBhvr>
                                      <p:to x="100000" y="100000"/>
                                    </p:animScale>
                                    <p:animScale>
                                      <p:cBhvr>
                                        <p:cTn id="21" dur="26">
                                          <p:stCondLst>
                                            <p:cond delay="1642"/>
                                          </p:stCondLst>
                                        </p:cTn>
                                        <p:tgtEl>
                                          <p:spTgt spid="29"/>
                                        </p:tgtEl>
                                      </p:cBhvr>
                                      <p:to x="100000" y="90000"/>
                                    </p:animScale>
                                    <p:animScale>
                                      <p:cBhvr>
                                        <p:cTn id="22" dur="166" decel="50000">
                                          <p:stCondLst>
                                            <p:cond delay="1668"/>
                                          </p:stCondLst>
                                        </p:cTn>
                                        <p:tgtEl>
                                          <p:spTgt spid="29"/>
                                        </p:tgtEl>
                                      </p:cBhvr>
                                      <p:to x="100000" y="100000"/>
                                    </p:animScale>
                                    <p:animScale>
                                      <p:cBhvr>
                                        <p:cTn id="23" dur="26">
                                          <p:stCondLst>
                                            <p:cond delay="1808"/>
                                          </p:stCondLst>
                                        </p:cTn>
                                        <p:tgtEl>
                                          <p:spTgt spid="29"/>
                                        </p:tgtEl>
                                      </p:cBhvr>
                                      <p:to x="100000" y="95000"/>
                                    </p:animScale>
                                    <p:animScale>
                                      <p:cBhvr>
                                        <p:cTn id="24" dur="166" decel="50000">
                                          <p:stCondLst>
                                            <p:cond delay="1834"/>
                                          </p:stCondLst>
                                        </p:cTn>
                                        <p:tgtEl>
                                          <p:spTgt spid="29"/>
                                        </p:tgtEl>
                                      </p:cBhvr>
                                      <p:to x="100000" y="100000"/>
                                    </p:animScale>
                                  </p:childTnLst>
                                </p:cTn>
                              </p:par>
                              <p:par>
                                <p:cTn id="25" presetID="2" presetClass="entr" presetSubtype="4" fill="hold" grpId="0" nodeType="withEffect">
                                  <p:stCondLst>
                                    <p:cond delay="50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2500" fill="hold"/>
                                        <p:tgtEl>
                                          <p:spTgt spid="56"/>
                                        </p:tgtEl>
                                        <p:attrNameLst>
                                          <p:attrName>ppt_x</p:attrName>
                                        </p:attrNameLst>
                                      </p:cBhvr>
                                      <p:tavLst>
                                        <p:tav tm="0">
                                          <p:val>
                                            <p:strVal val="#ppt_x"/>
                                          </p:val>
                                        </p:tav>
                                        <p:tav tm="100000">
                                          <p:val>
                                            <p:strVal val="#ppt_x"/>
                                          </p:val>
                                        </p:tav>
                                      </p:tavLst>
                                    </p:anim>
                                    <p:anim calcmode="lin" valueType="num">
                                      <p:cBhvr additive="base">
                                        <p:cTn id="28" dur="2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326C-1D64-811D-0574-8BD9CE0561D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9C1B555-69C3-E93B-BC7B-0644735D9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4184" y="794327"/>
            <a:ext cx="981848" cy="1584849"/>
          </a:xfrm>
          <a:prstGeom prst="rect">
            <a:avLst/>
          </a:prstGeom>
        </p:spPr>
      </p:pic>
      <p:sp>
        <p:nvSpPr>
          <p:cNvPr id="10" name="Arrow: Curved Left 9">
            <a:extLst>
              <a:ext uri="{FF2B5EF4-FFF2-40B4-BE49-F238E27FC236}">
                <a16:creationId xmlns:a16="http://schemas.microsoft.com/office/drawing/2014/main" id="{8EA8047B-2478-4164-D135-5C49C91F290A}"/>
              </a:ext>
            </a:extLst>
          </p:cNvPr>
          <p:cNvSpPr/>
          <p:nvPr/>
        </p:nvSpPr>
        <p:spPr>
          <a:xfrm rot="18702999">
            <a:off x="8475723" y="452639"/>
            <a:ext cx="839308" cy="1716189"/>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200">
              <a:solidFill>
                <a:schemeClr val="tx1"/>
              </a:solidFill>
            </a:endParaRPr>
          </a:p>
        </p:txBody>
      </p:sp>
      <p:pic>
        <p:nvPicPr>
          <p:cNvPr id="4" name="Picture 3">
            <a:extLst>
              <a:ext uri="{FF2B5EF4-FFF2-40B4-BE49-F238E27FC236}">
                <a16:creationId xmlns:a16="http://schemas.microsoft.com/office/drawing/2014/main" id="{D935C061-BC38-BC4F-A60D-7A8D3EEA0850}"/>
              </a:ext>
            </a:extLst>
          </p:cNvPr>
          <p:cNvPicPr>
            <a:picLocks noChangeAspect="1"/>
          </p:cNvPicPr>
          <p:nvPr/>
        </p:nvPicPr>
        <p:blipFill>
          <a:blip r:embed="rId3"/>
          <a:srcRect t="10472"/>
          <a:stretch>
            <a:fillRect/>
          </a:stretch>
        </p:blipFill>
        <p:spPr>
          <a:xfrm>
            <a:off x="50801" y="584200"/>
            <a:ext cx="8229599" cy="3978376"/>
          </a:xfrm>
          <a:prstGeom prst="rect">
            <a:avLst/>
          </a:prstGeom>
          <a:effectLst>
            <a:outerShdw blurRad="50800" dist="38100" dir="2700000" algn="tl" rotWithShape="0">
              <a:prstClr val="black">
                <a:alpha val="40000"/>
              </a:prstClr>
            </a:outerShdw>
          </a:effectLst>
        </p:spPr>
      </p:pic>
      <p:grpSp>
        <p:nvGrpSpPr>
          <p:cNvPr id="18" name="Group 17">
            <a:extLst>
              <a:ext uri="{FF2B5EF4-FFF2-40B4-BE49-F238E27FC236}">
                <a16:creationId xmlns:a16="http://schemas.microsoft.com/office/drawing/2014/main" id="{3E461B7C-211E-FE2B-3574-251BEFC82216}"/>
              </a:ext>
            </a:extLst>
          </p:cNvPr>
          <p:cNvGrpSpPr/>
          <p:nvPr/>
        </p:nvGrpSpPr>
        <p:grpSpPr>
          <a:xfrm>
            <a:off x="0" y="25339"/>
            <a:ext cx="10141527" cy="610261"/>
            <a:chOff x="0" y="38008"/>
            <a:chExt cx="16383000" cy="915392"/>
          </a:xfrm>
        </p:grpSpPr>
        <p:sp>
          <p:nvSpPr>
            <p:cNvPr id="19" name="Right Triangle 18">
              <a:extLst>
                <a:ext uri="{FF2B5EF4-FFF2-40B4-BE49-F238E27FC236}">
                  <a16:creationId xmlns:a16="http://schemas.microsoft.com/office/drawing/2014/main" id="{D0E50FB1-8603-915B-66D9-6F3BD109CAA5}"/>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B4E44C13-659E-0CA2-A6D1-EF31D245F1C1}"/>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1C3CBB77-DB0A-7C1A-998B-F1587A7ABF05}"/>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FOKUS KEMENTERIAN PU TA 2025-2029, SELARAS DENGAN ASTA CITA</a:t>
              </a:r>
            </a:p>
          </p:txBody>
        </p:sp>
        <p:sp>
          <p:nvSpPr>
            <p:cNvPr id="26" name="Rectangle 25">
              <a:extLst>
                <a:ext uri="{FF2B5EF4-FFF2-40B4-BE49-F238E27FC236}">
                  <a16:creationId xmlns:a16="http://schemas.microsoft.com/office/drawing/2014/main" id="{64E242BE-11C8-4C56-B32D-804B8E13FA82}"/>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1</a:t>
              </a:r>
            </a:p>
          </p:txBody>
        </p:sp>
      </p:grpSp>
      <p:pic>
        <p:nvPicPr>
          <p:cNvPr id="6" name="Picture 5">
            <a:extLst>
              <a:ext uri="{FF2B5EF4-FFF2-40B4-BE49-F238E27FC236}">
                <a16:creationId xmlns:a16="http://schemas.microsoft.com/office/drawing/2014/main" id="{FAD2E37E-111C-F9B8-C480-29A8096A3570}"/>
              </a:ext>
            </a:extLst>
          </p:cNvPr>
          <p:cNvPicPr>
            <a:picLocks noChangeAspect="1"/>
          </p:cNvPicPr>
          <p:nvPr/>
        </p:nvPicPr>
        <p:blipFill>
          <a:blip r:embed="rId4"/>
          <a:stretch>
            <a:fillRect/>
          </a:stretch>
        </p:blipFill>
        <p:spPr>
          <a:xfrm>
            <a:off x="8382000" y="2163672"/>
            <a:ext cx="3644032" cy="4559617"/>
          </a:xfrm>
          <a:prstGeom prst="rect">
            <a:avLst/>
          </a:prstGeom>
          <a:effectLst>
            <a:outerShdw blurRad="50800" dist="38100" dir="2700000" algn="tl" rotWithShape="0">
              <a:prstClr val="black">
                <a:alpha val="40000"/>
              </a:prstClr>
            </a:outerShdw>
          </a:effectLst>
        </p:spPr>
      </p:pic>
      <p:sp>
        <p:nvSpPr>
          <p:cNvPr id="9" name="Freeform 7">
            <a:extLst>
              <a:ext uri="{FF2B5EF4-FFF2-40B4-BE49-F238E27FC236}">
                <a16:creationId xmlns:a16="http://schemas.microsoft.com/office/drawing/2014/main" id="{4B96C962-AD68-38DE-0BB5-C7F387395F73}"/>
              </a:ext>
            </a:extLst>
          </p:cNvPr>
          <p:cNvSpPr/>
          <p:nvPr/>
        </p:nvSpPr>
        <p:spPr>
          <a:xfrm>
            <a:off x="50801" y="4642733"/>
            <a:ext cx="8229599" cy="2080556"/>
          </a:xfrm>
          <a:prstGeom prst="round2DiagRect">
            <a:avLst/>
          </a:prstGeom>
          <a:solidFill>
            <a:schemeClr val="accent5">
              <a:lumMod val="20000"/>
              <a:lumOff val="80000"/>
            </a:schemeClr>
          </a:solidFill>
          <a:effectLst>
            <a:outerShdw blurRad="50800" dist="38100" dir="2700000" algn="tl" rotWithShape="0">
              <a:prstClr val="black">
                <a:alpha val="40000"/>
              </a:prstClr>
            </a:outerShdw>
          </a:effectLst>
        </p:spPr>
        <p:txBody>
          <a:bodyPr anchor="ctr"/>
          <a:lstStyle/>
          <a:p>
            <a:pPr algn="just" defTabSz="914446">
              <a:defRPr/>
            </a:pPr>
            <a:r>
              <a:rPr lang="en-ID" sz="1100" b="1" noProof="1">
                <a:solidFill>
                  <a:schemeClr val="bg1">
                    <a:lumMod val="50000"/>
                  </a:schemeClr>
                </a:solidFill>
              </a:rPr>
              <a:t>PU 608 </a:t>
            </a:r>
            <a:r>
              <a:rPr lang="en-ID" sz="1100" noProof="1">
                <a:solidFill>
                  <a:schemeClr val="bg1">
                    <a:lumMod val="50000"/>
                  </a:schemeClr>
                </a:solidFill>
              </a:rPr>
              <a:t>adalah program strategis Kementerian PU yang bertujuan untuk mewujudkan pembangunan infrastruktur yang lebih efisien, inklusif, dan berdampak nyata bagi masyarakat, sebagai bagian dari upaya menuju "</a:t>
            </a:r>
            <a:r>
              <a:rPr lang="en-ID" sz="1100" b="1" noProof="1">
                <a:solidFill>
                  <a:schemeClr val="bg1">
                    <a:lumMod val="50000"/>
                  </a:schemeClr>
                </a:solidFill>
              </a:rPr>
              <a:t>Indonesia Emas 2045</a:t>
            </a:r>
            <a:r>
              <a:rPr lang="en-ID" sz="1100" noProof="1">
                <a:solidFill>
                  <a:schemeClr val="bg1">
                    <a:lumMod val="50000"/>
                  </a:schemeClr>
                </a:solidFill>
              </a:rPr>
              <a:t>". Program ini memiliki tiga sasaran utama, yaitu pengentasan kemiskinan, pendorong pertumbuhan ekonomi, dan peningkatan konektivitas.</a:t>
            </a:r>
          </a:p>
          <a:p>
            <a:pPr algn="just" defTabSz="914446">
              <a:defRPr/>
            </a:pPr>
            <a:endParaRPr lang="en-ID" sz="1100" noProof="1">
              <a:solidFill>
                <a:schemeClr val="bg1">
                  <a:lumMod val="50000"/>
                </a:schemeClr>
              </a:solidFill>
            </a:endParaRPr>
          </a:p>
          <a:p>
            <a:pPr algn="just" defTabSz="914446">
              <a:defRPr/>
            </a:pPr>
            <a:r>
              <a:rPr lang="en-ID" sz="1100" b="1" u="sng" noProof="1">
                <a:solidFill>
                  <a:schemeClr val="bg1">
                    <a:lumMod val="50000"/>
                  </a:schemeClr>
                </a:solidFill>
              </a:rPr>
              <a:t>Sasaran Utama</a:t>
            </a:r>
          </a:p>
          <a:p>
            <a:pPr marL="190510" indent="-190510" algn="just" defTabSz="914446">
              <a:buFont typeface="Arial" panose="020B0604020202020204" pitchFamily="34" charset="0"/>
              <a:buChar char="•"/>
              <a:defRPr/>
            </a:pPr>
            <a:r>
              <a:rPr lang="en-ID" sz="1100" b="1" noProof="1">
                <a:solidFill>
                  <a:schemeClr val="bg1">
                    <a:lumMod val="50000"/>
                  </a:schemeClr>
                </a:solidFill>
              </a:rPr>
              <a:t>Pengentasan Kemiskinan</a:t>
            </a:r>
            <a:r>
              <a:rPr lang="en-ID" sz="1100" noProof="1">
                <a:solidFill>
                  <a:schemeClr val="bg1">
                    <a:lumMod val="50000"/>
                  </a:schemeClr>
                </a:solidFill>
              </a:rPr>
              <a:t>: Melalui percepatan penyediaan akses infrastruktur dasar dan penyerapan Tenaga Kerja;</a:t>
            </a:r>
          </a:p>
          <a:p>
            <a:pPr marL="190510" indent="-190510" algn="just" defTabSz="914446">
              <a:buFont typeface="Arial" panose="020B0604020202020204" pitchFamily="34" charset="0"/>
              <a:buChar char="•"/>
              <a:defRPr/>
            </a:pPr>
            <a:r>
              <a:rPr lang="en-ID" sz="1100" b="1" noProof="1">
                <a:solidFill>
                  <a:schemeClr val="bg1">
                    <a:lumMod val="50000"/>
                  </a:schemeClr>
                </a:solidFill>
              </a:rPr>
              <a:t>Pendorong Pertumbuhan Ekonomi</a:t>
            </a:r>
            <a:r>
              <a:rPr lang="en-ID" sz="1100" noProof="1">
                <a:solidFill>
                  <a:schemeClr val="bg1">
                    <a:lumMod val="50000"/>
                  </a:schemeClr>
                </a:solidFill>
              </a:rPr>
              <a:t>: Melalui penguatan dukungan kawasan prioritas, dan perwujudan swasembada pangan;</a:t>
            </a:r>
          </a:p>
          <a:p>
            <a:pPr marL="190510" indent="-190510" algn="just" defTabSz="914446">
              <a:buFont typeface="Arial" panose="020B0604020202020204" pitchFamily="34" charset="0"/>
              <a:buChar char="•"/>
              <a:defRPr/>
            </a:pPr>
            <a:r>
              <a:rPr lang="en-ID" sz="1100" b="1" noProof="1">
                <a:solidFill>
                  <a:schemeClr val="bg1">
                    <a:lumMod val="50000"/>
                  </a:schemeClr>
                </a:solidFill>
              </a:rPr>
              <a:t>Peningkatan Konektivitas</a:t>
            </a:r>
            <a:r>
              <a:rPr lang="en-ID" sz="1100" noProof="1">
                <a:solidFill>
                  <a:schemeClr val="bg1">
                    <a:lumMod val="50000"/>
                  </a:schemeClr>
                </a:solidFill>
              </a:rPr>
              <a:t>: Pembangunan infrastruktur seperti jembatan gantung untuk menghubungkan wilayah terpencil dan pusat kegiatan sosial ekonomi.  </a:t>
            </a:r>
          </a:p>
        </p:txBody>
      </p:sp>
      <p:sp>
        <p:nvSpPr>
          <p:cNvPr id="13" name="Rectangle: Rounded Corners 12">
            <a:extLst>
              <a:ext uri="{FF2B5EF4-FFF2-40B4-BE49-F238E27FC236}">
                <a16:creationId xmlns:a16="http://schemas.microsoft.com/office/drawing/2014/main" id="{CD37048D-8205-2688-5736-A37954128505}"/>
              </a:ext>
            </a:extLst>
          </p:cNvPr>
          <p:cNvSpPr/>
          <p:nvPr/>
        </p:nvSpPr>
        <p:spPr>
          <a:xfrm>
            <a:off x="1405720" y="1883390"/>
            <a:ext cx="3568890" cy="423081"/>
          </a:xfrm>
          <a:prstGeom prst="roundRect">
            <a:avLst/>
          </a:prstGeom>
          <a:noFill/>
          <a:ln w="127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26808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8B11F-99FB-752C-2D31-7DAF4EFAE0E7}"/>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7E1DFBCA-741F-9DBC-31C4-DBD72D6DD4CF}"/>
              </a:ext>
            </a:extLst>
          </p:cNvPr>
          <p:cNvGrpSpPr/>
          <p:nvPr/>
        </p:nvGrpSpPr>
        <p:grpSpPr>
          <a:xfrm>
            <a:off x="0" y="25339"/>
            <a:ext cx="10086109" cy="610261"/>
            <a:chOff x="0" y="38008"/>
            <a:chExt cx="16383000" cy="915392"/>
          </a:xfrm>
        </p:grpSpPr>
        <p:sp>
          <p:nvSpPr>
            <p:cNvPr id="19" name="Right Triangle 18">
              <a:extLst>
                <a:ext uri="{FF2B5EF4-FFF2-40B4-BE49-F238E27FC236}">
                  <a16:creationId xmlns:a16="http://schemas.microsoft.com/office/drawing/2014/main" id="{7E8BC99E-FDAB-86B0-15D2-5C43BD20D1DB}"/>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075A5F6F-DCF6-B57B-11B0-0CF7D54DAFA1}"/>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F1FA3426-CE1D-ACE8-0A2F-4BF97C41D6EF}"/>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TRANSFORMASI KEBIJAKAN SERTIFIKASI KOMPETENSI TKK</a:t>
              </a:r>
            </a:p>
          </p:txBody>
        </p:sp>
        <p:sp>
          <p:nvSpPr>
            <p:cNvPr id="26" name="Rectangle 25">
              <a:extLst>
                <a:ext uri="{FF2B5EF4-FFF2-40B4-BE49-F238E27FC236}">
                  <a16:creationId xmlns:a16="http://schemas.microsoft.com/office/drawing/2014/main" id="{C183B61C-6FB8-5826-0675-2F349526E2E9}"/>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1</a:t>
              </a:r>
            </a:p>
          </p:txBody>
        </p:sp>
      </p:grpSp>
      <p:sp>
        <p:nvSpPr>
          <p:cNvPr id="377" name="Google Shape;377;p10"/>
          <p:cNvSpPr/>
          <p:nvPr/>
        </p:nvSpPr>
        <p:spPr>
          <a:xfrm>
            <a:off x="4445718" y="992993"/>
            <a:ext cx="7440785" cy="5865007"/>
          </a:xfrm>
          <a:prstGeom prst="rect">
            <a:avLst/>
          </a:prstGeom>
          <a:solidFill>
            <a:srgbClr val="FFF2CC"/>
          </a:solidFill>
          <a:ln w="127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SAAT INI</a:t>
            </a:r>
            <a:endParaRPr/>
          </a:p>
        </p:txBody>
      </p:sp>
      <p:sp>
        <p:nvSpPr>
          <p:cNvPr id="378" name="Google Shape;378;p10"/>
          <p:cNvSpPr/>
          <p:nvPr/>
        </p:nvSpPr>
        <p:spPr>
          <a:xfrm>
            <a:off x="2016973" y="1018800"/>
            <a:ext cx="2290759" cy="5839201"/>
          </a:xfrm>
          <a:prstGeom prst="rect">
            <a:avLst/>
          </a:prstGeom>
          <a:solidFill>
            <a:srgbClr val="BBD6EE"/>
          </a:solidFill>
          <a:ln w="12700" cap="flat" cmpd="sng">
            <a:solidFill>
              <a:srgbClr val="D8D8D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DAHULU</a:t>
            </a:r>
            <a:endParaRPr/>
          </a:p>
        </p:txBody>
      </p:sp>
      <p:cxnSp>
        <p:nvCxnSpPr>
          <p:cNvPr id="380" name="Google Shape;380;p10"/>
          <p:cNvCxnSpPr/>
          <p:nvPr/>
        </p:nvCxnSpPr>
        <p:spPr>
          <a:xfrm rot="10800000" flipH="1">
            <a:off x="1027278" y="2864930"/>
            <a:ext cx="7420991" cy="12519"/>
          </a:xfrm>
          <a:prstGeom prst="straightConnector1">
            <a:avLst/>
          </a:prstGeom>
          <a:noFill/>
          <a:ln w="76200" cap="flat" cmpd="sng">
            <a:solidFill>
              <a:srgbClr val="FF914D"/>
            </a:solidFill>
            <a:prstDash val="solid"/>
            <a:round/>
            <a:headEnd type="none" w="sm" len="sm"/>
            <a:tailEnd type="none" w="sm" len="sm"/>
          </a:ln>
        </p:spPr>
      </p:cxnSp>
      <p:sp>
        <p:nvSpPr>
          <p:cNvPr id="381" name="Google Shape;381;p10"/>
          <p:cNvSpPr/>
          <p:nvPr/>
        </p:nvSpPr>
        <p:spPr>
          <a:xfrm>
            <a:off x="275682" y="2578699"/>
            <a:ext cx="1615814" cy="617537"/>
          </a:xfrm>
          <a:custGeom>
            <a:avLst/>
            <a:gdLst/>
            <a:ahLst/>
            <a:cxnLst/>
            <a:rect l="l" t="t" r="r" b="b"/>
            <a:pathLst>
              <a:path w="1202596" h="459612" extrusionOk="0">
                <a:moveTo>
                  <a:pt x="0" y="0"/>
                </a:moveTo>
                <a:lnTo>
                  <a:pt x="1202596" y="0"/>
                </a:lnTo>
                <a:lnTo>
                  <a:pt x="1202596" y="459612"/>
                </a:lnTo>
                <a:lnTo>
                  <a:pt x="0" y="459612"/>
                </a:lnTo>
                <a:close/>
              </a:path>
            </a:pathLst>
          </a:custGeom>
          <a:solidFill>
            <a:srgbClr val="D3C9E8"/>
          </a:solidFill>
          <a:ln>
            <a:noFill/>
          </a:ln>
        </p:spPr>
      </p:sp>
      <p:cxnSp>
        <p:nvCxnSpPr>
          <p:cNvPr id="382" name="Google Shape;382;p10"/>
          <p:cNvCxnSpPr/>
          <p:nvPr/>
        </p:nvCxnSpPr>
        <p:spPr>
          <a:xfrm>
            <a:off x="1469748" y="1717611"/>
            <a:ext cx="6048652" cy="15557"/>
          </a:xfrm>
          <a:prstGeom prst="straightConnector1">
            <a:avLst/>
          </a:prstGeom>
          <a:noFill/>
          <a:ln w="76200" cap="flat" cmpd="sng">
            <a:solidFill>
              <a:srgbClr val="FF914D"/>
            </a:solidFill>
            <a:prstDash val="solid"/>
            <a:round/>
            <a:headEnd type="none" w="sm" len="sm"/>
            <a:tailEnd type="none" w="sm" len="sm"/>
          </a:ln>
        </p:spPr>
      </p:cxnSp>
      <p:sp>
        <p:nvSpPr>
          <p:cNvPr id="383" name="Google Shape;383;p10"/>
          <p:cNvSpPr/>
          <p:nvPr/>
        </p:nvSpPr>
        <p:spPr>
          <a:xfrm>
            <a:off x="275682" y="1459219"/>
            <a:ext cx="1615814" cy="559117"/>
          </a:xfrm>
          <a:custGeom>
            <a:avLst/>
            <a:gdLst/>
            <a:ahLst/>
            <a:cxnLst/>
            <a:rect l="l" t="t" r="r" b="b"/>
            <a:pathLst>
              <a:path w="1202596" h="416132" extrusionOk="0">
                <a:moveTo>
                  <a:pt x="0" y="0"/>
                </a:moveTo>
                <a:lnTo>
                  <a:pt x="1202596" y="0"/>
                </a:lnTo>
                <a:lnTo>
                  <a:pt x="1202596" y="416132"/>
                </a:lnTo>
                <a:lnTo>
                  <a:pt x="0" y="416132"/>
                </a:lnTo>
                <a:close/>
              </a:path>
            </a:pathLst>
          </a:custGeom>
          <a:solidFill>
            <a:srgbClr val="D3C9E8"/>
          </a:solidFill>
          <a:ln>
            <a:noFill/>
          </a:ln>
        </p:spPr>
      </p:sp>
      <p:cxnSp>
        <p:nvCxnSpPr>
          <p:cNvPr id="384" name="Google Shape;384;p10"/>
          <p:cNvCxnSpPr/>
          <p:nvPr/>
        </p:nvCxnSpPr>
        <p:spPr>
          <a:xfrm>
            <a:off x="936974" y="4261141"/>
            <a:ext cx="9238053" cy="65521"/>
          </a:xfrm>
          <a:prstGeom prst="straightConnector1">
            <a:avLst/>
          </a:prstGeom>
          <a:noFill/>
          <a:ln w="76200" cap="flat" cmpd="sng">
            <a:solidFill>
              <a:srgbClr val="FF914D"/>
            </a:solidFill>
            <a:prstDash val="solid"/>
            <a:round/>
            <a:headEnd type="none" w="sm" len="sm"/>
            <a:tailEnd type="none" w="sm" len="sm"/>
          </a:ln>
        </p:spPr>
      </p:cxnSp>
      <p:sp>
        <p:nvSpPr>
          <p:cNvPr id="385" name="Google Shape;385;p10"/>
          <p:cNvSpPr/>
          <p:nvPr/>
        </p:nvSpPr>
        <p:spPr>
          <a:xfrm>
            <a:off x="254258" y="3971133"/>
            <a:ext cx="1653826" cy="617537"/>
          </a:xfrm>
          <a:custGeom>
            <a:avLst/>
            <a:gdLst/>
            <a:ahLst/>
            <a:cxnLst/>
            <a:rect l="l" t="t" r="r" b="b"/>
            <a:pathLst>
              <a:path w="1202596" h="459612" extrusionOk="0">
                <a:moveTo>
                  <a:pt x="0" y="0"/>
                </a:moveTo>
                <a:lnTo>
                  <a:pt x="1202596" y="0"/>
                </a:lnTo>
                <a:lnTo>
                  <a:pt x="1202596" y="459612"/>
                </a:lnTo>
                <a:lnTo>
                  <a:pt x="0" y="459612"/>
                </a:lnTo>
                <a:close/>
              </a:path>
            </a:pathLst>
          </a:custGeom>
          <a:solidFill>
            <a:srgbClr val="D3C9E8"/>
          </a:solidFill>
          <a:ln>
            <a:noFill/>
          </a:ln>
        </p:spPr>
      </p:sp>
      <p:grpSp>
        <p:nvGrpSpPr>
          <p:cNvPr id="386" name="Google Shape;386;p10"/>
          <p:cNvGrpSpPr/>
          <p:nvPr/>
        </p:nvGrpSpPr>
        <p:grpSpPr>
          <a:xfrm>
            <a:off x="4179747" y="1315867"/>
            <a:ext cx="1092093" cy="1143273"/>
            <a:chOff x="0" y="-38100"/>
            <a:chExt cx="812800" cy="850900"/>
          </a:xfrm>
        </p:grpSpPr>
        <p:sp>
          <p:nvSpPr>
            <p:cNvPr id="387" name="Google Shape;387;p10"/>
            <p:cNvSpPr/>
            <p:nvPr/>
          </p:nvSpPr>
          <p:spPr>
            <a:xfrm>
              <a:off x="0" y="0"/>
              <a:ext cx="39765" cy="553316"/>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sp>
          <p:nvSpPr>
            <p:cNvPr id="388" name="Google Shape;388;p10"/>
            <p:cNvSpPr txBox="1"/>
            <p:nvPr/>
          </p:nvSpPr>
          <p:spPr>
            <a:xfrm>
              <a:off x="0" y="-38100"/>
              <a:ext cx="812800" cy="850900"/>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chemeClr val="dk1"/>
                </a:solidFill>
                <a:latin typeface="Arial"/>
                <a:ea typeface="Arial"/>
                <a:cs typeface="Arial"/>
                <a:sym typeface="Arial"/>
              </a:endParaRPr>
            </a:p>
          </p:txBody>
        </p:sp>
      </p:grpSp>
      <p:grpSp>
        <p:nvGrpSpPr>
          <p:cNvPr id="389" name="Google Shape;389;p10"/>
          <p:cNvGrpSpPr/>
          <p:nvPr/>
        </p:nvGrpSpPr>
        <p:grpSpPr>
          <a:xfrm>
            <a:off x="7010400" y="1184628"/>
            <a:ext cx="3021982" cy="1143273"/>
            <a:chOff x="0" y="-140387"/>
            <a:chExt cx="1557248" cy="850900"/>
          </a:xfrm>
        </p:grpSpPr>
        <p:sp>
          <p:nvSpPr>
            <p:cNvPr id="390" name="Google Shape;390;p10"/>
            <p:cNvSpPr/>
            <p:nvPr/>
          </p:nvSpPr>
          <p:spPr>
            <a:xfrm>
              <a:off x="0" y="0"/>
              <a:ext cx="1557248" cy="553316"/>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1" name="Google Shape;391;p10"/>
            <p:cNvSpPr txBox="1"/>
            <p:nvPr/>
          </p:nvSpPr>
          <p:spPr>
            <a:xfrm>
              <a:off x="0" y="-140387"/>
              <a:ext cx="1490399" cy="850900"/>
            </a:xfrm>
            <a:prstGeom prst="rect">
              <a:avLst/>
            </a:prstGeom>
            <a:noFill/>
            <a:ln>
              <a:noFill/>
            </a:ln>
          </p:spPr>
          <p:txBody>
            <a:bodyPr spcFirstLastPara="1" wrap="square" lIns="47625" tIns="47625" rIns="47625" bIns="47625" anchor="ctr" anchorCtr="0">
              <a:noAutofit/>
            </a:bodyPr>
            <a:lstStyle/>
            <a:p>
              <a:pPr marL="0" marR="0" lvl="0" indent="0" algn="ctr" rtl="0">
                <a:spcBef>
                  <a:spcPts val="0"/>
                </a:spcBef>
                <a:spcAft>
                  <a:spcPts val="0"/>
                </a:spcAft>
                <a:buNone/>
              </a:pPr>
              <a:r>
                <a:rPr lang="en-US" sz="1067">
                  <a:solidFill>
                    <a:schemeClr val="lt1"/>
                  </a:solidFill>
                  <a:latin typeface="Arial"/>
                  <a:ea typeface="Arial"/>
                  <a:cs typeface="Arial"/>
                  <a:sym typeface="Arial"/>
                </a:rPr>
                <a:t>UU No. 6 Tahun 2023</a:t>
              </a:r>
              <a:endParaRPr/>
            </a:p>
            <a:p>
              <a:pPr marL="0" marR="0" lvl="0" indent="0" algn="ctr" rtl="0">
                <a:spcBef>
                  <a:spcPts val="0"/>
                </a:spcBef>
                <a:spcAft>
                  <a:spcPts val="0"/>
                </a:spcAft>
                <a:buNone/>
              </a:pPr>
              <a:r>
                <a:rPr lang="en-US" sz="1067">
                  <a:solidFill>
                    <a:schemeClr val="lt1"/>
                  </a:solidFill>
                  <a:latin typeface="Arial"/>
                  <a:ea typeface="Arial"/>
                  <a:cs typeface="Arial"/>
                  <a:sym typeface="Arial"/>
                </a:rPr>
                <a:t>tentang  </a:t>
              </a:r>
              <a:r>
                <a:rPr lang="en-US" sz="1067">
                  <a:solidFill>
                    <a:schemeClr val="lt1"/>
                  </a:solidFill>
                  <a:latin typeface="Inter"/>
                  <a:ea typeface="Inter"/>
                  <a:cs typeface="Inter"/>
                  <a:sym typeface="Inter"/>
                </a:rPr>
                <a:t>Peraturan Pemerintah Pengganti Undang-Undang Nomor 2 Tahun 2022 tentang Cipta Kerja</a:t>
              </a:r>
              <a:endParaRPr sz="1067">
                <a:solidFill>
                  <a:schemeClr val="lt1"/>
                </a:solidFill>
                <a:latin typeface="Arial"/>
                <a:ea typeface="Arial"/>
                <a:cs typeface="Arial"/>
                <a:sym typeface="Arial"/>
              </a:endParaRPr>
            </a:p>
          </p:txBody>
        </p:sp>
      </p:grpSp>
      <p:grpSp>
        <p:nvGrpSpPr>
          <p:cNvPr id="392" name="Google Shape;392;p10"/>
          <p:cNvGrpSpPr/>
          <p:nvPr/>
        </p:nvGrpSpPr>
        <p:grpSpPr>
          <a:xfrm>
            <a:off x="6679818" y="1315867"/>
            <a:ext cx="1092093" cy="1143273"/>
            <a:chOff x="0" y="-38100"/>
            <a:chExt cx="812800" cy="850900"/>
          </a:xfrm>
        </p:grpSpPr>
        <p:sp>
          <p:nvSpPr>
            <p:cNvPr id="393" name="Google Shape;393;p10"/>
            <p:cNvSpPr/>
            <p:nvPr/>
          </p:nvSpPr>
          <p:spPr>
            <a:xfrm>
              <a:off x="0" y="0"/>
              <a:ext cx="39765" cy="553316"/>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sp>
          <p:nvSpPr>
            <p:cNvPr id="394" name="Google Shape;394;p10"/>
            <p:cNvSpPr txBox="1"/>
            <p:nvPr/>
          </p:nvSpPr>
          <p:spPr>
            <a:xfrm>
              <a:off x="0" y="-38100"/>
              <a:ext cx="812800" cy="850900"/>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chemeClr val="dk1"/>
                </a:solidFill>
                <a:latin typeface="Arial"/>
                <a:ea typeface="Arial"/>
                <a:cs typeface="Arial"/>
                <a:sym typeface="Arial"/>
              </a:endParaRPr>
            </a:p>
          </p:txBody>
        </p:sp>
      </p:grpSp>
      <p:grpSp>
        <p:nvGrpSpPr>
          <p:cNvPr id="395" name="Google Shape;395;p10"/>
          <p:cNvGrpSpPr/>
          <p:nvPr/>
        </p:nvGrpSpPr>
        <p:grpSpPr>
          <a:xfrm>
            <a:off x="4139018" y="2465611"/>
            <a:ext cx="1092093" cy="1143273"/>
            <a:chOff x="0" y="-38100"/>
            <a:chExt cx="812800" cy="850900"/>
          </a:xfrm>
        </p:grpSpPr>
        <p:sp>
          <p:nvSpPr>
            <p:cNvPr id="396" name="Google Shape;396;p10"/>
            <p:cNvSpPr/>
            <p:nvPr/>
          </p:nvSpPr>
          <p:spPr>
            <a:xfrm>
              <a:off x="0" y="0"/>
              <a:ext cx="39765" cy="553316"/>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sp>
          <p:nvSpPr>
            <p:cNvPr id="397" name="Google Shape;397;p10"/>
            <p:cNvSpPr txBox="1"/>
            <p:nvPr/>
          </p:nvSpPr>
          <p:spPr>
            <a:xfrm>
              <a:off x="0" y="-38100"/>
              <a:ext cx="812800" cy="850900"/>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chemeClr val="dk1"/>
                </a:solidFill>
                <a:latin typeface="Arial"/>
                <a:ea typeface="Arial"/>
                <a:cs typeface="Arial"/>
                <a:sym typeface="Arial"/>
              </a:endParaRPr>
            </a:p>
          </p:txBody>
        </p:sp>
      </p:grpSp>
      <p:sp>
        <p:nvSpPr>
          <p:cNvPr id="398" name="Google Shape;398;p10"/>
          <p:cNvSpPr/>
          <p:nvPr/>
        </p:nvSpPr>
        <p:spPr>
          <a:xfrm>
            <a:off x="4463496" y="2527954"/>
            <a:ext cx="2291955" cy="743438"/>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67">
                <a:solidFill>
                  <a:schemeClr val="lt1"/>
                </a:solidFill>
                <a:latin typeface="Arial"/>
                <a:ea typeface="Arial"/>
                <a:cs typeface="Arial"/>
                <a:sym typeface="Arial"/>
              </a:rPr>
              <a:t>PP No. 22 Tahun 2020</a:t>
            </a:r>
            <a:endParaRPr sz="1067">
              <a:solidFill>
                <a:schemeClr val="lt1"/>
              </a:solidFill>
              <a:latin typeface="Arial"/>
              <a:ea typeface="Arial"/>
              <a:cs typeface="Arial"/>
              <a:sym typeface="Arial"/>
            </a:endParaRPr>
          </a:p>
        </p:txBody>
      </p:sp>
      <p:grpSp>
        <p:nvGrpSpPr>
          <p:cNvPr id="399" name="Google Shape;399;p10"/>
          <p:cNvGrpSpPr/>
          <p:nvPr/>
        </p:nvGrpSpPr>
        <p:grpSpPr>
          <a:xfrm>
            <a:off x="6702022" y="2476763"/>
            <a:ext cx="1092093" cy="1143273"/>
            <a:chOff x="0" y="-38100"/>
            <a:chExt cx="812800" cy="850900"/>
          </a:xfrm>
        </p:grpSpPr>
        <p:sp>
          <p:nvSpPr>
            <p:cNvPr id="400" name="Google Shape;400;p10"/>
            <p:cNvSpPr/>
            <p:nvPr/>
          </p:nvSpPr>
          <p:spPr>
            <a:xfrm>
              <a:off x="0" y="0"/>
              <a:ext cx="39765" cy="553316"/>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sp>
          <p:nvSpPr>
            <p:cNvPr id="401" name="Google Shape;401;p10"/>
            <p:cNvSpPr txBox="1"/>
            <p:nvPr/>
          </p:nvSpPr>
          <p:spPr>
            <a:xfrm>
              <a:off x="0" y="-38100"/>
              <a:ext cx="812800" cy="850900"/>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chemeClr val="dk1"/>
                </a:solidFill>
                <a:latin typeface="Arial"/>
                <a:ea typeface="Arial"/>
                <a:cs typeface="Arial"/>
                <a:sym typeface="Arial"/>
              </a:endParaRPr>
            </a:p>
          </p:txBody>
        </p:sp>
      </p:grpSp>
      <p:sp>
        <p:nvSpPr>
          <p:cNvPr id="402" name="Google Shape;402;p10"/>
          <p:cNvSpPr/>
          <p:nvPr/>
        </p:nvSpPr>
        <p:spPr>
          <a:xfrm>
            <a:off x="7026500" y="2527954"/>
            <a:ext cx="1614011" cy="743438"/>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67">
                <a:solidFill>
                  <a:srgbClr val="FFFFFF"/>
                </a:solidFill>
                <a:latin typeface="Arial"/>
                <a:ea typeface="Arial"/>
                <a:cs typeface="Arial"/>
                <a:sym typeface="Arial"/>
              </a:rPr>
              <a:t>PP No. 14 Tahun 2021</a:t>
            </a:r>
            <a:endParaRPr/>
          </a:p>
        </p:txBody>
      </p:sp>
      <p:sp>
        <p:nvSpPr>
          <p:cNvPr id="403" name="Google Shape;403;p10"/>
          <p:cNvSpPr/>
          <p:nvPr/>
        </p:nvSpPr>
        <p:spPr>
          <a:xfrm>
            <a:off x="8628297" y="2528080"/>
            <a:ext cx="53429" cy="743438"/>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grpSp>
        <p:nvGrpSpPr>
          <p:cNvPr id="404" name="Google Shape;404;p10"/>
          <p:cNvGrpSpPr/>
          <p:nvPr/>
        </p:nvGrpSpPr>
        <p:grpSpPr>
          <a:xfrm>
            <a:off x="4107722" y="3924495"/>
            <a:ext cx="1218617" cy="1143273"/>
            <a:chOff x="0" y="-38100"/>
            <a:chExt cx="812800" cy="850900"/>
          </a:xfrm>
        </p:grpSpPr>
        <p:sp>
          <p:nvSpPr>
            <p:cNvPr id="405" name="Google Shape;405;p10"/>
            <p:cNvSpPr/>
            <p:nvPr/>
          </p:nvSpPr>
          <p:spPr>
            <a:xfrm>
              <a:off x="0" y="0"/>
              <a:ext cx="39765" cy="553316"/>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sp>
          <p:nvSpPr>
            <p:cNvPr id="406" name="Google Shape;406;p10"/>
            <p:cNvSpPr txBox="1"/>
            <p:nvPr/>
          </p:nvSpPr>
          <p:spPr>
            <a:xfrm>
              <a:off x="0" y="-38100"/>
              <a:ext cx="812800" cy="850900"/>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chemeClr val="dk1"/>
                </a:solidFill>
                <a:latin typeface="Arial"/>
                <a:ea typeface="Arial"/>
                <a:cs typeface="Arial"/>
                <a:sym typeface="Arial"/>
              </a:endParaRPr>
            </a:p>
          </p:txBody>
        </p:sp>
      </p:grpSp>
      <p:sp>
        <p:nvSpPr>
          <p:cNvPr id="407" name="Google Shape;407;p10"/>
          <p:cNvSpPr/>
          <p:nvPr/>
        </p:nvSpPr>
        <p:spPr>
          <a:xfrm>
            <a:off x="4453125" y="3972855"/>
            <a:ext cx="1218624" cy="749961"/>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67">
                <a:solidFill>
                  <a:srgbClr val="FFFFFF"/>
                </a:solidFill>
                <a:latin typeface="Arial"/>
                <a:ea typeface="Arial"/>
                <a:cs typeface="Arial"/>
                <a:sym typeface="Arial"/>
              </a:rPr>
              <a:t>Permen PUPR  No. 12 Tahun 2021</a:t>
            </a:r>
            <a:endParaRPr/>
          </a:p>
        </p:txBody>
      </p:sp>
      <p:grpSp>
        <p:nvGrpSpPr>
          <p:cNvPr id="408" name="Google Shape;408;p10"/>
          <p:cNvGrpSpPr/>
          <p:nvPr/>
        </p:nvGrpSpPr>
        <p:grpSpPr>
          <a:xfrm>
            <a:off x="5671750" y="3926559"/>
            <a:ext cx="1218617" cy="1143273"/>
            <a:chOff x="0" y="-38100"/>
            <a:chExt cx="812800" cy="850900"/>
          </a:xfrm>
        </p:grpSpPr>
        <p:sp>
          <p:nvSpPr>
            <p:cNvPr id="409" name="Google Shape;409;p10"/>
            <p:cNvSpPr/>
            <p:nvPr/>
          </p:nvSpPr>
          <p:spPr>
            <a:xfrm>
              <a:off x="0" y="0"/>
              <a:ext cx="39765" cy="553316"/>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sp>
          <p:nvSpPr>
            <p:cNvPr id="410" name="Google Shape;410;p10"/>
            <p:cNvSpPr txBox="1"/>
            <p:nvPr/>
          </p:nvSpPr>
          <p:spPr>
            <a:xfrm>
              <a:off x="0" y="-38100"/>
              <a:ext cx="812800" cy="850900"/>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chemeClr val="dk1"/>
                </a:solidFill>
                <a:latin typeface="Arial"/>
                <a:ea typeface="Arial"/>
                <a:cs typeface="Arial"/>
                <a:sym typeface="Arial"/>
              </a:endParaRPr>
            </a:p>
          </p:txBody>
        </p:sp>
      </p:grpSp>
      <p:sp>
        <p:nvSpPr>
          <p:cNvPr id="411" name="Google Shape;411;p10"/>
          <p:cNvSpPr/>
          <p:nvPr/>
        </p:nvSpPr>
        <p:spPr>
          <a:xfrm>
            <a:off x="6113294" y="3966632"/>
            <a:ext cx="1614010" cy="743438"/>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67">
                <a:solidFill>
                  <a:srgbClr val="FFFFFF"/>
                </a:solidFill>
                <a:latin typeface="Arial"/>
                <a:ea typeface="Arial"/>
                <a:cs typeface="Arial"/>
                <a:sym typeface="Arial"/>
              </a:rPr>
              <a:t>Permen PUPR  No. 6 </a:t>
            </a:r>
            <a:endParaRPr/>
          </a:p>
          <a:p>
            <a:pPr marL="0" marR="0" lvl="0" indent="0" algn="ctr" rtl="0">
              <a:spcBef>
                <a:spcPts val="0"/>
              </a:spcBef>
              <a:spcAft>
                <a:spcPts val="0"/>
              </a:spcAft>
              <a:buNone/>
            </a:pPr>
            <a:r>
              <a:rPr lang="en-US" sz="1067">
                <a:solidFill>
                  <a:srgbClr val="FFFFFF"/>
                </a:solidFill>
                <a:latin typeface="Arial"/>
                <a:ea typeface="Arial"/>
                <a:cs typeface="Arial"/>
                <a:sym typeface="Arial"/>
              </a:rPr>
              <a:t>Tahun 2021</a:t>
            </a:r>
            <a:endParaRPr/>
          </a:p>
        </p:txBody>
      </p:sp>
      <p:grpSp>
        <p:nvGrpSpPr>
          <p:cNvPr id="412" name="Google Shape;412;p10"/>
          <p:cNvGrpSpPr/>
          <p:nvPr/>
        </p:nvGrpSpPr>
        <p:grpSpPr>
          <a:xfrm>
            <a:off x="7715904" y="3915441"/>
            <a:ext cx="1218617" cy="1143273"/>
            <a:chOff x="0" y="-38100"/>
            <a:chExt cx="812800" cy="850900"/>
          </a:xfrm>
        </p:grpSpPr>
        <p:sp>
          <p:nvSpPr>
            <p:cNvPr id="413" name="Google Shape;413;p10"/>
            <p:cNvSpPr/>
            <p:nvPr/>
          </p:nvSpPr>
          <p:spPr>
            <a:xfrm>
              <a:off x="0" y="0"/>
              <a:ext cx="39765" cy="553316"/>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sp>
          <p:nvSpPr>
            <p:cNvPr id="414" name="Google Shape;414;p10"/>
            <p:cNvSpPr txBox="1"/>
            <p:nvPr/>
          </p:nvSpPr>
          <p:spPr>
            <a:xfrm>
              <a:off x="0" y="-38100"/>
              <a:ext cx="812800" cy="850900"/>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chemeClr val="dk1"/>
                </a:solidFill>
                <a:latin typeface="Arial"/>
                <a:ea typeface="Arial"/>
                <a:cs typeface="Arial"/>
                <a:sym typeface="Arial"/>
              </a:endParaRPr>
            </a:p>
          </p:txBody>
        </p:sp>
      </p:grpSp>
      <p:sp>
        <p:nvSpPr>
          <p:cNvPr id="415" name="Google Shape;415;p10"/>
          <p:cNvSpPr/>
          <p:nvPr/>
        </p:nvSpPr>
        <p:spPr>
          <a:xfrm>
            <a:off x="8164010" y="3967982"/>
            <a:ext cx="1448291" cy="743438"/>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67">
                <a:solidFill>
                  <a:srgbClr val="FFFFFF"/>
                </a:solidFill>
                <a:latin typeface="Arial"/>
                <a:ea typeface="Arial"/>
                <a:cs typeface="Arial"/>
                <a:sym typeface="Arial"/>
              </a:rPr>
              <a:t>Permen PUPR No. 8 </a:t>
            </a:r>
            <a:endParaRPr/>
          </a:p>
          <a:p>
            <a:pPr marL="0" marR="0" lvl="0" indent="0" algn="ctr" rtl="0">
              <a:spcBef>
                <a:spcPts val="0"/>
              </a:spcBef>
              <a:spcAft>
                <a:spcPts val="0"/>
              </a:spcAft>
              <a:buNone/>
            </a:pPr>
            <a:r>
              <a:rPr lang="en-US" sz="1067">
                <a:solidFill>
                  <a:srgbClr val="FFFFFF"/>
                </a:solidFill>
                <a:latin typeface="Arial"/>
                <a:ea typeface="Arial"/>
                <a:cs typeface="Arial"/>
                <a:sym typeface="Arial"/>
              </a:rPr>
              <a:t>Tahun 2022</a:t>
            </a:r>
            <a:endParaRPr/>
          </a:p>
        </p:txBody>
      </p:sp>
      <p:sp>
        <p:nvSpPr>
          <p:cNvPr id="416" name="Google Shape;416;p10"/>
          <p:cNvSpPr/>
          <p:nvPr/>
        </p:nvSpPr>
        <p:spPr>
          <a:xfrm>
            <a:off x="9602716" y="3972574"/>
            <a:ext cx="59619" cy="743438"/>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cxnSp>
        <p:nvCxnSpPr>
          <p:cNvPr id="417" name="Google Shape;417;p10"/>
          <p:cNvCxnSpPr/>
          <p:nvPr/>
        </p:nvCxnSpPr>
        <p:spPr>
          <a:xfrm>
            <a:off x="936975" y="5675570"/>
            <a:ext cx="8359050" cy="7799"/>
          </a:xfrm>
          <a:prstGeom prst="straightConnector1">
            <a:avLst/>
          </a:prstGeom>
          <a:noFill/>
          <a:ln w="76200" cap="flat" cmpd="sng">
            <a:solidFill>
              <a:srgbClr val="FF914D"/>
            </a:solidFill>
            <a:prstDash val="solid"/>
            <a:round/>
            <a:headEnd type="none" w="sm" len="sm"/>
            <a:tailEnd type="none" w="sm" len="sm"/>
          </a:ln>
        </p:spPr>
      </p:cxnSp>
      <p:sp>
        <p:nvSpPr>
          <p:cNvPr id="418" name="Google Shape;418;p10"/>
          <p:cNvSpPr/>
          <p:nvPr/>
        </p:nvSpPr>
        <p:spPr>
          <a:xfrm>
            <a:off x="4474110" y="5351555"/>
            <a:ext cx="1225232" cy="723765"/>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67">
                <a:solidFill>
                  <a:srgbClr val="FFFFFF"/>
                </a:solidFill>
                <a:latin typeface="Arial"/>
                <a:ea typeface="Arial"/>
                <a:cs typeface="Arial"/>
                <a:sym typeface="Arial"/>
              </a:rPr>
              <a:t>SE Dirjen Bina Konstruksi</a:t>
            </a:r>
            <a:endParaRPr sz="1067">
              <a:solidFill>
                <a:srgbClr val="FFFFFF"/>
              </a:solidFill>
              <a:latin typeface="Arial"/>
              <a:ea typeface="Arial"/>
              <a:cs typeface="Arial"/>
              <a:sym typeface="Arial"/>
            </a:endParaRPr>
          </a:p>
          <a:p>
            <a:pPr marL="0" marR="0" lvl="0" indent="0" algn="ctr" rtl="0">
              <a:spcBef>
                <a:spcPts val="0"/>
              </a:spcBef>
              <a:spcAft>
                <a:spcPts val="0"/>
              </a:spcAft>
              <a:buNone/>
            </a:pPr>
            <a:r>
              <a:rPr lang="en-US" sz="1067">
                <a:solidFill>
                  <a:srgbClr val="FFFFFF"/>
                </a:solidFill>
                <a:latin typeface="Arial"/>
                <a:ea typeface="Arial"/>
                <a:cs typeface="Arial"/>
                <a:sym typeface="Arial"/>
              </a:rPr>
              <a:t>No. 54 Tahun 2024</a:t>
            </a:r>
            <a:endParaRPr/>
          </a:p>
          <a:p>
            <a:pPr marL="0" marR="0" lvl="0" indent="0" algn="ctr" rtl="0">
              <a:spcBef>
                <a:spcPts val="0"/>
              </a:spcBef>
              <a:spcAft>
                <a:spcPts val="0"/>
              </a:spcAft>
              <a:buNone/>
            </a:pPr>
            <a:endParaRPr sz="1067">
              <a:solidFill>
                <a:schemeClr val="dk1"/>
              </a:solidFill>
              <a:latin typeface="Calibri"/>
              <a:ea typeface="Calibri"/>
              <a:cs typeface="Calibri"/>
              <a:sym typeface="Calibri"/>
            </a:endParaRPr>
          </a:p>
        </p:txBody>
      </p:sp>
      <p:sp>
        <p:nvSpPr>
          <p:cNvPr id="419" name="Google Shape;419;p10"/>
          <p:cNvSpPr txBox="1"/>
          <p:nvPr/>
        </p:nvSpPr>
        <p:spPr>
          <a:xfrm>
            <a:off x="5893916" y="5254151"/>
            <a:ext cx="3045423" cy="1291893"/>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chemeClr val="dk1"/>
              </a:solidFill>
              <a:latin typeface="Arial"/>
              <a:ea typeface="Arial"/>
              <a:cs typeface="Arial"/>
              <a:sym typeface="Arial"/>
            </a:endParaRPr>
          </a:p>
        </p:txBody>
      </p:sp>
      <p:sp>
        <p:nvSpPr>
          <p:cNvPr id="420" name="Google Shape;420;p10"/>
          <p:cNvSpPr/>
          <p:nvPr/>
        </p:nvSpPr>
        <p:spPr>
          <a:xfrm>
            <a:off x="6294468" y="5341718"/>
            <a:ext cx="1081497" cy="743438"/>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67">
                <a:solidFill>
                  <a:srgbClr val="FFFFFF"/>
                </a:solidFill>
                <a:latin typeface="Arial"/>
                <a:ea typeface="Arial"/>
                <a:cs typeface="Arial"/>
                <a:sym typeface="Arial"/>
              </a:rPr>
              <a:t>SE Dirjen Bina Konstruksi</a:t>
            </a:r>
            <a:endParaRPr sz="1067">
              <a:solidFill>
                <a:srgbClr val="FFFFFF"/>
              </a:solidFill>
              <a:latin typeface="Arial"/>
              <a:ea typeface="Arial"/>
              <a:cs typeface="Arial"/>
              <a:sym typeface="Arial"/>
            </a:endParaRPr>
          </a:p>
          <a:p>
            <a:pPr marL="0" marR="0" lvl="0" indent="0" algn="ctr" rtl="0">
              <a:spcBef>
                <a:spcPts val="0"/>
              </a:spcBef>
              <a:spcAft>
                <a:spcPts val="0"/>
              </a:spcAft>
              <a:buNone/>
            </a:pPr>
            <a:r>
              <a:rPr lang="en-US" sz="1067">
                <a:solidFill>
                  <a:srgbClr val="FFFFFF"/>
                </a:solidFill>
                <a:latin typeface="Arial"/>
                <a:ea typeface="Arial"/>
                <a:cs typeface="Arial"/>
                <a:sym typeface="Arial"/>
              </a:rPr>
              <a:t>No. 120 Tahun 2022</a:t>
            </a:r>
            <a:endParaRPr/>
          </a:p>
          <a:p>
            <a:pPr marL="0" marR="0" lvl="0" indent="0" algn="ctr" rtl="0">
              <a:spcBef>
                <a:spcPts val="0"/>
              </a:spcBef>
              <a:spcAft>
                <a:spcPts val="0"/>
              </a:spcAft>
              <a:buNone/>
            </a:pPr>
            <a:endParaRPr sz="1067">
              <a:solidFill>
                <a:srgbClr val="FFFFFF"/>
              </a:solidFill>
              <a:latin typeface="Arial"/>
              <a:ea typeface="Arial"/>
              <a:cs typeface="Arial"/>
              <a:sym typeface="Arial"/>
            </a:endParaRPr>
          </a:p>
        </p:txBody>
      </p:sp>
      <p:grpSp>
        <p:nvGrpSpPr>
          <p:cNvPr id="421" name="Google Shape;421;p10"/>
          <p:cNvGrpSpPr/>
          <p:nvPr/>
        </p:nvGrpSpPr>
        <p:grpSpPr>
          <a:xfrm>
            <a:off x="7360248" y="5290527"/>
            <a:ext cx="1218617" cy="1143273"/>
            <a:chOff x="0" y="-38100"/>
            <a:chExt cx="812800" cy="850900"/>
          </a:xfrm>
        </p:grpSpPr>
        <p:sp>
          <p:nvSpPr>
            <p:cNvPr id="422" name="Google Shape;422;p10"/>
            <p:cNvSpPr/>
            <p:nvPr/>
          </p:nvSpPr>
          <p:spPr>
            <a:xfrm>
              <a:off x="0" y="0"/>
              <a:ext cx="39765" cy="553316"/>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sp>
          <p:nvSpPr>
            <p:cNvPr id="423" name="Google Shape;423;p10"/>
            <p:cNvSpPr txBox="1"/>
            <p:nvPr/>
          </p:nvSpPr>
          <p:spPr>
            <a:xfrm>
              <a:off x="0" y="-38100"/>
              <a:ext cx="812800" cy="850900"/>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chemeClr val="dk1"/>
                </a:solidFill>
                <a:latin typeface="Arial"/>
                <a:ea typeface="Arial"/>
                <a:cs typeface="Arial"/>
                <a:sym typeface="Arial"/>
              </a:endParaRPr>
            </a:p>
          </p:txBody>
        </p:sp>
      </p:grpSp>
      <p:grpSp>
        <p:nvGrpSpPr>
          <p:cNvPr id="424" name="Google Shape;424;p10"/>
          <p:cNvGrpSpPr/>
          <p:nvPr/>
        </p:nvGrpSpPr>
        <p:grpSpPr>
          <a:xfrm>
            <a:off x="9285550" y="5290527"/>
            <a:ext cx="1218617" cy="1143273"/>
            <a:chOff x="0" y="-38100"/>
            <a:chExt cx="812800" cy="850900"/>
          </a:xfrm>
        </p:grpSpPr>
        <p:sp>
          <p:nvSpPr>
            <p:cNvPr id="425" name="Google Shape;425;p10"/>
            <p:cNvSpPr/>
            <p:nvPr/>
          </p:nvSpPr>
          <p:spPr>
            <a:xfrm>
              <a:off x="0" y="0"/>
              <a:ext cx="39765" cy="553316"/>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sp>
          <p:nvSpPr>
            <p:cNvPr id="426" name="Google Shape;426;p10"/>
            <p:cNvSpPr txBox="1"/>
            <p:nvPr/>
          </p:nvSpPr>
          <p:spPr>
            <a:xfrm>
              <a:off x="0" y="-38100"/>
              <a:ext cx="812800" cy="850900"/>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chemeClr val="dk1"/>
                </a:solidFill>
                <a:latin typeface="Arial"/>
                <a:ea typeface="Arial"/>
                <a:cs typeface="Arial"/>
                <a:sym typeface="Arial"/>
              </a:endParaRPr>
            </a:p>
          </p:txBody>
        </p:sp>
      </p:grpSp>
      <p:sp>
        <p:nvSpPr>
          <p:cNvPr id="427" name="Google Shape;427;p10"/>
          <p:cNvSpPr/>
          <p:nvPr/>
        </p:nvSpPr>
        <p:spPr>
          <a:xfrm>
            <a:off x="7959084" y="5341718"/>
            <a:ext cx="1336941" cy="755071"/>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67" dirty="0">
                <a:solidFill>
                  <a:srgbClr val="FFFFFF"/>
                </a:solidFill>
                <a:latin typeface="Arial"/>
                <a:ea typeface="Arial"/>
                <a:cs typeface="Arial"/>
                <a:sym typeface="Arial"/>
              </a:rPr>
              <a:t>SK </a:t>
            </a:r>
            <a:r>
              <a:rPr lang="en-US" sz="1067" dirty="0" err="1">
                <a:solidFill>
                  <a:srgbClr val="FFFFFF"/>
                </a:solidFill>
                <a:latin typeface="Arial"/>
                <a:ea typeface="Arial"/>
                <a:cs typeface="Arial"/>
                <a:sym typeface="Arial"/>
              </a:rPr>
              <a:t>Dirjen</a:t>
            </a:r>
            <a:r>
              <a:rPr lang="en-US" sz="1067" dirty="0">
                <a:solidFill>
                  <a:srgbClr val="FFFFFF"/>
                </a:solidFill>
                <a:latin typeface="Arial"/>
                <a:ea typeface="Arial"/>
                <a:cs typeface="Arial"/>
                <a:sym typeface="Arial"/>
              </a:rPr>
              <a:t> Bina </a:t>
            </a:r>
            <a:r>
              <a:rPr lang="en-US" sz="1067" dirty="0" err="1">
                <a:solidFill>
                  <a:srgbClr val="FFFFFF"/>
                </a:solidFill>
                <a:latin typeface="Arial"/>
                <a:ea typeface="Arial"/>
                <a:cs typeface="Arial"/>
                <a:sym typeface="Arial"/>
              </a:rPr>
              <a:t>Konstruksi</a:t>
            </a:r>
            <a:endParaRPr dirty="0"/>
          </a:p>
          <a:p>
            <a:pPr marL="0" marR="0" lvl="0" indent="0" algn="ctr" rtl="0">
              <a:spcBef>
                <a:spcPts val="0"/>
              </a:spcBef>
              <a:spcAft>
                <a:spcPts val="0"/>
              </a:spcAft>
              <a:buNone/>
            </a:pPr>
            <a:r>
              <a:rPr lang="en-US" sz="1067" dirty="0">
                <a:solidFill>
                  <a:srgbClr val="FFFFFF"/>
                </a:solidFill>
                <a:latin typeface="Arial"/>
                <a:ea typeface="Arial"/>
                <a:cs typeface="Arial"/>
                <a:sym typeface="Arial"/>
              </a:rPr>
              <a:t>No. 114 </a:t>
            </a:r>
            <a:r>
              <a:rPr lang="en-US" sz="1067" dirty="0" err="1">
                <a:solidFill>
                  <a:srgbClr val="FFFFFF"/>
                </a:solidFill>
                <a:latin typeface="Arial"/>
                <a:ea typeface="Arial"/>
                <a:cs typeface="Arial"/>
                <a:sym typeface="Arial"/>
              </a:rPr>
              <a:t>Tahun</a:t>
            </a:r>
            <a:r>
              <a:rPr lang="en-US" sz="1067" dirty="0">
                <a:solidFill>
                  <a:srgbClr val="FFFFFF"/>
                </a:solidFill>
                <a:latin typeface="Arial"/>
                <a:ea typeface="Arial"/>
                <a:cs typeface="Arial"/>
                <a:sym typeface="Arial"/>
              </a:rPr>
              <a:t> 2024</a:t>
            </a:r>
            <a:endParaRPr sz="1067" dirty="0">
              <a:solidFill>
                <a:srgbClr val="FFFFFF"/>
              </a:solidFill>
              <a:latin typeface="Arial"/>
              <a:ea typeface="Arial"/>
              <a:cs typeface="Arial"/>
              <a:sym typeface="Arial"/>
            </a:endParaRPr>
          </a:p>
        </p:txBody>
      </p:sp>
      <p:grpSp>
        <p:nvGrpSpPr>
          <p:cNvPr id="428" name="Google Shape;428;p10"/>
          <p:cNvGrpSpPr/>
          <p:nvPr/>
        </p:nvGrpSpPr>
        <p:grpSpPr>
          <a:xfrm rot="5400000">
            <a:off x="540891" y="4913504"/>
            <a:ext cx="840081" cy="1859759"/>
            <a:chOff x="0" y="-38100"/>
            <a:chExt cx="736600" cy="1741028"/>
          </a:xfrm>
        </p:grpSpPr>
        <p:sp>
          <p:nvSpPr>
            <p:cNvPr id="429" name="Google Shape;429;p10"/>
            <p:cNvSpPr/>
            <p:nvPr/>
          </p:nvSpPr>
          <p:spPr>
            <a:xfrm>
              <a:off x="0" y="0"/>
              <a:ext cx="517906" cy="1702928"/>
            </a:xfrm>
            <a:custGeom>
              <a:avLst/>
              <a:gdLst/>
              <a:ahLst/>
              <a:cxnLst/>
              <a:rect l="l" t="t" r="r" b="b"/>
              <a:pathLst>
                <a:path w="517906" h="1702928" extrusionOk="0">
                  <a:moveTo>
                    <a:pt x="517906" y="0"/>
                  </a:moveTo>
                  <a:lnTo>
                    <a:pt x="517906" y="1702928"/>
                  </a:lnTo>
                  <a:lnTo>
                    <a:pt x="258953" y="1575928"/>
                  </a:lnTo>
                  <a:lnTo>
                    <a:pt x="0" y="1702928"/>
                  </a:lnTo>
                  <a:lnTo>
                    <a:pt x="0" y="0"/>
                  </a:lnTo>
                  <a:lnTo>
                    <a:pt x="517906" y="0"/>
                  </a:lnTo>
                  <a:close/>
                </a:path>
              </a:pathLst>
            </a:custGeom>
            <a:solidFill>
              <a:srgbClr val="C9C9C9"/>
            </a:solidFill>
            <a:ln>
              <a:noFill/>
            </a:ln>
          </p:spPr>
        </p:sp>
        <p:sp>
          <p:nvSpPr>
            <p:cNvPr id="430" name="Google Shape;430;p10"/>
            <p:cNvSpPr txBox="1"/>
            <p:nvPr/>
          </p:nvSpPr>
          <p:spPr>
            <a:xfrm>
              <a:off x="0" y="-38100"/>
              <a:ext cx="736600" cy="723900"/>
            </a:xfrm>
            <a:prstGeom prst="rect">
              <a:avLst/>
            </a:prstGeom>
            <a:solidFill>
              <a:srgbClr val="C9C9C9"/>
            </a:solidFill>
            <a:ln>
              <a:noFill/>
            </a:ln>
          </p:spPr>
          <p:txBody>
            <a:bodyPr spcFirstLastPara="1" wrap="square" lIns="54825" tIns="54825" rIns="54825" bIns="54825" anchor="ctr" anchorCtr="0">
              <a:noAutofit/>
            </a:bodyPr>
            <a:lstStyle/>
            <a:p>
              <a:pPr marL="0" marR="0" lvl="0" indent="0" algn="ctr" rtl="0">
                <a:lnSpc>
                  <a:spcPct val="198219"/>
                </a:lnSpc>
                <a:spcBef>
                  <a:spcPts val="0"/>
                </a:spcBef>
                <a:spcAft>
                  <a:spcPts val="0"/>
                </a:spcAft>
                <a:buNone/>
              </a:pPr>
              <a:endParaRPr sz="1067">
                <a:solidFill>
                  <a:schemeClr val="dk1"/>
                </a:solidFill>
                <a:latin typeface="Arial"/>
                <a:ea typeface="Arial"/>
                <a:cs typeface="Arial"/>
                <a:sym typeface="Arial"/>
              </a:endParaRPr>
            </a:p>
          </p:txBody>
        </p:sp>
      </p:grpSp>
      <p:pic>
        <p:nvPicPr>
          <p:cNvPr id="431" name="Google Shape;431;p10"/>
          <p:cNvPicPr preferRelativeResize="0"/>
          <p:nvPr/>
        </p:nvPicPr>
        <p:blipFill rotWithShape="1">
          <a:blip r:embed="rId2">
            <a:alphaModFix/>
          </a:blip>
          <a:srcRect t="29799"/>
          <a:stretch/>
        </p:blipFill>
        <p:spPr>
          <a:xfrm flipH="1">
            <a:off x="972294" y="5408812"/>
            <a:ext cx="939810" cy="591245"/>
          </a:xfrm>
          <a:prstGeom prst="rect">
            <a:avLst/>
          </a:prstGeom>
          <a:noFill/>
          <a:ln>
            <a:noFill/>
          </a:ln>
        </p:spPr>
      </p:pic>
      <p:sp>
        <p:nvSpPr>
          <p:cNvPr id="432" name="Google Shape;432;p10"/>
          <p:cNvSpPr txBox="1"/>
          <p:nvPr/>
        </p:nvSpPr>
        <p:spPr>
          <a:xfrm>
            <a:off x="240176" y="5493450"/>
            <a:ext cx="1602427" cy="492699"/>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067" dirty="0">
                <a:solidFill>
                  <a:srgbClr val="000000"/>
                </a:solidFill>
                <a:latin typeface="Arial"/>
                <a:ea typeface="Arial"/>
                <a:cs typeface="Arial"/>
                <a:sym typeface="Arial"/>
              </a:rPr>
              <a:t>SURAT EDARAN/</a:t>
            </a:r>
            <a:endParaRPr dirty="0"/>
          </a:p>
          <a:p>
            <a:pPr marL="0" marR="0" lvl="0" indent="0" algn="ctr" rtl="0">
              <a:lnSpc>
                <a:spcPct val="150000"/>
              </a:lnSpc>
              <a:spcBef>
                <a:spcPts val="0"/>
              </a:spcBef>
              <a:spcAft>
                <a:spcPts val="0"/>
              </a:spcAft>
              <a:buNone/>
            </a:pPr>
            <a:r>
              <a:rPr lang="en-US" sz="1067" dirty="0">
                <a:solidFill>
                  <a:srgbClr val="000000"/>
                </a:solidFill>
                <a:latin typeface="Arial"/>
                <a:ea typeface="Arial"/>
                <a:cs typeface="Arial"/>
                <a:sym typeface="Arial"/>
              </a:rPr>
              <a:t>SURAT KEPUTUSAN</a:t>
            </a:r>
            <a:endParaRPr dirty="0"/>
          </a:p>
        </p:txBody>
      </p:sp>
      <p:pic>
        <p:nvPicPr>
          <p:cNvPr id="433" name="Google Shape;433;p10"/>
          <p:cNvPicPr preferRelativeResize="0"/>
          <p:nvPr/>
        </p:nvPicPr>
        <p:blipFill rotWithShape="1">
          <a:blip r:embed="rId3">
            <a:alphaModFix/>
          </a:blip>
          <a:srcRect/>
          <a:stretch/>
        </p:blipFill>
        <p:spPr>
          <a:xfrm rot="5400000">
            <a:off x="681669" y="827206"/>
            <a:ext cx="734545" cy="1859607"/>
          </a:xfrm>
          <a:prstGeom prst="rect">
            <a:avLst/>
          </a:prstGeom>
          <a:noFill/>
          <a:ln>
            <a:noFill/>
          </a:ln>
        </p:spPr>
      </p:pic>
      <p:grpSp>
        <p:nvGrpSpPr>
          <p:cNvPr id="434" name="Google Shape;434;p10"/>
          <p:cNvGrpSpPr/>
          <p:nvPr/>
        </p:nvGrpSpPr>
        <p:grpSpPr>
          <a:xfrm rot="5400000">
            <a:off x="572767" y="788974"/>
            <a:ext cx="840081" cy="1985614"/>
            <a:chOff x="0" y="-38100"/>
            <a:chExt cx="736600" cy="1741028"/>
          </a:xfrm>
        </p:grpSpPr>
        <p:sp>
          <p:nvSpPr>
            <p:cNvPr id="435" name="Google Shape;435;p10"/>
            <p:cNvSpPr/>
            <p:nvPr/>
          </p:nvSpPr>
          <p:spPr>
            <a:xfrm>
              <a:off x="0" y="0"/>
              <a:ext cx="517906" cy="1702928"/>
            </a:xfrm>
            <a:custGeom>
              <a:avLst/>
              <a:gdLst/>
              <a:ahLst/>
              <a:cxnLst/>
              <a:rect l="l" t="t" r="r" b="b"/>
              <a:pathLst>
                <a:path w="517906" h="1702928" extrusionOk="0">
                  <a:moveTo>
                    <a:pt x="517906" y="0"/>
                  </a:moveTo>
                  <a:lnTo>
                    <a:pt x="517906" y="1702928"/>
                  </a:lnTo>
                  <a:lnTo>
                    <a:pt x="258953" y="1575928"/>
                  </a:lnTo>
                  <a:lnTo>
                    <a:pt x="0" y="1702928"/>
                  </a:lnTo>
                  <a:lnTo>
                    <a:pt x="0" y="0"/>
                  </a:lnTo>
                  <a:lnTo>
                    <a:pt x="517906" y="0"/>
                  </a:lnTo>
                  <a:close/>
                </a:path>
              </a:pathLst>
            </a:custGeom>
            <a:solidFill>
              <a:srgbClr val="C9C9C9"/>
            </a:solidFill>
            <a:ln>
              <a:noFill/>
            </a:ln>
          </p:spPr>
        </p:sp>
        <p:sp>
          <p:nvSpPr>
            <p:cNvPr id="436" name="Google Shape;436;p10"/>
            <p:cNvSpPr txBox="1"/>
            <p:nvPr/>
          </p:nvSpPr>
          <p:spPr>
            <a:xfrm>
              <a:off x="0" y="-38100"/>
              <a:ext cx="736600" cy="723900"/>
            </a:xfrm>
            <a:prstGeom prst="rect">
              <a:avLst/>
            </a:prstGeom>
            <a:solidFill>
              <a:srgbClr val="C9C9C9"/>
            </a:solidFill>
            <a:ln>
              <a:noFill/>
            </a:ln>
          </p:spPr>
          <p:txBody>
            <a:bodyPr spcFirstLastPara="1" wrap="square" lIns="54825" tIns="54825" rIns="54825" bIns="54825" anchor="ctr" anchorCtr="0">
              <a:noAutofit/>
            </a:bodyPr>
            <a:lstStyle/>
            <a:p>
              <a:pPr marL="0" marR="0" lvl="0" indent="0" algn="ctr" rtl="0">
                <a:lnSpc>
                  <a:spcPct val="198219"/>
                </a:lnSpc>
                <a:spcBef>
                  <a:spcPts val="0"/>
                </a:spcBef>
                <a:spcAft>
                  <a:spcPts val="0"/>
                </a:spcAft>
                <a:buNone/>
              </a:pPr>
              <a:endParaRPr sz="1067">
                <a:solidFill>
                  <a:schemeClr val="dk1"/>
                </a:solidFill>
                <a:latin typeface="Arial"/>
                <a:ea typeface="Arial"/>
                <a:cs typeface="Arial"/>
                <a:sym typeface="Arial"/>
              </a:endParaRPr>
            </a:p>
          </p:txBody>
        </p:sp>
      </p:grpSp>
      <p:pic>
        <p:nvPicPr>
          <p:cNvPr id="437" name="Google Shape;437;p10"/>
          <p:cNvPicPr preferRelativeResize="0"/>
          <p:nvPr/>
        </p:nvPicPr>
        <p:blipFill rotWithShape="1">
          <a:blip r:embed="rId2">
            <a:alphaModFix/>
          </a:blip>
          <a:srcRect t="29799"/>
          <a:stretch/>
        </p:blipFill>
        <p:spPr>
          <a:xfrm flipH="1">
            <a:off x="1083589" y="1374468"/>
            <a:ext cx="842221" cy="591245"/>
          </a:xfrm>
          <a:prstGeom prst="rect">
            <a:avLst/>
          </a:prstGeom>
          <a:noFill/>
          <a:ln>
            <a:noFill/>
          </a:ln>
        </p:spPr>
      </p:pic>
      <p:sp>
        <p:nvSpPr>
          <p:cNvPr id="438" name="Google Shape;438;p10"/>
          <p:cNvSpPr txBox="1"/>
          <p:nvPr/>
        </p:nvSpPr>
        <p:spPr>
          <a:xfrm>
            <a:off x="186197" y="1525317"/>
            <a:ext cx="1645671" cy="213905"/>
          </a:xfrm>
          <a:prstGeom prst="rect">
            <a:avLst/>
          </a:prstGeom>
          <a:noFill/>
          <a:ln>
            <a:noFill/>
          </a:ln>
        </p:spPr>
        <p:txBody>
          <a:bodyPr spcFirstLastPara="1" wrap="square" lIns="0" tIns="0" rIns="0" bIns="0" anchor="t" anchorCtr="0">
            <a:spAutoFit/>
          </a:bodyPr>
          <a:lstStyle/>
          <a:p>
            <a:pPr marL="0" marR="0" lvl="0" indent="0" algn="ctr" rtl="0">
              <a:lnSpc>
                <a:spcPct val="174976"/>
              </a:lnSpc>
              <a:spcBef>
                <a:spcPts val="0"/>
              </a:spcBef>
              <a:spcAft>
                <a:spcPts val="0"/>
              </a:spcAft>
              <a:buNone/>
            </a:pPr>
            <a:r>
              <a:rPr lang="en-US" sz="1067">
                <a:solidFill>
                  <a:srgbClr val="000000"/>
                </a:solidFill>
                <a:latin typeface="Arial"/>
                <a:ea typeface="Arial"/>
                <a:cs typeface="Arial"/>
                <a:sym typeface="Arial"/>
              </a:rPr>
              <a:t>UNDANG-UNDANG</a:t>
            </a:r>
            <a:endParaRPr/>
          </a:p>
        </p:txBody>
      </p:sp>
      <p:grpSp>
        <p:nvGrpSpPr>
          <p:cNvPr id="439" name="Google Shape;439;p10"/>
          <p:cNvGrpSpPr/>
          <p:nvPr/>
        </p:nvGrpSpPr>
        <p:grpSpPr>
          <a:xfrm rot="5400000">
            <a:off x="572767" y="2006512"/>
            <a:ext cx="840081" cy="1985614"/>
            <a:chOff x="0" y="-38100"/>
            <a:chExt cx="736600" cy="1741028"/>
          </a:xfrm>
        </p:grpSpPr>
        <p:sp>
          <p:nvSpPr>
            <p:cNvPr id="440" name="Google Shape;440;p10"/>
            <p:cNvSpPr/>
            <p:nvPr/>
          </p:nvSpPr>
          <p:spPr>
            <a:xfrm>
              <a:off x="0" y="0"/>
              <a:ext cx="517906" cy="1702928"/>
            </a:xfrm>
            <a:custGeom>
              <a:avLst/>
              <a:gdLst/>
              <a:ahLst/>
              <a:cxnLst/>
              <a:rect l="l" t="t" r="r" b="b"/>
              <a:pathLst>
                <a:path w="517906" h="1702928" extrusionOk="0">
                  <a:moveTo>
                    <a:pt x="517906" y="0"/>
                  </a:moveTo>
                  <a:lnTo>
                    <a:pt x="517906" y="1702928"/>
                  </a:lnTo>
                  <a:lnTo>
                    <a:pt x="258953" y="1575928"/>
                  </a:lnTo>
                  <a:lnTo>
                    <a:pt x="0" y="1702928"/>
                  </a:lnTo>
                  <a:lnTo>
                    <a:pt x="0" y="0"/>
                  </a:lnTo>
                  <a:lnTo>
                    <a:pt x="517906" y="0"/>
                  </a:lnTo>
                  <a:close/>
                </a:path>
              </a:pathLst>
            </a:custGeom>
            <a:solidFill>
              <a:srgbClr val="C9C9C9"/>
            </a:solidFill>
            <a:ln>
              <a:noFill/>
            </a:ln>
          </p:spPr>
        </p:sp>
        <p:sp>
          <p:nvSpPr>
            <p:cNvPr id="441" name="Google Shape;441;p10"/>
            <p:cNvSpPr txBox="1"/>
            <p:nvPr/>
          </p:nvSpPr>
          <p:spPr>
            <a:xfrm>
              <a:off x="0" y="-38100"/>
              <a:ext cx="736600" cy="723900"/>
            </a:xfrm>
            <a:prstGeom prst="rect">
              <a:avLst/>
            </a:prstGeom>
            <a:solidFill>
              <a:srgbClr val="C9C9C9"/>
            </a:solidFill>
            <a:ln>
              <a:noFill/>
            </a:ln>
          </p:spPr>
          <p:txBody>
            <a:bodyPr spcFirstLastPara="1" wrap="square" lIns="54825" tIns="54825" rIns="54825" bIns="54825" anchor="ctr" anchorCtr="0">
              <a:noAutofit/>
            </a:bodyPr>
            <a:lstStyle/>
            <a:p>
              <a:pPr marL="0" marR="0" lvl="0" indent="0" algn="ctr" rtl="0">
                <a:lnSpc>
                  <a:spcPct val="198219"/>
                </a:lnSpc>
                <a:spcBef>
                  <a:spcPts val="0"/>
                </a:spcBef>
                <a:spcAft>
                  <a:spcPts val="0"/>
                </a:spcAft>
                <a:buNone/>
              </a:pPr>
              <a:endParaRPr sz="1067">
                <a:solidFill>
                  <a:schemeClr val="dk1"/>
                </a:solidFill>
                <a:latin typeface="Arial"/>
                <a:ea typeface="Arial"/>
                <a:cs typeface="Arial"/>
                <a:sym typeface="Arial"/>
              </a:endParaRPr>
            </a:p>
          </p:txBody>
        </p:sp>
      </p:grpSp>
      <p:pic>
        <p:nvPicPr>
          <p:cNvPr id="442" name="Google Shape;442;p10"/>
          <p:cNvPicPr preferRelativeResize="0"/>
          <p:nvPr/>
        </p:nvPicPr>
        <p:blipFill rotWithShape="1">
          <a:blip r:embed="rId2">
            <a:alphaModFix/>
          </a:blip>
          <a:srcRect t="29799"/>
          <a:stretch/>
        </p:blipFill>
        <p:spPr>
          <a:xfrm flipH="1">
            <a:off x="1090765" y="2588899"/>
            <a:ext cx="842221" cy="591245"/>
          </a:xfrm>
          <a:prstGeom prst="rect">
            <a:avLst/>
          </a:prstGeom>
          <a:noFill/>
          <a:ln>
            <a:noFill/>
          </a:ln>
        </p:spPr>
      </p:pic>
      <p:sp>
        <p:nvSpPr>
          <p:cNvPr id="443" name="Google Shape;443;p10"/>
          <p:cNvSpPr txBox="1"/>
          <p:nvPr/>
        </p:nvSpPr>
        <p:spPr>
          <a:xfrm>
            <a:off x="364299" y="2722776"/>
            <a:ext cx="1213567" cy="32842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067">
                <a:solidFill>
                  <a:srgbClr val="000000"/>
                </a:solidFill>
                <a:latin typeface="Arial"/>
                <a:ea typeface="Arial"/>
                <a:cs typeface="Arial"/>
                <a:sym typeface="Arial"/>
              </a:rPr>
              <a:t>PERATURAN PEMERINTAH</a:t>
            </a:r>
            <a:endParaRPr/>
          </a:p>
        </p:txBody>
      </p:sp>
      <p:grpSp>
        <p:nvGrpSpPr>
          <p:cNvPr id="444" name="Google Shape;444;p10"/>
          <p:cNvGrpSpPr/>
          <p:nvPr/>
        </p:nvGrpSpPr>
        <p:grpSpPr>
          <a:xfrm rot="5400000">
            <a:off x="564997" y="3448287"/>
            <a:ext cx="840081" cy="1895894"/>
            <a:chOff x="0" y="-38100"/>
            <a:chExt cx="736600" cy="1741028"/>
          </a:xfrm>
        </p:grpSpPr>
        <p:sp>
          <p:nvSpPr>
            <p:cNvPr id="445" name="Google Shape;445;p10"/>
            <p:cNvSpPr/>
            <p:nvPr/>
          </p:nvSpPr>
          <p:spPr>
            <a:xfrm>
              <a:off x="0" y="0"/>
              <a:ext cx="517906" cy="1702928"/>
            </a:xfrm>
            <a:custGeom>
              <a:avLst/>
              <a:gdLst/>
              <a:ahLst/>
              <a:cxnLst/>
              <a:rect l="l" t="t" r="r" b="b"/>
              <a:pathLst>
                <a:path w="517906" h="1702928" extrusionOk="0">
                  <a:moveTo>
                    <a:pt x="517906" y="0"/>
                  </a:moveTo>
                  <a:lnTo>
                    <a:pt x="517906" y="1702928"/>
                  </a:lnTo>
                  <a:lnTo>
                    <a:pt x="258953" y="1575928"/>
                  </a:lnTo>
                  <a:lnTo>
                    <a:pt x="0" y="1702928"/>
                  </a:lnTo>
                  <a:lnTo>
                    <a:pt x="0" y="0"/>
                  </a:lnTo>
                  <a:lnTo>
                    <a:pt x="517906" y="0"/>
                  </a:lnTo>
                  <a:close/>
                </a:path>
              </a:pathLst>
            </a:custGeom>
            <a:solidFill>
              <a:srgbClr val="C9C9C9"/>
            </a:solidFill>
            <a:ln>
              <a:noFill/>
            </a:ln>
          </p:spPr>
        </p:sp>
        <p:sp>
          <p:nvSpPr>
            <p:cNvPr id="446" name="Google Shape;446;p10"/>
            <p:cNvSpPr txBox="1"/>
            <p:nvPr/>
          </p:nvSpPr>
          <p:spPr>
            <a:xfrm>
              <a:off x="0" y="-38100"/>
              <a:ext cx="736600" cy="723900"/>
            </a:xfrm>
            <a:prstGeom prst="rect">
              <a:avLst/>
            </a:prstGeom>
            <a:solidFill>
              <a:srgbClr val="C9C9C9"/>
            </a:solidFill>
            <a:ln>
              <a:noFill/>
            </a:ln>
          </p:spPr>
          <p:txBody>
            <a:bodyPr spcFirstLastPara="1" wrap="square" lIns="54825" tIns="54825" rIns="54825" bIns="54825" anchor="ctr" anchorCtr="0">
              <a:noAutofit/>
            </a:bodyPr>
            <a:lstStyle/>
            <a:p>
              <a:pPr marL="0" marR="0" lvl="0" indent="0" algn="ctr" rtl="0">
                <a:lnSpc>
                  <a:spcPct val="198219"/>
                </a:lnSpc>
                <a:spcBef>
                  <a:spcPts val="0"/>
                </a:spcBef>
                <a:spcAft>
                  <a:spcPts val="0"/>
                </a:spcAft>
                <a:buNone/>
              </a:pPr>
              <a:endParaRPr sz="1067">
                <a:solidFill>
                  <a:schemeClr val="dk1"/>
                </a:solidFill>
                <a:latin typeface="Arial"/>
                <a:ea typeface="Arial"/>
                <a:cs typeface="Arial"/>
                <a:sym typeface="Arial"/>
              </a:endParaRPr>
            </a:p>
          </p:txBody>
        </p:sp>
      </p:grpSp>
      <p:pic>
        <p:nvPicPr>
          <p:cNvPr id="447" name="Google Shape;447;p10"/>
          <p:cNvPicPr preferRelativeResize="0"/>
          <p:nvPr/>
        </p:nvPicPr>
        <p:blipFill rotWithShape="1">
          <a:blip r:embed="rId2">
            <a:alphaModFix/>
          </a:blip>
          <a:srcRect t="29799"/>
          <a:stretch/>
        </p:blipFill>
        <p:spPr>
          <a:xfrm flipH="1">
            <a:off x="978276" y="3989575"/>
            <a:ext cx="939810" cy="591245"/>
          </a:xfrm>
          <a:prstGeom prst="rect">
            <a:avLst/>
          </a:prstGeom>
          <a:noFill/>
          <a:ln>
            <a:noFill/>
          </a:ln>
        </p:spPr>
      </p:pic>
      <p:sp>
        <p:nvSpPr>
          <p:cNvPr id="448" name="Google Shape;448;p10"/>
          <p:cNvSpPr txBox="1"/>
          <p:nvPr/>
        </p:nvSpPr>
        <p:spPr>
          <a:xfrm>
            <a:off x="299045" y="4109491"/>
            <a:ext cx="1354185" cy="32842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067">
                <a:solidFill>
                  <a:srgbClr val="000000"/>
                </a:solidFill>
                <a:latin typeface="Arial"/>
                <a:ea typeface="Arial"/>
                <a:cs typeface="Arial"/>
                <a:sym typeface="Arial"/>
              </a:rPr>
              <a:t>PERATURAN MENTERI</a:t>
            </a:r>
            <a:endParaRPr/>
          </a:p>
        </p:txBody>
      </p:sp>
      <p:cxnSp>
        <p:nvCxnSpPr>
          <p:cNvPr id="449" name="Google Shape;449;p10"/>
          <p:cNvCxnSpPr>
            <a:cxnSpLocks/>
          </p:cNvCxnSpPr>
          <p:nvPr/>
        </p:nvCxnSpPr>
        <p:spPr>
          <a:xfrm>
            <a:off x="13968" y="2289212"/>
            <a:ext cx="12015205" cy="22578"/>
          </a:xfrm>
          <a:prstGeom prst="straightConnector1">
            <a:avLst/>
          </a:prstGeom>
          <a:noFill/>
          <a:ln w="28575" cap="flat" cmpd="sng">
            <a:solidFill>
              <a:schemeClr val="accent1"/>
            </a:solidFill>
            <a:prstDash val="dash"/>
            <a:miter lim="800000"/>
            <a:headEnd type="none" w="sm" len="sm"/>
            <a:tailEnd type="none" w="sm" len="sm"/>
          </a:ln>
        </p:spPr>
      </p:cxnSp>
      <p:cxnSp>
        <p:nvCxnSpPr>
          <p:cNvPr id="450" name="Google Shape;450;p10"/>
          <p:cNvCxnSpPr>
            <a:cxnSpLocks/>
          </p:cNvCxnSpPr>
          <p:nvPr/>
        </p:nvCxnSpPr>
        <p:spPr>
          <a:xfrm>
            <a:off x="5345" y="3608883"/>
            <a:ext cx="12015205" cy="0"/>
          </a:xfrm>
          <a:prstGeom prst="straightConnector1">
            <a:avLst/>
          </a:prstGeom>
          <a:noFill/>
          <a:ln w="28575" cap="flat" cmpd="sng">
            <a:solidFill>
              <a:schemeClr val="accent1"/>
            </a:solidFill>
            <a:prstDash val="dash"/>
            <a:miter lim="800000"/>
            <a:headEnd type="none" w="sm" len="sm"/>
            <a:tailEnd type="none" w="sm" len="sm"/>
          </a:ln>
        </p:spPr>
      </p:cxnSp>
      <p:cxnSp>
        <p:nvCxnSpPr>
          <p:cNvPr id="451" name="Google Shape;451;p10"/>
          <p:cNvCxnSpPr>
            <a:cxnSpLocks/>
          </p:cNvCxnSpPr>
          <p:nvPr/>
        </p:nvCxnSpPr>
        <p:spPr>
          <a:xfrm>
            <a:off x="13969" y="4997616"/>
            <a:ext cx="12006581" cy="0"/>
          </a:xfrm>
          <a:prstGeom prst="straightConnector1">
            <a:avLst/>
          </a:prstGeom>
          <a:noFill/>
          <a:ln w="28575" cap="flat" cmpd="sng">
            <a:solidFill>
              <a:schemeClr val="accent1"/>
            </a:solidFill>
            <a:prstDash val="dash"/>
            <a:miter lim="800000"/>
            <a:headEnd type="none" w="sm" len="sm"/>
            <a:tailEnd type="none" w="sm" len="sm"/>
          </a:ln>
        </p:spPr>
      </p:cxnSp>
      <p:cxnSp>
        <p:nvCxnSpPr>
          <p:cNvPr id="452" name="Google Shape;452;p10"/>
          <p:cNvCxnSpPr>
            <a:cxnSpLocks/>
          </p:cNvCxnSpPr>
          <p:nvPr/>
        </p:nvCxnSpPr>
        <p:spPr>
          <a:xfrm>
            <a:off x="19503" y="6446845"/>
            <a:ext cx="12001047" cy="0"/>
          </a:xfrm>
          <a:prstGeom prst="straightConnector1">
            <a:avLst/>
          </a:prstGeom>
          <a:noFill/>
          <a:ln w="28575" cap="flat" cmpd="sng">
            <a:solidFill>
              <a:schemeClr val="accent1"/>
            </a:solidFill>
            <a:prstDash val="dash"/>
            <a:miter lim="800000"/>
            <a:headEnd type="none" w="sm" len="sm"/>
            <a:tailEnd type="none" w="sm" len="sm"/>
          </a:ln>
        </p:spPr>
      </p:cxnSp>
      <p:grpSp>
        <p:nvGrpSpPr>
          <p:cNvPr id="453" name="Google Shape;453;p10"/>
          <p:cNvGrpSpPr/>
          <p:nvPr/>
        </p:nvGrpSpPr>
        <p:grpSpPr>
          <a:xfrm>
            <a:off x="4474111" y="1179814"/>
            <a:ext cx="2238765" cy="1143273"/>
            <a:chOff x="-91215" y="-147111"/>
            <a:chExt cx="1666237" cy="850900"/>
          </a:xfrm>
        </p:grpSpPr>
        <p:sp>
          <p:nvSpPr>
            <p:cNvPr id="454" name="Google Shape;454;p10"/>
            <p:cNvSpPr/>
            <p:nvPr/>
          </p:nvSpPr>
          <p:spPr>
            <a:xfrm>
              <a:off x="-91215" y="-7751"/>
              <a:ext cx="1656129" cy="553316"/>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5" name="Google Shape;455;p10"/>
            <p:cNvSpPr txBox="1"/>
            <p:nvPr/>
          </p:nvSpPr>
          <p:spPr>
            <a:xfrm>
              <a:off x="59567" y="-147111"/>
              <a:ext cx="1515455" cy="850900"/>
            </a:xfrm>
            <a:prstGeom prst="rect">
              <a:avLst/>
            </a:prstGeom>
            <a:noFill/>
            <a:ln>
              <a:noFill/>
            </a:ln>
          </p:spPr>
          <p:txBody>
            <a:bodyPr spcFirstLastPara="1" wrap="square" lIns="47625" tIns="47625" rIns="47625" bIns="47625" anchor="ctr" anchorCtr="0">
              <a:noAutofit/>
            </a:bodyPr>
            <a:lstStyle/>
            <a:p>
              <a:pPr marL="0" marR="0" lvl="0" indent="0" algn="ctr" rtl="0">
                <a:spcBef>
                  <a:spcPts val="0"/>
                </a:spcBef>
                <a:spcAft>
                  <a:spcPts val="0"/>
                </a:spcAft>
                <a:buNone/>
              </a:pPr>
              <a:r>
                <a:rPr lang="en-US" sz="1067">
                  <a:solidFill>
                    <a:srgbClr val="FFFFFF"/>
                  </a:solidFill>
                  <a:latin typeface="Arial"/>
                  <a:ea typeface="Arial"/>
                  <a:cs typeface="Arial"/>
                  <a:sym typeface="Arial"/>
                </a:rPr>
                <a:t>UU No. 2 Tahun 2017</a:t>
              </a:r>
              <a:endParaRPr/>
            </a:p>
            <a:p>
              <a:pPr marL="0" marR="0" lvl="0" indent="0" algn="ctr" rtl="0">
                <a:spcBef>
                  <a:spcPts val="0"/>
                </a:spcBef>
                <a:spcAft>
                  <a:spcPts val="0"/>
                </a:spcAft>
                <a:buNone/>
              </a:pPr>
              <a:r>
                <a:rPr lang="en-US" sz="1067">
                  <a:solidFill>
                    <a:srgbClr val="FFFFFF"/>
                  </a:solidFill>
                  <a:latin typeface="Arial"/>
                  <a:ea typeface="Arial"/>
                  <a:cs typeface="Arial"/>
                  <a:sym typeface="Arial"/>
                </a:rPr>
                <a:t>tentang Jasa Konstruksi</a:t>
              </a:r>
              <a:endParaRPr sz="1067">
                <a:solidFill>
                  <a:srgbClr val="FFFFFF"/>
                </a:solidFill>
                <a:latin typeface="Arial"/>
                <a:ea typeface="Arial"/>
                <a:cs typeface="Arial"/>
                <a:sym typeface="Arial"/>
              </a:endParaRPr>
            </a:p>
          </p:txBody>
        </p:sp>
      </p:grpSp>
      <p:grpSp>
        <p:nvGrpSpPr>
          <p:cNvPr id="456" name="Google Shape;456;p10"/>
          <p:cNvGrpSpPr/>
          <p:nvPr/>
        </p:nvGrpSpPr>
        <p:grpSpPr>
          <a:xfrm>
            <a:off x="-1603921" y="987142"/>
            <a:ext cx="5780508" cy="1143273"/>
            <a:chOff x="-2747465" y="-276295"/>
            <a:chExt cx="4355208" cy="850900"/>
          </a:xfrm>
        </p:grpSpPr>
        <p:sp>
          <p:nvSpPr>
            <p:cNvPr id="457" name="Google Shape;457;p10"/>
            <p:cNvSpPr/>
            <p:nvPr/>
          </p:nvSpPr>
          <p:spPr>
            <a:xfrm>
              <a:off x="50495" y="-2"/>
              <a:ext cx="1557248" cy="553316"/>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67">
                  <a:solidFill>
                    <a:srgbClr val="FFFFFF"/>
                  </a:solidFill>
                  <a:latin typeface="Arial"/>
                  <a:ea typeface="Arial"/>
                  <a:cs typeface="Arial"/>
                  <a:sym typeface="Arial"/>
                </a:rPr>
                <a:t>UU No. 18 Tahun 1999</a:t>
              </a:r>
              <a:endParaRPr/>
            </a:p>
            <a:p>
              <a:pPr marL="0" marR="0" lvl="0" indent="0" algn="ctr" rtl="0">
                <a:spcBef>
                  <a:spcPts val="0"/>
                </a:spcBef>
                <a:spcAft>
                  <a:spcPts val="0"/>
                </a:spcAft>
                <a:buNone/>
              </a:pPr>
              <a:r>
                <a:rPr lang="en-US" sz="1067">
                  <a:solidFill>
                    <a:srgbClr val="FFFFFF"/>
                  </a:solidFill>
                  <a:latin typeface="Arial"/>
                  <a:ea typeface="Arial"/>
                  <a:cs typeface="Arial"/>
                  <a:sym typeface="Arial"/>
                </a:rPr>
                <a:t>tentang Jasa Konstruksi</a:t>
              </a:r>
              <a:endParaRPr sz="1067">
                <a:solidFill>
                  <a:srgbClr val="FFFFFF"/>
                </a:solidFill>
                <a:latin typeface="Arial"/>
                <a:ea typeface="Arial"/>
                <a:cs typeface="Arial"/>
                <a:sym typeface="Arial"/>
              </a:endParaRPr>
            </a:p>
          </p:txBody>
        </p:sp>
        <p:sp>
          <p:nvSpPr>
            <p:cNvPr id="458" name="Google Shape;458;p10"/>
            <p:cNvSpPr txBox="1"/>
            <p:nvPr/>
          </p:nvSpPr>
          <p:spPr>
            <a:xfrm>
              <a:off x="-2747465" y="-276295"/>
              <a:ext cx="1515455" cy="850900"/>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rgbClr val="FFFFFF"/>
                </a:solidFill>
                <a:latin typeface="Arial"/>
                <a:ea typeface="Arial"/>
                <a:cs typeface="Arial"/>
                <a:sym typeface="Arial"/>
              </a:endParaRPr>
            </a:p>
          </p:txBody>
        </p:sp>
      </p:grpSp>
      <p:sp>
        <p:nvSpPr>
          <p:cNvPr id="459" name="Google Shape;459;p10"/>
          <p:cNvSpPr/>
          <p:nvPr/>
        </p:nvSpPr>
        <p:spPr>
          <a:xfrm>
            <a:off x="2107424" y="3977748"/>
            <a:ext cx="2012769" cy="743438"/>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67">
                <a:solidFill>
                  <a:schemeClr val="lt1"/>
                </a:solidFill>
                <a:latin typeface="Arial"/>
                <a:ea typeface="Arial"/>
                <a:cs typeface="Arial"/>
                <a:sym typeface="Arial"/>
              </a:rPr>
              <a:t>Permen PUPR No. 09 Tahun 2013</a:t>
            </a:r>
            <a:endParaRPr sz="1067">
              <a:solidFill>
                <a:schemeClr val="lt1"/>
              </a:solidFill>
              <a:latin typeface="Arial"/>
              <a:ea typeface="Arial"/>
              <a:cs typeface="Arial"/>
              <a:sym typeface="Arial"/>
            </a:endParaRPr>
          </a:p>
        </p:txBody>
      </p:sp>
      <p:grpSp>
        <p:nvGrpSpPr>
          <p:cNvPr id="460" name="Google Shape;460;p10"/>
          <p:cNvGrpSpPr/>
          <p:nvPr/>
        </p:nvGrpSpPr>
        <p:grpSpPr>
          <a:xfrm>
            <a:off x="5699344" y="5286019"/>
            <a:ext cx="1218617" cy="1143273"/>
            <a:chOff x="0" y="-38100"/>
            <a:chExt cx="812800" cy="850900"/>
          </a:xfrm>
        </p:grpSpPr>
        <p:sp>
          <p:nvSpPr>
            <p:cNvPr id="461" name="Google Shape;461;p10"/>
            <p:cNvSpPr/>
            <p:nvPr/>
          </p:nvSpPr>
          <p:spPr>
            <a:xfrm>
              <a:off x="0" y="0"/>
              <a:ext cx="39765" cy="553316"/>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sp>
          <p:nvSpPr>
            <p:cNvPr id="462" name="Google Shape;462;p10"/>
            <p:cNvSpPr txBox="1"/>
            <p:nvPr/>
          </p:nvSpPr>
          <p:spPr>
            <a:xfrm>
              <a:off x="0" y="-38100"/>
              <a:ext cx="812800" cy="850900"/>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chemeClr val="dk1"/>
                </a:solidFill>
                <a:latin typeface="Arial"/>
                <a:ea typeface="Arial"/>
                <a:cs typeface="Arial"/>
                <a:sym typeface="Arial"/>
              </a:endParaRPr>
            </a:p>
          </p:txBody>
        </p:sp>
      </p:grpSp>
      <p:sp>
        <p:nvSpPr>
          <p:cNvPr id="463" name="Google Shape;463;p10"/>
          <p:cNvSpPr/>
          <p:nvPr/>
        </p:nvSpPr>
        <p:spPr>
          <a:xfrm>
            <a:off x="2091125" y="2510998"/>
            <a:ext cx="2073931" cy="743438"/>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67">
                <a:solidFill>
                  <a:schemeClr val="lt1"/>
                </a:solidFill>
                <a:latin typeface="Arial"/>
                <a:ea typeface="Arial"/>
                <a:cs typeface="Arial"/>
                <a:sym typeface="Arial"/>
              </a:rPr>
              <a:t>PP No. 28 Tahun 2000 Usaha dan Peran Masyarakat Jasa Konstruksi</a:t>
            </a:r>
            <a:endParaRPr/>
          </a:p>
        </p:txBody>
      </p:sp>
      <p:grpSp>
        <p:nvGrpSpPr>
          <p:cNvPr id="464" name="Google Shape;464;p10"/>
          <p:cNvGrpSpPr/>
          <p:nvPr/>
        </p:nvGrpSpPr>
        <p:grpSpPr>
          <a:xfrm>
            <a:off x="10001976" y="1315867"/>
            <a:ext cx="1092093" cy="1143273"/>
            <a:chOff x="0" y="-38100"/>
            <a:chExt cx="812800" cy="850900"/>
          </a:xfrm>
        </p:grpSpPr>
        <p:sp>
          <p:nvSpPr>
            <p:cNvPr id="465" name="Google Shape;465;p10"/>
            <p:cNvSpPr/>
            <p:nvPr/>
          </p:nvSpPr>
          <p:spPr>
            <a:xfrm>
              <a:off x="0" y="0"/>
              <a:ext cx="39765" cy="553316"/>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sp>
          <p:nvSpPr>
            <p:cNvPr id="466" name="Google Shape;466;p10"/>
            <p:cNvSpPr txBox="1"/>
            <p:nvPr/>
          </p:nvSpPr>
          <p:spPr>
            <a:xfrm>
              <a:off x="0" y="-38100"/>
              <a:ext cx="812800" cy="850900"/>
            </a:xfrm>
            <a:prstGeom prst="rect">
              <a:avLst/>
            </a:prstGeom>
            <a:noFill/>
            <a:ln>
              <a:noFill/>
            </a:ln>
          </p:spPr>
          <p:txBody>
            <a:bodyPr spcFirstLastPara="1" wrap="square" lIns="47625" tIns="47625" rIns="47625" bIns="47625" anchor="ctr" anchorCtr="0">
              <a:noAutofit/>
            </a:bodyPr>
            <a:lstStyle/>
            <a:p>
              <a:pPr marL="0" marR="0" lvl="0" indent="0" algn="ctr" rtl="0">
                <a:lnSpc>
                  <a:spcPct val="172164"/>
                </a:lnSpc>
                <a:spcBef>
                  <a:spcPts val="0"/>
                </a:spcBef>
                <a:spcAft>
                  <a:spcPts val="0"/>
                </a:spcAft>
                <a:buNone/>
              </a:pPr>
              <a:endParaRPr sz="1067">
                <a:solidFill>
                  <a:schemeClr val="dk1"/>
                </a:solidFill>
                <a:latin typeface="Arial"/>
                <a:ea typeface="Arial"/>
                <a:cs typeface="Arial"/>
                <a:sym typeface="Arial"/>
              </a:endParaRPr>
            </a:p>
          </p:txBody>
        </p:sp>
      </p:grpSp>
      <p:sp>
        <p:nvSpPr>
          <p:cNvPr id="470" name="Google Shape;470;p10"/>
          <p:cNvSpPr/>
          <p:nvPr/>
        </p:nvSpPr>
        <p:spPr>
          <a:xfrm>
            <a:off x="8890163" y="2510997"/>
            <a:ext cx="1614011" cy="743438"/>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67">
                <a:solidFill>
                  <a:srgbClr val="FFFFFF"/>
                </a:solidFill>
                <a:latin typeface="Arial"/>
                <a:ea typeface="Arial"/>
                <a:cs typeface="Arial"/>
                <a:sym typeface="Arial"/>
              </a:rPr>
              <a:t>PP No. 5 Tahun 2021</a:t>
            </a:r>
            <a:endParaRPr/>
          </a:p>
        </p:txBody>
      </p:sp>
      <p:sp>
        <p:nvSpPr>
          <p:cNvPr id="471" name="Google Shape;471;p10"/>
          <p:cNvSpPr/>
          <p:nvPr/>
        </p:nvSpPr>
        <p:spPr>
          <a:xfrm>
            <a:off x="10464800" y="2514600"/>
            <a:ext cx="53429" cy="743438"/>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sp>
        <p:nvSpPr>
          <p:cNvPr id="472" name="Google Shape;472;p10"/>
          <p:cNvSpPr/>
          <p:nvPr/>
        </p:nvSpPr>
        <p:spPr>
          <a:xfrm>
            <a:off x="10020077" y="5359306"/>
            <a:ext cx="1448291" cy="743438"/>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67">
                <a:solidFill>
                  <a:srgbClr val="FFFFFF"/>
                </a:solidFill>
                <a:latin typeface="Arial"/>
                <a:ea typeface="Arial"/>
                <a:cs typeface="Arial"/>
                <a:sym typeface="Arial"/>
              </a:rPr>
              <a:t>Kepmen PUPR No. 713 Tahun 2022</a:t>
            </a:r>
            <a:endParaRPr/>
          </a:p>
        </p:txBody>
      </p:sp>
      <p:sp>
        <p:nvSpPr>
          <p:cNvPr id="473" name="Google Shape;473;p10"/>
          <p:cNvSpPr/>
          <p:nvPr/>
        </p:nvSpPr>
        <p:spPr>
          <a:xfrm>
            <a:off x="11531972" y="3985833"/>
            <a:ext cx="59619" cy="743438"/>
          </a:xfrm>
          <a:custGeom>
            <a:avLst/>
            <a:gdLst/>
            <a:ahLst/>
            <a:cxnLst/>
            <a:rect l="l" t="t" r="r" b="b"/>
            <a:pathLst>
              <a:path w="39765" h="553316" extrusionOk="0">
                <a:moveTo>
                  <a:pt x="0" y="0"/>
                </a:moveTo>
                <a:lnTo>
                  <a:pt x="39765" y="0"/>
                </a:lnTo>
                <a:lnTo>
                  <a:pt x="39765" y="553316"/>
                </a:lnTo>
                <a:lnTo>
                  <a:pt x="0" y="553316"/>
                </a:lnTo>
                <a:close/>
              </a:path>
            </a:pathLst>
          </a:custGeom>
          <a:solidFill>
            <a:srgbClr val="FF914D"/>
          </a:solidFill>
          <a:ln>
            <a:noFill/>
          </a:ln>
        </p:spPr>
      </p:sp>
      <p:pic>
        <p:nvPicPr>
          <p:cNvPr id="474" name="Google Shape;474;p10" descr="Add"/>
          <p:cNvPicPr preferRelativeResize="0"/>
          <p:nvPr/>
        </p:nvPicPr>
        <p:blipFill rotWithShape="1">
          <a:blip r:embed="rId4">
            <a:alphaModFix/>
          </a:blip>
          <a:srcRect/>
          <a:stretch/>
        </p:blipFill>
        <p:spPr>
          <a:xfrm>
            <a:off x="9489033" y="5474896"/>
            <a:ext cx="390111" cy="390111"/>
          </a:xfrm>
          <a:prstGeom prst="rect">
            <a:avLst/>
          </a:prstGeom>
          <a:noFill/>
          <a:ln>
            <a:noFill/>
          </a:ln>
        </p:spPr>
      </p:pic>
      <p:sp>
        <p:nvSpPr>
          <p:cNvPr id="475" name="Google Shape;475;p10"/>
          <p:cNvSpPr/>
          <p:nvPr/>
        </p:nvSpPr>
        <p:spPr>
          <a:xfrm>
            <a:off x="10084576" y="3990857"/>
            <a:ext cx="1448291" cy="743438"/>
          </a:xfrm>
          <a:custGeom>
            <a:avLst/>
            <a:gdLst/>
            <a:ahLst/>
            <a:cxnLst/>
            <a:rect l="l" t="t" r="r" b="b"/>
            <a:pathLst>
              <a:path w="1557248" h="553316" extrusionOk="0">
                <a:moveTo>
                  <a:pt x="0" y="0"/>
                </a:moveTo>
                <a:lnTo>
                  <a:pt x="1557248" y="0"/>
                </a:lnTo>
                <a:lnTo>
                  <a:pt x="1557248" y="553316"/>
                </a:lnTo>
                <a:lnTo>
                  <a:pt x="0" y="553316"/>
                </a:lnTo>
                <a:close/>
              </a:path>
            </a:pathLst>
          </a:cu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67">
                <a:solidFill>
                  <a:srgbClr val="FFFFFF"/>
                </a:solidFill>
                <a:latin typeface="Arial"/>
                <a:ea typeface="Arial"/>
                <a:cs typeface="Arial"/>
                <a:sym typeface="Arial"/>
              </a:rPr>
              <a:t>Permen PUPR No 1 Tahun 2023</a:t>
            </a:r>
            <a:endParaRPr/>
          </a:p>
        </p:txBody>
      </p:sp>
    </p:spTree>
    <p:extLst>
      <p:ext uri="{BB962C8B-B14F-4D97-AF65-F5344CB8AC3E}">
        <p14:creationId xmlns:p14="http://schemas.microsoft.com/office/powerpoint/2010/main" val="3656121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1B269-7A36-44B6-EEFD-480AB5929F17}"/>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405B6225-E8FA-1EF5-292F-DD9B8E4DD30A}"/>
              </a:ext>
            </a:extLst>
          </p:cNvPr>
          <p:cNvGrpSpPr/>
          <p:nvPr/>
        </p:nvGrpSpPr>
        <p:grpSpPr>
          <a:xfrm>
            <a:off x="0" y="25339"/>
            <a:ext cx="10132291" cy="610261"/>
            <a:chOff x="0" y="38008"/>
            <a:chExt cx="16383000" cy="915392"/>
          </a:xfrm>
        </p:grpSpPr>
        <p:sp>
          <p:nvSpPr>
            <p:cNvPr id="19" name="Right Triangle 18">
              <a:extLst>
                <a:ext uri="{FF2B5EF4-FFF2-40B4-BE49-F238E27FC236}">
                  <a16:creationId xmlns:a16="http://schemas.microsoft.com/office/drawing/2014/main" id="{EBBC25DE-B31B-5E66-B7C9-442E9CBE01F9}"/>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F2E36811-F37F-65BA-1C4C-CEC46097CA9F}"/>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08C94AAE-9AFD-D06C-2CDB-D51B25AB4DC6}"/>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REGULASI/KEBIJAKAN UMUM PEMBINAAN KOMPETENSI TKK (1/2)</a:t>
              </a:r>
            </a:p>
          </p:txBody>
        </p:sp>
        <p:sp>
          <p:nvSpPr>
            <p:cNvPr id="26" name="Rectangle 25">
              <a:extLst>
                <a:ext uri="{FF2B5EF4-FFF2-40B4-BE49-F238E27FC236}">
                  <a16:creationId xmlns:a16="http://schemas.microsoft.com/office/drawing/2014/main" id="{D22830B1-9CAB-99B7-7C11-578699ADC167}"/>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1</a:t>
              </a:r>
            </a:p>
          </p:txBody>
        </p:sp>
      </p:grpSp>
      <p:sp>
        <p:nvSpPr>
          <p:cNvPr id="2" name="SHAPE">
            <a:extLst>
              <a:ext uri="{FF2B5EF4-FFF2-40B4-BE49-F238E27FC236}">
                <a16:creationId xmlns:a16="http://schemas.microsoft.com/office/drawing/2014/main" id="{D56E34CF-DDCB-6755-0ED5-A9BBB9BCA0C8}"/>
              </a:ext>
            </a:extLst>
          </p:cNvPr>
          <p:cNvSpPr/>
          <p:nvPr/>
        </p:nvSpPr>
        <p:spPr>
          <a:xfrm>
            <a:off x="1858074" y="5634038"/>
            <a:ext cx="1343556" cy="1193293"/>
          </a:xfrm>
          <a:custGeom>
            <a:avLst/>
            <a:gdLst>
              <a:gd name="connsiteX0" fmla="*/ 7101281 w 7333200"/>
              <a:gd name="connsiteY0" fmla="*/ 6959196 h 7322134"/>
              <a:gd name="connsiteX1" fmla="*/ 7282750 w 7333200"/>
              <a:gd name="connsiteY1" fmla="*/ 7140665 h 7322134"/>
              <a:gd name="connsiteX2" fmla="*/ 7101281 w 7333200"/>
              <a:gd name="connsiteY2" fmla="*/ 7322134 h 7322134"/>
              <a:gd name="connsiteX3" fmla="*/ 6919812 w 7333200"/>
              <a:gd name="connsiteY3" fmla="*/ 7140665 h 7322134"/>
              <a:gd name="connsiteX4" fmla="*/ 7101281 w 7333200"/>
              <a:gd name="connsiteY4" fmla="*/ 6959196 h 7322134"/>
              <a:gd name="connsiteX5" fmla="*/ 6185500 w 7333200"/>
              <a:gd name="connsiteY5" fmla="*/ 6940131 h 7322134"/>
              <a:gd name="connsiteX6" fmla="*/ 6366969 w 7333200"/>
              <a:gd name="connsiteY6" fmla="*/ 7121600 h 7322134"/>
              <a:gd name="connsiteX7" fmla="*/ 6185500 w 7333200"/>
              <a:gd name="connsiteY7" fmla="*/ 7303069 h 7322134"/>
              <a:gd name="connsiteX8" fmla="*/ 6004031 w 7333200"/>
              <a:gd name="connsiteY8" fmla="*/ 7121600 h 7322134"/>
              <a:gd name="connsiteX9" fmla="*/ 6185500 w 7333200"/>
              <a:gd name="connsiteY9" fmla="*/ 6940131 h 7322134"/>
              <a:gd name="connsiteX10" fmla="*/ 5107113 w 7333200"/>
              <a:gd name="connsiteY10" fmla="*/ 6940131 h 7322134"/>
              <a:gd name="connsiteX11" fmla="*/ 5288582 w 7333200"/>
              <a:gd name="connsiteY11" fmla="*/ 7121600 h 7322134"/>
              <a:gd name="connsiteX12" fmla="*/ 5107113 w 7333200"/>
              <a:gd name="connsiteY12" fmla="*/ 7303069 h 7322134"/>
              <a:gd name="connsiteX13" fmla="*/ 4925644 w 7333200"/>
              <a:gd name="connsiteY13" fmla="*/ 7121600 h 7322134"/>
              <a:gd name="connsiteX14" fmla="*/ 5107113 w 7333200"/>
              <a:gd name="connsiteY14" fmla="*/ 6940131 h 7322134"/>
              <a:gd name="connsiteX15" fmla="*/ 3112945 w 7333200"/>
              <a:gd name="connsiteY15" fmla="*/ 6940131 h 7322134"/>
              <a:gd name="connsiteX16" fmla="*/ 3294414 w 7333200"/>
              <a:gd name="connsiteY16" fmla="*/ 7121600 h 7322134"/>
              <a:gd name="connsiteX17" fmla="*/ 3112945 w 7333200"/>
              <a:gd name="connsiteY17" fmla="*/ 7303069 h 7322134"/>
              <a:gd name="connsiteX18" fmla="*/ 2931476 w 7333200"/>
              <a:gd name="connsiteY18" fmla="*/ 7121600 h 7322134"/>
              <a:gd name="connsiteX19" fmla="*/ 3112945 w 7333200"/>
              <a:gd name="connsiteY19" fmla="*/ 6940131 h 7322134"/>
              <a:gd name="connsiteX20" fmla="*/ 1147700 w 7333200"/>
              <a:gd name="connsiteY20" fmla="*/ 6940131 h 7322134"/>
              <a:gd name="connsiteX21" fmla="*/ 1329169 w 7333200"/>
              <a:gd name="connsiteY21" fmla="*/ 7121600 h 7322134"/>
              <a:gd name="connsiteX22" fmla="*/ 1147700 w 7333200"/>
              <a:gd name="connsiteY22" fmla="*/ 7303069 h 7322134"/>
              <a:gd name="connsiteX23" fmla="*/ 966231 w 7333200"/>
              <a:gd name="connsiteY23" fmla="*/ 7121600 h 7322134"/>
              <a:gd name="connsiteX24" fmla="*/ 1147700 w 7333200"/>
              <a:gd name="connsiteY24" fmla="*/ 6940131 h 7322134"/>
              <a:gd name="connsiteX25" fmla="*/ 4191332 w 7333200"/>
              <a:gd name="connsiteY25" fmla="*/ 6921066 h 7322134"/>
              <a:gd name="connsiteX26" fmla="*/ 4372801 w 7333200"/>
              <a:gd name="connsiteY26" fmla="*/ 7102535 h 7322134"/>
              <a:gd name="connsiteX27" fmla="*/ 4191332 w 7333200"/>
              <a:gd name="connsiteY27" fmla="*/ 7284004 h 7322134"/>
              <a:gd name="connsiteX28" fmla="*/ 4009863 w 7333200"/>
              <a:gd name="connsiteY28" fmla="*/ 7102535 h 7322134"/>
              <a:gd name="connsiteX29" fmla="*/ 4191332 w 7333200"/>
              <a:gd name="connsiteY29" fmla="*/ 6921066 h 7322134"/>
              <a:gd name="connsiteX30" fmla="*/ 2197164 w 7333200"/>
              <a:gd name="connsiteY30" fmla="*/ 6921066 h 7322134"/>
              <a:gd name="connsiteX31" fmla="*/ 2378633 w 7333200"/>
              <a:gd name="connsiteY31" fmla="*/ 7102535 h 7322134"/>
              <a:gd name="connsiteX32" fmla="*/ 2197164 w 7333200"/>
              <a:gd name="connsiteY32" fmla="*/ 7284004 h 7322134"/>
              <a:gd name="connsiteX33" fmla="*/ 2015695 w 7333200"/>
              <a:gd name="connsiteY33" fmla="*/ 7102535 h 7322134"/>
              <a:gd name="connsiteX34" fmla="*/ 2197164 w 7333200"/>
              <a:gd name="connsiteY34" fmla="*/ 6921066 h 7322134"/>
              <a:gd name="connsiteX35" fmla="*/ 231919 w 7333200"/>
              <a:gd name="connsiteY35" fmla="*/ 6921066 h 7322134"/>
              <a:gd name="connsiteX36" fmla="*/ 413388 w 7333200"/>
              <a:gd name="connsiteY36" fmla="*/ 7102535 h 7322134"/>
              <a:gd name="connsiteX37" fmla="*/ 231919 w 7333200"/>
              <a:gd name="connsiteY37" fmla="*/ 7284004 h 7322134"/>
              <a:gd name="connsiteX38" fmla="*/ 50450 w 7333200"/>
              <a:gd name="connsiteY38" fmla="*/ 7102535 h 7322134"/>
              <a:gd name="connsiteX39" fmla="*/ 231919 w 7333200"/>
              <a:gd name="connsiteY39" fmla="*/ 6921066 h 7322134"/>
              <a:gd name="connsiteX40" fmla="*/ 7151731 w 7333200"/>
              <a:gd name="connsiteY40" fmla="*/ 6009130 h 7322134"/>
              <a:gd name="connsiteX41" fmla="*/ 7333200 w 7333200"/>
              <a:gd name="connsiteY41" fmla="*/ 6190599 h 7322134"/>
              <a:gd name="connsiteX42" fmla="*/ 7151731 w 7333200"/>
              <a:gd name="connsiteY42" fmla="*/ 6372068 h 7322134"/>
              <a:gd name="connsiteX43" fmla="*/ 6970262 w 7333200"/>
              <a:gd name="connsiteY43" fmla="*/ 6190599 h 7322134"/>
              <a:gd name="connsiteX44" fmla="*/ 7151731 w 7333200"/>
              <a:gd name="connsiteY44" fmla="*/ 6009130 h 7322134"/>
              <a:gd name="connsiteX45" fmla="*/ 6235950 w 7333200"/>
              <a:gd name="connsiteY45" fmla="*/ 5990065 h 7322134"/>
              <a:gd name="connsiteX46" fmla="*/ 6417419 w 7333200"/>
              <a:gd name="connsiteY46" fmla="*/ 6171534 h 7322134"/>
              <a:gd name="connsiteX47" fmla="*/ 6235950 w 7333200"/>
              <a:gd name="connsiteY47" fmla="*/ 6353003 h 7322134"/>
              <a:gd name="connsiteX48" fmla="*/ 6054481 w 7333200"/>
              <a:gd name="connsiteY48" fmla="*/ 6171534 h 7322134"/>
              <a:gd name="connsiteX49" fmla="*/ 6235950 w 7333200"/>
              <a:gd name="connsiteY49" fmla="*/ 5990065 h 7322134"/>
              <a:gd name="connsiteX50" fmla="*/ 5157563 w 7333200"/>
              <a:gd name="connsiteY50" fmla="*/ 5990065 h 7322134"/>
              <a:gd name="connsiteX51" fmla="*/ 5339032 w 7333200"/>
              <a:gd name="connsiteY51" fmla="*/ 6171534 h 7322134"/>
              <a:gd name="connsiteX52" fmla="*/ 5157563 w 7333200"/>
              <a:gd name="connsiteY52" fmla="*/ 6353003 h 7322134"/>
              <a:gd name="connsiteX53" fmla="*/ 4976094 w 7333200"/>
              <a:gd name="connsiteY53" fmla="*/ 6171534 h 7322134"/>
              <a:gd name="connsiteX54" fmla="*/ 5157563 w 7333200"/>
              <a:gd name="connsiteY54" fmla="*/ 5990065 h 7322134"/>
              <a:gd name="connsiteX55" fmla="*/ 3163395 w 7333200"/>
              <a:gd name="connsiteY55" fmla="*/ 5990065 h 7322134"/>
              <a:gd name="connsiteX56" fmla="*/ 3344864 w 7333200"/>
              <a:gd name="connsiteY56" fmla="*/ 6171534 h 7322134"/>
              <a:gd name="connsiteX57" fmla="*/ 3163395 w 7333200"/>
              <a:gd name="connsiteY57" fmla="*/ 6353003 h 7322134"/>
              <a:gd name="connsiteX58" fmla="*/ 2981926 w 7333200"/>
              <a:gd name="connsiteY58" fmla="*/ 6171534 h 7322134"/>
              <a:gd name="connsiteX59" fmla="*/ 3163395 w 7333200"/>
              <a:gd name="connsiteY59" fmla="*/ 5990065 h 7322134"/>
              <a:gd name="connsiteX60" fmla="*/ 1198150 w 7333200"/>
              <a:gd name="connsiteY60" fmla="*/ 5990065 h 7322134"/>
              <a:gd name="connsiteX61" fmla="*/ 1379619 w 7333200"/>
              <a:gd name="connsiteY61" fmla="*/ 6171534 h 7322134"/>
              <a:gd name="connsiteX62" fmla="*/ 1198150 w 7333200"/>
              <a:gd name="connsiteY62" fmla="*/ 6353003 h 7322134"/>
              <a:gd name="connsiteX63" fmla="*/ 1016681 w 7333200"/>
              <a:gd name="connsiteY63" fmla="*/ 6171534 h 7322134"/>
              <a:gd name="connsiteX64" fmla="*/ 1198150 w 7333200"/>
              <a:gd name="connsiteY64" fmla="*/ 5990065 h 7322134"/>
              <a:gd name="connsiteX65" fmla="*/ 4241782 w 7333200"/>
              <a:gd name="connsiteY65" fmla="*/ 5971000 h 7322134"/>
              <a:gd name="connsiteX66" fmla="*/ 4423251 w 7333200"/>
              <a:gd name="connsiteY66" fmla="*/ 6152469 h 7322134"/>
              <a:gd name="connsiteX67" fmla="*/ 4241782 w 7333200"/>
              <a:gd name="connsiteY67" fmla="*/ 6333938 h 7322134"/>
              <a:gd name="connsiteX68" fmla="*/ 4060313 w 7333200"/>
              <a:gd name="connsiteY68" fmla="*/ 6152469 h 7322134"/>
              <a:gd name="connsiteX69" fmla="*/ 4241782 w 7333200"/>
              <a:gd name="connsiteY69" fmla="*/ 5971000 h 7322134"/>
              <a:gd name="connsiteX70" fmla="*/ 2247614 w 7333200"/>
              <a:gd name="connsiteY70" fmla="*/ 5971000 h 7322134"/>
              <a:gd name="connsiteX71" fmla="*/ 2429083 w 7333200"/>
              <a:gd name="connsiteY71" fmla="*/ 6152469 h 7322134"/>
              <a:gd name="connsiteX72" fmla="*/ 2247614 w 7333200"/>
              <a:gd name="connsiteY72" fmla="*/ 6333938 h 7322134"/>
              <a:gd name="connsiteX73" fmla="*/ 2066145 w 7333200"/>
              <a:gd name="connsiteY73" fmla="*/ 6152469 h 7322134"/>
              <a:gd name="connsiteX74" fmla="*/ 2247614 w 7333200"/>
              <a:gd name="connsiteY74" fmla="*/ 5971000 h 7322134"/>
              <a:gd name="connsiteX75" fmla="*/ 282369 w 7333200"/>
              <a:gd name="connsiteY75" fmla="*/ 5971000 h 7322134"/>
              <a:gd name="connsiteX76" fmla="*/ 463838 w 7333200"/>
              <a:gd name="connsiteY76" fmla="*/ 6152469 h 7322134"/>
              <a:gd name="connsiteX77" fmla="*/ 282369 w 7333200"/>
              <a:gd name="connsiteY77" fmla="*/ 6333938 h 7322134"/>
              <a:gd name="connsiteX78" fmla="*/ 100900 w 7333200"/>
              <a:gd name="connsiteY78" fmla="*/ 6152469 h 7322134"/>
              <a:gd name="connsiteX79" fmla="*/ 282369 w 7333200"/>
              <a:gd name="connsiteY79" fmla="*/ 5971000 h 7322134"/>
              <a:gd name="connsiteX80" fmla="*/ 7050831 w 7333200"/>
              <a:gd name="connsiteY80" fmla="*/ 5008321 h 7322134"/>
              <a:gd name="connsiteX81" fmla="*/ 7232300 w 7333200"/>
              <a:gd name="connsiteY81" fmla="*/ 5189790 h 7322134"/>
              <a:gd name="connsiteX82" fmla="*/ 7050831 w 7333200"/>
              <a:gd name="connsiteY82" fmla="*/ 5371259 h 7322134"/>
              <a:gd name="connsiteX83" fmla="*/ 6869362 w 7333200"/>
              <a:gd name="connsiteY83" fmla="*/ 5189790 h 7322134"/>
              <a:gd name="connsiteX84" fmla="*/ 7050831 w 7333200"/>
              <a:gd name="connsiteY84" fmla="*/ 5008321 h 7322134"/>
              <a:gd name="connsiteX85" fmla="*/ 6135050 w 7333200"/>
              <a:gd name="connsiteY85" fmla="*/ 4989256 h 7322134"/>
              <a:gd name="connsiteX86" fmla="*/ 6316519 w 7333200"/>
              <a:gd name="connsiteY86" fmla="*/ 5170725 h 7322134"/>
              <a:gd name="connsiteX87" fmla="*/ 6135050 w 7333200"/>
              <a:gd name="connsiteY87" fmla="*/ 5352194 h 7322134"/>
              <a:gd name="connsiteX88" fmla="*/ 5953581 w 7333200"/>
              <a:gd name="connsiteY88" fmla="*/ 5170725 h 7322134"/>
              <a:gd name="connsiteX89" fmla="*/ 6135050 w 7333200"/>
              <a:gd name="connsiteY89" fmla="*/ 4989256 h 7322134"/>
              <a:gd name="connsiteX90" fmla="*/ 5056663 w 7333200"/>
              <a:gd name="connsiteY90" fmla="*/ 4989256 h 7322134"/>
              <a:gd name="connsiteX91" fmla="*/ 5238132 w 7333200"/>
              <a:gd name="connsiteY91" fmla="*/ 5170725 h 7322134"/>
              <a:gd name="connsiteX92" fmla="*/ 5056663 w 7333200"/>
              <a:gd name="connsiteY92" fmla="*/ 5352194 h 7322134"/>
              <a:gd name="connsiteX93" fmla="*/ 4875194 w 7333200"/>
              <a:gd name="connsiteY93" fmla="*/ 5170725 h 7322134"/>
              <a:gd name="connsiteX94" fmla="*/ 5056663 w 7333200"/>
              <a:gd name="connsiteY94" fmla="*/ 4989256 h 7322134"/>
              <a:gd name="connsiteX95" fmla="*/ 3062495 w 7333200"/>
              <a:gd name="connsiteY95" fmla="*/ 4989256 h 7322134"/>
              <a:gd name="connsiteX96" fmla="*/ 3243964 w 7333200"/>
              <a:gd name="connsiteY96" fmla="*/ 5170725 h 7322134"/>
              <a:gd name="connsiteX97" fmla="*/ 3062495 w 7333200"/>
              <a:gd name="connsiteY97" fmla="*/ 5352194 h 7322134"/>
              <a:gd name="connsiteX98" fmla="*/ 2881026 w 7333200"/>
              <a:gd name="connsiteY98" fmla="*/ 5170725 h 7322134"/>
              <a:gd name="connsiteX99" fmla="*/ 3062495 w 7333200"/>
              <a:gd name="connsiteY99" fmla="*/ 4989256 h 7322134"/>
              <a:gd name="connsiteX100" fmla="*/ 1097250 w 7333200"/>
              <a:gd name="connsiteY100" fmla="*/ 4989256 h 7322134"/>
              <a:gd name="connsiteX101" fmla="*/ 1278719 w 7333200"/>
              <a:gd name="connsiteY101" fmla="*/ 5170725 h 7322134"/>
              <a:gd name="connsiteX102" fmla="*/ 1097250 w 7333200"/>
              <a:gd name="connsiteY102" fmla="*/ 5352194 h 7322134"/>
              <a:gd name="connsiteX103" fmla="*/ 915781 w 7333200"/>
              <a:gd name="connsiteY103" fmla="*/ 5170725 h 7322134"/>
              <a:gd name="connsiteX104" fmla="*/ 1097250 w 7333200"/>
              <a:gd name="connsiteY104" fmla="*/ 4989256 h 7322134"/>
              <a:gd name="connsiteX105" fmla="*/ 4140882 w 7333200"/>
              <a:gd name="connsiteY105" fmla="*/ 4970191 h 7322134"/>
              <a:gd name="connsiteX106" fmla="*/ 4322351 w 7333200"/>
              <a:gd name="connsiteY106" fmla="*/ 5151660 h 7322134"/>
              <a:gd name="connsiteX107" fmla="*/ 4140882 w 7333200"/>
              <a:gd name="connsiteY107" fmla="*/ 5333129 h 7322134"/>
              <a:gd name="connsiteX108" fmla="*/ 3959413 w 7333200"/>
              <a:gd name="connsiteY108" fmla="*/ 5151660 h 7322134"/>
              <a:gd name="connsiteX109" fmla="*/ 4140882 w 7333200"/>
              <a:gd name="connsiteY109" fmla="*/ 4970191 h 7322134"/>
              <a:gd name="connsiteX110" fmla="*/ 2146714 w 7333200"/>
              <a:gd name="connsiteY110" fmla="*/ 4970191 h 7322134"/>
              <a:gd name="connsiteX111" fmla="*/ 2328183 w 7333200"/>
              <a:gd name="connsiteY111" fmla="*/ 5151660 h 7322134"/>
              <a:gd name="connsiteX112" fmla="*/ 2146714 w 7333200"/>
              <a:gd name="connsiteY112" fmla="*/ 5333129 h 7322134"/>
              <a:gd name="connsiteX113" fmla="*/ 1965245 w 7333200"/>
              <a:gd name="connsiteY113" fmla="*/ 5151660 h 7322134"/>
              <a:gd name="connsiteX114" fmla="*/ 2146714 w 7333200"/>
              <a:gd name="connsiteY114" fmla="*/ 4970191 h 7322134"/>
              <a:gd name="connsiteX115" fmla="*/ 181469 w 7333200"/>
              <a:gd name="connsiteY115" fmla="*/ 4970191 h 7322134"/>
              <a:gd name="connsiteX116" fmla="*/ 362938 w 7333200"/>
              <a:gd name="connsiteY116" fmla="*/ 5151660 h 7322134"/>
              <a:gd name="connsiteX117" fmla="*/ 181469 w 7333200"/>
              <a:gd name="connsiteY117" fmla="*/ 5333129 h 7322134"/>
              <a:gd name="connsiteX118" fmla="*/ 0 w 7333200"/>
              <a:gd name="connsiteY118" fmla="*/ 5151660 h 7322134"/>
              <a:gd name="connsiteX119" fmla="*/ 181469 w 7333200"/>
              <a:gd name="connsiteY119" fmla="*/ 4970191 h 7322134"/>
              <a:gd name="connsiteX120" fmla="*/ 7101281 w 7333200"/>
              <a:gd name="connsiteY120" fmla="*/ 4058255 h 7322134"/>
              <a:gd name="connsiteX121" fmla="*/ 7282750 w 7333200"/>
              <a:gd name="connsiteY121" fmla="*/ 4239724 h 7322134"/>
              <a:gd name="connsiteX122" fmla="*/ 7101281 w 7333200"/>
              <a:gd name="connsiteY122" fmla="*/ 4421193 h 7322134"/>
              <a:gd name="connsiteX123" fmla="*/ 6919812 w 7333200"/>
              <a:gd name="connsiteY123" fmla="*/ 4239724 h 7322134"/>
              <a:gd name="connsiteX124" fmla="*/ 7101281 w 7333200"/>
              <a:gd name="connsiteY124" fmla="*/ 4058255 h 7322134"/>
              <a:gd name="connsiteX125" fmla="*/ 6185500 w 7333200"/>
              <a:gd name="connsiteY125" fmla="*/ 4039190 h 7322134"/>
              <a:gd name="connsiteX126" fmla="*/ 6366969 w 7333200"/>
              <a:gd name="connsiteY126" fmla="*/ 4220659 h 7322134"/>
              <a:gd name="connsiteX127" fmla="*/ 6185500 w 7333200"/>
              <a:gd name="connsiteY127" fmla="*/ 4402128 h 7322134"/>
              <a:gd name="connsiteX128" fmla="*/ 6004031 w 7333200"/>
              <a:gd name="connsiteY128" fmla="*/ 4220659 h 7322134"/>
              <a:gd name="connsiteX129" fmla="*/ 6185500 w 7333200"/>
              <a:gd name="connsiteY129" fmla="*/ 4039190 h 7322134"/>
              <a:gd name="connsiteX130" fmla="*/ 5107113 w 7333200"/>
              <a:gd name="connsiteY130" fmla="*/ 4039190 h 7322134"/>
              <a:gd name="connsiteX131" fmla="*/ 5288582 w 7333200"/>
              <a:gd name="connsiteY131" fmla="*/ 4220659 h 7322134"/>
              <a:gd name="connsiteX132" fmla="*/ 5107113 w 7333200"/>
              <a:gd name="connsiteY132" fmla="*/ 4402128 h 7322134"/>
              <a:gd name="connsiteX133" fmla="*/ 4925644 w 7333200"/>
              <a:gd name="connsiteY133" fmla="*/ 4220659 h 7322134"/>
              <a:gd name="connsiteX134" fmla="*/ 5107113 w 7333200"/>
              <a:gd name="connsiteY134" fmla="*/ 4039190 h 7322134"/>
              <a:gd name="connsiteX135" fmla="*/ 3112945 w 7333200"/>
              <a:gd name="connsiteY135" fmla="*/ 4039190 h 7322134"/>
              <a:gd name="connsiteX136" fmla="*/ 3294414 w 7333200"/>
              <a:gd name="connsiteY136" fmla="*/ 4220659 h 7322134"/>
              <a:gd name="connsiteX137" fmla="*/ 3112945 w 7333200"/>
              <a:gd name="connsiteY137" fmla="*/ 4402128 h 7322134"/>
              <a:gd name="connsiteX138" fmla="*/ 2931476 w 7333200"/>
              <a:gd name="connsiteY138" fmla="*/ 4220659 h 7322134"/>
              <a:gd name="connsiteX139" fmla="*/ 3112945 w 7333200"/>
              <a:gd name="connsiteY139" fmla="*/ 4039190 h 7322134"/>
              <a:gd name="connsiteX140" fmla="*/ 1147700 w 7333200"/>
              <a:gd name="connsiteY140" fmla="*/ 4039190 h 7322134"/>
              <a:gd name="connsiteX141" fmla="*/ 1329169 w 7333200"/>
              <a:gd name="connsiteY141" fmla="*/ 4220659 h 7322134"/>
              <a:gd name="connsiteX142" fmla="*/ 1147700 w 7333200"/>
              <a:gd name="connsiteY142" fmla="*/ 4402128 h 7322134"/>
              <a:gd name="connsiteX143" fmla="*/ 966231 w 7333200"/>
              <a:gd name="connsiteY143" fmla="*/ 4220659 h 7322134"/>
              <a:gd name="connsiteX144" fmla="*/ 1147700 w 7333200"/>
              <a:gd name="connsiteY144" fmla="*/ 4039190 h 7322134"/>
              <a:gd name="connsiteX145" fmla="*/ 4191332 w 7333200"/>
              <a:gd name="connsiteY145" fmla="*/ 4020125 h 7322134"/>
              <a:gd name="connsiteX146" fmla="*/ 4372801 w 7333200"/>
              <a:gd name="connsiteY146" fmla="*/ 4201594 h 7322134"/>
              <a:gd name="connsiteX147" fmla="*/ 4191332 w 7333200"/>
              <a:gd name="connsiteY147" fmla="*/ 4383063 h 7322134"/>
              <a:gd name="connsiteX148" fmla="*/ 4009863 w 7333200"/>
              <a:gd name="connsiteY148" fmla="*/ 4201594 h 7322134"/>
              <a:gd name="connsiteX149" fmla="*/ 4191332 w 7333200"/>
              <a:gd name="connsiteY149" fmla="*/ 4020125 h 7322134"/>
              <a:gd name="connsiteX150" fmla="*/ 2197164 w 7333200"/>
              <a:gd name="connsiteY150" fmla="*/ 4020125 h 7322134"/>
              <a:gd name="connsiteX151" fmla="*/ 2378633 w 7333200"/>
              <a:gd name="connsiteY151" fmla="*/ 4201594 h 7322134"/>
              <a:gd name="connsiteX152" fmla="*/ 2197164 w 7333200"/>
              <a:gd name="connsiteY152" fmla="*/ 4383063 h 7322134"/>
              <a:gd name="connsiteX153" fmla="*/ 2015695 w 7333200"/>
              <a:gd name="connsiteY153" fmla="*/ 4201594 h 7322134"/>
              <a:gd name="connsiteX154" fmla="*/ 2197164 w 7333200"/>
              <a:gd name="connsiteY154" fmla="*/ 4020125 h 7322134"/>
              <a:gd name="connsiteX155" fmla="*/ 231919 w 7333200"/>
              <a:gd name="connsiteY155" fmla="*/ 4020125 h 7322134"/>
              <a:gd name="connsiteX156" fmla="*/ 413388 w 7333200"/>
              <a:gd name="connsiteY156" fmla="*/ 4201594 h 7322134"/>
              <a:gd name="connsiteX157" fmla="*/ 231919 w 7333200"/>
              <a:gd name="connsiteY157" fmla="*/ 4383063 h 7322134"/>
              <a:gd name="connsiteX158" fmla="*/ 50450 w 7333200"/>
              <a:gd name="connsiteY158" fmla="*/ 4201594 h 7322134"/>
              <a:gd name="connsiteX159" fmla="*/ 231919 w 7333200"/>
              <a:gd name="connsiteY159" fmla="*/ 4020125 h 7322134"/>
              <a:gd name="connsiteX160" fmla="*/ 7101281 w 7333200"/>
              <a:gd name="connsiteY160" fmla="*/ 2966810 h 7322134"/>
              <a:gd name="connsiteX161" fmla="*/ 7282750 w 7333200"/>
              <a:gd name="connsiteY161" fmla="*/ 3148279 h 7322134"/>
              <a:gd name="connsiteX162" fmla="*/ 7101281 w 7333200"/>
              <a:gd name="connsiteY162" fmla="*/ 3329748 h 7322134"/>
              <a:gd name="connsiteX163" fmla="*/ 6919812 w 7333200"/>
              <a:gd name="connsiteY163" fmla="*/ 3148279 h 7322134"/>
              <a:gd name="connsiteX164" fmla="*/ 7101281 w 7333200"/>
              <a:gd name="connsiteY164" fmla="*/ 2966810 h 7322134"/>
              <a:gd name="connsiteX165" fmla="*/ 6185500 w 7333200"/>
              <a:gd name="connsiteY165" fmla="*/ 2947745 h 7322134"/>
              <a:gd name="connsiteX166" fmla="*/ 6366969 w 7333200"/>
              <a:gd name="connsiteY166" fmla="*/ 3129214 h 7322134"/>
              <a:gd name="connsiteX167" fmla="*/ 6185500 w 7333200"/>
              <a:gd name="connsiteY167" fmla="*/ 3310683 h 7322134"/>
              <a:gd name="connsiteX168" fmla="*/ 6004031 w 7333200"/>
              <a:gd name="connsiteY168" fmla="*/ 3129214 h 7322134"/>
              <a:gd name="connsiteX169" fmla="*/ 6185500 w 7333200"/>
              <a:gd name="connsiteY169" fmla="*/ 2947745 h 7322134"/>
              <a:gd name="connsiteX170" fmla="*/ 5107113 w 7333200"/>
              <a:gd name="connsiteY170" fmla="*/ 2947745 h 7322134"/>
              <a:gd name="connsiteX171" fmla="*/ 5288582 w 7333200"/>
              <a:gd name="connsiteY171" fmla="*/ 3129214 h 7322134"/>
              <a:gd name="connsiteX172" fmla="*/ 5107113 w 7333200"/>
              <a:gd name="connsiteY172" fmla="*/ 3310683 h 7322134"/>
              <a:gd name="connsiteX173" fmla="*/ 4925644 w 7333200"/>
              <a:gd name="connsiteY173" fmla="*/ 3129214 h 7322134"/>
              <a:gd name="connsiteX174" fmla="*/ 5107113 w 7333200"/>
              <a:gd name="connsiteY174" fmla="*/ 2947745 h 7322134"/>
              <a:gd name="connsiteX175" fmla="*/ 3112945 w 7333200"/>
              <a:gd name="connsiteY175" fmla="*/ 2947745 h 7322134"/>
              <a:gd name="connsiteX176" fmla="*/ 3294414 w 7333200"/>
              <a:gd name="connsiteY176" fmla="*/ 3129214 h 7322134"/>
              <a:gd name="connsiteX177" fmla="*/ 3112945 w 7333200"/>
              <a:gd name="connsiteY177" fmla="*/ 3310683 h 7322134"/>
              <a:gd name="connsiteX178" fmla="*/ 2931476 w 7333200"/>
              <a:gd name="connsiteY178" fmla="*/ 3129214 h 7322134"/>
              <a:gd name="connsiteX179" fmla="*/ 3112945 w 7333200"/>
              <a:gd name="connsiteY179" fmla="*/ 2947745 h 7322134"/>
              <a:gd name="connsiteX180" fmla="*/ 1147700 w 7333200"/>
              <a:gd name="connsiteY180" fmla="*/ 2947745 h 7322134"/>
              <a:gd name="connsiteX181" fmla="*/ 1329169 w 7333200"/>
              <a:gd name="connsiteY181" fmla="*/ 3129214 h 7322134"/>
              <a:gd name="connsiteX182" fmla="*/ 1147700 w 7333200"/>
              <a:gd name="connsiteY182" fmla="*/ 3310683 h 7322134"/>
              <a:gd name="connsiteX183" fmla="*/ 966231 w 7333200"/>
              <a:gd name="connsiteY183" fmla="*/ 3129214 h 7322134"/>
              <a:gd name="connsiteX184" fmla="*/ 1147700 w 7333200"/>
              <a:gd name="connsiteY184" fmla="*/ 2947745 h 7322134"/>
              <a:gd name="connsiteX185" fmla="*/ 4191332 w 7333200"/>
              <a:gd name="connsiteY185" fmla="*/ 2928680 h 7322134"/>
              <a:gd name="connsiteX186" fmla="*/ 4372801 w 7333200"/>
              <a:gd name="connsiteY186" fmla="*/ 3110149 h 7322134"/>
              <a:gd name="connsiteX187" fmla="*/ 4191332 w 7333200"/>
              <a:gd name="connsiteY187" fmla="*/ 3291618 h 7322134"/>
              <a:gd name="connsiteX188" fmla="*/ 4009863 w 7333200"/>
              <a:gd name="connsiteY188" fmla="*/ 3110149 h 7322134"/>
              <a:gd name="connsiteX189" fmla="*/ 4191332 w 7333200"/>
              <a:gd name="connsiteY189" fmla="*/ 2928680 h 7322134"/>
              <a:gd name="connsiteX190" fmla="*/ 2197164 w 7333200"/>
              <a:gd name="connsiteY190" fmla="*/ 2928680 h 7322134"/>
              <a:gd name="connsiteX191" fmla="*/ 2378633 w 7333200"/>
              <a:gd name="connsiteY191" fmla="*/ 3110149 h 7322134"/>
              <a:gd name="connsiteX192" fmla="*/ 2197164 w 7333200"/>
              <a:gd name="connsiteY192" fmla="*/ 3291618 h 7322134"/>
              <a:gd name="connsiteX193" fmla="*/ 2015695 w 7333200"/>
              <a:gd name="connsiteY193" fmla="*/ 3110149 h 7322134"/>
              <a:gd name="connsiteX194" fmla="*/ 2197164 w 7333200"/>
              <a:gd name="connsiteY194" fmla="*/ 2928680 h 7322134"/>
              <a:gd name="connsiteX195" fmla="*/ 231919 w 7333200"/>
              <a:gd name="connsiteY195" fmla="*/ 2928680 h 7322134"/>
              <a:gd name="connsiteX196" fmla="*/ 413388 w 7333200"/>
              <a:gd name="connsiteY196" fmla="*/ 3110149 h 7322134"/>
              <a:gd name="connsiteX197" fmla="*/ 231919 w 7333200"/>
              <a:gd name="connsiteY197" fmla="*/ 3291618 h 7322134"/>
              <a:gd name="connsiteX198" fmla="*/ 50450 w 7333200"/>
              <a:gd name="connsiteY198" fmla="*/ 3110149 h 7322134"/>
              <a:gd name="connsiteX199" fmla="*/ 231919 w 7333200"/>
              <a:gd name="connsiteY199" fmla="*/ 2928680 h 7322134"/>
              <a:gd name="connsiteX200" fmla="*/ 7151731 w 7333200"/>
              <a:gd name="connsiteY200" fmla="*/ 2016744 h 7322134"/>
              <a:gd name="connsiteX201" fmla="*/ 7333200 w 7333200"/>
              <a:gd name="connsiteY201" fmla="*/ 2198213 h 7322134"/>
              <a:gd name="connsiteX202" fmla="*/ 7151731 w 7333200"/>
              <a:gd name="connsiteY202" fmla="*/ 2379682 h 7322134"/>
              <a:gd name="connsiteX203" fmla="*/ 6970262 w 7333200"/>
              <a:gd name="connsiteY203" fmla="*/ 2198213 h 7322134"/>
              <a:gd name="connsiteX204" fmla="*/ 7151731 w 7333200"/>
              <a:gd name="connsiteY204" fmla="*/ 2016744 h 7322134"/>
              <a:gd name="connsiteX205" fmla="*/ 6235950 w 7333200"/>
              <a:gd name="connsiteY205" fmla="*/ 1997679 h 7322134"/>
              <a:gd name="connsiteX206" fmla="*/ 6417419 w 7333200"/>
              <a:gd name="connsiteY206" fmla="*/ 2179148 h 7322134"/>
              <a:gd name="connsiteX207" fmla="*/ 6235950 w 7333200"/>
              <a:gd name="connsiteY207" fmla="*/ 2360617 h 7322134"/>
              <a:gd name="connsiteX208" fmla="*/ 6054481 w 7333200"/>
              <a:gd name="connsiteY208" fmla="*/ 2179148 h 7322134"/>
              <a:gd name="connsiteX209" fmla="*/ 6235950 w 7333200"/>
              <a:gd name="connsiteY209" fmla="*/ 1997679 h 7322134"/>
              <a:gd name="connsiteX210" fmla="*/ 5157563 w 7333200"/>
              <a:gd name="connsiteY210" fmla="*/ 1997679 h 7322134"/>
              <a:gd name="connsiteX211" fmla="*/ 5339032 w 7333200"/>
              <a:gd name="connsiteY211" fmla="*/ 2179148 h 7322134"/>
              <a:gd name="connsiteX212" fmla="*/ 5157563 w 7333200"/>
              <a:gd name="connsiteY212" fmla="*/ 2360617 h 7322134"/>
              <a:gd name="connsiteX213" fmla="*/ 4976094 w 7333200"/>
              <a:gd name="connsiteY213" fmla="*/ 2179148 h 7322134"/>
              <a:gd name="connsiteX214" fmla="*/ 5157563 w 7333200"/>
              <a:gd name="connsiteY214" fmla="*/ 1997679 h 7322134"/>
              <a:gd name="connsiteX215" fmla="*/ 3163395 w 7333200"/>
              <a:gd name="connsiteY215" fmla="*/ 1997679 h 7322134"/>
              <a:gd name="connsiteX216" fmla="*/ 3344864 w 7333200"/>
              <a:gd name="connsiteY216" fmla="*/ 2179148 h 7322134"/>
              <a:gd name="connsiteX217" fmla="*/ 3163395 w 7333200"/>
              <a:gd name="connsiteY217" fmla="*/ 2360617 h 7322134"/>
              <a:gd name="connsiteX218" fmla="*/ 2981926 w 7333200"/>
              <a:gd name="connsiteY218" fmla="*/ 2179148 h 7322134"/>
              <a:gd name="connsiteX219" fmla="*/ 3163395 w 7333200"/>
              <a:gd name="connsiteY219" fmla="*/ 1997679 h 7322134"/>
              <a:gd name="connsiteX220" fmla="*/ 1198150 w 7333200"/>
              <a:gd name="connsiteY220" fmla="*/ 1997679 h 7322134"/>
              <a:gd name="connsiteX221" fmla="*/ 1379619 w 7333200"/>
              <a:gd name="connsiteY221" fmla="*/ 2179148 h 7322134"/>
              <a:gd name="connsiteX222" fmla="*/ 1198150 w 7333200"/>
              <a:gd name="connsiteY222" fmla="*/ 2360617 h 7322134"/>
              <a:gd name="connsiteX223" fmla="*/ 1016681 w 7333200"/>
              <a:gd name="connsiteY223" fmla="*/ 2179148 h 7322134"/>
              <a:gd name="connsiteX224" fmla="*/ 1198150 w 7333200"/>
              <a:gd name="connsiteY224" fmla="*/ 1997679 h 7322134"/>
              <a:gd name="connsiteX225" fmla="*/ 4241782 w 7333200"/>
              <a:gd name="connsiteY225" fmla="*/ 1978614 h 7322134"/>
              <a:gd name="connsiteX226" fmla="*/ 4423251 w 7333200"/>
              <a:gd name="connsiteY226" fmla="*/ 2160083 h 7322134"/>
              <a:gd name="connsiteX227" fmla="*/ 4241782 w 7333200"/>
              <a:gd name="connsiteY227" fmla="*/ 2341552 h 7322134"/>
              <a:gd name="connsiteX228" fmla="*/ 4060313 w 7333200"/>
              <a:gd name="connsiteY228" fmla="*/ 2160083 h 7322134"/>
              <a:gd name="connsiteX229" fmla="*/ 4241782 w 7333200"/>
              <a:gd name="connsiteY229" fmla="*/ 1978614 h 7322134"/>
              <a:gd name="connsiteX230" fmla="*/ 2247614 w 7333200"/>
              <a:gd name="connsiteY230" fmla="*/ 1978614 h 7322134"/>
              <a:gd name="connsiteX231" fmla="*/ 2429083 w 7333200"/>
              <a:gd name="connsiteY231" fmla="*/ 2160083 h 7322134"/>
              <a:gd name="connsiteX232" fmla="*/ 2247614 w 7333200"/>
              <a:gd name="connsiteY232" fmla="*/ 2341552 h 7322134"/>
              <a:gd name="connsiteX233" fmla="*/ 2066145 w 7333200"/>
              <a:gd name="connsiteY233" fmla="*/ 2160083 h 7322134"/>
              <a:gd name="connsiteX234" fmla="*/ 2247614 w 7333200"/>
              <a:gd name="connsiteY234" fmla="*/ 1978614 h 7322134"/>
              <a:gd name="connsiteX235" fmla="*/ 282369 w 7333200"/>
              <a:gd name="connsiteY235" fmla="*/ 1978614 h 7322134"/>
              <a:gd name="connsiteX236" fmla="*/ 463838 w 7333200"/>
              <a:gd name="connsiteY236" fmla="*/ 2160083 h 7322134"/>
              <a:gd name="connsiteX237" fmla="*/ 282369 w 7333200"/>
              <a:gd name="connsiteY237" fmla="*/ 2341552 h 7322134"/>
              <a:gd name="connsiteX238" fmla="*/ 100900 w 7333200"/>
              <a:gd name="connsiteY238" fmla="*/ 2160083 h 7322134"/>
              <a:gd name="connsiteX239" fmla="*/ 282369 w 7333200"/>
              <a:gd name="connsiteY239" fmla="*/ 1978614 h 7322134"/>
              <a:gd name="connsiteX240" fmla="*/ 7101281 w 7333200"/>
              <a:gd name="connsiteY240" fmla="*/ 988196 h 7322134"/>
              <a:gd name="connsiteX241" fmla="*/ 7282750 w 7333200"/>
              <a:gd name="connsiteY241" fmla="*/ 1169665 h 7322134"/>
              <a:gd name="connsiteX242" fmla="*/ 7101281 w 7333200"/>
              <a:gd name="connsiteY242" fmla="*/ 1351134 h 7322134"/>
              <a:gd name="connsiteX243" fmla="*/ 6919812 w 7333200"/>
              <a:gd name="connsiteY243" fmla="*/ 1169665 h 7322134"/>
              <a:gd name="connsiteX244" fmla="*/ 7101281 w 7333200"/>
              <a:gd name="connsiteY244" fmla="*/ 988196 h 7322134"/>
              <a:gd name="connsiteX245" fmla="*/ 6185500 w 7333200"/>
              <a:gd name="connsiteY245" fmla="*/ 969131 h 7322134"/>
              <a:gd name="connsiteX246" fmla="*/ 6366969 w 7333200"/>
              <a:gd name="connsiteY246" fmla="*/ 1150600 h 7322134"/>
              <a:gd name="connsiteX247" fmla="*/ 6185500 w 7333200"/>
              <a:gd name="connsiteY247" fmla="*/ 1332069 h 7322134"/>
              <a:gd name="connsiteX248" fmla="*/ 6004031 w 7333200"/>
              <a:gd name="connsiteY248" fmla="*/ 1150600 h 7322134"/>
              <a:gd name="connsiteX249" fmla="*/ 6185500 w 7333200"/>
              <a:gd name="connsiteY249" fmla="*/ 969131 h 7322134"/>
              <a:gd name="connsiteX250" fmla="*/ 5107113 w 7333200"/>
              <a:gd name="connsiteY250" fmla="*/ 969131 h 7322134"/>
              <a:gd name="connsiteX251" fmla="*/ 5288582 w 7333200"/>
              <a:gd name="connsiteY251" fmla="*/ 1150600 h 7322134"/>
              <a:gd name="connsiteX252" fmla="*/ 5107113 w 7333200"/>
              <a:gd name="connsiteY252" fmla="*/ 1332069 h 7322134"/>
              <a:gd name="connsiteX253" fmla="*/ 4925644 w 7333200"/>
              <a:gd name="connsiteY253" fmla="*/ 1150600 h 7322134"/>
              <a:gd name="connsiteX254" fmla="*/ 5107113 w 7333200"/>
              <a:gd name="connsiteY254" fmla="*/ 969131 h 7322134"/>
              <a:gd name="connsiteX255" fmla="*/ 3112945 w 7333200"/>
              <a:gd name="connsiteY255" fmla="*/ 969131 h 7322134"/>
              <a:gd name="connsiteX256" fmla="*/ 3294414 w 7333200"/>
              <a:gd name="connsiteY256" fmla="*/ 1150600 h 7322134"/>
              <a:gd name="connsiteX257" fmla="*/ 3112945 w 7333200"/>
              <a:gd name="connsiteY257" fmla="*/ 1332069 h 7322134"/>
              <a:gd name="connsiteX258" fmla="*/ 2931476 w 7333200"/>
              <a:gd name="connsiteY258" fmla="*/ 1150600 h 7322134"/>
              <a:gd name="connsiteX259" fmla="*/ 3112945 w 7333200"/>
              <a:gd name="connsiteY259" fmla="*/ 969131 h 7322134"/>
              <a:gd name="connsiteX260" fmla="*/ 1147700 w 7333200"/>
              <a:gd name="connsiteY260" fmla="*/ 969131 h 7322134"/>
              <a:gd name="connsiteX261" fmla="*/ 1329169 w 7333200"/>
              <a:gd name="connsiteY261" fmla="*/ 1150600 h 7322134"/>
              <a:gd name="connsiteX262" fmla="*/ 1147700 w 7333200"/>
              <a:gd name="connsiteY262" fmla="*/ 1332069 h 7322134"/>
              <a:gd name="connsiteX263" fmla="*/ 966231 w 7333200"/>
              <a:gd name="connsiteY263" fmla="*/ 1150600 h 7322134"/>
              <a:gd name="connsiteX264" fmla="*/ 1147700 w 7333200"/>
              <a:gd name="connsiteY264" fmla="*/ 969131 h 7322134"/>
              <a:gd name="connsiteX265" fmla="*/ 4191332 w 7333200"/>
              <a:gd name="connsiteY265" fmla="*/ 950066 h 7322134"/>
              <a:gd name="connsiteX266" fmla="*/ 4372801 w 7333200"/>
              <a:gd name="connsiteY266" fmla="*/ 1131535 h 7322134"/>
              <a:gd name="connsiteX267" fmla="*/ 4191332 w 7333200"/>
              <a:gd name="connsiteY267" fmla="*/ 1313004 h 7322134"/>
              <a:gd name="connsiteX268" fmla="*/ 4009863 w 7333200"/>
              <a:gd name="connsiteY268" fmla="*/ 1131535 h 7322134"/>
              <a:gd name="connsiteX269" fmla="*/ 4191332 w 7333200"/>
              <a:gd name="connsiteY269" fmla="*/ 950066 h 7322134"/>
              <a:gd name="connsiteX270" fmla="*/ 2197164 w 7333200"/>
              <a:gd name="connsiteY270" fmla="*/ 950066 h 7322134"/>
              <a:gd name="connsiteX271" fmla="*/ 2378633 w 7333200"/>
              <a:gd name="connsiteY271" fmla="*/ 1131535 h 7322134"/>
              <a:gd name="connsiteX272" fmla="*/ 2197164 w 7333200"/>
              <a:gd name="connsiteY272" fmla="*/ 1313004 h 7322134"/>
              <a:gd name="connsiteX273" fmla="*/ 2015695 w 7333200"/>
              <a:gd name="connsiteY273" fmla="*/ 1131535 h 7322134"/>
              <a:gd name="connsiteX274" fmla="*/ 2197164 w 7333200"/>
              <a:gd name="connsiteY274" fmla="*/ 950066 h 7322134"/>
              <a:gd name="connsiteX275" fmla="*/ 231919 w 7333200"/>
              <a:gd name="connsiteY275" fmla="*/ 950066 h 7322134"/>
              <a:gd name="connsiteX276" fmla="*/ 413388 w 7333200"/>
              <a:gd name="connsiteY276" fmla="*/ 1131535 h 7322134"/>
              <a:gd name="connsiteX277" fmla="*/ 231919 w 7333200"/>
              <a:gd name="connsiteY277" fmla="*/ 1313004 h 7322134"/>
              <a:gd name="connsiteX278" fmla="*/ 50450 w 7333200"/>
              <a:gd name="connsiteY278" fmla="*/ 1131535 h 7322134"/>
              <a:gd name="connsiteX279" fmla="*/ 231919 w 7333200"/>
              <a:gd name="connsiteY279" fmla="*/ 950066 h 7322134"/>
              <a:gd name="connsiteX280" fmla="*/ 7151731 w 7333200"/>
              <a:gd name="connsiteY280" fmla="*/ 38130 h 7322134"/>
              <a:gd name="connsiteX281" fmla="*/ 7333200 w 7333200"/>
              <a:gd name="connsiteY281" fmla="*/ 219599 h 7322134"/>
              <a:gd name="connsiteX282" fmla="*/ 7151731 w 7333200"/>
              <a:gd name="connsiteY282" fmla="*/ 401068 h 7322134"/>
              <a:gd name="connsiteX283" fmla="*/ 6970262 w 7333200"/>
              <a:gd name="connsiteY283" fmla="*/ 219599 h 7322134"/>
              <a:gd name="connsiteX284" fmla="*/ 7151731 w 7333200"/>
              <a:gd name="connsiteY284" fmla="*/ 38130 h 7322134"/>
              <a:gd name="connsiteX285" fmla="*/ 6235950 w 7333200"/>
              <a:gd name="connsiteY285" fmla="*/ 19065 h 7322134"/>
              <a:gd name="connsiteX286" fmla="*/ 6417419 w 7333200"/>
              <a:gd name="connsiteY286" fmla="*/ 200534 h 7322134"/>
              <a:gd name="connsiteX287" fmla="*/ 6235950 w 7333200"/>
              <a:gd name="connsiteY287" fmla="*/ 382003 h 7322134"/>
              <a:gd name="connsiteX288" fmla="*/ 6054481 w 7333200"/>
              <a:gd name="connsiteY288" fmla="*/ 200534 h 7322134"/>
              <a:gd name="connsiteX289" fmla="*/ 6235950 w 7333200"/>
              <a:gd name="connsiteY289" fmla="*/ 19065 h 7322134"/>
              <a:gd name="connsiteX290" fmla="*/ 5157563 w 7333200"/>
              <a:gd name="connsiteY290" fmla="*/ 19065 h 7322134"/>
              <a:gd name="connsiteX291" fmla="*/ 5339032 w 7333200"/>
              <a:gd name="connsiteY291" fmla="*/ 200534 h 7322134"/>
              <a:gd name="connsiteX292" fmla="*/ 5157563 w 7333200"/>
              <a:gd name="connsiteY292" fmla="*/ 382003 h 7322134"/>
              <a:gd name="connsiteX293" fmla="*/ 4976094 w 7333200"/>
              <a:gd name="connsiteY293" fmla="*/ 200534 h 7322134"/>
              <a:gd name="connsiteX294" fmla="*/ 5157563 w 7333200"/>
              <a:gd name="connsiteY294" fmla="*/ 19065 h 7322134"/>
              <a:gd name="connsiteX295" fmla="*/ 3163395 w 7333200"/>
              <a:gd name="connsiteY295" fmla="*/ 19065 h 7322134"/>
              <a:gd name="connsiteX296" fmla="*/ 3344864 w 7333200"/>
              <a:gd name="connsiteY296" fmla="*/ 200534 h 7322134"/>
              <a:gd name="connsiteX297" fmla="*/ 3163395 w 7333200"/>
              <a:gd name="connsiteY297" fmla="*/ 382003 h 7322134"/>
              <a:gd name="connsiteX298" fmla="*/ 2981926 w 7333200"/>
              <a:gd name="connsiteY298" fmla="*/ 200534 h 7322134"/>
              <a:gd name="connsiteX299" fmla="*/ 3163395 w 7333200"/>
              <a:gd name="connsiteY299" fmla="*/ 19065 h 7322134"/>
              <a:gd name="connsiteX300" fmla="*/ 1198150 w 7333200"/>
              <a:gd name="connsiteY300" fmla="*/ 19065 h 7322134"/>
              <a:gd name="connsiteX301" fmla="*/ 1379619 w 7333200"/>
              <a:gd name="connsiteY301" fmla="*/ 200534 h 7322134"/>
              <a:gd name="connsiteX302" fmla="*/ 1198150 w 7333200"/>
              <a:gd name="connsiteY302" fmla="*/ 382003 h 7322134"/>
              <a:gd name="connsiteX303" fmla="*/ 1016681 w 7333200"/>
              <a:gd name="connsiteY303" fmla="*/ 200534 h 7322134"/>
              <a:gd name="connsiteX304" fmla="*/ 1198150 w 7333200"/>
              <a:gd name="connsiteY304" fmla="*/ 19065 h 7322134"/>
              <a:gd name="connsiteX305" fmla="*/ 4241782 w 7333200"/>
              <a:gd name="connsiteY305" fmla="*/ 0 h 7322134"/>
              <a:gd name="connsiteX306" fmla="*/ 4423251 w 7333200"/>
              <a:gd name="connsiteY306" fmla="*/ 181469 h 7322134"/>
              <a:gd name="connsiteX307" fmla="*/ 4241782 w 7333200"/>
              <a:gd name="connsiteY307" fmla="*/ 362938 h 7322134"/>
              <a:gd name="connsiteX308" fmla="*/ 4060313 w 7333200"/>
              <a:gd name="connsiteY308" fmla="*/ 181469 h 7322134"/>
              <a:gd name="connsiteX309" fmla="*/ 4241782 w 7333200"/>
              <a:gd name="connsiteY309" fmla="*/ 0 h 7322134"/>
              <a:gd name="connsiteX310" fmla="*/ 2247614 w 7333200"/>
              <a:gd name="connsiteY310" fmla="*/ 0 h 7322134"/>
              <a:gd name="connsiteX311" fmla="*/ 2429083 w 7333200"/>
              <a:gd name="connsiteY311" fmla="*/ 181469 h 7322134"/>
              <a:gd name="connsiteX312" fmla="*/ 2247614 w 7333200"/>
              <a:gd name="connsiteY312" fmla="*/ 362938 h 7322134"/>
              <a:gd name="connsiteX313" fmla="*/ 2066145 w 7333200"/>
              <a:gd name="connsiteY313" fmla="*/ 181469 h 7322134"/>
              <a:gd name="connsiteX314" fmla="*/ 2247614 w 7333200"/>
              <a:gd name="connsiteY314" fmla="*/ 0 h 7322134"/>
              <a:gd name="connsiteX315" fmla="*/ 282369 w 7333200"/>
              <a:gd name="connsiteY315" fmla="*/ 0 h 7322134"/>
              <a:gd name="connsiteX316" fmla="*/ 463838 w 7333200"/>
              <a:gd name="connsiteY316" fmla="*/ 181469 h 7322134"/>
              <a:gd name="connsiteX317" fmla="*/ 282369 w 7333200"/>
              <a:gd name="connsiteY317" fmla="*/ 362938 h 7322134"/>
              <a:gd name="connsiteX318" fmla="*/ 100900 w 7333200"/>
              <a:gd name="connsiteY318" fmla="*/ 181469 h 7322134"/>
              <a:gd name="connsiteX319" fmla="*/ 282369 w 7333200"/>
              <a:gd name="connsiteY319" fmla="*/ 0 h 732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7333200" h="7322134">
                <a:moveTo>
                  <a:pt x="7101281" y="6959196"/>
                </a:moveTo>
                <a:cubicBezTo>
                  <a:pt x="7201504" y="6959196"/>
                  <a:pt x="7282750" y="7040442"/>
                  <a:pt x="7282750" y="7140665"/>
                </a:cubicBezTo>
                <a:cubicBezTo>
                  <a:pt x="7282750" y="7240888"/>
                  <a:pt x="7201504" y="7322134"/>
                  <a:pt x="7101281" y="7322134"/>
                </a:cubicBezTo>
                <a:cubicBezTo>
                  <a:pt x="7001058" y="7322134"/>
                  <a:pt x="6919812" y="7240888"/>
                  <a:pt x="6919812" y="7140665"/>
                </a:cubicBezTo>
                <a:cubicBezTo>
                  <a:pt x="6919812" y="7040442"/>
                  <a:pt x="7001058" y="6959196"/>
                  <a:pt x="7101281" y="6959196"/>
                </a:cubicBezTo>
                <a:close/>
                <a:moveTo>
                  <a:pt x="6185500" y="6940131"/>
                </a:moveTo>
                <a:cubicBezTo>
                  <a:pt x="6285723" y="6940131"/>
                  <a:pt x="6366969" y="7021377"/>
                  <a:pt x="6366969" y="7121600"/>
                </a:cubicBezTo>
                <a:cubicBezTo>
                  <a:pt x="6366969" y="7221823"/>
                  <a:pt x="6285723" y="7303069"/>
                  <a:pt x="6185500" y="7303069"/>
                </a:cubicBezTo>
                <a:cubicBezTo>
                  <a:pt x="6085277" y="7303069"/>
                  <a:pt x="6004031" y="7221823"/>
                  <a:pt x="6004031" y="7121600"/>
                </a:cubicBezTo>
                <a:cubicBezTo>
                  <a:pt x="6004031" y="7021377"/>
                  <a:pt x="6085277" y="6940131"/>
                  <a:pt x="6185500" y="6940131"/>
                </a:cubicBezTo>
                <a:close/>
                <a:moveTo>
                  <a:pt x="5107113" y="6940131"/>
                </a:moveTo>
                <a:cubicBezTo>
                  <a:pt x="5207336" y="6940131"/>
                  <a:pt x="5288582" y="7021377"/>
                  <a:pt x="5288582" y="7121600"/>
                </a:cubicBezTo>
                <a:cubicBezTo>
                  <a:pt x="5288582" y="7221823"/>
                  <a:pt x="5207336" y="7303069"/>
                  <a:pt x="5107113" y="7303069"/>
                </a:cubicBezTo>
                <a:cubicBezTo>
                  <a:pt x="5006890" y="7303069"/>
                  <a:pt x="4925644" y="7221823"/>
                  <a:pt x="4925644" y="7121600"/>
                </a:cubicBezTo>
                <a:cubicBezTo>
                  <a:pt x="4925644" y="7021377"/>
                  <a:pt x="5006890" y="6940131"/>
                  <a:pt x="5107113" y="6940131"/>
                </a:cubicBezTo>
                <a:close/>
                <a:moveTo>
                  <a:pt x="3112945" y="6940131"/>
                </a:moveTo>
                <a:cubicBezTo>
                  <a:pt x="3213168" y="6940131"/>
                  <a:pt x="3294414" y="7021377"/>
                  <a:pt x="3294414" y="7121600"/>
                </a:cubicBezTo>
                <a:cubicBezTo>
                  <a:pt x="3294414" y="7221823"/>
                  <a:pt x="3213168" y="7303069"/>
                  <a:pt x="3112945" y="7303069"/>
                </a:cubicBezTo>
                <a:cubicBezTo>
                  <a:pt x="3012722" y="7303069"/>
                  <a:pt x="2931476" y="7221823"/>
                  <a:pt x="2931476" y="7121600"/>
                </a:cubicBezTo>
                <a:cubicBezTo>
                  <a:pt x="2931476" y="7021377"/>
                  <a:pt x="3012722" y="6940131"/>
                  <a:pt x="3112945" y="6940131"/>
                </a:cubicBezTo>
                <a:close/>
                <a:moveTo>
                  <a:pt x="1147700" y="6940131"/>
                </a:moveTo>
                <a:cubicBezTo>
                  <a:pt x="1247923" y="6940131"/>
                  <a:pt x="1329169" y="7021377"/>
                  <a:pt x="1329169" y="7121600"/>
                </a:cubicBezTo>
                <a:cubicBezTo>
                  <a:pt x="1329169" y="7221823"/>
                  <a:pt x="1247923" y="7303069"/>
                  <a:pt x="1147700" y="7303069"/>
                </a:cubicBezTo>
                <a:cubicBezTo>
                  <a:pt x="1047477" y="7303069"/>
                  <a:pt x="966231" y="7221823"/>
                  <a:pt x="966231" y="7121600"/>
                </a:cubicBezTo>
                <a:cubicBezTo>
                  <a:pt x="966231" y="7021377"/>
                  <a:pt x="1047477" y="6940131"/>
                  <a:pt x="1147700" y="6940131"/>
                </a:cubicBezTo>
                <a:close/>
                <a:moveTo>
                  <a:pt x="4191332" y="6921066"/>
                </a:moveTo>
                <a:cubicBezTo>
                  <a:pt x="4291555" y="6921066"/>
                  <a:pt x="4372801" y="7002312"/>
                  <a:pt x="4372801" y="7102535"/>
                </a:cubicBezTo>
                <a:cubicBezTo>
                  <a:pt x="4372801" y="7202758"/>
                  <a:pt x="4291555" y="7284004"/>
                  <a:pt x="4191332" y="7284004"/>
                </a:cubicBezTo>
                <a:cubicBezTo>
                  <a:pt x="4091109" y="7284004"/>
                  <a:pt x="4009863" y="7202758"/>
                  <a:pt x="4009863" y="7102535"/>
                </a:cubicBezTo>
                <a:cubicBezTo>
                  <a:pt x="4009863" y="7002312"/>
                  <a:pt x="4091109" y="6921066"/>
                  <a:pt x="4191332" y="6921066"/>
                </a:cubicBezTo>
                <a:close/>
                <a:moveTo>
                  <a:pt x="2197164" y="6921066"/>
                </a:moveTo>
                <a:cubicBezTo>
                  <a:pt x="2297387" y="6921066"/>
                  <a:pt x="2378633" y="7002312"/>
                  <a:pt x="2378633" y="7102535"/>
                </a:cubicBezTo>
                <a:cubicBezTo>
                  <a:pt x="2378633" y="7202758"/>
                  <a:pt x="2297387" y="7284004"/>
                  <a:pt x="2197164" y="7284004"/>
                </a:cubicBezTo>
                <a:cubicBezTo>
                  <a:pt x="2096941" y="7284004"/>
                  <a:pt x="2015695" y="7202758"/>
                  <a:pt x="2015695" y="7102535"/>
                </a:cubicBezTo>
                <a:cubicBezTo>
                  <a:pt x="2015695" y="7002312"/>
                  <a:pt x="2096941" y="6921066"/>
                  <a:pt x="2197164" y="6921066"/>
                </a:cubicBezTo>
                <a:close/>
                <a:moveTo>
                  <a:pt x="231919" y="6921066"/>
                </a:moveTo>
                <a:cubicBezTo>
                  <a:pt x="332142" y="6921066"/>
                  <a:pt x="413388" y="7002312"/>
                  <a:pt x="413388" y="7102535"/>
                </a:cubicBezTo>
                <a:cubicBezTo>
                  <a:pt x="413388" y="7202758"/>
                  <a:pt x="332142" y="7284004"/>
                  <a:pt x="231919" y="7284004"/>
                </a:cubicBezTo>
                <a:cubicBezTo>
                  <a:pt x="131696" y="7284004"/>
                  <a:pt x="50450" y="7202758"/>
                  <a:pt x="50450" y="7102535"/>
                </a:cubicBezTo>
                <a:cubicBezTo>
                  <a:pt x="50450" y="7002312"/>
                  <a:pt x="131696" y="6921066"/>
                  <a:pt x="231919" y="6921066"/>
                </a:cubicBezTo>
                <a:close/>
                <a:moveTo>
                  <a:pt x="7151731" y="6009130"/>
                </a:moveTo>
                <a:cubicBezTo>
                  <a:pt x="7251954" y="6009130"/>
                  <a:pt x="7333200" y="6090376"/>
                  <a:pt x="7333200" y="6190599"/>
                </a:cubicBezTo>
                <a:cubicBezTo>
                  <a:pt x="7333200" y="6290822"/>
                  <a:pt x="7251954" y="6372068"/>
                  <a:pt x="7151731" y="6372068"/>
                </a:cubicBezTo>
                <a:cubicBezTo>
                  <a:pt x="7051508" y="6372068"/>
                  <a:pt x="6970262" y="6290822"/>
                  <a:pt x="6970262" y="6190599"/>
                </a:cubicBezTo>
                <a:cubicBezTo>
                  <a:pt x="6970262" y="6090376"/>
                  <a:pt x="7051508" y="6009130"/>
                  <a:pt x="7151731" y="6009130"/>
                </a:cubicBezTo>
                <a:close/>
                <a:moveTo>
                  <a:pt x="6235950" y="5990065"/>
                </a:moveTo>
                <a:cubicBezTo>
                  <a:pt x="6336173" y="5990065"/>
                  <a:pt x="6417419" y="6071311"/>
                  <a:pt x="6417419" y="6171534"/>
                </a:cubicBezTo>
                <a:cubicBezTo>
                  <a:pt x="6417419" y="6271757"/>
                  <a:pt x="6336173" y="6353003"/>
                  <a:pt x="6235950" y="6353003"/>
                </a:cubicBezTo>
                <a:cubicBezTo>
                  <a:pt x="6135727" y="6353003"/>
                  <a:pt x="6054481" y="6271757"/>
                  <a:pt x="6054481" y="6171534"/>
                </a:cubicBezTo>
                <a:cubicBezTo>
                  <a:pt x="6054481" y="6071311"/>
                  <a:pt x="6135727" y="5990065"/>
                  <a:pt x="6235950" y="5990065"/>
                </a:cubicBezTo>
                <a:close/>
                <a:moveTo>
                  <a:pt x="5157563" y="5990065"/>
                </a:moveTo>
                <a:cubicBezTo>
                  <a:pt x="5257786" y="5990065"/>
                  <a:pt x="5339032" y="6071311"/>
                  <a:pt x="5339032" y="6171534"/>
                </a:cubicBezTo>
                <a:cubicBezTo>
                  <a:pt x="5339032" y="6271757"/>
                  <a:pt x="5257786" y="6353003"/>
                  <a:pt x="5157563" y="6353003"/>
                </a:cubicBezTo>
                <a:cubicBezTo>
                  <a:pt x="5057340" y="6353003"/>
                  <a:pt x="4976094" y="6271757"/>
                  <a:pt x="4976094" y="6171534"/>
                </a:cubicBezTo>
                <a:cubicBezTo>
                  <a:pt x="4976094" y="6071311"/>
                  <a:pt x="5057340" y="5990065"/>
                  <a:pt x="5157563" y="5990065"/>
                </a:cubicBezTo>
                <a:close/>
                <a:moveTo>
                  <a:pt x="3163395" y="5990065"/>
                </a:moveTo>
                <a:cubicBezTo>
                  <a:pt x="3263618" y="5990065"/>
                  <a:pt x="3344864" y="6071311"/>
                  <a:pt x="3344864" y="6171534"/>
                </a:cubicBezTo>
                <a:cubicBezTo>
                  <a:pt x="3344864" y="6271757"/>
                  <a:pt x="3263618" y="6353003"/>
                  <a:pt x="3163395" y="6353003"/>
                </a:cubicBezTo>
                <a:cubicBezTo>
                  <a:pt x="3063172" y="6353003"/>
                  <a:pt x="2981926" y="6271757"/>
                  <a:pt x="2981926" y="6171534"/>
                </a:cubicBezTo>
                <a:cubicBezTo>
                  <a:pt x="2981926" y="6071311"/>
                  <a:pt x="3063172" y="5990065"/>
                  <a:pt x="3163395" y="5990065"/>
                </a:cubicBezTo>
                <a:close/>
                <a:moveTo>
                  <a:pt x="1198150" y="5990065"/>
                </a:moveTo>
                <a:cubicBezTo>
                  <a:pt x="1298373" y="5990065"/>
                  <a:pt x="1379619" y="6071311"/>
                  <a:pt x="1379619" y="6171534"/>
                </a:cubicBezTo>
                <a:cubicBezTo>
                  <a:pt x="1379619" y="6271757"/>
                  <a:pt x="1298373" y="6353003"/>
                  <a:pt x="1198150" y="6353003"/>
                </a:cubicBezTo>
                <a:cubicBezTo>
                  <a:pt x="1097927" y="6353003"/>
                  <a:pt x="1016681" y="6271757"/>
                  <a:pt x="1016681" y="6171534"/>
                </a:cubicBezTo>
                <a:cubicBezTo>
                  <a:pt x="1016681" y="6071311"/>
                  <a:pt x="1097927" y="5990065"/>
                  <a:pt x="1198150" y="5990065"/>
                </a:cubicBezTo>
                <a:close/>
                <a:moveTo>
                  <a:pt x="4241782" y="5971000"/>
                </a:moveTo>
                <a:cubicBezTo>
                  <a:pt x="4342005" y="5971000"/>
                  <a:pt x="4423251" y="6052246"/>
                  <a:pt x="4423251" y="6152469"/>
                </a:cubicBezTo>
                <a:cubicBezTo>
                  <a:pt x="4423251" y="6252692"/>
                  <a:pt x="4342005" y="6333938"/>
                  <a:pt x="4241782" y="6333938"/>
                </a:cubicBezTo>
                <a:cubicBezTo>
                  <a:pt x="4141559" y="6333938"/>
                  <a:pt x="4060313" y="6252692"/>
                  <a:pt x="4060313" y="6152469"/>
                </a:cubicBezTo>
                <a:cubicBezTo>
                  <a:pt x="4060313" y="6052246"/>
                  <a:pt x="4141559" y="5971000"/>
                  <a:pt x="4241782" y="5971000"/>
                </a:cubicBezTo>
                <a:close/>
                <a:moveTo>
                  <a:pt x="2247614" y="5971000"/>
                </a:moveTo>
                <a:cubicBezTo>
                  <a:pt x="2347837" y="5971000"/>
                  <a:pt x="2429083" y="6052246"/>
                  <a:pt x="2429083" y="6152469"/>
                </a:cubicBezTo>
                <a:cubicBezTo>
                  <a:pt x="2429083" y="6252692"/>
                  <a:pt x="2347837" y="6333938"/>
                  <a:pt x="2247614" y="6333938"/>
                </a:cubicBezTo>
                <a:cubicBezTo>
                  <a:pt x="2147391" y="6333938"/>
                  <a:pt x="2066145" y="6252692"/>
                  <a:pt x="2066145" y="6152469"/>
                </a:cubicBezTo>
                <a:cubicBezTo>
                  <a:pt x="2066145" y="6052246"/>
                  <a:pt x="2147391" y="5971000"/>
                  <a:pt x="2247614" y="5971000"/>
                </a:cubicBezTo>
                <a:close/>
                <a:moveTo>
                  <a:pt x="282369" y="5971000"/>
                </a:moveTo>
                <a:cubicBezTo>
                  <a:pt x="382592" y="5971000"/>
                  <a:pt x="463838" y="6052246"/>
                  <a:pt x="463838" y="6152469"/>
                </a:cubicBezTo>
                <a:cubicBezTo>
                  <a:pt x="463838" y="6252692"/>
                  <a:pt x="382592" y="6333938"/>
                  <a:pt x="282369" y="6333938"/>
                </a:cubicBezTo>
                <a:cubicBezTo>
                  <a:pt x="182146" y="6333938"/>
                  <a:pt x="100900" y="6252692"/>
                  <a:pt x="100900" y="6152469"/>
                </a:cubicBezTo>
                <a:cubicBezTo>
                  <a:pt x="100900" y="6052246"/>
                  <a:pt x="182146" y="5971000"/>
                  <a:pt x="282369" y="5971000"/>
                </a:cubicBezTo>
                <a:close/>
                <a:moveTo>
                  <a:pt x="7050831" y="5008321"/>
                </a:moveTo>
                <a:cubicBezTo>
                  <a:pt x="7151054" y="5008321"/>
                  <a:pt x="7232300" y="5089567"/>
                  <a:pt x="7232300" y="5189790"/>
                </a:cubicBezTo>
                <a:cubicBezTo>
                  <a:pt x="7232300" y="5290013"/>
                  <a:pt x="7151054" y="5371259"/>
                  <a:pt x="7050831" y="5371259"/>
                </a:cubicBezTo>
                <a:cubicBezTo>
                  <a:pt x="6950608" y="5371259"/>
                  <a:pt x="6869362" y="5290013"/>
                  <a:pt x="6869362" y="5189790"/>
                </a:cubicBezTo>
                <a:cubicBezTo>
                  <a:pt x="6869362" y="5089567"/>
                  <a:pt x="6950608" y="5008321"/>
                  <a:pt x="7050831" y="5008321"/>
                </a:cubicBezTo>
                <a:close/>
                <a:moveTo>
                  <a:pt x="6135050" y="4989256"/>
                </a:moveTo>
                <a:cubicBezTo>
                  <a:pt x="6235273" y="4989256"/>
                  <a:pt x="6316519" y="5070502"/>
                  <a:pt x="6316519" y="5170725"/>
                </a:cubicBezTo>
                <a:cubicBezTo>
                  <a:pt x="6316519" y="5270948"/>
                  <a:pt x="6235273" y="5352194"/>
                  <a:pt x="6135050" y="5352194"/>
                </a:cubicBezTo>
                <a:cubicBezTo>
                  <a:pt x="6034827" y="5352194"/>
                  <a:pt x="5953581" y="5270948"/>
                  <a:pt x="5953581" y="5170725"/>
                </a:cubicBezTo>
                <a:cubicBezTo>
                  <a:pt x="5953581" y="5070502"/>
                  <a:pt x="6034827" y="4989256"/>
                  <a:pt x="6135050" y="4989256"/>
                </a:cubicBezTo>
                <a:close/>
                <a:moveTo>
                  <a:pt x="5056663" y="4989256"/>
                </a:moveTo>
                <a:cubicBezTo>
                  <a:pt x="5156886" y="4989256"/>
                  <a:pt x="5238132" y="5070502"/>
                  <a:pt x="5238132" y="5170725"/>
                </a:cubicBezTo>
                <a:cubicBezTo>
                  <a:pt x="5238132" y="5270948"/>
                  <a:pt x="5156886" y="5352194"/>
                  <a:pt x="5056663" y="5352194"/>
                </a:cubicBezTo>
                <a:cubicBezTo>
                  <a:pt x="4956440" y="5352194"/>
                  <a:pt x="4875194" y="5270948"/>
                  <a:pt x="4875194" y="5170725"/>
                </a:cubicBezTo>
                <a:cubicBezTo>
                  <a:pt x="4875194" y="5070502"/>
                  <a:pt x="4956440" y="4989256"/>
                  <a:pt x="5056663" y="4989256"/>
                </a:cubicBezTo>
                <a:close/>
                <a:moveTo>
                  <a:pt x="3062495" y="4989256"/>
                </a:moveTo>
                <a:cubicBezTo>
                  <a:pt x="3162718" y="4989256"/>
                  <a:pt x="3243964" y="5070502"/>
                  <a:pt x="3243964" y="5170725"/>
                </a:cubicBezTo>
                <a:cubicBezTo>
                  <a:pt x="3243964" y="5270948"/>
                  <a:pt x="3162718" y="5352194"/>
                  <a:pt x="3062495" y="5352194"/>
                </a:cubicBezTo>
                <a:cubicBezTo>
                  <a:pt x="2962272" y="5352194"/>
                  <a:pt x="2881026" y="5270948"/>
                  <a:pt x="2881026" y="5170725"/>
                </a:cubicBezTo>
                <a:cubicBezTo>
                  <a:pt x="2881026" y="5070502"/>
                  <a:pt x="2962272" y="4989256"/>
                  <a:pt x="3062495" y="4989256"/>
                </a:cubicBezTo>
                <a:close/>
                <a:moveTo>
                  <a:pt x="1097250" y="4989256"/>
                </a:moveTo>
                <a:cubicBezTo>
                  <a:pt x="1197473" y="4989256"/>
                  <a:pt x="1278719" y="5070502"/>
                  <a:pt x="1278719" y="5170725"/>
                </a:cubicBezTo>
                <a:cubicBezTo>
                  <a:pt x="1278719" y="5270948"/>
                  <a:pt x="1197473" y="5352194"/>
                  <a:pt x="1097250" y="5352194"/>
                </a:cubicBezTo>
                <a:cubicBezTo>
                  <a:pt x="997027" y="5352194"/>
                  <a:pt x="915781" y="5270948"/>
                  <a:pt x="915781" y="5170725"/>
                </a:cubicBezTo>
                <a:cubicBezTo>
                  <a:pt x="915781" y="5070502"/>
                  <a:pt x="997027" y="4989256"/>
                  <a:pt x="1097250" y="4989256"/>
                </a:cubicBezTo>
                <a:close/>
                <a:moveTo>
                  <a:pt x="4140882" y="4970191"/>
                </a:moveTo>
                <a:cubicBezTo>
                  <a:pt x="4241105" y="4970191"/>
                  <a:pt x="4322351" y="5051437"/>
                  <a:pt x="4322351" y="5151660"/>
                </a:cubicBezTo>
                <a:cubicBezTo>
                  <a:pt x="4322351" y="5251883"/>
                  <a:pt x="4241105" y="5333129"/>
                  <a:pt x="4140882" y="5333129"/>
                </a:cubicBezTo>
                <a:cubicBezTo>
                  <a:pt x="4040659" y="5333129"/>
                  <a:pt x="3959413" y="5251883"/>
                  <a:pt x="3959413" y="5151660"/>
                </a:cubicBezTo>
                <a:cubicBezTo>
                  <a:pt x="3959413" y="5051437"/>
                  <a:pt x="4040659" y="4970191"/>
                  <a:pt x="4140882" y="4970191"/>
                </a:cubicBezTo>
                <a:close/>
                <a:moveTo>
                  <a:pt x="2146714" y="4970191"/>
                </a:moveTo>
                <a:cubicBezTo>
                  <a:pt x="2246937" y="4970191"/>
                  <a:pt x="2328183" y="5051437"/>
                  <a:pt x="2328183" y="5151660"/>
                </a:cubicBezTo>
                <a:cubicBezTo>
                  <a:pt x="2328183" y="5251883"/>
                  <a:pt x="2246937" y="5333129"/>
                  <a:pt x="2146714" y="5333129"/>
                </a:cubicBezTo>
                <a:cubicBezTo>
                  <a:pt x="2046491" y="5333129"/>
                  <a:pt x="1965245" y="5251883"/>
                  <a:pt x="1965245" y="5151660"/>
                </a:cubicBezTo>
                <a:cubicBezTo>
                  <a:pt x="1965245" y="5051437"/>
                  <a:pt x="2046491" y="4970191"/>
                  <a:pt x="2146714" y="4970191"/>
                </a:cubicBezTo>
                <a:close/>
                <a:moveTo>
                  <a:pt x="181469" y="4970191"/>
                </a:moveTo>
                <a:cubicBezTo>
                  <a:pt x="281692" y="4970191"/>
                  <a:pt x="362938" y="5051437"/>
                  <a:pt x="362938" y="5151660"/>
                </a:cubicBezTo>
                <a:cubicBezTo>
                  <a:pt x="362938" y="5251883"/>
                  <a:pt x="281692" y="5333129"/>
                  <a:pt x="181469" y="5333129"/>
                </a:cubicBezTo>
                <a:cubicBezTo>
                  <a:pt x="81246" y="5333129"/>
                  <a:pt x="0" y="5251883"/>
                  <a:pt x="0" y="5151660"/>
                </a:cubicBezTo>
                <a:cubicBezTo>
                  <a:pt x="0" y="5051437"/>
                  <a:pt x="81246" y="4970191"/>
                  <a:pt x="181469" y="4970191"/>
                </a:cubicBezTo>
                <a:close/>
                <a:moveTo>
                  <a:pt x="7101281" y="4058255"/>
                </a:moveTo>
                <a:cubicBezTo>
                  <a:pt x="7201504" y="4058255"/>
                  <a:pt x="7282750" y="4139501"/>
                  <a:pt x="7282750" y="4239724"/>
                </a:cubicBezTo>
                <a:cubicBezTo>
                  <a:pt x="7282750" y="4339947"/>
                  <a:pt x="7201504" y="4421193"/>
                  <a:pt x="7101281" y="4421193"/>
                </a:cubicBezTo>
                <a:cubicBezTo>
                  <a:pt x="7001058" y="4421193"/>
                  <a:pt x="6919812" y="4339947"/>
                  <a:pt x="6919812" y="4239724"/>
                </a:cubicBezTo>
                <a:cubicBezTo>
                  <a:pt x="6919812" y="4139501"/>
                  <a:pt x="7001058" y="4058255"/>
                  <a:pt x="7101281" y="4058255"/>
                </a:cubicBezTo>
                <a:close/>
                <a:moveTo>
                  <a:pt x="6185500" y="4039190"/>
                </a:moveTo>
                <a:cubicBezTo>
                  <a:pt x="6285723" y="4039190"/>
                  <a:pt x="6366969" y="4120436"/>
                  <a:pt x="6366969" y="4220659"/>
                </a:cubicBezTo>
                <a:cubicBezTo>
                  <a:pt x="6366969" y="4320882"/>
                  <a:pt x="6285723" y="4402128"/>
                  <a:pt x="6185500" y="4402128"/>
                </a:cubicBezTo>
                <a:cubicBezTo>
                  <a:pt x="6085277" y="4402128"/>
                  <a:pt x="6004031" y="4320882"/>
                  <a:pt x="6004031" y="4220659"/>
                </a:cubicBezTo>
                <a:cubicBezTo>
                  <a:pt x="6004031" y="4120436"/>
                  <a:pt x="6085277" y="4039190"/>
                  <a:pt x="6185500" y="4039190"/>
                </a:cubicBezTo>
                <a:close/>
                <a:moveTo>
                  <a:pt x="5107113" y="4039190"/>
                </a:moveTo>
                <a:cubicBezTo>
                  <a:pt x="5207336" y="4039190"/>
                  <a:pt x="5288582" y="4120436"/>
                  <a:pt x="5288582" y="4220659"/>
                </a:cubicBezTo>
                <a:cubicBezTo>
                  <a:pt x="5288582" y="4320882"/>
                  <a:pt x="5207336" y="4402128"/>
                  <a:pt x="5107113" y="4402128"/>
                </a:cubicBezTo>
                <a:cubicBezTo>
                  <a:pt x="5006890" y="4402128"/>
                  <a:pt x="4925644" y="4320882"/>
                  <a:pt x="4925644" y="4220659"/>
                </a:cubicBezTo>
                <a:cubicBezTo>
                  <a:pt x="4925644" y="4120436"/>
                  <a:pt x="5006890" y="4039190"/>
                  <a:pt x="5107113" y="4039190"/>
                </a:cubicBezTo>
                <a:close/>
                <a:moveTo>
                  <a:pt x="3112945" y="4039190"/>
                </a:moveTo>
                <a:cubicBezTo>
                  <a:pt x="3213168" y="4039190"/>
                  <a:pt x="3294414" y="4120436"/>
                  <a:pt x="3294414" y="4220659"/>
                </a:cubicBezTo>
                <a:cubicBezTo>
                  <a:pt x="3294414" y="4320882"/>
                  <a:pt x="3213168" y="4402128"/>
                  <a:pt x="3112945" y="4402128"/>
                </a:cubicBezTo>
                <a:cubicBezTo>
                  <a:pt x="3012722" y="4402128"/>
                  <a:pt x="2931476" y="4320882"/>
                  <a:pt x="2931476" y="4220659"/>
                </a:cubicBezTo>
                <a:cubicBezTo>
                  <a:pt x="2931476" y="4120436"/>
                  <a:pt x="3012722" y="4039190"/>
                  <a:pt x="3112945" y="4039190"/>
                </a:cubicBezTo>
                <a:close/>
                <a:moveTo>
                  <a:pt x="1147700" y="4039190"/>
                </a:moveTo>
                <a:cubicBezTo>
                  <a:pt x="1247923" y="4039190"/>
                  <a:pt x="1329169" y="4120436"/>
                  <a:pt x="1329169" y="4220659"/>
                </a:cubicBezTo>
                <a:cubicBezTo>
                  <a:pt x="1329169" y="4320882"/>
                  <a:pt x="1247923" y="4402128"/>
                  <a:pt x="1147700" y="4402128"/>
                </a:cubicBezTo>
                <a:cubicBezTo>
                  <a:pt x="1047477" y="4402128"/>
                  <a:pt x="966231" y="4320882"/>
                  <a:pt x="966231" y="4220659"/>
                </a:cubicBezTo>
                <a:cubicBezTo>
                  <a:pt x="966231" y="4120436"/>
                  <a:pt x="1047477" y="4039190"/>
                  <a:pt x="1147700" y="4039190"/>
                </a:cubicBezTo>
                <a:close/>
                <a:moveTo>
                  <a:pt x="4191332" y="4020125"/>
                </a:moveTo>
                <a:cubicBezTo>
                  <a:pt x="4291555" y="4020125"/>
                  <a:pt x="4372801" y="4101371"/>
                  <a:pt x="4372801" y="4201594"/>
                </a:cubicBezTo>
                <a:cubicBezTo>
                  <a:pt x="4372801" y="4301817"/>
                  <a:pt x="4291555" y="4383063"/>
                  <a:pt x="4191332" y="4383063"/>
                </a:cubicBezTo>
                <a:cubicBezTo>
                  <a:pt x="4091109" y="4383063"/>
                  <a:pt x="4009863" y="4301817"/>
                  <a:pt x="4009863" y="4201594"/>
                </a:cubicBezTo>
                <a:cubicBezTo>
                  <a:pt x="4009863" y="4101371"/>
                  <a:pt x="4091109" y="4020125"/>
                  <a:pt x="4191332" y="4020125"/>
                </a:cubicBezTo>
                <a:close/>
                <a:moveTo>
                  <a:pt x="2197164" y="4020125"/>
                </a:moveTo>
                <a:cubicBezTo>
                  <a:pt x="2297387" y="4020125"/>
                  <a:pt x="2378633" y="4101371"/>
                  <a:pt x="2378633" y="4201594"/>
                </a:cubicBezTo>
                <a:cubicBezTo>
                  <a:pt x="2378633" y="4301817"/>
                  <a:pt x="2297387" y="4383063"/>
                  <a:pt x="2197164" y="4383063"/>
                </a:cubicBezTo>
                <a:cubicBezTo>
                  <a:pt x="2096941" y="4383063"/>
                  <a:pt x="2015695" y="4301817"/>
                  <a:pt x="2015695" y="4201594"/>
                </a:cubicBezTo>
                <a:cubicBezTo>
                  <a:pt x="2015695" y="4101371"/>
                  <a:pt x="2096941" y="4020125"/>
                  <a:pt x="2197164" y="4020125"/>
                </a:cubicBezTo>
                <a:close/>
                <a:moveTo>
                  <a:pt x="231919" y="4020125"/>
                </a:moveTo>
                <a:cubicBezTo>
                  <a:pt x="332142" y="4020125"/>
                  <a:pt x="413388" y="4101371"/>
                  <a:pt x="413388" y="4201594"/>
                </a:cubicBezTo>
                <a:cubicBezTo>
                  <a:pt x="413388" y="4301817"/>
                  <a:pt x="332142" y="4383063"/>
                  <a:pt x="231919" y="4383063"/>
                </a:cubicBezTo>
                <a:cubicBezTo>
                  <a:pt x="131696" y="4383063"/>
                  <a:pt x="50450" y="4301817"/>
                  <a:pt x="50450" y="4201594"/>
                </a:cubicBezTo>
                <a:cubicBezTo>
                  <a:pt x="50450" y="4101371"/>
                  <a:pt x="131696" y="4020125"/>
                  <a:pt x="231919" y="4020125"/>
                </a:cubicBezTo>
                <a:close/>
                <a:moveTo>
                  <a:pt x="7101281" y="2966810"/>
                </a:moveTo>
                <a:cubicBezTo>
                  <a:pt x="7201504" y="2966810"/>
                  <a:pt x="7282750" y="3048056"/>
                  <a:pt x="7282750" y="3148279"/>
                </a:cubicBezTo>
                <a:cubicBezTo>
                  <a:pt x="7282750" y="3248502"/>
                  <a:pt x="7201504" y="3329748"/>
                  <a:pt x="7101281" y="3329748"/>
                </a:cubicBezTo>
                <a:cubicBezTo>
                  <a:pt x="7001058" y="3329748"/>
                  <a:pt x="6919812" y="3248502"/>
                  <a:pt x="6919812" y="3148279"/>
                </a:cubicBezTo>
                <a:cubicBezTo>
                  <a:pt x="6919812" y="3048056"/>
                  <a:pt x="7001058" y="2966810"/>
                  <a:pt x="7101281" y="2966810"/>
                </a:cubicBezTo>
                <a:close/>
                <a:moveTo>
                  <a:pt x="6185500" y="2947745"/>
                </a:moveTo>
                <a:cubicBezTo>
                  <a:pt x="6285723" y="2947745"/>
                  <a:pt x="6366969" y="3028991"/>
                  <a:pt x="6366969" y="3129214"/>
                </a:cubicBezTo>
                <a:cubicBezTo>
                  <a:pt x="6366969" y="3229437"/>
                  <a:pt x="6285723" y="3310683"/>
                  <a:pt x="6185500" y="3310683"/>
                </a:cubicBezTo>
                <a:cubicBezTo>
                  <a:pt x="6085277" y="3310683"/>
                  <a:pt x="6004031" y="3229437"/>
                  <a:pt x="6004031" y="3129214"/>
                </a:cubicBezTo>
                <a:cubicBezTo>
                  <a:pt x="6004031" y="3028991"/>
                  <a:pt x="6085277" y="2947745"/>
                  <a:pt x="6185500" y="2947745"/>
                </a:cubicBezTo>
                <a:close/>
                <a:moveTo>
                  <a:pt x="5107113" y="2947745"/>
                </a:moveTo>
                <a:cubicBezTo>
                  <a:pt x="5207336" y="2947745"/>
                  <a:pt x="5288582" y="3028991"/>
                  <a:pt x="5288582" y="3129214"/>
                </a:cubicBezTo>
                <a:cubicBezTo>
                  <a:pt x="5288582" y="3229437"/>
                  <a:pt x="5207336" y="3310683"/>
                  <a:pt x="5107113" y="3310683"/>
                </a:cubicBezTo>
                <a:cubicBezTo>
                  <a:pt x="5006890" y="3310683"/>
                  <a:pt x="4925644" y="3229437"/>
                  <a:pt x="4925644" y="3129214"/>
                </a:cubicBezTo>
                <a:cubicBezTo>
                  <a:pt x="4925644" y="3028991"/>
                  <a:pt x="5006890" y="2947745"/>
                  <a:pt x="5107113" y="2947745"/>
                </a:cubicBezTo>
                <a:close/>
                <a:moveTo>
                  <a:pt x="3112945" y="2947745"/>
                </a:moveTo>
                <a:cubicBezTo>
                  <a:pt x="3213168" y="2947745"/>
                  <a:pt x="3294414" y="3028991"/>
                  <a:pt x="3294414" y="3129214"/>
                </a:cubicBezTo>
                <a:cubicBezTo>
                  <a:pt x="3294414" y="3229437"/>
                  <a:pt x="3213168" y="3310683"/>
                  <a:pt x="3112945" y="3310683"/>
                </a:cubicBezTo>
                <a:cubicBezTo>
                  <a:pt x="3012722" y="3310683"/>
                  <a:pt x="2931476" y="3229437"/>
                  <a:pt x="2931476" y="3129214"/>
                </a:cubicBezTo>
                <a:cubicBezTo>
                  <a:pt x="2931476" y="3028991"/>
                  <a:pt x="3012722" y="2947745"/>
                  <a:pt x="3112945" y="2947745"/>
                </a:cubicBezTo>
                <a:close/>
                <a:moveTo>
                  <a:pt x="1147700" y="2947745"/>
                </a:moveTo>
                <a:cubicBezTo>
                  <a:pt x="1247923" y="2947745"/>
                  <a:pt x="1329169" y="3028991"/>
                  <a:pt x="1329169" y="3129214"/>
                </a:cubicBezTo>
                <a:cubicBezTo>
                  <a:pt x="1329169" y="3229437"/>
                  <a:pt x="1247923" y="3310683"/>
                  <a:pt x="1147700" y="3310683"/>
                </a:cubicBezTo>
                <a:cubicBezTo>
                  <a:pt x="1047477" y="3310683"/>
                  <a:pt x="966231" y="3229437"/>
                  <a:pt x="966231" y="3129214"/>
                </a:cubicBezTo>
                <a:cubicBezTo>
                  <a:pt x="966231" y="3028991"/>
                  <a:pt x="1047477" y="2947745"/>
                  <a:pt x="1147700" y="2947745"/>
                </a:cubicBezTo>
                <a:close/>
                <a:moveTo>
                  <a:pt x="4191332" y="2928680"/>
                </a:moveTo>
                <a:cubicBezTo>
                  <a:pt x="4291555" y="2928680"/>
                  <a:pt x="4372801" y="3009926"/>
                  <a:pt x="4372801" y="3110149"/>
                </a:cubicBezTo>
                <a:cubicBezTo>
                  <a:pt x="4372801" y="3210372"/>
                  <a:pt x="4291555" y="3291618"/>
                  <a:pt x="4191332" y="3291618"/>
                </a:cubicBezTo>
                <a:cubicBezTo>
                  <a:pt x="4091109" y="3291618"/>
                  <a:pt x="4009863" y="3210372"/>
                  <a:pt x="4009863" y="3110149"/>
                </a:cubicBezTo>
                <a:cubicBezTo>
                  <a:pt x="4009863" y="3009926"/>
                  <a:pt x="4091109" y="2928680"/>
                  <a:pt x="4191332" y="2928680"/>
                </a:cubicBezTo>
                <a:close/>
                <a:moveTo>
                  <a:pt x="2197164" y="2928680"/>
                </a:moveTo>
                <a:cubicBezTo>
                  <a:pt x="2297387" y="2928680"/>
                  <a:pt x="2378633" y="3009926"/>
                  <a:pt x="2378633" y="3110149"/>
                </a:cubicBezTo>
                <a:cubicBezTo>
                  <a:pt x="2378633" y="3210372"/>
                  <a:pt x="2297387" y="3291618"/>
                  <a:pt x="2197164" y="3291618"/>
                </a:cubicBezTo>
                <a:cubicBezTo>
                  <a:pt x="2096941" y="3291618"/>
                  <a:pt x="2015695" y="3210372"/>
                  <a:pt x="2015695" y="3110149"/>
                </a:cubicBezTo>
                <a:cubicBezTo>
                  <a:pt x="2015695" y="3009926"/>
                  <a:pt x="2096941" y="2928680"/>
                  <a:pt x="2197164" y="2928680"/>
                </a:cubicBezTo>
                <a:close/>
                <a:moveTo>
                  <a:pt x="231919" y="2928680"/>
                </a:moveTo>
                <a:cubicBezTo>
                  <a:pt x="332142" y="2928680"/>
                  <a:pt x="413388" y="3009926"/>
                  <a:pt x="413388" y="3110149"/>
                </a:cubicBezTo>
                <a:cubicBezTo>
                  <a:pt x="413388" y="3210372"/>
                  <a:pt x="332142" y="3291618"/>
                  <a:pt x="231919" y="3291618"/>
                </a:cubicBezTo>
                <a:cubicBezTo>
                  <a:pt x="131696" y="3291618"/>
                  <a:pt x="50450" y="3210372"/>
                  <a:pt x="50450" y="3110149"/>
                </a:cubicBezTo>
                <a:cubicBezTo>
                  <a:pt x="50450" y="3009926"/>
                  <a:pt x="131696" y="2928680"/>
                  <a:pt x="231919" y="2928680"/>
                </a:cubicBezTo>
                <a:close/>
                <a:moveTo>
                  <a:pt x="7151731" y="2016744"/>
                </a:moveTo>
                <a:cubicBezTo>
                  <a:pt x="7251954" y="2016744"/>
                  <a:pt x="7333200" y="2097990"/>
                  <a:pt x="7333200" y="2198213"/>
                </a:cubicBezTo>
                <a:cubicBezTo>
                  <a:pt x="7333200" y="2298436"/>
                  <a:pt x="7251954" y="2379682"/>
                  <a:pt x="7151731" y="2379682"/>
                </a:cubicBezTo>
                <a:cubicBezTo>
                  <a:pt x="7051508" y="2379682"/>
                  <a:pt x="6970262" y="2298436"/>
                  <a:pt x="6970262" y="2198213"/>
                </a:cubicBezTo>
                <a:cubicBezTo>
                  <a:pt x="6970262" y="2097990"/>
                  <a:pt x="7051508" y="2016744"/>
                  <a:pt x="7151731" y="2016744"/>
                </a:cubicBezTo>
                <a:close/>
                <a:moveTo>
                  <a:pt x="6235950" y="1997679"/>
                </a:moveTo>
                <a:cubicBezTo>
                  <a:pt x="6336173" y="1997679"/>
                  <a:pt x="6417419" y="2078925"/>
                  <a:pt x="6417419" y="2179148"/>
                </a:cubicBezTo>
                <a:cubicBezTo>
                  <a:pt x="6417419" y="2279371"/>
                  <a:pt x="6336173" y="2360617"/>
                  <a:pt x="6235950" y="2360617"/>
                </a:cubicBezTo>
                <a:cubicBezTo>
                  <a:pt x="6135727" y="2360617"/>
                  <a:pt x="6054481" y="2279371"/>
                  <a:pt x="6054481" y="2179148"/>
                </a:cubicBezTo>
                <a:cubicBezTo>
                  <a:pt x="6054481" y="2078925"/>
                  <a:pt x="6135727" y="1997679"/>
                  <a:pt x="6235950" y="1997679"/>
                </a:cubicBezTo>
                <a:close/>
                <a:moveTo>
                  <a:pt x="5157563" y="1997679"/>
                </a:moveTo>
                <a:cubicBezTo>
                  <a:pt x="5257786" y="1997679"/>
                  <a:pt x="5339032" y="2078925"/>
                  <a:pt x="5339032" y="2179148"/>
                </a:cubicBezTo>
                <a:cubicBezTo>
                  <a:pt x="5339032" y="2279371"/>
                  <a:pt x="5257786" y="2360617"/>
                  <a:pt x="5157563" y="2360617"/>
                </a:cubicBezTo>
                <a:cubicBezTo>
                  <a:pt x="5057340" y="2360617"/>
                  <a:pt x="4976094" y="2279371"/>
                  <a:pt x="4976094" y="2179148"/>
                </a:cubicBezTo>
                <a:cubicBezTo>
                  <a:pt x="4976094" y="2078925"/>
                  <a:pt x="5057340" y="1997679"/>
                  <a:pt x="5157563" y="1997679"/>
                </a:cubicBezTo>
                <a:close/>
                <a:moveTo>
                  <a:pt x="3163395" y="1997679"/>
                </a:moveTo>
                <a:cubicBezTo>
                  <a:pt x="3263618" y="1997679"/>
                  <a:pt x="3344864" y="2078925"/>
                  <a:pt x="3344864" y="2179148"/>
                </a:cubicBezTo>
                <a:cubicBezTo>
                  <a:pt x="3344864" y="2279371"/>
                  <a:pt x="3263618" y="2360617"/>
                  <a:pt x="3163395" y="2360617"/>
                </a:cubicBezTo>
                <a:cubicBezTo>
                  <a:pt x="3063172" y="2360617"/>
                  <a:pt x="2981926" y="2279371"/>
                  <a:pt x="2981926" y="2179148"/>
                </a:cubicBezTo>
                <a:cubicBezTo>
                  <a:pt x="2981926" y="2078925"/>
                  <a:pt x="3063172" y="1997679"/>
                  <a:pt x="3163395" y="1997679"/>
                </a:cubicBezTo>
                <a:close/>
                <a:moveTo>
                  <a:pt x="1198150" y="1997679"/>
                </a:moveTo>
                <a:cubicBezTo>
                  <a:pt x="1298373" y="1997679"/>
                  <a:pt x="1379619" y="2078925"/>
                  <a:pt x="1379619" y="2179148"/>
                </a:cubicBezTo>
                <a:cubicBezTo>
                  <a:pt x="1379619" y="2279371"/>
                  <a:pt x="1298373" y="2360617"/>
                  <a:pt x="1198150" y="2360617"/>
                </a:cubicBezTo>
                <a:cubicBezTo>
                  <a:pt x="1097927" y="2360617"/>
                  <a:pt x="1016681" y="2279371"/>
                  <a:pt x="1016681" y="2179148"/>
                </a:cubicBezTo>
                <a:cubicBezTo>
                  <a:pt x="1016681" y="2078925"/>
                  <a:pt x="1097927" y="1997679"/>
                  <a:pt x="1198150" y="1997679"/>
                </a:cubicBezTo>
                <a:close/>
                <a:moveTo>
                  <a:pt x="4241782" y="1978614"/>
                </a:moveTo>
                <a:cubicBezTo>
                  <a:pt x="4342005" y="1978614"/>
                  <a:pt x="4423251" y="2059860"/>
                  <a:pt x="4423251" y="2160083"/>
                </a:cubicBezTo>
                <a:cubicBezTo>
                  <a:pt x="4423251" y="2260306"/>
                  <a:pt x="4342005" y="2341552"/>
                  <a:pt x="4241782" y="2341552"/>
                </a:cubicBezTo>
                <a:cubicBezTo>
                  <a:pt x="4141559" y="2341552"/>
                  <a:pt x="4060313" y="2260306"/>
                  <a:pt x="4060313" y="2160083"/>
                </a:cubicBezTo>
                <a:cubicBezTo>
                  <a:pt x="4060313" y="2059860"/>
                  <a:pt x="4141559" y="1978614"/>
                  <a:pt x="4241782" y="1978614"/>
                </a:cubicBezTo>
                <a:close/>
                <a:moveTo>
                  <a:pt x="2247614" y="1978614"/>
                </a:moveTo>
                <a:cubicBezTo>
                  <a:pt x="2347837" y="1978614"/>
                  <a:pt x="2429083" y="2059860"/>
                  <a:pt x="2429083" y="2160083"/>
                </a:cubicBezTo>
                <a:cubicBezTo>
                  <a:pt x="2429083" y="2260306"/>
                  <a:pt x="2347837" y="2341552"/>
                  <a:pt x="2247614" y="2341552"/>
                </a:cubicBezTo>
                <a:cubicBezTo>
                  <a:pt x="2147391" y="2341552"/>
                  <a:pt x="2066145" y="2260306"/>
                  <a:pt x="2066145" y="2160083"/>
                </a:cubicBezTo>
                <a:cubicBezTo>
                  <a:pt x="2066145" y="2059860"/>
                  <a:pt x="2147391" y="1978614"/>
                  <a:pt x="2247614" y="1978614"/>
                </a:cubicBezTo>
                <a:close/>
                <a:moveTo>
                  <a:pt x="282369" y="1978614"/>
                </a:moveTo>
                <a:cubicBezTo>
                  <a:pt x="382592" y="1978614"/>
                  <a:pt x="463838" y="2059860"/>
                  <a:pt x="463838" y="2160083"/>
                </a:cubicBezTo>
                <a:cubicBezTo>
                  <a:pt x="463838" y="2260306"/>
                  <a:pt x="382592" y="2341552"/>
                  <a:pt x="282369" y="2341552"/>
                </a:cubicBezTo>
                <a:cubicBezTo>
                  <a:pt x="182146" y="2341552"/>
                  <a:pt x="100900" y="2260306"/>
                  <a:pt x="100900" y="2160083"/>
                </a:cubicBezTo>
                <a:cubicBezTo>
                  <a:pt x="100900" y="2059860"/>
                  <a:pt x="182146" y="1978614"/>
                  <a:pt x="282369" y="1978614"/>
                </a:cubicBezTo>
                <a:close/>
                <a:moveTo>
                  <a:pt x="7101281" y="988196"/>
                </a:moveTo>
                <a:cubicBezTo>
                  <a:pt x="7201504" y="988196"/>
                  <a:pt x="7282750" y="1069442"/>
                  <a:pt x="7282750" y="1169665"/>
                </a:cubicBezTo>
                <a:cubicBezTo>
                  <a:pt x="7282750" y="1269888"/>
                  <a:pt x="7201504" y="1351134"/>
                  <a:pt x="7101281" y="1351134"/>
                </a:cubicBezTo>
                <a:cubicBezTo>
                  <a:pt x="7001058" y="1351134"/>
                  <a:pt x="6919812" y="1269888"/>
                  <a:pt x="6919812" y="1169665"/>
                </a:cubicBezTo>
                <a:cubicBezTo>
                  <a:pt x="6919812" y="1069442"/>
                  <a:pt x="7001058" y="988196"/>
                  <a:pt x="7101281" y="988196"/>
                </a:cubicBezTo>
                <a:close/>
                <a:moveTo>
                  <a:pt x="6185500" y="969131"/>
                </a:moveTo>
                <a:cubicBezTo>
                  <a:pt x="6285723" y="969131"/>
                  <a:pt x="6366969" y="1050377"/>
                  <a:pt x="6366969" y="1150600"/>
                </a:cubicBezTo>
                <a:cubicBezTo>
                  <a:pt x="6366969" y="1250823"/>
                  <a:pt x="6285723" y="1332069"/>
                  <a:pt x="6185500" y="1332069"/>
                </a:cubicBezTo>
                <a:cubicBezTo>
                  <a:pt x="6085277" y="1332069"/>
                  <a:pt x="6004031" y="1250823"/>
                  <a:pt x="6004031" y="1150600"/>
                </a:cubicBezTo>
                <a:cubicBezTo>
                  <a:pt x="6004031" y="1050377"/>
                  <a:pt x="6085277" y="969131"/>
                  <a:pt x="6185500" y="969131"/>
                </a:cubicBezTo>
                <a:close/>
                <a:moveTo>
                  <a:pt x="5107113" y="969131"/>
                </a:moveTo>
                <a:cubicBezTo>
                  <a:pt x="5207336" y="969131"/>
                  <a:pt x="5288582" y="1050377"/>
                  <a:pt x="5288582" y="1150600"/>
                </a:cubicBezTo>
                <a:cubicBezTo>
                  <a:pt x="5288582" y="1250823"/>
                  <a:pt x="5207336" y="1332069"/>
                  <a:pt x="5107113" y="1332069"/>
                </a:cubicBezTo>
                <a:cubicBezTo>
                  <a:pt x="5006890" y="1332069"/>
                  <a:pt x="4925644" y="1250823"/>
                  <a:pt x="4925644" y="1150600"/>
                </a:cubicBezTo>
                <a:cubicBezTo>
                  <a:pt x="4925644" y="1050377"/>
                  <a:pt x="5006890" y="969131"/>
                  <a:pt x="5107113" y="969131"/>
                </a:cubicBezTo>
                <a:close/>
                <a:moveTo>
                  <a:pt x="3112945" y="969131"/>
                </a:moveTo>
                <a:cubicBezTo>
                  <a:pt x="3213168" y="969131"/>
                  <a:pt x="3294414" y="1050377"/>
                  <a:pt x="3294414" y="1150600"/>
                </a:cubicBezTo>
                <a:cubicBezTo>
                  <a:pt x="3294414" y="1250823"/>
                  <a:pt x="3213168" y="1332069"/>
                  <a:pt x="3112945" y="1332069"/>
                </a:cubicBezTo>
                <a:cubicBezTo>
                  <a:pt x="3012722" y="1332069"/>
                  <a:pt x="2931476" y="1250823"/>
                  <a:pt x="2931476" y="1150600"/>
                </a:cubicBezTo>
                <a:cubicBezTo>
                  <a:pt x="2931476" y="1050377"/>
                  <a:pt x="3012722" y="969131"/>
                  <a:pt x="3112945" y="969131"/>
                </a:cubicBezTo>
                <a:close/>
                <a:moveTo>
                  <a:pt x="1147700" y="969131"/>
                </a:moveTo>
                <a:cubicBezTo>
                  <a:pt x="1247923" y="969131"/>
                  <a:pt x="1329169" y="1050377"/>
                  <a:pt x="1329169" y="1150600"/>
                </a:cubicBezTo>
                <a:cubicBezTo>
                  <a:pt x="1329169" y="1250823"/>
                  <a:pt x="1247923" y="1332069"/>
                  <a:pt x="1147700" y="1332069"/>
                </a:cubicBezTo>
                <a:cubicBezTo>
                  <a:pt x="1047477" y="1332069"/>
                  <a:pt x="966231" y="1250823"/>
                  <a:pt x="966231" y="1150600"/>
                </a:cubicBezTo>
                <a:cubicBezTo>
                  <a:pt x="966231" y="1050377"/>
                  <a:pt x="1047477" y="969131"/>
                  <a:pt x="1147700" y="969131"/>
                </a:cubicBezTo>
                <a:close/>
                <a:moveTo>
                  <a:pt x="4191332" y="950066"/>
                </a:moveTo>
                <a:cubicBezTo>
                  <a:pt x="4291555" y="950066"/>
                  <a:pt x="4372801" y="1031312"/>
                  <a:pt x="4372801" y="1131535"/>
                </a:cubicBezTo>
                <a:cubicBezTo>
                  <a:pt x="4372801" y="1231758"/>
                  <a:pt x="4291555" y="1313004"/>
                  <a:pt x="4191332" y="1313004"/>
                </a:cubicBezTo>
                <a:cubicBezTo>
                  <a:pt x="4091109" y="1313004"/>
                  <a:pt x="4009863" y="1231758"/>
                  <a:pt x="4009863" y="1131535"/>
                </a:cubicBezTo>
                <a:cubicBezTo>
                  <a:pt x="4009863" y="1031312"/>
                  <a:pt x="4091109" y="950066"/>
                  <a:pt x="4191332" y="950066"/>
                </a:cubicBezTo>
                <a:close/>
                <a:moveTo>
                  <a:pt x="2197164" y="950066"/>
                </a:moveTo>
                <a:cubicBezTo>
                  <a:pt x="2297387" y="950066"/>
                  <a:pt x="2378633" y="1031312"/>
                  <a:pt x="2378633" y="1131535"/>
                </a:cubicBezTo>
                <a:cubicBezTo>
                  <a:pt x="2378633" y="1231758"/>
                  <a:pt x="2297387" y="1313004"/>
                  <a:pt x="2197164" y="1313004"/>
                </a:cubicBezTo>
                <a:cubicBezTo>
                  <a:pt x="2096941" y="1313004"/>
                  <a:pt x="2015695" y="1231758"/>
                  <a:pt x="2015695" y="1131535"/>
                </a:cubicBezTo>
                <a:cubicBezTo>
                  <a:pt x="2015695" y="1031312"/>
                  <a:pt x="2096941" y="950066"/>
                  <a:pt x="2197164" y="950066"/>
                </a:cubicBezTo>
                <a:close/>
                <a:moveTo>
                  <a:pt x="231919" y="950066"/>
                </a:moveTo>
                <a:cubicBezTo>
                  <a:pt x="332142" y="950066"/>
                  <a:pt x="413388" y="1031312"/>
                  <a:pt x="413388" y="1131535"/>
                </a:cubicBezTo>
                <a:cubicBezTo>
                  <a:pt x="413388" y="1231758"/>
                  <a:pt x="332142" y="1313004"/>
                  <a:pt x="231919" y="1313004"/>
                </a:cubicBezTo>
                <a:cubicBezTo>
                  <a:pt x="131696" y="1313004"/>
                  <a:pt x="50450" y="1231758"/>
                  <a:pt x="50450" y="1131535"/>
                </a:cubicBezTo>
                <a:cubicBezTo>
                  <a:pt x="50450" y="1031312"/>
                  <a:pt x="131696" y="950066"/>
                  <a:pt x="231919" y="950066"/>
                </a:cubicBezTo>
                <a:close/>
                <a:moveTo>
                  <a:pt x="7151731" y="38130"/>
                </a:moveTo>
                <a:cubicBezTo>
                  <a:pt x="7251954" y="38130"/>
                  <a:pt x="7333200" y="119376"/>
                  <a:pt x="7333200" y="219599"/>
                </a:cubicBezTo>
                <a:cubicBezTo>
                  <a:pt x="7333200" y="319822"/>
                  <a:pt x="7251954" y="401068"/>
                  <a:pt x="7151731" y="401068"/>
                </a:cubicBezTo>
                <a:cubicBezTo>
                  <a:pt x="7051508" y="401068"/>
                  <a:pt x="6970262" y="319822"/>
                  <a:pt x="6970262" y="219599"/>
                </a:cubicBezTo>
                <a:cubicBezTo>
                  <a:pt x="6970262" y="119376"/>
                  <a:pt x="7051508" y="38130"/>
                  <a:pt x="7151731" y="38130"/>
                </a:cubicBezTo>
                <a:close/>
                <a:moveTo>
                  <a:pt x="6235950" y="19065"/>
                </a:moveTo>
                <a:cubicBezTo>
                  <a:pt x="6336173" y="19065"/>
                  <a:pt x="6417419" y="100311"/>
                  <a:pt x="6417419" y="200534"/>
                </a:cubicBezTo>
                <a:cubicBezTo>
                  <a:pt x="6417419" y="300757"/>
                  <a:pt x="6336173" y="382003"/>
                  <a:pt x="6235950" y="382003"/>
                </a:cubicBezTo>
                <a:cubicBezTo>
                  <a:pt x="6135727" y="382003"/>
                  <a:pt x="6054481" y="300757"/>
                  <a:pt x="6054481" y="200534"/>
                </a:cubicBezTo>
                <a:cubicBezTo>
                  <a:pt x="6054481" y="100311"/>
                  <a:pt x="6135727" y="19065"/>
                  <a:pt x="6235950" y="19065"/>
                </a:cubicBezTo>
                <a:close/>
                <a:moveTo>
                  <a:pt x="5157563" y="19065"/>
                </a:moveTo>
                <a:cubicBezTo>
                  <a:pt x="5257786" y="19065"/>
                  <a:pt x="5339032" y="100311"/>
                  <a:pt x="5339032" y="200534"/>
                </a:cubicBezTo>
                <a:cubicBezTo>
                  <a:pt x="5339032" y="300757"/>
                  <a:pt x="5257786" y="382003"/>
                  <a:pt x="5157563" y="382003"/>
                </a:cubicBezTo>
                <a:cubicBezTo>
                  <a:pt x="5057340" y="382003"/>
                  <a:pt x="4976094" y="300757"/>
                  <a:pt x="4976094" y="200534"/>
                </a:cubicBezTo>
                <a:cubicBezTo>
                  <a:pt x="4976094" y="100311"/>
                  <a:pt x="5057340" y="19065"/>
                  <a:pt x="5157563" y="19065"/>
                </a:cubicBezTo>
                <a:close/>
                <a:moveTo>
                  <a:pt x="3163395" y="19065"/>
                </a:moveTo>
                <a:cubicBezTo>
                  <a:pt x="3263618" y="19065"/>
                  <a:pt x="3344864" y="100311"/>
                  <a:pt x="3344864" y="200534"/>
                </a:cubicBezTo>
                <a:cubicBezTo>
                  <a:pt x="3344864" y="300757"/>
                  <a:pt x="3263618" y="382003"/>
                  <a:pt x="3163395" y="382003"/>
                </a:cubicBezTo>
                <a:cubicBezTo>
                  <a:pt x="3063172" y="382003"/>
                  <a:pt x="2981926" y="300757"/>
                  <a:pt x="2981926" y="200534"/>
                </a:cubicBezTo>
                <a:cubicBezTo>
                  <a:pt x="2981926" y="100311"/>
                  <a:pt x="3063172" y="19065"/>
                  <a:pt x="3163395" y="19065"/>
                </a:cubicBezTo>
                <a:close/>
                <a:moveTo>
                  <a:pt x="1198150" y="19065"/>
                </a:moveTo>
                <a:cubicBezTo>
                  <a:pt x="1298373" y="19065"/>
                  <a:pt x="1379619" y="100311"/>
                  <a:pt x="1379619" y="200534"/>
                </a:cubicBezTo>
                <a:cubicBezTo>
                  <a:pt x="1379619" y="300757"/>
                  <a:pt x="1298373" y="382003"/>
                  <a:pt x="1198150" y="382003"/>
                </a:cubicBezTo>
                <a:cubicBezTo>
                  <a:pt x="1097927" y="382003"/>
                  <a:pt x="1016681" y="300757"/>
                  <a:pt x="1016681" y="200534"/>
                </a:cubicBezTo>
                <a:cubicBezTo>
                  <a:pt x="1016681" y="100311"/>
                  <a:pt x="1097927" y="19065"/>
                  <a:pt x="1198150" y="19065"/>
                </a:cubicBezTo>
                <a:close/>
                <a:moveTo>
                  <a:pt x="4241782" y="0"/>
                </a:moveTo>
                <a:cubicBezTo>
                  <a:pt x="4342005" y="0"/>
                  <a:pt x="4423251" y="81246"/>
                  <a:pt x="4423251" y="181469"/>
                </a:cubicBezTo>
                <a:cubicBezTo>
                  <a:pt x="4423251" y="281692"/>
                  <a:pt x="4342005" y="362938"/>
                  <a:pt x="4241782" y="362938"/>
                </a:cubicBezTo>
                <a:cubicBezTo>
                  <a:pt x="4141559" y="362938"/>
                  <a:pt x="4060313" y="281692"/>
                  <a:pt x="4060313" y="181469"/>
                </a:cubicBezTo>
                <a:cubicBezTo>
                  <a:pt x="4060313" y="81246"/>
                  <a:pt x="4141559" y="0"/>
                  <a:pt x="4241782" y="0"/>
                </a:cubicBezTo>
                <a:close/>
                <a:moveTo>
                  <a:pt x="2247614" y="0"/>
                </a:moveTo>
                <a:cubicBezTo>
                  <a:pt x="2347837" y="0"/>
                  <a:pt x="2429083" y="81246"/>
                  <a:pt x="2429083" y="181469"/>
                </a:cubicBezTo>
                <a:cubicBezTo>
                  <a:pt x="2429083" y="281692"/>
                  <a:pt x="2347837" y="362938"/>
                  <a:pt x="2247614" y="362938"/>
                </a:cubicBezTo>
                <a:cubicBezTo>
                  <a:pt x="2147391" y="362938"/>
                  <a:pt x="2066145" y="281692"/>
                  <a:pt x="2066145" y="181469"/>
                </a:cubicBezTo>
                <a:cubicBezTo>
                  <a:pt x="2066145" y="81246"/>
                  <a:pt x="2147391" y="0"/>
                  <a:pt x="2247614" y="0"/>
                </a:cubicBezTo>
                <a:close/>
                <a:moveTo>
                  <a:pt x="282369" y="0"/>
                </a:moveTo>
                <a:cubicBezTo>
                  <a:pt x="382592" y="0"/>
                  <a:pt x="463838" y="81246"/>
                  <a:pt x="463838" y="181469"/>
                </a:cubicBezTo>
                <a:cubicBezTo>
                  <a:pt x="463838" y="281692"/>
                  <a:pt x="382592" y="362938"/>
                  <a:pt x="282369" y="362938"/>
                </a:cubicBezTo>
                <a:cubicBezTo>
                  <a:pt x="182146" y="362938"/>
                  <a:pt x="100900" y="281692"/>
                  <a:pt x="100900" y="181469"/>
                </a:cubicBezTo>
                <a:cubicBezTo>
                  <a:pt x="100900" y="81246"/>
                  <a:pt x="182146" y="0"/>
                  <a:pt x="282369" y="0"/>
                </a:cubicBezTo>
                <a:close/>
              </a:path>
            </a:pathLst>
          </a:cu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717">
              <a:defRPr/>
            </a:pPr>
            <a:endParaRPr lang="en-GB" sz="317" dirty="0">
              <a:solidFill>
                <a:schemeClr val="tx1"/>
              </a:solidFill>
              <a:latin typeface="Montserrat Black" panose="020F0502020204030204"/>
              <a:ea typeface="Microsoft YaHei"/>
              <a:sym typeface="+mn-lt"/>
            </a:endParaRPr>
          </a:p>
        </p:txBody>
      </p:sp>
      <p:sp>
        <p:nvSpPr>
          <p:cNvPr id="6" name="Title 1">
            <a:extLst>
              <a:ext uri="{FF2B5EF4-FFF2-40B4-BE49-F238E27FC236}">
                <a16:creationId xmlns:a16="http://schemas.microsoft.com/office/drawing/2014/main" id="{AAAE72B0-2F1C-BD91-6B86-87BFFD2E7A76}"/>
              </a:ext>
            </a:extLst>
          </p:cNvPr>
          <p:cNvSpPr txBox="1">
            <a:spLocks/>
          </p:cNvSpPr>
          <p:nvPr/>
        </p:nvSpPr>
        <p:spPr>
          <a:xfrm>
            <a:off x="-5657" y="1119900"/>
            <a:ext cx="12197657" cy="3325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7206" indent="-357206" algn="ctr"/>
            <a:r>
              <a:rPr lang="en-US" sz="2000" b="1" i="1" dirty="0">
                <a:effectLst>
                  <a:outerShdw blurRad="38100" dist="38100" dir="2700000" algn="tl">
                    <a:srgbClr val="000000">
                      <a:alpha val="43137"/>
                    </a:srgbClr>
                  </a:outerShdw>
                </a:effectLst>
              </a:rPr>
              <a:t>“ADANYA KEWAJIBAN BAGI TKK MEMILIKI SERTIFIKAT KOMPETENSI KERJA (SKK)”</a:t>
            </a:r>
          </a:p>
        </p:txBody>
      </p:sp>
      <p:grpSp>
        <p:nvGrpSpPr>
          <p:cNvPr id="7" name="Group 34">
            <a:extLst>
              <a:ext uri="{FF2B5EF4-FFF2-40B4-BE49-F238E27FC236}">
                <a16:creationId xmlns:a16="http://schemas.microsoft.com/office/drawing/2014/main" id="{9A488F61-EFDC-03CA-175A-78248240C6CC}"/>
              </a:ext>
            </a:extLst>
          </p:cNvPr>
          <p:cNvGrpSpPr/>
          <p:nvPr/>
        </p:nvGrpSpPr>
        <p:grpSpPr>
          <a:xfrm>
            <a:off x="-5656" y="3457310"/>
            <a:ext cx="12196947" cy="3571008"/>
            <a:chOff x="0" y="3054499"/>
            <a:chExt cx="9147710" cy="3571007"/>
          </a:xfrm>
        </p:grpSpPr>
        <p:pic>
          <p:nvPicPr>
            <p:cNvPr id="8" name="Picture 35">
              <a:extLst>
                <a:ext uri="{FF2B5EF4-FFF2-40B4-BE49-F238E27FC236}">
                  <a16:creationId xmlns:a16="http://schemas.microsoft.com/office/drawing/2014/main" id="{95D07973-E9C9-85E5-F9F5-63FF5046E4F5}"/>
                </a:ext>
              </a:extLst>
            </p:cNvPr>
            <p:cNvPicPr>
              <a:picLocks noChangeAspect="1"/>
            </p:cNvPicPr>
            <p:nvPr/>
          </p:nvPicPr>
          <p:blipFill>
            <a:blip r:embed="rId2" cstate="email">
              <a:duotone>
                <a:prstClr val="black"/>
                <a:schemeClr val="tx2">
                  <a:tint val="45000"/>
                  <a:satMod val="400000"/>
                </a:schemeClr>
              </a:duotone>
              <a:alphaModFix amt="27000"/>
            </a:blip>
            <a:stretch>
              <a:fillRect/>
            </a:stretch>
          </p:blipFill>
          <p:spPr>
            <a:xfrm>
              <a:off x="0" y="3126402"/>
              <a:ext cx="9144000" cy="3499104"/>
            </a:xfrm>
            <a:prstGeom prst="rect">
              <a:avLst/>
            </a:prstGeom>
          </p:spPr>
        </p:pic>
        <p:sp>
          <p:nvSpPr>
            <p:cNvPr id="9" name="Rectangle 36">
              <a:extLst>
                <a:ext uri="{FF2B5EF4-FFF2-40B4-BE49-F238E27FC236}">
                  <a16:creationId xmlns:a16="http://schemas.microsoft.com/office/drawing/2014/main" id="{F33A01B6-8E85-ABBA-6FA9-2D178202DC6F}"/>
                </a:ext>
              </a:extLst>
            </p:cNvPr>
            <p:cNvSpPr/>
            <p:nvPr/>
          </p:nvSpPr>
          <p:spPr>
            <a:xfrm rot="16200000">
              <a:off x="2926585" y="127915"/>
              <a:ext cx="3294542" cy="9147709"/>
            </a:xfrm>
            <a:prstGeom prst="rect">
              <a:avLst/>
            </a:prstGeom>
            <a:gradFill>
              <a:gsLst>
                <a:gs pos="0">
                  <a:schemeClr val="bg1">
                    <a:alpha val="0"/>
                  </a:schemeClr>
                </a:gs>
                <a:gs pos="83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84385">
                <a:buClr>
                  <a:srgbClr val="000000"/>
                </a:buClr>
              </a:pPr>
              <a:endParaRPr lang="en-US" sz="829" dirty="0">
                <a:solidFill>
                  <a:prstClr val="white"/>
                </a:solidFill>
                <a:latin typeface="Tahoma Regular" charset="0"/>
                <a:sym typeface="Arial"/>
              </a:endParaRPr>
            </a:p>
          </p:txBody>
        </p:sp>
      </p:grpSp>
      <p:pic>
        <p:nvPicPr>
          <p:cNvPr id="10" name="Picture 13">
            <a:extLst>
              <a:ext uri="{FF2B5EF4-FFF2-40B4-BE49-F238E27FC236}">
                <a16:creationId xmlns:a16="http://schemas.microsoft.com/office/drawing/2014/main" id="{F26DDD87-3040-940D-E847-265BA5CFE1CB}"/>
              </a:ext>
            </a:extLst>
          </p:cNvPr>
          <p:cNvPicPr>
            <a:picLocks noChangeAspect="1"/>
          </p:cNvPicPr>
          <p:nvPr/>
        </p:nvPicPr>
        <p:blipFill>
          <a:blip r:embed="rId3" cstate="print"/>
          <a:stretch>
            <a:fillRect/>
          </a:stretch>
        </p:blipFill>
        <p:spPr>
          <a:xfrm>
            <a:off x="1692233" y="4157334"/>
            <a:ext cx="1178563" cy="1152870"/>
          </a:xfrm>
          <a:prstGeom prst="rect">
            <a:avLst/>
          </a:prstGeom>
        </p:spPr>
      </p:pic>
      <p:sp>
        <p:nvSpPr>
          <p:cNvPr id="11" name="TextBox 14">
            <a:extLst>
              <a:ext uri="{FF2B5EF4-FFF2-40B4-BE49-F238E27FC236}">
                <a16:creationId xmlns:a16="http://schemas.microsoft.com/office/drawing/2014/main" id="{FE5B2C0F-46FC-C576-0A16-FB0C81F531A0}"/>
              </a:ext>
            </a:extLst>
          </p:cNvPr>
          <p:cNvSpPr txBox="1"/>
          <p:nvPr/>
        </p:nvSpPr>
        <p:spPr>
          <a:xfrm>
            <a:off x="1596022" y="5405457"/>
            <a:ext cx="1370982" cy="83099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d-ID" sz="1200" b="1" dirty="0"/>
              <a:t>T</a:t>
            </a:r>
            <a:r>
              <a:rPr lang="en-AU" sz="1200" b="1" dirty="0"/>
              <a:t>ENAGA </a:t>
            </a:r>
            <a:r>
              <a:rPr lang="id-ID" sz="1200" b="1" dirty="0"/>
              <a:t>K</a:t>
            </a:r>
            <a:r>
              <a:rPr lang="en-AU" sz="1200" b="1" dirty="0"/>
              <a:t>ERJA</a:t>
            </a:r>
            <a:r>
              <a:rPr lang="id-ID" sz="1200" b="1" dirty="0"/>
              <a:t> KONSTRUKSI</a:t>
            </a:r>
            <a:endParaRPr lang="en-US" sz="1200" b="1" dirty="0"/>
          </a:p>
          <a:p>
            <a:pPr algn="ctr"/>
            <a:r>
              <a:rPr lang="en-US" sz="1200" b="1" dirty="0"/>
              <a:t>(TKK)</a:t>
            </a:r>
          </a:p>
        </p:txBody>
      </p:sp>
      <p:pic>
        <p:nvPicPr>
          <p:cNvPr id="12" name="Picture 3">
            <a:extLst>
              <a:ext uri="{FF2B5EF4-FFF2-40B4-BE49-F238E27FC236}">
                <a16:creationId xmlns:a16="http://schemas.microsoft.com/office/drawing/2014/main" id="{DB8C85B9-3AB3-FA4F-7A80-1325009AFC3F}"/>
              </a:ext>
            </a:extLst>
          </p:cNvPr>
          <p:cNvPicPr>
            <a:picLocks noChangeAspect="1" noChangeArrowheads="1"/>
          </p:cNvPicPr>
          <p:nvPr/>
        </p:nvPicPr>
        <p:blipFill>
          <a:blip r:embed="rId4" cstate="print"/>
          <a:srcRect/>
          <a:stretch>
            <a:fillRect/>
          </a:stretch>
        </p:blipFill>
        <p:spPr bwMode="auto">
          <a:xfrm>
            <a:off x="4079775" y="4590006"/>
            <a:ext cx="593232" cy="593232"/>
          </a:xfrm>
          <a:prstGeom prst="rect">
            <a:avLst/>
          </a:prstGeom>
          <a:noFill/>
          <a:ln>
            <a:noFill/>
          </a:ln>
        </p:spPr>
      </p:pic>
      <p:cxnSp>
        <p:nvCxnSpPr>
          <p:cNvPr id="15" name="Straight Arrow Connector 14">
            <a:extLst>
              <a:ext uri="{FF2B5EF4-FFF2-40B4-BE49-F238E27FC236}">
                <a16:creationId xmlns:a16="http://schemas.microsoft.com/office/drawing/2014/main" id="{DBE92A62-15F3-D27B-9FE3-5A521066A315}"/>
              </a:ext>
            </a:extLst>
          </p:cNvPr>
          <p:cNvCxnSpPr>
            <a:cxnSpLocks/>
            <a:endCxn id="12" idx="1"/>
          </p:cNvCxnSpPr>
          <p:nvPr/>
        </p:nvCxnSpPr>
        <p:spPr>
          <a:xfrm flipV="1">
            <a:off x="2870795" y="4886622"/>
            <a:ext cx="1208981" cy="2038"/>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0D7054D1-3B63-00C5-3A2E-59BB1FD04603}"/>
              </a:ext>
            </a:extLst>
          </p:cNvPr>
          <p:cNvCxnSpPr>
            <a:cxnSpLocks/>
            <a:stCxn id="12" idx="3"/>
            <a:endCxn id="21" idx="1"/>
          </p:cNvCxnSpPr>
          <p:nvPr/>
        </p:nvCxnSpPr>
        <p:spPr>
          <a:xfrm flipV="1">
            <a:off x="4673008" y="4880792"/>
            <a:ext cx="1442398" cy="5831"/>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08E28BE2-F02C-E65C-BD32-9EE8AD4AC37E}"/>
              </a:ext>
            </a:extLst>
          </p:cNvPr>
          <p:cNvSpPr txBox="1"/>
          <p:nvPr/>
        </p:nvSpPr>
        <p:spPr>
          <a:xfrm>
            <a:off x="2676085" y="4386554"/>
            <a:ext cx="1609480" cy="307777"/>
          </a:xfrm>
          <a:prstGeom prst="rect">
            <a:avLst/>
          </a:prstGeom>
          <a:noFill/>
        </p:spPr>
        <p:txBody>
          <a:bodyPr wrap="none" rtlCol="0">
            <a:spAutoFit/>
          </a:bodyPr>
          <a:lstStyle/>
          <a:p>
            <a:r>
              <a:rPr lang="id-ID" sz="1400" b="1" dirty="0"/>
              <a:t>WAJIB</a:t>
            </a:r>
            <a:r>
              <a:rPr lang="en-US" sz="1400" b="1" dirty="0"/>
              <a:t> MEMILIKI</a:t>
            </a:r>
          </a:p>
        </p:txBody>
      </p:sp>
      <p:sp>
        <p:nvSpPr>
          <p:cNvPr id="20" name="TextBox 19">
            <a:extLst>
              <a:ext uri="{FF2B5EF4-FFF2-40B4-BE49-F238E27FC236}">
                <a16:creationId xmlns:a16="http://schemas.microsoft.com/office/drawing/2014/main" id="{C1ACD221-2810-32D1-204F-3A8A56086348}"/>
              </a:ext>
            </a:extLst>
          </p:cNvPr>
          <p:cNvSpPr txBox="1"/>
          <p:nvPr/>
        </p:nvSpPr>
        <p:spPr>
          <a:xfrm>
            <a:off x="4727453" y="4245944"/>
            <a:ext cx="1507951" cy="646331"/>
          </a:xfrm>
          <a:prstGeom prst="rect">
            <a:avLst/>
          </a:prstGeom>
          <a:noFill/>
        </p:spPr>
        <p:txBody>
          <a:bodyPr wrap="square" rtlCol="0">
            <a:spAutoFit/>
          </a:bodyPr>
          <a:lstStyle/>
          <a:p>
            <a:r>
              <a:rPr lang="en-AU" sz="1200" dirty="0" err="1"/>
              <a:t>Diperoleh</a:t>
            </a:r>
            <a:r>
              <a:rPr lang="en-AU" sz="1200" dirty="0"/>
              <a:t> </a:t>
            </a:r>
            <a:r>
              <a:rPr lang="en-AU" sz="1200" dirty="0" err="1"/>
              <a:t>melalui</a:t>
            </a:r>
            <a:r>
              <a:rPr lang="en-AU" sz="1200" dirty="0"/>
              <a:t> </a:t>
            </a:r>
            <a:r>
              <a:rPr lang="en-AU" sz="1200" b="1" dirty="0"/>
              <a:t>UJI KOMPETENSI</a:t>
            </a:r>
            <a:r>
              <a:rPr lang="en-AU" sz="1200" dirty="0"/>
              <a:t> oleh:</a:t>
            </a:r>
            <a:endParaRPr lang="en-US" sz="1200" dirty="0"/>
          </a:p>
        </p:txBody>
      </p:sp>
      <p:pic>
        <p:nvPicPr>
          <p:cNvPr id="21" name="Picture 20">
            <a:extLst>
              <a:ext uri="{FF2B5EF4-FFF2-40B4-BE49-F238E27FC236}">
                <a16:creationId xmlns:a16="http://schemas.microsoft.com/office/drawing/2014/main" id="{531656C4-B6DF-63EB-2F63-2E945483ADA5}"/>
              </a:ext>
            </a:extLst>
          </p:cNvPr>
          <p:cNvPicPr>
            <a:picLocks noChangeAspect="1"/>
          </p:cNvPicPr>
          <p:nvPr/>
        </p:nvPicPr>
        <p:blipFill>
          <a:blip r:embed="rId5" cstate="print"/>
          <a:stretch>
            <a:fillRect/>
          </a:stretch>
        </p:blipFill>
        <p:spPr>
          <a:xfrm>
            <a:off x="6115407" y="4420881"/>
            <a:ext cx="1003871" cy="919820"/>
          </a:xfrm>
          <a:prstGeom prst="rect">
            <a:avLst/>
          </a:prstGeom>
        </p:spPr>
      </p:pic>
      <p:cxnSp>
        <p:nvCxnSpPr>
          <p:cNvPr id="22" name="Straight Arrow Connector 21">
            <a:extLst>
              <a:ext uri="{FF2B5EF4-FFF2-40B4-BE49-F238E27FC236}">
                <a16:creationId xmlns:a16="http://schemas.microsoft.com/office/drawing/2014/main" id="{B0782A38-CE44-068C-20C6-83A698864239}"/>
              </a:ext>
            </a:extLst>
          </p:cNvPr>
          <p:cNvCxnSpPr>
            <a:cxnSpLocks/>
            <a:stCxn id="27" idx="2"/>
            <a:endCxn id="23" idx="0"/>
          </p:cNvCxnSpPr>
          <p:nvPr/>
        </p:nvCxnSpPr>
        <p:spPr>
          <a:xfrm flipH="1">
            <a:off x="8230561" y="4091515"/>
            <a:ext cx="108120" cy="659282"/>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3CA3A12C-E127-1533-22EA-725BB76A6781}"/>
              </a:ext>
            </a:extLst>
          </p:cNvPr>
          <p:cNvSpPr txBox="1"/>
          <p:nvPr/>
        </p:nvSpPr>
        <p:spPr>
          <a:xfrm>
            <a:off x="7487409" y="4750797"/>
            <a:ext cx="1486304" cy="261610"/>
          </a:xfrm>
          <a:prstGeom prst="rect">
            <a:avLst/>
          </a:prstGeom>
          <a:noFill/>
        </p:spPr>
        <p:txBody>
          <a:bodyPr wrap="none" rtlCol="0">
            <a:spAutoFit/>
          </a:bodyPr>
          <a:lstStyle/>
          <a:p>
            <a:r>
              <a:rPr lang="en-AU" sz="1100" b="1" dirty="0"/>
              <a:t>Yang </a:t>
            </a:r>
            <a:r>
              <a:rPr lang="en-AU" sz="1100" b="1" dirty="0" err="1"/>
              <a:t>dibentuk</a:t>
            </a:r>
            <a:r>
              <a:rPr lang="en-AU" sz="1100" b="1" dirty="0"/>
              <a:t> oleh</a:t>
            </a:r>
            <a:endParaRPr lang="en-US" sz="1100" b="1" dirty="0"/>
          </a:p>
        </p:txBody>
      </p:sp>
      <p:sp>
        <p:nvSpPr>
          <p:cNvPr id="27" name="Flowchart: Connector 26">
            <a:extLst>
              <a:ext uri="{FF2B5EF4-FFF2-40B4-BE49-F238E27FC236}">
                <a16:creationId xmlns:a16="http://schemas.microsoft.com/office/drawing/2014/main" id="{5EA79A54-9CB0-0A97-CA7D-2A4F328257C4}"/>
              </a:ext>
            </a:extLst>
          </p:cNvPr>
          <p:cNvSpPr/>
          <p:nvPr/>
        </p:nvSpPr>
        <p:spPr>
          <a:xfrm>
            <a:off x="8338681" y="3558300"/>
            <a:ext cx="2634119" cy="1066430"/>
          </a:xfrm>
          <a:prstGeom prst="flowChartConnector">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100" dirty="0" err="1">
                <a:solidFill>
                  <a:schemeClr val="tx1"/>
                </a:solidFill>
              </a:rPr>
              <a:t>Asosiasi</a:t>
            </a:r>
            <a:r>
              <a:rPr lang="en-AU" sz="1100" dirty="0">
                <a:solidFill>
                  <a:schemeClr val="tx1"/>
                </a:solidFill>
              </a:rPr>
              <a:t> </a:t>
            </a:r>
            <a:r>
              <a:rPr lang="en-AU" sz="1100" dirty="0" err="1">
                <a:solidFill>
                  <a:schemeClr val="tx1"/>
                </a:solidFill>
              </a:rPr>
              <a:t>Profesi</a:t>
            </a:r>
            <a:r>
              <a:rPr lang="en-AU" sz="1100" dirty="0">
                <a:solidFill>
                  <a:schemeClr val="tx1"/>
                </a:solidFill>
              </a:rPr>
              <a:t> </a:t>
            </a:r>
            <a:r>
              <a:rPr lang="en-AU" sz="1100" dirty="0" err="1">
                <a:solidFill>
                  <a:schemeClr val="tx1"/>
                </a:solidFill>
              </a:rPr>
              <a:t>Jasa</a:t>
            </a:r>
            <a:r>
              <a:rPr lang="en-AU" sz="1100" dirty="0">
                <a:solidFill>
                  <a:schemeClr val="tx1"/>
                </a:solidFill>
              </a:rPr>
              <a:t> </a:t>
            </a:r>
            <a:r>
              <a:rPr lang="en-AU" sz="1100" dirty="0" err="1">
                <a:solidFill>
                  <a:schemeClr val="tx1"/>
                </a:solidFill>
              </a:rPr>
              <a:t>Konstruksi</a:t>
            </a:r>
            <a:endParaRPr lang="en-AU" sz="1100" dirty="0">
              <a:solidFill>
                <a:schemeClr val="tx1"/>
              </a:solidFill>
            </a:endParaRPr>
          </a:p>
          <a:p>
            <a:pPr algn="ctr"/>
            <a:r>
              <a:rPr lang="en-AU" sz="1100" dirty="0">
                <a:solidFill>
                  <a:schemeClr val="tx1"/>
                </a:solidFill>
              </a:rPr>
              <a:t>yang </a:t>
            </a:r>
            <a:r>
              <a:rPr lang="en-AU" sz="1100" dirty="0" err="1">
                <a:solidFill>
                  <a:schemeClr val="tx1"/>
                </a:solidFill>
              </a:rPr>
              <a:t>Terakreditasi</a:t>
            </a:r>
            <a:r>
              <a:rPr lang="en-AU" sz="1100" dirty="0">
                <a:solidFill>
                  <a:schemeClr val="tx1"/>
                </a:solidFill>
              </a:rPr>
              <a:t> (</a:t>
            </a:r>
            <a:r>
              <a:rPr lang="en-AU" sz="1100" b="1" dirty="0">
                <a:solidFill>
                  <a:schemeClr val="tx1"/>
                </a:solidFill>
              </a:rPr>
              <a:t>APT</a:t>
            </a:r>
            <a:r>
              <a:rPr lang="en-AU" sz="1100" dirty="0">
                <a:solidFill>
                  <a:schemeClr val="tx1"/>
                </a:solidFill>
              </a:rPr>
              <a:t>)</a:t>
            </a:r>
            <a:endParaRPr lang="en-US" sz="1100" dirty="0">
              <a:solidFill>
                <a:schemeClr val="tx1"/>
              </a:solidFill>
            </a:endParaRPr>
          </a:p>
        </p:txBody>
      </p:sp>
      <p:sp>
        <p:nvSpPr>
          <p:cNvPr id="28" name="Flowchart: Connector 27">
            <a:extLst>
              <a:ext uri="{FF2B5EF4-FFF2-40B4-BE49-F238E27FC236}">
                <a16:creationId xmlns:a16="http://schemas.microsoft.com/office/drawing/2014/main" id="{E144E439-2B0A-A0A3-1EC6-7EDB41552398}"/>
              </a:ext>
            </a:extLst>
          </p:cNvPr>
          <p:cNvSpPr/>
          <p:nvPr/>
        </p:nvSpPr>
        <p:spPr>
          <a:xfrm>
            <a:off x="8362886" y="4963714"/>
            <a:ext cx="2605317" cy="1203514"/>
          </a:xfrm>
          <a:prstGeom prst="flowChartConnector">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100" dirty="0">
                <a:solidFill>
                  <a:schemeClr val="tx1"/>
                </a:solidFill>
              </a:rPr>
              <a:t>Lembaga Pendidikan dan </a:t>
            </a:r>
            <a:r>
              <a:rPr lang="en-AU" sz="1100" dirty="0" err="1">
                <a:solidFill>
                  <a:schemeClr val="tx1"/>
                </a:solidFill>
              </a:rPr>
              <a:t>Pelatihan</a:t>
            </a:r>
            <a:r>
              <a:rPr lang="en-AU" sz="1100" dirty="0">
                <a:solidFill>
                  <a:schemeClr val="tx1"/>
                </a:solidFill>
              </a:rPr>
              <a:t> </a:t>
            </a:r>
            <a:r>
              <a:rPr lang="en-AU" sz="1100" dirty="0" err="1">
                <a:solidFill>
                  <a:schemeClr val="tx1"/>
                </a:solidFill>
              </a:rPr>
              <a:t>Kerja</a:t>
            </a:r>
            <a:r>
              <a:rPr lang="en-AU" sz="1100" dirty="0">
                <a:solidFill>
                  <a:schemeClr val="tx1"/>
                </a:solidFill>
              </a:rPr>
              <a:t> (</a:t>
            </a:r>
            <a:r>
              <a:rPr lang="en-AU" sz="1100" b="1" dirty="0">
                <a:solidFill>
                  <a:schemeClr val="tx1"/>
                </a:solidFill>
              </a:rPr>
              <a:t>LPPK</a:t>
            </a:r>
            <a:r>
              <a:rPr lang="en-AU" sz="1100" dirty="0">
                <a:solidFill>
                  <a:schemeClr val="tx1"/>
                </a:solidFill>
              </a:rPr>
              <a:t>) yang </a:t>
            </a:r>
            <a:r>
              <a:rPr lang="en-AU" sz="1100" dirty="0" err="1">
                <a:solidFill>
                  <a:schemeClr val="tx1"/>
                </a:solidFill>
              </a:rPr>
              <a:t>memenuhi</a:t>
            </a:r>
            <a:r>
              <a:rPr lang="en-AU" sz="1100" dirty="0">
                <a:solidFill>
                  <a:schemeClr val="tx1"/>
                </a:solidFill>
              </a:rPr>
              <a:t> </a:t>
            </a:r>
            <a:r>
              <a:rPr lang="en-AU" sz="1100" dirty="0" err="1">
                <a:solidFill>
                  <a:schemeClr val="tx1"/>
                </a:solidFill>
              </a:rPr>
              <a:t>persyaratan</a:t>
            </a:r>
            <a:r>
              <a:rPr lang="en-AU" sz="1100" dirty="0">
                <a:solidFill>
                  <a:schemeClr val="tx1"/>
                </a:solidFill>
              </a:rPr>
              <a:t> </a:t>
            </a:r>
            <a:r>
              <a:rPr lang="en-AU" sz="1100" dirty="0" err="1">
                <a:solidFill>
                  <a:schemeClr val="tx1"/>
                </a:solidFill>
              </a:rPr>
              <a:t>perundangan</a:t>
            </a:r>
            <a:endParaRPr lang="en-US" sz="1100" dirty="0">
              <a:solidFill>
                <a:schemeClr val="tx1"/>
              </a:solidFill>
            </a:endParaRPr>
          </a:p>
        </p:txBody>
      </p:sp>
      <p:cxnSp>
        <p:nvCxnSpPr>
          <p:cNvPr id="34" name="Straight Arrow Connector 33">
            <a:extLst>
              <a:ext uri="{FF2B5EF4-FFF2-40B4-BE49-F238E27FC236}">
                <a16:creationId xmlns:a16="http://schemas.microsoft.com/office/drawing/2014/main" id="{AB3C307B-F4B3-6110-A4FB-3B53DFEE7F68}"/>
              </a:ext>
            </a:extLst>
          </p:cNvPr>
          <p:cNvCxnSpPr>
            <a:cxnSpLocks/>
            <a:stCxn id="28" idx="2"/>
            <a:endCxn id="23" idx="2"/>
          </p:cNvCxnSpPr>
          <p:nvPr/>
        </p:nvCxnSpPr>
        <p:spPr>
          <a:xfrm flipH="1" flipV="1">
            <a:off x="8230561" y="5012407"/>
            <a:ext cx="132325" cy="553064"/>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pic>
        <p:nvPicPr>
          <p:cNvPr id="35" name="Picture 8" descr="https://fletcherbuilding.com/assets/images/files/220-Construction.png">
            <a:extLst>
              <a:ext uri="{FF2B5EF4-FFF2-40B4-BE49-F238E27FC236}">
                <a16:creationId xmlns:a16="http://schemas.microsoft.com/office/drawing/2014/main" id="{99C144E9-BE87-D627-0433-0D873C00436B}"/>
              </a:ext>
            </a:extLst>
          </p:cNvPr>
          <p:cNvPicPr>
            <a:picLocks noChangeAspect="1" noChangeArrowheads="1"/>
          </p:cNvPicPr>
          <p:nvPr/>
        </p:nvPicPr>
        <p:blipFill rotWithShape="1">
          <a:blip r:embed="rId6" cstate="print"/>
          <a:srcRect r="6110"/>
          <a:stretch>
            <a:fillRect/>
          </a:stretch>
        </p:blipFill>
        <p:spPr bwMode="auto">
          <a:xfrm>
            <a:off x="8209285" y="6050496"/>
            <a:ext cx="3863948" cy="780507"/>
          </a:xfrm>
          <a:prstGeom prst="rect">
            <a:avLst/>
          </a:prstGeom>
          <a:noFill/>
        </p:spPr>
      </p:pic>
      <p:pic>
        <p:nvPicPr>
          <p:cNvPr id="37" name="Picture 8" descr="https://fletcherbuilding.com/assets/images/files/220-Construction.png">
            <a:extLst>
              <a:ext uri="{FF2B5EF4-FFF2-40B4-BE49-F238E27FC236}">
                <a16:creationId xmlns:a16="http://schemas.microsoft.com/office/drawing/2014/main" id="{8D74457B-3AEE-9813-79D2-FA48ADE06D6D}"/>
              </a:ext>
            </a:extLst>
          </p:cNvPr>
          <p:cNvPicPr>
            <a:picLocks noChangeAspect="1" noChangeArrowheads="1"/>
          </p:cNvPicPr>
          <p:nvPr/>
        </p:nvPicPr>
        <p:blipFill rotWithShape="1">
          <a:blip r:embed="rId6" cstate="print"/>
          <a:srcRect r="6110"/>
          <a:stretch>
            <a:fillRect/>
          </a:stretch>
        </p:blipFill>
        <p:spPr bwMode="auto">
          <a:xfrm>
            <a:off x="4052305" y="6077764"/>
            <a:ext cx="3891873" cy="786148"/>
          </a:xfrm>
          <a:prstGeom prst="rect">
            <a:avLst/>
          </a:prstGeom>
          <a:noFill/>
        </p:spPr>
      </p:pic>
      <p:graphicFrame>
        <p:nvGraphicFramePr>
          <p:cNvPr id="38" name="Table 2">
            <a:extLst>
              <a:ext uri="{FF2B5EF4-FFF2-40B4-BE49-F238E27FC236}">
                <a16:creationId xmlns:a16="http://schemas.microsoft.com/office/drawing/2014/main" id="{DCA0B721-6A54-4652-A225-E4F2670D2025}"/>
              </a:ext>
            </a:extLst>
          </p:cNvPr>
          <p:cNvGraphicFramePr>
            <a:graphicFrameLocks noGrp="1"/>
          </p:cNvGraphicFramePr>
          <p:nvPr>
            <p:extLst>
              <p:ext uri="{D42A27DB-BD31-4B8C-83A1-F6EECF244321}">
                <p14:modId xmlns:p14="http://schemas.microsoft.com/office/powerpoint/2010/main" val="2252085056"/>
              </p:ext>
            </p:extLst>
          </p:nvPr>
        </p:nvGraphicFramePr>
        <p:xfrm>
          <a:off x="606777" y="1580005"/>
          <a:ext cx="10972800" cy="1894712"/>
        </p:xfrm>
        <a:graphic>
          <a:graphicData uri="http://schemas.openxmlformats.org/drawingml/2006/table">
            <a:tbl>
              <a:tblPr firstRow="1" bandRow="1">
                <a:tableStyleId>{93296810-A885-4BE3-A3E7-6D5BEEA58F35}</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371512">
                <a:tc gridSpan="2">
                  <a:txBody>
                    <a:bodyPr/>
                    <a:lstStyle/>
                    <a:p>
                      <a:pPr algn="ctr"/>
                      <a:r>
                        <a:rPr lang="en-US" sz="1400" b="1" dirty="0">
                          <a:solidFill>
                            <a:schemeClr val="bg1"/>
                          </a:solidFill>
                          <a:latin typeface="Century Gothic" panose="020B0502020202020204" pitchFamily="34" charset="0"/>
                        </a:rPr>
                        <a:t>UU NO. 02/2017 TENTANG JASA KONSTRUKSI (UUJK) - </a:t>
                      </a:r>
                      <a:r>
                        <a:rPr lang="id-ID" sz="1400" b="1" dirty="0">
                          <a:solidFill>
                            <a:schemeClr val="bg1"/>
                          </a:solidFill>
                          <a:latin typeface="Century Gothic" panose="020B0502020202020204" pitchFamily="34" charset="0"/>
                        </a:rPr>
                        <a:t>PASAL 70</a:t>
                      </a:r>
                      <a:endParaRPr lang="en-US" sz="1400" b="1" dirty="0">
                        <a:solidFill>
                          <a:schemeClr val="bg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id-ID"/>
                    </a:p>
                  </a:txBody>
                  <a:tcPr/>
                </a:tc>
                <a:extLst>
                  <a:ext uri="{0D108BD9-81ED-4DB2-BD59-A6C34878D82A}">
                    <a16:rowId xmlns:a16="http://schemas.microsoft.com/office/drawing/2014/main" val="10000"/>
                  </a:ext>
                </a:extLst>
              </a:tr>
              <a:tr h="371512">
                <a:tc>
                  <a:txBody>
                    <a:bodyPr/>
                    <a:lstStyle/>
                    <a:p>
                      <a:pPr algn="ctr"/>
                      <a:r>
                        <a:rPr lang="id-ID" sz="1400" b="1" dirty="0">
                          <a:latin typeface="Century Gothic" panose="020B0502020202020204" pitchFamily="34" charset="0"/>
                        </a:rPr>
                        <a:t>Ayat (1)</a:t>
                      </a:r>
                      <a:endParaRPr lang="en-US" sz="14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400" b="1" dirty="0">
                          <a:latin typeface="Century Gothic" panose="020B0502020202020204" pitchFamily="34" charset="0"/>
                        </a:rPr>
                        <a:t>Ayat (2)</a:t>
                      </a:r>
                      <a:endParaRPr lang="en-US" sz="14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51688">
                <a:tc>
                  <a:txBody>
                    <a:bodyPr/>
                    <a:lstStyle/>
                    <a:p>
                      <a:pPr algn="just"/>
                      <a:r>
                        <a:rPr lang="en-US" sz="1400" b="1" dirty="0">
                          <a:latin typeface="Century Gothic" panose="020B0502020202020204" pitchFamily="34" charset="0"/>
                        </a:rPr>
                        <a:t>“</a:t>
                      </a:r>
                      <a:r>
                        <a:rPr lang="en-US" sz="1400" b="1" dirty="0" err="1">
                          <a:latin typeface="Century Gothic" panose="020B0502020202020204" pitchFamily="34" charset="0"/>
                        </a:rPr>
                        <a:t>Setiap</a:t>
                      </a:r>
                      <a:r>
                        <a:rPr lang="id-ID" sz="1400" b="1" dirty="0">
                          <a:latin typeface="Century Gothic" panose="020B0502020202020204" pitchFamily="34" charset="0"/>
                        </a:rPr>
                        <a:t> T</a:t>
                      </a:r>
                      <a:r>
                        <a:rPr lang="en-US" sz="1400" b="1" dirty="0" err="1">
                          <a:latin typeface="Century Gothic" panose="020B0502020202020204" pitchFamily="34" charset="0"/>
                        </a:rPr>
                        <a:t>enaga</a:t>
                      </a:r>
                      <a:r>
                        <a:rPr lang="en-US" sz="1400" b="1" dirty="0">
                          <a:latin typeface="Century Gothic" panose="020B0502020202020204" pitchFamily="34" charset="0"/>
                        </a:rPr>
                        <a:t> </a:t>
                      </a:r>
                      <a:r>
                        <a:rPr lang="id-ID" sz="1400" b="1" dirty="0">
                          <a:latin typeface="Century Gothic" panose="020B0502020202020204" pitchFamily="34" charset="0"/>
                        </a:rPr>
                        <a:t>K</a:t>
                      </a:r>
                      <a:r>
                        <a:rPr lang="en-US" sz="1400" b="1" dirty="0" err="1">
                          <a:latin typeface="Century Gothic" panose="020B0502020202020204" pitchFamily="34" charset="0"/>
                        </a:rPr>
                        <a:t>erja</a:t>
                      </a:r>
                      <a:r>
                        <a:rPr lang="id-ID" sz="1400" b="1" dirty="0">
                          <a:latin typeface="Century Gothic" panose="020B0502020202020204" pitchFamily="34" charset="0"/>
                        </a:rPr>
                        <a:t> K</a:t>
                      </a:r>
                      <a:r>
                        <a:rPr lang="en-US" sz="1400" b="1" dirty="0" err="1">
                          <a:latin typeface="Century Gothic" panose="020B0502020202020204" pitchFamily="34" charset="0"/>
                        </a:rPr>
                        <a:t>onstruksi</a:t>
                      </a:r>
                      <a:r>
                        <a:rPr lang="en-US" sz="1400" b="1" dirty="0">
                          <a:latin typeface="Century Gothic" panose="020B0502020202020204" pitchFamily="34" charset="0"/>
                        </a:rPr>
                        <a:t> yang </a:t>
                      </a:r>
                      <a:r>
                        <a:rPr lang="en-US" sz="1400" b="1" dirty="0" err="1">
                          <a:latin typeface="Century Gothic" panose="020B0502020202020204" pitchFamily="34" charset="0"/>
                        </a:rPr>
                        <a:t>bekerja</a:t>
                      </a:r>
                      <a:r>
                        <a:rPr lang="en-US" sz="1400" b="1" dirty="0">
                          <a:latin typeface="Century Gothic" panose="020B0502020202020204" pitchFamily="34" charset="0"/>
                        </a:rPr>
                        <a:t> di </a:t>
                      </a:r>
                      <a:r>
                        <a:rPr lang="en-US" sz="1400" b="1" dirty="0" err="1">
                          <a:latin typeface="Century Gothic" panose="020B0502020202020204" pitchFamily="34" charset="0"/>
                        </a:rPr>
                        <a:t>bidang</a:t>
                      </a:r>
                      <a:r>
                        <a:rPr lang="en-US" sz="1400" b="1" dirty="0">
                          <a:latin typeface="Century Gothic" panose="020B0502020202020204" pitchFamily="34" charset="0"/>
                        </a:rPr>
                        <a:t> Jasa </a:t>
                      </a:r>
                      <a:r>
                        <a:rPr lang="en-US" sz="1400" b="1" dirty="0" err="1">
                          <a:latin typeface="Century Gothic" panose="020B0502020202020204" pitchFamily="34" charset="0"/>
                        </a:rPr>
                        <a:t>Konstruksi</a:t>
                      </a:r>
                      <a:r>
                        <a:rPr lang="en-US" sz="1400" b="1" dirty="0">
                          <a:latin typeface="Century Gothic" panose="020B0502020202020204" pitchFamily="34" charset="0"/>
                        </a:rPr>
                        <a:t> </a:t>
                      </a:r>
                      <a:r>
                        <a:rPr lang="en-US" sz="1400" b="1" dirty="0" err="1">
                          <a:latin typeface="Century Gothic" panose="020B0502020202020204" pitchFamily="34" charset="0"/>
                        </a:rPr>
                        <a:t>wajib</a:t>
                      </a:r>
                      <a:r>
                        <a:rPr lang="en-US" sz="1400" b="1" dirty="0">
                          <a:latin typeface="Century Gothic" panose="020B0502020202020204" pitchFamily="34" charset="0"/>
                        </a:rPr>
                        <a:t> </a:t>
                      </a:r>
                      <a:r>
                        <a:rPr lang="en-US" sz="1400" b="1" dirty="0" err="1">
                          <a:latin typeface="Century Gothic" panose="020B0502020202020204" pitchFamily="34" charset="0"/>
                        </a:rPr>
                        <a:t>memiliki</a:t>
                      </a:r>
                      <a:r>
                        <a:rPr lang="en-US" sz="1400" b="1" dirty="0">
                          <a:latin typeface="Century Gothic" panose="020B0502020202020204" pitchFamily="34" charset="0"/>
                        </a:rPr>
                        <a:t> </a:t>
                      </a:r>
                      <a:r>
                        <a:rPr lang="en-US" sz="1400" b="1" dirty="0" err="1">
                          <a:latin typeface="Century Gothic" panose="020B0502020202020204" pitchFamily="34" charset="0"/>
                        </a:rPr>
                        <a:t>Sertifikat</a:t>
                      </a:r>
                      <a:r>
                        <a:rPr lang="en-US" sz="1400" b="1" dirty="0">
                          <a:latin typeface="Century Gothic" panose="020B0502020202020204" pitchFamily="34" charset="0"/>
                        </a:rPr>
                        <a:t> </a:t>
                      </a:r>
                      <a:r>
                        <a:rPr lang="en-US" sz="1400" b="1" dirty="0" err="1">
                          <a:latin typeface="Century Gothic" panose="020B0502020202020204" pitchFamily="34" charset="0"/>
                        </a:rPr>
                        <a:t>Kompetensi</a:t>
                      </a:r>
                      <a:r>
                        <a:rPr lang="en-US" sz="1400" b="1" dirty="0">
                          <a:latin typeface="Century Gothic" panose="020B0502020202020204" pitchFamily="34" charset="0"/>
                        </a:rPr>
                        <a:t> </a:t>
                      </a:r>
                      <a:r>
                        <a:rPr lang="en-US" sz="1400" b="1" dirty="0" err="1">
                          <a:latin typeface="Century Gothic" panose="020B0502020202020204" pitchFamily="34" charset="0"/>
                        </a:rPr>
                        <a:t>Kerja</a:t>
                      </a:r>
                      <a:r>
                        <a:rPr lang="en-US" sz="1400" b="1" dirty="0">
                          <a:latin typeface="Century Gothic" panose="020B0502020202020204" pitchFamily="34" charset="0"/>
                        </a:rPr>
                        <a:t> (SKK)”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400" b="1" dirty="0">
                          <a:latin typeface="Century Gothic" panose="020B0502020202020204" pitchFamily="34" charset="0"/>
                        </a:rPr>
                        <a:t>“</a:t>
                      </a:r>
                      <a:r>
                        <a:rPr lang="en-US" sz="1400" b="1" dirty="0" err="1">
                          <a:latin typeface="Century Gothic" panose="020B0502020202020204" pitchFamily="34" charset="0"/>
                        </a:rPr>
                        <a:t>Setiap</a:t>
                      </a:r>
                      <a:r>
                        <a:rPr lang="en-US" sz="1400" b="1" dirty="0">
                          <a:latin typeface="Century Gothic" panose="020B0502020202020204" pitchFamily="34" charset="0"/>
                        </a:rPr>
                        <a:t> </a:t>
                      </a:r>
                      <a:r>
                        <a:rPr lang="en-US" sz="1400" b="1" dirty="0" err="1">
                          <a:latin typeface="Century Gothic" panose="020B0502020202020204" pitchFamily="34" charset="0"/>
                        </a:rPr>
                        <a:t>Pengguna</a:t>
                      </a:r>
                      <a:r>
                        <a:rPr lang="en-US" sz="1400" b="1" dirty="0">
                          <a:latin typeface="Century Gothic" panose="020B0502020202020204" pitchFamily="34" charset="0"/>
                        </a:rPr>
                        <a:t> Jasa dan/</a:t>
                      </a:r>
                      <a:r>
                        <a:rPr lang="en-US" sz="1400" b="1" dirty="0" err="1">
                          <a:latin typeface="Century Gothic" panose="020B0502020202020204" pitchFamily="34" charset="0"/>
                        </a:rPr>
                        <a:t>atau</a:t>
                      </a:r>
                      <a:r>
                        <a:rPr lang="en-US" sz="1400" b="1" dirty="0">
                          <a:latin typeface="Century Gothic" panose="020B0502020202020204" pitchFamily="34" charset="0"/>
                        </a:rPr>
                        <a:t> </a:t>
                      </a:r>
                      <a:r>
                        <a:rPr lang="en-US" sz="1400" b="1" dirty="0" err="1">
                          <a:latin typeface="Century Gothic" panose="020B0502020202020204" pitchFamily="34" charset="0"/>
                        </a:rPr>
                        <a:t>Penyedia</a:t>
                      </a:r>
                      <a:r>
                        <a:rPr lang="en-US" sz="1400" b="1" dirty="0">
                          <a:latin typeface="Century Gothic" panose="020B0502020202020204" pitchFamily="34" charset="0"/>
                        </a:rPr>
                        <a:t> Jasa </a:t>
                      </a:r>
                      <a:r>
                        <a:rPr lang="en-US" sz="1400" b="1" dirty="0" err="1">
                          <a:latin typeface="Century Gothic" panose="020B0502020202020204" pitchFamily="34" charset="0"/>
                        </a:rPr>
                        <a:t>wajib</a:t>
                      </a:r>
                      <a:r>
                        <a:rPr lang="en-US" sz="1400" b="1" dirty="0">
                          <a:latin typeface="Century Gothic" panose="020B0502020202020204" pitchFamily="34" charset="0"/>
                        </a:rPr>
                        <a:t> </a:t>
                      </a:r>
                      <a:r>
                        <a:rPr lang="en-US" sz="1400" b="1" dirty="0" err="1">
                          <a:latin typeface="Century Gothic" panose="020B0502020202020204" pitchFamily="34" charset="0"/>
                        </a:rPr>
                        <a:t>mempekerjakan</a:t>
                      </a:r>
                      <a:r>
                        <a:rPr lang="en-US" sz="1400" b="1" dirty="0">
                          <a:latin typeface="Century Gothic" panose="020B0502020202020204" pitchFamily="34" charset="0"/>
                        </a:rPr>
                        <a:t> Tenaga </a:t>
                      </a:r>
                      <a:r>
                        <a:rPr lang="en-US" sz="1400" b="1" dirty="0" err="1">
                          <a:latin typeface="Century Gothic" panose="020B0502020202020204" pitchFamily="34" charset="0"/>
                        </a:rPr>
                        <a:t>Kerja</a:t>
                      </a:r>
                      <a:r>
                        <a:rPr lang="en-US" sz="1400" b="1" dirty="0">
                          <a:latin typeface="Century Gothic" panose="020B0502020202020204" pitchFamily="34" charset="0"/>
                        </a:rPr>
                        <a:t> </a:t>
                      </a:r>
                      <a:r>
                        <a:rPr lang="en-US" sz="1400" b="1" dirty="0" err="1">
                          <a:latin typeface="Century Gothic" panose="020B0502020202020204" pitchFamily="34" charset="0"/>
                        </a:rPr>
                        <a:t>Konstruksi</a:t>
                      </a:r>
                      <a:r>
                        <a:rPr lang="en-US" sz="1400" b="1" dirty="0">
                          <a:latin typeface="Century Gothic" panose="020B0502020202020204" pitchFamily="34" charset="0"/>
                        </a:rPr>
                        <a:t> (TKK) yang </a:t>
                      </a:r>
                      <a:r>
                        <a:rPr lang="en-US" sz="1400" b="1" dirty="0" err="1">
                          <a:latin typeface="Century Gothic" panose="020B0502020202020204" pitchFamily="34" charset="0"/>
                        </a:rPr>
                        <a:t>memiliki</a:t>
                      </a:r>
                      <a:r>
                        <a:rPr lang="en-US" sz="1400" b="1" dirty="0">
                          <a:latin typeface="Century Gothic" panose="020B0502020202020204" pitchFamily="34" charset="0"/>
                        </a:rPr>
                        <a:t> </a:t>
                      </a:r>
                      <a:r>
                        <a:rPr lang="en-US" sz="1400" b="1" dirty="0" err="1">
                          <a:latin typeface="Century Gothic" panose="020B0502020202020204" pitchFamily="34" charset="0"/>
                        </a:rPr>
                        <a:t>Sertifikat</a:t>
                      </a:r>
                      <a:r>
                        <a:rPr lang="en-US" sz="1400" b="1" dirty="0">
                          <a:latin typeface="Century Gothic" panose="020B0502020202020204" pitchFamily="34" charset="0"/>
                        </a:rPr>
                        <a:t> </a:t>
                      </a:r>
                      <a:r>
                        <a:rPr lang="en-US" sz="1400" b="1" dirty="0" err="1">
                          <a:latin typeface="Century Gothic" panose="020B0502020202020204" pitchFamily="34" charset="0"/>
                        </a:rPr>
                        <a:t>Kompetensi</a:t>
                      </a:r>
                      <a:r>
                        <a:rPr lang="en-US" sz="1400" b="1" dirty="0">
                          <a:latin typeface="Century Gothic" panose="020B0502020202020204" pitchFamily="34" charset="0"/>
                        </a:rPr>
                        <a:t> </a:t>
                      </a:r>
                      <a:r>
                        <a:rPr lang="en-US" sz="1400" b="1" dirty="0" err="1">
                          <a:latin typeface="Century Gothic" panose="020B0502020202020204" pitchFamily="34" charset="0"/>
                        </a:rPr>
                        <a:t>Kerja</a:t>
                      </a:r>
                      <a:r>
                        <a:rPr lang="en-US" sz="1400" b="1" dirty="0">
                          <a:latin typeface="Century Gothic" panose="020B0502020202020204" pitchFamily="34" charset="0"/>
                        </a:rPr>
                        <a:t> (SKK) </a:t>
                      </a:r>
                      <a:r>
                        <a:rPr lang="en-US" sz="1400" b="1" dirty="0" err="1">
                          <a:latin typeface="Century Gothic" panose="020B0502020202020204" pitchFamily="34" charset="0"/>
                        </a:rPr>
                        <a:t>sebagaimana</a:t>
                      </a:r>
                      <a:r>
                        <a:rPr lang="en-US" sz="1400" b="1" dirty="0">
                          <a:latin typeface="Century Gothic" panose="020B0502020202020204" pitchFamily="34" charset="0"/>
                        </a:rPr>
                        <a:t> </a:t>
                      </a:r>
                      <a:r>
                        <a:rPr lang="en-US" sz="1400" b="1" dirty="0" err="1">
                          <a:latin typeface="Century Gothic" panose="020B0502020202020204" pitchFamily="34" charset="0"/>
                        </a:rPr>
                        <a:t>dimaksud</a:t>
                      </a:r>
                      <a:r>
                        <a:rPr lang="en-US" sz="1400" b="1" dirty="0">
                          <a:latin typeface="Century Gothic" panose="020B0502020202020204" pitchFamily="34" charset="0"/>
                        </a:rPr>
                        <a:t> pada </a:t>
                      </a:r>
                      <a:r>
                        <a:rPr lang="en-US" sz="1400" b="1" dirty="0" err="1">
                          <a:latin typeface="Century Gothic" panose="020B0502020202020204" pitchFamily="34" charset="0"/>
                        </a:rPr>
                        <a:t>ayat</a:t>
                      </a:r>
                      <a:r>
                        <a:rPr lang="en-US" sz="1400" b="1" dirty="0">
                          <a:latin typeface="Century Gothic" panose="020B0502020202020204" pitchFamily="34"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9" name="TextBox 14">
            <a:extLst>
              <a:ext uri="{FF2B5EF4-FFF2-40B4-BE49-F238E27FC236}">
                <a16:creationId xmlns:a16="http://schemas.microsoft.com/office/drawing/2014/main" id="{69CF783D-0871-2CA8-F133-59DA03B7E3CB}"/>
              </a:ext>
            </a:extLst>
          </p:cNvPr>
          <p:cNvSpPr txBox="1"/>
          <p:nvPr/>
        </p:nvSpPr>
        <p:spPr>
          <a:xfrm>
            <a:off x="3690901" y="5405455"/>
            <a:ext cx="1370982"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1200" b="1" dirty="0"/>
              <a:t>SERTIFIKAT KOMPETENSI KERJA (SKK)</a:t>
            </a:r>
          </a:p>
        </p:txBody>
      </p:sp>
      <p:sp>
        <p:nvSpPr>
          <p:cNvPr id="40" name="TextBox 14">
            <a:extLst>
              <a:ext uri="{FF2B5EF4-FFF2-40B4-BE49-F238E27FC236}">
                <a16:creationId xmlns:a16="http://schemas.microsoft.com/office/drawing/2014/main" id="{0AA685FD-F2CC-96D2-7E2E-FC0480584D9F}"/>
              </a:ext>
            </a:extLst>
          </p:cNvPr>
          <p:cNvSpPr txBox="1"/>
          <p:nvPr/>
        </p:nvSpPr>
        <p:spPr>
          <a:xfrm>
            <a:off x="5787736" y="5405457"/>
            <a:ext cx="1662946" cy="83099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1200" b="1" dirty="0"/>
              <a:t>LEMBAGA SERTIFIKASI PROFESI (LSP)</a:t>
            </a:r>
          </a:p>
          <a:p>
            <a:pPr algn="ctr"/>
            <a:r>
              <a:rPr lang="en-US" sz="1200" b="1" dirty="0"/>
              <a:t>TERLISENSI BNSP</a:t>
            </a:r>
          </a:p>
        </p:txBody>
      </p:sp>
      <p:cxnSp>
        <p:nvCxnSpPr>
          <p:cNvPr id="41" name="Straight Arrow Connector 40">
            <a:extLst>
              <a:ext uri="{FF2B5EF4-FFF2-40B4-BE49-F238E27FC236}">
                <a16:creationId xmlns:a16="http://schemas.microsoft.com/office/drawing/2014/main" id="{30BA0295-38D8-B39E-3034-35BE2F86B490}"/>
              </a:ext>
            </a:extLst>
          </p:cNvPr>
          <p:cNvCxnSpPr>
            <a:cxnSpLocks/>
            <a:stCxn id="23" idx="1"/>
            <a:endCxn id="21" idx="3"/>
          </p:cNvCxnSpPr>
          <p:nvPr/>
        </p:nvCxnSpPr>
        <p:spPr>
          <a:xfrm flipH="1" flipV="1">
            <a:off x="7119278" y="4880791"/>
            <a:ext cx="368131" cy="811"/>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pic>
        <p:nvPicPr>
          <p:cNvPr id="36" name="Picture 8" descr="https://fletcherbuilding.com/assets/images/files/220-Construction.png">
            <a:extLst>
              <a:ext uri="{FF2B5EF4-FFF2-40B4-BE49-F238E27FC236}">
                <a16:creationId xmlns:a16="http://schemas.microsoft.com/office/drawing/2014/main" id="{40BB12ED-4C0F-7A34-368A-1CF03658029B}"/>
              </a:ext>
            </a:extLst>
          </p:cNvPr>
          <p:cNvPicPr>
            <a:picLocks noChangeAspect="1" noChangeArrowheads="1"/>
          </p:cNvPicPr>
          <p:nvPr/>
        </p:nvPicPr>
        <p:blipFill rotWithShape="1">
          <a:blip r:embed="rId6" cstate="print"/>
          <a:srcRect r="6110"/>
          <a:stretch>
            <a:fillRect/>
          </a:stretch>
        </p:blipFill>
        <p:spPr bwMode="auto">
          <a:xfrm>
            <a:off x="-111755" y="6060656"/>
            <a:ext cx="3863948" cy="780507"/>
          </a:xfrm>
          <a:prstGeom prst="rect">
            <a:avLst/>
          </a:prstGeom>
          <a:noFill/>
        </p:spPr>
      </p:pic>
    </p:spTree>
    <p:extLst>
      <p:ext uri="{BB962C8B-B14F-4D97-AF65-F5344CB8AC3E}">
        <p14:creationId xmlns:p14="http://schemas.microsoft.com/office/powerpoint/2010/main" val="3934675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42" presetClass="path" presetSubtype="0" fill="hold" grpId="1" nodeType="withEffect">
                                  <p:stCondLst>
                                    <p:cond delay="500"/>
                                  </p:stCondLst>
                                  <p:childTnLst>
                                    <p:animMotion origin="layout" path="M -1.875E-6 -4.81481E-6 L -1.875E-6 0.1294 " pathEditMode="relative" rAng="0" ptsTypes="AA">
                                      <p:cBhvr>
                                        <p:cTn id="10" dur="13000" fill="hold"/>
                                        <p:tgtEl>
                                          <p:spTgt spid="2"/>
                                        </p:tgtEl>
                                        <p:attrNameLst>
                                          <p:attrName>ppt_x</p:attrName>
                                          <p:attrName>ppt_y</p:attrName>
                                        </p:attrNameLst>
                                      </p:cBhvr>
                                      <p:rCtr x="0" y="6458"/>
                                    </p:animMotion>
                                  </p:childTnLst>
                                </p:cTn>
                              </p:par>
                              <p:par>
                                <p:cTn id="11" presetID="26" presetClass="emph" presetSubtype="0" repeatCount="indefinite" fill="hold" grpId="3" nodeType="with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par>
                                <p:cTn id="14" presetID="2" presetClass="exit" presetSubtype="1" accel="100000" fill="hold" grpId="2" nodeType="withEffect">
                                  <p:stCondLst>
                                    <p:cond delay="1600"/>
                                  </p:stCondLst>
                                  <p:childTnLst>
                                    <p:anim calcmode="lin" valueType="num">
                                      <p:cBhvr additive="base">
                                        <p:cTn id="15" dur="500"/>
                                        <p:tgtEl>
                                          <p:spTgt spid="2"/>
                                        </p:tgtEl>
                                        <p:attrNameLst>
                                          <p:attrName>ppt_x</p:attrName>
                                        </p:attrNameLst>
                                      </p:cBhvr>
                                      <p:tavLst>
                                        <p:tav tm="0">
                                          <p:val>
                                            <p:strVal val="ppt_x"/>
                                          </p:val>
                                        </p:tav>
                                        <p:tav tm="100000">
                                          <p:val>
                                            <p:strVal val="ppt_x"/>
                                          </p:val>
                                        </p:tav>
                                      </p:tavLst>
                                    </p:anim>
                                    <p:anim calcmode="lin" valueType="num">
                                      <p:cBhvr additive="base">
                                        <p:cTn id="16" dur="500"/>
                                        <p:tgtEl>
                                          <p:spTgt spid="2"/>
                                        </p:tgtEl>
                                        <p:attrNameLst>
                                          <p:attrName>ppt_y</p:attrName>
                                        </p:attrNameLst>
                                      </p:cBhvr>
                                      <p:tavLst>
                                        <p:tav tm="0">
                                          <p:val>
                                            <p:strVal val="ppt_y"/>
                                          </p:val>
                                        </p:tav>
                                        <p:tav tm="100000">
                                          <p:val>
                                            <p:strVal val="0-ppt_h/2"/>
                                          </p:val>
                                        </p:tav>
                                      </p:tavLst>
                                    </p:anim>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1352-F123-EAFC-8D3B-C78E2FCCA111}"/>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231D97BD-330E-B47F-5BE3-AC7ECCF072A0}"/>
              </a:ext>
            </a:extLst>
          </p:cNvPr>
          <p:cNvGrpSpPr/>
          <p:nvPr/>
        </p:nvGrpSpPr>
        <p:grpSpPr>
          <a:xfrm>
            <a:off x="0" y="25339"/>
            <a:ext cx="10086109" cy="610261"/>
            <a:chOff x="0" y="38008"/>
            <a:chExt cx="16383000" cy="915392"/>
          </a:xfrm>
        </p:grpSpPr>
        <p:sp>
          <p:nvSpPr>
            <p:cNvPr id="19" name="Right Triangle 18">
              <a:extLst>
                <a:ext uri="{FF2B5EF4-FFF2-40B4-BE49-F238E27FC236}">
                  <a16:creationId xmlns:a16="http://schemas.microsoft.com/office/drawing/2014/main" id="{27680C32-D674-14A0-2015-A816861841B9}"/>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BFB07595-0A6D-2DE5-9E9D-175B252C3BE1}"/>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28DC08B3-11ED-8ABA-29E4-8E16DB3DD843}"/>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REGULASI/KEBIJAKAN UMUM PEMBINAAN KOMPETENSI TKK (2/2)</a:t>
              </a:r>
            </a:p>
          </p:txBody>
        </p:sp>
        <p:sp>
          <p:nvSpPr>
            <p:cNvPr id="26" name="Rectangle 25">
              <a:extLst>
                <a:ext uri="{FF2B5EF4-FFF2-40B4-BE49-F238E27FC236}">
                  <a16:creationId xmlns:a16="http://schemas.microsoft.com/office/drawing/2014/main" id="{3FC5A9B7-EE9D-88A7-DA0E-EDBEEA1F1689}"/>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1</a:t>
              </a:r>
            </a:p>
          </p:txBody>
        </p:sp>
      </p:grpSp>
      <p:sp>
        <p:nvSpPr>
          <p:cNvPr id="2" name="SHAPE">
            <a:extLst>
              <a:ext uri="{FF2B5EF4-FFF2-40B4-BE49-F238E27FC236}">
                <a16:creationId xmlns:a16="http://schemas.microsoft.com/office/drawing/2014/main" id="{D9171F48-B4DB-07DC-45B5-CF36B09AD78E}"/>
              </a:ext>
            </a:extLst>
          </p:cNvPr>
          <p:cNvSpPr/>
          <p:nvPr/>
        </p:nvSpPr>
        <p:spPr>
          <a:xfrm>
            <a:off x="1858074" y="5634038"/>
            <a:ext cx="1343556" cy="1193293"/>
          </a:xfrm>
          <a:custGeom>
            <a:avLst/>
            <a:gdLst>
              <a:gd name="connsiteX0" fmla="*/ 7101281 w 7333200"/>
              <a:gd name="connsiteY0" fmla="*/ 6959196 h 7322134"/>
              <a:gd name="connsiteX1" fmla="*/ 7282750 w 7333200"/>
              <a:gd name="connsiteY1" fmla="*/ 7140665 h 7322134"/>
              <a:gd name="connsiteX2" fmla="*/ 7101281 w 7333200"/>
              <a:gd name="connsiteY2" fmla="*/ 7322134 h 7322134"/>
              <a:gd name="connsiteX3" fmla="*/ 6919812 w 7333200"/>
              <a:gd name="connsiteY3" fmla="*/ 7140665 h 7322134"/>
              <a:gd name="connsiteX4" fmla="*/ 7101281 w 7333200"/>
              <a:gd name="connsiteY4" fmla="*/ 6959196 h 7322134"/>
              <a:gd name="connsiteX5" fmla="*/ 6185500 w 7333200"/>
              <a:gd name="connsiteY5" fmla="*/ 6940131 h 7322134"/>
              <a:gd name="connsiteX6" fmla="*/ 6366969 w 7333200"/>
              <a:gd name="connsiteY6" fmla="*/ 7121600 h 7322134"/>
              <a:gd name="connsiteX7" fmla="*/ 6185500 w 7333200"/>
              <a:gd name="connsiteY7" fmla="*/ 7303069 h 7322134"/>
              <a:gd name="connsiteX8" fmla="*/ 6004031 w 7333200"/>
              <a:gd name="connsiteY8" fmla="*/ 7121600 h 7322134"/>
              <a:gd name="connsiteX9" fmla="*/ 6185500 w 7333200"/>
              <a:gd name="connsiteY9" fmla="*/ 6940131 h 7322134"/>
              <a:gd name="connsiteX10" fmla="*/ 5107113 w 7333200"/>
              <a:gd name="connsiteY10" fmla="*/ 6940131 h 7322134"/>
              <a:gd name="connsiteX11" fmla="*/ 5288582 w 7333200"/>
              <a:gd name="connsiteY11" fmla="*/ 7121600 h 7322134"/>
              <a:gd name="connsiteX12" fmla="*/ 5107113 w 7333200"/>
              <a:gd name="connsiteY12" fmla="*/ 7303069 h 7322134"/>
              <a:gd name="connsiteX13" fmla="*/ 4925644 w 7333200"/>
              <a:gd name="connsiteY13" fmla="*/ 7121600 h 7322134"/>
              <a:gd name="connsiteX14" fmla="*/ 5107113 w 7333200"/>
              <a:gd name="connsiteY14" fmla="*/ 6940131 h 7322134"/>
              <a:gd name="connsiteX15" fmla="*/ 3112945 w 7333200"/>
              <a:gd name="connsiteY15" fmla="*/ 6940131 h 7322134"/>
              <a:gd name="connsiteX16" fmla="*/ 3294414 w 7333200"/>
              <a:gd name="connsiteY16" fmla="*/ 7121600 h 7322134"/>
              <a:gd name="connsiteX17" fmla="*/ 3112945 w 7333200"/>
              <a:gd name="connsiteY17" fmla="*/ 7303069 h 7322134"/>
              <a:gd name="connsiteX18" fmla="*/ 2931476 w 7333200"/>
              <a:gd name="connsiteY18" fmla="*/ 7121600 h 7322134"/>
              <a:gd name="connsiteX19" fmla="*/ 3112945 w 7333200"/>
              <a:gd name="connsiteY19" fmla="*/ 6940131 h 7322134"/>
              <a:gd name="connsiteX20" fmla="*/ 1147700 w 7333200"/>
              <a:gd name="connsiteY20" fmla="*/ 6940131 h 7322134"/>
              <a:gd name="connsiteX21" fmla="*/ 1329169 w 7333200"/>
              <a:gd name="connsiteY21" fmla="*/ 7121600 h 7322134"/>
              <a:gd name="connsiteX22" fmla="*/ 1147700 w 7333200"/>
              <a:gd name="connsiteY22" fmla="*/ 7303069 h 7322134"/>
              <a:gd name="connsiteX23" fmla="*/ 966231 w 7333200"/>
              <a:gd name="connsiteY23" fmla="*/ 7121600 h 7322134"/>
              <a:gd name="connsiteX24" fmla="*/ 1147700 w 7333200"/>
              <a:gd name="connsiteY24" fmla="*/ 6940131 h 7322134"/>
              <a:gd name="connsiteX25" fmla="*/ 4191332 w 7333200"/>
              <a:gd name="connsiteY25" fmla="*/ 6921066 h 7322134"/>
              <a:gd name="connsiteX26" fmla="*/ 4372801 w 7333200"/>
              <a:gd name="connsiteY26" fmla="*/ 7102535 h 7322134"/>
              <a:gd name="connsiteX27" fmla="*/ 4191332 w 7333200"/>
              <a:gd name="connsiteY27" fmla="*/ 7284004 h 7322134"/>
              <a:gd name="connsiteX28" fmla="*/ 4009863 w 7333200"/>
              <a:gd name="connsiteY28" fmla="*/ 7102535 h 7322134"/>
              <a:gd name="connsiteX29" fmla="*/ 4191332 w 7333200"/>
              <a:gd name="connsiteY29" fmla="*/ 6921066 h 7322134"/>
              <a:gd name="connsiteX30" fmla="*/ 2197164 w 7333200"/>
              <a:gd name="connsiteY30" fmla="*/ 6921066 h 7322134"/>
              <a:gd name="connsiteX31" fmla="*/ 2378633 w 7333200"/>
              <a:gd name="connsiteY31" fmla="*/ 7102535 h 7322134"/>
              <a:gd name="connsiteX32" fmla="*/ 2197164 w 7333200"/>
              <a:gd name="connsiteY32" fmla="*/ 7284004 h 7322134"/>
              <a:gd name="connsiteX33" fmla="*/ 2015695 w 7333200"/>
              <a:gd name="connsiteY33" fmla="*/ 7102535 h 7322134"/>
              <a:gd name="connsiteX34" fmla="*/ 2197164 w 7333200"/>
              <a:gd name="connsiteY34" fmla="*/ 6921066 h 7322134"/>
              <a:gd name="connsiteX35" fmla="*/ 231919 w 7333200"/>
              <a:gd name="connsiteY35" fmla="*/ 6921066 h 7322134"/>
              <a:gd name="connsiteX36" fmla="*/ 413388 w 7333200"/>
              <a:gd name="connsiteY36" fmla="*/ 7102535 h 7322134"/>
              <a:gd name="connsiteX37" fmla="*/ 231919 w 7333200"/>
              <a:gd name="connsiteY37" fmla="*/ 7284004 h 7322134"/>
              <a:gd name="connsiteX38" fmla="*/ 50450 w 7333200"/>
              <a:gd name="connsiteY38" fmla="*/ 7102535 h 7322134"/>
              <a:gd name="connsiteX39" fmla="*/ 231919 w 7333200"/>
              <a:gd name="connsiteY39" fmla="*/ 6921066 h 7322134"/>
              <a:gd name="connsiteX40" fmla="*/ 7151731 w 7333200"/>
              <a:gd name="connsiteY40" fmla="*/ 6009130 h 7322134"/>
              <a:gd name="connsiteX41" fmla="*/ 7333200 w 7333200"/>
              <a:gd name="connsiteY41" fmla="*/ 6190599 h 7322134"/>
              <a:gd name="connsiteX42" fmla="*/ 7151731 w 7333200"/>
              <a:gd name="connsiteY42" fmla="*/ 6372068 h 7322134"/>
              <a:gd name="connsiteX43" fmla="*/ 6970262 w 7333200"/>
              <a:gd name="connsiteY43" fmla="*/ 6190599 h 7322134"/>
              <a:gd name="connsiteX44" fmla="*/ 7151731 w 7333200"/>
              <a:gd name="connsiteY44" fmla="*/ 6009130 h 7322134"/>
              <a:gd name="connsiteX45" fmla="*/ 6235950 w 7333200"/>
              <a:gd name="connsiteY45" fmla="*/ 5990065 h 7322134"/>
              <a:gd name="connsiteX46" fmla="*/ 6417419 w 7333200"/>
              <a:gd name="connsiteY46" fmla="*/ 6171534 h 7322134"/>
              <a:gd name="connsiteX47" fmla="*/ 6235950 w 7333200"/>
              <a:gd name="connsiteY47" fmla="*/ 6353003 h 7322134"/>
              <a:gd name="connsiteX48" fmla="*/ 6054481 w 7333200"/>
              <a:gd name="connsiteY48" fmla="*/ 6171534 h 7322134"/>
              <a:gd name="connsiteX49" fmla="*/ 6235950 w 7333200"/>
              <a:gd name="connsiteY49" fmla="*/ 5990065 h 7322134"/>
              <a:gd name="connsiteX50" fmla="*/ 5157563 w 7333200"/>
              <a:gd name="connsiteY50" fmla="*/ 5990065 h 7322134"/>
              <a:gd name="connsiteX51" fmla="*/ 5339032 w 7333200"/>
              <a:gd name="connsiteY51" fmla="*/ 6171534 h 7322134"/>
              <a:gd name="connsiteX52" fmla="*/ 5157563 w 7333200"/>
              <a:gd name="connsiteY52" fmla="*/ 6353003 h 7322134"/>
              <a:gd name="connsiteX53" fmla="*/ 4976094 w 7333200"/>
              <a:gd name="connsiteY53" fmla="*/ 6171534 h 7322134"/>
              <a:gd name="connsiteX54" fmla="*/ 5157563 w 7333200"/>
              <a:gd name="connsiteY54" fmla="*/ 5990065 h 7322134"/>
              <a:gd name="connsiteX55" fmla="*/ 3163395 w 7333200"/>
              <a:gd name="connsiteY55" fmla="*/ 5990065 h 7322134"/>
              <a:gd name="connsiteX56" fmla="*/ 3344864 w 7333200"/>
              <a:gd name="connsiteY56" fmla="*/ 6171534 h 7322134"/>
              <a:gd name="connsiteX57" fmla="*/ 3163395 w 7333200"/>
              <a:gd name="connsiteY57" fmla="*/ 6353003 h 7322134"/>
              <a:gd name="connsiteX58" fmla="*/ 2981926 w 7333200"/>
              <a:gd name="connsiteY58" fmla="*/ 6171534 h 7322134"/>
              <a:gd name="connsiteX59" fmla="*/ 3163395 w 7333200"/>
              <a:gd name="connsiteY59" fmla="*/ 5990065 h 7322134"/>
              <a:gd name="connsiteX60" fmla="*/ 1198150 w 7333200"/>
              <a:gd name="connsiteY60" fmla="*/ 5990065 h 7322134"/>
              <a:gd name="connsiteX61" fmla="*/ 1379619 w 7333200"/>
              <a:gd name="connsiteY61" fmla="*/ 6171534 h 7322134"/>
              <a:gd name="connsiteX62" fmla="*/ 1198150 w 7333200"/>
              <a:gd name="connsiteY62" fmla="*/ 6353003 h 7322134"/>
              <a:gd name="connsiteX63" fmla="*/ 1016681 w 7333200"/>
              <a:gd name="connsiteY63" fmla="*/ 6171534 h 7322134"/>
              <a:gd name="connsiteX64" fmla="*/ 1198150 w 7333200"/>
              <a:gd name="connsiteY64" fmla="*/ 5990065 h 7322134"/>
              <a:gd name="connsiteX65" fmla="*/ 4241782 w 7333200"/>
              <a:gd name="connsiteY65" fmla="*/ 5971000 h 7322134"/>
              <a:gd name="connsiteX66" fmla="*/ 4423251 w 7333200"/>
              <a:gd name="connsiteY66" fmla="*/ 6152469 h 7322134"/>
              <a:gd name="connsiteX67" fmla="*/ 4241782 w 7333200"/>
              <a:gd name="connsiteY67" fmla="*/ 6333938 h 7322134"/>
              <a:gd name="connsiteX68" fmla="*/ 4060313 w 7333200"/>
              <a:gd name="connsiteY68" fmla="*/ 6152469 h 7322134"/>
              <a:gd name="connsiteX69" fmla="*/ 4241782 w 7333200"/>
              <a:gd name="connsiteY69" fmla="*/ 5971000 h 7322134"/>
              <a:gd name="connsiteX70" fmla="*/ 2247614 w 7333200"/>
              <a:gd name="connsiteY70" fmla="*/ 5971000 h 7322134"/>
              <a:gd name="connsiteX71" fmla="*/ 2429083 w 7333200"/>
              <a:gd name="connsiteY71" fmla="*/ 6152469 h 7322134"/>
              <a:gd name="connsiteX72" fmla="*/ 2247614 w 7333200"/>
              <a:gd name="connsiteY72" fmla="*/ 6333938 h 7322134"/>
              <a:gd name="connsiteX73" fmla="*/ 2066145 w 7333200"/>
              <a:gd name="connsiteY73" fmla="*/ 6152469 h 7322134"/>
              <a:gd name="connsiteX74" fmla="*/ 2247614 w 7333200"/>
              <a:gd name="connsiteY74" fmla="*/ 5971000 h 7322134"/>
              <a:gd name="connsiteX75" fmla="*/ 282369 w 7333200"/>
              <a:gd name="connsiteY75" fmla="*/ 5971000 h 7322134"/>
              <a:gd name="connsiteX76" fmla="*/ 463838 w 7333200"/>
              <a:gd name="connsiteY76" fmla="*/ 6152469 h 7322134"/>
              <a:gd name="connsiteX77" fmla="*/ 282369 w 7333200"/>
              <a:gd name="connsiteY77" fmla="*/ 6333938 h 7322134"/>
              <a:gd name="connsiteX78" fmla="*/ 100900 w 7333200"/>
              <a:gd name="connsiteY78" fmla="*/ 6152469 h 7322134"/>
              <a:gd name="connsiteX79" fmla="*/ 282369 w 7333200"/>
              <a:gd name="connsiteY79" fmla="*/ 5971000 h 7322134"/>
              <a:gd name="connsiteX80" fmla="*/ 7050831 w 7333200"/>
              <a:gd name="connsiteY80" fmla="*/ 5008321 h 7322134"/>
              <a:gd name="connsiteX81" fmla="*/ 7232300 w 7333200"/>
              <a:gd name="connsiteY81" fmla="*/ 5189790 h 7322134"/>
              <a:gd name="connsiteX82" fmla="*/ 7050831 w 7333200"/>
              <a:gd name="connsiteY82" fmla="*/ 5371259 h 7322134"/>
              <a:gd name="connsiteX83" fmla="*/ 6869362 w 7333200"/>
              <a:gd name="connsiteY83" fmla="*/ 5189790 h 7322134"/>
              <a:gd name="connsiteX84" fmla="*/ 7050831 w 7333200"/>
              <a:gd name="connsiteY84" fmla="*/ 5008321 h 7322134"/>
              <a:gd name="connsiteX85" fmla="*/ 6135050 w 7333200"/>
              <a:gd name="connsiteY85" fmla="*/ 4989256 h 7322134"/>
              <a:gd name="connsiteX86" fmla="*/ 6316519 w 7333200"/>
              <a:gd name="connsiteY86" fmla="*/ 5170725 h 7322134"/>
              <a:gd name="connsiteX87" fmla="*/ 6135050 w 7333200"/>
              <a:gd name="connsiteY87" fmla="*/ 5352194 h 7322134"/>
              <a:gd name="connsiteX88" fmla="*/ 5953581 w 7333200"/>
              <a:gd name="connsiteY88" fmla="*/ 5170725 h 7322134"/>
              <a:gd name="connsiteX89" fmla="*/ 6135050 w 7333200"/>
              <a:gd name="connsiteY89" fmla="*/ 4989256 h 7322134"/>
              <a:gd name="connsiteX90" fmla="*/ 5056663 w 7333200"/>
              <a:gd name="connsiteY90" fmla="*/ 4989256 h 7322134"/>
              <a:gd name="connsiteX91" fmla="*/ 5238132 w 7333200"/>
              <a:gd name="connsiteY91" fmla="*/ 5170725 h 7322134"/>
              <a:gd name="connsiteX92" fmla="*/ 5056663 w 7333200"/>
              <a:gd name="connsiteY92" fmla="*/ 5352194 h 7322134"/>
              <a:gd name="connsiteX93" fmla="*/ 4875194 w 7333200"/>
              <a:gd name="connsiteY93" fmla="*/ 5170725 h 7322134"/>
              <a:gd name="connsiteX94" fmla="*/ 5056663 w 7333200"/>
              <a:gd name="connsiteY94" fmla="*/ 4989256 h 7322134"/>
              <a:gd name="connsiteX95" fmla="*/ 3062495 w 7333200"/>
              <a:gd name="connsiteY95" fmla="*/ 4989256 h 7322134"/>
              <a:gd name="connsiteX96" fmla="*/ 3243964 w 7333200"/>
              <a:gd name="connsiteY96" fmla="*/ 5170725 h 7322134"/>
              <a:gd name="connsiteX97" fmla="*/ 3062495 w 7333200"/>
              <a:gd name="connsiteY97" fmla="*/ 5352194 h 7322134"/>
              <a:gd name="connsiteX98" fmla="*/ 2881026 w 7333200"/>
              <a:gd name="connsiteY98" fmla="*/ 5170725 h 7322134"/>
              <a:gd name="connsiteX99" fmla="*/ 3062495 w 7333200"/>
              <a:gd name="connsiteY99" fmla="*/ 4989256 h 7322134"/>
              <a:gd name="connsiteX100" fmla="*/ 1097250 w 7333200"/>
              <a:gd name="connsiteY100" fmla="*/ 4989256 h 7322134"/>
              <a:gd name="connsiteX101" fmla="*/ 1278719 w 7333200"/>
              <a:gd name="connsiteY101" fmla="*/ 5170725 h 7322134"/>
              <a:gd name="connsiteX102" fmla="*/ 1097250 w 7333200"/>
              <a:gd name="connsiteY102" fmla="*/ 5352194 h 7322134"/>
              <a:gd name="connsiteX103" fmla="*/ 915781 w 7333200"/>
              <a:gd name="connsiteY103" fmla="*/ 5170725 h 7322134"/>
              <a:gd name="connsiteX104" fmla="*/ 1097250 w 7333200"/>
              <a:gd name="connsiteY104" fmla="*/ 4989256 h 7322134"/>
              <a:gd name="connsiteX105" fmla="*/ 4140882 w 7333200"/>
              <a:gd name="connsiteY105" fmla="*/ 4970191 h 7322134"/>
              <a:gd name="connsiteX106" fmla="*/ 4322351 w 7333200"/>
              <a:gd name="connsiteY106" fmla="*/ 5151660 h 7322134"/>
              <a:gd name="connsiteX107" fmla="*/ 4140882 w 7333200"/>
              <a:gd name="connsiteY107" fmla="*/ 5333129 h 7322134"/>
              <a:gd name="connsiteX108" fmla="*/ 3959413 w 7333200"/>
              <a:gd name="connsiteY108" fmla="*/ 5151660 h 7322134"/>
              <a:gd name="connsiteX109" fmla="*/ 4140882 w 7333200"/>
              <a:gd name="connsiteY109" fmla="*/ 4970191 h 7322134"/>
              <a:gd name="connsiteX110" fmla="*/ 2146714 w 7333200"/>
              <a:gd name="connsiteY110" fmla="*/ 4970191 h 7322134"/>
              <a:gd name="connsiteX111" fmla="*/ 2328183 w 7333200"/>
              <a:gd name="connsiteY111" fmla="*/ 5151660 h 7322134"/>
              <a:gd name="connsiteX112" fmla="*/ 2146714 w 7333200"/>
              <a:gd name="connsiteY112" fmla="*/ 5333129 h 7322134"/>
              <a:gd name="connsiteX113" fmla="*/ 1965245 w 7333200"/>
              <a:gd name="connsiteY113" fmla="*/ 5151660 h 7322134"/>
              <a:gd name="connsiteX114" fmla="*/ 2146714 w 7333200"/>
              <a:gd name="connsiteY114" fmla="*/ 4970191 h 7322134"/>
              <a:gd name="connsiteX115" fmla="*/ 181469 w 7333200"/>
              <a:gd name="connsiteY115" fmla="*/ 4970191 h 7322134"/>
              <a:gd name="connsiteX116" fmla="*/ 362938 w 7333200"/>
              <a:gd name="connsiteY116" fmla="*/ 5151660 h 7322134"/>
              <a:gd name="connsiteX117" fmla="*/ 181469 w 7333200"/>
              <a:gd name="connsiteY117" fmla="*/ 5333129 h 7322134"/>
              <a:gd name="connsiteX118" fmla="*/ 0 w 7333200"/>
              <a:gd name="connsiteY118" fmla="*/ 5151660 h 7322134"/>
              <a:gd name="connsiteX119" fmla="*/ 181469 w 7333200"/>
              <a:gd name="connsiteY119" fmla="*/ 4970191 h 7322134"/>
              <a:gd name="connsiteX120" fmla="*/ 7101281 w 7333200"/>
              <a:gd name="connsiteY120" fmla="*/ 4058255 h 7322134"/>
              <a:gd name="connsiteX121" fmla="*/ 7282750 w 7333200"/>
              <a:gd name="connsiteY121" fmla="*/ 4239724 h 7322134"/>
              <a:gd name="connsiteX122" fmla="*/ 7101281 w 7333200"/>
              <a:gd name="connsiteY122" fmla="*/ 4421193 h 7322134"/>
              <a:gd name="connsiteX123" fmla="*/ 6919812 w 7333200"/>
              <a:gd name="connsiteY123" fmla="*/ 4239724 h 7322134"/>
              <a:gd name="connsiteX124" fmla="*/ 7101281 w 7333200"/>
              <a:gd name="connsiteY124" fmla="*/ 4058255 h 7322134"/>
              <a:gd name="connsiteX125" fmla="*/ 6185500 w 7333200"/>
              <a:gd name="connsiteY125" fmla="*/ 4039190 h 7322134"/>
              <a:gd name="connsiteX126" fmla="*/ 6366969 w 7333200"/>
              <a:gd name="connsiteY126" fmla="*/ 4220659 h 7322134"/>
              <a:gd name="connsiteX127" fmla="*/ 6185500 w 7333200"/>
              <a:gd name="connsiteY127" fmla="*/ 4402128 h 7322134"/>
              <a:gd name="connsiteX128" fmla="*/ 6004031 w 7333200"/>
              <a:gd name="connsiteY128" fmla="*/ 4220659 h 7322134"/>
              <a:gd name="connsiteX129" fmla="*/ 6185500 w 7333200"/>
              <a:gd name="connsiteY129" fmla="*/ 4039190 h 7322134"/>
              <a:gd name="connsiteX130" fmla="*/ 5107113 w 7333200"/>
              <a:gd name="connsiteY130" fmla="*/ 4039190 h 7322134"/>
              <a:gd name="connsiteX131" fmla="*/ 5288582 w 7333200"/>
              <a:gd name="connsiteY131" fmla="*/ 4220659 h 7322134"/>
              <a:gd name="connsiteX132" fmla="*/ 5107113 w 7333200"/>
              <a:gd name="connsiteY132" fmla="*/ 4402128 h 7322134"/>
              <a:gd name="connsiteX133" fmla="*/ 4925644 w 7333200"/>
              <a:gd name="connsiteY133" fmla="*/ 4220659 h 7322134"/>
              <a:gd name="connsiteX134" fmla="*/ 5107113 w 7333200"/>
              <a:gd name="connsiteY134" fmla="*/ 4039190 h 7322134"/>
              <a:gd name="connsiteX135" fmla="*/ 3112945 w 7333200"/>
              <a:gd name="connsiteY135" fmla="*/ 4039190 h 7322134"/>
              <a:gd name="connsiteX136" fmla="*/ 3294414 w 7333200"/>
              <a:gd name="connsiteY136" fmla="*/ 4220659 h 7322134"/>
              <a:gd name="connsiteX137" fmla="*/ 3112945 w 7333200"/>
              <a:gd name="connsiteY137" fmla="*/ 4402128 h 7322134"/>
              <a:gd name="connsiteX138" fmla="*/ 2931476 w 7333200"/>
              <a:gd name="connsiteY138" fmla="*/ 4220659 h 7322134"/>
              <a:gd name="connsiteX139" fmla="*/ 3112945 w 7333200"/>
              <a:gd name="connsiteY139" fmla="*/ 4039190 h 7322134"/>
              <a:gd name="connsiteX140" fmla="*/ 1147700 w 7333200"/>
              <a:gd name="connsiteY140" fmla="*/ 4039190 h 7322134"/>
              <a:gd name="connsiteX141" fmla="*/ 1329169 w 7333200"/>
              <a:gd name="connsiteY141" fmla="*/ 4220659 h 7322134"/>
              <a:gd name="connsiteX142" fmla="*/ 1147700 w 7333200"/>
              <a:gd name="connsiteY142" fmla="*/ 4402128 h 7322134"/>
              <a:gd name="connsiteX143" fmla="*/ 966231 w 7333200"/>
              <a:gd name="connsiteY143" fmla="*/ 4220659 h 7322134"/>
              <a:gd name="connsiteX144" fmla="*/ 1147700 w 7333200"/>
              <a:gd name="connsiteY144" fmla="*/ 4039190 h 7322134"/>
              <a:gd name="connsiteX145" fmla="*/ 4191332 w 7333200"/>
              <a:gd name="connsiteY145" fmla="*/ 4020125 h 7322134"/>
              <a:gd name="connsiteX146" fmla="*/ 4372801 w 7333200"/>
              <a:gd name="connsiteY146" fmla="*/ 4201594 h 7322134"/>
              <a:gd name="connsiteX147" fmla="*/ 4191332 w 7333200"/>
              <a:gd name="connsiteY147" fmla="*/ 4383063 h 7322134"/>
              <a:gd name="connsiteX148" fmla="*/ 4009863 w 7333200"/>
              <a:gd name="connsiteY148" fmla="*/ 4201594 h 7322134"/>
              <a:gd name="connsiteX149" fmla="*/ 4191332 w 7333200"/>
              <a:gd name="connsiteY149" fmla="*/ 4020125 h 7322134"/>
              <a:gd name="connsiteX150" fmla="*/ 2197164 w 7333200"/>
              <a:gd name="connsiteY150" fmla="*/ 4020125 h 7322134"/>
              <a:gd name="connsiteX151" fmla="*/ 2378633 w 7333200"/>
              <a:gd name="connsiteY151" fmla="*/ 4201594 h 7322134"/>
              <a:gd name="connsiteX152" fmla="*/ 2197164 w 7333200"/>
              <a:gd name="connsiteY152" fmla="*/ 4383063 h 7322134"/>
              <a:gd name="connsiteX153" fmla="*/ 2015695 w 7333200"/>
              <a:gd name="connsiteY153" fmla="*/ 4201594 h 7322134"/>
              <a:gd name="connsiteX154" fmla="*/ 2197164 w 7333200"/>
              <a:gd name="connsiteY154" fmla="*/ 4020125 h 7322134"/>
              <a:gd name="connsiteX155" fmla="*/ 231919 w 7333200"/>
              <a:gd name="connsiteY155" fmla="*/ 4020125 h 7322134"/>
              <a:gd name="connsiteX156" fmla="*/ 413388 w 7333200"/>
              <a:gd name="connsiteY156" fmla="*/ 4201594 h 7322134"/>
              <a:gd name="connsiteX157" fmla="*/ 231919 w 7333200"/>
              <a:gd name="connsiteY157" fmla="*/ 4383063 h 7322134"/>
              <a:gd name="connsiteX158" fmla="*/ 50450 w 7333200"/>
              <a:gd name="connsiteY158" fmla="*/ 4201594 h 7322134"/>
              <a:gd name="connsiteX159" fmla="*/ 231919 w 7333200"/>
              <a:gd name="connsiteY159" fmla="*/ 4020125 h 7322134"/>
              <a:gd name="connsiteX160" fmla="*/ 7101281 w 7333200"/>
              <a:gd name="connsiteY160" fmla="*/ 2966810 h 7322134"/>
              <a:gd name="connsiteX161" fmla="*/ 7282750 w 7333200"/>
              <a:gd name="connsiteY161" fmla="*/ 3148279 h 7322134"/>
              <a:gd name="connsiteX162" fmla="*/ 7101281 w 7333200"/>
              <a:gd name="connsiteY162" fmla="*/ 3329748 h 7322134"/>
              <a:gd name="connsiteX163" fmla="*/ 6919812 w 7333200"/>
              <a:gd name="connsiteY163" fmla="*/ 3148279 h 7322134"/>
              <a:gd name="connsiteX164" fmla="*/ 7101281 w 7333200"/>
              <a:gd name="connsiteY164" fmla="*/ 2966810 h 7322134"/>
              <a:gd name="connsiteX165" fmla="*/ 6185500 w 7333200"/>
              <a:gd name="connsiteY165" fmla="*/ 2947745 h 7322134"/>
              <a:gd name="connsiteX166" fmla="*/ 6366969 w 7333200"/>
              <a:gd name="connsiteY166" fmla="*/ 3129214 h 7322134"/>
              <a:gd name="connsiteX167" fmla="*/ 6185500 w 7333200"/>
              <a:gd name="connsiteY167" fmla="*/ 3310683 h 7322134"/>
              <a:gd name="connsiteX168" fmla="*/ 6004031 w 7333200"/>
              <a:gd name="connsiteY168" fmla="*/ 3129214 h 7322134"/>
              <a:gd name="connsiteX169" fmla="*/ 6185500 w 7333200"/>
              <a:gd name="connsiteY169" fmla="*/ 2947745 h 7322134"/>
              <a:gd name="connsiteX170" fmla="*/ 5107113 w 7333200"/>
              <a:gd name="connsiteY170" fmla="*/ 2947745 h 7322134"/>
              <a:gd name="connsiteX171" fmla="*/ 5288582 w 7333200"/>
              <a:gd name="connsiteY171" fmla="*/ 3129214 h 7322134"/>
              <a:gd name="connsiteX172" fmla="*/ 5107113 w 7333200"/>
              <a:gd name="connsiteY172" fmla="*/ 3310683 h 7322134"/>
              <a:gd name="connsiteX173" fmla="*/ 4925644 w 7333200"/>
              <a:gd name="connsiteY173" fmla="*/ 3129214 h 7322134"/>
              <a:gd name="connsiteX174" fmla="*/ 5107113 w 7333200"/>
              <a:gd name="connsiteY174" fmla="*/ 2947745 h 7322134"/>
              <a:gd name="connsiteX175" fmla="*/ 3112945 w 7333200"/>
              <a:gd name="connsiteY175" fmla="*/ 2947745 h 7322134"/>
              <a:gd name="connsiteX176" fmla="*/ 3294414 w 7333200"/>
              <a:gd name="connsiteY176" fmla="*/ 3129214 h 7322134"/>
              <a:gd name="connsiteX177" fmla="*/ 3112945 w 7333200"/>
              <a:gd name="connsiteY177" fmla="*/ 3310683 h 7322134"/>
              <a:gd name="connsiteX178" fmla="*/ 2931476 w 7333200"/>
              <a:gd name="connsiteY178" fmla="*/ 3129214 h 7322134"/>
              <a:gd name="connsiteX179" fmla="*/ 3112945 w 7333200"/>
              <a:gd name="connsiteY179" fmla="*/ 2947745 h 7322134"/>
              <a:gd name="connsiteX180" fmla="*/ 1147700 w 7333200"/>
              <a:gd name="connsiteY180" fmla="*/ 2947745 h 7322134"/>
              <a:gd name="connsiteX181" fmla="*/ 1329169 w 7333200"/>
              <a:gd name="connsiteY181" fmla="*/ 3129214 h 7322134"/>
              <a:gd name="connsiteX182" fmla="*/ 1147700 w 7333200"/>
              <a:gd name="connsiteY182" fmla="*/ 3310683 h 7322134"/>
              <a:gd name="connsiteX183" fmla="*/ 966231 w 7333200"/>
              <a:gd name="connsiteY183" fmla="*/ 3129214 h 7322134"/>
              <a:gd name="connsiteX184" fmla="*/ 1147700 w 7333200"/>
              <a:gd name="connsiteY184" fmla="*/ 2947745 h 7322134"/>
              <a:gd name="connsiteX185" fmla="*/ 4191332 w 7333200"/>
              <a:gd name="connsiteY185" fmla="*/ 2928680 h 7322134"/>
              <a:gd name="connsiteX186" fmla="*/ 4372801 w 7333200"/>
              <a:gd name="connsiteY186" fmla="*/ 3110149 h 7322134"/>
              <a:gd name="connsiteX187" fmla="*/ 4191332 w 7333200"/>
              <a:gd name="connsiteY187" fmla="*/ 3291618 h 7322134"/>
              <a:gd name="connsiteX188" fmla="*/ 4009863 w 7333200"/>
              <a:gd name="connsiteY188" fmla="*/ 3110149 h 7322134"/>
              <a:gd name="connsiteX189" fmla="*/ 4191332 w 7333200"/>
              <a:gd name="connsiteY189" fmla="*/ 2928680 h 7322134"/>
              <a:gd name="connsiteX190" fmla="*/ 2197164 w 7333200"/>
              <a:gd name="connsiteY190" fmla="*/ 2928680 h 7322134"/>
              <a:gd name="connsiteX191" fmla="*/ 2378633 w 7333200"/>
              <a:gd name="connsiteY191" fmla="*/ 3110149 h 7322134"/>
              <a:gd name="connsiteX192" fmla="*/ 2197164 w 7333200"/>
              <a:gd name="connsiteY192" fmla="*/ 3291618 h 7322134"/>
              <a:gd name="connsiteX193" fmla="*/ 2015695 w 7333200"/>
              <a:gd name="connsiteY193" fmla="*/ 3110149 h 7322134"/>
              <a:gd name="connsiteX194" fmla="*/ 2197164 w 7333200"/>
              <a:gd name="connsiteY194" fmla="*/ 2928680 h 7322134"/>
              <a:gd name="connsiteX195" fmla="*/ 231919 w 7333200"/>
              <a:gd name="connsiteY195" fmla="*/ 2928680 h 7322134"/>
              <a:gd name="connsiteX196" fmla="*/ 413388 w 7333200"/>
              <a:gd name="connsiteY196" fmla="*/ 3110149 h 7322134"/>
              <a:gd name="connsiteX197" fmla="*/ 231919 w 7333200"/>
              <a:gd name="connsiteY197" fmla="*/ 3291618 h 7322134"/>
              <a:gd name="connsiteX198" fmla="*/ 50450 w 7333200"/>
              <a:gd name="connsiteY198" fmla="*/ 3110149 h 7322134"/>
              <a:gd name="connsiteX199" fmla="*/ 231919 w 7333200"/>
              <a:gd name="connsiteY199" fmla="*/ 2928680 h 7322134"/>
              <a:gd name="connsiteX200" fmla="*/ 7151731 w 7333200"/>
              <a:gd name="connsiteY200" fmla="*/ 2016744 h 7322134"/>
              <a:gd name="connsiteX201" fmla="*/ 7333200 w 7333200"/>
              <a:gd name="connsiteY201" fmla="*/ 2198213 h 7322134"/>
              <a:gd name="connsiteX202" fmla="*/ 7151731 w 7333200"/>
              <a:gd name="connsiteY202" fmla="*/ 2379682 h 7322134"/>
              <a:gd name="connsiteX203" fmla="*/ 6970262 w 7333200"/>
              <a:gd name="connsiteY203" fmla="*/ 2198213 h 7322134"/>
              <a:gd name="connsiteX204" fmla="*/ 7151731 w 7333200"/>
              <a:gd name="connsiteY204" fmla="*/ 2016744 h 7322134"/>
              <a:gd name="connsiteX205" fmla="*/ 6235950 w 7333200"/>
              <a:gd name="connsiteY205" fmla="*/ 1997679 h 7322134"/>
              <a:gd name="connsiteX206" fmla="*/ 6417419 w 7333200"/>
              <a:gd name="connsiteY206" fmla="*/ 2179148 h 7322134"/>
              <a:gd name="connsiteX207" fmla="*/ 6235950 w 7333200"/>
              <a:gd name="connsiteY207" fmla="*/ 2360617 h 7322134"/>
              <a:gd name="connsiteX208" fmla="*/ 6054481 w 7333200"/>
              <a:gd name="connsiteY208" fmla="*/ 2179148 h 7322134"/>
              <a:gd name="connsiteX209" fmla="*/ 6235950 w 7333200"/>
              <a:gd name="connsiteY209" fmla="*/ 1997679 h 7322134"/>
              <a:gd name="connsiteX210" fmla="*/ 5157563 w 7333200"/>
              <a:gd name="connsiteY210" fmla="*/ 1997679 h 7322134"/>
              <a:gd name="connsiteX211" fmla="*/ 5339032 w 7333200"/>
              <a:gd name="connsiteY211" fmla="*/ 2179148 h 7322134"/>
              <a:gd name="connsiteX212" fmla="*/ 5157563 w 7333200"/>
              <a:gd name="connsiteY212" fmla="*/ 2360617 h 7322134"/>
              <a:gd name="connsiteX213" fmla="*/ 4976094 w 7333200"/>
              <a:gd name="connsiteY213" fmla="*/ 2179148 h 7322134"/>
              <a:gd name="connsiteX214" fmla="*/ 5157563 w 7333200"/>
              <a:gd name="connsiteY214" fmla="*/ 1997679 h 7322134"/>
              <a:gd name="connsiteX215" fmla="*/ 3163395 w 7333200"/>
              <a:gd name="connsiteY215" fmla="*/ 1997679 h 7322134"/>
              <a:gd name="connsiteX216" fmla="*/ 3344864 w 7333200"/>
              <a:gd name="connsiteY216" fmla="*/ 2179148 h 7322134"/>
              <a:gd name="connsiteX217" fmla="*/ 3163395 w 7333200"/>
              <a:gd name="connsiteY217" fmla="*/ 2360617 h 7322134"/>
              <a:gd name="connsiteX218" fmla="*/ 2981926 w 7333200"/>
              <a:gd name="connsiteY218" fmla="*/ 2179148 h 7322134"/>
              <a:gd name="connsiteX219" fmla="*/ 3163395 w 7333200"/>
              <a:gd name="connsiteY219" fmla="*/ 1997679 h 7322134"/>
              <a:gd name="connsiteX220" fmla="*/ 1198150 w 7333200"/>
              <a:gd name="connsiteY220" fmla="*/ 1997679 h 7322134"/>
              <a:gd name="connsiteX221" fmla="*/ 1379619 w 7333200"/>
              <a:gd name="connsiteY221" fmla="*/ 2179148 h 7322134"/>
              <a:gd name="connsiteX222" fmla="*/ 1198150 w 7333200"/>
              <a:gd name="connsiteY222" fmla="*/ 2360617 h 7322134"/>
              <a:gd name="connsiteX223" fmla="*/ 1016681 w 7333200"/>
              <a:gd name="connsiteY223" fmla="*/ 2179148 h 7322134"/>
              <a:gd name="connsiteX224" fmla="*/ 1198150 w 7333200"/>
              <a:gd name="connsiteY224" fmla="*/ 1997679 h 7322134"/>
              <a:gd name="connsiteX225" fmla="*/ 4241782 w 7333200"/>
              <a:gd name="connsiteY225" fmla="*/ 1978614 h 7322134"/>
              <a:gd name="connsiteX226" fmla="*/ 4423251 w 7333200"/>
              <a:gd name="connsiteY226" fmla="*/ 2160083 h 7322134"/>
              <a:gd name="connsiteX227" fmla="*/ 4241782 w 7333200"/>
              <a:gd name="connsiteY227" fmla="*/ 2341552 h 7322134"/>
              <a:gd name="connsiteX228" fmla="*/ 4060313 w 7333200"/>
              <a:gd name="connsiteY228" fmla="*/ 2160083 h 7322134"/>
              <a:gd name="connsiteX229" fmla="*/ 4241782 w 7333200"/>
              <a:gd name="connsiteY229" fmla="*/ 1978614 h 7322134"/>
              <a:gd name="connsiteX230" fmla="*/ 2247614 w 7333200"/>
              <a:gd name="connsiteY230" fmla="*/ 1978614 h 7322134"/>
              <a:gd name="connsiteX231" fmla="*/ 2429083 w 7333200"/>
              <a:gd name="connsiteY231" fmla="*/ 2160083 h 7322134"/>
              <a:gd name="connsiteX232" fmla="*/ 2247614 w 7333200"/>
              <a:gd name="connsiteY232" fmla="*/ 2341552 h 7322134"/>
              <a:gd name="connsiteX233" fmla="*/ 2066145 w 7333200"/>
              <a:gd name="connsiteY233" fmla="*/ 2160083 h 7322134"/>
              <a:gd name="connsiteX234" fmla="*/ 2247614 w 7333200"/>
              <a:gd name="connsiteY234" fmla="*/ 1978614 h 7322134"/>
              <a:gd name="connsiteX235" fmla="*/ 282369 w 7333200"/>
              <a:gd name="connsiteY235" fmla="*/ 1978614 h 7322134"/>
              <a:gd name="connsiteX236" fmla="*/ 463838 w 7333200"/>
              <a:gd name="connsiteY236" fmla="*/ 2160083 h 7322134"/>
              <a:gd name="connsiteX237" fmla="*/ 282369 w 7333200"/>
              <a:gd name="connsiteY237" fmla="*/ 2341552 h 7322134"/>
              <a:gd name="connsiteX238" fmla="*/ 100900 w 7333200"/>
              <a:gd name="connsiteY238" fmla="*/ 2160083 h 7322134"/>
              <a:gd name="connsiteX239" fmla="*/ 282369 w 7333200"/>
              <a:gd name="connsiteY239" fmla="*/ 1978614 h 7322134"/>
              <a:gd name="connsiteX240" fmla="*/ 7101281 w 7333200"/>
              <a:gd name="connsiteY240" fmla="*/ 988196 h 7322134"/>
              <a:gd name="connsiteX241" fmla="*/ 7282750 w 7333200"/>
              <a:gd name="connsiteY241" fmla="*/ 1169665 h 7322134"/>
              <a:gd name="connsiteX242" fmla="*/ 7101281 w 7333200"/>
              <a:gd name="connsiteY242" fmla="*/ 1351134 h 7322134"/>
              <a:gd name="connsiteX243" fmla="*/ 6919812 w 7333200"/>
              <a:gd name="connsiteY243" fmla="*/ 1169665 h 7322134"/>
              <a:gd name="connsiteX244" fmla="*/ 7101281 w 7333200"/>
              <a:gd name="connsiteY244" fmla="*/ 988196 h 7322134"/>
              <a:gd name="connsiteX245" fmla="*/ 6185500 w 7333200"/>
              <a:gd name="connsiteY245" fmla="*/ 969131 h 7322134"/>
              <a:gd name="connsiteX246" fmla="*/ 6366969 w 7333200"/>
              <a:gd name="connsiteY246" fmla="*/ 1150600 h 7322134"/>
              <a:gd name="connsiteX247" fmla="*/ 6185500 w 7333200"/>
              <a:gd name="connsiteY247" fmla="*/ 1332069 h 7322134"/>
              <a:gd name="connsiteX248" fmla="*/ 6004031 w 7333200"/>
              <a:gd name="connsiteY248" fmla="*/ 1150600 h 7322134"/>
              <a:gd name="connsiteX249" fmla="*/ 6185500 w 7333200"/>
              <a:gd name="connsiteY249" fmla="*/ 969131 h 7322134"/>
              <a:gd name="connsiteX250" fmla="*/ 5107113 w 7333200"/>
              <a:gd name="connsiteY250" fmla="*/ 969131 h 7322134"/>
              <a:gd name="connsiteX251" fmla="*/ 5288582 w 7333200"/>
              <a:gd name="connsiteY251" fmla="*/ 1150600 h 7322134"/>
              <a:gd name="connsiteX252" fmla="*/ 5107113 w 7333200"/>
              <a:gd name="connsiteY252" fmla="*/ 1332069 h 7322134"/>
              <a:gd name="connsiteX253" fmla="*/ 4925644 w 7333200"/>
              <a:gd name="connsiteY253" fmla="*/ 1150600 h 7322134"/>
              <a:gd name="connsiteX254" fmla="*/ 5107113 w 7333200"/>
              <a:gd name="connsiteY254" fmla="*/ 969131 h 7322134"/>
              <a:gd name="connsiteX255" fmla="*/ 3112945 w 7333200"/>
              <a:gd name="connsiteY255" fmla="*/ 969131 h 7322134"/>
              <a:gd name="connsiteX256" fmla="*/ 3294414 w 7333200"/>
              <a:gd name="connsiteY256" fmla="*/ 1150600 h 7322134"/>
              <a:gd name="connsiteX257" fmla="*/ 3112945 w 7333200"/>
              <a:gd name="connsiteY257" fmla="*/ 1332069 h 7322134"/>
              <a:gd name="connsiteX258" fmla="*/ 2931476 w 7333200"/>
              <a:gd name="connsiteY258" fmla="*/ 1150600 h 7322134"/>
              <a:gd name="connsiteX259" fmla="*/ 3112945 w 7333200"/>
              <a:gd name="connsiteY259" fmla="*/ 969131 h 7322134"/>
              <a:gd name="connsiteX260" fmla="*/ 1147700 w 7333200"/>
              <a:gd name="connsiteY260" fmla="*/ 969131 h 7322134"/>
              <a:gd name="connsiteX261" fmla="*/ 1329169 w 7333200"/>
              <a:gd name="connsiteY261" fmla="*/ 1150600 h 7322134"/>
              <a:gd name="connsiteX262" fmla="*/ 1147700 w 7333200"/>
              <a:gd name="connsiteY262" fmla="*/ 1332069 h 7322134"/>
              <a:gd name="connsiteX263" fmla="*/ 966231 w 7333200"/>
              <a:gd name="connsiteY263" fmla="*/ 1150600 h 7322134"/>
              <a:gd name="connsiteX264" fmla="*/ 1147700 w 7333200"/>
              <a:gd name="connsiteY264" fmla="*/ 969131 h 7322134"/>
              <a:gd name="connsiteX265" fmla="*/ 4191332 w 7333200"/>
              <a:gd name="connsiteY265" fmla="*/ 950066 h 7322134"/>
              <a:gd name="connsiteX266" fmla="*/ 4372801 w 7333200"/>
              <a:gd name="connsiteY266" fmla="*/ 1131535 h 7322134"/>
              <a:gd name="connsiteX267" fmla="*/ 4191332 w 7333200"/>
              <a:gd name="connsiteY267" fmla="*/ 1313004 h 7322134"/>
              <a:gd name="connsiteX268" fmla="*/ 4009863 w 7333200"/>
              <a:gd name="connsiteY268" fmla="*/ 1131535 h 7322134"/>
              <a:gd name="connsiteX269" fmla="*/ 4191332 w 7333200"/>
              <a:gd name="connsiteY269" fmla="*/ 950066 h 7322134"/>
              <a:gd name="connsiteX270" fmla="*/ 2197164 w 7333200"/>
              <a:gd name="connsiteY270" fmla="*/ 950066 h 7322134"/>
              <a:gd name="connsiteX271" fmla="*/ 2378633 w 7333200"/>
              <a:gd name="connsiteY271" fmla="*/ 1131535 h 7322134"/>
              <a:gd name="connsiteX272" fmla="*/ 2197164 w 7333200"/>
              <a:gd name="connsiteY272" fmla="*/ 1313004 h 7322134"/>
              <a:gd name="connsiteX273" fmla="*/ 2015695 w 7333200"/>
              <a:gd name="connsiteY273" fmla="*/ 1131535 h 7322134"/>
              <a:gd name="connsiteX274" fmla="*/ 2197164 w 7333200"/>
              <a:gd name="connsiteY274" fmla="*/ 950066 h 7322134"/>
              <a:gd name="connsiteX275" fmla="*/ 231919 w 7333200"/>
              <a:gd name="connsiteY275" fmla="*/ 950066 h 7322134"/>
              <a:gd name="connsiteX276" fmla="*/ 413388 w 7333200"/>
              <a:gd name="connsiteY276" fmla="*/ 1131535 h 7322134"/>
              <a:gd name="connsiteX277" fmla="*/ 231919 w 7333200"/>
              <a:gd name="connsiteY277" fmla="*/ 1313004 h 7322134"/>
              <a:gd name="connsiteX278" fmla="*/ 50450 w 7333200"/>
              <a:gd name="connsiteY278" fmla="*/ 1131535 h 7322134"/>
              <a:gd name="connsiteX279" fmla="*/ 231919 w 7333200"/>
              <a:gd name="connsiteY279" fmla="*/ 950066 h 7322134"/>
              <a:gd name="connsiteX280" fmla="*/ 7151731 w 7333200"/>
              <a:gd name="connsiteY280" fmla="*/ 38130 h 7322134"/>
              <a:gd name="connsiteX281" fmla="*/ 7333200 w 7333200"/>
              <a:gd name="connsiteY281" fmla="*/ 219599 h 7322134"/>
              <a:gd name="connsiteX282" fmla="*/ 7151731 w 7333200"/>
              <a:gd name="connsiteY282" fmla="*/ 401068 h 7322134"/>
              <a:gd name="connsiteX283" fmla="*/ 6970262 w 7333200"/>
              <a:gd name="connsiteY283" fmla="*/ 219599 h 7322134"/>
              <a:gd name="connsiteX284" fmla="*/ 7151731 w 7333200"/>
              <a:gd name="connsiteY284" fmla="*/ 38130 h 7322134"/>
              <a:gd name="connsiteX285" fmla="*/ 6235950 w 7333200"/>
              <a:gd name="connsiteY285" fmla="*/ 19065 h 7322134"/>
              <a:gd name="connsiteX286" fmla="*/ 6417419 w 7333200"/>
              <a:gd name="connsiteY286" fmla="*/ 200534 h 7322134"/>
              <a:gd name="connsiteX287" fmla="*/ 6235950 w 7333200"/>
              <a:gd name="connsiteY287" fmla="*/ 382003 h 7322134"/>
              <a:gd name="connsiteX288" fmla="*/ 6054481 w 7333200"/>
              <a:gd name="connsiteY288" fmla="*/ 200534 h 7322134"/>
              <a:gd name="connsiteX289" fmla="*/ 6235950 w 7333200"/>
              <a:gd name="connsiteY289" fmla="*/ 19065 h 7322134"/>
              <a:gd name="connsiteX290" fmla="*/ 5157563 w 7333200"/>
              <a:gd name="connsiteY290" fmla="*/ 19065 h 7322134"/>
              <a:gd name="connsiteX291" fmla="*/ 5339032 w 7333200"/>
              <a:gd name="connsiteY291" fmla="*/ 200534 h 7322134"/>
              <a:gd name="connsiteX292" fmla="*/ 5157563 w 7333200"/>
              <a:gd name="connsiteY292" fmla="*/ 382003 h 7322134"/>
              <a:gd name="connsiteX293" fmla="*/ 4976094 w 7333200"/>
              <a:gd name="connsiteY293" fmla="*/ 200534 h 7322134"/>
              <a:gd name="connsiteX294" fmla="*/ 5157563 w 7333200"/>
              <a:gd name="connsiteY294" fmla="*/ 19065 h 7322134"/>
              <a:gd name="connsiteX295" fmla="*/ 3163395 w 7333200"/>
              <a:gd name="connsiteY295" fmla="*/ 19065 h 7322134"/>
              <a:gd name="connsiteX296" fmla="*/ 3344864 w 7333200"/>
              <a:gd name="connsiteY296" fmla="*/ 200534 h 7322134"/>
              <a:gd name="connsiteX297" fmla="*/ 3163395 w 7333200"/>
              <a:gd name="connsiteY297" fmla="*/ 382003 h 7322134"/>
              <a:gd name="connsiteX298" fmla="*/ 2981926 w 7333200"/>
              <a:gd name="connsiteY298" fmla="*/ 200534 h 7322134"/>
              <a:gd name="connsiteX299" fmla="*/ 3163395 w 7333200"/>
              <a:gd name="connsiteY299" fmla="*/ 19065 h 7322134"/>
              <a:gd name="connsiteX300" fmla="*/ 1198150 w 7333200"/>
              <a:gd name="connsiteY300" fmla="*/ 19065 h 7322134"/>
              <a:gd name="connsiteX301" fmla="*/ 1379619 w 7333200"/>
              <a:gd name="connsiteY301" fmla="*/ 200534 h 7322134"/>
              <a:gd name="connsiteX302" fmla="*/ 1198150 w 7333200"/>
              <a:gd name="connsiteY302" fmla="*/ 382003 h 7322134"/>
              <a:gd name="connsiteX303" fmla="*/ 1016681 w 7333200"/>
              <a:gd name="connsiteY303" fmla="*/ 200534 h 7322134"/>
              <a:gd name="connsiteX304" fmla="*/ 1198150 w 7333200"/>
              <a:gd name="connsiteY304" fmla="*/ 19065 h 7322134"/>
              <a:gd name="connsiteX305" fmla="*/ 4241782 w 7333200"/>
              <a:gd name="connsiteY305" fmla="*/ 0 h 7322134"/>
              <a:gd name="connsiteX306" fmla="*/ 4423251 w 7333200"/>
              <a:gd name="connsiteY306" fmla="*/ 181469 h 7322134"/>
              <a:gd name="connsiteX307" fmla="*/ 4241782 w 7333200"/>
              <a:gd name="connsiteY307" fmla="*/ 362938 h 7322134"/>
              <a:gd name="connsiteX308" fmla="*/ 4060313 w 7333200"/>
              <a:gd name="connsiteY308" fmla="*/ 181469 h 7322134"/>
              <a:gd name="connsiteX309" fmla="*/ 4241782 w 7333200"/>
              <a:gd name="connsiteY309" fmla="*/ 0 h 7322134"/>
              <a:gd name="connsiteX310" fmla="*/ 2247614 w 7333200"/>
              <a:gd name="connsiteY310" fmla="*/ 0 h 7322134"/>
              <a:gd name="connsiteX311" fmla="*/ 2429083 w 7333200"/>
              <a:gd name="connsiteY311" fmla="*/ 181469 h 7322134"/>
              <a:gd name="connsiteX312" fmla="*/ 2247614 w 7333200"/>
              <a:gd name="connsiteY312" fmla="*/ 362938 h 7322134"/>
              <a:gd name="connsiteX313" fmla="*/ 2066145 w 7333200"/>
              <a:gd name="connsiteY313" fmla="*/ 181469 h 7322134"/>
              <a:gd name="connsiteX314" fmla="*/ 2247614 w 7333200"/>
              <a:gd name="connsiteY314" fmla="*/ 0 h 7322134"/>
              <a:gd name="connsiteX315" fmla="*/ 282369 w 7333200"/>
              <a:gd name="connsiteY315" fmla="*/ 0 h 7322134"/>
              <a:gd name="connsiteX316" fmla="*/ 463838 w 7333200"/>
              <a:gd name="connsiteY316" fmla="*/ 181469 h 7322134"/>
              <a:gd name="connsiteX317" fmla="*/ 282369 w 7333200"/>
              <a:gd name="connsiteY317" fmla="*/ 362938 h 7322134"/>
              <a:gd name="connsiteX318" fmla="*/ 100900 w 7333200"/>
              <a:gd name="connsiteY318" fmla="*/ 181469 h 7322134"/>
              <a:gd name="connsiteX319" fmla="*/ 282369 w 7333200"/>
              <a:gd name="connsiteY319" fmla="*/ 0 h 732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7333200" h="7322134">
                <a:moveTo>
                  <a:pt x="7101281" y="6959196"/>
                </a:moveTo>
                <a:cubicBezTo>
                  <a:pt x="7201504" y="6959196"/>
                  <a:pt x="7282750" y="7040442"/>
                  <a:pt x="7282750" y="7140665"/>
                </a:cubicBezTo>
                <a:cubicBezTo>
                  <a:pt x="7282750" y="7240888"/>
                  <a:pt x="7201504" y="7322134"/>
                  <a:pt x="7101281" y="7322134"/>
                </a:cubicBezTo>
                <a:cubicBezTo>
                  <a:pt x="7001058" y="7322134"/>
                  <a:pt x="6919812" y="7240888"/>
                  <a:pt x="6919812" y="7140665"/>
                </a:cubicBezTo>
                <a:cubicBezTo>
                  <a:pt x="6919812" y="7040442"/>
                  <a:pt x="7001058" y="6959196"/>
                  <a:pt x="7101281" y="6959196"/>
                </a:cubicBezTo>
                <a:close/>
                <a:moveTo>
                  <a:pt x="6185500" y="6940131"/>
                </a:moveTo>
                <a:cubicBezTo>
                  <a:pt x="6285723" y="6940131"/>
                  <a:pt x="6366969" y="7021377"/>
                  <a:pt x="6366969" y="7121600"/>
                </a:cubicBezTo>
                <a:cubicBezTo>
                  <a:pt x="6366969" y="7221823"/>
                  <a:pt x="6285723" y="7303069"/>
                  <a:pt x="6185500" y="7303069"/>
                </a:cubicBezTo>
                <a:cubicBezTo>
                  <a:pt x="6085277" y="7303069"/>
                  <a:pt x="6004031" y="7221823"/>
                  <a:pt x="6004031" y="7121600"/>
                </a:cubicBezTo>
                <a:cubicBezTo>
                  <a:pt x="6004031" y="7021377"/>
                  <a:pt x="6085277" y="6940131"/>
                  <a:pt x="6185500" y="6940131"/>
                </a:cubicBezTo>
                <a:close/>
                <a:moveTo>
                  <a:pt x="5107113" y="6940131"/>
                </a:moveTo>
                <a:cubicBezTo>
                  <a:pt x="5207336" y="6940131"/>
                  <a:pt x="5288582" y="7021377"/>
                  <a:pt x="5288582" y="7121600"/>
                </a:cubicBezTo>
                <a:cubicBezTo>
                  <a:pt x="5288582" y="7221823"/>
                  <a:pt x="5207336" y="7303069"/>
                  <a:pt x="5107113" y="7303069"/>
                </a:cubicBezTo>
                <a:cubicBezTo>
                  <a:pt x="5006890" y="7303069"/>
                  <a:pt x="4925644" y="7221823"/>
                  <a:pt x="4925644" y="7121600"/>
                </a:cubicBezTo>
                <a:cubicBezTo>
                  <a:pt x="4925644" y="7021377"/>
                  <a:pt x="5006890" y="6940131"/>
                  <a:pt x="5107113" y="6940131"/>
                </a:cubicBezTo>
                <a:close/>
                <a:moveTo>
                  <a:pt x="3112945" y="6940131"/>
                </a:moveTo>
                <a:cubicBezTo>
                  <a:pt x="3213168" y="6940131"/>
                  <a:pt x="3294414" y="7021377"/>
                  <a:pt x="3294414" y="7121600"/>
                </a:cubicBezTo>
                <a:cubicBezTo>
                  <a:pt x="3294414" y="7221823"/>
                  <a:pt x="3213168" y="7303069"/>
                  <a:pt x="3112945" y="7303069"/>
                </a:cubicBezTo>
                <a:cubicBezTo>
                  <a:pt x="3012722" y="7303069"/>
                  <a:pt x="2931476" y="7221823"/>
                  <a:pt x="2931476" y="7121600"/>
                </a:cubicBezTo>
                <a:cubicBezTo>
                  <a:pt x="2931476" y="7021377"/>
                  <a:pt x="3012722" y="6940131"/>
                  <a:pt x="3112945" y="6940131"/>
                </a:cubicBezTo>
                <a:close/>
                <a:moveTo>
                  <a:pt x="1147700" y="6940131"/>
                </a:moveTo>
                <a:cubicBezTo>
                  <a:pt x="1247923" y="6940131"/>
                  <a:pt x="1329169" y="7021377"/>
                  <a:pt x="1329169" y="7121600"/>
                </a:cubicBezTo>
                <a:cubicBezTo>
                  <a:pt x="1329169" y="7221823"/>
                  <a:pt x="1247923" y="7303069"/>
                  <a:pt x="1147700" y="7303069"/>
                </a:cubicBezTo>
                <a:cubicBezTo>
                  <a:pt x="1047477" y="7303069"/>
                  <a:pt x="966231" y="7221823"/>
                  <a:pt x="966231" y="7121600"/>
                </a:cubicBezTo>
                <a:cubicBezTo>
                  <a:pt x="966231" y="7021377"/>
                  <a:pt x="1047477" y="6940131"/>
                  <a:pt x="1147700" y="6940131"/>
                </a:cubicBezTo>
                <a:close/>
                <a:moveTo>
                  <a:pt x="4191332" y="6921066"/>
                </a:moveTo>
                <a:cubicBezTo>
                  <a:pt x="4291555" y="6921066"/>
                  <a:pt x="4372801" y="7002312"/>
                  <a:pt x="4372801" y="7102535"/>
                </a:cubicBezTo>
                <a:cubicBezTo>
                  <a:pt x="4372801" y="7202758"/>
                  <a:pt x="4291555" y="7284004"/>
                  <a:pt x="4191332" y="7284004"/>
                </a:cubicBezTo>
                <a:cubicBezTo>
                  <a:pt x="4091109" y="7284004"/>
                  <a:pt x="4009863" y="7202758"/>
                  <a:pt x="4009863" y="7102535"/>
                </a:cubicBezTo>
                <a:cubicBezTo>
                  <a:pt x="4009863" y="7002312"/>
                  <a:pt x="4091109" y="6921066"/>
                  <a:pt x="4191332" y="6921066"/>
                </a:cubicBezTo>
                <a:close/>
                <a:moveTo>
                  <a:pt x="2197164" y="6921066"/>
                </a:moveTo>
                <a:cubicBezTo>
                  <a:pt x="2297387" y="6921066"/>
                  <a:pt x="2378633" y="7002312"/>
                  <a:pt x="2378633" y="7102535"/>
                </a:cubicBezTo>
                <a:cubicBezTo>
                  <a:pt x="2378633" y="7202758"/>
                  <a:pt x="2297387" y="7284004"/>
                  <a:pt x="2197164" y="7284004"/>
                </a:cubicBezTo>
                <a:cubicBezTo>
                  <a:pt x="2096941" y="7284004"/>
                  <a:pt x="2015695" y="7202758"/>
                  <a:pt x="2015695" y="7102535"/>
                </a:cubicBezTo>
                <a:cubicBezTo>
                  <a:pt x="2015695" y="7002312"/>
                  <a:pt x="2096941" y="6921066"/>
                  <a:pt x="2197164" y="6921066"/>
                </a:cubicBezTo>
                <a:close/>
                <a:moveTo>
                  <a:pt x="231919" y="6921066"/>
                </a:moveTo>
                <a:cubicBezTo>
                  <a:pt x="332142" y="6921066"/>
                  <a:pt x="413388" y="7002312"/>
                  <a:pt x="413388" y="7102535"/>
                </a:cubicBezTo>
                <a:cubicBezTo>
                  <a:pt x="413388" y="7202758"/>
                  <a:pt x="332142" y="7284004"/>
                  <a:pt x="231919" y="7284004"/>
                </a:cubicBezTo>
                <a:cubicBezTo>
                  <a:pt x="131696" y="7284004"/>
                  <a:pt x="50450" y="7202758"/>
                  <a:pt x="50450" y="7102535"/>
                </a:cubicBezTo>
                <a:cubicBezTo>
                  <a:pt x="50450" y="7002312"/>
                  <a:pt x="131696" y="6921066"/>
                  <a:pt x="231919" y="6921066"/>
                </a:cubicBezTo>
                <a:close/>
                <a:moveTo>
                  <a:pt x="7151731" y="6009130"/>
                </a:moveTo>
                <a:cubicBezTo>
                  <a:pt x="7251954" y="6009130"/>
                  <a:pt x="7333200" y="6090376"/>
                  <a:pt x="7333200" y="6190599"/>
                </a:cubicBezTo>
                <a:cubicBezTo>
                  <a:pt x="7333200" y="6290822"/>
                  <a:pt x="7251954" y="6372068"/>
                  <a:pt x="7151731" y="6372068"/>
                </a:cubicBezTo>
                <a:cubicBezTo>
                  <a:pt x="7051508" y="6372068"/>
                  <a:pt x="6970262" y="6290822"/>
                  <a:pt x="6970262" y="6190599"/>
                </a:cubicBezTo>
                <a:cubicBezTo>
                  <a:pt x="6970262" y="6090376"/>
                  <a:pt x="7051508" y="6009130"/>
                  <a:pt x="7151731" y="6009130"/>
                </a:cubicBezTo>
                <a:close/>
                <a:moveTo>
                  <a:pt x="6235950" y="5990065"/>
                </a:moveTo>
                <a:cubicBezTo>
                  <a:pt x="6336173" y="5990065"/>
                  <a:pt x="6417419" y="6071311"/>
                  <a:pt x="6417419" y="6171534"/>
                </a:cubicBezTo>
                <a:cubicBezTo>
                  <a:pt x="6417419" y="6271757"/>
                  <a:pt x="6336173" y="6353003"/>
                  <a:pt x="6235950" y="6353003"/>
                </a:cubicBezTo>
                <a:cubicBezTo>
                  <a:pt x="6135727" y="6353003"/>
                  <a:pt x="6054481" y="6271757"/>
                  <a:pt x="6054481" y="6171534"/>
                </a:cubicBezTo>
                <a:cubicBezTo>
                  <a:pt x="6054481" y="6071311"/>
                  <a:pt x="6135727" y="5990065"/>
                  <a:pt x="6235950" y="5990065"/>
                </a:cubicBezTo>
                <a:close/>
                <a:moveTo>
                  <a:pt x="5157563" y="5990065"/>
                </a:moveTo>
                <a:cubicBezTo>
                  <a:pt x="5257786" y="5990065"/>
                  <a:pt x="5339032" y="6071311"/>
                  <a:pt x="5339032" y="6171534"/>
                </a:cubicBezTo>
                <a:cubicBezTo>
                  <a:pt x="5339032" y="6271757"/>
                  <a:pt x="5257786" y="6353003"/>
                  <a:pt x="5157563" y="6353003"/>
                </a:cubicBezTo>
                <a:cubicBezTo>
                  <a:pt x="5057340" y="6353003"/>
                  <a:pt x="4976094" y="6271757"/>
                  <a:pt x="4976094" y="6171534"/>
                </a:cubicBezTo>
                <a:cubicBezTo>
                  <a:pt x="4976094" y="6071311"/>
                  <a:pt x="5057340" y="5990065"/>
                  <a:pt x="5157563" y="5990065"/>
                </a:cubicBezTo>
                <a:close/>
                <a:moveTo>
                  <a:pt x="3163395" y="5990065"/>
                </a:moveTo>
                <a:cubicBezTo>
                  <a:pt x="3263618" y="5990065"/>
                  <a:pt x="3344864" y="6071311"/>
                  <a:pt x="3344864" y="6171534"/>
                </a:cubicBezTo>
                <a:cubicBezTo>
                  <a:pt x="3344864" y="6271757"/>
                  <a:pt x="3263618" y="6353003"/>
                  <a:pt x="3163395" y="6353003"/>
                </a:cubicBezTo>
                <a:cubicBezTo>
                  <a:pt x="3063172" y="6353003"/>
                  <a:pt x="2981926" y="6271757"/>
                  <a:pt x="2981926" y="6171534"/>
                </a:cubicBezTo>
                <a:cubicBezTo>
                  <a:pt x="2981926" y="6071311"/>
                  <a:pt x="3063172" y="5990065"/>
                  <a:pt x="3163395" y="5990065"/>
                </a:cubicBezTo>
                <a:close/>
                <a:moveTo>
                  <a:pt x="1198150" y="5990065"/>
                </a:moveTo>
                <a:cubicBezTo>
                  <a:pt x="1298373" y="5990065"/>
                  <a:pt x="1379619" y="6071311"/>
                  <a:pt x="1379619" y="6171534"/>
                </a:cubicBezTo>
                <a:cubicBezTo>
                  <a:pt x="1379619" y="6271757"/>
                  <a:pt x="1298373" y="6353003"/>
                  <a:pt x="1198150" y="6353003"/>
                </a:cubicBezTo>
                <a:cubicBezTo>
                  <a:pt x="1097927" y="6353003"/>
                  <a:pt x="1016681" y="6271757"/>
                  <a:pt x="1016681" y="6171534"/>
                </a:cubicBezTo>
                <a:cubicBezTo>
                  <a:pt x="1016681" y="6071311"/>
                  <a:pt x="1097927" y="5990065"/>
                  <a:pt x="1198150" y="5990065"/>
                </a:cubicBezTo>
                <a:close/>
                <a:moveTo>
                  <a:pt x="4241782" y="5971000"/>
                </a:moveTo>
                <a:cubicBezTo>
                  <a:pt x="4342005" y="5971000"/>
                  <a:pt x="4423251" y="6052246"/>
                  <a:pt x="4423251" y="6152469"/>
                </a:cubicBezTo>
                <a:cubicBezTo>
                  <a:pt x="4423251" y="6252692"/>
                  <a:pt x="4342005" y="6333938"/>
                  <a:pt x="4241782" y="6333938"/>
                </a:cubicBezTo>
                <a:cubicBezTo>
                  <a:pt x="4141559" y="6333938"/>
                  <a:pt x="4060313" y="6252692"/>
                  <a:pt x="4060313" y="6152469"/>
                </a:cubicBezTo>
                <a:cubicBezTo>
                  <a:pt x="4060313" y="6052246"/>
                  <a:pt x="4141559" y="5971000"/>
                  <a:pt x="4241782" y="5971000"/>
                </a:cubicBezTo>
                <a:close/>
                <a:moveTo>
                  <a:pt x="2247614" y="5971000"/>
                </a:moveTo>
                <a:cubicBezTo>
                  <a:pt x="2347837" y="5971000"/>
                  <a:pt x="2429083" y="6052246"/>
                  <a:pt x="2429083" y="6152469"/>
                </a:cubicBezTo>
                <a:cubicBezTo>
                  <a:pt x="2429083" y="6252692"/>
                  <a:pt x="2347837" y="6333938"/>
                  <a:pt x="2247614" y="6333938"/>
                </a:cubicBezTo>
                <a:cubicBezTo>
                  <a:pt x="2147391" y="6333938"/>
                  <a:pt x="2066145" y="6252692"/>
                  <a:pt x="2066145" y="6152469"/>
                </a:cubicBezTo>
                <a:cubicBezTo>
                  <a:pt x="2066145" y="6052246"/>
                  <a:pt x="2147391" y="5971000"/>
                  <a:pt x="2247614" y="5971000"/>
                </a:cubicBezTo>
                <a:close/>
                <a:moveTo>
                  <a:pt x="282369" y="5971000"/>
                </a:moveTo>
                <a:cubicBezTo>
                  <a:pt x="382592" y="5971000"/>
                  <a:pt x="463838" y="6052246"/>
                  <a:pt x="463838" y="6152469"/>
                </a:cubicBezTo>
                <a:cubicBezTo>
                  <a:pt x="463838" y="6252692"/>
                  <a:pt x="382592" y="6333938"/>
                  <a:pt x="282369" y="6333938"/>
                </a:cubicBezTo>
                <a:cubicBezTo>
                  <a:pt x="182146" y="6333938"/>
                  <a:pt x="100900" y="6252692"/>
                  <a:pt x="100900" y="6152469"/>
                </a:cubicBezTo>
                <a:cubicBezTo>
                  <a:pt x="100900" y="6052246"/>
                  <a:pt x="182146" y="5971000"/>
                  <a:pt x="282369" y="5971000"/>
                </a:cubicBezTo>
                <a:close/>
                <a:moveTo>
                  <a:pt x="7050831" y="5008321"/>
                </a:moveTo>
                <a:cubicBezTo>
                  <a:pt x="7151054" y="5008321"/>
                  <a:pt x="7232300" y="5089567"/>
                  <a:pt x="7232300" y="5189790"/>
                </a:cubicBezTo>
                <a:cubicBezTo>
                  <a:pt x="7232300" y="5290013"/>
                  <a:pt x="7151054" y="5371259"/>
                  <a:pt x="7050831" y="5371259"/>
                </a:cubicBezTo>
                <a:cubicBezTo>
                  <a:pt x="6950608" y="5371259"/>
                  <a:pt x="6869362" y="5290013"/>
                  <a:pt x="6869362" y="5189790"/>
                </a:cubicBezTo>
                <a:cubicBezTo>
                  <a:pt x="6869362" y="5089567"/>
                  <a:pt x="6950608" y="5008321"/>
                  <a:pt x="7050831" y="5008321"/>
                </a:cubicBezTo>
                <a:close/>
                <a:moveTo>
                  <a:pt x="6135050" y="4989256"/>
                </a:moveTo>
                <a:cubicBezTo>
                  <a:pt x="6235273" y="4989256"/>
                  <a:pt x="6316519" y="5070502"/>
                  <a:pt x="6316519" y="5170725"/>
                </a:cubicBezTo>
                <a:cubicBezTo>
                  <a:pt x="6316519" y="5270948"/>
                  <a:pt x="6235273" y="5352194"/>
                  <a:pt x="6135050" y="5352194"/>
                </a:cubicBezTo>
                <a:cubicBezTo>
                  <a:pt x="6034827" y="5352194"/>
                  <a:pt x="5953581" y="5270948"/>
                  <a:pt x="5953581" y="5170725"/>
                </a:cubicBezTo>
                <a:cubicBezTo>
                  <a:pt x="5953581" y="5070502"/>
                  <a:pt x="6034827" y="4989256"/>
                  <a:pt x="6135050" y="4989256"/>
                </a:cubicBezTo>
                <a:close/>
                <a:moveTo>
                  <a:pt x="5056663" y="4989256"/>
                </a:moveTo>
                <a:cubicBezTo>
                  <a:pt x="5156886" y="4989256"/>
                  <a:pt x="5238132" y="5070502"/>
                  <a:pt x="5238132" y="5170725"/>
                </a:cubicBezTo>
                <a:cubicBezTo>
                  <a:pt x="5238132" y="5270948"/>
                  <a:pt x="5156886" y="5352194"/>
                  <a:pt x="5056663" y="5352194"/>
                </a:cubicBezTo>
                <a:cubicBezTo>
                  <a:pt x="4956440" y="5352194"/>
                  <a:pt x="4875194" y="5270948"/>
                  <a:pt x="4875194" y="5170725"/>
                </a:cubicBezTo>
                <a:cubicBezTo>
                  <a:pt x="4875194" y="5070502"/>
                  <a:pt x="4956440" y="4989256"/>
                  <a:pt x="5056663" y="4989256"/>
                </a:cubicBezTo>
                <a:close/>
                <a:moveTo>
                  <a:pt x="3062495" y="4989256"/>
                </a:moveTo>
                <a:cubicBezTo>
                  <a:pt x="3162718" y="4989256"/>
                  <a:pt x="3243964" y="5070502"/>
                  <a:pt x="3243964" y="5170725"/>
                </a:cubicBezTo>
                <a:cubicBezTo>
                  <a:pt x="3243964" y="5270948"/>
                  <a:pt x="3162718" y="5352194"/>
                  <a:pt x="3062495" y="5352194"/>
                </a:cubicBezTo>
                <a:cubicBezTo>
                  <a:pt x="2962272" y="5352194"/>
                  <a:pt x="2881026" y="5270948"/>
                  <a:pt x="2881026" y="5170725"/>
                </a:cubicBezTo>
                <a:cubicBezTo>
                  <a:pt x="2881026" y="5070502"/>
                  <a:pt x="2962272" y="4989256"/>
                  <a:pt x="3062495" y="4989256"/>
                </a:cubicBezTo>
                <a:close/>
                <a:moveTo>
                  <a:pt x="1097250" y="4989256"/>
                </a:moveTo>
                <a:cubicBezTo>
                  <a:pt x="1197473" y="4989256"/>
                  <a:pt x="1278719" y="5070502"/>
                  <a:pt x="1278719" y="5170725"/>
                </a:cubicBezTo>
                <a:cubicBezTo>
                  <a:pt x="1278719" y="5270948"/>
                  <a:pt x="1197473" y="5352194"/>
                  <a:pt x="1097250" y="5352194"/>
                </a:cubicBezTo>
                <a:cubicBezTo>
                  <a:pt x="997027" y="5352194"/>
                  <a:pt x="915781" y="5270948"/>
                  <a:pt x="915781" y="5170725"/>
                </a:cubicBezTo>
                <a:cubicBezTo>
                  <a:pt x="915781" y="5070502"/>
                  <a:pt x="997027" y="4989256"/>
                  <a:pt x="1097250" y="4989256"/>
                </a:cubicBezTo>
                <a:close/>
                <a:moveTo>
                  <a:pt x="4140882" y="4970191"/>
                </a:moveTo>
                <a:cubicBezTo>
                  <a:pt x="4241105" y="4970191"/>
                  <a:pt x="4322351" y="5051437"/>
                  <a:pt x="4322351" y="5151660"/>
                </a:cubicBezTo>
                <a:cubicBezTo>
                  <a:pt x="4322351" y="5251883"/>
                  <a:pt x="4241105" y="5333129"/>
                  <a:pt x="4140882" y="5333129"/>
                </a:cubicBezTo>
                <a:cubicBezTo>
                  <a:pt x="4040659" y="5333129"/>
                  <a:pt x="3959413" y="5251883"/>
                  <a:pt x="3959413" y="5151660"/>
                </a:cubicBezTo>
                <a:cubicBezTo>
                  <a:pt x="3959413" y="5051437"/>
                  <a:pt x="4040659" y="4970191"/>
                  <a:pt x="4140882" y="4970191"/>
                </a:cubicBezTo>
                <a:close/>
                <a:moveTo>
                  <a:pt x="2146714" y="4970191"/>
                </a:moveTo>
                <a:cubicBezTo>
                  <a:pt x="2246937" y="4970191"/>
                  <a:pt x="2328183" y="5051437"/>
                  <a:pt x="2328183" y="5151660"/>
                </a:cubicBezTo>
                <a:cubicBezTo>
                  <a:pt x="2328183" y="5251883"/>
                  <a:pt x="2246937" y="5333129"/>
                  <a:pt x="2146714" y="5333129"/>
                </a:cubicBezTo>
                <a:cubicBezTo>
                  <a:pt x="2046491" y="5333129"/>
                  <a:pt x="1965245" y="5251883"/>
                  <a:pt x="1965245" y="5151660"/>
                </a:cubicBezTo>
                <a:cubicBezTo>
                  <a:pt x="1965245" y="5051437"/>
                  <a:pt x="2046491" y="4970191"/>
                  <a:pt x="2146714" y="4970191"/>
                </a:cubicBezTo>
                <a:close/>
                <a:moveTo>
                  <a:pt x="181469" y="4970191"/>
                </a:moveTo>
                <a:cubicBezTo>
                  <a:pt x="281692" y="4970191"/>
                  <a:pt x="362938" y="5051437"/>
                  <a:pt x="362938" y="5151660"/>
                </a:cubicBezTo>
                <a:cubicBezTo>
                  <a:pt x="362938" y="5251883"/>
                  <a:pt x="281692" y="5333129"/>
                  <a:pt x="181469" y="5333129"/>
                </a:cubicBezTo>
                <a:cubicBezTo>
                  <a:pt x="81246" y="5333129"/>
                  <a:pt x="0" y="5251883"/>
                  <a:pt x="0" y="5151660"/>
                </a:cubicBezTo>
                <a:cubicBezTo>
                  <a:pt x="0" y="5051437"/>
                  <a:pt x="81246" y="4970191"/>
                  <a:pt x="181469" y="4970191"/>
                </a:cubicBezTo>
                <a:close/>
                <a:moveTo>
                  <a:pt x="7101281" y="4058255"/>
                </a:moveTo>
                <a:cubicBezTo>
                  <a:pt x="7201504" y="4058255"/>
                  <a:pt x="7282750" y="4139501"/>
                  <a:pt x="7282750" y="4239724"/>
                </a:cubicBezTo>
                <a:cubicBezTo>
                  <a:pt x="7282750" y="4339947"/>
                  <a:pt x="7201504" y="4421193"/>
                  <a:pt x="7101281" y="4421193"/>
                </a:cubicBezTo>
                <a:cubicBezTo>
                  <a:pt x="7001058" y="4421193"/>
                  <a:pt x="6919812" y="4339947"/>
                  <a:pt x="6919812" y="4239724"/>
                </a:cubicBezTo>
                <a:cubicBezTo>
                  <a:pt x="6919812" y="4139501"/>
                  <a:pt x="7001058" y="4058255"/>
                  <a:pt x="7101281" y="4058255"/>
                </a:cubicBezTo>
                <a:close/>
                <a:moveTo>
                  <a:pt x="6185500" y="4039190"/>
                </a:moveTo>
                <a:cubicBezTo>
                  <a:pt x="6285723" y="4039190"/>
                  <a:pt x="6366969" y="4120436"/>
                  <a:pt x="6366969" y="4220659"/>
                </a:cubicBezTo>
                <a:cubicBezTo>
                  <a:pt x="6366969" y="4320882"/>
                  <a:pt x="6285723" y="4402128"/>
                  <a:pt x="6185500" y="4402128"/>
                </a:cubicBezTo>
                <a:cubicBezTo>
                  <a:pt x="6085277" y="4402128"/>
                  <a:pt x="6004031" y="4320882"/>
                  <a:pt x="6004031" y="4220659"/>
                </a:cubicBezTo>
                <a:cubicBezTo>
                  <a:pt x="6004031" y="4120436"/>
                  <a:pt x="6085277" y="4039190"/>
                  <a:pt x="6185500" y="4039190"/>
                </a:cubicBezTo>
                <a:close/>
                <a:moveTo>
                  <a:pt x="5107113" y="4039190"/>
                </a:moveTo>
                <a:cubicBezTo>
                  <a:pt x="5207336" y="4039190"/>
                  <a:pt x="5288582" y="4120436"/>
                  <a:pt x="5288582" y="4220659"/>
                </a:cubicBezTo>
                <a:cubicBezTo>
                  <a:pt x="5288582" y="4320882"/>
                  <a:pt x="5207336" y="4402128"/>
                  <a:pt x="5107113" y="4402128"/>
                </a:cubicBezTo>
                <a:cubicBezTo>
                  <a:pt x="5006890" y="4402128"/>
                  <a:pt x="4925644" y="4320882"/>
                  <a:pt x="4925644" y="4220659"/>
                </a:cubicBezTo>
                <a:cubicBezTo>
                  <a:pt x="4925644" y="4120436"/>
                  <a:pt x="5006890" y="4039190"/>
                  <a:pt x="5107113" y="4039190"/>
                </a:cubicBezTo>
                <a:close/>
                <a:moveTo>
                  <a:pt x="3112945" y="4039190"/>
                </a:moveTo>
                <a:cubicBezTo>
                  <a:pt x="3213168" y="4039190"/>
                  <a:pt x="3294414" y="4120436"/>
                  <a:pt x="3294414" y="4220659"/>
                </a:cubicBezTo>
                <a:cubicBezTo>
                  <a:pt x="3294414" y="4320882"/>
                  <a:pt x="3213168" y="4402128"/>
                  <a:pt x="3112945" y="4402128"/>
                </a:cubicBezTo>
                <a:cubicBezTo>
                  <a:pt x="3012722" y="4402128"/>
                  <a:pt x="2931476" y="4320882"/>
                  <a:pt x="2931476" y="4220659"/>
                </a:cubicBezTo>
                <a:cubicBezTo>
                  <a:pt x="2931476" y="4120436"/>
                  <a:pt x="3012722" y="4039190"/>
                  <a:pt x="3112945" y="4039190"/>
                </a:cubicBezTo>
                <a:close/>
                <a:moveTo>
                  <a:pt x="1147700" y="4039190"/>
                </a:moveTo>
                <a:cubicBezTo>
                  <a:pt x="1247923" y="4039190"/>
                  <a:pt x="1329169" y="4120436"/>
                  <a:pt x="1329169" y="4220659"/>
                </a:cubicBezTo>
                <a:cubicBezTo>
                  <a:pt x="1329169" y="4320882"/>
                  <a:pt x="1247923" y="4402128"/>
                  <a:pt x="1147700" y="4402128"/>
                </a:cubicBezTo>
                <a:cubicBezTo>
                  <a:pt x="1047477" y="4402128"/>
                  <a:pt x="966231" y="4320882"/>
                  <a:pt x="966231" y="4220659"/>
                </a:cubicBezTo>
                <a:cubicBezTo>
                  <a:pt x="966231" y="4120436"/>
                  <a:pt x="1047477" y="4039190"/>
                  <a:pt x="1147700" y="4039190"/>
                </a:cubicBezTo>
                <a:close/>
                <a:moveTo>
                  <a:pt x="4191332" y="4020125"/>
                </a:moveTo>
                <a:cubicBezTo>
                  <a:pt x="4291555" y="4020125"/>
                  <a:pt x="4372801" y="4101371"/>
                  <a:pt x="4372801" y="4201594"/>
                </a:cubicBezTo>
                <a:cubicBezTo>
                  <a:pt x="4372801" y="4301817"/>
                  <a:pt x="4291555" y="4383063"/>
                  <a:pt x="4191332" y="4383063"/>
                </a:cubicBezTo>
                <a:cubicBezTo>
                  <a:pt x="4091109" y="4383063"/>
                  <a:pt x="4009863" y="4301817"/>
                  <a:pt x="4009863" y="4201594"/>
                </a:cubicBezTo>
                <a:cubicBezTo>
                  <a:pt x="4009863" y="4101371"/>
                  <a:pt x="4091109" y="4020125"/>
                  <a:pt x="4191332" y="4020125"/>
                </a:cubicBezTo>
                <a:close/>
                <a:moveTo>
                  <a:pt x="2197164" y="4020125"/>
                </a:moveTo>
                <a:cubicBezTo>
                  <a:pt x="2297387" y="4020125"/>
                  <a:pt x="2378633" y="4101371"/>
                  <a:pt x="2378633" y="4201594"/>
                </a:cubicBezTo>
                <a:cubicBezTo>
                  <a:pt x="2378633" y="4301817"/>
                  <a:pt x="2297387" y="4383063"/>
                  <a:pt x="2197164" y="4383063"/>
                </a:cubicBezTo>
                <a:cubicBezTo>
                  <a:pt x="2096941" y="4383063"/>
                  <a:pt x="2015695" y="4301817"/>
                  <a:pt x="2015695" y="4201594"/>
                </a:cubicBezTo>
                <a:cubicBezTo>
                  <a:pt x="2015695" y="4101371"/>
                  <a:pt x="2096941" y="4020125"/>
                  <a:pt x="2197164" y="4020125"/>
                </a:cubicBezTo>
                <a:close/>
                <a:moveTo>
                  <a:pt x="231919" y="4020125"/>
                </a:moveTo>
                <a:cubicBezTo>
                  <a:pt x="332142" y="4020125"/>
                  <a:pt x="413388" y="4101371"/>
                  <a:pt x="413388" y="4201594"/>
                </a:cubicBezTo>
                <a:cubicBezTo>
                  <a:pt x="413388" y="4301817"/>
                  <a:pt x="332142" y="4383063"/>
                  <a:pt x="231919" y="4383063"/>
                </a:cubicBezTo>
                <a:cubicBezTo>
                  <a:pt x="131696" y="4383063"/>
                  <a:pt x="50450" y="4301817"/>
                  <a:pt x="50450" y="4201594"/>
                </a:cubicBezTo>
                <a:cubicBezTo>
                  <a:pt x="50450" y="4101371"/>
                  <a:pt x="131696" y="4020125"/>
                  <a:pt x="231919" y="4020125"/>
                </a:cubicBezTo>
                <a:close/>
                <a:moveTo>
                  <a:pt x="7101281" y="2966810"/>
                </a:moveTo>
                <a:cubicBezTo>
                  <a:pt x="7201504" y="2966810"/>
                  <a:pt x="7282750" y="3048056"/>
                  <a:pt x="7282750" y="3148279"/>
                </a:cubicBezTo>
                <a:cubicBezTo>
                  <a:pt x="7282750" y="3248502"/>
                  <a:pt x="7201504" y="3329748"/>
                  <a:pt x="7101281" y="3329748"/>
                </a:cubicBezTo>
                <a:cubicBezTo>
                  <a:pt x="7001058" y="3329748"/>
                  <a:pt x="6919812" y="3248502"/>
                  <a:pt x="6919812" y="3148279"/>
                </a:cubicBezTo>
                <a:cubicBezTo>
                  <a:pt x="6919812" y="3048056"/>
                  <a:pt x="7001058" y="2966810"/>
                  <a:pt x="7101281" y="2966810"/>
                </a:cubicBezTo>
                <a:close/>
                <a:moveTo>
                  <a:pt x="6185500" y="2947745"/>
                </a:moveTo>
                <a:cubicBezTo>
                  <a:pt x="6285723" y="2947745"/>
                  <a:pt x="6366969" y="3028991"/>
                  <a:pt x="6366969" y="3129214"/>
                </a:cubicBezTo>
                <a:cubicBezTo>
                  <a:pt x="6366969" y="3229437"/>
                  <a:pt x="6285723" y="3310683"/>
                  <a:pt x="6185500" y="3310683"/>
                </a:cubicBezTo>
                <a:cubicBezTo>
                  <a:pt x="6085277" y="3310683"/>
                  <a:pt x="6004031" y="3229437"/>
                  <a:pt x="6004031" y="3129214"/>
                </a:cubicBezTo>
                <a:cubicBezTo>
                  <a:pt x="6004031" y="3028991"/>
                  <a:pt x="6085277" y="2947745"/>
                  <a:pt x="6185500" y="2947745"/>
                </a:cubicBezTo>
                <a:close/>
                <a:moveTo>
                  <a:pt x="5107113" y="2947745"/>
                </a:moveTo>
                <a:cubicBezTo>
                  <a:pt x="5207336" y="2947745"/>
                  <a:pt x="5288582" y="3028991"/>
                  <a:pt x="5288582" y="3129214"/>
                </a:cubicBezTo>
                <a:cubicBezTo>
                  <a:pt x="5288582" y="3229437"/>
                  <a:pt x="5207336" y="3310683"/>
                  <a:pt x="5107113" y="3310683"/>
                </a:cubicBezTo>
                <a:cubicBezTo>
                  <a:pt x="5006890" y="3310683"/>
                  <a:pt x="4925644" y="3229437"/>
                  <a:pt x="4925644" y="3129214"/>
                </a:cubicBezTo>
                <a:cubicBezTo>
                  <a:pt x="4925644" y="3028991"/>
                  <a:pt x="5006890" y="2947745"/>
                  <a:pt x="5107113" y="2947745"/>
                </a:cubicBezTo>
                <a:close/>
                <a:moveTo>
                  <a:pt x="3112945" y="2947745"/>
                </a:moveTo>
                <a:cubicBezTo>
                  <a:pt x="3213168" y="2947745"/>
                  <a:pt x="3294414" y="3028991"/>
                  <a:pt x="3294414" y="3129214"/>
                </a:cubicBezTo>
                <a:cubicBezTo>
                  <a:pt x="3294414" y="3229437"/>
                  <a:pt x="3213168" y="3310683"/>
                  <a:pt x="3112945" y="3310683"/>
                </a:cubicBezTo>
                <a:cubicBezTo>
                  <a:pt x="3012722" y="3310683"/>
                  <a:pt x="2931476" y="3229437"/>
                  <a:pt x="2931476" y="3129214"/>
                </a:cubicBezTo>
                <a:cubicBezTo>
                  <a:pt x="2931476" y="3028991"/>
                  <a:pt x="3012722" y="2947745"/>
                  <a:pt x="3112945" y="2947745"/>
                </a:cubicBezTo>
                <a:close/>
                <a:moveTo>
                  <a:pt x="1147700" y="2947745"/>
                </a:moveTo>
                <a:cubicBezTo>
                  <a:pt x="1247923" y="2947745"/>
                  <a:pt x="1329169" y="3028991"/>
                  <a:pt x="1329169" y="3129214"/>
                </a:cubicBezTo>
                <a:cubicBezTo>
                  <a:pt x="1329169" y="3229437"/>
                  <a:pt x="1247923" y="3310683"/>
                  <a:pt x="1147700" y="3310683"/>
                </a:cubicBezTo>
                <a:cubicBezTo>
                  <a:pt x="1047477" y="3310683"/>
                  <a:pt x="966231" y="3229437"/>
                  <a:pt x="966231" y="3129214"/>
                </a:cubicBezTo>
                <a:cubicBezTo>
                  <a:pt x="966231" y="3028991"/>
                  <a:pt x="1047477" y="2947745"/>
                  <a:pt x="1147700" y="2947745"/>
                </a:cubicBezTo>
                <a:close/>
                <a:moveTo>
                  <a:pt x="4191332" y="2928680"/>
                </a:moveTo>
                <a:cubicBezTo>
                  <a:pt x="4291555" y="2928680"/>
                  <a:pt x="4372801" y="3009926"/>
                  <a:pt x="4372801" y="3110149"/>
                </a:cubicBezTo>
                <a:cubicBezTo>
                  <a:pt x="4372801" y="3210372"/>
                  <a:pt x="4291555" y="3291618"/>
                  <a:pt x="4191332" y="3291618"/>
                </a:cubicBezTo>
                <a:cubicBezTo>
                  <a:pt x="4091109" y="3291618"/>
                  <a:pt x="4009863" y="3210372"/>
                  <a:pt x="4009863" y="3110149"/>
                </a:cubicBezTo>
                <a:cubicBezTo>
                  <a:pt x="4009863" y="3009926"/>
                  <a:pt x="4091109" y="2928680"/>
                  <a:pt x="4191332" y="2928680"/>
                </a:cubicBezTo>
                <a:close/>
                <a:moveTo>
                  <a:pt x="2197164" y="2928680"/>
                </a:moveTo>
                <a:cubicBezTo>
                  <a:pt x="2297387" y="2928680"/>
                  <a:pt x="2378633" y="3009926"/>
                  <a:pt x="2378633" y="3110149"/>
                </a:cubicBezTo>
                <a:cubicBezTo>
                  <a:pt x="2378633" y="3210372"/>
                  <a:pt x="2297387" y="3291618"/>
                  <a:pt x="2197164" y="3291618"/>
                </a:cubicBezTo>
                <a:cubicBezTo>
                  <a:pt x="2096941" y="3291618"/>
                  <a:pt x="2015695" y="3210372"/>
                  <a:pt x="2015695" y="3110149"/>
                </a:cubicBezTo>
                <a:cubicBezTo>
                  <a:pt x="2015695" y="3009926"/>
                  <a:pt x="2096941" y="2928680"/>
                  <a:pt x="2197164" y="2928680"/>
                </a:cubicBezTo>
                <a:close/>
                <a:moveTo>
                  <a:pt x="231919" y="2928680"/>
                </a:moveTo>
                <a:cubicBezTo>
                  <a:pt x="332142" y="2928680"/>
                  <a:pt x="413388" y="3009926"/>
                  <a:pt x="413388" y="3110149"/>
                </a:cubicBezTo>
                <a:cubicBezTo>
                  <a:pt x="413388" y="3210372"/>
                  <a:pt x="332142" y="3291618"/>
                  <a:pt x="231919" y="3291618"/>
                </a:cubicBezTo>
                <a:cubicBezTo>
                  <a:pt x="131696" y="3291618"/>
                  <a:pt x="50450" y="3210372"/>
                  <a:pt x="50450" y="3110149"/>
                </a:cubicBezTo>
                <a:cubicBezTo>
                  <a:pt x="50450" y="3009926"/>
                  <a:pt x="131696" y="2928680"/>
                  <a:pt x="231919" y="2928680"/>
                </a:cubicBezTo>
                <a:close/>
                <a:moveTo>
                  <a:pt x="7151731" y="2016744"/>
                </a:moveTo>
                <a:cubicBezTo>
                  <a:pt x="7251954" y="2016744"/>
                  <a:pt x="7333200" y="2097990"/>
                  <a:pt x="7333200" y="2198213"/>
                </a:cubicBezTo>
                <a:cubicBezTo>
                  <a:pt x="7333200" y="2298436"/>
                  <a:pt x="7251954" y="2379682"/>
                  <a:pt x="7151731" y="2379682"/>
                </a:cubicBezTo>
                <a:cubicBezTo>
                  <a:pt x="7051508" y="2379682"/>
                  <a:pt x="6970262" y="2298436"/>
                  <a:pt x="6970262" y="2198213"/>
                </a:cubicBezTo>
                <a:cubicBezTo>
                  <a:pt x="6970262" y="2097990"/>
                  <a:pt x="7051508" y="2016744"/>
                  <a:pt x="7151731" y="2016744"/>
                </a:cubicBezTo>
                <a:close/>
                <a:moveTo>
                  <a:pt x="6235950" y="1997679"/>
                </a:moveTo>
                <a:cubicBezTo>
                  <a:pt x="6336173" y="1997679"/>
                  <a:pt x="6417419" y="2078925"/>
                  <a:pt x="6417419" y="2179148"/>
                </a:cubicBezTo>
                <a:cubicBezTo>
                  <a:pt x="6417419" y="2279371"/>
                  <a:pt x="6336173" y="2360617"/>
                  <a:pt x="6235950" y="2360617"/>
                </a:cubicBezTo>
                <a:cubicBezTo>
                  <a:pt x="6135727" y="2360617"/>
                  <a:pt x="6054481" y="2279371"/>
                  <a:pt x="6054481" y="2179148"/>
                </a:cubicBezTo>
                <a:cubicBezTo>
                  <a:pt x="6054481" y="2078925"/>
                  <a:pt x="6135727" y="1997679"/>
                  <a:pt x="6235950" y="1997679"/>
                </a:cubicBezTo>
                <a:close/>
                <a:moveTo>
                  <a:pt x="5157563" y="1997679"/>
                </a:moveTo>
                <a:cubicBezTo>
                  <a:pt x="5257786" y="1997679"/>
                  <a:pt x="5339032" y="2078925"/>
                  <a:pt x="5339032" y="2179148"/>
                </a:cubicBezTo>
                <a:cubicBezTo>
                  <a:pt x="5339032" y="2279371"/>
                  <a:pt x="5257786" y="2360617"/>
                  <a:pt x="5157563" y="2360617"/>
                </a:cubicBezTo>
                <a:cubicBezTo>
                  <a:pt x="5057340" y="2360617"/>
                  <a:pt x="4976094" y="2279371"/>
                  <a:pt x="4976094" y="2179148"/>
                </a:cubicBezTo>
                <a:cubicBezTo>
                  <a:pt x="4976094" y="2078925"/>
                  <a:pt x="5057340" y="1997679"/>
                  <a:pt x="5157563" y="1997679"/>
                </a:cubicBezTo>
                <a:close/>
                <a:moveTo>
                  <a:pt x="3163395" y="1997679"/>
                </a:moveTo>
                <a:cubicBezTo>
                  <a:pt x="3263618" y="1997679"/>
                  <a:pt x="3344864" y="2078925"/>
                  <a:pt x="3344864" y="2179148"/>
                </a:cubicBezTo>
                <a:cubicBezTo>
                  <a:pt x="3344864" y="2279371"/>
                  <a:pt x="3263618" y="2360617"/>
                  <a:pt x="3163395" y="2360617"/>
                </a:cubicBezTo>
                <a:cubicBezTo>
                  <a:pt x="3063172" y="2360617"/>
                  <a:pt x="2981926" y="2279371"/>
                  <a:pt x="2981926" y="2179148"/>
                </a:cubicBezTo>
                <a:cubicBezTo>
                  <a:pt x="2981926" y="2078925"/>
                  <a:pt x="3063172" y="1997679"/>
                  <a:pt x="3163395" y="1997679"/>
                </a:cubicBezTo>
                <a:close/>
                <a:moveTo>
                  <a:pt x="1198150" y="1997679"/>
                </a:moveTo>
                <a:cubicBezTo>
                  <a:pt x="1298373" y="1997679"/>
                  <a:pt x="1379619" y="2078925"/>
                  <a:pt x="1379619" y="2179148"/>
                </a:cubicBezTo>
                <a:cubicBezTo>
                  <a:pt x="1379619" y="2279371"/>
                  <a:pt x="1298373" y="2360617"/>
                  <a:pt x="1198150" y="2360617"/>
                </a:cubicBezTo>
                <a:cubicBezTo>
                  <a:pt x="1097927" y="2360617"/>
                  <a:pt x="1016681" y="2279371"/>
                  <a:pt x="1016681" y="2179148"/>
                </a:cubicBezTo>
                <a:cubicBezTo>
                  <a:pt x="1016681" y="2078925"/>
                  <a:pt x="1097927" y="1997679"/>
                  <a:pt x="1198150" y="1997679"/>
                </a:cubicBezTo>
                <a:close/>
                <a:moveTo>
                  <a:pt x="4241782" y="1978614"/>
                </a:moveTo>
                <a:cubicBezTo>
                  <a:pt x="4342005" y="1978614"/>
                  <a:pt x="4423251" y="2059860"/>
                  <a:pt x="4423251" y="2160083"/>
                </a:cubicBezTo>
                <a:cubicBezTo>
                  <a:pt x="4423251" y="2260306"/>
                  <a:pt x="4342005" y="2341552"/>
                  <a:pt x="4241782" y="2341552"/>
                </a:cubicBezTo>
                <a:cubicBezTo>
                  <a:pt x="4141559" y="2341552"/>
                  <a:pt x="4060313" y="2260306"/>
                  <a:pt x="4060313" y="2160083"/>
                </a:cubicBezTo>
                <a:cubicBezTo>
                  <a:pt x="4060313" y="2059860"/>
                  <a:pt x="4141559" y="1978614"/>
                  <a:pt x="4241782" y="1978614"/>
                </a:cubicBezTo>
                <a:close/>
                <a:moveTo>
                  <a:pt x="2247614" y="1978614"/>
                </a:moveTo>
                <a:cubicBezTo>
                  <a:pt x="2347837" y="1978614"/>
                  <a:pt x="2429083" y="2059860"/>
                  <a:pt x="2429083" y="2160083"/>
                </a:cubicBezTo>
                <a:cubicBezTo>
                  <a:pt x="2429083" y="2260306"/>
                  <a:pt x="2347837" y="2341552"/>
                  <a:pt x="2247614" y="2341552"/>
                </a:cubicBezTo>
                <a:cubicBezTo>
                  <a:pt x="2147391" y="2341552"/>
                  <a:pt x="2066145" y="2260306"/>
                  <a:pt x="2066145" y="2160083"/>
                </a:cubicBezTo>
                <a:cubicBezTo>
                  <a:pt x="2066145" y="2059860"/>
                  <a:pt x="2147391" y="1978614"/>
                  <a:pt x="2247614" y="1978614"/>
                </a:cubicBezTo>
                <a:close/>
                <a:moveTo>
                  <a:pt x="282369" y="1978614"/>
                </a:moveTo>
                <a:cubicBezTo>
                  <a:pt x="382592" y="1978614"/>
                  <a:pt x="463838" y="2059860"/>
                  <a:pt x="463838" y="2160083"/>
                </a:cubicBezTo>
                <a:cubicBezTo>
                  <a:pt x="463838" y="2260306"/>
                  <a:pt x="382592" y="2341552"/>
                  <a:pt x="282369" y="2341552"/>
                </a:cubicBezTo>
                <a:cubicBezTo>
                  <a:pt x="182146" y="2341552"/>
                  <a:pt x="100900" y="2260306"/>
                  <a:pt x="100900" y="2160083"/>
                </a:cubicBezTo>
                <a:cubicBezTo>
                  <a:pt x="100900" y="2059860"/>
                  <a:pt x="182146" y="1978614"/>
                  <a:pt x="282369" y="1978614"/>
                </a:cubicBezTo>
                <a:close/>
                <a:moveTo>
                  <a:pt x="7101281" y="988196"/>
                </a:moveTo>
                <a:cubicBezTo>
                  <a:pt x="7201504" y="988196"/>
                  <a:pt x="7282750" y="1069442"/>
                  <a:pt x="7282750" y="1169665"/>
                </a:cubicBezTo>
                <a:cubicBezTo>
                  <a:pt x="7282750" y="1269888"/>
                  <a:pt x="7201504" y="1351134"/>
                  <a:pt x="7101281" y="1351134"/>
                </a:cubicBezTo>
                <a:cubicBezTo>
                  <a:pt x="7001058" y="1351134"/>
                  <a:pt x="6919812" y="1269888"/>
                  <a:pt x="6919812" y="1169665"/>
                </a:cubicBezTo>
                <a:cubicBezTo>
                  <a:pt x="6919812" y="1069442"/>
                  <a:pt x="7001058" y="988196"/>
                  <a:pt x="7101281" y="988196"/>
                </a:cubicBezTo>
                <a:close/>
                <a:moveTo>
                  <a:pt x="6185500" y="969131"/>
                </a:moveTo>
                <a:cubicBezTo>
                  <a:pt x="6285723" y="969131"/>
                  <a:pt x="6366969" y="1050377"/>
                  <a:pt x="6366969" y="1150600"/>
                </a:cubicBezTo>
                <a:cubicBezTo>
                  <a:pt x="6366969" y="1250823"/>
                  <a:pt x="6285723" y="1332069"/>
                  <a:pt x="6185500" y="1332069"/>
                </a:cubicBezTo>
                <a:cubicBezTo>
                  <a:pt x="6085277" y="1332069"/>
                  <a:pt x="6004031" y="1250823"/>
                  <a:pt x="6004031" y="1150600"/>
                </a:cubicBezTo>
                <a:cubicBezTo>
                  <a:pt x="6004031" y="1050377"/>
                  <a:pt x="6085277" y="969131"/>
                  <a:pt x="6185500" y="969131"/>
                </a:cubicBezTo>
                <a:close/>
                <a:moveTo>
                  <a:pt x="5107113" y="969131"/>
                </a:moveTo>
                <a:cubicBezTo>
                  <a:pt x="5207336" y="969131"/>
                  <a:pt x="5288582" y="1050377"/>
                  <a:pt x="5288582" y="1150600"/>
                </a:cubicBezTo>
                <a:cubicBezTo>
                  <a:pt x="5288582" y="1250823"/>
                  <a:pt x="5207336" y="1332069"/>
                  <a:pt x="5107113" y="1332069"/>
                </a:cubicBezTo>
                <a:cubicBezTo>
                  <a:pt x="5006890" y="1332069"/>
                  <a:pt x="4925644" y="1250823"/>
                  <a:pt x="4925644" y="1150600"/>
                </a:cubicBezTo>
                <a:cubicBezTo>
                  <a:pt x="4925644" y="1050377"/>
                  <a:pt x="5006890" y="969131"/>
                  <a:pt x="5107113" y="969131"/>
                </a:cubicBezTo>
                <a:close/>
                <a:moveTo>
                  <a:pt x="3112945" y="969131"/>
                </a:moveTo>
                <a:cubicBezTo>
                  <a:pt x="3213168" y="969131"/>
                  <a:pt x="3294414" y="1050377"/>
                  <a:pt x="3294414" y="1150600"/>
                </a:cubicBezTo>
                <a:cubicBezTo>
                  <a:pt x="3294414" y="1250823"/>
                  <a:pt x="3213168" y="1332069"/>
                  <a:pt x="3112945" y="1332069"/>
                </a:cubicBezTo>
                <a:cubicBezTo>
                  <a:pt x="3012722" y="1332069"/>
                  <a:pt x="2931476" y="1250823"/>
                  <a:pt x="2931476" y="1150600"/>
                </a:cubicBezTo>
                <a:cubicBezTo>
                  <a:pt x="2931476" y="1050377"/>
                  <a:pt x="3012722" y="969131"/>
                  <a:pt x="3112945" y="969131"/>
                </a:cubicBezTo>
                <a:close/>
                <a:moveTo>
                  <a:pt x="1147700" y="969131"/>
                </a:moveTo>
                <a:cubicBezTo>
                  <a:pt x="1247923" y="969131"/>
                  <a:pt x="1329169" y="1050377"/>
                  <a:pt x="1329169" y="1150600"/>
                </a:cubicBezTo>
                <a:cubicBezTo>
                  <a:pt x="1329169" y="1250823"/>
                  <a:pt x="1247923" y="1332069"/>
                  <a:pt x="1147700" y="1332069"/>
                </a:cubicBezTo>
                <a:cubicBezTo>
                  <a:pt x="1047477" y="1332069"/>
                  <a:pt x="966231" y="1250823"/>
                  <a:pt x="966231" y="1150600"/>
                </a:cubicBezTo>
                <a:cubicBezTo>
                  <a:pt x="966231" y="1050377"/>
                  <a:pt x="1047477" y="969131"/>
                  <a:pt x="1147700" y="969131"/>
                </a:cubicBezTo>
                <a:close/>
                <a:moveTo>
                  <a:pt x="4191332" y="950066"/>
                </a:moveTo>
                <a:cubicBezTo>
                  <a:pt x="4291555" y="950066"/>
                  <a:pt x="4372801" y="1031312"/>
                  <a:pt x="4372801" y="1131535"/>
                </a:cubicBezTo>
                <a:cubicBezTo>
                  <a:pt x="4372801" y="1231758"/>
                  <a:pt x="4291555" y="1313004"/>
                  <a:pt x="4191332" y="1313004"/>
                </a:cubicBezTo>
                <a:cubicBezTo>
                  <a:pt x="4091109" y="1313004"/>
                  <a:pt x="4009863" y="1231758"/>
                  <a:pt x="4009863" y="1131535"/>
                </a:cubicBezTo>
                <a:cubicBezTo>
                  <a:pt x="4009863" y="1031312"/>
                  <a:pt x="4091109" y="950066"/>
                  <a:pt x="4191332" y="950066"/>
                </a:cubicBezTo>
                <a:close/>
                <a:moveTo>
                  <a:pt x="2197164" y="950066"/>
                </a:moveTo>
                <a:cubicBezTo>
                  <a:pt x="2297387" y="950066"/>
                  <a:pt x="2378633" y="1031312"/>
                  <a:pt x="2378633" y="1131535"/>
                </a:cubicBezTo>
                <a:cubicBezTo>
                  <a:pt x="2378633" y="1231758"/>
                  <a:pt x="2297387" y="1313004"/>
                  <a:pt x="2197164" y="1313004"/>
                </a:cubicBezTo>
                <a:cubicBezTo>
                  <a:pt x="2096941" y="1313004"/>
                  <a:pt x="2015695" y="1231758"/>
                  <a:pt x="2015695" y="1131535"/>
                </a:cubicBezTo>
                <a:cubicBezTo>
                  <a:pt x="2015695" y="1031312"/>
                  <a:pt x="2096941" y="950066"/>
                  <a:pt x="2197164" y="950066"/>
                </a:cubicBezTo>
                <a:close/>
                <a:moveTo>
                  <a:pt x="231919" y="950066"/>
                </a:moveTo>
                <a:cubicBezTo>
                  <a:pt x="332142" y="950066"/>
                  <a:pt x="413388" y="1031312"/>
                  <a:pt x="413388" y="1131535"/>
                </a:cubicBezTo>
                <a:cubicBezTo>
                  <a:pt x="413388" y="1231758"/>
                  <a:pt x="332142" y="1313004"/>
                  <a:pt x="231919" y="1313004"/>
                </a:cubicBezTo>
                <a:cubicBezTo>
                  <a:pt x="131696" y="1313004"/>
                  <a:pt x="50450" y="1231758"/>
                  <a:pt x="50450" y="1131535"/>
                </a:cubicBezTo>
                <a:cubicBezTo>
                  <a:pt x="50450" y="1031312"/>
                  <a:pt x="131696" y="950066"/>
                  <a:pt x="231919" y="950066"/>
                </a:cubicBezTo>
                <a:close/>
                <a:moveTo>
                  <a:pt x="7151731" y="38130"/>
                </a:moveTo>
                <a:cubicBezTo>
                  <a:pt x="7251954" y="38130"/>
                  <a:pt x="7333200" y="119376"/>
                  <a:pt x="7333200" y="219599"/>
                </a:cubicBezTo>
                <a:cubicBezTo>
                  <a:pt x="7333200" y="319822"/>
                  <a:pt x="7251954" y="401068"/>
                  <a:pt x="7151731" y="401068"/>
                </a:cubicBezTo>
                <a:cubicBezTo>
                  <a:pt x="7051508" y="401068"/>
                  <a:pt x="6970262" y="319822"/>
                  <a:pt x="6970262" y="219599"/>
                </a:cubicBezTo>
                <a:cubicBezTo>
                  <a:pt x="6970262" y="119376"/>
                  <a:pt x="7051508" y="38130"/>
                  <a:pt x="7151731" y="38130"/>
                </a:cubicBezTo>
                <a:close/>
                <a:moveTo>
                  <a:pt x="6235950" y="19065"/>
                </a:moveTo>
                <a:cubicBezTo>
                  <a:pt x="6336173" y="19065"/>
                  <a:pt x="6417419" y="100311"/>
                  <a:pt x="6417419" y="200534"/>
                </a:cubicBezTo>
                <a:cubicBezTo>
                  <a:pt x="6417419" y="300757"/>
                  <a:pt x="6336173" y="382003"/>
                  <a:pt x="6235950" y="382003"/>
                </a:cubicBezTo>
                <a:cubicBezTo>
                  <a:pt x="6135727" y="382003"/>
                  <a:pt x="6054481" y="300757"/>
                  <a:pt x="6054481" y="200534"/>
                </a:cubicBezTo>
                <a:cubicBezTo>
                  <a:pt x="6054481" y="100311"/>
                  <a:pt x="6135727" y="19065"/>
                  <a:pt x="6235950" y="19065"/>
                </a:cubicBezTo>
                <a:close/>
                <a:moveTo>
                  <a:pt x="5157563" y="19065"/>
                </a:moveTo>
                <a:cubicBezTo>
                  <a:pt x="5257786" y="19065"/>
                  <a:pt x="5339032" y="100311"/>
                  <a:pt x="5339032" y="200534"/>
                </a:cubicBezTo>
                <a:cubicBezTo>
                  <a:pt x="5339032" y="300757"/>
                  <a:pt x="5257786" y="382003"/>
                  <a:pt x="5157563" y="382003"/>
                </a:cubicBezTo>
                <a:cubicBezTo>
                  <a:pt x="5057340" y="382003"/>
                  <a:pt x="4976094" y="300757"/>
                  <a:pt x="4976094" y="200534"/>
                </a:cubicBezTo>
                <a:cubicBezTo>
                  <a:pt x="4976094" y="100311"/>
                  <a:pt x="5057340" y="19065"/>
                  <a:pt x="5157563" y="19065"/>
                </a:cubicBezTo>
                <a:close/>
                <a:moveTo>
                  <a:pt x="3163395" y="19065"/>
                </a:moveTo>
                <a:cubicBezTo>
                  <a:pt x="3263618" y="19065"/>
                  <a:pt x="3344864" y="100311"/>
                  <a:pt x="3344864" y="200534"/>
                </a:cubicBezTo>
                <a:cubicBezTo>
                  <a:pt x="3344864" y="300757"/>
                  <a:pt x="3263618" y="382003"/>
                  <a:pt x="3163395" y="382003"/>
                </a:cubicBezTo>
                <a:cubicBezTo>
                  <a:pt x="3063172" y="382003"/>
                  <a:pt x="2981926" y="300757"/>
                  <a:pt x="2981926" y="200534"/>
                </a:cubicBezTo>
                <a:cubicBezTo>
                  <a:pt x="2981926" y="100311"/>
                  <a:pt x="3063172" y="19065"/>
                  <a:pt x="3163395" y="19065"/>
                </a:cubicBezTo>
                <a:close/>
                <a:moveTo>
                  <a:pt x="1198150" y="19065"/>
                </a:moveTo>
                <a:cubicBezTo>
                  <a:pt x="1298373" y="19065"/>
                  <a:pt x="1379619" y="100311"/>
                  <a:pt x="1379619" y="200534"/>
                </a:cubicBezTo>
                <a:cubicBezTo>
                  <a:pt x="1379619" y="300757"/>
                  <a:pt x="1298373" y="382003"/>
                  <a:pt x="1198150" y="382003"/>
                </a:cubicBezTo>
                <a:cubicBezTo>
                  <a:pt x="1097927" y="382003"/>
                  <a:pt x="1016681" y="300757"/>
                  <a:pt x="1016681" y="200534"/>
                </a:cubicBezTo>
                <a:cubicBezTo>
                  <a:pt x="1016681" y="100311"/>
                  <a:pt x="1097927" y="19065"/>
                  <a:pt x="1198150" y="19065"/>
                </a:cubicBezTo>
                <a:close/>
                <a:moveTo>
                  <a:pt x="4241782" y="0"/>
                </a:moveTo>
                <a:cubicBezTo>
                  <a:pt x="4342005" y="0"/>
                  <a:pt x="4423251" y="81246"/>
                  <a:pt x="4423251" y="181469"/>
                </a:cubicBezTo>
                <a:cubicBezTo>
                  <a:pt x="4423251" y="281692"/>
                  <a:pt x="4342005" y="362938"/>
                  <a:pt x="4241782" y="362938"/>
                </a:cubicBezTo>
                <a:cubicBezTo>
                  <a:pt x="4141559" y="362938"/>
                  <a:pt x="4060313" y="281692"/>
                  <a:pt x="4060313" y="181469"/>
                </a:cubicBezTo>
                <a:cubicBezTo>
                  <a:pt x="4060313" y="81246"/>
                  <a:pt x="4141559" y="0"/>
                  <a:pt x="4241782" y="0"/>
                </a:cubicBezTo>
                <a:close/>
                <a:moveTo>
                  <a:pt x="2247614" y="0"/>
                </a:moveTo>
                <a:cubicBezTo>
                  <a:pt x="2347837" y="0"/>
                  <a:pt x="2429083" y="81246"/>
                  <a:pt x="2429083" y="181469"/>
                </a:cubicBezTo>
                <a:cubicBezTo>
                  <a:pt x="2429083" y="281692"/>
                  <a:pt x="2347837" y="362938"/>
                  <a:pt x="2247614" y="362938"/>
                </a:cubicBezTo>
                <a:cubicBezTo>
                  <a:pt x="2147391" y="362938"/>
                  <a:pt x="2066145" y="281692"/>
                  <a:pt x="2066145" y="181469"/>
                </a:cubicBezTo>
                <a:cubicBezTo>
                  <a:pt x="2066145" y="81246"/>
                  <a:pt x="2147391" y="0"/>
                  <a:pt x="2247614" y="0"/>
                </a:cubicBezTo>
                <a:close/>
                <a:moveTo>
                  <a:pt x="282369" y="0"/>
                </a:moveTo>
                <a:cubicBezTo>
                  <a:pt x="382592" y="0"/>
                  <a:pt x="463838" y="81246"/>
                  <a:pt x="463838" y="181469"/>
                </a:cubicBezTo>
                <a:cubicBezTo>
                  <a:pt x="463838" y="281692"/>
                  <a:pt x="382592" y="362938"/>
                  <a:pt x="282369" y="362938"/>
                </a:cubicBezTo>
                <a:cubicBezTo>
                  <a:pt x="182146" y="362938"/>
                  <a:pt x="100900" y="281692"/>
                  <a:pt x="100900" y="181469"/>
                </a:cubicBezTo>
                <a:cubicBezTo>
                  <a:pt x="100900" y="81246"/>
                  <a:pt x="182146" y="0"/>
                  <a:pt x="282369" y="0"/>
                </a:cubicBezTo>
                <a:close/>
              </a:path>
            </a:pathLst>
          </a:cu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717">
              <a:defRPr/>
            </a:pPr>
            <a:endParaRPr lang="en-GB" sz="317" dirty="0">
              <a:solidFill>
                <a:schemeClr val="tx1"/>
              </a:solidFill>
              <a:latin typeface="Montserrat Black" panose="020F0502020204030204"/>
              <a:ea typeface="Microsoft YaHei"/>
              <a:sym typeface="+mn-lt"/>
            </a:endParaRPr>
          </a:p>
        </p:txBody>
      </p:sp>
      <p:sp>
        <p:nvSpPr>
          <p:cNvPr id="6" name="Title 1">
            <a:extLst>
              <a:ext uri="{FF2B5EF4-FFF2-40B4-BE49-F238E27FC236}">
                <a16:creationId xmlns:a16="http://schemas.microsoft.com/office/drawing/2014/main" id="{56DC792B-BE5D-69BF-7E0B-C0256F9B795B}"/>
              </a:ext>
            </a:extLst>
          </p:cNvPr>
          <p:cNvSpPr txBox="1">
            <a:spLocks/>
          </p:cNvSpPr>
          <p:nvPr/>
        </p:nvSpPr>
        <p:spPr>
          <a:xfrm>
            <a:off x="-5657" y="1166080"/>
            <a:ext cx="12197657" cy="3325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7206" indent="-357206" algn="ctr"/>
            <a:r>
              <a:rPr lang="en-US" sz="2000" b="1" i="1" dirty="0">
                <a:effectLst>
                  <a:outerShdw blurRad="38100" dist="38100" dir="2700000" algn="tl">
                    <a:srgbClr val="000000">
                      <a:alpha val="43137"/>
                    </a:srgbClr>
                  </a:outerShdw>
                </a:effectLst>
              </a:rPr>
              <a:t>“SANKSI BILA TKK TIDAK MEMILIKI SERTIFIKAT KOMPETENSI KERJA (SKK)”</a:t>
            </a:r>
          </a:p>
        </p:txBody>
      </p:sp>
      <p:grpSp>
        <p:nvGrpSpPr>
          <p:cNvPr id="7" name="Group 34">
            <a:extLst>
              <a:ext uri="{FF2B5EF4-FFF2-40B4-BE49-F238E27FC236}">
                <a16:creationId xmlns:a16="http://schemas.microsoft.com/office/drawing/2014/main" id="{287D0A09-EB70-5E08-D46E-2495085C8B31}"/>
              </a:ext>
            </a:extLst>
          </p:cNvPr>
          <p:cNvGrpSpPr/>
          <p:nvPr/>
        </p:nvGrpSpPr>
        <p:grpSpPr>
          <a:xfrm>
            <a:off x="-5656" y="3457310"/>
            <a:ext cx="12196947" cy="3571008"/>
            <a:chOff x="0" y="3054499"/>
            <a:chExt cx="9147710" cy="3571007"/>
          </a:xfrm>
        </p:grpSpPr>
        <p:pic>
          <p:nvPicPr>
            <p:cNvPr id="8" name="Picture 35">
              <a:extLst>
                <a:ext uri="{FF2B5EF4-FFF2-40B4-BE49-F238E27FC236}">
                  <a16:creationId xmlns:a16="http://schemas.microsoft.com/office/drawing/2014/main" id="{755DE09D-DD47-CB10-8682-9BA73780687F}"/>
                </a:ext>
              </a:extLst>
            </p:cNvPr>
            <p:cNvPicPr>
              <a:picLocks noChangeAspect="1"/>
            </p:cNvPicPr>
            <p:nvPr/>
          </p:nvPicPr>
          <p:blipFill>
            <a:blip r:embed="rId2" cstate="email">
              <a:duotone>
                <a:prstClr val="black"/>
                <a:schemeClr val="tx2">
                  <a:tint val="45000"/>
                  <a:satMod val="400000"/>
                </a:schemeClr>
              </a:duotone>
              <a:alphaModFix amt="27000"/>
            </a:blip>
            <a:stretch>
              <a:fillRect/>
            </a:stretch>
          </p:blipFill>
          <p:spPr>
            <a:xfrm>
              <a:off x="0" y="3126402"/>
              <a:ext cx="9144000" cy="3499104"/>
            </a:xfrm>
            <a:prstGeom prst="rect">
              <a:avLst/>
            </a:prstGeom>
          </p:spPr>
        </p:pic>
        <p:sp>
          <p:nvSpPr>
            <p:cNvPr id="9" name="Rectangle 36">
              <a:extLst>
                <a:ext uri="{FF2B5EF4-FFF2-40B4-BE49-F238E27FC236}">
                  <a16:creationId xmlns:a16="http://schemas.microsoft.com/office/drawing/2014/main" id="{840A758B-BAA0-BF43-2B5B-F711E22FE5A2}"/>
                </a:ext>
              </a:extLst>
            </p:cNvPr>
            <p:cNvSpPr/>
            <p:nvPr/>
          </p:nvSpPr>
          <p:spPr>
            <a:xfrm rot="16200000">
              <a:off x="2926585" y="127915"/>
              <a:ext cx="3294542" cy="9147709"/>
            </a:xfrm>
            <a:prstGeom prst="rect">
              <a:avLst/>
            </a:prstGeom>
            <a:gradFill>
              <a:gsLst>
                <a:gs pos="0">
                  <a:schemeClr val="bg1">
                    <a:alpha val="0"/>
                  </a:schemeClr>
                </a:gs>
                <a:gs pos="83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84385">
                <a:buClr>
                  <a:srgbClr val="000000"/>
                </a:buClr>
              </a:pPr>
              <a:endParaRPr lang="en-US" sz="829" dirty="0">
                <a:solidFill>
                  <a:prstClr val="white"/>
                </a:solidFill>
                <a:latin typeface="Tahoma Regular" charset="0"/>
                <a:sym typeface="Arial"/>
              </a:endParaRPr>
            </a:p>
          </p:txBody>
        </p:sp>
      </p:grpSp>
      <p:pic>
        <p:nvPicPr>
          <p:cNvPr id="35" name="Picture 8" descr="https://fletcherbuilding.com/assets/images/files/220-Construction.png">
            <a:extLst>
              <a:ext uri="{FF2B5EF4-FFF2-40B4-BE49-F238E27FC236}">
                <a16:creationId xmlns:a16="http://schemas.microsoft.com/office/drawing/2014/main" id="{3A03C7A4-308F-FCED-45F0-7614A8257B78}"/>
              </a:ext>
            </a:extLst>
          </p:cNvPr>
          <p:cNvPicPr>
            <a:picLocks noChangeAspect="1" noChangeArrowheads="1"/>
          </p:cNvPicPr>
          <p:nvPr/>
        </p:nvPicPr>
        <p:blipFill rotWithShape="1">
          <a:blip r:embed="rId3" cstate="print"/>
          <a:srcRect r="6110"/>
          <a:stretch>
            <a:fillRect/>
          </a:stretch>
        </p:blipFill>
        <p:spPr bwMode="auto">
          <a:xfrm>
            <a:off x="8209285" y="6050496"/>
            <a:ext cx="3863948" cy="780507"/>
          </a:xfrm>
          <a:prstGeom prst="rect">
            <a:avLst/>
          </a:prstGeom>
          <a:noFill/>
        </p:spPr>
      </p:pic>
      <p:pic>
        <p:nvPicPr>
          <p:cNvPr id="37" name="Picture 8" descr="https://fletcherbuilding.com/assets/images/files/220-Construction.png">
            <a:extLst>
              <a:ext uri="{FF2B5EF4-FFF2-40B4-BE49-F238E27FC236}">
                <a16:creationId xmlns:a16="http://schemas.microsoft.com/office/drawing/2014/main" id="{ADD2B28B-3C12-C87B-921C-B71A374C6489}"/>
              </a:ext>
            </a:extLst>
          </p:cNvPr>
          <p:cNvPicPr>
            <a:picLocks noChangeAspect="1" noChangeArrowheads="1"/>
          </p:cNvPicPr>
          <p:nvPr/>
        </p:nvPicPr>
        <p:blipFill rotWithShape="1">
          <a:blip r:embed="rId3" cstate="print"/>
          <a:srcRect r="6110"/>
          <a:stretch>
            <a:fillRect/>
          </a:stretch>
        </p:blipFill>
        <p:spPr bwMode="auto">
          <a:xfrm>
            <a:off x="4052305" y="6077764"/>
            <a:ext cx="3891873" cy="786148"/>
          </a:xfrm>
          <a:prstGeom prst="rect">
            <a:avLst/>
          </a:prstGeom>
          <a:noFill/>
        </p:spPr>
      </p:pic>
      <p:pic>
        <p:nvPicPr>
          <p:cNvPr id="36" name="Picture 8" descr="https://fletcherbuilding.com/assets/images/files/220-Construction.png">
            <a:extLst>
              <a:ext uri="{FF2B5EF4-FFF2-40B4-BE49-F238E27FC236}">
                <a16:creationId xmlns:a16="http://schemas.microsoft.com/office/drawing/2014/main" id="{9FAAA6F2-7C69-6960-0E35-5245E3AFFEC2}"/>
              </a:ext>
            </a:extLst>
          </p:cNvPr>
          <p:cNvPicPr>
            <a:picLocks noChangeAspect="1" noChangeArrowheads="1"/>
          </p:cNvPicPr>
          <p:nvPr/>
        </p:nvPicPr>
        <p:blipFill rotWithShape="1">
          <a:blip r:embed="rId3" cstate="print"/>
          <a:srcRect r="6110"/>
          <a:stretch>
            <a:fillRect/>
          </a:stretch>
        </p:blipFill>
        <p:spPr bwMode="auto">
          <a:xfrm>
            <a:off x="-111755" y="6060656"/>
            <a:ext cx="3863948" cy="780507"/>
          </a:xfrm>
          <a:prstGeom prst="rect">
            <a:avLst/>
          </a:prstGeom>
          <a:noFill/>
        </p:spPr>
      </p:pic>
      <p:graphicFrame>
        <p:nvGraphicFramePr>
          <p:cNvPr id="3" name="Table 2">
            <a:extLst>
              <a:ext uri="{FF2B5EF4-FFF2-40B4-BE49-F238E27FC236}">
                <a16:creationId xmlns:a16="http://schemas.microsoft.com/office/drawing/2014/main" id="{26129493-C5A3-0263-6A1B-54BB0AF5381B}"/>
              </a:ext>
            </a:extLst>
          </p:cNvPr>
          <p:cNvGraphicFramePr>
            <a:graphicFrameLocks noGrp="1"/>
          </p:cNvGraphicFramePr>
          <p:nvPr>
            <p:extLst>
              <p:ext uri="{D42A27DB-BD31-4B8C-83A1-F6EECF244321}">
                <p14:modId xmlns:p14="http://schemas.microsoft.com/office/powerpoint/2010/main" val="2458561742"/>
              </p:ext>
            </p:extLst>
          </p:nvPr>
        </p:nvGraphicFramePr>
        <p:xfrm>
          <a:off x="606777" y="1627039"/>
          <a:ext cx="10972800" cy="2247230"/>
        </p:xfrm>
        <a:graphic>
          <a:graphicData uri="http://schemas.openxmlformats.org/drawingml/2006/table">
            <a:tbl>
              <a:tblPr firstRow="1" bandRow="1">
                <a:tableStyleId>{93296810-A885-4BE3-A3E7-6D5BEEA58F35}</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394809">
                <a:tc gridSpan="2">
                  <a:txBody>
                    <a:bodyPr/>
                    <a:lstStyle/>
                    <a:p>
                      <a:pPr algn="ctr"/>
                      <a:r>
                        <a:rPr lang="en-US" sz="1400" b="1" dirty="0">
                          <a:solidFill>
                            <a:schemeClr val="bg1"/>
                          </a:solidFill>
                          <a:latin typeface="Century Gothic" panose="020B0502020202020204" pitchFamily="34" charset="0"/>
                        </a:rPr>
                        <a:t>UU NO. 02/2017 TENTANG JASA KONSTRUKSI (UUJK) - </a:t>
                      </a:r>
                      <a:r>
                        <a:rPr lang="id-ID" sz="1400" b="1" dirty="0">
                          <a:solidFill>
                            <a:schemeClr val="bg1"/>
                          </a:solidFill>
                          <a:latin typeface="Century Gothic" panose="020B0502020202020204" pitchFamily="34" charset="0"/>
                        </a:rPr>
                        <a:t>PASAL </a:t>
                      </a:r>
                      <a:r>
                        <a:rPr lang="en-US" sz="1400" b="1" dirty="0">
                          <a:solidFill>
                            <a:schemeClr val="bg1"/>
                          </a:solidFill>
                          <a:latin typeface="Century Gothic" panose="020B0502020202020204" pitchFamily="34" charset="0"/>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id-ID"/>
                    </a:p>
                  </a:txBody>
                  <a:tcPr/>
                </a:tc>
                <a:extLst>
                  <a:ext uri="{0D108BD9-81ED-4DB2-BD59-A6C34878D82A}">
                    <a16:rowId xmlns:a16="http://schemas.microsoft.com/office/drawing/2014/main" val="10000"/>
                  </a:ext>
                </a:extLst>
              </a:tr>
              <a:tr h="394809">
                <a:tc>
                  <a:txBody>
                    <a:bodyPr/>
                    <a:lstStyle/>
                    <a:p>
                      <a:pPr algn="ctr"/>
                      <a:r>
                        <a:rPr lang="id-ID" sz="1400" b="1" dirty="0">
                          <a:latin typeface="Century Gothic" panose="020B0502020202020204" pitchFamily="34" charset="0"/>
                        </a:rPr>
                        <a:t>Ayat (1)</a:t>
                      </a:r>
                      <a:endParaRPr lang="en-US" sz="14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d-ID" sz="1400" b="1" dirty="0">
                          <a:latin typeface="Century Gothic" panose="020B0502020202020204" pitchFamily="34" charset="0"/>
                        </a:rPr>
                        <a:t>Ayat (2)</a:t>
                      </a:r>
                      <a:endParaRPr lang="en-US" sz="1400" b="1"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57612">
                <a:tc>
                  <a:txBody>
                    <a:bodyPr/>
                    <a:lstStyle/>
                    <a:p>
                      <a:pPr algn="just"/>
                      <a:r>
                        <a:rPr lang="en-US" sz="1400" b="1" dirty="0">
                          <a:latin typeface="Century Gothic" panose="020B0502020202020204" pitchFamily="34" charset="0"/>
                        </a:rPr>
                        <a:t>“</a:t>
                      </a:r>
                      <a:r>
                        <a:rPr lang="en-US" sz="1400" b="1" dirty="0" err="1">
                          <a:latin typeface="Century Gothic" panose="020B0502020202020204" pitchFamily="34" charset="0"/>
                        </a:rPr>
                        <a:t>Setiap</a:t>
                      </a:r>
                      <a:r>
                        <a:rPr lang="en-US" sz="1400" b="1" dirty="0">
                          <a:latin typeface="Century Gothic" panose="020B0502020202020204" pitchFamily="34" charset="0"/>
                        </a:rPr>
                        <a:t> TKK yang </a:t>
                      </a:r>
                      <a:r>
                        <a:rPr lang="en-US" sz="1400" b="1" dirty="0" err="1">
                          <a:latin typeface="Century Gothic" panose="020B0502020202020204" pitchFamily="34" charset="0"/>
                        </a:rPr>
                        <a:t>bekerja</a:t>
                      </a:r>
                      <a:r>
                        <a:rPr lang="en-US" sz="1400" b="1" dirty="0">
                          <a:latin typeface="Century Gothic" panose="020B0502020202020204" pitchFamily="34" charset="0"/>
                        </a:rPr>
                        <a:t> di </a:t>
                      </a:r>
                      <a:r>
                        <a:rPr lang="en-US" sz="1400" b="1" dirty="0" err="1">
                          <a:latin typeface="Century Gothic" panose="020B0502020202020204" pitchFamily="34" charset="0"/>
                        </a:rPr>
                        <a:t>bidang</a:t>
                      </a:r>
                      <a:r>
                        <a:rPr lang="en-US" sz="1400" b="1" dirty="0">
                          <a:latin typeface="Century Gothic" panose="020B0502020202020204" pitchFamily="34" charset="0"/>
                        </a:rPr>
                        <a:t> Jasa </a:t>
                      </a:r>
                      <a:r>
                        <a:rPr lang="en-US" sz="1400" b="1" dirty="0" err="1">
                          <a:latin typeface="Century Gothic" panose="020B0502020202020204" pitchFamily="34" charset="0"/>
                        </a:rPr>
                        <a:t>Konstruksi</a:t>
                      </a:r>
                      <a:r>
                        <a:rPr lang="en-US" sz="1400" b="1" dirty="0">
                          <a:latin typeface="Century Gothic" panose="020B0502020202020204" pitchFamily="34" charset="0"/>
                        </a:rPr>
                        <a:t> </a:t>
                      </a:r>
                      <a:r>
                        <a:rPr lang="en-US" sz="1400" b="1" dirty="0" err="1">
                          <a:latin typeface="Century Gothic" panose="020B0502020202020204" pitchFamily="34" charset="0"/>
                        </a:rPr>
                        <a:t>tidak</a:t>
                      </a:r>
                      <a:r>
                        <a:rPr lang="en-US" sz="1400" b="1" dirty="0">
                          <a:latin typeface="Century Gothic" panose="020B0502020202020204" pitchFamily="34" charset="0"/>
                        </a:rPr>
                        <a:t> </a:t>
                      </a:r>
                      <a:r>
                        <a:rPr lang="en-US" sz="1400" b="1" dirty="0" err="1">
                          <a:latin typeface="Century Gothic" panose="020B0502020202020204" pitchFamily="34" charset="0"/>
                        </a:rPr>
                        <a:t>memiliki</a:t>
                      </a:r>
                      <a:r>
                        <a:rPr lang="en-US" sz="1400" b="1" dirty="0">
                          <a:latin typeface="Century Gothic" panose="020B0502020202020204" pitchFamily="34" charset="0"/>
                        </a:rPr>
                        <a:t> </a:t>
                      </a:r>
                      <a:r>
                        <a:rPr lang="en-US" sz="1400" b="1" dirty="0" err="1">
                          <a:latin typeface="Century Gothic" panose="020B0502020202020204" pitchFamily="34" charset="0"/>
                        </a:rPr>
                        <a:t>Sertifikat</a:t>
                      </a:r>
                      <a:r>
                        <a:rPr lang="en-US" sz="1400" b="1" dirty="0">
                          <a:latin typeface="Century Gothic" panose="020B0502020202020204" pitchFamily="34" charset="0"/>
                        </a:rPr>
                        <a:t> </a:t>
                      </a:r>
                      <a:r>
                        <a:rPr lang="en-US" sz="1400" b="1" dirty="0" err="1">
                          <a:latin typeface="Century Gothic" panose="020B0502020202020204" pitchFamily="34" charset="0"/>
                        </a:rPr>
                        <a:t>Kompetensi</a:t>
                      </a:r>
                      <a:r>
                        <a:rPr lang="en-US" sz="1400" b="1" dirty="0">
                          <a:latin typeface="Century Gothic" panose="020B0502020202020204" pitchFamily="34" charset="0"/>
                        </a:rPr>
                        <a:t> </a:t>
                      </a:r>
                      <a:r>
                        <a:rPr lang="en-US" sz="1400" b="1" dirty="0" err="1">
                          <a:latin typeface="Century Gothic" panose="020B0502020202020204" pitchFamily="34" charset="0"/>
                        </a:rPr>
                        <a:t>Kerja</a:t>
                      </a:r>
                      <a:r>
                        <a:rPr lang="en-US" sz="1400" b="1" dirty="0">
                          <a:latin typeface="Century Gothic" panose="020B0502020202020204" pitchFamily="34" charset="0"/>
                        </a:rPr>
                        <a:t> (SKK) </a:t>
                      </a:r>
                      <a:r>
                        <a:rPr lang="en-US" sz="1400" b="1" dirty="0" err="1">
                          <a:latin typeface="Century Gothic" panose="020B0502020202020204" pitchFamily="34" charset="0"/>
                        </a:rPr>
                        <a:t>sebagaimana</a:t>
                      </a:r>
                      <a:r>
                        <a:rPr lang="en-US" sz="1400" b="1" dirty="0">
                          <a:latin typeface="Century Gothic" panose="020B0502020202020204" pitchFamily="34" charset="0"/>
                        </a:rPr>
                        <a:t> </a:t>
                      </a:r>
                      <a:r>
                        <a:rPr lang="en-US" sz="1400" b="1" dirty="0" err="1">
                          <a:latin typeface="Century Gothic" panose="020B0502020202020204" pitchFamily="34" charset="0"/>
                        </a:rPr>
                        <a:t>dimaksud</a:t>
                      </a:r>
                      <a:r>
                        <a:rPr lang="en-US" sz="1400" b="1" dirty="0">
                          <a:latin typeface="Century Gothic" panose="020B0502020202020204" pitchFamily="34" charset="0"/>
                        </a:rPr>
                        <a:t> </a:t>
                      </a:r>
                      <a:r>
                        <a:rPr lang="en-US" sz="1400" b="1" dirty="0" err="1">
                          <a:latin typeface="Century Gothic" panose="020B0502020202020204" pitchFamily="34" charset="0"/>
                        </a:rPr>
                        <a:t>dalam</a:t>
                      </a:r>
                      <a:r>
                        <a:rPr lang="en-US" sz="1400" b="1" dirty="0">
                          <a:latin typeface="Century Gothic" panose="020B0502020202020204" pitchFamily="34" charset="0"/>
                        </a:rPr>
                        <a:t> pasar 70 </a:t>
                      </a:r>
                      <a:r>
                        <a:rPr lang="en-US" sz="1400" b="1" dirty="0" err="1">
                          <a:latin typeface="Century Gothic" panose="020B0502020202020204" pitchFamily="34" charset="0"/>
                        </a:rPr>
                        <a:t>ayat</a:t>
                      </a:r>
                      <a:r>
                        <a:rPr lang="en-US" sz="1400" b="1" dirty="0">
                          <a:latin typeface="Century Gothic" panose="020B0502020202020204" pitchFamily="34" charset="0"/>
                        </a:rPr>
                        <a:t> (1) </a:t>
                      </a:r>
                      <a:r>
                        <a:rPr lang="en-US" sz="1400" b="1" dirty="0" err="1">
                          <a:latin typeface="Century Gothic" panose="020B0502020202020204" pitchFamily="34" charset="0"/>
                        </a:rPr>
                        <a:t>dikenai</a:t>
                      </a:r>
                      <a:r>
                        <a:rPr lang="en-US" sz="1400" b="1" dirty="0">
                          <a:latin typeface="Century Gothic" panose="020B0502020202020204" pitchFamily="34" charset="0"/>
                        </a:rPr>
                        <a:t> </a:t>
                      </a:r>
                      <a:r>
                        <a:rPr lang="en-US" sz="1400" b="1" dirty="0" err="1">
                          <a:latin typeface="Century Gothic" panose="020B0502020202020204" pitchFamily="34" charset="0"/>
                        </a:rPr>
                        <a:t>sanksi</a:t>
                      </a:r>
                      <a:r>
                        <a:rPr lang="en-US" sz="1400" b="1" dirty="0">
                          <a:latin typeface="Century Gothic" panose="020B0502020202020204" pitchFamily="34" charset="0"/>
                        </a:rPr>
                        <a:t> </a:t>
                      </a:r>
                      <a:r>
                        <a:rPr lang="en-US" sz="1400" b="1" dirty="0" err="1">
                          <a:latin typeface="Century Gothic" panose="020B0502020202020204" pitchFamily="34" charset="0"/>
                        </a:rPr>
                        <a:t>administratif</a:t>
                      </a:r>
                      <a:r>
                        <a:rPr lang="en-US" sz="1400" b="1" dirty="0">
                          <a:latin typeface="Century Gothic" panose="020B0502020202020204" pitchFamily="34" charset="0"/>
                        </a:rPr>
                        <a:t> </a:t>
                      </a:r>
                      <a:r>
                        <a:rPr lang="en-US" sz="1400" b="1" dirty="0" err="1">
                          <a:latin typeface="Century Gothic" panose="020B0502020202020204" pitchFamily="34" charset="0"/>
                        </a:rPr>
                        <a:t>berupa</a:t>
                      </a:r>
                      <a:r>
                        <a:rPr lang="en-US" sz="1400" b="1" dirty="0">
                          <a:latin typeface="Century Gothic" panose="020B0502020202020204" pitchFamily="34" charset="0"/>
                        </a:rPr>
                        <a:t> </a:t>
                      </a:r>
                      <a:r>
                        <a:rPr lang="en-US" sz="1400" b="1" dirty="0" err="1">
                          <a:latin typeface="Century Gothic" panose="020B0502020202020204" pitchFamily="34" charset="0"/>
                        </a:rPr>
                        <a:t>pemberhentian</a:t>
                      </a:r>
                      <a:r>
                        <a:rPr lang="en-US" sz="1400" b="1" dirty="0">
                          <a:latin typeface="Century Gothic" panose="020B0502020202020204" pitchFamily="34" charset="0"/>
                        </a:rPr>
                        <a:t> </a:t>
                      </a:r>
                      <a:r>
                        <a:rPr lang="en-US" sz="1400" b="1" dirty="0" err="1">
                          <a:latin typeface="Century Gothic" panose="020B0502020202020204" pitchFamily="34" charset="0"/>
                        </a:rPr>
                        <a:t>dari</a:t>
                      </a:r>
                      <a:r>
                        <a:rPr lang="en-US" sz="1400" b="1" dirty="0">
                          <a:latin typeface="Century Gothic" panose="020B0502020202020204" pitchFamily="34" charset="0"/>
                        </a:rPr>
                        <a:t> </a:t>
                      </a:r>
                      <a:r>
                        <a:rPr lang="en-US" sz="1400" b="1" dirty="0" err="1">
                          <a:latin typeface="Century Gothic" panose="020B0502020202020204" pitchFamily="34" charset="0"/>
                        </a:rPr>
                        <a:t>tempat</a:t>
                      </a:r>
                      <a:r>
                        <a:rPr lang="en-US" sz="1400" b="1" dirty="0">
                          <a:latin typeface="Century Gothic" panose="020B0502020202020204" pitchFamily="34" charset="0"/>
                        </a:rPr>
                        <a:t> </a:t>
                      </a:r>
                      <a:r>
                        <a:rPr lang="en-US" sz="1400" b="1" dirty="0" err="1">
                          <a:latin typeface="Century Gothic" panose="020B0502020202020204" pitchFamily="34" charset="0"/>
                        </a:rPr>
                        <a:t>kerja</a:t>
                      </a:r>
                      <a:r>
                        <a:rPr lang="en-US" sz="1400" b="1" dirty="0">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400" b="1" dirty="0" err="1">
                          <a:latin typeface="Century Gothic" panose="020B0502020202020204" pitchFamily="34" charset="0"/>
                        </a:rPr>
                        <a:t>Setiap</a:t>
                      </a:r>
                      <a:r>
                        <a:rPr lang="en-US" sz="1400" b="1" dirty="0">
                          <a:latin typeface="Century Gothic" panose="020B0502020202020204" pitchFamily="34" charset="0"/>
                        </a:rPr>
                        <a:t> </a:t>
                      </a:r>
                      <a:r>
                        <a:rPr lang="en-US" sz="1400" b="1" dirty="0" err="1">
                          <a:latin typeface="Century Gothic" panose="020B0502020202020204" pitchFamily="34" charset="0"/>
                        </a:rPr>
                        <a:t>Pengguna</a:t>
                      </a:r>
                      <a:r>
                        <a:rPr lang="en-US" sz="1400" b="1" dirty="0">
                          <a:latin typeface="Century Gothic" panose="020B0502020202020204" pitchFamily="34" charset="0"/>
                        </a:rPr>
                        <a:t> Jasa dan/</a:t>
                      </a:r>
                      <a:r>
                        <a:rPr lang="en-US" sz="1400" b="1" dirty="0" err="1">
                          <a:latin typeface="Century Gothic" panose="020B0502020202020204" pitchFamily="34" charset="0"/>
                        </a:rPr>
                        <a:t>atau</a:t>
                      </a:r>
                      <a:r>
                        <a:rPr lang="en-US" sz="1400" b="1" dirty="0">
                          <a:latin typeface="Century Gothic" panose="020B0502020202020204" pitchFamily="34" charset="0"/>
                        </a:rPr>
                        <a:t> </a:t>
                      </a:r>
                      <a:r>
                        <a:rPr lang="en-US" sz="1400" b="1" dirty="0" err="1">
                          <a:latin typeface="Century Gothic" panose="020B0502020202020204" pitchFamily="34" charset="0"/>
                        </a:rPr>
                        <a:t>penyedia</a:t>
                      </a:r>
                      <a:r>
                        <a:rPr lang="en-US" sz="1400" b="1" dirty="0">
                          <a:latin typeface="Century Gothic" panose="020B0502020202020204" pitchFamily="34" charset="0"/>
                        </a:rPr>
                        <a:t> Jasa yang </a:t>
                      </a:r>
                      <a:r>
                        <a:rPr lang="en-US" sz="1400" b="1" dirty="0" err="1">
                          <a:latin typeface="Century Gothic" panose="020B0502020202020204" pitchFamily="34" charset="0"/>
                        </a:rPr>
                        <a:t>mempekerjakan</a:t>
                      </a:r>
                      <a:r>
                        <a:rPr lang="en-US" sz="1400" b="1" dirty="0">
                          <a:latin typeface="Century Gothic" panose="020B0502020202020204" pitchFamily="34" charset="0"/>
                        </a:rPr>
                        <a:t> TKK yang </a:t>
                      </a:r>
                      <a:r>
                        <a:rPr lang="en-US" sz="1400" b="1" dirty="0" err="1">
                          <a:latin typeface="Century Gothic" panose="020B0502020202020204" pitchFamily="34" charset="0"/>
                        </a:rPr>
                        <a:t>tidak</a:t>
                      </a:r>
                      <a:r>
                        <a:rPr lang="en-US" sz="1400" b="1" dirty="0">
                          <a:latin typeface="Century Gothic" panose="020B0502020202020204" pitchFamily="34" charset="0"/>
                        </a:rPr>
                        <a:t> </a:t>
                      </a:r>
                      <a:r>
                        <a:rPr lang="en-US" sz="1400" b="1" dirty="0" err="1">
                          <a:latin typeface="Century Gothic" panose="020B0502020202020204" pitchFamily="34" charset="0"/>
                        </a:rPr>
                        <a:t>memiliki</a:t>
                      </a:r>
                      <a:r>
                        <a:rPr lang="en-US" sz="1400" b="1" dirty="0">
                          <a:latin typeface="Century Gothic" panose="020B0502020202020204" pitchFamily="34" charset="0"/>
                        </a:rPr>
                        <a:t> </a:t>
                      </a:r>
                      <a:r>
                        <a:rPr lang="en-US" sz="1400" b="1" dirty="0" err="1">
                          <a:latin typeface="Century Gothic" panose="020B0502020202020204" pitchFamily="34" charset="0"/>
                        </a:rPr>
                        <a:t>Sertifikat</a:t>
                      </a:r>
                      <a:r>
                        <a:rPr lang="en-US" sz="1400" b="1" dirty="0">
                          <a:latin typeface="Century Gothic" panose="020B0502020202020204" pitchFamily="34" charset="0"/>
                        </a:rPr>
                        <a:t> </a:t>
                      </a:r>
                      <a:r>
                        <a:rPr lang="en-US" sz="1400" b="1" dirty="0" err="1">
                          <a:latin typeface="Century Gothic" panose="020B0502020202020204" pitchFamily="34" charset="0"/>
                        </a:rPr>
                        <a:t>Kompetensi</a:t>
                      </a:r>
                      <a:r>
                        <a:rPr lang="en-US" sz="1400" b="1" dirty="0">
                          <a:latin typeface="Century Gothic" panose="020B0502020202020204" pitchFamily="34" charset="0"/>
                        </a:rPr>
                        <a:t> </a:t>
                      </a:r>
                      <a:r>
                        <a:rPr lang="en-US" sz="1400" b="1" dirty="0" err="1">
                          <a:latin typeface="Century Gothic" panose="020B0502020202020204" pitchFamily="34" charset="0"/>
                        </a:rPr>
                        <a:t>Kerja</a:t>
                      </a:r>
                      <a:r>
                        <a:rPr lang="en-US" sz="1400" b="1" dirty="0">
                          <a:latin typeface="Century Gothic" panose="020B0502020202020204" pitchFamily="34" charset="0"/>
                        </a:rPr>
                        <a:t> (SKK) </a:t>
                      </a:r>
                      <a:r>
                        <a:rPr lang="en-US" sz="1400" b="1" dirty="0" err="1">
                          <a:latin typeface="Century Gothic" panose="020B0502020202020204" pitchFamily="34" charset="0"/>
                        </a:rPr>
                        <a:t>sebagaimana</a:t>
                      </a:r>
                      <a:r>
                        <a:rPr lang="en-US" sz="1400" b="1" dirty="0">
                          <a:latin typeface="Century Gothic" panose="020B0502020202020204" pitchFamily="34" charset="0"/>
                        </a:rPr>
                        <a:t> </a:t>
                      </a:r>
                      <a:r>
                        <a:rPr lang="en-US" sz="1400" b="1" dirty="0" err="1">
                          <a:latin typeface="Century Gothic" panose="020B0502020202020204" pitchFamily="34" charset="0"/>
                        </a:rPr>
                        <a:t>dimaksud</a:t>
                      </a:r>
                      <a:r>
                        <a:rPr lang="en-US" sz="1400" b="1" dirty="0">
                          <a:latin typeface="Century Gothic" panose="020B0502020202020204" pitchFamily="34" charset="0"/>
                        </a:rPr>
                        <a:t> </a:t>
                      </a:r>
                      <a:r>
                        <a:rPr lang="en-US" sz="1400" b="1" dirty="0" err="1">
                          <a:latin typeface="Century Gothic" panose="020B0502020202020204" pitchFamily="34" charset="0"/>
                        </a:rPr>
                        <a:t>dalam</a:t>
                      </a:r>
                      <a:r>
                        <a:rPr lang="en-US" sz="1400" b="1" dirty="0">
                          <a:latin typeface="Century Gothic" panose="020B0502020202020204" pitchFamily="34" charset="0"/>
                        </a:rPr>
                        <a:t> Pasal 70 </a:t>
                      </a:r>
                      <a:r>
                        <a:rPr lang="en-US" sz="1400" b="1" dirty="0" err="1">
                          <a:latin typeface="Century Gothic" panose="020B0502020202020204" pitchFamily="34" charset="0"/>
                        </a:rPr>
                        <a:t>ayat</a:t>
                      </a:r>
                      <a:r>
                        <a:rPr lang="en-US" sz="1400" b="1" dirty="0">
                          <a:latin typeface="Century Gothic" panose="020B0502020202020204" pitchFamily="34" charset="0"/>
                        </a:rPr>
                        <a:t> (2) </a:t>
                      </a:r>
                      <a:r>
                        <a:rPr lang="en-US" sz="1400" b="1" dirty="0" err="1">
                          <a:latin typeface="Century Gothic" panose="020B0502020202020204" pitchFamily="34" charset="0"/>
                        </a:rPr>
                        <a:t>dikenai</a:t>
                      </a:r>
                      <a:r>
                        <a:rPr lang="en-US" sz="1400" b="1" dirty="0">
                          <a:latin typeface="Century Gothic" panose="020B0502020202020204" pitchFamily="34" charset="0"/>
                        </a:rPr>
                        <a:t> </a:t>
                      </a:r>
                      <a:r>
                        <a:rPr lang="en-US" sz="1400" b="1" dirty="0" err="1">
                          <a:latin typeface="Century Gothic" panose="020B0502020202020204" pitchFamily="34" charset="0"/>
                        </a:rPr>
                        <a:t>sanksi</a:t>
                      </a:r>
                      <a:r>
                        <a:rPr lang="en-US" sz="1400" b="1" dirty="0">
                          <a:latin typeface="Century Gothic" panose="020B0502020202020204" pitchFamily="34" charset="0"/>
                        </a:rPr>
                        <a:t> </a:t>
                      </a:r>
                      <a:r>
                        <a:rPr lang="en-US" sz="1400" b="1" dirty="0" err="1">
                          <a:latin typeface="Century Gothic" panose="020B0502020202020204" pitchFamily="34" charset="0"/>
                        </a:rPr>
                        <a:t>administratif</a:t>
                      </a:r>
                      <a:r>
                        <a:rPr lang="en-US" sz="1400" b="1" dirty="0">
                          <a:latin typeface="Century Gothic" panose="020B0502020202020204" pitchFamily="34" charset="0"/>
                        </a:rPr>
                        <a:t> </a:t>
                      </a:r>
                      <a:r>
                        <a:rPr lang="en-US" sz="1400" b="1" dirty="0" err="1">
                          <a:latin typeface="Century Gothic" panose="020B0502020202020204" pitchFamily="34" charset="0"/>
                        </a:rPr>
                        <a:t>berupa</a:t>
                      </a:r>
                      <a:r>
                        <a:rPr lang="en-US" sz="1400" b="1" dirty="0">
                          <a:latin typeface="Century Gothic" panose="020B0502020202020204" pitchFamily="34" charset="0"/>
                        </a:rPr>
                        <a:t>:</a:t>
                      </a:r>
                    </a:p>
                    <a:p>
                      <a:pPr algn="just"/>
                      <a:r>
                        <a:rPr lang="en-US" sz="1400" b="1" dirty="0">
                          <a:latin typeface="Century Gothic" panose="020B0502020202020204" pitchFamily="34" charset="0"/>
                        </a:rPr>
                        <a:t>a. Denda </a:t>
                      </a:r>
                      <a:r>
                        <a:rPr lang="en-US" sz="1400" b="1" dirty="0" err="1">
                          <a:latin typeface="Century Gothic" panose="020B0502020202020204" pitchFamily="34" charset="0"/>
                        </a:rPr>
                        <a:t>Administratif</a:t>
                      </a:r>
                      <a:r>
                        <a:rPr lang="en-US" sz="1400" b="0" dirty="0">
                          <a:latin typeface="Century Gothic" panose="020B0502020202020204" pitchFamily="34" charset="0"/>
                        </a:rPr>
                        <a:t>;</a:t>
                      </a:r>
                      <a:r>
                        <a:rPr lang="en-US" sz="1400" b="1" dirty="0">
                          <a:latin typeface="Century Gothic" panose="020B0502020202020204" pitchFamily="34" charset="0"/>
                        </a:rPr>
                        <a:t> </a:t>
                      </a:r>
                      <a:r>
                        <a:rPr lang="en-US" sz="1400" b="0" i="1" dirty="0">
                          <a:latin typeface="Century Gothic" panose="020B0502020202020204" pitchFamily="34" charset="0"/>
                        </a:rPr>
                        <a:t>dan/</a:t>
                      </a:r>
                      <a:r>
                        <a:rPr lang="en-US" sz="1400" b="0" i="1" dirty="0" err="1">
                          <a:latin typeface="Century Gothic" panose="020B0502020202020204" pitchFamily="34" charset="0"/>
                        </a:rPr>
                        <a:t>atau</a:t>
                      </a:r>
                      <a:endParaRPr lang="en-US" sz="1400" b="0" i="1" dirty="0">
                        <a:latin typeface="Century Gothic" panose="020B0502020202020204" pitchFamily="34" charset="0"/>
                      </a:endParaRPr>
                    </a:p>
                    <a:p>
                      <a:pPr algn="just"/>
                      <a:r>
                        <a:rPr lang="en-US" sz="1400" b="1" dirty="0">
                          <a:latin typeface="Century Gothic" panose="020B0502020202020204" pitchFamily="34" charset="0"/>
                        </a:rPr>
                        <a:t>b. </a:t>
                      </a:r>
                      <a:r>
                        <a:rPr lang="en-US" sz="1400" b="1" dirty="0" err="1">
                          <a:latin typeface="Century Gothic" panose="020B0502020202020204" pitchFamily="34" charset="0"/>
                        </a:rPr>
                        <a:t>Penghentian</a:t>
                      </a:r>
                      <a:r>
                        <a:rPr lang="en-US" sz="1400" b="1" dirty="0">
                          <a:latin typeface="Century Gothic" panose="020B0502020202020204" pitchFamily="34" charset="0"/>
                        </a:rPr>
                        <a:t> </a:t>
                      </a:r>
                      <a:r>
                        <a:rPr lang="en-US" sz="1400" b="1" dirty="0" err="1">
                          <a:latin typeface="Century Gothic" panose="020B0502020202020204" pitchFamily="34" charset="0"/>
                        </a:rPr>
                        <a:t>sementara</a:t>
                      </a:r>
                      <a:r>
                        <a:rPr lang="en-US" sz="1400" b="1" dirty="0">
                          <a:latin typeface="Century Gothic" panose="020B0502020202020204" pitchFamily="34" charset="0"/>
                        </a:rPr>
                        <a:t> </a:t>
                      </a:r>
                      <a:r>
                        <a:rPr lang="en-US" sz="1400" b="1" dirty="0" err="1">
                          <a:latin typeface="Century Gothic" panose="020B0502020202020204" pitchFamily="34" charset="0"/>
                        </a:rPr>
                        <a:t>kegiatan</a:t>
                      </a:r>
                      <a:r>
                        <a:rPr lang="en-US" sz="1400" b="1" dirty="0">
                          <a:latin typeface="Century Gothic" panose="020B0502020202020204" pitchFamily="34" charset="0"/>
                        </a:rPr>
                        <a:t> </a:t>
                      </a:r>
                      <a:r>
                        <a:rPr lang="en-US" sz="1400" b="1" dirty="0" err="1">
                          <a:latin typeface="Century Gothic" panose="020B0502020202020204" pitchFamily="34" charset="0"/>
                        </a:rPr>
                        <a:t>layanan</a:t>
                      </a:r>
                      <a:r>
                        <a:rPr lang="en-US" sz="1400" b="1" dirty="0">
                          <a:latin typeface="Century Gothic" panose="020B0502020202020204" pitchFamily="34" charset="0"/>
                        </a:rPr>
                        <a:t> Jasa </a:t>
                      </a:r>
                      <a:r>
                        <a:rPr lang="en-US" sz="1400" b="1" dirty="0" err="1">
                          <a:latin typeface="Century Gothic" panose="020B0502020202020204" pitchFamily="34" charset="0"/>
                        </a:rPr>
                        <a:t>Konstruksi</a:t>
                      </a:r>
                      <a:r>
                        <a:rPr lang="en-US" sz="1400" b="1" dirty="0">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4" name="Picture 13">
            <a:extLst>
              <a:ext uri="{FF2B5EF4-FFF2-40B4-BE49-F238E27FC236}">
                <a16:creationId xmlns:a16="http://schemas.microsoft.com/office/drawing/2014/main" id="{76593216-0F8F-D5ED-6AFE-1D8944A3E6A7}"/>
              </a:ext>
            </a:extLst>
          </p:cNvPr>
          <p:cNvPicPr>
            <a:picLocks noChangeAspect="1"/>
          </p:cNvPicPr>
          <p:nvPr/>
        </p:nvPicPr>
        <p:blipFill>
          <a:blip r:embed="rId4" cstate="print"/>
          <a:stretch>
            <a:fillRect/>
          </a:stretch>
        </p:blipFill>
        <p:spPr>
          <a:xfrm>
            <a:off x="1671011" y="4296530"/>
            <a:ext cx="1178563" cy="1152870"/>
          </a:xfrm>
          <a:prstGeom prst="rect">
            <a:avLst/>
          </a:prstGeom>
        </p:spPr>
      </p:pic>
      <p:sp>
        <p:nvSpPr>
          <p:cNvPr id="5" name="TextBox 14">
            <a:extLst>
              <a:ext uri="{FF2B5EF4-FFF2-40B4-BE49-F238E27FC236}">
                <a16:creationId xmlns:a16="http://schemas.microsoft.com/office/drawing/2014/main" id="{E3CB0B80-F5A1-3314-9CDD-797A6131EC60}"/>
              </a:ext>
            </a:extLst>
          </p:cNvPr>
          <p:cNvSpPr txBox="1"/>
          <p:nvPr/>
        </p:nvSpPr>
        <p:spPr>
          <a:xfrm>
            <a:off x="1362365" y="5544653"/>
            <a:ext cx="162683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id-ID" sz="1200" b="1" dirty="0"/>
              <a:t>T</a:t>
            </a:r>
            <a:r>
              <a:rPr lang="en-AU" sz="1200" b="1" dirty="0"/>
              <a:t>ENAGA </a:t>
            </a:r>
            <a:r>
              <a:rPr lang="id-ID" sz="1200" b="1" dirty="0"/>
              <a:t>K</a:t>
            </a:r>
            <a:r>
              <a:rPr lang="en-AU" sz="1200" b="1" dirty="0"/>
              <a:t>ERJA</a:t>
            </a:r>
            <a:r>
              <a:rPr lang="id-ID" sz="1200" b="1" dirty="0"/>
              <a:t> KONSTRUKSI</a:t>
            </a:r>
            <a:endParaRPr lang="en-US" sz="1200" b="1" dirty="0"/>
          </a:p>
          <a:p>
            <a:pPr algn="ctr"/>
            <a:r>
              <a:rPr lang="en-US" sz="1200" b="1" dirty="0"/>
              <a:t>(TKK)</a:t>
            </a:r>
          </a:p>
        </p:txBody>
      </p:sp>
      <p:pic>
        <p:nvPicPr>
          <p:cNvPr id="13" name="Picture 3">
            <a:extLst>
              <a:ext uri="{FF2B5EF4-FFF2-40B4-BE49-F238E27FC236}">
                <a16:creationId xmlns:a16="http://schemas.microsoft.com/office/drawing/2014/main" id="{DD288F22-4554-CACD-21D3-C5778E3BB0E8}"/>
              </a:ext>
            </a:extLst>
          </p:cNvPr>
          <p:cNvPicPr>
            <a:picLocks noChangeAspect="1" noChangeArrowheads="1"/>
          </p:cNvPicPr>
          <p:nvPr/>
        </p:nvPicPr>
        <p:blipFill>
          <a:blip r:embed="rId5" cstate="print"/>
          <a:srcRect/>
          <a:stretch>
            <a:fillRect/>
          </a:stretch>
        </p:blipFill>
        <p:spPr bwMode="auto">
          <a:xfrm>
            <a:off x="4058554" y="4729202"/>
            <a:ext cx="593232" cy="593232"/>
          </a:xfrm>
          <a:prstGeom prst="rect">
            <a:avLst/>
          </a:prstGeom>
          <a:noFill/>
          <a:ln>
            <a:noFill/>
          </a:ln>
        </p:spPr>
      </p:pic>
      <p:cxnSp>
        <p:nvCxnSpPr>
          <p:cNvPr id="14" name="Straight Arrow Connector 13">
            <a:extLst>
              <a:ext uri="{FF2B5EF4-FFF2-40B4-BE49-F238E27FC236}">
                <a16:creationId xmlns:a16="http://schemas.microsoft.com/office/drawing/2014/main" id="{5B094948-C17A-128E-CC89-5C17F57B0BB9}"/>
              </a:ext>
            </a:extLst>
          </p:cNvPr>
          <p:cNvCxnSpPr>
            <a:cxnSpLocks/>
            <a:endCxn id="13" idx="1"/>
          </p:cNvCxnSpPr>
          <p:nvPr/>
        </p:nvCxnSpPr>
        <p:spPr>
          <a:xfrm flipV="1">
            <a:off x="2849574" y="5025818"/>
            <a:ext cx="1208981" cy="2038"/>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0ED4E0D5-4E49-8262-128B-143B3A5A2955}"/>
              </a:ext>
            </a:extLst>
          </p:cNvPr>
          <p:cNvCxnSpPr>
            <a:cxnSpLocks/>
            <a:stCxn id="13" idx="3"/>
            <a:endCxn id="31" idx="1"/>
          </p:cNvCxnSpPr>
          <p:nvPr/>
        </p:nvCxnSpPr>
        <p:spPr>
          <a:xfrm flipV="1">
            <a:off x="4651786" y="5019988"/>
            <a:ext cx="1442398" cy="5831"/>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30" name="TextBox 29">
            <a:extLst>
              <a:ext uri="{FF2B5EF4-FFF2-40B4-BE49-F238E27FC236}">
                <a16:creationId xmlns:a16="http://schemas.microsoft.com/office/drawing/2014/main" id="{5B322523-8B88-27C6-E073-6C1324D812CD}"/>
              </a:ext>
            </a:extLst>
          </p:cNvPr>
          <p:cNvSpPr txBox="1"/>
          <p:nvPr/>
        </p:nvSpPr>
        <p:spPr>
          <a:xfrm>
            <a:off x="2747727" y="4551670"/>
            <a:ext cx="1588897" cy="307777"/>
          </a:xfrm>
          <a:prstGeom prst="rect">
            <a:avLst/>
          </a:prstGeom>
          <a:noFill/>
        </p:spPr>
        <p:txBody>
          <a:bodyPr wrap="none" rtlCol="0">
            <a:spAutoFit/>
          </a:bodyPr>
          <a:lstStyle/>
          <a:p>
            <a:r>
              <a:rPr lang="en-US" sz="1400" b="1" dirty="0"/>
              <a:t>TIDAK MEMILIKI</a:t>
            </a:r>
          </a:p>
        </p:txBody>
      </p:sp>
      <p:pic>
        <p:nvPicPr>
          <p:cNvPr id="31" name="Picture 30">
            <a:extLst>
              <a:ext uri="{FF2B5EF4-FFF2-40B4-BE49-F238E27FC236}">
                <a16:creationId xmlns:a16="http://schemas.microsoft.com/office/drawing/2014/main" id="{6029555A-0E03-2ECF-A46F-0ADF88D93200}"/>
              </a:ext>
            </a:extLst>
          </p:cNvPr>
          <p:cNvPicPr>
            <a:picLocks noChangeAspect="1"/>
          </p:cNvPicPr>
          <p:nvPr/>
        </p:nvPicPr>
        <p:blipFill>
          <a:blip r:embed="rId6" cstate="print"/>
          <a:stretch>
            <a:fillRect/>
          </a:stretch>
        </p:blipFill>
        <p:spPr>
          <a:xfrm>
            <a:off x="6094185" y="4560077"/>
            <a:ext cx="1003871" cy="919820"/>
          </a:xfrm>
          <a:prstGeom prst="rect">
            <a:avLst/>
          </a:prstGeom>
        </p:spPr>
      </p:pic>
      <p:cxnSp>
        <p:nvCxnSpPr>
          <p:cNvPr id="32" name="Straight Arrow Connector 31">
            <a:extLst>
              <a:ext uri="{FF2B5EF4-FFF2-40B4-BE49-F238E27FC236}">
                <a16:creationId xmlns:a16="http://schemas.microsoft.com/office/drawing/2014/main" id="{DB1C207F-F09E-2571-0793-32A548202D79}"/>
              </a:ext>
            </a:extLst>
          </p:cNvPr>
          <p:cNvCxnSpPr>
            <a:cxnSpLocks/>
            <a:stCxn id="33" idx="0"/>
            <a:endCxn id="42" idx="3"/>
          </p:cNvCxnSpPr>
          <p:nvPr/>
        </p:nvCxnSpPr>
        <p:spPr>
          <a:xfrm flipV="1">
            <a:off x="8327160" y="4661084"/>
            <a:ext cx="376058" cy="228909"/>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6BB57CBB-7ABC-1FF9-13D2-B9FC81F13722}"/>
              </a:ext>
            </a:extLst>
          </p:cNvPr>
          <p:cNvSpPr txBox="1"/>
          <p:nvPr/>
        </p:nvSpPr>
        <p:spPr>
          <a:xfrm>
            <a:off x="7466187" y="4889993"/>
            <a:ext cx="1721946" cy="261610"/>
          </a:xfrm>
          <a:prstGeom prst="rect">
            <a:avLst/>
          </a:prstGeom>
          <a:noFill/>
        </p:spPr>
        <p:txBody>
          <a:bodyPr wrap="none" rtlCol="0">
            <a:spAutoFit/>
          </a:bodyPr>
          <a:lstStyle/>
          <a:p>
            <a:r>
              <a:rPr lang="en-AU" sz="1100" b="1" dirty="0"/>
              <a:t>Yang </a:t>
            </a:r>
            <a:r>
              <a:rPr lang="en-AU" sz="1100" b="1" dirty="0" err="1"/>
              <a:t>diberikan</a:t>
            </a:r>
            <a:r>
              <a:rPr lang="en-AU" sz="1100" b="1" dirty="0"/>
              <a:t> </a:t>
            </a:r>
            <a:r>
              <a:rPr lang="en-AU" sz="1100" b="1" dirty="0" err="1"/>
              <a:t>kepada</a:t>
            </a:r>
            <a:endParaRPr lang="en-US" sz="1100" b="1" dirty="0"/>
          </a:p>
        </p:txBody>
      </p:sp>
      <p:sp>
        <p:nvSpPr>
          <p:cNvPr id="42" name="Flowchart: Connector 41">
            <a:extLst>
              <a:ext uri="{FF2B5EF4-FFF2-40B4-BE49-F238E27FC236}">
                <a16:creationId xmlns:a16="http://schemas.microsoft.com/office/drawing/2014/main" id="{64C2006B-0641-33EC-D1DA-2ED010C59845}"/>
              </a:ext>
            </a:extLst>
          </p:cNvPr>
          <p:cNvSpPr/>
          <p:nvPr/>
        </p:nvSpPr>
        <p:spPr>
          <a:xfrm>
            <a:off x="8317460" y="4061680"/>
            <a:ext cx="2634119" cy="702246"/>
          </a:xfrm>
          <a:prstGeom prst="flowChartConnector">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100" dirty="0">
                <a:solidFill>
                  <a:schemeClr val="tx1"/>
                </a:solidFill>
              </a:rPr>
              <a:t>TKK, </a:t>
            </a:r>
            <a:r>
              <a:rPr lang="en-AU" sz="1100" dirty="0" err="1">
                <a:solidFill>
                  <a:schemeClr val="tx1"/>
                </a:solidFill>
              </a:rPr>
              <a:t>dalam</a:t>
            </a:r>
            <a:r>
              <a:rPr lang="en-AU" sz="1100" dirty="0">
                <a:solidFill>
                  <a:schemeClr val="tx1"/>
                </a:solidFill>
              </a:rPr>
              <a:t> </a:t>
            </a:r>
            <a:r>
              <a:rPr lang="en-AU" sz="1100" dirty="0" err="1">
                <a:solidFill>
                  <a:schemeClr val="tx1"/>
                </a:solidFill>
              </a:rPr>
              <a:t>bentuk</a:t>
            </a:r>
            <a:r>
              <a:rPr lang="en-AU" sz="1100" dirty="0">
                <a:solidFill>
                  <a:schemeClr val="tx1"/>
                </a:solidFill>
              </a:rPr>
              <a:t> </a:t>
            </a:r>
          </a:p>
          <a:p>
            <a:pPr algn="ctr"/>
            <a:r>
              <a:rPr lang="en-AU" sz="1100" b="1" dirty="0" err="1">
                <a:solidFill>
                  <a:schemeClr val="tx1"/>
                </a:solidFill>
              </a:rPr>
              <a:t>Sanksi</a:t>
            </a:r>
            <a:r>
              <a:rPr lang="en-AU" sz="1100" b="1" dirty="0">
                <a:solidFill>
                  <a:schemeClr val="tx1"/>
                </a:solidFill>
              </a:rPr>
              <a:t> </a:t>
            </a:r>
            <a:r>
              <a:rPr lang="en-AU" sz="1100" b="1" dirty="0" err="1">
                <a:solidFill>
                  <a:schemeClr val="tx1"/>
                </a:solidFill>
              </a:rPr>
              <a:t>Administratif</a:t>
            </a:r>
            <a:r>
              <a:rPr lang="en-AU" sz="1100" b="1" dirty="0">
                <a:solidFill>
                  <a:schemeClr val="tx1"/>
                </a:solidFill>
              </a:rPr>
              <a:t> (</a:t>
            </a:r>
            <a:r>
              <a:rPr lang="en-AU" sz="1100" b="1" dirty="0" err="1">
                <a:solidFill>
                  <a:schemeClr val="tx1"/>
                </a:solidFill>
              </a:rPr>
              <a:t>Pemberhentian</a:t>
            </a:r>
            <a:r>
              <a:rPr lang="en-AU" sz="1100" b="1" dirty="0">
                <a:solidFill>
                  <a:schemeClr val="tx1"/>
                </a:solidFill>
              </a:rPr>
              <a:t>)</a:t>
            </a:r>
            <a:endParaRPr lang="en-US" sz="1100" b="1" dirty="0">
              <a:solidFill>
                <a:schemeClr val="tx1"/>
              </a:solidFill>
            </a:endParaRPr>
          </a:p>
        </p:txBody>
      </p:sp>
      <p:sp>
        <p:nvSpPr>
          <p:cNvPr id="43" name="Flowchart: Connector 42">
            <a:extLst>
              <a:ext uri="{FF2B5EF4-FFF2-40B4-BE49-F238E27FC236}">
                <a16:creationId xmlns:a16="http://schemas.microsoft.com/office/drawing/2014/main" id="{4AB2F879-56CA-92B8-B8FA-E65A92599296}"/>
              </a:ext>
            </a:extLst>
          </p:cNvPr>
          <p:cNvSpPr/>
          <p:nvPr/>
        </p:nvSpPr>
        <p:spPr>
          <a:xfrm>
            <a:off x="8341665" y="5102910"/>
            <a:ext cx="2605317" cy="1203514"/>
          </a:xfrm>
          <a:prstGeom prst="flowChartConnector">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100" dirty="0" err="1">
                <a:solidFill>
                  <a:schemeClr val="tx1"/>
                </a:solidFill>
              </a:rPr>
              <a:t>Pengguna</a:t>
            </a:r>
            <a:r>
              <a:rPr lang="en-AU" sz="1100" dirty="0">
                <a:solidFill>
                  <a:schemeClr val="tx1"/>
                </a:solidFill>
              </a:rPr>
              <a:t>/</a:t>
            </a:r>
            <a:r>
              <a:rPr lang="en-AU" sz="1100" dirty="0" err="1">
                <a:solidFill>
                  <a:schemeClr val="tx1"/>
                </a:solidFill>
              </a:rPr>
              <a:t>Penyedia</a:t>
            </a:r>
            <a:r>
              <a:rPr lang="en-AU" sz="1100" dirty="0">
                <a:solidFill>
                  <a:schemeClr val="tx1"/>
                </a:solidFill>
              </a:rPr>
              <a:t> Jasa, </a:t>
            </a:r>
            <a:r>
              <a:rPr lang="en-AU" sz="1100" dirty="0" err="1">
                <a:solidFill>
                  <a:schemeClr val="tx1"/>
                </a:solidFill>
              </a:rPr>
              <a:t>dalam</a:t>
            </a:r>
            <a:r>
              <a:rPr lang="en-AU" sz="1100" dirty="0">
                <a:solidFill>
                  <a:schemeClr val="tx1"/>
                </a:solidFill>
              </a:rPr>
              <a:t> </a:t>
            </a:r>
            <a:r>
              <a:rPr lang="en-AU" sz="1100" dirty="0" err="1">
                <a:solidFill>
                  <a:schemeClr val="tx1"/>
                </a:solidFill>
              </a:rPr>
              <a:t>bentuk</a:t>
            </a:r>
            <a:r>
              <a:rPr lang="en-AU" sz="1100" dirty="0">
                <a:solidFill>
                  <a:schemeClr val="tx1"/>
                </a:solidFill>
              </a:rPr>
              <a:t> </a:t>
            </a:r>
            <a:r>
              <a:rPr lang="en-AU" sz="1100" b="1" dirty="0" err="1">
                <a:solidFill>
                  <a:schemeClr val="tx1"/>
                </a:solidFill>
              </a:rPr>
              <a:t>Saksi</a:t>
            </a:r>
            <a:r>
              <a:rPr lang="en-AU" sz="1100" b="1" dirty="0">
                <a:solidFill>
                  <a:schemeClr val="tx1"/>
                </a:solidFill>
              </a:rPr>
              <a:t> </a:t>
            </a:r>
            <a:r>
              <a:rPr lang="en-AU" sz="1100" b="1" dirty="0" err="1">
                <a:solidFill>
                  <a:schemeClr val="tx1"/>
                </a:solidFill>
              </a:rPr>
              <a:t>Administratif</a:t>
            </a:r>
            <a:r>
              <a:rPr lang="en-AU" sz="1100" b="1" dirty="0">
                <a:solidFill>
                  <a:schemeClr val="tx1"/>
                </a:solidFill>
              </a:rPr>
              <a:t> (</a:t>
            </a:r>
            <a:r>
              <a:rPr lang="en-AU" sz="1100" b="1" dirty="0" err="1">
                <a:solidFill>
                  <a:schemeClr val="tx1"/>
                </a:solidFill>
              </a:rPr>
              <a:t>Denda</a:t>
            </a:r>
            <a:r>
              <a:rPr lang="en-AU" sz="1100" b="1" dirty="0">
                <a:solidFill>
                  <a:schemeClr val="tx1"/>
                </a:solidFill>
              </a:rPr>
              <a:t> </a:t>
            </a:r>
            <a:r>
              <a:rPr lang="en-AU" sz="1100" b="1" dirty="0" err="1">
                <a:solidFill>
                  <a:schemeClr val="tx1"/>
                </a:solidFill>
              </a:rPr>
              <a:t>Administratif</a:t>
            </a:r>
            <a:r>
              <a:rPr lang="en-AU" sz="1100" b="1" dirty="0">
                <a:solidFill>
                  <a:schemeClr val="tx1"/>
                </a:solidFill>
              </a:rPr>
              <a:t>/</a:t>
            </a:r>
            <a:r>
              <a:rPr lang="en-AU" sz="1100" b="1" dirty="0" err="1">
                <a:solidFill>
                  <a:schemeClr val="tx1"/>
                </a:solidFill>
              </a:rPr>
              <a:t>Penghentian</a:t>
            </a:r>
            <a:r>
              <a:rPr lang="en-AU" sz="1100" b="1" dirty="0">
                <a:solidFill>
                  <a:schemeClr val="tx1"/>
                </a:solidFill>
              </a:rPr>
              <a:t> </a:t>
            </a:r>
            <a:r>
              <a:rPr lang="en-AU" sz="1100" b="1" dirty="0" err="1">
                <a:solidFill>
                  <a:schemeClr val="tx1"/>
                </a:solidFill>
              </a:rPr>
              <a:t>Sementara</a:t>
            </a:r>
            <a:r>
              <a:rPr lang="en-AU" sz="1100" b="1" dirty="0">
                <a:solidFill>
                  <a:schemeClr val="tx1"/>
                </a:solidFill>
              </a:rPr>
              <a:t> </a:t>
            </a:r>
            <a:r>
              <a:rPr lang="en-AU" sz="1100" b="1" dirty="0" err="1">
                <a:solidFill>
                  <a:schemeClr val="tx1"/>
                </a:solidFill>
              </a:rPr>
              <a:t>Layanan</a:t>
            </a:r>
            <a:r>
              <a:rPr lang="en-AU" sz="1100" b="1" dirty="0">
                <a:solidFill>
                  <a:schemeClr val="tx1"/>
                </a:solidFill>
              </a:rPr>
              <a:t> Jasa </a:t>
            </a:r>
            <a:r>
              <a:rPr lang="en-AU" sz="1100" b="1" dirty="0" err="1">
                <a:solidFill>
                  <a:schemeClr val="tx1"/>
                </a:solidFill>
              </a:rPr>
              <a:t>Konstruksi</a:t>
            </a:r>
            <a:r>
              <a:rPr lang="en-AU" sz="1100" b="1" dirty="0">
                <a:solidFill>
                  <a:schemeClr val="tx1"/>
                </a:solidFill>
              </a:rPr>
              <a:t>).</a:t>
            </a:r>
            <a:endParaRPr lang="en-US" sz="1100" b="1" dirty="0">
              <a:solidFill>
                <a:schemeClr val="tx1"/>
              </a:solidFill>
            </a:endParaRPr>
          </a:p>
        </p:txBody>
      </p:sp>
      <p:cxnSp>
        <p:nvCxnSpPr>
          <p:cNvPr id="44" name="Straight Arrow Connector 43">
            <a:extLst>
              <a:ext uri="{FF2B5EF4-FFF2-40B4-BE49-F238E27FC236}">
                <a16:creationId xmlns:a16="http://schemas.microsoft.com/office/drawing/2014/main" id="{DF9EB087-C7A9-DAC5-0591-4FEE2C0E0040}"/>
              </a:ext>
            </a:extLst>
          </p:cNvPr>
          <p:cNvCxnSpPr>
            <a:cxnSpLocks/>
            <a:stCxn id="33" idx="2"/>
            <a:endCxn id="43" idx="1"/>
          </p:cNvCxnSpPr>
          <p:nvPr/>
        </p:nvCxnSpPr>
        <p:spPr>
          <a:xfrm>
            <a:off x="8327160" y="5151603"/>
            <a:ext cx="396045" cy="127558"/>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45" name="TextBox 14">
            <a:extLst>
              <a:ext uri="{FF2B5EF4-FFF2-40B4-BE49-F238E27FC236}">
                <a16:creationId xmlns:a16="http://schemas.microsoft.com/office/drawing/2014/main" id="{91FF3C2A-5340-5FBF-8FAC-C5402BF71D9E}"/>
              </a:ext>
            </a:extLst>
          </p:cNvPr>
          <p:cNvSpPr txBox="1"/>
          <p:nvPr/>
        </p:nvSpPr>
        <p:spPr>
          <a:xfrm>
            <a:off x="3669680" y="5544651"/>
            <a:ext cx="1370982"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1200" b="1" dirty="0"/>
              <a:t>SERTIFIKAT KOMPETENSI KERJA (SKK)</a:t>
            </a:r>
          </a:p>
        </p:txBody>
      </p:sp>
      <p:sp>
        <p:nvSpPr>
          <p:cNvPr id="46" name="TextBox 14">
            <a:extLst>
              <a:ext uri="{FF2B5EF4-FFF2-40B4-BE49-F238E27FC236}">
                <a16:creationId xmlns:a16="http://schemas.microsoft.com/office/drawing/2014/main" id="{CCB1B4C6-51E9-F573-FC9A-9535B0DF08D6}"/>
              </a:ext>
            </a:extLst>
          </p:cNvPr>
          <p:cNvSpPr txBox="1"/>
          <p:nvPr/>
        </p:nvSpPr>
        <p:spPr>
          <a:xfrm>
            <a:off x="5914290" y="5544653"/>
            <a:ext cx="1370982" cy="27699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1200" b="1" dirty="0"/>
              <a:t>SANKSI</a:t>
            </a:r>
          </a:p>
        </p:txBody>
      </p:sp>
      <p:cxnSp>
        <p:nvCxnSpPr>
          <p:cNvPr id="47" name="Straight Arrow Connector 46">
            <a:extLst>
              <a:ext uri="{FF2B5EF4-FFF2-40B4-BE49-F238E27FC236}">
                <a16:creationId xmlns:a16="http://schemas.microsoft.com/office/drawing/2014/main" id="{B78E9BAC-56ED-B127-0CCC-A081223F699B}"/>
              </a:ext>
            </a:extLst>
          </p:cNvPr>
          <p:cNvCxnSpPr>
            <a:cxnSpLocks/>
            <a:stCxn id="31" idx="3"/>
            <a:endCxn id="33" idx="1"/>
          </p:cNvCxnSpPr>
          <p:nvPr/>
        </p:nvCxnSpPr>
        <p:spPr>
          <a:xfrm>
            <a:off x="7098056" y="5019987"/>
            <a:ext cx="368131" cy="811"/>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40906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42" presetClass="path" presetSubtype="0" fill="hold" grpId="1" nodeType="withEffect">
                                  <p:stCondLst>
                                    <p:cond delay="500"/>
                                  </p:stCondLst>
                                  <p:childTnLst>
                                    <p:animMotion origin="layout" path="M -1.875E-6 -4.81481E-6 L -1.875E-6 0.1294 " pathEditMode="relative" rAng="0" ptsTypes="AA">
                                      <p:cBhvr>
                                        <p:cTn id="10" dur="13000" fill="hold"/>
                                        <p:tgtEl>
                                          <p:spTgt spid="2"/>
                                        </p:tgtEl>
                                        <p:attrNameLst>
                                          <p:attrName>ppt_x</p:attrName>
                                          <p:attrName>ppt_y</p:attrName>
                                        </p:attrNameLst>
                                      </p:cBhvr>
                                      <p:rCtr x="0" y="6458"/>
                                    </p:animMotion>
                                  </p:childTnLst>
                                </p:cTn>
                              </p:par>
                              <p:par>
                                <p:cTn id="11" presetID="26" presetClass="emph" presetSubtype="0" repeatCount="indefinite" fill="hold" grpId="3" nodeType="with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par>
                                <p:cTn id="14" presetID="2" presetClass="exit" presetSubtype="1" accel="100000" fill="hold" grpId="2" nodeType="withEffect">
                                  <p:stCondLst>
                                    <p:cond delay="1600"/>
                                  </p:stCondLst>
                                  <p:childTnLst>
                                    <p:anim calcmode="lin" valueType="num">
                                      <p:cBhvr additive="base">
                                        <p:cTn id="15" dur="500"/>
                                        <p:tgtEl>
                                          <p:spTgt spid="2"/>
                                        </p:tgtEl>
                                        <p:attrNameLst>
                                          <p:attrName>ppt_x</p:attrName>
                                        </p:attrNameLst>
                                      </p:cBhvr>
                                      <p:tavLst>
                                        <p:tav tm="0">
                                          <p:val>
                                            <p:strVal val="ppt_x"/>
                                          </p:val>
                                        </p:tav>
                                        <p:tav tm="100000">
                                          <p:val>
                                            <p:strVal val="ppt_x"/>
                                          </p:val>
                                        </p:tav>
                                      </p:tavLst>
                                    </p:anim>
                                    <p:anim calcmode="lin" valueType="num">
                                      <p:cBhvr additive="base">
                                        <p:cTn id="16" dur="500"/>
                                        <p:tgtEl>
                                          <p:spTgt spid="2"/>
                                        </p:tgtEl>
                                        <p:attrNameLst>
                                          <p:attrName>ppt_y</p:attrName>
                                        </p:attrNameLst>
                                      </p:cBhvr>
                                      <p:tavLst>
                                        <p:tav tm="0">
                                          <p:val>
                                            <p:strVal val="ppt_y"/>
                                          </p:val>
                                        </p:tav>
                                        <p:tav tm="100000">
                                          <p:val>
                                            <p:strVal val="0-ppt_h/2"/>
                                          </p:val>
                                        </p:tav>
                                      </p:tavLst>
                                    </p:anim>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18C01-E97F-A232-6533-120353100EED}"/>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30BEA821-394F-5212-7CAC-B0F74DA9C157}"/>
              </a:ext>
            </a:extLst>
          </p:cNvPr>
          <p:cNvGrpSpPr/>
          <p:nvPr/>
        </p:nvGrpSpPr>
        <p:grpSpPr>
          <a:xfrm>
            <a:off x="0" y="25339"/>
            <a:ext cx="10086109" cy="610261"/>
            <a:chOff x="0" y="38008"/>
            <a:chExt cx="16383000" cy="915392"/>
          </a:xfrm>
        </p:grpSpPr>
        <p:sp>
          <p:nvSpPr>
            <p:cNvPr id="19" name="Right Triangle 18">
              <a:extLst>
                <a:ext uri="{FF2B5EF4-FFF2-40B4-BE49-F238E27FC236}">
                  <a16:creationId xmlns:a16="http://schemas.microsoft.com/office/drawing/2014/main" id="{D60ADE04-4ED7-DA82-DA09-D7985740B893}"/>
                </a:ext>
              </a:extLst>
            </p:cNvPr>
            <p:cNvSpPr/>
            <p:nvPr/>
          </p:nvSpPr>
          <p:spPr>
            <a:xfrm rot="10800000" flipH="1">
              <a:off x="948435" y="742693"/>
              <a:ext cx="184483"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ight Triangle 23">
              <a:extLst>
                <a:ext uri="{FF2B5EF4-FFF2-40B4-BE49-F238E27FC236}">
                  <a16:creationId xmlns:a16="http://schemas.microsoft.com/office/drawing/2014/main" id="{F70E1E67-A376-C0C2-3369-12DFBBA97572}"/>
                </a:ext>
              </a:extLst>
            </p:cNvPr>
            <p:cNvSpPr/>
            <p:nvPr/>
          </p:nvSpPr>
          <p:spPr>
            <a:xfrm>
              <a:off x="948435" y="38008"/>
              <a:ext cx="184484" cy="210707"/>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E172B60C-B3BE-3072-0973-1FF2EACA41F4}"/>
                </a:ext>
              </a:extLst>
            </p:cNvPr>
            <p:cNvSpPr txBox="1"/>
            <p:nvPr/>
          </p:nvSpPr>
          <p:spPr>
            <a:xfrm>
              <a:off x="0" y="202068"/>
              <a:ext cx="16383000" cy="600165"/>
            </a:xfrm>
            <a:prstGeom prst="rect">
              <a:avLst/>
            </a:prstGeom>
            <a:solidFill>
              <a:srgbClr val="002061"/>
            </a:solidFill>
          </p:spPr>
          <p:txBody>
            <a:bodyPr wrap="square">
              <a:spAutoFit/>
            </a:bodyPr>
            <a:lstStyle/>
            <a:p>
              <a:pPr marL="628681" defTabSz="914446">
                <a:defRPr/>
              </a:pPr>
              <a:r>
                <a:rPr lang="en-US" sz="2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PERUBAHAN KLASIFIKASI KEILMUAN BIDANG JASA KONSTRUKSI</a:t>
              </a:r>
            </a:p>
          </p:txBody>
        </p:sp>
        <p:sp>
          <p:nvSpPr>
            <p:cNvPr id="26" name="Rectangle 25">
              <a:extLst>
                <a:ext uri="{FF2B5EF4-FFF2-40B4-BE49-F238E27FC236}">
                  <a16:creationId xmlns:a16="http://schemas.microsoft.com/office/drawing/2014/main" id="{C4CCDABC-FCEC-5C3C-2966-FD71F1F0CB0F}"/>
                </a:ext>
              </a:extLst>
            </p:cNvPr>
            <p:cNvSpPr/>
            <p:nvPr/>
          </p:nvSpPr>
          <p:spPr>
            <a:xfrm>
              <a:off x="221371" y="38100"/>
              <a:ext cx="727065" cy="915278"/>
            </a:xfrm>
            <a:prstGeom prst="rect">
              <a:avLst/>
            </a:prstGeom>
            <a:solidFill>
              <a:srgbClr val="FFBF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r>
                <a:rPr lang="en-US" sz="2800" b="1" dirty="0">
                  <a:solidFill>
                    <a:srgbClr val="002061"/>
                  </a:solidFill>
                  <a:latin typeface="Open Sans" panose="020B0606030504020204" pitchFamily="34" charset="0"/>
                  <a:ea typeface="Open Sans" panose="020B0606030504020204" pitchFamily="34" charset="0"/>
                  <a:cs typeface="Open Sans" panose="020B0606030504020204" pitchFamily="34" charset="0"/>
                </a:rPr>
                <a:t>1</a:t>
              </a:r>
            </a:p>
          </p:txBody>
        </p:sp>
      </p:grpSp>
      <p:sp>
        <p:nvSpPr>
          <p:cNvPr id="10" name="Google Shape;578;p13">
            <a:extLst>
              <a:ext uri="{FF2B5EF4-FFF2-40B4-BE49-F238E27FC236}">
                <a16:creationId xmlns:a16="http://schemas.microsoft.com/office/drawing/2014/main" id="{154556F1-AF9E-7B15-CC80-9470403376EB}"/>
              </a:ext>
            </a:extLst>
          </p:cNvPr>
          <p:cNvSpPr/>
          <p:nvPr/>
        </p:nvSpPr>
        <p:spPr>
          <a:xfrm>
            <a:off x="355600" y="1245053"/>
            <a:ext cx="7213600" cy="5384347"/>
          </a:xfrm>
          <a:prstGeom prst="rightArrowCallout">
            <a:avLst>
              <a:gd name="adj1" fmla="val 30843"/>
              <a:gd name="adj2" fmla="val 25000"/>
              <a:gd name="adj3" fmla="val 36504"/>
              <a:gd name="adj4" fmla="val 64977"/>
            </a:avLst>
          </a:prstGeom>
          <a:solidFill>
            <a:srgbClr val="BFBFBF">
              <a:alpha val="6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lt1"/>
              </a:solidFill>
              <a:latin typeface="Calibri"/>
              <a:ea typeface="Calibri"/>
              <a:cs typeface="Calibri"/>
              <a:sym typeface="Calibri"/>
            </a:endParaRPr>
          </a:p>
        </p:txBody>
      </p:sp>
      <p:sp>
        <p:nvSpPr>
          <p:cNvPr id="11" name="Google Shape;579;p13">
            <a:extLst>
              <a:ext uri="{FF2B5EF4-FFF2-40B4-BE49-F238E27FC236}">
                <a16:creationId xmlns:a16="http://schemas.microsoft.com/office/drawing/2014/main" id="{5D921DDB-2C12-DB24-4AA7-5742B8CA27ED}"/>
              </a:ext>
            </a:extLst>
          </p:cNvPr>
          <p:cNvSpPr/>
          <p:nvPr/>
        </p:nvSpPr>
        <p:spPr>
          <a:xfrm>
            <a:off x="1168400" y="2209800"/>
            <a:ext cx="2743200" cy="355600"/>
          </a:xfrm>
          <a:prstGeom prst="roundRect">
            <a:avLst>
              <a:gd name="adj" fmla="val 16667"/>
            </a:avLst>
          </a:prstGeom>
          <a:solidFill>
            <a:srgbClr val="222A35"/>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Arsitektural</a:t>
            </a:r>
            <a:endParaRPr sz="1400">
              <a:solidFill>
                <a:schemeClr val="lt1"/>
              </a:solidFill>
              <a:latin typeface="Calibri"/>
              <a:ea typeface="Calibri"/>
              <a:cs typeface="Calibri"/>
              <a:sym typeface="Calibri"/>
            </a:endParaRPr>
          </a:p>
        </p:txBody>
      </p:sp>
      <p:sp>
        <p:nvSpPr>
          <p:cNvPr id="12" name="Google Shape;580;p13">
            <a:extLst>
              <a:ext uri="{FF2B5EF4-FFF2-40B4-BE49-F238E27FC236}">
                <a16:creationId xmlns:a16="http://schemas.microsoft.com/office/drawing/2014/main" id="{80405211-E916-D86C-026B-F7967F34A8C1}"/>
              </a:ext>
            </a:extLst>
          </p:cNvPr>
          <p:cNvSpPr/>
          <p:nvPr/>
        </p:nvSpPr>
        <p:spPr>
          <a:xfrm>
            <a:off x="1168400" y="2832100"/>
            <a:ext cx="2743200" cy="355600"/>
          </a:xfrm>
          <a:prstGeom prst="roundRect">
            <a:avLst>
              <a:gd name="adj" fmla="val 16667"/>
            </a:avLst>
          </a:prstGeom>
          <a:solidFill>
            <a:srgbClr val="222A35"/>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Sipil</a:t>
            </a:r>
            <a:endParaRPr sz="1400">
              <a:solidFill>
                <a:schemeClr val="lt1"/>
              </a:solidFill>
              <a:latin typeface="Calibri"/>
              <a:ea typeface="Calibri"/>
              <a:cs typeface="Calibri"/>
              <a:sym typeface="Calibri"/>
            </a:endParaRPr>
          </a:p>
        </p:txBody>
      </p:sp>
      <p:sp>
        <p:nvSpPr>
          <p:cNvPr id="15" name="Google Shape;581;p13">
            <a:extLst>
              <a:ext uri="{FF2B5EF4-FFF2-40B4-BE49-F238E27FC236}">
                <a16:creationId xmlns:a16="http://schemas.microsoft.com/office/drawing/2014/main" id="{1EB96CB8-19E7-B118-90E6-524A30562954}"/>
              </a:ext>
            </a:extLst>
          </p:cNvPr>
          <p:cNvSpPr/>
          <p:nvPr/>
        </p:nvSpPr>
        <p:spPr>
          <a:xfrm>
            <a:off x="1168400" y="3488690"/>
            <a:ext cx="2743200" cy="355600"/>
          </a:xfrm>
          <a:prstGeom prst="roundRect">
            <a:avLst>
              <a:gd name="adj" fmla="val 16667"/>
            </a:avLst>
          </a:prstGeom>
          <a:solidFill>
            <a:srgbClr val="222A35"/>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Mekanikal</a:t>
            </a:r>
            <a:endParaRPr sz="1400">
              <a:solidFill>
                <a:schemeClr val="lt1"/>
              </a:solidFill>
              <a:latin typeface="Calibri"/>
              <a:ea typeface="Calibri"/>
              <a:cs typeface="Calibri"/>
              <a:sym typeface="Calibri"/>
            </a:endParaRPr>
          </a:p>
        </p:txBody>
      </p:sp>
      <p:sp>
        <p:nvSpPr>
          <p:cNvPr id="16" name="Google Shape;582;p13">
            <a:extLst>
              <a:ext uri="{FF2B5EF4-FFF2-40B4-BE49-F238E27FC236}">
                <a16:creationId xmlns:a16="http://schemas.microsoft.com/office/drawing/2014/main" id="{63E9C2A3-4164-5938-5824-F74517C161B0}"/>
              </a:ext>
            </a:extLst>
          </p:cNvPr>
          <p:cNvSpPr/>
          <p:nvPr/>
        </p:nvSpPr>
        <p:spPr>
          <a:xfrm>
            <a:off x="1168400" y="4145280"/>
            <a:ext cx="2743200" cy="355600"/>
          </a:xfrm>
          <a:prstGeom prst="roundRect">
            <a:avLst>
              <a:gd name="adj" fmla="val 16667"/>
            </a:avLst>
          </a:prstGeom>
          <a:solidFill>
            <a:srgbClr val="222A35"/>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Elektrikal</a:t>
            </a:r>
            <a:endParaRPr sz="1400">
              <a:solidFill>
                <a:schemeClr val="lt1"/>
              </a:solidFill>
              <a:latin typeface="Calibri"/>
              <a:ea typeface="Calibri"/>
              <a:cs typeface="Calibri"/>
              <a:sym typeface="Calibri"/>
            </a:endParaRPr>
          </a:p>
        </p:txBody>
      </p:sp>
      <p:sp>
        <p:nvSpPr>
          <p:cNvPr id="17" name="Google Shape;583;p13">
            <a:extLst>
              <a:ext uri="{FF2B5EF4-FFF2-40B4-BE49-F238E27FC236}">
                <a16:creationId xmlns:a16="http://schemas.microsoft.com/office/drawing/2014/main" id="{C2DF98BF-CF0E-A1BE-8718-9ACEC1972E90}"/>
              </a:ext>
            </a:extLst>
          </p:cNvPr>
          <p:cNvSpPr/>
          <p:nvPr/>
        </p:nvSpPr>
        <p:spPr>
          <a:xfrm>
            <a:off x="1168400" y="4800601"/>
            <a:ext cx="2743200" cy="355600"/>
          </a:xfrm>
          <a:prstGeom prst="roundRect">
            <a:avLst>
              <a:gd name="adj" fmla="val 16667"/>
            </a:avLst>
          </a:prstGeom>
          <a:solidFill>
            <a:srgbClr val="222A35"/>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Tata Lingkungan</a:t>
            </a:r>
            <a:endParaRPr sz="1400">
              <a:solidFill>
                <a:schemeClr val="lt1"/>
              </a:solidFill>
              <a:latin typeface="Calibri"/>
              <a:ea typeface="Calibri"/>
              <a:cs typeface="Calibri"/>
              <a:sym typeface="Calibri"/>
            </a:endParaRPr>
          </a:p>
        </p:txBody>
      </p:sp>
      <p:sp>
        <p:nvSpPr>
          <p:cNvPr id="20" name="Google Shape;584;p13">
            <a:extLst>
              <a:ext uri="{FF2B5EF4-FFF2-40B4-BE49-F238E27FC236}">
                <a16:creationId xmlns:a16="http://schemas.microsoft.com/office/drawing/2014/main" id="{1B23110A-6EFE-8CCC-8F3E-424412F42BAD}"/>
              </a:ext>
            </a:extLst>
          </p:cNvPr>
          <p:cNvSpPr/>
          <p:nvPr/>
        </p:nvSpPr>
        <p:spPr>
          <a:xfrm>
            <a:off x="934720" y="2047239"/>
            <a:ext cx="386080" cy="355600"/>
          </a:xfrm>
          <a:prstGeom prst="ellipse">
            <a:avLst/>
          </a:prstGeom>
          <a:solidFill>
            <a:schemeClr val="dk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1</a:t>
            </a:r>
            <a:endParaRPr sz="1400" b="1">
              <a:solidFill>
                <a:schemeClr val="lt1"/>
              </a:solidFill>
              <a:latin typeface="Calibri"/>
              <a:ea typeface="Calibri"/>
              <a:cs typeface="Calibri"/>
              <a:sym typeface="Calibri"/>
            </a:endParaRPr>
          </a:p>
        </p:txBody>
      </p:sp>
      <p:sp>
        <p:nvSpPr>
          <p:cNvPr id="21" name="Google Shape;585;p13">
            <a:extLst>
              <a:ext uri="{FF2B5EF4-FFF2-40B4-BE49-F238E27FC236}">
                <a16:creationId xmlns:a16="http://schemas.microsoft.com/office/drawing/2014/main" id="{080DAC47-F96E-94FF-C943-468B8C08C634}"/>
              </a:ext>
            </a:extLst>
          </p:cNvPr>
          <p:cNvSpPr/>
          <p:nvPr/>
        </p:nvSpPr>
        <p:spPr>
          <a:xfrm>
            <a:off x="934720" y="2654300"/>
            <a:ext cx="386080" cy="355600"/>
          </a:xfrm>
          <a:prstGeom prst="ellipse">
            <a:avLst/>
          </a:prstGeom>
          <a:solidFill>
            <a:schemeClr val="dk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2</a:t>
            </a:r>
            <a:endParaRPr sz="1400" b="1">
              <a:solidFill>
                <a:schemeClr val="lt1"/>
              </a:solidFill>
              <a:latin typeface="Calibri"/>
              <a:ea typeface="Calibri"/>
              <a:cs typeface="Calibri"/>
              <a:sym typeface="Calibri"/>
            </a:endParaRPr>
          </a:p>
        </p:txBody>
      </p:sp>
      <p:sp>
        <p:nvSpPr>
          <p:cNvPr id="22" name="Google Shape;586;p13">
            <a:extLst>
              <a:ext uri="{FF2B5EF4-FFF2-40B4-BE49-F238E27FC236}">
                <a16:creationId xmlns:a16="http://schemas.microsoft.com/office/drawing/2014/main" id="{ADEEDE3F-1A80-C21C-043B-D6CF4F08D7F3}"/>
              </a:ext>
            </a:extLst>
          </p:cNvPr>
          <p:cNvSpPr/>
          <p:nvPr/>
        </p:nvSpPr>
        <p:spPr>
          <a:xfrm>
            <a:off x="934720" y="3309621"/>
            <a:ext cx="386080" cy="355600"/>
          </a:xfrm>
          <a:prstGeom prst="ellipse">
            <a:avLst/>
          </a:prstGeom>
          <a:solidFill>
            <a:schemeClr val="dk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3</a:t>
            </a:r>
            <a:endParaRPr sz="1400" b="1">
              <a:solidFill>
                <a:schemeClr val="lt1"/>
              </a:solidFill>
              <a:latin typeface="Calibri"/>
              <a:ea typeface="Calibri"/>
              <a:cs typeface="Calibri"/>
              <a:sym typeface="Calibri"/>
            </a:endParaRPr>
          </a:p>
        </p:txBody>
      </p:sp>
      <p:sp>
        <p:nvSpPr>
          <p:cNvPr id="23" name="Google Shape;587;p13">
            <a:extLst>
              <a:ext uri="{FF2B5EF4-FFF2-40B4-BE49-F238E27FC236}">
                <a16:creationId xmlns:a16="http://schemas.microsoft.com/office/drawing/2014/main" id="{BB65B5C5-51B8-EC85-C194-5909D6F34E24}"/>
              </a:ext>
            </a:extLst>
          </p:cNvPr>
          <p:cNvSpPr/>
          <p:nvPr/>
        </p:nvSpPr>
        <p:spPr>
          <a:xfrm>
            <a:off x="934720" y="3963669"/>
            <a:ext cx="386080" cy="355600"/>
          </a:xfrm>
          <a:prstGeom prst="ellipse">
            <a:avLst/>
          </a:prstGeom>
          <a:solidFill>
            <a:schemeClr val="dk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4</a:t>
            </a:r>
            <a:endParaRPr sz="1400" b="1">
              <a:solidFill>
                <a:schemeClr val="lt1"/>
              </a:solidFill>
              <a:latin typeface="Calibri"/>
              <a:ea typeface="Calibri"/>
              <a:cs typeface="Calibri"/>
              <a:sym typeface="Calibri"/>
            </a:endParaRPr>
          </a:p>
        </p:txBody>
      </p:sp>
      <p:sp>
        <p:nvSpPr>
          <p:cNvPr id="27" name="Google Shape;588;p13">
            <a:extLst>
              <a:ext uri="{FF2B5EF4-FFF2-40B4-BE49-F238E27FC236}">
                <a16:creationId xmlns:a16="http://schemas.microsoft.com/office/drawing/2014/main" id="{A9B532E6-8A48-7437-18EE-9A1E8E087673}"/>
              </a:ext>
            </a:extLst>
          </p:cNvPr>
          <p:cNvSpPr/>
          <p:nvPr/>
        </p:nvSpPr>
        <p:spPr>
          <a:xfrm>
            <a:off x="934720" y="4682491"/>
            <a:ext cx="386080" cy="355600"/>
          </a:xfrm>
          <a:prstGeom prst="ellipse">
            <a:avLst/>
          </a:prstGeom>
          <a:solidFill>
            <a:schemeClr val="dk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5</a:t>
            </a:r>
            <a:endParaRPr sz="1400" b="1">
              <a:solidFill>
                <a:schemeClr val="lt1"/>
              </a:solidFill>
              <a:latin typeface="Calibri"/>
              <a:ea typeface="Calibri"/>
              <a:cs typeface="Calibri"/>
              <a:sym typeface="Calibri"/>
            </a:endParaRPr>
          </a:p>
        </p:txBody>
      </p:sp>
      <p:sp>
        <p:nvSpPr>
          <p:cNvPr id="28" name="Google Shape;589;p13">
            <a:extLst>
              <a:ext uri="{FF2B5EF4-FFF2-40B4-BE49-F238E27FC236}">
                <a16:creationId xmlns:a16="http://schemas.microsoft.com/office/drawing/2014/main" id="{26F18023-FC08-9096-41CE-AD4DC71BFE84}"/>
              </a:ext>
            </a:extLst>
          </p:cNvPr>
          <p:cNvSpPr/>
          <p:nvPr/>
        </p:nvSpPr>
        <p:spPr>
          <a:xfrm>
            <a:off x="5706283" y="1445515"/>
            <a:ext cx="2743200" cy="355600"/>
          </a:xfrm>
          <a:prstGeom prst="roundRect">
            <a:avLst>
              <a:gd name="adj" fmla="val 16667"/>
            </a:avLst>
          </a:prstGeom>
          <a:solidFill>
            <a:schemeClr val="lt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Calibri"/>
                <a:ea typeface="Calibri"/>
                <a:cs typeface="Calibri"/>
                <a:sym typeface="Calibri"/>
              </a:rPr>
              <a:t>Arsitektural</a:t>
            </a:r>
            <a:endParaRPr sz="1400" b="1">
              <a:solidFill>
                <a:srgbClr val="000000"/>
              </a:solidFill>
              <a:latin typeface="Calibri"/>
              <a:ea typeface="Calibri"/>
              <a:cs typeface="Calibri"/>
              <a:sym typeface="Calibri"/>
            </a:endParaRPr>
          </a:p>
        </p:txBody>
      </p:sp>
      <p:sp>
        <p:nvSpPr>
          <p:cNvPr id="34" name="Google Shape;590;p13">
            <a:extLst>
              <a:ext uri="{FF2B5EF4-FFF2-40B4-BE49-F238E27FC236}">
                <a16:creationId xmlns:a16="http://schemas.microsoft.com/office/drawing/2014/main" id="{127972AA-E9E4-1F5F-6E61-2FF5FA77A2A6}"/>
              </a:ext>
            </a:extLst>
          </p:cNvPr>
          <p:cNvSpPr/>
          <p:nvPr/>
        </p:nvSpPr>
        <p:spPr>
          <a:xfrm>
            <a:off x="5422600" y="1245054"/>
            <a:ext cx="432401" cy="432278"/>
          </a:xfrm>
          <a:custGeom>
            <a:avLst/>
            <a:gdLst/>
            <a:ahLst/>
            <a:cxnLst/>
            <a:rect l="l" t="t" r="r" b="b"/>
            <a:pathLst>
              <a:path w="307340" h="309880" extrusionOk="0">
                <a:moveTo>
                  <a:pt x="153670" y="0"/>
                </a:moveTo>
                <a:lnTo>
                  <a:pt x="105096" y="7896"/>
                </a:lnTo>
                <a:lnTo>
                  <a:pt x="62912" y="29886"/>
                </a:lnTo>
                <a:lnTo>
                  <a:pt x="29648" y="63422"/>
                </a:lnTo>
                <a:lnTo>
                  <a:pt x="7833" y="105956"/>
                </a:lnTo>
                <a:lnTo>
                  <a:pt x="0" y="154940"/>
                </a:lnTo>
                <a:lnTo>
                  <a:pt x="7833" y="203923"/>
                </a:lnTo>
                <a:lnTo>
                  <a:pt x="29648" y="246457"/>
                </a:lnTo>
                <a:lnTo>
                  <a:pt x="62912" y="279993"/>
                </a:lnTo>
                <a:lnTo>
                  <a:pt x="105096" y="301983"/>
                </a:lnTo>
                <a:lnTo>
                  <a:pt x="153670" y="309880"/>
                </a:lnTo>
                <a:lnTo>
                  <a:pt x="202243" y="301983"/>
                </a:lnTo>
                <a:lnTo>
                  <a:pt x="244427" y="279993"/>
                </a:lnTo>
                <a:lnTo>
                  <a:pt x="277691" y="246457"/>
                </a:lnTo>
                <a:lnTo>
                  <a:pt x="299506" y="203923"/>
                </a:lnTo>
                <a:lnTo>
                  <a:pt x="307339" y="154940"/>
                </a:lnTo>
                <a:lnTo>
                  <a:pt x="299506" y="105956"/>
                </a:lnTo>
                <a:lnTo>
                  <a:pt x="277691" y="63422"/>
                </a:lnTo>
                <a:lnTo>
                  <a:pt x="244427" y="29886"/>
                </a:lnTo>
                <a:lnTo>
                  <a:pt x="202243" y="7896"/>
                </a:lnTo>
                <a:lnTo>
                  <a:pt x="153670" y="0"/>
                </a:lnTo>
                <a:close/>
              </a:path>
            </a:pathLst>
          </a:custGeom>
          <a:solidFill>
            <a:srgbClr val="FFCE53"/>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a:t>
            </a:r>
            <a:endParaRPr/>
          </a:p>
        </p:txBody>
      </p:sp>
      <p:sp>
        <p:nvSpPr>
          <p:cNvPr id="38" name="Google Shape;591;p13">
            <a:extLst>
              <a:ext uri="{FF2B5EF4-FFF2-40B4-BE49-F238E27FC236}">
                <a16:creationId xmlns:a16="http://schemas.microsoft.com/office/drawing/2014/main" id="{750F31DF-8C01-C0C3-B0D8-B19D4A0BAD81}"/>
              </a:ext>
            </a:extLst>
          </p:cNvPr>
          <p:cNvSpPr/>
          <p:nvPr/>
        </p:nvSpPr>
        <p:spPr>
          <a:xfrm>
            <a:off x="6410960" y="2047239"/>
            <a:ext cx="2743200" cy="355600"/>
          </a:xfrm>
          <a:prstGeom prst="roundRect">
            <a:avLst>
              <a:gd name="adj" fmla="val 16667"/>
            </a:avLst>
          </a:prstGeom>
          <a:solidFill>
            <a:schemeClr val="lt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Calibri"/>
                <a:ea typeface="Calibri"/>
                <a:cs typeface="Calibri"/>
                <a:sym typeface="Calibri"/>
              </a:rPr>
              <a:t>Sipil</a:t>
            </a:r>
            <a:endParaRPr sz="1400" b="1">
              <a:solidFill>
                <a:srgbClr val="000000"/>
              </a:solidFill>
              <a:latin typeface="Calibri"/>
              <a:ea typeface="Calibri"/>
              <a:cs typeface="Calibri"/>
              <a:sym typeface="Calibri"/>
            </a:endParaRPr>
          </a:p>
        </p:txBody>
      </p:sp>
      <p:sp>
        <p:nvSpPr>
          <p:cNvPr id="39" name="Google Shape;592;p13">
            <a:extLst>
              <a:ext uri="{FF2B5EF4-FFF2-40B4-BE49-F238E27FC236}">
                <a16:creationId xmlns:a16="http://schemas.microsoft.com/office/drawing/2014/main" id="{EED0D0AE-00C9-D881-AF64-51BE59B01C5C}"/>
              </a:ext>
            </a:extLst>
          </p:cNvPr>
          <p:cNvSpPr/>
          <p:nvPr/>
        </p:nvSpPr>
        <p:spPr>
          <a:xfrm>
            <a:off x="6106160" y="1831100"/>
            <a:ext cx="432401" cy="432278"/>
          </a:xfrm>
          <a:custGeom>
            <a:avLst/>
            <a:gdLst/>
            <a:ahLst/>
            <a:cxnLst/>
            <a:rect l="l" t="t" r="r" b="b"/>
            <a:pathLst>
              <a:path w="307340" h="309880" extrusionOk="0">
                <a:moveTo>
                  <a:pt x="153670" y="0"/>
                </a:moveTo>
                <a:lnTo>
                  <a:pt x="105096" y="7896"/>
                </a:lnTo>
                <a:lnTo>
                  <a:pt x="62912" y="29886"/>
                </a:lnTo>
                <a:lnTo>
                  <a:pt x="29648" y="63422"/>
                </a:lnTo>
                <a:lnTo>
                  <a:pt x="7833" y="105956"/>
                </a:lnTo>
                <a:lnTo>
                  <a:pt x="0" y="154940"/>
                </a:lnTo>
                <a:lnTo>
                  <a:pt x="7833" y="203923"/>
                </a:lnTo>
                <a:lnTo>
                  <a:pt x="29648" y="246457"/>
                </a:lnTo>
                <a:lnTo>
                  <a:pt x="62912" y="279993"/>
                </a:lnTo>
                <a:lnTo>
                  <a:pt x="105096" y="301983"/>
                </a:lnTo>
                <a:lnTo>
                  <a:pt x="153670" y="309880"/>
                </a:lnTo>
                <a:lnTo>
                  <a:pt x="202243" y="301983"/>
                </a:lnTo>
                <a:lnTo>
                  <a:pt x="244427" y="279993"/>
                </a:lnTo>
                <a:lnTo>
                  <a:pt x="277691" y="246457"/>
                </a:lnTo>
                <a:lnTo>
                  <a:pt x="299506" y="203923"/>
                </a:lnTo>
                <a:lnTo>
                  <a:pt x="307339" y="154940"/>
                </a:lnTo>
                <a:lnTo>
                  <a:pt x="299506" y="105956"/>
                </a:lnTo>
                <a:lnTo>
                  <a:pt x="277691" y="63422"/>
                </a:lnTo>
                <a:lnTo>
                  <a:pt x="244427" y="29886"/>
                </a:lnTo>
                <a:lnTo>
                  <a:pt x="202243" y="7896"/>
                </a:lnTo>
                <a:lnTo>
                  <a:pt x="153670" y="0"/>
                </a:lnTo>
                <a:close/>
              </a:path>
            </a:pathLst>
          </a:custGeom>
          <a:solidFill>
            <a:srgbClr val="FFCE53"/>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2</a:t>
            </a:r>
            <a:endParaRPr/>
          </a:p>
        </p:txBody>
      </p:sp>
      <p:sp>
        <p:nvSpPr>
          <p:cNvPr id="40" name="Google Shape;593;p13">
            <a:extLst>
              <a:ext uri="{FF2B5EF4-FFF2-40B4-BE49-F238E27FC236}">
                <a16:creationId xmlns:a16="http://schemas.microsoft.com/office/drawing/2014/main" id="{51B08132-DCEC-DE12-C3E8-BE7957DEE4BE}"/>
              </a:ext>
            </a:extLst>
          </p:cNvPr>
          <p:cNvSpPr/>
          <p:nvPr/>
        </p:nvSpPr>
        <p:spPr>
          <a:xfrm>
            <a:off x="7077883" y="2654300"/>
            <a:ext cx="2743200" cy="355600"/>
          </a:xfrm>
          <a:prstGeom prst="roundRect">
            <a:avLst>
              <a:gd name="adj" fmla="val 16667"/>
            </a:avLst>
          </a:prstGeom>
          <a:solidFill>
            <a:schemeClr val="lt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Calibri"/>
                <a:ea typeface="Calibri"/>
                <a:cs typeface="Calibri"/>
                <a:sym typeface="Calibri"/>
              </a:rPr>
              <a:t>Mekanikal</a:t>
            </a:r>
            <a:endParaRPr sz="1400" b="1">
              <a:solidFill>
                <a:srgbClr val="000000"/>
              </a:solidFill>
              <a:latin typeface="Calibri"/>
              <a:ea typeface="Calibri"/>
              <a:cs typeface="Calibri"/>
              <a:sym typeface="Calibri"/>
            </a:endParaRPr>
          </a:p>
        </p:txBody>
      </p:sp>
      <p:sp>
        <p:nvSpPr>
          <p:cNvPr id="41" name="Google Shape;594;p13">
            <a:extLst>
              <a:ext uri="{FF2B5EF4-FFF2-40B4-BE49-F238E27FC236}">
                <a16:creationId xmlns:a16="http://schemas.microsoft.com/office/drawing/2014/main" id="{E5CCE883-146E-03E7-3C1C-2BCF4733EA4B}"/>
              </a:ext>
            </a:extLst>
          </p:cNvPr>
          <p:cNvSpPr/>
          <p:nvPr/>
        </p:nvSpPr>
        <p:spPr>
          <a:xfrm>
            <a:off x="6773083" y="2438161"/>
            <a:ext cx="432401" cy="432278"/>
          </a:xfrm>
          <a:custGeom>
            <a:avLst/>
            <a:gdLst/>
            <a:ahLst/>
            <a:cxnLst/>
            <a:rect l="l" t="t" r="r" b="b"/>
            <a:pathLst>
              <a:path w="307340" h="309880" extrusionOk="0">
                <a:moveTo>
                  <a:pt x="153670" y="0"/>
                </a:moveTo>
                <a:lnTo>
                  <a:pt x="105096" y="7896"/>
                </a:lnTo>
                <a:lnTo>
                  <a:pt x="62912" y="29886"/>
                </a:lnTo>
                <a:lnTo>
                  <a:pt x="29648" y="63422"/>
                </a:lnTo>
                <a:lnTo>
                  <a:pt x="7833" y="105956"/>
                </a:lnTo>
                <a:lnTo>
                  <a:pt x="0" y="154940"/>
                </a:lnTo>
                <a:lnTo>
                  <a:pt x="7833" y="203923"/>
                </a:lnTo>
                <a:lnTo>
                  <a:pt x="29648" y="246457"/>
                </a:lnTo>
                <a:lnTo>
                  <a:pt x="62912" y="279993"/>
                </a:lnTo>
                <a:lnTo>
                  <a:pt x="105096" y="301983"/>
                </a:lnTo>
                <a:lnTo>
                  <a:pt x="153670" y="309880"/>
                </a:lnTo>
                <a:lnTo>
                  <a:pt x="202243" y="301983"/>
                </a:lnTo>
                <a:lnTo>
                  <a:pt x="244427" y="279993"/>
                </a:lnTo>
                <a:lnTo>
                  <a:pt x="277691" y="246457"/>
                </a:lnTo>
                <a:lnTo>
                  <a:pt x="299506" y="203923"/>
                </a:lnTo>
                <a:lnTo>
                  <a:pt x="307339" y="154940"/>
                </a:lnTo>
                <a:lnTo>
                  <a:pt x="299506" y="105956"/>
                </a:lnTo>
                <a:lnTo>
                  <a:pt x="277691" y="63422"/>
                </a:lnTo>
                <a:lnTo>
                  <a:pt x="244427" y="29886"/>
                </a:lnTo>
                <a:lnTo>
                  <a:pt x="202243" y="7896"/>
                </a:lnTo>
                <a:lnTo>
                  <a:pt x="153670" y="0"/>
                </a:lnTo>
                <a:close/>
              </a:path>
            </a:pathLst>
          </a:custGeom>
          <a:solidFill>
            <a:srgbClr val="FFCE53"/>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3</a:t>
            </a:r>
            <a:endParaRPr/>
          </a:p>
        </p:txBody>
      </p:sp>
      <p:sp>
        <p:nvSpPr>
          <p:cNvPr id="48" name="Google Shape;595;p13">
            <a:extLst>
              <a:ext uri="{FF2B5EF4-FFF2-40B4-BE49-F238E27FC236}">
                <a16:creationId xmlns:a16="http://schemas.microsoft.com/office/drawing/2014/main" id="{0FF5E2F9-79D2-4431-11D6-7A7D6107AED5}"/>
              </a:ext>
            </a:extLst>
          </p:cNvPr>
          <p:cNvSpPr/>
          <p:nvPr/>
        </p:nvSpPr>
        <p:spPr>
          <a:xfrm>
            <a:off x="8026400" y="3251200"/>
            <a:ext cx="2743200" cy="355600"/>
          </a:xfrm>
          <a:prstGeom prst="roundRect">
            <a:avLst>
              <a:gd name="adj" fmla="val 16667"/>
            </a:avLst>
          </a:prstGeom>
          <a:solidFill>
            <a:schemeClr val="lt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Calibri"/>
                <a:ea typeface="Calibri"/>
                <a:cs typeface="Calibri"/>
                <a:sym typeface="Calibri"/>
              </a:rPr>
              <a:t>Tata Lingkungan</a:t>
            </a:r>
            <a:endParaRPr sz="1400" b="1">
              <a:solidFill>
                <a:srgbClr val="000000"/>
              </a:solidFill>
              <a:latin typeface="Calibri"/>
              <a:ea typeface="Calibri"/>
              <a:cs typeface="Calibri"/>
              <a:sym typeface="Calibri"/>
            </a:endParaRPr>
          </a:p>
        </p:txBody>
      </p:sp>
      <p:sp>
        <p:nvSpPr>
          <p:cNvPr id="49" name="Google Shape;596;p13">
            <a:extLst>
              <a:ext uri="{FF2B5EF4-FFF2-40B4-BE49-F238E27FC236}">
                <a16:creationId xmlns:a16="http://schemas.microsoft.com/office/drawing/2014/main" id="{734EDAD8-5B84-504C-8308-679E6EA4CBFD}"/>
              </a:ext>
            </a:extLst>
          </p:cNvPr>
          <p:cNvSpPr/>
          <p:nvPr/>
        </p:nvSpPr>
        <p:spPr>
          <a:xfrm>
            <a:off x="7721600" y="3035061"/>
            <a:ext cx="432401" cy="432278"/>
          </a:xfrm>
          <a:custGeom>
            <a:avLst/>
            <a:gdLst/>
            <a:ahLst/>
            <a:cxnLst/>
            <a:rect l="l" t="t" r="r" b="b"/>
            <a:pathLst>
              <a:path w="307340" h="309880" extrusionOk="0">
                <a:moveTo>
                  <a:pt x="153670" y="0"/>
                </a:moveTo>
                <a:lnTo>
                  <a:pt x="105096" y="7896"/>
                </a:lnTo>
                <a:lnTo>
                  <a:pt x="62912" y="29886"/>
                </a:lnTo>
                <a:lnTo>
                  <a:pt x="29648" y="63422"/>
                </a:lnTo>
                <a:lnTo>
                  <a:pt x="7833" y="105956"/>
                </a:lnTo>
                <a:lnTo>
                  <a:pt x="0" y="154940"/>
                </a:lnTo>
                <a:lnTo>
                  <a:pt x="7833" y="203923"/>
                </a:lnTo>
                <a:lnTo>
                  <a:pt x="29648" y="246457"/>
                </a:lnTo>
                <a:lnTo>
                  <a:pt x="62912" y="279993"/>
                </a:lnTo>
                <a:lnTo>
                  <a:pt x="105096" y="301983"/>
                </a:lnTo>
                <a:lnTo>
                  <a:pt x="153670" y="309880"/>
                </a:lnTo>
                <a:lnTo>
                  <a:pt x="202243" y="301983"/>
                </a:lnTo>
                <a:lnTo>
                  <a:pt x="244427" y="279993"/>
                </a:lnTo>
                <a:lnTo>
                  <a:pt x="277691" y="246457"/>
                </a:lnTo>
                <a:lnTo>
                  <a:pt x="299506" y="203923"/>
                </a:lnTo>
                <a:lnTo>
                  <a:pt x="307339" y="154940"/>
                </a:lnTo>
                <a:lnTo>
                  <a:pt x="299506" y="105956"/>
                </a:lnTo>
                <a:lnTo>
                  <a:pt x="277691" y="63422"/>
                </a:lnTo>
                <a:lnTo>
                  <a:pt x="244427" y="29886"/>
                </a:lnTo>
                <a:lnTo>
                  <a:pt x="202243" y="7896"/>
                </a:lnTo>
                <a:lnTo>
                  <a:pt x="153670" y="0"/>
                </a:lnTo>
                <a:close/>
              </a:path>
            </a:pathLst>
          </a:custGeom>
          <a:solidFill>
            <a:srgbClr val="FFCE53"/>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4</a:t>
            </a:r>
            <a:endParaRPr/>
          </a:p>
        </p:txBody>
      </p:sp>
      <p:sp>
        <p:nvSpPr>
          <p:cNvPr id="50" name="Google Shape;597;p13">
            <a:extLst>
              <a:ext uri="{FF2B5EF4-FFF2-40B4-BE49-F238E27FC236}">
                <a16:creationId xmlns:a16="http://schemas.microsoft.com/office/drawing/2014/main" id="{36B42BA5-8D54-5A2F-0DDC-155792E86EB3}"/>
              </a:ext>
            </a:extLst>
          </p:cNvPr>
          <p:cNvSpPr/>
          <p:nvPr/>
        </p:nvSpPr>
        <p:spPr>
          <a:xfrm>
            <a:off x="8744123" y="3902949"/>
            <a:ext cx="2743200" cy="355600"/>
          </a:xfrm>
          <a:prstGeom prst="roundRect">
            <a:avLst>
              <a:gd name="adj" fmla="val 16667"/>
            </a:avLst>
          </a:prstGeom>
          <a:solidFill>
            <a:schemeClr val="lt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Calibri"/>
                <a:ea typeface="Calibri"/>
                <a:cs typeface="Calibri"/>
                <a:sym typeface="Calibri"/>
              </a:rPr>
              <a:t>Arsitektur Lanskap, Iluminasi &amp; Desain Interior</a:t>
            </a:r>
            <a:endParaRPr/>
          </a:p>
        </p:txBody>
      </p:sp>
      <p:sp>
        <p:nvSpPr>
          <p:cNvPr id="51" name="Google Shape;598;p13">
            <a:extLst>
              <a:ext uri="{FF2B5EF4-FFF2-40B4-BE49-F238E27FC236}">
                <a16:creationId xmlns:a16="http://schemas.microsoft.com/office/drawing/2014/main" id="{90C08DAA-1515-ED0C-EA5C-42D9F38485F9}"/>
              </a:ext>
            </a:extLst>
          </p:cNvPr>
          <p:cNvSpPr/>
          <p:nvPr/>
        </p:nvSpPr>
        <p:spPr>
          <a:xfrm>
            <a:off x="8439323" y="3686810"/>
            <a:ext cx="432401" cy="432278"/>
          </a:xfrm>
          <a:custGeom>
            <a:avLst/>
            <a:gdLst/>
            <a:ahLst/>
            <a:cxnLst/>
            <a:rect l="l" t="t" r="r" b="b"/>
            <a:pathLst>
              <a:path w="307340" h="309880" extrusionOk="0">
                <a:moveTo>
                  <a:pt x="153670" y="0"/>
                </a:moveTo>
                <a:lnTo>
                  <a:pt x="105096" y="7896"/>
                </a:lnTo>
                <a:lnTo>
                  <a:pt x="62912" y="29886"/>
                </a:lnTo>
                <a:lnTo>
                  <a:pt x="29648" y="63422"/>
                </a:lnTo>
                <a:lnTo>
                  <a:pt x="7833" y="105956"/>
                </a:lnTo>
                <a:lnTo>
                  <a:pt x="0" y="154940"/>
                </a:lnTo>
                <a:lnTo>
                  <a:pt x="7833" y="203923"/>
                </a:lnTo>
                <a:lnTo>
                  <a:pt x="29648" y="246457"/>
                </a:lnTo>
                <a:lnTo>
                  <a:pt x="62912" y="279993"/>
                </a:lnTo>
                <a:lnTo>
                  <a:pt x="105096" y="301983"/>
                </a:lnTo>
                <a:lnTo>
                  <a:pt x="153670" y="309880"/>
                </a:lnTo>
                <a:lnTo>
                  <a:pt x="202243" y="301983"/>
                </a:lnTo>
                <a:lnTo>
                  <a:pt x="244427" y="279993"/>
                </a:lnTo>
                <a:lnTo>
                  <a:pt x="277691" y="246457"/>
                </a:lnTo>
                <a:lnTo>
                  <a:pt x="299506" y="203923"/>
                </a:lnTo>
                <a:lnTo>
                  <a:pt x="307339" y="154940"/>
                </a:lnTo>
                <a:lnTo>
                  <a:pt x="299506" y="105956"/>
                </a:lnTo>
                <a:lnTo>
                  <a:pt x="277691" y="63422"/>
                </a:lnTo>
                <a:lnTo>
                  <a:pt x="244427" y="29886"/>
                </a:lnTo>
                <a:lnTo>
                  <a:pt x="202243" y="7896"/>
                </a:lnTo>
                <a:lnTo>
                  <a:pt x="153670" y="0"/>
                </a:lnTo>
                <a:close/>
              </a:path>
            </a:pathLst>
          </a:custGeom>
          <a:solidFill>
            <a:srgbClr val="FFCE53"/>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5</a:t>
            </a:r>
            <a:endParaRPr/>
          </a:p>
        </p:txBody>
      </p:sp>
      <p:sp>
        <p:nvSpPr>
          <p:cNvPr id="52" name="Google Shape;599;p13">
            <a:extLst>
              <a:ext uri="{FF2B5EF4-FFF2-40B4-BE49-F238E27FC236}">
                <a16:creationId xmlns:a16="http://schemas.microsoft.com/office/drawing/2014/main" id="{A997B12B-6ADF-0603-FE3D-89846EF82AF4}"/>
              </a:ext>
            </a:extLst>
          </p:cNvPr>
          <p:cNvSpPr/>
          <p:nvPr/>
        </p:nvSpPr>
        <p:spPr>
          <a:xfrm>
            <a:off x="8026400" y="4554699"/>
            <a:ext cx="2743200" cy="355600"/>
          </a:xfrm>
          <a:prstGeom prst="roundRect">
            <a:avLst>
              <a:gd name="adj" fmla="val 16667"/>
            </a:avLst>
          </a:prstGeom>
          <a:solidFill>
            <a:schemeClr val="lt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Calibri"/>
                <a:ea typeface="Calibri"/>
                <a:cs typeface="Calibri"/>
                <a:sym typeface="Calibri"/>
              </a:rPr>
              <a:t>Perencanaan Wilayah &amp; Kota</a:t>
            </a:r>
            <a:endParaRPr/>
          </a:p>
        </p:txBody>
      </p:sp>
      <p:sp>
        <p:nvSpPr>
          <p:cNvPr id="53" name="Google Shape;600;p13">
            <a:extLst>
              <a:ext uri="{FF2B5EF4-FFF2-40B4-BE49-F238E27FC236}">
                <a16:creationId xmlns:a16="http://schemas.microsoft.com/office/drawing/2014/main" id="{72DFE442-460B-B70F-277C-6725BF7BA819}"/>
              </a:ext>
            </a:extLst>
          </p:cNvPr>
          <p:cNvSpPr/>
          <p:nvPr/>
        </p:nvSpPr>
        <p:spPr>
          <a:xfrm>
            <a:off x="7721600" y="4338560"/>
            <a:ext cx="432401" cy="432278"/>
          </a:xfrm>
          <a:custGeom>
            <a:avLst/>
            <a:gdLst/>
            <a:ahLst/>
            <a:cxnLst/>
            <a:rect l="l" t="t" r="r" b="b"/>
            <a:pathLst>
              <a:path w="307340" h="309880" extrusionOk="0">
                <a:moveTo>
                  <a:pt x="153670" y="0"/>
                </a:moveTo>
                <a:lnTo>
                  <a:pt x="105096" y="7896"/>
                </a:lnTo>
                <a:lnTo>
                  <a:pt x="62912" y="29886"/>
                </a:lnTo>
                <a:lnTo>
                  <a:pt x="29648" y="63422"/>
                </a:lnTo>
                <a:lnTo>
                  <a:pt x="7833" y="105956"/>
                </a:lnTo>
                <a:lnTo>
                  <a:pt x="0" y="154940"/>
                </a:lnTo>
                <a:lnTo>
                  <a:pt x="7833" y="203923"/>
                </a:lnTo>
                <a:lnTo>
                  <a:pt x="29648" y="246457"/>
                </a:lnTo>
                <a:lnTo>
                  <a:pt x="62912" y="279993"/>
                </a:lnTo>
                <a:lnTo>
                  <a:pt x="105096" y="301983"/>
                </a:lnTo>
                <a:lnTo>
                  <a:pt x="153670" y="309880"/>
                </a:lnTo>
                <a:lnTo>
                  <a:pt x="202243" y="301983"/>
                </a:lnTo>
                <a:lnTo>
                  <a:pt x="244427" y="279993"/>
                </a:lnTo>
                <a:lnTo>
                  <a:pt x="277691" y="246457"/>
                </a:lnTo>
                <a:lnTo>
                  <a:pt x="299506" y="203923"/>
                </a:lnTo>
                <a:lnTo>
                  <a:pt x="307339" y="154940"/>
                </a:lnTo>
                <a:lnTo>
                  <a:pt x="299506" y="105956"/>
                </a:lnTo>
                <a:lnTo>
                  <a:pt x="277691" y="63422"/>
                </a:lnTo>
                <a:lnTo>
                  <a:pt x="244427" y="29886"/>
                </a:lnTo>
                <a:lnTo>
                  <a:pt x="202243" y="7896"/>
                </a:lnTo>
                <a:lnTo>
                  <a:pt x="153670" y="0"/>
                </a:lnTo>
                <a:close/>
              </a:path>
            </a:pathLst>
          </a:custGeom>
          <a:solidFill>
            <a:srgbClr val="FFCE53"/>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6</a:t>
            </a:r>
            <a:endParaRPr/>
          </a:p>
        </p:txBody>
      </p:sp>
      <p:sp>
        <p:nvSpPr>
          <p:cNvPr id="54" name="Google Shape;601;p13">
            <a:extLst>
              <a:ext uri="{FF2B5EF4-FFF2-40B4-BE49-F238E27FC236}">
                <a16:creationId xmlns:a16="http://schemas.microsoft.com/office/drawing/2014/main" id="{31F3AA48-A65E-26C3-F4D8-35C4AABF1214}"/>
              </a:ext>
            </a:extLst>
          </p:cNvPr>
          <p:cNvSpPr/>
          <p:nvPr/>
        </p:nvSpPr>
        <p:spPr>
          <a:xfrm>
            <a:off x="7079927" y="5156201"/>
            <a:ext cx="2743200" cy="355600"/>
          </a:xfrm>
          <a:prstGeom prst="roundRect">
            <a:avLst>
              <a:gd name="adj" fmla="val 16667"/>
            </a:avLst>
          </a:prstGeom>
          <a:solidFill>
            <a:schemeClr val="lt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8467" marR="0" lvl="0" indent="0" algn="ctr" rtl="0">
              <a:spcBef>
                <a:spcPts val="0"/>
              </a:spcBef>
              <a:spcAft>
                <a:spcPts val="0"/>
              </a:spcAft>
              <a:buNone/>
            </a:pPr>
            <a:r>
              <a:rPr lang="en-US" sz="1400" b="1">
                <a:solidFill>
                  <a:schemeClr val="dk1"/>
                </a:solidFill>
                <a:latin typeface="Calibri"/>
                <a:ea typeface="Calibri"/>
                <a:cs typeface="Calibri"/>
                <a:sym typeface="Calibri"/>
              </a:rPr>
              <a:t>Sains &amp; Rekayasa Teknik</a:t>
            </a:r>
            <a:endParaRPr/>
          </a:p>
        </p:txBody>
      </p:sp>
      <p:sp>
        <p:nvSpPr>
          <p:cNvPr id="55" name="Google Shape;602;p13">
            <a:extLst>
              <a:ext uri="{FF2B5EF4-FFF2-40B4-BE49-F238E27FC236}">
                <a16:creationId xmlns:a16="http://schemas.microsoft.com/office/drawing/2014/main" id="{CBC75EC6-D4B6-4C03-6303-B67DF608E63C}"/>
              </a:ext>
            </a:extLst>
          </p:cNvPr>
          <p:cNvSpPr/>
          <p:nvPr/>
        </p:nvSpPr>
        <p:spPr>
          <a:xfrm>
            <a:off x="6775127" y="4940062"/>
            <a:ext cx="432401" cy="432278"/>
          </a:xfrm>
          <a:custGeom>
            <a:avLst/>
            <a:gdLst/>
            <a:ahLst/>
            <a:cxnLst/>
            <a:rect l="l" t="t" r="r" b="b"/>
            <a:pathLst>
              <a:path w="307340" h="309880" extrusionOk="0">
                <a:moveTo>
                  <a:pt x="153670" y="0"/>
                </a:moveTo>
                <a:lnTo>
                  <a:pt x="105096" y="7896"/>
                </a:lnTo>
                <a:lnTo>
                  <a:pt x="62912" y="29886"/>
                </a:lnTo>
                <a:lnTo>
                  <a:pt x="29648" y="63422"/>
                </a:lnTo>
                <a:lnTo>
                  <a:pt x="7833" y="105956"/>
                </a:lnTo>
                <a:lnTo>
                  <a:pt x="0" y="154940"/>
                </a:lnTo>
                <a:lnTo>
                  <a:pt x="7833" y="203923"/>
                </a:lnTo>
                <a:lnTo>
                  <a:pt x="29648" y="246457"/>
                </a:lnTo>
                <a:lnTo>
                  <a:pt x="62912" y="279993"/>
                </a:lnTo>
                <a:lnTo>
                  <a:pt x="105096" y="301983"/>
                </a:lnTo>
                <a:lnTo>
                  <a:pt x="153670" y="309880"/>
                </a:lnTo>
                <a:lnTo>
                  <a:pt x="202243" y="301983"/>
                </a:lnTo>
                <a:lnTo>
                  <a:pt x="244427" y="279993"/>
                </a:lnTo>
                <a:lnTo>
                  <a:pt x="277691" y="246457"/>
                </a:lnTo>
                <a:lnTo>
                  <a:pt x="299506" y="203923"/>
                </a:lnTo>
                <a:lnTo>
                  <a:pt x="307339" y="154940"/>
                </a:lnTo>
                <a:lnTo>
                  <a:pt x="299506" y="105956"/>
                </a:lnTo>
                <a:lnTo>
                  <a:pt x="277691" y="63422"/>
                </a:lnTo>
                <a:lnTo>
                  <a:pt x="244427" y="29886"/>
                </a:lnTo>
                <a:lnTo>
                  <a:pt x="202243" y="7896"/>
                </a:lnTo>
                <a:lnTo>
                  <a:pt x="153670" y="0"/>
                </a:lnTo>
                <a:close/>
              </a:path>
            </a:pathLst>
          </a:custGeom>
          <a:solidFill>
            <a:srgbClr val="FFCE53"/>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7</a:t>
            </a:r>
            <a:endParaRPr/>
          </a:p>
        </p:txBody>
      </p:sp>
      <p:sp>
        <p:nvSpPr>
          <p:cNvPr id="56" name="Google Shape;603;p13">
            <a:extLst>
              <a:ext uri="{FF2B5EF4-FFF2-40B4-BE49-F238E27FC236}">
                <a16:creationId xmlns:a16="http://schemas.microsoft.com/office/drawing/2014/main" id="{A6408664-C45D-0AC0-DC07-B9F00441FFF6}"/>
              </a:ext>
            </a:extLst>
          </p:cNvPr>
          <p:cNvSpPr/>
          <p:nvPr/>
        </p:nvSpPr>
        <p:spPr>
          <a:xfrm>
            <a:off x="5855001" y="5757703"/>
            <a:ext cx="2743200" cy="355600"/>
          </a:xfrm>
          <a:prstGeom prst="roundRect">
            <a:avLst>
              <a:gd name="adj" fmla="val 16667"/>
            </a:avLst>
          </a:prstGeom>
          <a:solidFill>
            <a:schemeClr val="lt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Calibri"/>
                <a:ea typeface="Calibri"/>
                <a:cs typeface="Calibri"/>
                <a:sym typeface="Calibri"/>
              </a:rPr>
              <a:t>Manajemen Pelaksanaan</a:t>
            </a:r>
            <a:endParaRPr/>
          </a:p>
        </p:txBody>
      </p:sp>
      <p:sp>
        <p:nvSpPr>
          <p:cNvPr id="57" name="Google Shape;604;p13">
            <a:extLst>
              <a:ext uri="{FF2B5EF4-FFF2-40B4-BE49-F238E27FC236}">
                <a16:creationId xmlns:a16="http://schemas.microsoft.com/office/drawing/2014/main" id="{B71EDCAD-9D14-5CFE-6780-AC852E46E936}"/>
              </a:ext>
            </a:extLst>
          </p:cNvPr>
          <p:cNvSpPr/>
          <p:nvPr/>
        </p:nvSpPr>
        <p:spPr>
          <a:xfrm>
            <a:off x="5550201" y="5541564"/>
            <a:ext cx="432401" cy="432278"/>
          </a:xfrm>
          <a:custGeom>
            <a:avLst/>
            <a:gdLst/>
            <a:ahLst/>
            <a:cxnLst/>
            <a:rect l="l" t="t" r="r" b="b"/>
            <a:pathLst>
              <a:path w="307340" h="309880" extrusionOk="0">
                <a:moveTo>
                  <a:pt x="153670" y="0"/>
                </a:moveTo>
                <a:lnTo>
                  <a:pt x="105096" y="7896"/>
                </a:lnTo>
                <a:lnTo>
                  <a:pt x="62912" y="29886"/>
                </a:lnTo>
                <a:lnTo>
                  <a:pt x="29648" y="63422"/>
                </a:lnTo>
                <a:lnTo>
                  <a:pt x="7833" y="105956"/>
                </a:lnTo>
                <a:lnTo>
                  <a:pt x="0" y="154940"/>
                </a:lnTo>
                <a:lnTo>
                  <a:pt x="7833" y="203923"/>
                </a:lnTo>
                <a:lnTo>
                  <a:pt x="29648" y="246457"/>
                </a:lnTo>
                <a:lnTo>
                  <a:pt x="62912" y="279993"/>
                </a:lnTo>
                <a:lnTo>
                  <a:pt x="105096" y="301983"/>
                </a:lnTo>
                <a:lnTo>
                  <a:pt x="153670" y="309880"/>
                </a:lnTo>
                <a:lnTo>
                  <a:pt x="202243" y="301983"/>
                </a:lnTo>
                <a:lnTo>
                  <a:pt x="244427" y="279993"/>
                </a:lnTo>
                <a:lnTo>
                  <a:pt x="277691" y="246457"/>
                </a:lnTo>
                <a:lnTo>
                  <a:pt x="299506" y="203923"/>
                </a:lnTo>
                <a:lnTo>
                  <a:pt x="307339" y="154940"/>
                </a:lnTo>
                <a:lnTo>
                  <a:pt x="299506" y="105956"/>
                </a:lnTo>
                <a:lnTo>
                  <a:pt x="277691" y="63422"/>
                </a:lnTo>
                <a:lnTo>
                  <a:pt x="244427" y="29886"/>
                </a:lnTo>
                <a:lnTo>
                  <a:pt x="202243" y="7896"/>
                </a:lnTo>
                <a:lnTo>
                  <a:pt x="153670" y="0"/>
                </a:lnTo>
                <a:close/>
              </a:path>
            </a:pathLst>
          </a:custGeom>
          <a:solidFill>
            <a:srgbClr val="FFCE53"/>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8</a:t>
            </a:r>
            <a:endParaRPr/>
          </a:p>
        </p:txBody>
      </p:sp>
      <p:sp>
        <p:nvSpPr>
          <p:cNvPr id="58" name="Google Shape;605;p13">
            <a:extLst>
              <a:ext uri="{FF2B5EF4-FFF2-40B4-BE49-F238E27FC236}">
                <a16:creationId xmlns:a16="http://schemas.microsoft.com/office/drawing/2014/main" id="{40DD9E37-3EA8-588C-BAC6-1C3EF43BF9A8}"/>
              </a:ext>
            </a:extLst>
          </p:cNvPr>
          <p:cNvSpPr/>
          <p:nvPr/>
        </p:nvSpPr>
        <p:spPr>
          <a:xfrm>
            <a:off x="9470162" y="6404851"/>
            <a:ext cx="2106078" cy="313890"/>
          </a:xfrm>
          <a:custGeom>
            <a:avLst/>
            <a:gdLst/>
            <a:ahLst/>
            <a:cxnLst/>
            <a:rect l="l" t="t" r="r" b="b"/>
            <a:pathLst>
              <a:path w="2506979" h="444500" extrusionOk="0">
                <a:moveTo>
                  <a:pt x="2284730" y="0"/>
                </a:moveTo>
                <a:lnTo>
                  <a:pt x="222250" y="0"/>
                </a:lnTo>
                <a:lnTo>
                  <a:pt x="177477" y="4517"/>
                </a:lnTo>
                <a:lnTo>
                  <a:pt x="135766" y="17474"/>
                </a:lnTo>
                <a:lnTo>
                  <a:pt x="98015" y="37973"/>
                </a:lnTo>
                <a:lnTo>
                  <a:pt x="65119" y="65119"/>
                </a:lnTo>
                <a:lnTo>
                  <a:pt x="37973" y="98015"/>
                </a:lnTo>
                <a:lnTo>
                  <a:pt x="17474" y="135766"/>
                </a:lnTo>
                <a:lnTo>
                  <a:pt x="4517" y="177477"/>
                </a:lnTo>
                <a:lnTo>
                  <a:pt x="0" y="222250"/>
                </a:lnTo>
                <a:lnTo>
                  <a:pt x="4529" y="267059"/>
                </a:lnTo>
                <a:lnTo>
                  <a:pt x="17503" y="308786"/>
                </a:lnTo>
                <a:lnTo>
                  <a:pt x="37973" y="346484"/>
                </a:lnTo>
                <a:lnTo>
                  <a:pt x="65119" y="379380"/>
                </a:lnTo>
                <a:lnTo>
                  <a:pt x="98015" y="406526"/>
                </a:lnTo>
                <a:lnTo>
                  <a:pt x="135824" y="427043"/>
                </a:lnTo>
                <a:lnTo>
                  <a:pt x="177528" y="439987"/>
                </a:lnTo>
                <a:lnTo>
                  <a:pt x="222250" y="444500"/>
                </a:lnTo>
                <a:lnTo>
                  <a:pt x="2284730" y="444500"/>
                </a:lnTo>
                <a:lnTo>
                  <a:pt x="2329519" y="439982"/>
                </a:lnTo>
                <a:lnTo>
                  <a:pt x="2371245" y="427025"/>
                </a:lnTo>
                <a:lnTo>
                  <a:pt x="2409004" y="406526"/>
                </a:lnTo>
                <a:lnTo>
                  <a:pt x="2441900" y="379380"/>
                </a:lnTo>
                <a:lnTo>
                  <a:pt x="2469036" y="346484"/>
                </a:lnTo>
                <a:lnTo>
                  <a:pt x="2489522" y="308733"/>
                </a:lnTo>
                <a:lnTo>
                  <a:pt x="2502465" y="267022"/>
                </a:lnTo>
                <a:lnTo>
                  <a:pt x="2506980" y="222250"/>
                </a:lnTo>
                <a:lnTo>
                  <a:pt x="2502467" y="177477"/>
                </a:lnTo>
                <a:lnTo>
                  <a:pt x="2489523" y="135766"/>
                </a:lnTo>
                <a:lnTo>
                  <a:pt x="2469039" y="98015"/>
                </a:lnTo>
                <a:lnTo>
                  <a:pt x="2441908" y="65119"/>
                </a:lnTo>
                <a:lnTo>
                  <a:pt x="2409020" y="37973"/>
                </a:lnTo>
                <a:lnTo>
                  <a:pt x="2371266" y="17474"/>
                </a:lnTo>
                <a:lnTo>
                  <a:pt x="2329539" y="4517"/>
                </a:lnTo>
                <a:lnTo>
                  <a:pt x="2284730" y="0"/>
                </a:lnTo>
                <a:close/>
              </a:path>
            </a:pathLst>
          </a:custGeom>
          <a:solidFill>
            <a:srgbClr val="FFC00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200" b="1" dirty="0">
                <a:solidFill>
                  <a:schemeClr val="dk1"/>
                </a:solidFill>
                <a:latin typeface="Calibri"/>
                <a:ea typeface="Calibri"/>
                <a:cs typeface="Calibri"/>
                <a:sym typeface="Calibri"/>
              </a:rPr>
              <a:t>PP No. 14/2021 - Pasal 28 (c)</a:t>
            </a:r>
            <a:endParaRPr sz="1200" b="1" dirty="0">
              <a:solidFill>
                <a:schemeClr val="dk1"/>
              </a:solidFill>
              <a:latin typeface="Calibri"/>
              <a:ea typeface="Calibri"/>
              <a:cs typeface="Calibri"/>
              <a:sym typeface="Calibri"/>
            </a:endParaRPr>
          </a:p>
        </p:txBody>
      </p:sp>
      <p:sp>
        <p:nvSpPr>
          <p:cNvPr id="59" name="Google Shape;606;p13">
            <a:extLst>
              <a:ext uri="{FF2B5EF4-FFF2-40B4-BE49-F238E27FC236}">
                <a16:creationId xmlns:a16="http://schemas.microsoft.com/office/drawing/2014/main" id="{A86A89B6-0C09-2DB3-5EC1-BA3A62FFF93A}"/>
              </a:ext>
            </a:extLst>
          </p:cNvPr>
          <p:cNvSpPr txBox="1"/>
          <p:nvPr/>
        </p:nvSpPr>
        <p:spPr>
          <a:xfrm>
            <a:off x="6322361" y="1064876"/>
            <a:ext cx="5604047" cy="377882"/>
          </a:xfrm>
          <a:prstGeom prst="rect">
            <a:avLst/>
          </a:prstGeom>
          <a:noFill/>
          <a:ln>
            <a:noFill/>
          </a:ln>
        </p:spPr>
        <p:txBody>
          <a:bodyPr spcFirstLastPara="1" wrap="square" lIns="0" tIns="8450" rIns="0" bIns="0" anchor="t" anchorCtr="0">
            <a:spAutoFit/>
          </a:bodyPr>
          <a:lstStyle/>
          <a:p>
            <a:pPr marL="8467" marR="0" lvl="0" indent="0" algn="r" rtl="0">
              <a:spcBef>
                <a:spcPts val="0"/>
              </a:spcBef>
              <a:spcAft>
                <a:spcPts val="0"/>
              </a:spcAft>
              <a:buNone/>
            </a:pPr>
            <a:r>
              <a:rPr lang="en-US" sz="1200" dirty="0" err="1">
                <a:solidFill>
                  <a:schemeClr val="dk1"/>
                </a:solidFill>
                <a:latin typeface="Calibri"/>
                <a:ea typeface="Calibri"/>
                <a:cs typeface="Calibri"/>
                <a:sym typeface="Calibri"/>
              </a:rPr>
              <a:t>Penetapan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klasifikasi</a:t>
            </a:r>
            <a:r>
              <a:rPr lang="en-US" sz="1200" dirty="0">
                <a:solidFill>
                  <a:schemeClr val="dk1"/>
                </a:solidFill>
                <a:latin typeface="Calibri"/>
                <a:ea typeface="Calibri"/>
                <a:cs typeface="Calibri"/>
                <a:sym typeface="Calibri"/>
              </a:rPr>
              <a:t> TKK pada </a:t>
            </a:r>
            <a:r>
              <a:rPr lang="en-US" sz="1200" dirty="0" err="1">
                <a:solidFill>
                  <a:schemeClr val="dk1"/>
                </a:solidFill>
                <a:latin typeface="Calibri"/>
                <a:ea typeface="Calibri"/>
                <a:cs typeface="Calibri"/>
                <a:sym typeface="Calibri"/>
              </a:rPr>
              <a:t>Kualifikasi</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jabatan</a:t>
            </a:r>
            <a:r>
              <a:rPr lang="en-US" sz="1200" dirty="0">
                <a:solidFill>
                  <a:schemeClr val="dk1"/>
                </a:solidFill>
                <a:latin typeface="Calibri"/>
                <a:ea typeface="Calibri"/>
                <a:cs typeface="Calibri"/>
                <a:sym typeface="Calibri"/>
              </a:rPr>
              <a:t> Operator, </a:t>
            </a:r>
            <a:r>
              <a:rPr lang="en-US" sz="1200" dirty="0" err="1">
                <a:solidFill>
                  <a:schemeClr val="dk1"/>
                </a:solidFill>
                <a:latin typeface="Calibri"/>
                <a:ea typeface="Calibri"/>
                <a:cs typeface="Calibri"/>
                <a:sym typeface="Calibri"/>
              </a:rPr>
              <a:t>Teknisi</a:t>
            </a:r>
            <a:r>
              <a:rPr lang="en-US" sz="1200" dirty="0">
                <a:solidFill>
                  <a:schemeClr val="dk1"/>
                </a:solidFill>
                <a:latin typeface="Calibri"/>
                <a:ea typeface="Calibri"/>
                <a:cs typeface="Calibri"/>
                <a:sym typeface="Calibri"/>
              </a:rPr>
              <a:t>/Analis, dan Ahli </a:t>
            </a:r>
            <a:r>
              <a:rPr lang="en-US" sz="1200" dirty="0" err="1">
                <a:solidFill>
                  <a:schemeClr val="dk1"/>
                </a:solidFill>
                <a:latin typeface="Calibri"/>
                <a:ea typeface="Calibri"/>
                <a:cs typeface="Calibri"/>
                <a:sym typeface="Calibri"/>
              </a:rPr>
              <a:t>berdasarkan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Bidang</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Keilmuan</a:t>
            </a:r>
            <a:r>
              <a:rPr lang="en-US" sz="1200" dirty="0">
                <a:solidFill>
                  <a:schemeClr val="dk1"/>
                </a:solidFill>
                <a:latin typeface="Calibri"/>
                <a:ea typeface="Calibri"/>
                <a:cs typeface="Calibri"/>
                <a:sym typeface="Calibri"/>
              </a:rPr>
              <a:t> yang </a:t>
            </a:r>
            <a:r>
              <a:rPr lang="en-US" sz="1200" dirty="0" err="1">
                <a:solidFill>
                  <a:schemeClr val="dk1"/>
                </a:solidFill>
                <a:latin typeface="Calibri"/>
                <a:ea typeface="Calibri"/>
                <a:cs typeface="Calibri"/>
                <a:sym typeface="Calibri"/>
              </a:rPr>
              <a:t>terkait</a:t>
            </a:r>
            <a:r>
              <a:rPr lang="en-US" sz="1200" dirty="0">
                <a:solidFill>
                  <a:schemeClr val="dk1"/>
                </a:solidFill>
                <a:latin typeface="Calibri"/>
                <a:ea typeface="Calibri"/>
                <a:cs typeface="Calibri"/>
                <a:sym typeface="Calibri"/>
              </a:rPr>
              <a:t> Jasa </a:t>
            </a:r>
            <a:r>
              <a:rPr lang="en-US" sz="1200" dirty="0" err="1">
                <a:solidFill>
                  <a:schemeClr val="dk1"/>
                </a:solidFill>
                <a:latin typeface="Calibri"/>
                <a:ea typeface="Calibri"/>
                <a:cs typeface="Calibri"/>
                <a:sym typeface="Calibri"/>
              </a:rPr>
              <a:t>Konstruksi</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meliputi</a:t>
            </a:r>
            <a:endParaRPr dirty="0"/>
          </a:p>
        </p:txBody>
      </p:sp>
      <p:sp>
        <p:nvSpPr>
          <p:cNvPr id="60" name="Google Shape;607;p13">
            <a:extLst>
              <a:ext uri="{FF2B5EF4-FFF2-40B4-BE49-F238E27FC236}">
                <a16:creationId xmlns:a16="http://schemas.microsoft.com/office/drawing/2014/main" id="{705536EA-484E-7468-3E7B-F87E1CC0016F}"/>
              </a:ext>
            </a:extLst>
          </p:cNvPr>
          <p:cNvSpPr txBox="1"/>
          <p:nvPr/>
        </p:nvSpPr>
        <p:spPr>
          <a:xfrm>
            <a:off x="1407478" y="6249903"/>
            <a:ext cx="797698" cy="320601"/>
          </a:xfrm>
          <a:prstGeom prst="rect">
            <a:avLst/>
          </a:prstGeom>
          <a:noFill/>
          <a:ln>
            <a:noFill/>
          </a:ln>
        </p:spPr>
        <p:txBody>
          <a:bodyPr spcFirstLastPara="1" wrap="square" lIns="0" tIns="12700" rIns="0" bIns="0" anchor="t" anchorCtr="0">
            <a:spAutoFit/>
          </a:bodyPr>
          <a:lstStyle/>
          <a:p>
            <a:pPr marL="12701" marR="0" lvl="0" indent="0" algn="l" rtl="0">
              <a:spcBef>
                <a:spcPts val="0"/>
              </a:spcBef>
              <a:spcAft>
                <a:spcPts val="0"/>
              </a:spcAft>
              <a:buNone/>
            </a:pPr>
            <a:r>
              <a:rPr lang="en-US" sz="2000" b="1">
                <a:solidFill>
                  <a:schemeClr val="dk1"/>
                </a:solidFill>
                <a:latin typeface="Calibri"/>
                <a:ea typeface="Calibri"/>
                <a:cs typeface="Calibri"/>
                <a:sym typeface="Calibri"/>
              </a:rPr>
              <a:t>DULU</a:t>
            </a:r>
            <a:endParaRPr sz="2000">
              <a:solidFill>
                <a:schemeClr val="dk1"/>
              </a:solidFill>
              <a:latin typeface="Calibri"/>
              <a:ea typeface="Calibri"/>
              <a:cs typeface="Calibri"/>
              <a:sym typeface="Calibri"/>
            </a:endParaRPr>
          </a:p>
        </p:txBody>
      </p:sp>
      <p:sp>
        <p:nvSpPr>
          <p:cNvPr id="61" name="Google Shape;608;p13">
            <a:extLst>
              <a:ext uri="{FF2B5EF4-FFF2-40B4-BE49-F238E27FC236}">
                <a16:creationId xmlns:a16="http://schemas.microsoft.com/office/drawing/2014/main" id="{0A5BBE76-F6F4-B12E-3188-7B011206B6F1}"/>
              </a:ext>
            </a:extLst>
          </p:cNvPr>
          <p:cNvSpPr txBox="1"/>
          <p:nvPr/>
        </p:nvSpPr>
        <p:spPr>
          <a:xfrm>
            <a:off x="7721600" y="6249902"/>
            <a:ext cx="1596162" cy="320601"/>
          </a:xfrm>
          <a:prstGeom prst="rect">
            <a:avLst/>
          </a:prstGeom>
          <a:noFill/>
          <a:ln>
            <a:noFill/>
          </a:ln>
        </p:spPr>
        <p:txBody>
          <a:bodyPr spcFirstLastPara="1" wrap="square" lIns="0" tIns="12700" rIns="0" bIns="0" anchor="t" anchorCtr="0">
            <a:spAutoFit/>
          </a:bodyPr>
          <a:lstStyle/>
          <a:p>
            <a:pPr marL="12701" marR="0" lvl="0" indent="0" algn="l" rtl="0">
              <a:spcBef>
                <a:spcPts val="0"/>
              </a:spcBef>
              <a:spcAft>
                <a:spcPts val="0"/>
              </a:spcAft>
              <a:buNone/>
            </a:pPr>
            <a:r>
              <a:rPr lang="en-US" sz="2000" b="1">
                <a:solidFill>
                  <a:schemeClr val="dk1"/>
                </a:solidFill>
                <a:latin typeface="Calibri"/>
                <a:ea typeface="Calibri"/>
                <a:cs typeface="Calibri"/>
                <a:sym typeface="Calibri"/>
              </a:rPr>
              <a:t>SEKARANG</a:t>
            </a:r>
            <a:endParaRPr sz="2000">
              <a:solidFill>
                <a:schemeClr val="dk1"/>
              </a:solidFill>
              <a:latin typeface="Calibri"/>
              <a:ea typeface="Calibri"/>
              <a:cs typeface="Calibri"/>
              <a:sym typeface="Calibri"/>
            </a:endParaRPr>
          </a:p>
        </p:txBody>
      </p:sp>
      <p:sp>
        <p:nvSpPr>
          <p:cNvPr id="62" name="TextBox 61">
            <a:extLst>
              <a:ext uri="{FF2B5EF4-FFF2-40B4-BE49-F238E27FC236}">
                <a16:creationId xmlns:a16="http://schemas.microsoft.com/office/drawing/2014/main" id="{117AE857-1A3D-9A42-D169-1C6F2DA74273}"/>
              </a:ext>
            </a:extLst>
          </p:cNvPr>
          <p:cNvSpPr txBox="1"/>
          <p:nvPr/>
        </p:nvSpPr>
        <p:spPr>
          <a:xfrm>
            <a:off x="941910" y="586991"/>
            <a:ext cx="5084819" cy="205121"/>
          </a:xfrm>
          <a:prstGeom prst="rect">
            <a:avLst/>
          </a:prstGeom>
        </p:spPr>
        <p:txBody>
          <a:bodyPr wrap="square" lIns="0" tIns="0" rIns="0" bIns="0" rtlCol="0" anchor="t">
            <a:spAutoFit/>
          </a:bodyPr>
          <a:lstStyle/>
          <a:p>
            <a:r>
              <a:rPr lang="id-ID" sz="1333" noProof="1">
                <a:solidFill>
                  <a:schemeClr val="bg1"/>
                </a:solidFill>
                <a:latin typeface=""/>
                <a:ea typeface="Poppins Medium"/>
                <a:cs typeface="Poppins Medium"/>
                <a:sym typeface="Poppins Medium"/>
              </a:rPr>
              <a:t>Sumber: </a:t>
            </a:r>
            <a:r>
              <a:rPr lang="en-US" sz="1333" noProof="1">
                <a:solidFill>
                  <a:schemeClr val="bg1"/>
                </a:solidFill>
                <a:latin typeface=""/>
                <a:ea typeface="Poppins Medium"/>
                <a:cs typeface="Poppins Medium"/>
                <a:sym typeface="Poppins Medium"/>
              </a:rPr>
              <a:t>PP No. 14/2021 Pasal 28 (C)</a:t>
            </a:r>
            <a:endParaRPr lang="id-ID" sz="1333" noProof="1">
              <a:solidFill>
                <a:schemeClr val="bg1"/>
              </a:solidFill>
              <a:latin typeface=""/>
              <a:ea typeface="Poppins Medium"/>
              <a:cs typeface="Poppins Medium"/>
              <a:sym typeface="Poppins Medium"/>
            </a:endParaRPr>
          </a:p>
        </p:txBody>
      </p:sp>
    </p:spTree>
    <p:extLst>
      <p:ext uri="{BB962C8B-B14F-4D97-AF65-F5344CB8AC3E}">
        <p14:creationId xmlns:p14="http://schemas.microsoft.com/office/powerpoint/2010/main" val="351199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Office">
  <a:themeElements>
    <a:clrScheme name="Pusaka Color">
      <a:dk1>
        <a:srgbClr val="000000"/>
      </a:dk1>
      <a:lt1>
        <a:srgbClr val="FFFFFF"/>
      </a:lt1>
      <a:dk2>
        <a:srgbClr val="203569"/>
      </a:dk2>
      <a:lt2>
        <a:srgbClr val="DCE3F4"/>
      </a:lt2>
      <a:accent1>
        <a:srgbClr val="203569"/>
      </a:accent1>
      <a:accent2>
        <a:srgbClr val="011B9D"/>
      </a:accent2>
      <a:accent3>
        <a:srgbClr val="FFC600"/>
      </a:accent3>
      <a:accent4>
        <a:srgbClr val="3659B0"/>
      </a:accent4>
      <a:accent5>
        <a:srgbClr val="0125D9"/>
      </a:accent5>
      <a:accent6>
        <a:srgbClr val="FFD94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7">
    <wetp:webextensionref xmlns:r="http://schemas.openxmlformats.org/officeDocument/2006/relationships" r:id="rId1"/>
  </wetp:taskpane>
  <wetp:taskpane dockstate="right" visibility="0" width="438" row="8">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4F3561E-5CA7-4D5D-A958-4DC169E87703}">
  <we:reference id="WA200006046" version="1.0.0.0" store="Omex" storeType="OMEX"/>
  <we:alternateReferences>
    <we:reference id="WA200006046" version="1.0.0.0" store="WA200006046"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095D33C-7C29-4EFC-AC76-B5BB33C2D122}">
  <we:reference id="WA200001396" version="5.1.1.0" store="Omex" storeType="OMEX"/>
  <we:alternateReferences>
    <we:reference id="WA200001396" version="5.1.1.0" store="WA20000139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24BE0E7F10094580D00240CB6BCBFE" ma:contentTypeVersion="16" ma:contentTypeDescription="Create a new document." ma:contentTypeScope="" ma:versionID="d9dbbb43d8407cc7238f37f2afe4b4ca">
  <xsd:schema xmlns:xsd="http://www.w3.org/2001/XMLSchema" xmlns:xs="http://www.w3.org/2001/XMLSchema" xmlns:p="http://schemas.microsoft.com/office/2006/metadata/properties" xmlns:ns2="4b7ff77f-b841-4302-92b5-3e2fc713e336" xmlns:ns3="81dc806d-dda1-4979-bc5d-3b012977f15b" targetNamespace="http://schemas.microsoft.com/office/2006/metadata/properties" ma:root="true" ma:fieldsID="68d528aa91807b0e76afcfa2f0ffb47e" ns2:_="" ns3:_="">
    <xsd:import namespace="4b7ff77f-b841-4302-92b5-3e2fc713e336"/>
    <xsd:import namespace="81dc806d-dda1-4979-bc5d-3b012977f1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ff77f-b841-4302-92b5-3e2fc713e3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6e5fdbd-f22c-4953-aab7-1427a6960ba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dc806d-dda1-4979-bc5d-3b012977f15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dd332c4-548f-4280-90c6-de2793d08236}" ma:internalName="TaxCatchAll" ma:showField="CatchAllData" ma:web="81dc806d-dda1-4979-bc5d-3b012977f15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b7ff77f-b841-4302-92b5-3e2fc713e336">
      <Terms xmlns="http://schemas.microsoft.com/office/infopath/2007/PartnerControls"/>
    </lcf76f155ced4ddcb4097134ff3c332f>
    <TaxCatchAll xmlns="81dc806d-dda1-4979-bc5d-3b012977f15b" xsi:nil="true"/>
  </documentManagement>
</p:properties>
</file>

<file path=customXml/itemProps1.xml><?xml version="1.0" encoding="utf-8"?>
<ds:datastoreItem xmlns:ds="http://schemas.openxmlformats.org/officeDocument/2006/customXml" ds:itemID="{767A2A0D-6A4D-4396-96F2-A67AD0D6BB97}">
  <ds:schemaRefs>
    <ds:schemaRef ds:uri="4b7ff77f-b841-4302-92b5-3e2fc713e336"/>
    <ds:schemaRef ds:uri="81dc806d-dda1-4979-bc5d-3b012977f1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6BE8EF4-3871-4355-B493-0E50D17502D0}">
  <ds:schemaRefs>
    <ds:schemaRef ds:uri="http://schemas.microsoft.com/sharepoint/v3/contenttype/forms"/>
  </ds:schemaRefs>
</ds:datastoreItem>
</file>

<file path=customXml/itemProps3.xml><?xml version="1.0" encoding="utf-8"?>
<ds:datastoreItem xmlns:ds="http://schemas.openxmlformats.org/officeDocument/2006/customXml" ds:itemID="{A2267C52-E5B3-4873-8E95-13F24FE856B2}">
  <ds:schemaRef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purl.org/dc/elements/1.1/"/>
    <ds:schemaRef ds:uri="http://www.w3.org/XML/1998/namespace"/>
    <ds:schemaRef ds:uri="81dc806d-dda1-4979-bc5d-3b012977f15b"/>
    <ds:schemaRef ds:uri="4b7ff77f-b841-4302-92b5-3e2fc713e336"/>
    <ds:schemaRef ds:uri="http://purl.org/dc/terms/"/>
  </ds:schemaRefs>
</ds:datastoreItem>
</file>

<file path=docMetadata/LabelInfo.xml><?xml version="1.0" encoding="utf-8"?>
<clbl:labelList xmlns:clbl="http://schemas.microsoft.com/office/2020/mipLabelMetadata">
  <clbl:label id="{7a697bb2-85cb-4005-b6b2-f0bda687be52}" enabled="0" method="" siteId="{7a697bb2-85cb-4005-b6b2-f0bda687be52}" removed="1"/>
</clbl:labelList>
</file>

<file path=docProps/app.xml><?xml version="1.0" encoding="utf-8"?>
<Properties xmlns="http://schemas.openxmlformats.org/officeDocument/2006/extended-properties" xmlns:vt="http://schemas.openxmlformats.org/officeDocument/2006/docPropsVTypes">
  <TotalTime>373</TotalTime>
  <Words>2887</Words>
  <Application>Microsoft Office PowerPoint</Application>
  <PresentationFormat>Widescreen</PresentationFormat>
  <Paragraphs>566</Paragraphs>
  <Slides>37</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Inter</vt:lpstr>
      <vt:lpstr>Tahoma Regular</vt:lpstr>
      <vt:lpstr>Arial</vt:lpstr>
      <vt:lpstr>Arial Nova Cond</vt:lpstr>
      <vt:lpstr>Calibri</vt:lpstr>
      <vt:lpstr>Century Gothic</vt:lpstr>
      <vt:lpstr>Montserrat Black</vt:lpstr>
      <vt:lpstr>Open Sans</vt:lpstr>
      <vt:lpstr>Poppins</vt:lpstr>
      <vt:lpstr>Segoe UI</vt:lpstr>
      <vt:lpstr>Trebuchet MS</vt:lpstr>
      <vt:lpstr>Ubuntu</vt:lpstr>
      <vt:lpstr>Wingdings</vt:lpstr>
      <vt:lpstr>Tema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BAYS;PBPPK;PUSAKA PU</dc:creator>
  <cp:lastModifiedBy>Bayu Dwi Samoedra, S.T., M.A.</cp:lastModifiedBy>
  <cp:revision>11</cp:revision>
  <cp:lastPrinted>2025-07-03T10:49:36Z</cp:lastPrinted>
  <dcterms:created xsi:type="dcterms:W3CDTF">2025-06-23T08:34:14Z</dcterms:created>
  <dcterms:modified xsi:type="dcterms:W3CDTF">2025-08-19T13:43:43Z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0x010100EF24BE0E7F10094580D00240CB6BCBFE</vt:lpwstr>
  </property>
  <property fmtid="{D5CDD505-2E9C-101B-9397-08002B2CF9AE}" pid="3" name="MediaServiceImageTags">
    <vt:lpwstr/>
  </property>
</Properties>
</file>