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358" r:id="rId2"/>
    <p:sldId id="310" r:id="rId3"/>
    <p:sldId id="259" r:id="rId4"/>
    <p:sldId id="256" r:id="rId5"/>
    <p:sldId id="257" r:id="rId6"/>
    <p:sldId id="260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1361" r:id="rId21"/>
    <p:sldId id="274" r:id="rId22"/>
    <p:sldId id="1362" r:id="rId23"/>
    <p:sldId id="275" r:id="rId24"/>
    <p:sldId id="276" r:id="rId25"/>
    <p:sldId id="1363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318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877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47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832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573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496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793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685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768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77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202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DF3C0-E0AD-40CE-9486-3EF0D245F8A5}" type="datetimeFigureOut">
              <a:rPr lang="en-ID" smtClean="0"/>
              <a:t>21/02/2024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509C-1BB3-43B0-81EF-1F570DA912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054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ayusuf258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6B45C-534F-408F-D758-7D50CA965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906">
            <a:off x="3031097" y="1801591"/>
            <a:ext cx="2528467" cy="35868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4BC42-A288-DA52-791D-80D7589A0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4" y="1148448"/>
            <a:ext cx="2606352" cy="36488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0319DE-4A0C-E9C3-808D-36FCB1F2AF46}"/>
              </a:ext>
            </a:extLst>
          </p:cNvPr>
          <p:cNvSpPr/>
          <p:nvPr/>
        </p:nvSpPr>
        <p:spPr>
          <a:xfrm>
            <a:off x="674910" y="1164779"/>
            <a:ext cx="2623457" cy="362494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52E9B-8AA1-FCC8-EA06-170BBC6A4D86}"/>
              </a:ext>
            </a:extLst>
          </p:cNvPr>
          <p:cNvSpPr txBox="1"/>
          <p:nvPr/>
        </p:nvSpPr>
        <p:spPr>
          <a:xfrm>
            <a:off x="15730" y="440871"/>
            <a:ext cx="377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PUPR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Nomor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P3 BPK, 30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Agustus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9CF04-3A08-3D05-71A6-84936946433B}"/>
              </a:ext>
            </a:extLst>
          </p:cNvPr>
          <p:cNvSpPr txBox="1"/>
          <p:nvPr/>
        </p:nvSpPr>
        <p:spPr>
          <a:xfrm>
            <a:off x="5619811" y="3995058"/>
            <a:ext cx="318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Dirjen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BiKon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 73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TCP2BPK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2023,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November 2023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C745C-902E-B38F-53CD-8DEBF5BE1E03}"/>
              </a:ext>
            </a:extLst>
          </p:cNvPr>
          <p:cNvSpPr txBox="1"/>
          <p:nvPr/>
        </p:nvSpPr>
        <p:spPr>
          <a:xfrm>
            <a:off x="5355772" y="4942112"/>
            <a:ext cx="3744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5838" indent="-985838">
              <a:tabLst>
                <a:tab pos="1077913" algn="l"/>
              </a:tabLst>
            </a:pPr>
            <a:r>
              <a:rPr lang="en-US" sz="1600" dirty="0"/>
              <a:t>Lampiran I	: </a:t>
            </a:r>
            <a:r>
              <a:rPr lang="en-US" sz="1600" dirty="0" err="1"/>
              <a:t>Tabel</a:t>
            </a:r>
            <a:r>
              <a:rPr lang="en-US" sz="1600" dirty="0"/>
              <a:t> </a:t>
            </a:r>
            <a:r>
              <a:rPr lang="en-US" sz="1600" dirty="0" err="1"/>
              <a:t>Acuan</a:t>
            </a:r>
            <a:r>
              <a:rPr lang="en-US" sz="1600" dirty="0"/>
              <a:t> dan Tata Cara 	</a:t>
            </a:r>
            <a:r>
              <a:rPr lang="en-US" sz="1600" dirty="0" err="1"/>
              <a:t>Penyusunan</a:t>
            </a:r>
            <a:r>
              <a:rPr lang="en-US" sz="1600" dirty="0"/>
              <a:t> BPK</a:t>
            </a:r>
          </a:p>
          <a:p>
            <a:pPr marL="985838" indent="-985838">
              <a:tabLst>
                <a:tab pos="1077913" algn="l"/>
              </a:tabLst>
            </a:pPr>
            <a:r>
              <a:rPr lang="en-US" sz="1600" dirty="0"/>
              <a:t>Lampiran II	:	AHSP </a:t>
            </a:r>
            <a:r>
              <a:rPr lang="en-US" sz="1600" dirty="0" err="1"/>
              <a:t>Bidang</a:t>
            </a:r>
            <a:r>
              <a:rPr lang="en-US" sz="1600" dirty="0"/>
              <a:t> </a:t>
            </a:r>
            <a:r>
              <a:rPr lang="en-US" sz="1600" dirty="0" err="1"/>
              <a:t>Smber</a:t>
            </a:r>
            <a:r>
              <a:rPr lang="en-US" sz="1600" dirty="0"/>
              <a:t> Daya Air</a:t>
            </a:r>
          </a:p>
          <a:p>
            <a:pPr marL="985838" indent="-985838">
              <a:tabLst>
                <a:tab pos="1077913" algn="l"/>
              </a:tabLst>
            </a:pPr>
            <a:r>
              <a:rPr lang="en-US" sz="1600" dirty="0"/>
              <a:t>Lampiran III	: AHSP </a:t>
            </a:r>
            <a:r>
              <a:rPr lang="en-US" sz="1600" dirty="0" err="1"/>
              <a:t>Bidang</a:t>
            </a:r>
            <a:r>
              <a:rPr lang="en-US" sz="1600" dirty="0"/>
              <a:t> Bina </a:t>
            </a:r>
            <a:r>
              <a:rPr lang="en-US" sz="1600" dirty="0" err="1"/>
              <a:t>Marga</a:t>
            </a:r>
            <a:endParaRPr lang="en-US" sz="1600" dirty="0"/>
          </a:p>
          <a:p>
            <a:pPr marL="985838" indent="-985838">
              <a:tabLst>
                <a:tab pos="1077913" algn="l"/>
              </a:tabLst>
            </a:pPr>
            <a:r>
              <a:rPr lang="en-US" sz="1600" dirty="0"/>
              <a:t>Lampiran IV	: AHSP </a:t>
            </a:r>
            <a:r>
              <a:rPr lang="en-US" sz="1600" dirty="0" err="1"/>
              <a:t>Bidang</a:t>
            </a:r>
            <a:r>
              <a:rPr lang="en-US" sz="1600" dirty="0"/>
              <a:t> </a:t>
            </a:r>
            <a:r>
              <a:rPr lang="en-US" sz="1600" dirty="0" err="1"/>
              <a:t>Cipta</a:t>
            </a:r>
            <a:r>
              <a:rPr lang="en-US" sz="1600" dirty="0"/>
              <a:t> </a:t>
            </a:r>
            <a:r>
              <a:rPr lang="en-US" sz="1600" dirty="0" err="1"/>
              <a:t>Karya</a:t>
            </a:r>
            <a:r>
              <a:rPr lang="en-US" sz="1600" dirty="0"/>
              <a:t> dan 	</a:t>
            </a:r>
            <a:r>
              <a:rPr lang="en-US" sz="1600" dirty="0" err="1"/>
              <a:t>Perumahan</a:t>
            </a:r>
            <a:r>
              <a:rPr lang="en-US" sz="1600" dirty="0"/>
              <a:t> </a:t>
            </a:r>
            <a:endParaRPr lang="en-ID" sz="1600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8C0D4D5-EE40-D9E3-0638-5578D71EEE7E}"/>
              </a:ext>
            </a:extLst>
          </p:cNvPr>
          <p:cNvSpPr/>
          <p:nvPr/>
        </p:nvSpPr>
        <p:spPr>
          <a:xfrm flipV="1">
            <a:off x="1623647" y="1084385"/>
            <a:ext cx="668215" cy="19929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09EA1AF-FEC2-0ECC-8BA4-B9F8DAD612E4}"/>
              </a:ext>
            </a:extLst>
          </p:cNvPr>
          <p:cNvSpPr/>
          <p:nvPr/>
        </p:nvSpPr>
        <p:spPr>
          <a:xfrm rot="6492671" flipV="1">
            <a:off x="5205023" y="4220308"/>
            <a:ext cx="668215" cy="19929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822E8C-B3C5-41A5-976C-987DBDF799AB}"/>
              </a:ext>
            </a:extLst>
          </p:cNvPr>
          <p:cNvSpPr txBox="1"/>
          <p:nvPr/>
        </p:nvSpPr>
        <p:spPr>
          <a:xfrm>
            <a:off x="468035" y="5783872"/>
            <a:ext cx="4096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Iskandar A. Yusuf</a:t>
            </a:r>
          </a:p>
          <a:p>
            <a:pPr algn="ctr"/>
            <a:r>
              <a:rPr lang="en-US" u="sng" dirty="0">
                <a:hlinkClick r:id="rId4"/>
              </a:rPr>
              <a:t>iayusuf258@gmail.com</a:t>
            </a:r>
            <a:r>
              <a:rPr lang="en-US" u="sng" dirty="0"/>
              <a:t>;  </a:t>
            </a:r>
            <a:r>
              <a:rPr lang="en-US" dirty="0"/>
              <a:t>HP: 0818226699</a:t>
            </a:r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51D5D-60DE-409C-AAB8-E7BB99AF800F}"/>
              </a:ext>
            </a:extLst>
          </p:cNvPr>
          <p:cNvSpPr/>
          <p:nvPr/>
        </p:nvSpPr>
        <p:spPr>
          <a:xfrm>
            <a:off x="4456173" y="548283"/>
            <a:ext cx="46442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Sosialisasi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PerMen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PUPR</a:t>
            </a:r>
          </a:p>
          <a:p>
            <a:pPr algn="ctr"/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Nomor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8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Tahun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2023 dan</a:t>
            </a:r>
          </a:p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 </a:t>
            </a:r>
            <a:r>
              <a:rPr lang="en-US" sz="2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Dirjen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Binkon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No.73 </a:t>
            </a:r>
            <a:r>
              <a:rPr lang="en-US" sz="2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Tahun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855206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C1556-9BB2-4E17-B6A9-E093BA0D5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276"/>
            <a:ext cx="9110545" cy="68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21756-5A58-4B21-AEAE-CE5F9B2D6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01" y="0"/>
            <a:ext cx="924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8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A6029-0857-4674-A556-8566A8F72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4"/>
            <a:ext cx="9157094" cy="68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4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AAF149-2529-4AD8-B438-4EC1952F4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4" y="0"/>
            <a:ext cx="9170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7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CB73A-A647-4631-85D1-939FB640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52"/>
            <a:ext cx="9177781" cy="68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89D61-3C84-4392-B89D-C5C6EE574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8"/>
            <a:ext cx="9144000" cy="68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56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15E62-62FB-45E5-B971-49CF24FF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10"/>
            <a:ext cx="9166521" cy="68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8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B6016-E50A-479A-947D-85B4F835F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14"/>
            <a:ext cx="9130819" cy="68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B927A-1861-4ECC-8E68-BC289B1B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2"/>
            <a:ext cx="9160890" cy="68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1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D4E80-B075-48C2-B642-C46123857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8"/>
            <a:ext cx="9151556" cy="68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D1C8A-E850-47E9-8B26-4CC4763D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44"/>
            <a:ext cx="9144000" cy="69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12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97BDFE-6B46-DFA0-3195-54BB1BC04A9C}"/>
              </a:ext>
            </a:extLst>
          </p:cNvPr>
          <p:cNvSpPr/>
          <p:nvPr/>
        </p:nvSpPr>
        <p:spPr>
          <a:xfrm>
            <a:off x="335777" y="226165"/>
            <a:ext cx="5095014" cy="516117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4) </a:t>
            </a:r>
            <a:r>
              <a:rPr lang="en-U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Ketentuan</a:t>
            </a:r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Harga </a:t>
            </a:r>
            <a:r>
              <a:rPr lang="en-U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Satuan</a:t>
            </a:r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Dasar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66010-CC3D-8DC2-D9EE-89D157F3E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15" y="1183035"/>
            <a:ext cx="7515683" cy="515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78A749-56A5-3FD3-34F6-2A501E3945D4}"/>
              </a:ext>
            </a:extLst>
          </p:cNvPr>
          <p:cNvSpPr txBox="1"/>
          <p:nvPr/>
        </p:nvSpPr>
        <p:spPr>
          <a:xfrm>
            <a:off x="758364" y="766793"/>
            <a:ext cx="739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a). HSD Tenaga </a:t>
            </a:r>
            <a:r>
              <a:rPr lang="en-US" sz="2400" b="1" dirty="0" err="1">
                <a:solidFill>
                  <a:srgbClr val="00B0F0"/>
                </a:solidFill>
              </a:rPr>
              <a:t>Kerja</a:t>
            </a:r>
            <a:r>
              <a:rPr lang="en-US" sz="2400" b="1" dirty="0">
                <a:solidFill>
                  <a:srgbClr val="00B0F0"/>
                </a:solidFill>
              </a:rPr>
              <a:t>, </a:t>
            </a:r>
            <a:r>
              <a:rPr lang="en-US" sz="2400" b="1" dirty="0" err="1">
                <a:solidFill>
                  <a:srgbClr val="00B0F0"/>
                </a:solidFill>
              </a:rPr>
              <a:t>mengacu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PerMen</a:t>
            </a:r>
            <a:r>
              <a:rPr lang="en-US" sz="2400" b="1" dirty="0">
                <a:solidFill>
                  <a:srgbClr val="00B0F0"/>
                </a:solidFill>
              </a:rPr>
              <a:t> PUPR No.8/2023</a:t>
            </a:r>
            <a:endParaRPr lang="id-ID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05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0B758-0304-4155-ADF4-174F8CCC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75" y="0"/>
            <a:ext cx="9245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26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99E6C-A54E-200F-B831-0C27298531F0}"/>
              </a:ext>
            </a:extLst>
          </p:cNvPr>
          <p:cNvSpPr txBox="1"/>
          <p:nvPr/>
        </p:nvSpPr>
        <p:spPr>
          <a:xfrm>
            <a:off x="758364" y="424503"/>
            <a:ext cx="8322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b). HSD </a:t>
            </a:r>
            <a:r>
              <a:rPr lang="en-US" sz="2400" b="1" dirty="0" err="1">
                <a:solidFill>
                  <a:srgbClr val="00B0F0"/>
                </a:solidFill>
              </a:rPr>
              <a:t>Bahan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atau</a:t>
            </a:r>
            <a:r>
              <a:rPr lang="en-US" sz="2400" b="1" dirty="0">
                <a:solidFill>
                  <a:srgbClr val="00B0F0"/>
                </a:solidFill>
              </a:rPr>
              <a:t> Material, </a:t>
            </a:r>
            <a:r>
              <a:rPr lang="en-US" sz="2400" b="1" dirty="0" err="1">
                <a:solidFill>
                  <a:srgbClr val="00B0F0"/>
                </a:solidFill>
              </a:rPr>
              <a:t>mengacu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PerMen</a:t>
            </a:r>
            <a:r>
              <a:rPr lang="en-US" sz="2400" b="1" dirty="0">
                <a:solidFill>
                  <a:srgbClr val="00B0F0"/>
                </a:solidFill>
              </a:rPr>
              <a:t> PUPR No.8/2023</a:t>
            </a:r>
            <a:endParaRPr lang="id-ID" sz="2400" b="1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364BD-BC7C-39FD-00C1-203FECF5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2" y="969432"/>
            <a:ext cx="7862862" cy="53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5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54E84-0E6D-41D1-A329-2CB767F6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6"/>
            <a:ext cx="9142126" cy="68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7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F60E8-1BC2-4C7F-ACB4-05938D308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02"/>
            <a:ext cx="9173932" cy="68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3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EC795C5-ECA8-77CC-4C03-A3D0D64FFCE4}"/>
              </a:ext>
            </a:extLst>
          </p:cNvPr>
          <p:cNvGrpSpPr/>
          <p:nvPr/>
        </p:nvGrpSpPr>
        <p:grpSpPr>
          <a:xfrm>
            <a:off x="1173561" y="557441"/>
            <a:ext cx="6997361" cy="6256803"/>
            <a:chOff x="1840096" y="361538"/>
            <a:chExt cx="6208580" cy="60566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A7FFC7-41B2-31F8-59CA-ADDC4699A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0096" y="361538"/>
              <a:ext cx="6208580" cy="33058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75A7B-EBFD-1CD8-1420-A1B76EE2F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3"/>
            <a:stretch/>
          </p:blipFill>
          <p:spPr>
            <a:xfrm>
              <a:off x="1877697" y="3691828"/>
              <a:ext cx="6131860" cy="272633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13297A-22A9-90B3-DB06-4AAD3BD1EDD5}"/>
              </a:ext>
            </a:extLst>
          </p:cNvPr>
          <p:cNvSpPr txBox="1"/>
          <p:nvPr/>
        </p:nvSpPr>
        <p:spPr>
          <a:xfrm>
            <a:off x="812153" y="160451"/>
            <a:ext cx="696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c). HSD </a:t>
            </a:r>
            <a:r>
              <a:rPr lang="en-US" sz="2400" b="1" dirty="0" err="1">
                <a:solidFill>
                  <a:srgbClr val="00B0F0"/>
                </a:solidFill>
              </a:rPr>
              <a:t>Peralatan</a:t>
            </a:r>
            <a:r>
              <a:rPr lang="en-US" sz="2400" b="1" dirty="0">
                <a:solidFill>
                  <a:srgbClr val="00B0F0"/>
                </a:solidFill>
              </a:rPr>
              <a:t>, </a:t>
            </a:r>
            <a:r>
              <a:rPr lang="en-US" sz="2400" b="1" dirty="0" err="1">
                <a:solidFill>
                  <a:srgbClr val="00B0F0"/>
                </a:solidFill>
              </a:rPr>
              <a:t>mengacu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PerMen</a:t>
            </a:r>
            <a:r>
              <a:rPr lang="en-US" sz="2400" b="1" dirty="0">
                <a:solidFill>
                  <a:srgbClr val="00B0F0"/>
                </a:solidFill>
              </a:rPr>
              <a:t> PUPR No.8/2023</a:t>
            </a:r>
            <a:endParaRPr lang="id-ID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00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0E202-3F79-4734-BD61-345CFD92B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6" y="0"/>
            <a:ext cx="9073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21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AAFC6-754C-4077-8464-DB0BA2D3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1"/>
            <a:ext cx="9158917" cy="68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32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6DC27-48F6-4A24-98B7-0CA0C317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0"/>
            <a:ext cx="9166411" cy="68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05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BB03D-516D-4081-A884-566ADF7B5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4"/>
            <a:ext cx="9157094" cy="68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7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1A18A9-F88B-45DC-BFB3-91F8458DF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4"/>
            <a:ext cx="9204555" cy="68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48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59F1A-6180-42FD-B336-555580DD7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4" y="0"/>
            <a:ext cx="9170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64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C6F7E-10F6-4C4C-B363-7353BFABC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19" y="0"/>
            <a:ext cx="921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47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6A974-06B4-4E40-A000-BEB8B16C6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8"/>
            <a:ext cx="9138396" cy="68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8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47B6B-E53C-4A66-A668-4B0D75C9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9" y="0"/>
            <a:ext cx="9155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36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A40A1-E8A9-468B-A7BD-84C4C126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0" y="0"/>
            <a:ext cx="9147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270A4-33EF-4443-8754-E44F7480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7" y="0"/>
            <a:ext cx="915149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1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8A343-C6CC-4DAE-91F2-5FA08A046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1" y="0"/>
            <a:ext cx="9189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45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DFF73-26F9-4228-A5C0-5BAFF681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0" y="0"/>
            <a:ext cx="9147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78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D2DCE-1D16-4F4F-AAB0-D7DD927AE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" y="-12653"/>
            <a:ext cx="9127191" cy="68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60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29931-07CE-4EA8-B00C-4CA2A6D3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3" y="0"/>
            <a:ext cx="9158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7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F9281-7901-4B5D-B5D9-3259488B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19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F7A71-DB30-42E0-A661-0154C8DB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" y="0"/>
            <a:ext cx="9132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29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AE74E2-658D-4EAB-B128-53DF8B6D6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7" y="0"/>
            <a:ext cx="915149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30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FEEE3-CAB0-47A7-A587-8FCF908E0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4" y="0"/>
            <a:ext cx="9170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91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2BCF79-560B-4F68-B5CC-4B87209B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2" y="0"/>
            <a:ext cx="9080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63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D69A9-BA62-44DB-BFC3-9EBB777B3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19" y="0"/>
            <a:ext cx="9192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1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F66D6A-1178-4C32-81B7-34FEEEC6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89" y="0"/>
            <a:ext cx="8964288" cy="67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79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CA546-9ABE-408C-9944-47BBBB47E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" y="0"/>
            <a:ext cx="9121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23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177D1-3CA5-4449-BC6F-F737CF99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68" y="0"/>
            <a:ext cx="9234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8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AAF1E-08D3-498F-B517-8EEBCBA60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9"/>
            <a:ext cx="9144000" cy="68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17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CF6D9-B5F1-4BED-B7BD-478BF823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" y="-1"/>
            <a:ext cx="9142136" cy="68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09A407-3516-4063-869C-2ACFD56B7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" t="1662"/>
          <a:stretch/>
        </p:blipFill>
        <p:spPr>
          <a:xfrm>
            <a:off x="-83890" y="0"/>
            <a:ext cx="9227889" cy="68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92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F8406-E42C-4CB9-8F28-0D2E13C92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3" y="0"/>
            <a:ext cx="90365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4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4E2DB-3934-4B7E-B2CA-A49C18A51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4"/>
            <a:ext cx="9155205" cy="68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7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39F16-F69C-4900-996F-29B86619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7" y="0"/>
            <a:ext cx="9151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27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B432C-DBA6-46B5-A3DA-FD0076B90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2" y="0"/>
            <a:ext cx="9098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14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CF298-5325-40B8-AE86-7BC9FB20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3" y="0"/>
            <a:ext cx="9158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27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F6008-A114-47A7-8226-22BBCEE2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" y="0"/>
            <a:ext cx="9110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9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DAC02-09EA-4816-84EC-70C3C6A8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" y="0"/>
            <a:ext cx="9136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4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343C0-E2E8-4CDE-B0B1-B47DB9FD0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0" y="0"/>
            <a:ext cx="9155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1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0A1BD-E9ED-46F8-9266-8E0AFCF7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" y="0"/>
            <a:ext cx="91402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5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43E48-BBF5-48F7-AF56-FA4E0E9C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"/>
          <a:stretch/>
        </p:blipFill>
        <p:spPr>
          <a:xfrm>
            <a:off x="-1" y="29308"/>
            <a:ext cx="9144001" cy="68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864AC-FA86-4B6A-B65C-A2E0AFF59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463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5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463E58-3A9E-4F4D-B3A4-A30752D26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6"/>
          <a:stretch/>
        </p:blipFill>
        <p:spPr>
          <a:xfrm>
            <a:off x="-35543" y="0"/>
            <a:ext cx="9179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67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EC160-869E-45D7-B89B-71499030B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"/>
          <a:stretch/>
        </p:blipFill>
        <p:spPr>
          <a:xfrm>
            <a:off x="0" y="0"/>
            <a:ext cx="9136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6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139</Words>
  <Application>Microsoft Office PowerPoint</Application>
  <PresentationFormat>On-screen Show (4:3)</PresentationFormat>
  <Paragraphs>17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Britannic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Iskandar</dc:creator>
  <cp:lastModifiedBy>Iskandar</cp:lastModifiedBy>
  <cp:revision>29</cp:revision>
  <dcterms:created xsi:type="dcterms:W3CDTF">2024-02-20T16:05:41Z</dcterms:created>
  <dcterms:modified xsi:type="dcterms:W3CDTF">2024-02-21T00:36:35Z</dcterms:modified>
</cp:coreProperties>
</file>