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8.jpg" ContentType="image/jpg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1" r:id="rId5"/>
    <p:sldMasterId id="2147483703" r:id="rId6"/>
    <p:sldMasterId id="2147483715" r:id="rId7"/>
    <p:sldMasterId id="2147483728" r:id="rId8"/>
    <p:sldMasterId id="2147483746" r:id="rId9"/>
  </p:sldMasterIdLst>
  <p:notesMasterIdLst>
    <p:notesMasterId r:id="rId64"/>
  </p:notesMasterIdLst>
  <p:sldIdLst>
    <p:sldId id="7447" r:id="rId10"/>
    <p:sldId id="288" r:id="rId11"/>
    <p:sldId id="2147375873" r:id="rId12"/>
    <p:sldId id="2147379751" r:id="rId13"/>
    <p:sldId id="2147379735" r:id="rId14"/>
    <p:sldId id="2147375700" r:id="rId15"/>
    <p:sldId id="2147375656" r:id="rId16"/>
    <p:sldId id="2147375884" r:id="rId17"/>
    <p:sldId id="285" r:id="rId18"/>
    <p:sldId id="4524" r:id="rId19"/>
    <p:sldId id="2147379753" r:id="rId20"/>
    <p:sldId id="2147379743" r:id="rId21"/>
    <p:sldId id="342" r:id="rId22"/>
    <p:sldId id="2147376083" r:id="rId23"/>
    <p:sldId id="2147379733" r:id="rId24"/>
    <p:sldId id="2147379786" r:id="rId25"/>
    <p:sldId id="2147379739" r:id="rId26"/>
    <p:sldId id="2147379785" r:id="rId27"/>
    <p:sldId id="312" r:id="rId28"/>
    <p:sldId id="2147379784" r:id="rId29"/>
    <p:sldId id="2147379780" r:id="rId30"/>
    <p:sldId id="2147379781" r:id="rId31"/>
    <p:sldId id="7553" r:id="rId32"/>
    <p:sldId id="2147379752" r:id="rId33"/>
    <p:sldId id="2147379740" r:id="rId34"/>
    <p:sldId id="2147375937" r:id="rId35"/>
    <p:sldId id="2147379704" r:id="rId36"/>
    <p:sldId id="2147379738" r:id="rId37"/>
    <p:sldId id="7419" r:id="rId38"/>
    <p:sldId id="7422" r:id="rId39"/>
    <p:sldId id="2147379703" r:id="rId40"/>
    <p:sldId id="8000" r:id="rId41"/>
    <p:sldId id="259" r:id="rId42"/>
    <p:sldId id="280" r:id="rId43"/>
    <p:sldId id="2147379754" r:id="rId44"/>
    <p:sldId id="2147375966" r:id="rId45"/>
    <p:sldId id="2147375963" r:id="rId46"/>
    <p:sldId id="314" r:id="rId47"/>
    <p:sldId id="2147376136" r:id="rId48"/>
    <p:sldId id="2147379782" r:id="rId49"/>
    <p:sldId id="2147379755" r:id="rId50"/>
    <p:sldId id="2147379756" r:id="rId51"/>
    <p:sldId id="263" r:id="rId52"/>
    <p:sldId id="267" r:id="rId53"/>
    <p:sldId id="268" r:id="rId54"/>
    <p:sldId id="2147375944" r:id="rId55"/>
    <p:sldId id="2147375946" r:id="rId56"/>
    <p:sldId id="2147375947" r:id="rId57"/>
    <p:sldId id="2147379787" r:id="rId58"/>
    <p:sldId id="2147379757" r:id="rId59"/>
    <p:sldId id="2147376072" r:id="rId60"/>
    <p:sldId id="2147376073" r:id="rId61"/>
    <p:sldId id="2147376090" r:id="rId62"/>
    <p:sldId id="4697" r:id="rId6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088EE2-3748-4CD6-2657-F58CC97BDC35}" name="Patriks Christian Sipa Pasambe" initials="" userId="S::patrikschristian@pu.go.id::199520d7-5587-45e9-b3b2-a814763feb2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00"/>
    <a:srgbClr val="174A90"/>
    <a:srgbClr val="05B050"/>
    <a:srgbClr val="C00000"/>
    <a:srgbClr val="5AED4A"/>
    <a:srgbClr val="57B6C0"/>
    <a:srgbClr val="FFC000"/>
    <a:srgbClr val="05B0F0"/>
    <a:srgbClr val="2467EB"/>
    <a:srgbClr val="276E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6" autoAdjust="0"/>
    <p:restoredTop sz="94650"/>
  </p:normalViewPr>
  <p:slideViewPr>
    <p:cSldViewPr snapToGrid="0">
      <p:cViewPr>
        <p:scale>
          <a:sx n="84" d="100"/>
          <a:sy n="84" d="100"/>
        </p:scale>
        <p:origin x="165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69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46BA2A0-9711-4C69-8152-883804CFAA9B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2F95FF-2062-4FF3-ACC0-B76BB93B898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4839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s/photos/woman?utm_source=unsplash&amp;utm_medium=referral&amp;utm_content=creditCopyText" TargetMode="External"/><Relationship Id="rId3" Type="http://schemas.openxmlformats.org/officeDocument/2006/relationships/hyperlink" Target="https://unsplash.com/@austindistel?utm_source=unsplash&amp;utm_medium=referral&amp;utm_content=creditCopyText" TargetMode="External"/><Relationship Id="rId7" Type="http://schemas.openxmlformats.org/officeDocument/2006/relationships/hyperlink" Target="https://unsplash.com/@everythingcaptured?utm_source=unsplash&amp;utm_medium=referral&amp;utm_content=creditCopyTex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businessman?utm_source=unsplash&amp;utm_medium=referral&amp;utm_content=creditCopyText" TargetMode="External"/><Relationship Id="rId5" Type="http://schemas.openxmlformats.org/officeDocument/2006/relationships/hyperlink" Target="https://unsplash.com/@icons8?utm_source=unsplash&amp;utm_medium=referral&amp;utm_content=creditCopyText" TargetMode="External"/><Relationship Id="rId4" Type="http://schemas.openxmlformats.org/officeDocument/2006/relationships/hyperlink" Target="https://unsplash.com/s/photos/webinar?utm_source=unsplash&amp;utm_medium=referral&amp;utm_content=creditCopyText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Illustration by </a:t>
            </a:r>
            <a:r>
              <a:rPr lang="en-US" err="1"/>
              <a:t>freepik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8ECE837E-594B-4F0F-92F5-F20D4296AC5C}" type="slidenum">
              <a:rPr lang="en-ID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</a:t>
            </a:fld>
            <a:endParaRPr lang="en-ID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3004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333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9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562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464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EDCDE-D78F-4B6D-ABC2-EB70237E6430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229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6500BB-1E88-4513-8D62-A72CB952BA56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01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E48A-B546-92E9-D5DA-6B53F43C0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3D59C-8AAB-7C41-6BFD-0AEF8252C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1CE8F-2DA5-77D3-AFF8-0552A0A2C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8D654-B76C-7516-7762-EDFB1F85D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850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255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7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93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4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0" name="Google Shape;2730;g92a1ad2113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1" name="Google Shape;2731;g92a1ad2113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717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C3F84-53C6-4801-BE26-D3499302D63E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844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C3F84-53C6-4801-BE26-D3499302D63E}" type="slidenum">
              <a:rPr kumimoji="0" lang="en-ID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D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18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Austin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Distel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Icons8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Team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Edward 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Cisneros</a:t>
            </a:r>
            <a:r>
              <a:rPr lang="en-ID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ID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Unsplash</a:t>
            </a:r>
            <a:endParaRPr lang="en-ID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E837E-594B-4F0F-92F5-F20D4296AC5C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85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F95FF-2062-4FF3-ACC0-B76BB93B8982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9355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09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74F55-693F-DB49-AD24-F8E11CC4F3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05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F4C7-9049-4E18-AC7D-9E88A340A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56AA6D-D4F7-4BDF-A6D0-0B36B9F36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1C268-8678-433F-A5AF-B763BEE0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291A2-AC42-4CAF-8222-7DB697B8C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32102-020A-45DC-A802-7946FD2D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4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34D8-5C09-4D0B-89FC-92F8E01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01E97-8A25-4DB4-ACC6-E00607042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B9020-9FE4-48A5-999C-77E81B2C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86B06-A5A4-4D06-B4F8-19D14FEE7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CD99E-B1E2-4561-B034-8604EBCB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7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A6E85F-4350-47B0-AEEA-CE2336C49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CF109-E04F-4A6D-9368-8A559296D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E8F70-3833-4F56-AA13-D3745FC4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79643-55E3-417E-B27F-DF9C9E2E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1F0C3-4341-4909-9863-26C9C05C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05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/>
              <a:t>Free PPT _ Click to add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427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311E3-5D3D-2BEA-38A3-89338B983B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79B33A-F920-AFAB-92FA-D3B6F10F0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7FD1-498F-5E55-DB31-1BC97E7A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969B7-B5E3-F870-70E9-858170D9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7F791-CE1D-4683-666D-1333C683A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3130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0A50-E73C-4F3E-71CD-30AED73C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83975-AC42-0ACE-1572-CD0E89747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2603C-D0AE-6F7E-FEC0-13BF0DFD7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1264A-9A97-10AD-ADE3-5AB309C04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277FC-06C0-55A6-8994-E1F530AF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1836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C7B4F-41C4-9A82-2376-EEBBCEA0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B63DA-1EED-B0FD-0872-39F1EAC77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BF260-879E-1F04-A73F-51F0EC01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727FF-CDF7-0267-CAA0-8F1E7EDD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B9D1A-3F7A-7116-EF40-3A6CDBDC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44303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D1C9-67EB-ED6E-A810-BD4599C2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806AD-F121-9277-CCA4-B7C8D24E5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16A6E-71E9-F836-91F4-9374A4CA5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CC4E1-8BF1-6395-3D4B-43A13940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5E26D-A20E-4D21-B004-356EA562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36DB9-2D76-D7D7-D9EF-304DEADD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4044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3E2C-12DF-AADE-422D-579AC73C3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B26AC-8B09-60C3-58A2-777F051B8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EF5B3-D98A-D7AB-BEB5-DED8F5EC1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10999-7F4C-0088-517A-C5F538A44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381D3-05FA-A7C6-4064-C40F84329A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2D84F9-60A8-5898-EAAE-3E2E4B10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42B07-7D92-1F7D-0BFC-91D8A7DF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69B3F-E751-0DEB-5E4B-01F7069B1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6682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1C68-41A0-CC89-5749-BA5A802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C7A7A5-D013-CB83-F8C2-933CE2A3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D6A32-1DC1-3FDF-E448-D956DFDB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07D9F-D084-E6B5-E4EB-FF3C66D7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7233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132BC-4275-9C12-A28F-5F3018B6A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22AEC-B10B-36F9-C746-F5CA5534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6BB52-508E-385F-0C85-8AF87AC9A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817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B480-3E73-4AB3-B981-4F3898A7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1F8C1-2F71-437B-AE81-4022C148F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B2D9C-B217-412F-973C-22E2960B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FD178-D871-4E66-A76D-943DD9600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9C4F0-6852-4374-9CD5-6D16EADC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91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0484-44EB-FB1D-4087-A6DB5CCE2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AE7CD-CDF8-ADEC-4463-7742E515D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E7AFE-D28E-54F7-6C3E-EAD2EA8E0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29DA7-597E-B980-9DD9-7A46CEAD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DC7E4-3E71-D138-B87E-412843105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14505-6455-A5DF-FF32-4CE9C99A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7007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0B3C-C875-D3F1-229E-B42FFD3EC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64462C-774C-C32D-625F-6ACD160B4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487329-2130-51CE-4DE5-A1C00E49C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B1AF5-38D6-C555-0E45-BCF3FA46C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B8CF3-4383-B2A9-FB06-F725C48B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12F49-88BC-E00A-F0AF-AE3CB2ED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8771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2268-8759-C46B-0E01-E9A67157C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A2E3E2-28A2-80C0-6E8C-F57A091DB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FF46B-ECD7-12C6-B3E5-9FFF5D92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C44BB-D6B3-ABC2-160F-3728242C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A1BC-71DD-C988-8165-E4064FF2C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931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DA16D0-8F49-1FD2-1BA4-CB98DDE53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71020-E6B6-2F50-CA3E-6025174B9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E8B17-816B-4E66-BD7C-B1F4AD58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0384-7AC1-8224-056D-D3ABAC6C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02545-62F7-72C4-768E-53A6DA19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6689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85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64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5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10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9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665F-0E0E-40C7-9BD8-C180978A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46158-0E06-4B34-BBBC-A7651EC94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085BF-D1A8-4A40-B634-9A211189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20EE-5E2A-44C0-AB0E-5CF3C8BD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0C62D-BA68-410E-A59D-264E8F06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02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33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69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86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71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052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5B482-80D8-A3AA-4A64-2BF892CD6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2B883D-496B-8153-0D16-167B2190F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B29BE-F5C5-F0BF-CA99-F30A5C1B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27AA7-34E5-680E-7CE4-48B1A1319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F940D-708B-19B1-223C-B88FB26E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3524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EBE9D-E557-65C5-7962-D782284E2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D7C0B-7851-9E19-7BD3-2CC691CF9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9129B-9988-1A11-D776-82171976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125D8-8068-78DC-34B0-0B4A6D52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EB8A1-38BF-C89A-FFA6-8066B111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0197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02DA-4518-87BA-E6F0-8837F13A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9539B-2F86-E332-33C4-93949DEDC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7B8B8-2FF2-4914-09EA-626F5AA5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15895-B228-5D36-D6A6-486AD656A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4CA8C-68FC-9158-2903-A72E7F23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9653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04F6-D15B-7C74-1BD4-9C9D6255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D1208-D038-857F-D5BF-600E1638D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86B05-A661-CF5D-44A7-277EF1E3B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66ACA-72C6-CDA3-3F1A-40024B0F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65D4B-E623-744C-A303-B65B66D5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971D-9BE1-2101-9620-F70E215E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5312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0280-8783-6D57-4691-C7FFD0EB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B263E-9AA5-5CC1-95D5-A477A9A25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60074-80DC-DB3C-ECE7-4E2E68A5D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F3AFA-D467-1BB2-EF02-2A64971A6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98A688-883B-BC42-31E3-48B9CA1EB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1D34C-CC5E-FAA8-0558-4DC283B84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E99265-2DE3-AF98-216F-DC6094A31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F04B6-4DA1-FAFF-723F-FE19133D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574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F866-EDF5-4851-B72E-14E1C382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43356-4A4C-4DFE-A2E1-7067DDE30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57D3CF-FB40-4CCD-88B7-7CE8EDBE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225FE-C180-4830-A7A3-8E1E17BFB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51E63-801C-41F6-AFDF-0977EDDE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BC4F2-2330-4354-A0B6-9CD5A050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3A29-E8D9-0EC8-80AC-4010F020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26496C-46D8-03CF-A585-AE280E01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39730-A217-E11E-0CE7-19C58E0B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61670-3383-A9F4-5387-53C2324E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0454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767428-7158-B13E-2F32-2F02258E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B61F0-B797-7743-0EA9-E98A0A3C8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6FAAA-2A92-29D6-D4DB-3989971F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3167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1DFA8-2A23-FD64-11BD-7814CF38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5209F-E38C-1F8A-8A37-1CE82D51B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A0933-BCED-E2B8-3B5F-25D2A8FEB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60A7A-DE4A-432A-0DC7-4D448F81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1F148-205A-5973-1FFA-3F5C4FDC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55194-C99E-D119-3325-6A2544A0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3148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36EF-FCF1-226E-073C-F0967F78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8AA651-C1B7-299F-81EF-22ED34D97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5BB68-EED9-1D7A-C020-07AA264DC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BD9F-DAFF-50E8-73A3-96676859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32AF4-6A92-9C47-54BD-3CEA74248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204DC-7529-14D8-C27C-374B9D1E5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7297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0FEE-4D89-8399-6171-A8C38BD74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C5548-17C1-A396-770B-32E7660BF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0EA84-AB16-4844-B59B-79DA4AC30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0F2FE-8770-66A9-25DB-43A20EFBC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DB8A-8B77-0E46-05C9-D9130EA3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6145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F1BED6-B007-902A-0C76-7A7AEE286A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E1E26-F14B-C425-E901-A62D4486F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FCA82-3C4E-2A9C-B454-AF9EE4A5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F2249-35C9-1C47-2350-53365B7D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57207-0597-48C5-57DA-1131600BB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3068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419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32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32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59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0ABEC-A109-471C-93F8-2FA9429F2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B8E34-8D78-4131-944C-F1BE6C8DC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3FE45-C943-4932-AC00-F5EDAEAB0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FD8AB-FE41-45DC-A862-376803E3C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0E907-50BF-4907-8370-647F09786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198519-EB6F-4475-AB76-0433364F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F03579-2650-410C-B500-0FF61E43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44B02-88D5-4DD0-9CB9-48111414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27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2521057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7080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696612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100846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2447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" name="Rectangle 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10322432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37100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39618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9469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112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DA42-4727-465E-8B7E-3F4AEA08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ED423-1BC7-4179-B9B1-CFF2A9758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5387C-3FE7-41C8-81F2-3E63A688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EF38D-54C0-4DDC-B6CC-224BEA67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98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8595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13985439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01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9292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9685-042D-45F6-B7EF-5EFFF667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24EC3-D815-495D-931A-0685D08783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B39FB-ED40-4085-8B56-BE26605C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99959-C02F-415F-8F52-172A19F8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E8EBB-5E48-48F9-BCE5-583AEA64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064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EF9B-80FA-40DE-B067-DE0E738B0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D215C-1B19-495D-9829-A294655AC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80B62-BB82-4898-9372-B03610F0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9C721-A562-4A56-A67C-7F475EFA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44758-4937-4046-9CE9-468D3B99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75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8CDF-3E9C-41F1-B068-E979ACC5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0B910-565A-4E2C-A810-52B51B514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88C4C-75F7-4861-B0B8-CF4FCD1E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C5123-D252-44CA-AF94-BA4FF47A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1DCCA-4B01-441C-A9BE-86319AD71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63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6D41-D673-46E9-9D8A-7C1FBE33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AA33C-C6D9-4B94-8576-98C7B8975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15D7F-CF96-4E1E-8062-843CCFA2D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ED08A-1A05-4365-90EB-EA77CE3C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3C927-7B2C-4949-9B04-CB7D4C4D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122A3-59ED-4B11-B1BD-D3B5BFF5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70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6328-DFFE-457D-B9A1-D54537FB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C4289-4045-4AE7-9694-D1B01C230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73672-7C10-41F4-BB65-ACE10618A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D3EC3-E570-4422-9909-8ECC88EF9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D7071-B6FE-4EFF-8DE8-B3121C34C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C0AB78-3550-44D1-8CF6-A906DBFC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917FF-6E7D-4BFE-A2BF-5C9594073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C8F3AC-1A9F-49B9-9E7A-0A32D333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91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007D-09C6-40A0-BB9E-FC8606BD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17695-B986-40D7-A7EF-6603200E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EC549-FBA7-46F0-8360-5CB9D589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D281F-8D65-421A-A9FD-F501839C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1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D874B9-65D0-4813-8508-183541D8B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AA891-1E49-4CD2-AC1F-DBF4B5FC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D2420-EA26-4316-B445-821BA5C7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322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61EC5A-80A3-4AE4-B763-73501C8A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50133-29B9-47FF-BEA0-9A7AFC12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12803-5443-4A3E-B7F0-AB36FC63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089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7296-AD5E-49AC-AA1A-73DB8C47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30715-558F-45A3-B9FC-D2E9F1725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8F66D-0915-4AC9-8A7D-5B4BBF3D0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3FD1A-D8F6-4D72-AE1B-32AF71685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C9625-FF19-49BC-836D-783250A8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FD49B-AB9F-4FEA-9694-79DD9F90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90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623E-760C-4549-AAA9-21A1F1DF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BD9578-5B94-41D0-9B8E-FA0BA8BC7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9A3AD-1CFB-44CA-88AC-71D365F07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B4F2F-39F6-4342-A998-54E79C9B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B8A9-008A-42F4-91C3-690A8665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CB214-B91E-4C15-AF57-A9B16232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1F540-0E39-4113-BAA0-9ED56082D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4EE52C-D999-4E35-9B13-B748C82BC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FD167-CD61-469D-B291-BAC2ECC39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3CF9D-1226-49D9-B37B-21BBE84A6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D2555-D013-45A2-93EE-53F1F23D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65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88095-B01E-4B27-8EE0-B37A7E5F9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70A5C-BF10-4EF2-A400-96307EABC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BD3C3-1B3C-4A4E-A400-8F0F3CD9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A9DCA-0A78-4320-A60C-056E5032A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E0122-3AD0-4DF4-8591-1F631ECF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076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41000">
              <a:schemeClr val="accent1">
                <a:lumMod val="0"/>
                <a:lumOff val="100000"/>
              </a:schemeClr>
            </a:gs>
            <a:gs pos="75000">
              <a:schemeClr val="bg1">
                <a:lumMod val="85000"/>
              </a:schemeClr>
            </a:gs>
            <a:gs pos="97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9349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456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EFC97D53-FA99-4CBD-AB1D-83FFB3BD488F}"/>
              </a:ext>
            </a:extLst>
          </p:cNvPr>
          <p:cNvSpPr/>
          <p:nvPr userDrawn="1"/>
        </p:nvSpPr>
        <p:spPr>
          <a:xfrm rot="5400000">
            <a:off x="4877311" y="1608819"/>
            <a:ext cx="138403" cy="98930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B8A79FB9-F5E9-41A6-86D2-806115F5E6D1}"/>
              </a:ext>
            </a:extLst>
          </p:cNvPr>
          <p:cNvSpPr/>
          <p:nvPr userDrawn="1"/>
        </p:nvSpPr>
        <p:spPr>
          <a:xfrm rot="16200000" flipH="1">
            <a:off x="11665598" y="6098134"/>
            <a:ext cx="138403" cy="91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3D248-C1F6-4A2E-BEBE-761B2FBA9433}"/>
              </a:ext>
            </a:extLst>
          </p:cNvPr>
          <p:cNvSpPr txBox="1"/>
          <p:nvPr userDrawn="1"/>
        </p:nvSpPr>
        <p:spPr>
          <a:xfrm>
            <a:off x="9893028" y="6386058"/>
            <a:ext cx="138457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Real Estate</a:t>
            </a:r>
            <a:endParaRPr lang="ko-KR" altLang="en-US" sz="16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055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gradFill flip="none" rotWithShape="1">
          <a:gsLst>
            <a:gs pos="0">
              <a:schemeClr val="bg1">
                <a:lumMod val="75000"/>
              </a:schemeClr>
            </a:gs>
            <a:gs pos="50000">
              <a:schemeClr val="accent1">
                <a:lumMod val="0"/>
                <a:lumOff val="100000"/>
              </a:schemeClr>
            </a:gs>
            <a:gs pos="100000">
              <a:schemeClr val="bg1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895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BC0FA2A0-2070-4162-B90B-85498321A141}"/>
              </a:ext>
            </a:extLst>
          </p:cNvPr>
          <p:cNvSpPr/>
          <p:nvPr userDrawn="1"/>
        </p:nvSpPr>
        <p:spPr>
          <a:xfrm>
            <a:off x="5895975" y="0"/>
            <a:ext cx="5979207" cy="6858000"/>
          </a:xfrm>
          <a:custGeom>
            <a:avLst/>
            <a:gdLst>
              <a:gd name="connsiteX0" fmla="*/ 102129 w 5979207"/>
              <a:gd name="connsiteY0" fmla="*/ 0 h 6858000"/>
              <a:gd name="connsiteX1" fmla="*/ 2568591 w 5979207"/>
              <a:gd name="connsiteY1" fmla="*/ 0 h 6858000"/>
              <a:gd name="connsiteX2" fmla="*/ 3429043 w 5979207"/>
              <a:gd name="connsiteY2" fmla="*/ 1911463 h 6858000"/>
              <a:gd name="connsiteX3" fmla="*/ 4432480 w 5979207"/>
              <a:gd name="connsiteY3" fmla="*/ 0 h 6858000"/>
              <a:gd name="connsiteX4" fmla="*/ 5979207 w 5979207"/>
              <a:gd name="connsiteY4" fmla="*/ 0 h 6858000"/>
              <a:gd name="connsiteX5" fmla="*/ 5979207 w 5979207"/>
              <a:gd name="connsiteY5" fmla="*/ 1317813 h 6858000"/>
              <a:gd name="connsiteX6" fmla="*/ 4875315 w 5979207"/>
              <a:gd name="connsiteY6" fmla="*/ 3267558 h 6858000"/>
              <a:gd name="connsiteX7" fmla="*/ 5979207 w 5979207"/>
              <a:gd name="connsiteY7" fmla="*/ 5266500 h 6858000"/>
              <a:gd name="connsiteX8" fmla="*/ 5979207 w 5979207"/>
              <a:gd name="connsiteY8" fmla="*/ 6858000 h 6858000"/>
              <a:gd name="connsiteX9" fmla="*/ 4432480 w 5979207"/>
              <a:gd name="connsiteY9" fmla="*/ 6858000 h 6858000"/>
              <a:gd name="connsiteX10" fmla="*/ 3429043 w 5979207"/>
              <a:gd name="connsiteY10" fmla="*/ 4649491 h 6858000"/>
              <a:gd name="connsiteX11" fmla="*/ 2251989 w 5979207"/>
              <a:gd name="connsiteY11" fmla="*/ 6858000 h 6858000"/>
              <a:gd name="connsiteX12" fmla="*/ 0 w 5979207"/>
              <a:gd name="connsiteY12" fmla="*/ 6858000 h 6858000"/>
              <a:gd name="connsiteX13" fmla="*/ 1969690 w 5979207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79207" h="6858000">
                <a:moveTo>
                  <a:pt x="102129" y="0"/>
                </a:moveTo>
                <a:lnTo>
                  <a:pt x="2568591" y="0"/>
                </a:lnTo>
                <a:lnTo>
                  <a:pt x="3429043" y="1911463"/>
                </a:lnTo>
                <a:lnTo>
                  <a:pt x="4432480" y="0"/>
                </a:lnTo>
                <a:lnTo>
                  <a:pt x="5979207" y="0"/>
                </a:lnTo>
                <a:lnTo>
                  <a:pt x="5979207" y="1317813"/>
                </a:lnTo>
                <a:lnTo>
                  <a:pt x="4875315" y="3267558"/>
                </a:lnTo>
                <a:lnTo>
                  <a:pt x="5979207" y="5266500"/>
                </a:lnTo>
                <a:lnTo>
                  <a:pt x="5979207" y="6858000"/>
                </a:lnTo>
                <a:lnTo>
                  <a:pt x="4432480" y="6858000"/>
                </a:lnTo>
                <a:lnTo>
                  <a:pt x="3429043" y="4649491"/>
                </a:lnTo>
                <a:lnTo>
                  <a:pt x="2251989" y="6858000"/>
                </a:lnTo>
                <a:lnTo>
                  <a:pt x="0" y="6858000"/>
                </a:lnTo>
                <a:lnTo>
                  <a:pt x="1969690" y="32675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B5410258-795E-46FD-86D0-616F7BF2BB04}"/>
              </a:ext>
            </a:extLst>
          </p:cNvPr>
          <p:cNvSpPr/>
          <p:nvPr userDrawn="1"/>
        </p:nvSpPr>
        <p:spPr>
          <a:xfrm>
            <a:off x="6054384" y="0"/>
            <a:ext cx="5979207" cy="6858000"/>
          </a:xfrm>
          <a:custGeom>
            <a:avLst/>
            <a:gdLst>
              <a:gd name="connsiteX0" fmla="*/ 102129 w 5979207"/>
              <a:gd name="connsiteY0" fmla="*/ 0 h 6858000"/>
              <a:gd name="connsiteX1" fmla="*/ 2568591 w 5979207"/>
              <a:gd name="connsiteY1" fmla="*/ 0 h 6858000"/>
              <a:gd name="connsiteX2" fmla="*/ 3429043 w 5979207"/>
              <a:gd name="connsiteY2" fmla="*/ 1911463 h 6858000"/>
              <a:gd name="connsiteX3" fmla="*/ 4432480 w 5979207"/>
              <a:gd name="connsiteY3" fmla="*/ 0 h 6858000"/>
              <a:gd name="connsiteX4" fmla="*/ 5979207 w 5979207"/>
              <a:gd name="connsiteY4" fmla="*/ 0 h 6858000"/>
              <a:gd name="connsiteX5" fmla="*/ 5979207 w 5979207"/>
              <a:gd name="connsiteY5" fmla="*/ 1317813 h 6858000"/>
              <a:gd name="connsiteX6" fmla="*/ 4875315 w 5979207"/>
              <a:gd name="connsiteY6" fmla="*/ 3267558 h 6858000"/>
              <a:gd name="connsiteX7" fmla="*/ 5979207 w 5979207"/>
              <a:gd name="connsiteY7" fmla="*/ 5266500 h 6858000"/>
              <a:gd name="connsiteX8" fmla="*/ 5979207 w 5979207"/>
              <a:gd name="connsiteY8" fmla="*/ 6858000 h 6858000"/>
              <a:gd name="connsiteX9" fmla="*/ 4432480 w 5979207"/>
              <a:gd name="connsiteY9" fmla="*/ 6858000 h 6858000"/>
              <a:gd name="connsiteX10" fmla="*/ 3429043 w 5979207"/>
              <a:gd name="connsiteY10" fmla="*/ 4649491 h 6858000"/>
              <a:gd name="connsiteX11" fmla="*/ 2251989 w 5979207"/>
              <a:gd name="connsiteY11" fmla="*/ 6858000 h 6858000"/>
              <a:gd name="connsiteX12" fmla="*/ 0 w 5979207"/>
              <a:gd name="connsiteY12" fmla="*/ 6858000 h 6858000"/>
              <a:gd name="connsiteX13" fmla="*/ 1969690 w 5979207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79207" h="6858000">
                <a:moveTo>
                  <a:pt x="102129" y="0"/>
                </a:moveTo>
                <a:lnTo>
                  <a:pt x="2568591" y="0"/>
                </a:lnTo>
                <a:lnTo>
                  <a:pt x="3429043" y="1911463"/>
                </a:lnTo>
                <a:lnTo>
                  <a:pt x="4432480" y="0"/>
                </a:lnTo>
                <a:lnTo>
                  <a:pt x="5979207" y="0"/>
                </a:lnTo>
                <a:lnTo>
                  <a:pt x="5979207" y="1317813"/>
                </a:lnTo>
                <a:lnTo>
                  <a:pt x="4875315" y="3267558"/>
                </a:lnTo>
                <a:lnTo>
                  <a:pt x="5979207" y="5266500"/>
                </a:lnTo>
                <a:lnTo>
                  <a:pt x="5979207" y="6858000"/>
                </a:lnTo>
                <a:lnTo>
                  <a:pt x="4432480" y="6858000"/>
                </a:lnTo>
                <a:lnTo>
                  <a:pt x="3429043" y="4649491"/>
                </a:lnTo>
                <a:lnTo>
                  <a:pt x="2251989" y="6858000"/>
                </a:lnTo>
                <a:lnTo>
                  <a:pt x="0" y="6858000"/>
                </a:lnTo>
                <a:lnTo>
                  <a:pt x="1969690" y="32675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8D51066F-07ED-45ED-AA6F-CCB56128CE2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12793" y="0"/>
            <a:ext cx="5979207" cy="6858000"/>
          </a:xfrm>
          <a:custGeom>
            <a:avLst/>
            <a:gdLst>
              <a:gd name="connsiteX0" fmla="*/ 94573 w 5536832"/>
              <a:gd name="connsiteY0" fmla="*/ 0 h 6858000"/>
              <a:gd name="connsiteX1" fmla="*/ 2378552 w 5536832"/>
              <a:gd name="connsiteY1" fmla="*/ 0 h 6858000"/>
              <a:gd name="connsiteX2" fmla="*/ 3175343 w 5536832"/>
              <a:gd name="connsiteY2" fmla="*/ 1911463 h 6858000"/>
              <a:gd name="connsiteX3" fmla="*/ 4104540 w 5536832"/>
              <a:gd name="connsiteY3" fmla="*/ 0 h 6858000"/>
              <a:gd name="connsiteX4" fmla="*/ 5536832 w 5536832"/>
              <a:gd name="connsiteY4" fmla="*/ 0 h 6858000"/>
              <a:gd name="connsiteX5" fmla="*/ 5536832 w 5536832"/>
              <a:gd name="connsiteY5" fmla="*/ 1317813 h 6858000"/>
              <a:gd name="connsiteX6" fmla="*/ 4514612 w 5536832"/>
              <a:gd name="connsiteY6" fmla="*/ 3267558 h 6858000"/>
              <a:gd name="connsiteX7" fmla="*/ 5536832 w 5536832"/>
              <a:gd name="connsiteY7" fmla="*/ 5266500 h 6858000"/>
              <a:gd name="connsiteX8" fmla="*/ 5536832 w 5536832"/>
              <a:gd name="connsiteY8" fmla="*/ 6858000 h 6858000"/>
              <a:gd name="connsiteX9" fmla="*/ 4104540 w 5536832"/>
              <a:gd name="connsiteY9" fmla="*/ 6858000 h 6858000"/>
              <a:gd name="connsiteX10" fmla="*/ 3175343 w 5536832"/>
              <a:gd name="connsiteY10" fmla="*/ 4649491 h 6858000"/>
              <a:gd name="connsiteX11" fmla="*/ 2085374 w 5536832"/>
              <a:gd name="connsiteY11" fmla="*/ 6858000 h 6858000"/>
              <a:gd name="connsiteX12" fmla="*/ 0 w 5536832"/>
              <a:gd name="connsiteY12" fmla="*/ 6858000 h 6858000"/>
              <a:gd name="connsiteX13" fmla="*/ 1823961 w 5536832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36832" h="6858000">
                <a:moveTo>
                  <a:pt x="94573" y="0"/>
                </a:moveTo>
                <a:lnTo>
                  <a:pt x="2378552" y="0"/>
                </a:lnTo>
                <a:lnTo>
                  <a:pt x="3175343" y="1911463"/>
                </a:lnTo>
                <a:lnTo>
                  <a:pt x="4104540" y="0"/>
                </a:lnTo>
                <a:lnTo>
                  <a:pt x="5536832" y="0"/>
                </a:lnTo>
                <a:lnTo>
                  <a:pt x="5536832" y="1317813"/>
                </a:lnTo>
                <a:lnTo>
                  <a:pt x="4514612" y="3267558"/>
                </a:lnTo>
                <a:lnTo>
                  <a:pt x="5536832" y="5266500"/>
                </a:lnTo>
                <a:lnTo>
                  <a:pt x="5536832" y="6858000"/>
                </a:lnTo>
                <a:lnTo>
                  <a:pt x="4104540" y="6858000"/>
                </a:lnTo>
                <a:lnTo>
                  <a:pt x="3175343" y="4649491"/>
                </a:lnTo>
                <a:lnTo>
                  <a:pt x="2085374" y="6858000"/>
                </a:lnTo>
                <a:lnTo>
                  <a:pt x="0" y="6858000"/>
                </a:lnTo>
                <a:lnTo>
                  <a:pt x="1823961" y="32675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5265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1AD1-9C0A-46C5-A2B9-1CE7A8761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D67E2-2768-41B8-BF4C-1A0AE5380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6CA53-C65F-4817-BCCF-13A897098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17E7E-B0FA-4D44-8D48-51F8B8EFE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F18A6-96EF-47F8-9D64-C2DEC8FF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F19A1-DFC1-4D98-B207-8CEBCBEFF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7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AD72-7FD0-4559-A2F0-BB8207E3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D9604-C28C-4855-9987-883976D9E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123F4-4DFC-4B8C-B1AD-D554E9D96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F5594-C99A-42D4-8175-B3E0A623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0F049-3584-4EA3-B003-B6D73E4B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BC892-003E-429C-8A17-75C17550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6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2766C9-A539-4A72-9F9D-BBF6DAEC9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F0C62-F5B9-459A-8C2A-6A255385E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B493-0A66-4128-9ABA-6F893EFAD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B9DF-1B8F-4A2B-B451-BB5D55E9D01B}" type="datetimeFigureOut">
              <a:rPr lang="en-US" smtClean="0"/>
              <a:t>7/29/24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BEA6F-3FF0-4071-BB07-95DC6E279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0770F-D59F-45E9-8E59-4A050455D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61C1-E9C5-4FA5-944A-06B4AD936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B4271A-A4E7-B447-251A-E4704D81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3D3B-0E02-41FF-1936-28681C9D0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E0610-CC5A-EDBB-5A4B-2E954C6CF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9C0D4-9135-4CC9-8D7B-7E0C57697876}" type="datetimeFigureOut">
              <a:rPr lang="en-ID" smtClean="0"/>
              <a:t>29/07/24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B91B91-2CEA-7856-C20D-CC8F29E88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9D0C4-841E-E253-6A1B-0E930C69A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CDF31-9A18-49F7-81B8-40E6694AAC2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610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82C63-43A7-7A4D-BE70-4B657FAA160E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E008D-C99D-094D-A5C9-59FBEE1DA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1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BBFB2-CD8C-E15C-9D03-AAAE14802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2FAE-F281-C359-DD84-3CE22D358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C4C18-1E38-1E22-064D-BA3489F1B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4770A-046F-424D-82A5-51CD6D78BCB9}" type="datetimeFigureOut">
              <a:rPr lang="en-ID" smtClean="0"/>
              <a:t>30/07/24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8F20B-A549-D8A0-E538-C082D18E8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CA283-91E2-3E22-65C1-0CF4E08D1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A9A55-4227-4F73-85BE-0B161C93DF3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808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36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AEBB29-A3D7-4F4E-BA3E-909AB1F8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25343-435E-465B-81E9-312EE3845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042C8-A502-4610-A7B7-C97FDA021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A62C3-D747-48D8-BBC1-E58835F6C479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AECAB-A429-4863-B31F-7F35A9E21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9CE8F-8BED-4846-80DB-3AAAA3DA5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93536-07DB-4B22-9DAB-7B5E1B0B1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6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jpe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21.emf"/><Relationship Id="rId10" Type="http://schemas.microsoft.com/office/2007/relationships/hdphoto" Target="../media/hdphoto1.wdp"/><Relationship Id="rId4" Type="http://schemas.openxmlformats.org/officeDocument/2006/relationships/oleObject" Target="../embeddings/oleObject3.bin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11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6.png"/><Relationship Id="rId5" Type="http://schemas.openxmlformats.org/officeDocument/2006/relationships/image" Target="../media/image31.jpe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image" Target="../media/image30.jpeg"/><Relationship Id="rId9" Type="http://schemas.openxmlformats.org/officeDocument/2006/relationships/image" Target="../media/image12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microsoft.com/office/2007/relationships/hdphoto" Target="../media/hdphoto7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3.png"/><Relationship Id="rId1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12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13" Type="http://schemas.openxmlformats.org/officeDocument/2006/relationships/hyperlink" Target="https://about.gitlab.com/stages-devops-lifecycle/continuous-integration/" TargetMode="External"/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11" Type="http://schemas.openxmlformats.org/officeDocument/2006/relationships/image" Target="../media/image64.png"/><Relationship Id="rId5" Type="http://schemas.openxmlformats.org/officeDocument/2006/relationships/image" Target="../media/image58.tiff"/><Relationship Id="rId15" Type="http://schemas.openxmlformats.org/officeDocument/2006/relationships/image" Target="../media/image12.png"/><Relationship Id="rId10" Type="http://schemas.openxmlformats.org/officeDocument/2006/relationships/image" Target="../media/image63.tiff"/><Relationship Id="rId4" Type="http://schemas.openxmlformats.org/officeDocument/2006/relationships/image" Target="../media/image57.tiff"/><Relationship Id="rId9" Type="http://schemas.openxmlformats.org/officeDocument/2006/relationships/image" Target="../media/image62.tiff"/><Relationship Id="rId1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bagian.lisensi@gmail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0.tiff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jpeg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hyperlink" Target="mailto:sekretariatlpjk@pu.go.i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jpe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268518-247A-57AC-8628-7F256180A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Text, logo&#10;&#10;Description automatically generated">
            <a:extLst>
              <a:ext uri="{FF2B5EF4-FFF2-40B4-BE49-F238E27FC236}">
                <a16:creationId xmlns:a16="http://schemas.microsoft.com/office/drawing/2014/main" id="{C02B5ED5-2806-00AB-EDB6-10E7FC509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37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5C0D992C-6CE5-ED2C-B68A-BB594A9132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sp>
        <p:nvSpPr>
          <p:cNvPr id="39" name="object 7">
            <a:extLst>
              <a:ext uri="{FF2B5EF4-FFF2-40B4-BE49-F238E27FC236}">
                <a16:creationId xmlns:a16="http://schemas.microsoft.com/office/drawing/2014/main" id="{B0AD2D03-380A-AD87-5787-C60D352AD519}"/>
              </a:ext>
            </a:extLst>
          </p:cNvPr>
          <p:cNvSpPr txBox="1"/>
          <p:nvPr/>
        </p:nvSpPr>
        <p:spPr>
          <a:xfrm>
            <a:off x="2313073" y="3702225"/>
            <a:ext cx="7565845" cy="996427"/>
          </a:xfrm>
          <a:prstGeom prst="rect">
            <a:avLst/>
          </a:prstGeom>
        </p:spPr>
        <p:txBody>
          <a:bodyPr vert="horz" wrap="square" lIns="0" tIns="7239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Century Gothic" charset="0"/>
                <a:cs typeface="Segoe UI"/>
              </a:rPr>
              <a:t>Disampaikan oleh:</a:t>
            </a:r>
            <a:endParaRPr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  <a:ea typeface="Century Gothic" charset="0"/>
              <a:cs typeface="Segoe UI"/>
            </a:endParaRPr>
          </a:p>
          <a:p>
            <a:pPr algn="ctr">
              <a:defRPr/>
            </a:pPr>
            <a:r>
              <a:rPr lang="en-US" sz="2000" b="1" dirty="0" err="1">
                <a:latin typeface="Roboto"/>
                <a:ea typeface="Century Gothic" charset="0"/>
                <a:cs typeface="Segoe UI"/>
              </a:rPr>
              <a:t>Pengurus</a:t>
            </a:r>
            <a:r>
              <a:rPr lang="en-US" sz="2000" b="1" dirty="0">
                <a:latin typeface="Roboto"/>
                <a:ea typeface="Century Gothic" charset="0"/>
                <a:cs typeface="Segoe UI"/>
              </a:rPr>
              <a:t> </a:t>
            </a:r>
            <a:r>
              <a:rPr lang="en-US" sz="2000" b="1" dirty="0" err="1">
                <a:latin typeface="Roboto"/>
                <a:ea typeface="Century Gothic" charset="0"/>
                <a:cs typeface="Segoe UI"/>
              </a:rPr>
              <a:t>Bidang</a:t>
            </a:r>
            <a:r>
              <a:rPr lang="en-US" sz="2000" b="1" dirty="0">
                <a:latin typeface="Roboto"/>
                <a:ea typeface="Century Gothic" charset="0"/>
                <a:cs typeface="Segoe UI"/>
              </a:rPr>
              <a:t> II</a:t>
            </a:r>
          </a:p>
          <a:p>
            <a:pPr algn="ctr">
              <a:defRPr/>
            </a:pPr>
            <a:r>
              <a:rPr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Century Gothic" charset="0"/>
                <a:cs typeface="Segoe UI"/>
              </a:rPr>
              <a:t>Lembaga Pengembangan Jasa Konstruksi</a:t>
            </a:r>
          </a:p>
        </p:txBody>
      </p:sp>
      <p:sp>
        <p:nvSpPr>
          <p:cNvPr id="41" name="object 7">
            <a:extLst>
              <a:ext uri="{FF2B5EF4-FFF2-40B4-BE49-F238E27FC236}">
                <a16:creationId xmlns:a16="http://schemas.microsoft.com/office/drawing/2014/main" id="{FB6A6953-5634-3C8C-7D13-F42C2A755798}"/>
              </a:ext>
            </a:extLst>
          </p:cNvPr>
          <p:cNvSpPr txBox="1"/>
          <p:nvPr/>
        </p:nvSpPr>
        <p:spPr>
          <a:xfrm>
            <a:off x="1007801" y="1554698"/>
            <a:ext cx="10158259" cy="1812035"/>
          </a:xfrm>
          <a:prstGeom prst="rect">
            <a:avLst/>
          </a:prstGeom>
        </p:spPr>
        <p:txBody>
          <a:bodyPr vert="horz" wrap="square" lIns="0" tIns="72390" rIns="0" bIns="0" rtlCol="0" anchor="t">
            <a:spAutoFit/>
          </a:bodyPr>
          <a:lstStyle/>
          <a:p>
            <a:pPr marL="12700" marR="6350" algn="ctr">
              <a:spcBef>
                <a:spcPts val="570"/>
              </a:spcBef>
              <a:defRPr/>
            </a:pPr>
            <a:r>
              <a:rPr lang="en-US" sz="5400" b="1" dirty="0">
                <a:solidFill>
                  <a:srgbClr val="002060"/>
                </a:solidFill>
                <a:latin typeface="Tahoma"/>
                <a:ea typeface="Roboto"/>
                <a:cs typeface="Roboto"/>
              </a:rPr>
              <a:t>IMPLEMENTASI</a:t>
            </a:r>
          </a:p>
          <a:p>
            <a:pPr marL="12700" marR="6350" algn="ctr">
              <a:spcBef>
                <a:spcPts val="570"/>
              </a:spcBef>
              <a:defRPr/>
            </a:pPr>
            <a:r>
              <a:rPr lang="en-US" sz="5400" b="1" dirty="0">
                <a:solidFill>
                  <a:srgbClr val="002060"/>
                </a:solidFill>
                <a:latin typeface="Tahoma"/>
                <a:ea typeface="Roboto"/>
                <a:cs typeface="Roboto"/>
              </a:rPr>
              <a:t>PERIZINAN BERUSAHA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5FF781-8622-8E9B-AA58-EB1254814FF3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A443DC0-8D45-0013-B0DA-72F338C839C4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64D0191-6B0F-5B8E-70EB-0A0EEB33FC6C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7BC97B0-71FE-BF36-3F52-D777356A7108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B957267-C0C1-64A8-D36A-02E14066C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56" name="Picture 55" descr="lgo sigap.png">
            <a:extLst>
              <a:ext uri="{FF2B5EF4-FFF2-40B4-BE49-F238E27FC236}">
                <a16:creationId xmlns:a16="http://schemas.microsoft.com/office/drawing/2014/main" id="{182E836C-5381-ACFE-8532-2FD5163B9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pic>
        <p:nvPicPr>
          <p:cNvPr id="2" name="Picture 1" descr="A yellow rectangular object with black edges&#10;&#10;Description automatically generated">
            <a:extLst>
              <a:ext uri="{FF2B5EF4-FFF2-40B4-BE49-F238E27FC236}">
                <a16:creationId xmlns:a16="http://schemas.microsoft.com/office/drawing/2014/main" id="{623A11CC-A487-0197-F34B-8A892A9DD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1991587" y="3475459"/>
            <a:ext cx="8208819" cy="139995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D23B1769-F54A-9C7B-EB3E-CA45D02D573A}"/>
              </a:ext>
            </a:extLst>
          </p:cNvPr>
          <p:cNvSpPr txBox="1"/>
          <p:nvPr/>
        </p:nvSpPr>
        <p:spPr>
          <a:xfrm>
            <a:off x="8866094" y="5803299"/>
            <a:ext cx="3325906" cy="380873"/>
          </a:xfrm>
          <a:prstGeom prst="rect">
            <a:avLst/>
          </a:prstGeom>
        </p:spPr>
        <p:txBody>
          <a:bodyPr vert="horz" wrap="square" lIns="0" tIns="72390" rIns="0" bIns="0" rtlCol="0" anchor="t">
            <a:spAutoFit/>
          </a:bodyPr>
          <a:lstStyle/>
          <a:p>
            <a:pPr algn="ctr">
              <a:defRPr/>
            </a:pPr>
            <a:r>
              <a:rPr lang="en-US" sz="2000" b="1" dirty="0" err="1">
                <a:latin typeface="Roboto"/>
                <a:ea typeface="Century Gothic" charset="0"/>
                <a:cs typeface="Segoe UI"/>
              </a:rPr>
              <a:t>Samarinda</a:t>
            </a:r>
            <a:r>
              <a:rPr lang="en-US" sz="2000" b="1" dirty="0">
                <a:latin typeface="Roboto"/>
                <a:ea typeface="Century Gothic" charset="0"/>
                <a:cs typeface="Segoe UI"/>
              </a:rPr>
              <a:t>, 31 Juli 2024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/>
              <a:ea typeface="Century Gothic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38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42D0CAF-BAF8-40EF-ABA5-62E42D856B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42D0CAF-BAF8-40EF-ABA5-62E42D856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CB1B846-8428-A747-9D92-9630C9E26828}"/>
              </a:ext>
            </a:extLst>
          </p:cNvPr>
          <p:cNvSpPr txBox="1"/>
          <p:nvPr/>
        </p:nvSpPr>
        <p:spPr>
          <a:xfrm>
            <a:off x="5621462" y="1341170"/>
            <a:ext cx="5765180" cy="2244418"/>
          </a:xfrm>
          <a:prstGeom prst="roundRect">
            <a:avLst>
              <a:gd name="adj" fmla="val 12122"/>
            </a:avLst>
          </a:prstGeom>
          <a:solidFill>
            <a:srgbClr val="FF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  <a:sym typeface="Segoe UI Light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46D2E-1226-2047-A5DB-200907C5C695}"/>
              </a:ext>
            </a:extLst>
          </p:cNvPr>
          <p:cNvSpPr txBox="1"/>
          <p:nvPr/>
        </p:nvSpPr>
        <p:spPr>
          <a:xfrm>
            <a:off x="855257" y="1351794"/>
            <a:ext cx="3100418" cy="2233794"/>
          </a:xfrm>
          <a:prstGeom prst="roundRect">
            <a:avLst>
              <a:gd name="adj" fmla="val 12122"/>
            </a:avLst>
          </a:prstGeom>
          <a:solidFill>
            <a:srgbClr val="FFB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  <a:sym typeface="Segoe UI Light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B7A0B3-BD4F-D14B-8BF3-703C5DB835A2}"/>
              </a:ext>
            </a:extLst>
          </p:cNvPr>
          <p:cNvCxnSpPr>
            <a:cxnSpLocks/>
          </p:cNvCxnSpPr>
          <p:nvPr/>
        </p:nvCxnSpPr>
        <p:spPr>
          <a:xfrm>
            <a:off x="3966881" y="2515400"/>
            <a:ext cx="1646154" cy="0"/>
          </a:xfrm>
          <a:prstGeom prst="line">
            <a:avLst/>
          </a:prstGeom>
          <a:ln w="19050" cap="rnd">
            <a:solidFill>
              <a:srgbClr val="174A9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714265D-DB92-A84D-B84C-1408ACD17FA0}"/>
              </a:ext>
            </a:extLst>
          </p:cNvPr>
          <p:cNvSpPr/>
          <p:nvPr/>
        </p:nvSpPr>
        <p:spPr>
          <a:xfrm>
            <a:off x="6039169" y="1341912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104FFB-F81C-B14C-A7FA-30CEE37A57B7}"/>
              </a:ext>
            </a:extLst>
          </p:cNvPr>
          <p:cNvSpPr txBox="1"/>
          <p:nvPr/>
        </p:nvSpPr>
        <p:spPr>
          <a:xfrm>
            <a:off x="6027963" y="1677770"/>
            <a:ext cx="1086803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Penjualan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Tahunan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6C40D0-DD84-C645-869F-8C225137BF99}"/>
              </a:ext>
            </a:extLst>
          </p:cNvPr>
          <p:cNvGrpSpPr/>
          <p:nvPr/>
        </p:nvGrpSpPr>
        <p:grpSpPr>
          <a:xfrm>
            <a:off x="3829259" y="2466366"/>
            <a:ext cx="98068" cy="98068"/>
            <a:chOff x="8426807" y="4968511"/>
            <a:chExt cx="98068" cy="9806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3F7D4F0-491F-5E4E-90F2-948C919878D8}"/>
                </a:ext>
              </a:extLst>
            </p:cNvPr>
            <p:cNvSpPr txBox="1"/>
            <p:nvPr/>
          </p:nvSpPr>
          <p:spPr>
            <a:xfrm>
              <a:off x="8426807" y="4968511"/>
              <a:ext cx="98068" cy="98068"/>
            </a:xfrm>
            <a:prstGeom prst="ellipse">
              <a:avLst/>
            </a:prstGeom>
            <a:noFill/>
            <a:ln w="127000">
              <a:solidFill>
                <a:srgbClr val="174A90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ID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  <a:sym typeface="Segoe UI Light" panose="020B050204020402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FB49642-8A74-2C4E-A427-E22ADB3AF885}"/>
                </a:ext>
              </a:extLst>
            </p:cNvPr>
            <p:cNvSpPr txBox="1"/>
            <p:nvPr/>
          </p:nvSpPr>
          <p:spPr>
            <a:xfrm>
              <a:off x="8426807" y="4968511"/>
              <a:ext cx="98067" cy="98068"/>
            </a:xfrm>
            <a:prstGeom prst="ellipse">
              <a:avLst/>
            </a:prstGeom>
            <a:solidFill>
              <a:srgbClr val="174A90"/>
            </a:solidFill>
            <a:ln>
              <a:noFill/>
            </a:ln>
            <a:effectLst>
              <a:outerShdw blurRad="190500" dist="38100" algn="l" rotWithShape="0">
                <a:srgbClr val="F4B64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ID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  <a:sym typeface="Segoe UI Light" panose="020B0502040204020203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22FFEFD-15AE-4847-AC80-4B58BA2ECB37}"/>
              </a:ext>
            </a:extLst>
          </p:cNvPr>
          <p:cNvSpPr txBox="1"/>
          <p:nvPr/>
        </p:nvSpPr>
        <p:spPr>
          <a:xfrm>
            <a:off x="952168" y="1853375"/>
            <a:ext cx="279300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PP No. 5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Tahun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2021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Pasal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85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PerMen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PUPR No 6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Tahun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2021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SE Menteri PUPR No. 21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Tahun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2021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Huruf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angka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2d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A37EC35-72D4-097E-5CAD-966EBB3A0385}"/>
              </a:ext>
            </a:extLst>
          </p:cNvPr>
          <p:cNvSpPr/>
          <p:nvPr/>
        </p:nvSpPr>
        <p:spPr>
          <a:xfrm>
            <a:off x="7899929" y="1351794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39DA00-F3F8-B849-8695-E90500A03D8E}"/>
              </a:ext>
            </a:extLst>
          </p:cNvPr>
          <p:cNvSpPr txBox="1"/>
          <p:nvPr/>
        </p:nvSpPr>
        <p:spPr>
          <a:xfrm>
            <a:off x="7842509" y="1697969"/>
            <a:ext cx="1295277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Kemampuan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keuangan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9A82BA5-ED41-68C3-B5E9-1280FEECA445}"/>
              </a:ext>
            </a:extLst>
          </p:cNvPr>
          <p:cNvSpPr/>
          <p:nvPr/>
        </p:nvSpPr>
        <p:spPr>
          <a:xfrm>
            <a:off x="9832682" y="1351794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E2569D3-1440-D080-72EF-9199A9620D41}"/>
              </a:ext>
            </a:extLst>
          </p:cNvPr>
          <p:cNvSpPr/>
          <p:nvPr/>
        </p:nvSpPr>
        <p:spPr>
          <a:xfrm>
            <a:off x="6071998" y="2468691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C2CB34B-ED8C-6A17-D7FB-8568C7EEFF56}"/>
              </a:ext>
            </a:extLst>
          </p:cNvPr>
          <p:cNvSpPr/>
          <p:nvPr/>
        </p:nvSpPr>
        <p:spPr>
          <a:xfrm>
            <a:off x="7914717" y="2503585"/>
            <a:ext cx="1086803" cy="10732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A4F765-FD70-1A1B-4BA6-DBD0083E78D0}"/>
              </a:ext>
            </a:extLst>
          </p:cNvPr>
          <p:cNvSpPr/>
          <p:nvPr/>
        </p:nvSpPr>
        <p:spPr>
          <a:xfrm>
            <a:off x="9846932" y="2515836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F497F6-FC68-9A49-9A69-ACBEFF14C00D}"/>
              </a:ext>
            </a:extLst>
          </p:cNvPr>
          <p:cNvSpPr txBox="1"/>
          <p:nvPr/>
        </p:nvSpPr>
        <p:spPr>
          <a:xfrm>
            <a:off x="9876910" y="1739793"/>
            <a:ext cx="1076003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Ketersediaan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TKK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5F4B98-C69C-3044-B57C-56BF495D98E7}"/>
              </a:ext>
            </a:extLst>
          </p:cNvPr>
          <p:cNvSpPr txBox="1"/>
          <p:nvPr/>
        </p:nvSpPr>
        <p:spPr>
          <a:xfrm>
            <a:off x="6085549" y="2679613"/>
            <a:ext cx="1086803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Penyediaan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Peralatan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konstruksi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88A090-B404-B145-9B38-3E8D3FB004B2}"/>
              </a:ext>
            </a:extLst>
          </p:cNvPr>
          <p:cNvSpPr txBox="1"/>
          <p:nvPr/>
        </p:nvSpPr>
        <p:spPr>
          <a:xfrm>
            <a:off x="7899929" y="2841945"/>
            <a:ext cx="1086803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Penerapan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A3BFA1-7912-9B45-8D4D-DA3A507038CC}"/>
              </a:ext>
            </a:extLst>
          </p:cNvPr>
          <p:cNvSpPr txBox="1"/>
          <p:nvPr/>
        </p:nvSpPr>
        <p:spPr>
          <a:xfrm>
            <a:off x="9794360" y="2864207"/>
            <a:ext cx="1225927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Penerapan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SMAP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1AAB8B-40C7-7C09-8B25-7CF49043B3BB}"/>
              </a:ext>
            </a:extLst>
          </p:cNvPr>
          <p:cNvSpPr txBox="1"/>
          <p:nvPr/>
        </p:nvSpPr>
        <p:spPr>
          <a:xfrm>
            <a:off x="5621462" y="3663872"/>
            <a:ext cx="5765180" cy="2240637"/>
          </a:xfrm>
          <a:prstGeom prst="roundRect">
            <a:avLst>
              <a:gd name="adj" fmla="val 12122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  <a:sym typeface="Segoe UI Light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ED509F0-3DEE-FE40-7ABE-F25FD286FEE3}"/>
              </a:ext>
            </a:extLst>
          </p:cNvPr>
          <p:cNvSpPr txBox="1"/>
          <p:nvPr/>
        </p:nvSpPr>
        <p:spPr>
          <a:xfrm>
            <a:off x="803466" y="3705173"/>
            <a:ext cx="3100418" cy="2253630"/>
          </a:xfrm>
          <a:prstGeom prst="roundRect">
            <a:avLst>
              <a:gd name="adj" fmla="val 12122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Segoe UI Light" panose="020B0502040204020203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Segoe UI Light" panose="020B0502040204020203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  <a:sym typeface="Segoe UI Light" panose="020B0502040204020203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386EE88-C17D-6E76-35BD-A262CAA6A7D5}"/>
              </a:ext>
            </a:extLst>
          </p:cNvPr>
          <p:cNvCxnSpPr>
            <a:cxnSpLocks/>
          </p:cNvCxnSpPr>
          <p:nvPr/>
        </p:nvCxnSpPr>
        <p:spPr>
          <a:xfrm>
            <a:off x="3966881" y="4834321"/>
            <a:ext cx="1646154" cy="0"/>
          </a:xfrm>
          <a:prstGeom prst="line">
            <a:avLst/>
          </a:prstGeom>
          <a:ln w="19050" cap="rnd">
            <a:solidFill>
              <a:srgbClr val="174A9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E2B2326-08A1-C3C8-B9A3-C7CBF0CE3A49}"/>
              </a:ext>
            </a:extLst>
          </p:cNvPr>
          <p:cNvGrpSpPr/>
          <p:nvPr/>
        </p:nvGrpSpPr>
        <p:grpSpPr>
          <a:xfrm>
            <a:off x="3829259" y="4785287"/>
            <a:ext cx="98068" cy="98068"/>
            <a:chOff x="8426807" y="4968511"/>
            <a:chExt cx="98068" cy="9806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7870AE4-AA74-EA82-41FA-46FD3362B4A9}"/>
                </a:ext>
              </a:extLst>
            </p:cNvPr>
            <p:cNvSpPr txBox="1"/>
            <p:nvPr/>
          </p:nvSpPr>
          <p:spPr>
            <a:xfrm>
              <a:off x="8426807" y="4968511"/>
              <a:ext cx="98068" cy="98068"/>
            </a:xfrm>
            <a:prstGeom prst="ellipse">
              <a:avLst/>
            </a:prstGeom>
            <a:noFill/>
            <a:ln w="127000">
              <a:solidFill>
                <a:srgbClr val="174A90">
                  <a:alpha val="20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ID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  <a:sym typeface="Segoe UI Light" panose="020B0502040204020203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57A9E82-F496-3A39-DA20-5259FFF6E258}"/>
                </a:ext>
              </a:extLst>
            </p:cNvPr>
            <p:cNvSpPr txBox="1"/>
            <p:nvPr/>
          </p:nvSpPr>
          <p:spPr>
            <a:xfrm>
              <a:off x="8426807" y="4968511"/>
              <a:ext cx="98067" cy="98068"/>
            </a:xfrm>
            <a:prstGeom prst="ellipse">
              <a:avLst/>
            </a:prstGeom>
            <a:solidFill>
              <a:srgbClr val="174A90"/>
            </a:solidFill>
            <a:ln>
              <a:noFill/>
            </a:ln>
            <a:effectLst>
              <a:outerShdw blurRad="190500" dist="38100" algn="l" rotWithShape="0">
                <a:srgbClr val="F4B642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Segoe UI Light" panose="020B0502040204020203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Segoe UI Light" panose="020B0502040204020203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1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ID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  <a:sym typeface="Segoe UI Light" panose="020B0502040204020203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31B7C9F-0A45-9211-4148-25CB0D1A3FC7}"/>
              </a:ext>
            </a:extLst>
          </p:cNvPr>
          <p:cNvSpPr txBox="1"/>
          <p:nvPr/>
        </p:nvSpPr>
        <p:spPr>
          <a:xfrm>
            <a:off x="1173117" y="4667614"/>
            <a:ext cx="24967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Permen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PUPR No. 8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Tahun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Pasal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4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ayat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Poppins" panose="00000500000000000000" pitchFamily="2" charset="0"/>
              </a:rPr>
              <a:t> 3c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B1CF491-4D06-990A-B015-D877B3D750A6}"/>
              </a:ext>
            </a:extLst>
          </p:cNvPr>
          <p:cNvSpPr txBox="1"/>
          <p:nvPr/>
        </p:nvSpPr>
        <p:spPr>
          <a:xfrm>
            <a:off x="1176321" y="4237091"/>
            <a:ext cx="201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Relaksasi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sesuai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Arrow: Striped Right 77">
            <a:extLst>
              <a:ext uri="{FF2B5EF4-FFF2-40B4-BE49-F238E27FC236}">
                <a16:creationId xmlns:a16="http://schemas.microsoft.com/office/drawing/2014/main" id="{20CFB481-E4BE-D173-AE6E-9F182347E869}"/>
              </a:ext>
            </a:extLst>
          </p:cNvPr>
          <p:cNvSpPr/>
          <p:nvPr/>
        </p:nvSpPr>
        <p:spPr>
          <a:xfrm rot="5400000">
            <a:off x="7197105" y="3429606"/>
            <a:ext cx="698420" cy="659208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Arrow: Striped Right 78">
            <a:extLst>
              <a:ext uri="{FF2B5EF4-FFF2-40B4-BE49-F238E27FC236}">
                <a16:creationId xmlns:a16="http://schemas.microsoft.com/office/drawing/2014/main" id="{C2E4835F-0B79-0B57-4FA4-1417EDE35091}"/>
              </a:ext>
            </a:extLst>
          </p:cNvPr>
          <p:cNvSpPr/>
          <p:nvPr/>
        </p:nvSpPr>
        <p:spPr>
          <a:xfrm rot="5400000">
            <a:off x="9230323" y="3429606"/>
            <a:ext cx="698420" cy="659208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C16F0B95-E15F-CF18-41EF-1CDE8A0082F2}"/>
              </a:ext>
            </a:extLst>
          </p:cNvPr>
          <p:cNvSpPr/>
          <p:nvPr/>
        </p:nvSpPr>
        <p:spPr>
          <a:xfrm>
            <a:off x="6090641" y="3670315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6FFCD7F-0A07-52F7-2813-08F7007DE4D0}"/>
              </a:ext>
            </a:extLst>
          </p:cNvPr>
          <p:cNvSpPr txBox="1"/>
          <p:nvPr/>
        </p:nvSpPr>
        <p:spPr>
          <a:xfrm>
            <a:off x="6079435" y="4006173"/>
            <a:ext cx="1086803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Penjualan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Tahunan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D4FE8BA2-38C7-43B6-C913-E3C5EE870C0C}"/>
              </a:ext>
            </a:extLst>
          </p:cNvPr>
          <p:cNvSpPr/>
          <p:nvPr/>
        </p:nvSpPr>
        <p:spPr>
          <a:xfrm>
            <a:off x="7951401" y="3680197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155C483-7EF3-AF55-8C8D-DEBC81A61049}"/>
              </a:ext>
            </a:extLst>
          </p:cNvPr>
          <p:cNvSpPr txBox="1"/>
          <p:nvPr/>
        </p:nvSpPr>
        <p:spPr>
          <a:xfrm>
            <a:off x="7893981" y="4026372"/>
            <a:ext cx="1295277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Kemampuan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keuangan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A20E30ED-7A0E-C539-05E0-584E91700BAA}"/>
              </a:ext>
            </a:extLst>
          </p:cNvPr>
          <p:cNvSpPr/>
          <p:nvPr/>
        </p:nvSpPr>
        <p:spPr>
          <a:xfrm>
            <a:off x="9884154" y="3680197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1315D43E-115C-A627-42A5-E9060D7D8870}"/>
              </a:ext>
            </a:extLst>
          </p:cNvPr>
          <p:cNvSpPr/>
          <p:nvPr/>
        </p:nvSpPr>
        <p:spPr>
          <a:xfrm>
            <a:off x="6123470" y="4797094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3DDE5F92-AC79-6E29-6EB5-87DF4D6243DF}"/>
              </a:ext>
            </a:extLst>
          </p:cNvPr>
          <p:cNvSpPr/>
          <p:nvPr/>
        </p:nvSpPr>
        <p:spPr>
          <a:xfrm>
            <a:off x="7966189" y="4831988"/>
            <a:ext cx="1086803" cy="10732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91D6FE53-D7AF-704E-92D7-A73B1FC5D8B0}"/>
              </a:ext>
            </a:extLst>
          </p:cNvPr>
          <p:cNvSpPr/>
          <p:nvPr/>
        </p:nvSpPr>
        <p:spPr>
          <a:xfrm>
            <a:off x="9876910" y="4831617"/>
            <a:ext cx="1086803" cy="1073263"/>
          </a:xfrm>
          <a:prstGeom prst="ellipse">
            <a:avLst/>
          </a:prstGeom>
          <a:solidFill>
            <a:srgbClr val="1E3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C53834C-3B34-8880-FEC1-EDFB803FC8F0}"/>
              </a:ext>
            </a:extLst>
          </p:cNvPr>
          <p:cNvSpPr txBox="1"/>
          <p:nvPr/>
        </p:nvSpPr>
        <p:spPr>
          <a:xfrm>
            <a:off x="9928382" y="4068196"/>
            <a:ext cx="1076003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Ketersediaan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TKK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CF3ECB8-E96D-53A0-8C99-F490C4DE5043}"/>
              </a:ext>
            </a:extLst>
          </p:cNvPr>
          <p:cNvSpPr txBox="1"/>
          <p:nvPr/>
        </p:nvSpPr>
        <p:spPr>
          <a:xfrm>
            <a:off x="6137021" y="5008016"/>
            <a:ext cx="1086803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Penyediaan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Peralatan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konstruksi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FAF3374-4D8F-C335-62DF-D4C6BA169B86}"/>
              </a:ext>
            </a:extLst>
          </p:cNvPr>
          <p:cNvSpPr txBox="1"/>
          <p:nvPr/>
        </p:nvSpPr>
        <p:spPr>
          <a:xfrm>
            <a:off x="7951401" y="5083113"/>
            <a:ext cx="1086803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KTA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Asosiasi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Terdaftar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LPJK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3EC1551-9A43-5F03-E405-9564F93B5B93}"/>
              </a:ext>
            </a:extLst>
          </p:cNvPr>
          <p:cNvSpPr txBox="1"/>
          <p:nvPr/>
        </p:nvSpPr>
        <p:spPr>
          <a:xfrm>
            <a:off x="9824338" y="5179988"/>
            <a:ext cx="1225927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Penerapan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SMAP</a:t>
            </a:r>
          </a:p>
        </p:txBody>
      </p:sp>
      <p:sp>
        <p:nvSpPr>
          <p:cNvPr id="151" name="Arrow: Striped Right 150">
            <a:extLst>
              <a:ext uri="{FF2B5EF4-FFF2-40B4-BE49-F238E27FC236}">
                <a16:creationId xmlns:a16="http://schemas.microsoft.com/office/drawing/2014/main" id="{795BB61B-1AC0-B258-977F-837B96A871A1}"/>
              </a:ext>
            </a:extLst>
          </p:cNvPr>
          <p:cNvSpPr/>
          <p:nvPr/>
        </p:nvSpPr>
        <p:spPr>
          <a:xfrm rot="5400000">
            <a:off x="1995921" y="3464663"/>
            <a:ext cx="698420" cy="659208"/>
          </a:xfrm>
          <a:prstGeom prst="strip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0A568A77-8DF0-F858-7384-126AC5EF9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122" y="-2343"/>
            <a:ext cx="2877879" cy="1109585"/>
          </a:xfrm>
          <a:prstGeom prst="rect">
            <a:avLst/>
          </a:prstGeom>
        </p:spPr>
      </p:pic>
      <p:sp>
        <p:nvSpPr>
          <p:cNvPr id="5" name="Round Same Side Corner Rectangle 1">
            <a:extLst>
              <a:ext uri="{FF2B5EF4-FFF2-40B4-BE49-F238E27FC236}">
                <a16:creationId xmlns:a16="http://schemas.microsoft.com/office/drawing/2014/main" id="{DDDD253E-98F7-9B85-10C2-0D76DBBCE485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81A633-C8CC-472F-DD34-2C7AABBE7E0C}"/>
              </a:ext>
            </a:extLst>
          </p:cNvPr>
          <p:cNvSpPr txBox="1">
            <a:spLocks/>
          </p:cNvSpPr>
          <p:nvPr/>
        </p:nvSpPr>
        <p:spPr>
          <a:xfrm>
            <a:off x="234673" y="40884"/>
            <a:ext cx="9632143" cy="512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KRITERIA PEMENUHAN DOKUMEN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PERSYARATAN PERMOHONAN SERTIFIKASI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 BADAN USAHA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70CD88-0D58-1790-D2F7-98D0D3C28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228F9-F1F4-1FEB-A576-26C5DD18BFC9}"/>
              </a:ext>
            </a:extLst>
          </p:cNvPr>
          <p:cNvSpPr txBox="1"/>
          <p:nvPr/>
        </p:nvSpPr>
        <p:spPr>
          <a:xfrm>
            <a:off x="1191671" y="1493104"/>
            <a:ext cx="201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Ketentuan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sesuai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52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9713D1-BDA3-F9BB-5EEA-6D06BE82D2AA}"/>
              </a:ext>
            </a:extLst>
          </p:cNvPr>
          <p:cNvSpPr/>
          <p:nvPr/>
        </p:nvSpPr>
        <p:spPr>
          <a:xfrm>
            <a:off x="291097" y="977795"/>
            <a:ext cx="4497948" cy="3965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: Diagonal Corners Snipped 189">
            <a:extLst>
              <a:ext uri="{FF2B5EF4-FFF2-40B4-BE49-F238E27FC236}">
                <a16:creationId xmlns:a16="http://schemas.microsoft.com/office/drawing/2014/main" id="{92DD67B1-6664-4D9E-7489-9ECECFB28B90}"/>
              </a:ext>
            </a:extLst>
          </p:cNvPr>
          <p:cNvSpPr/>
          <p:nvPr/>
        </p:nvSpPr>
        <p:spPr>
          <a:xfrm>
            <a:off x="306217" y="598691"/>
            <a:ext cx="949101" cy="681282"/>
          </a:xfrm>
          <a:prstGeom prst="snip2Diag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27150D90-9DE1-FC40-4908-84F560B862E0}"/>
              </a:ext>
            </a:extLst>
          </p:cNvPr>
          <p:cNvSpPr/>
          <p:nvPr/>
        </p:nvSpPr>
        <p:spPr>
          <a:xfrm>
            <a:off x="7145954" y="5127057"/>
            <a:ext cx="2327031" cy="68469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F44BC6AF-8B99-76D4-8C2D-8397DE697177}"/>
              </a:ext>
            </a:extLst>
          </p:cNvPr>
          <p:cNvSpPr/>
          <p:nvPr/>
        </p:nvSpPr>
        <p:spPr>
          <a:xfrm>
            <a:off x="2445472" y="4679577"/>
            <a:ext cx="2327031" cy="13077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8B2E9BA7-75DA-BC15-F607-25D525CFA258}"/>
              </a:ext>
            </a:extLst>
          </p:cNvPr>
          <p:cNvSpPr/>
          <p:nvPr/>
        </p:nvSpPr>
        <p:spPr>
          <a:xfrm>
            <a:off x="9493104" y="4498212"/>
            <a:ext cx="1516103" cy="220671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0660373-0DCF-014E-94A1-17A22D85E7E1}"/>
              </a:ext>
            </a:extLst>
          </p:cNvPr>
          <p:cNvSpPr/>
          <p:nvPr/>
        </p:nvSpPr>
        <p:spPr>
          <a:xfrm>
            <a:off x="6839244" y="967978"/>
            <a:ext cx="4731026" cy="396571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id="{A90802D2-5C10-7E30-E49E-ACBDB2B376E4}"/>
              </a:ext>
            </a:extLst>
          </p:cNvPr>
          <p:cNvSpPr/>
          <p:nvPr/>
        </p:nvSpPr>
        <p:spPr>
          <a:xfrm>
            <a:off x="7008690" y="4247280"/>
            <a:ext cx="1602538" cy="55876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F82C3E48-ED73-AC91-AD23-A005A4315B04}"/>
              </a:ext>
            </a:extLst>
          </p:cNvPr>
          <p:cNvSpPr/>
          <p:nvPr/>
        </p:nvSpPr>
        <p:spPr>
          <a:xfrm>
            <a:off x="7969642" y="729068"/>
            <a:ext cx="2517376" cy="67585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3BD1EB19-DD23-282E-4522-25789D8F8059}"/>
              </a:ext>
            </a:extLst>
          </p:cNvPr>
          <p:cNvSpPr/>
          <p:nvPr/>
        </p:nvSpPr>
        <p:spPr>
          <a:xfrm>
            <a:off x="134746" y="5117695"/>
            <a:ext cx="2181030" cy="70442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FED5472-C0C5-EB34-B285-003775ED5972}"/>
              </a:ext>
            </a:extLst>
          </p:cNvPr>
          <p:cNvSpPr/>
          <p:nvPr/>
        </p:nvSpPr>
        <p:spPr>
          <a:xfrm>
            <a:off x="2733839" y="3002801"/>
            <a:ext cx="1893004" cy="34395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66C9EB5-1402-BAEF-8B9F-8195DD18D4A7}"/>
              </a:ext>
            </a:extLst>
          </p:cNvPr>
          <p:cNvSpPr/>
          <p:nvPr/>
        </p:nvSpPr>
        <p:spPr>
          <a:xfrm>
            <a:off x="694142" y="3696935"/>
            <a:ext cx="864704" cy="587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EAF8CCF0-44FE-CC76-6DCB-36BDEA688087}"/>
              </a:ext>
            </a:extLst>
          </p:cNvPr>
          <p:cNvSpPr/>
          <p:nvPr/>
        </p:nvSpPr>
        <p:spPr>
          <a:xfrm>
            <a:off x="3152973" y="3696935"/>
            <a:ext cx="864704" cy="587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C4DCC29-0DAD-1A28-4D64-297DD42DF0DC}"/>
              </a:ext>
            </a:extLst>
          </p:cNvPr>
          <p:cNvSpPr/>
          <p:nvPr/>
        </p:nvSpPr>
        <p:spPr>
          <a:xfrm>
            <a:off x="2445472" y="1510560"/>
            <a:ext cx="2266122" cy="587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3DF55B1-D0F0-8F93-1BFE-166CB2A08FA5}"/>
              </a:ext>
            </a:extLst>
          </p:cNvPr>
          <p:cNvSpPr/>
          <p:nvPr/>
        </p:nvSpPr>
        <p:spPr>
          <a:xfrm>
            <a:off x="3071637" y="2472904"/>
            <a:ext cx="1217408" cy="5053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B4EC186-1D4C-ABEB-6A69-F94DD9CE8C0A}"/>
              </a:ext>
            </a:extLst>
          </p:cNvPr>
          <p:cNvSpPr/>
          <p:nvPr/>
        </p:nvSpPr>
        <p:spPr>
          <a:xfrm>
            <a:off x="636551" y="2453434"/>
            <a:ext cx="864704" cy="4753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7D44C4D-CC70-80BC-4BC4-AE5B6A0E9D6C}"/>
              </a:ext>
            </a:extLst>
          </p:cNvPr>
          <p:cNvSpPr/>
          <p:nvPr/>
        </p:nvSpPr>
        <p:spPr>
          <a:xfrm>
            <a:off x="636551" y="1485087"/>
            <a:ext cx="864704" cy="587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42D0CAF-BAF8-40EF-ABA5-62E42D856B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" imgH="381" progId="TCLayout.ActiveDocument.1">
                  <p:embed/>
                </p:oleObj>
              </mc:Choice>
              <mc:Fallback>
                <p:oleObj name="think-cell Slide" r:id="rId4" imgW="381" imgH="38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42D0CAF-BAF8-40EF-ABA5-62E42D856B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 descr="lgo sigap.png">
            <a:extLst>
              <a:ext uri="{FF2B5EF4-FFF2-40B4-BE49-F238E27FC236}">
                <a16:creationId xmlns:a16="http://schemas.microsoft.com/office/drawing/2014/main" id="{DFD253FB-B96C-4CE5-A44E-B3821B3AC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122" y="-2343"/>
            <a:ext cx="2877879" cy="1109585"/>
          </a:xfrm>
          <a:prstGeom prst="rect">
            <a:avLst/>
          </a:prstGeom>
        </p:spPr>
      </p:pic>
      <p:sp>
        <p:nvSpPr>
          <p:cNvPr id="46" name="Round Same Side Corner Rectangle 1">
            <a:extLst>
              <a:ext uri="{FF2B5EF4-FFF2-40B4-BE49-F238E27FC236}">
                <a16:creationId xmlns:a16="http://schemas.microsoft.com/office/drawing/2014/main" id="{0979AA23-7CA8-41D6-B1C4-475B124DC08C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63293E41-EC9A-42AD-ADE7-EEE8982414A6}"/>
              </a:ext>
            </a:extLst>
          </p:cNvPr>
          <p:cNvSpPr txBox="1">
            <a:spLocks/>
          </p:cNvSpPr>
          <p:nvPr/>
        </p:nvSpPr>
        <p:spPr>
          <a:xfrm>
            <a:off x="234673" y="40884"/>
            <a:ext cx="9632143" cy="5129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PERUBAHAN PROSES BISNIS PENGAJUAN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+mj-cs"/>
              </a:rPr>
              <a:t>PERMOHONAN SBU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7B14A9-CA5D-F4D1-0BC8-B30540A8D8E3}"/>
              </a:ext>
            </a:extLst>
          </p:cNvPr>
          <p:cNvSpPr txBox="1"/>
          <p:nvPr/>
        </p:nvSpPr>
        <p:spPr>
          <a:xfrm>
            <a:off x="2351604" y="1516684"/>
            <a:ext cx="245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 BUJK PEMEGANG HAK VVA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C8241E-5E6D-E9B3-9497-B355AA9044D6}"/>
              </a:ext>
            </a:extLst>
          </p:cNvPr>
          <p:cNvSpPr txBox="1"/>
          <p:nvPr/>
        </p:nvSpPr>
        <p:spPr>
          <a:xfrm>
            <a:off x="757979" y="1593975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BUJK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4B91B7-7CA3-E7EF-3E66-DEBBC6E3C100}"/>
              </a:ext>
            </a:extLst>
          </p:cNvPr>
          <p:cNvSpPr txBox="1"/>
          <p:nvPr/>
        </p:nvSpPr>
        <p:spPr>
          <a:xfrm>
            <a:off x="767129" y="2520325"/>
            <a:ext cx="60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LPJK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103242-66B1-AE1C-6C1D-460454892405}"/>
              </a:ext>
            </a:extLst>
          </p:cNvPr>
          <p:cNvSpPr txBox="1"/>
          <p:nvPr/>
        </p:nvSpPr>
        <p:spPr>
          <a:xfrm>
            <a:off x="3319319" y="2559500"/>
            <a:ext cx="81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USBU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61C65A-81BE-7492-3B04-9E39BD815862}"/>
              </a:ext>
            </a:extLst>
          </p:cNvPr>
          <p:cNvSpPr txBox="1"/>
          <p:nvPr/>
        </p:nvSpPr>
        <p:spPr>
          <a:xfrm>
            <a:off x="8108438" y="742741"/>
            <a:ext cx="223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 No. 5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Tahun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Pasal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102 &amp; 103 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470C9E-E1C0-98C8-6E81-D842F9E57C32}"/>
              </a:ext>
            </a:extLst>
          </p:cNvPr>
          <p:cNvSpPr txBox="1"/>
          <p:nvPr/>
        </p:nvSpPr>
        <p:spPr>
          <a:xfrm>
            <a:off x="3242083" y="3808553"/>
            <a:ext cx="75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BUJK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E7AE6E7-8C4F-24DE-490E-C9005FDA0E06}"/>
              </a:ext>
            </a:extLst>
          </p:cNvPr>
          <p:cNvSpPr/>
          <p:nvPr/>
        </p:nvSpPr>
        <p:spPr>
          <a:xfrm>
            <a:off x="1378994" y="738887"/>
            <a:ext cx="2517377" cy="6812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4FAFEA7-3278-3E0C-A2B5-2503CA65F003}"/>
              </a:ext>
            </a:extLst>
          </p:cNvPr>
          <p:cNvSpPr txBox="1"/>
          <p:nvPr/>
        </p:nvSpPr>
        <p:spPr>
          <a:xfrm>
            <a:off x="1396197" y="768408"/>
            <a:ext cx="251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Lampiran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PUPR No.51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Tahun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2015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8D7EF34-8567-72E0-8A32-FAA08DC731E2}"/>
              </a:ext>
            </a:extLst>
          </p:cNvPr>
          <p:cNvSpPr txBox="1"/>
          <p:nvPr/>
        </p:nvSpPr>
        <p:spPr>
          <a:xfrm>
            <a:off x="836750" y="3830935"/>
            <a:ext cx="60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LPJK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71CF0E-35B9-B180-86D0-2E2824275315}"/>
              </a:ext>
            </a:extLst>
          </p:cNvPr>
          <p:cNvCxnSpPr/>
          <p:nvPr/>
        </p:nvCxnSpPr>
        <p:spPr>
          <a:xfrm>
            <a:off x="1501255" y="1778641"/>
            <a:ext cx="94421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8050230-0074-D3E7-E96F-246C1476A6BF}"/>
              </a:ext>
            </a:extLst>
          </p:cNvPr>
          <p:cNvCxnSpPr>
            <a:cxnSpLocks/>
          </p:cNvCxnSpPr>
          <p:nvPr/>
        </p:nvCxnSpPr>
        <p:spPr>
          <a:xfrm rot="5400000">
            <a:off x="2217354" y="1042515"/>
            <a:ext cx="333549" cy="2450196"/>
          </a:xfrm>
          <a:prstGeom prst="bentConnector3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ADFCCDC-7C85-3D67-E81C-8A0CDA65E8C5}"/>
              </a:ext>
            </a:extLst>
          </p:cNvPr>
          <p:cNvCxnSpPr>
            <a:cxnSpLocks/>
          </p:cNvCxnSpPr>
          <p:nvPr/>
        </p:nvCxnSpPr>
        <p:spPr>
          <a:xfrm>
            <a:off x="1501255" y="2707620"/>
            <a:ext cx="1570382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3479FF9-06D8-56F2-35E4-12E2900F1EAE}"/>
              </a:ext>
            </a:extLst>
          </p:cNvPr>
          <p:cNvSpPr txBox="1"/>
          <p:nvPr/>
        </p:nvSpPr>
        <p:spPr>
          <a:xfrm>
            <a:off x="2588179" y="2984805"/>
            <a:ext cx="2184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Sertifikasi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81C106CD-55C5-0099-8FEC-066E897B88DC}"/>
              </a:ext>
            </a:extLst>
          </p:cNvPr>
          <p:cNvCxnSpPr>
            <a:cxnSpLocks/>
          </p:cNvCxnSpPr>
          <p:nvPr/>
        </p:nvCxnSpPr>
        <p:spPr>
          <a:xfrm rot="5400000">
            <a:off x="2199462" y="2307717"/>
            <a:ext cx="333549" cy="2450196"/>
          </a:xfrm>
          <a:prstGeom prst="bentConnector3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E741A79-BEF7-D70A-8315-1B7592DE95FE}"/>
              </a:ext>
            </a:extLst>
          </p:cNvPr>
          <p:cNvCxnSpPr>
            <a:cxnSpLocks/>
          </p:cNvCxnSpPr>
          <p:nvPr/>
        </p:nvCxnSpPr>
        <p:spPr>
          <a:xfrm>
            <a:off x="1558846" y="3990489"/>
            <a:ext cx="159412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8CA1760-BA56-FE4D-FBA5-8ACA8B33CC10}"/>
              </a:ext>
            </a:extLst>
          </p:cNvPr>
          <p:cNvCxnSpPr>
            <a:cxnSpLocks/>
            <a:stCxn id="73" idx="2"/>
          </p:cNvCxnSpPr>
          <p:nvPr/>
        </p:nvCxnSpPr>
        <p:spPr>
          <a:xfrm>
            <a:off x="3585325" y="4284043"/>
            <a:ext cx="0" cy="43361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>
            <a:extLst>
              <a:ext uri="{FF2B5EF4-FFF2-40B4-BE49-F238E27FC236}">
                <a16:creationId xmlns:a16="http://schemas.microsoft.com/office/drawing/2014/main" id="{5EDCE5BF-FEC3-E31C-0996-64A5EDDA20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95" y="4779421"/>
            <a:ext cx="2036312" cy="111859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9FB36CFE-18C1-8E83-1CDC-6F012F4B82BC}"/>
              </a:ext>
            </a:extLst>
          </p:cNvPr>
          <p:cNvSpPr txBox="1"/>
          <p:nvPr/>
        </p:nvSpPr>
        <p:spPr>
          <a:xfrm>
            <a:off x="95661" y="5156057"/>
            <a:ext cx="222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SBU DIUNDUH OLEH BUJK MELALUI SIKI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id="{F130B6C1-D936-D64D-35C4-79C30EB1FFAC}"/>
              </a:ext>
            </a:extLst>
          </p:cNvPr>
          <p:cNvSpPr/>
          <p:nvPr/>
        </p:nvSpPr>
        <p:spPr>
          <a:xfrm>
            <a:off x="9300696" y="2992983"/>
            <a:ext cx="1893004" cy="34395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668D0322-749C-89AC-6B29-201628723A95}"/>
              </a:ext>
            </a:extLst>
          </p:cNvPr>
          <p:cNvSpPr/>
          <p:nvPr/>
        </p:nvSpPr>
        <p:spPr>
          <a:xfrm>
            <a:off x="7260999" y="3687117"/>
            <a:ext cx="864704" cy="587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7C6AA301-E6E1-4907-D7B5-B3B50566575A}"/>
              </a:ext>
            </a:extLst>
          </p:cNvPr>
          <p:cNvSpPr/>
          <p:nvPr/>
        </p:nvSpPr>
        <p:spPr>
          <a:xfrm>
            <a:off x="9719830" y="3687117"/>
            <a:ext cx="864704" cy="587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10831C84-BFA3-ADA4-53C3-4CBF4A1E194A}"/>
              </a:ext>
            </a:extLst>
          </p:cNvPr>
          <p:cNvSpPr/>
          <p:nvPr/>
        </p:nvSpPr>
        <p:spPr>
          <a:xfrm>
            <a:off x="9719830" y="1500742"/>
            <a:ext cx="842696" cy="5616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97087B84-D3DF-8BB7-5A6E-E49009EFE7D8}"/>
              </a:ext>
            </a:extLst>
          </p:cNvPr>
          <p:cNvSpPr/>
          <p:nvPr/>
        </p:nvSpPr>
        <p:spPr>
          <a:xfrm>
            <a:off x="9638494" y="2463086"/>
            <a:ext cx="1217408" cy="5053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CDBD5C50-5271-F0A0-079E-50D034E03D40}"/>
              </a:ext>
            </a:extLst>
          </p:cNvPr>
          <p:cNvSpPr/>
          <p:nvPr/>
        </p:nvSpPr>
        <p:spPr>
          <a:xfrm>
            <a:off x="7053195" y="2443616"/>
            <a:ext cx="1714354" cy="627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C2E7466D-5EF7-591A-C55B-0D02C885AE36}"/>
              </a:ext>
            </a:extLst>
          </p:cNvPr>
          <p:cNvSpPr/>
          <p:nvPr/>
        </p:nvSpPr>
        <p:spPr>
          <a:xfrm>
            <a:off x="7203408" y="1475269"/>
            <a:ext cx="864704" cy="587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6F51730-884E-1160-AD7B-0306ACDC698A}"/>
              </a:ext>
            </a:extLst>
          </p:cNvPr>
          <p:cNvSpPr txBox="1"/>
          <p:nvPr/>
        </p:nvSpPr>
        <p:spPr>
          <a:xfrm>
            <a:off x="8932816" y="1585849"/>
            <a:ext cx="245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OSS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46EA694-C936-450C-1707-4C422544823A}"/>
              </a:ext>
            </a:extLst>
          </p:cNvPr>
          <p:cNvSpPr txBox="1"/>
          <p:nvPr/>
        </p:nvSpPr>
        <p:spPr>
          <a:xfrm>
            <a:off x="7324836" y="1584157"/>
            <a:ext cx="86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BUJK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76A43DAF-E0F8-8E86-EC6E-1E28F3149D52}"/>
              </a:ext>
            </a:extLst>
          </p:cNvPr>
          <p:cNvSpPr txBox="1"/>
          <p:nvPr/>
        </p:nvSpPr>
        <p:spPr>
          <a:xfrm>
            <a:off x="6968940" y="2415432"/>
            <a:ext cx="184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 PERIZINAN PUPR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C74FC13-A581-3D89-323F-F6DD84BF6898}"/>
              </a:ext>
            </a:extLst>
          </p:cNvPr>
          <p:cNvSpPr txBox="1"/>
          <p:nvPr/>
        </p:nvSpPr>
        <p:spPr>
          <a:xfrm>
            <a:off x="9907808" y="2549682"/>
            <a:ext cx="81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LSBU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4CF29FE-5506-FDAE-7715-ECEE0AF34BC1}"/>
              </a:ext>
            </a:extLst>
          </p:cNvPr>
          <p:cNvSpPr txBox="1"/>
          <p:nvPr/>
        </p:nvSpPr>
        <p:spPr>
          <a:xfrm>
            <a:off x="9808940" y="3798735"/>
            <a:ext cx="75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BUJK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2E0133B-8E1B-7F82-5826-3F988CC5F6BC}"/>
              </a:ext>
            </a:extLst>
          </p:cNvPr>
          <p:cNvSpPr txBox="1"/>
          <p:nvPr/>
        </p:nvSpPr>
        <p:spPr>
          <a:xfrm>
            <a:off x="7403607" y="3821117"/>
            <a:ext cx="60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LPJK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2C6FE56A-FB6A-A7BD-A924-2B04A8545878}"/>
              </a:ext>
            </a:extLst>
          </p:cNvPr>
          <p:cNvCxnSpPr>
            <a:cxnSpLocks/>
          </p:cNvCxnSpPr>
          <p:nvPr/>
        </p:nvCxnSpPr>
        <p:spPr>
          <a:xfrm>
            <a:off x="8068112" y="1768823"/>
            <a:ext cx="1651718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FF1C566A-C918-C11A-D68E-F7399B034A03}"/>
              </a:ext>
            </a:extLst>
          </p:cNvPr>
          <p:cNvCxnSpPr>
            <a:cxnSpLocks/>
          </p:cNvCxnSpPr>
          <p:nvPr/>
        </p:nvCxnSpPr>
        <p:spPr>
          <a:xfrm rot="5400000">
            <a:off x="8784211" y="1032697"/>
            <a:ext cx="333549" cy="2450196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1F8185FF-F473-B310-984C-DBE248ADDBDC}"/>
              </a:ext>
            </a:extLst>
          </p:cNvPr>
          <p:cNvCxnSpPr>
            <a:cxnSpLocks/>
          </p:cNvCxnSpPr>
          <p:nvPr/>
        </p:nvCxnSpPr>
        <p:spPr>
          <a:xfrm>
            <a:off x="8814177" y="2694589"/>
            <a:ext cx="824317" cy="321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B043A72D-4864-782C-034E-8611FB7F6206}"/>
              </a:ext>
            </a:extLst>
          </p:cNvPr>
          <p:cNvSpPr txBox="1"/>
          <p:nvPr/>
        </p:nvSpPr>
        <p:spPr>
          <a:xfrm>
            <a:off x="6908990" y="4204261"/>
            <a:ext cx="1714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Pencatatan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pada SIJKT/SIKI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6" name="Connector: Elbow 175">
            <a:extLst>
              <a:ext uri="{FF2B5EF4-FFF2-40B4-BE49-F238E27FC236}">
                <a16:creationId xmlns:a16="http://schemas.microsoft.com/office/drawing/2014/main" id="{F17D2F50-64F0-7353-4142-68F61BEC4C44}"/>
              </a:ext>
            </a:extLst>
          </p:cNvPr>
          <p:cNvCxnSpPr>
            <a:cxnSpLocks/>
          </p:cNvCxnSpPr>
          <p:nvPr/>
        </p:nvCxnSpPr>
        <p:spPr>
          <a:xfrm rot="5400000">
            <a:off x="8766319" y="2297899"/>
            <a:ext cx="333549" cy="2450196"/>
          </a:xfrm>
          <a:prstGeom prst="bent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6E096C9C-C279-17C0-85A8-99D0840CCF74}"/>
              </a:ext>
            </a:extLst>
          </p:cNvPr>
          <p:cNvCxnSpPr>
            <a:cxnSpLocks/>
          </p:cNvCxnSpPr>
          <p:nvPr/>
        </p:nvCxnSpPr>
        <p:spPr>
          <a:xfrm>
            <a:off x="8125703" y="3980671"/>
            <a:ext cx="1594127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430E66D-78DB-42EF-8EED-EC9B90D44B25}"/>
              </a:ext>
            </a:extLst>
          </p:cNvPr>
          <p:cNvCxnSpPr>
            <a:cxnSpLocks/>
            <a:stCxn id="161" idx="2"/>
          </p:cNvCxnSpPr>
          <p:nvPr/>
        </p:nvCxnSpPr>
        <p:spPr>
          <a:xfrm>
            <a:off x="10152182" y="4274225"/>
            <a:ext cx="0" cy="43361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BB913C41-58C1-D79C-07B7-3EC97738119B}"/>
              </a:ext>
            </a:extLst>
          </p:cNvPr>
          <p:cNvSpPr txBox="1"/>
          <p:nvPr/>
        </p:nvSpPr>
        <p:spPr>
          <a:xfrm>
            <a:off x="9288471" y="2976690"/>
            <a:ext cx="199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Proses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Sertifikasi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2AE2EADD-9044-6824-3326-986AA8E02FB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3" r="3091"/>
          <a:stretch/>
        </p:blipFill>
        <p:spPr>
          <a:xfrm>
            <a:off x="9571259" y="4755902"/>
            <a:ext cx="1339674" cy="1878799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425707E2-48ED-5F47-D037-DE14F4561E62}"/>
              </a:ext>
            </a:extLst>
          </p:cNvPr>
          <p:cNvSpPr txBox="1"/>
          <p:nvPr/>
        </p:nvSpPr>
        <p:spPr>
          <a:xfrm>
            <a:off x="7233911" y="5167799"/>
            <a:ext cx="222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SBU DIUNDUH OLEH BUJK MELALUI OSS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5EA4EA28-51D7-AA67-5E37-2C0BB891D1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89773" l="9948" r="94241">
                        <a14:foregroundMark x1="17801" y1="16288" x2="38743" y2="49242"/>
                        <a14:foregroundMark x1="38743" y1="49242" x2="65445" y2="6061"/>
                        <a14:foregroundMark x1="94241" y1="28409" x2="93194" y2="4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74" y="1848303"/>
            <a:ext cx="1584676" cy="2190337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5C860EAC-9E62-F477-D1B0-C223E6C7D936}"/>
              </a:ext>
            </a:extLst>
          </p:cNvPr>
          <p:cNvSpPr txBox="1"/>
          <p:nvPr/>
        </p:nvSpPr>
        <p:spPr>
          <a:xfrm>
            <a:off x="240237" y="621924"/>
            <a:ext cx="108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NSPK LAMA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: Diagonal Corners Snipped 190">
            <a:extLst>
              <a:ext uri="{FF2B5EF4-FFF2-40B4-BE49-F238E27FC236}">
                <a16:creationId xmlns:a16="http://schemas.microsoft.com/office/drawing/2014/main" id="{9300FB78-B0EB-7F19-49C5-86C0694CFEB4}"/>
              </a:ext>
            </a:extLst>
          </p:cNvPr>
          <p:cNvSpPr/>
          <p:nvPr/>
        </p:nvSpPr>
        <p:spPr>
          <a:xfrm>
            <a:off x="6929893" y="591652"/>
            <a:ext cx="949101" cy="681282"/>
          </a:xfrm>
          <a:prstGeom prst="snip2DiagRect">
            <a:avLst/>
          </a:prstGeom>
          <a:solidFill>
            <a:srgbClr val="05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F8A75870-39EB-47F2-44A0-7B850582DDD4}"/>
              </a:ext>
            </a:extLst>
          </p:cNvPr>
          <p:cNvSpPr txBox="1"/>
          <p:nvPr/>
        </p:nvSpPr>
        <p:spPr>
          <a:xfrm>
            <a:off x="6855792" y="603201"/>
            <a:ext cx="108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NSPK BARU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5A9D7311-07F9-F42C-9C1D-E70DCA24EFD2}"/>
              </a:ext>
            </a:extLst>
          </p:cNvPr>
          <p:cNvSpPr/>
          <p:nvPr/>
        </p:nvSpPr>
        <p:spPr>
          <a:xfrm>
            <a:off x="608714" y="4285683"/>
            <a:ext cx="1056413" cy="5587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1BC847D-7746-A864-0688-86A63BF75B19}"/>
              </a:ext>
            </a:extLst>
          </p:cNvPr>
          <p:cNvSpPr txBox="1"/>
          <p:nvPr/>
        </p:nvSpPr>
        <p:spPr>
          <a:xfrm>
            <a:off x="383148" y="4274225"/>
            <a:ext cx="150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pada SIKI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4232DD-BAFE-8B20-1826-CB1694F88E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25CDA6-A4CD-0591-1D8A-258AC146CD95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D3A302-93DF-51E0-C592-2A91019EC9CD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4C6EAF-55D4-9A79-C003-56EA8777684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68052E-69BB-BD01-DE49-F7BDD3B980E1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53845F-EE98-CEEC-3FC6-D90F1A954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4586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D66DC-1C90-6948-BC17-50F085AA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1F06F8-F742-4F8E-E828-F604DDD0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64E9A18-AB21-C423-59B6-F3B5A1E652DD}"/>
              </a:ext>
            </a:extLst>
          </p:cNvPr>
          <p:cNvSpPr txBox="1"/>
          <p:nvPr/>
        </p:nvSpPr>
        <p:spPr>
          <a:xfrm>
            <a:off x="2469515" y="4462655"/>
            <a:ext cx="9012572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spc="-90" dirty="0">
                <a:solidFill>
                  <a:srgbClr val="002060"/>
                </a:solidFill>
                <a:latin typeface="Verdana"/>
                <a:cs typeface="Verdana"/>
              </a:rPr>
              <a:t>PERAN ASOSIASI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spc="-90" dirty="0">
                <a:solidFill>
                  <a:srgbClr val="002060"/>
                </a:solidFill>
                <a:latin typeface="Verdana"/>
                <a:cs typeface="Verdana"/>
              </a:rPr>
              <a:t>BADAN USAHA</a:t>
            </a:r>
            <a:endParaRPr sz="48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B7BABBC3-5643-6EB6-D5B9-3476E21D16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9376A4C1-9292-2296-330E-B6B08A3290CF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9D87A2-E228-5C78-0822-263A5A331459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29974BFE-70BC-BA1A-99BF-059081DA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D59258F3-5127-8250-7688-100E2B27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75808627-9789-5C5F-7CEF-A84544F28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561860D8-FF3D-0E63-AEB1-76D18CC06737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171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02247393-C9BC-E047-838B-143E4AB62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" b="3337"/>
          <a:stretch/>
        </p:blipFill>
        <p:spPr>
          <a:xfrm>
            <a:off x="238632" y="1154472"/>
            <a:ext cx="10455176" cy="5367114"/>
          </a:xfrm>
          <a:custGeom>
            <a:avLst/>
            <a:gdLst>
              <a:gd name="connsiteX0" fmla="*/ 330196 w 6868633"/>
              <a:gd name="connsiteY0" fmla="*/ 0 h 4267200"/>
              <a:gd name="connsiteX1" fmla="*/ 6538437 w 6868633"/>
              <a:gd name="connsiteY1" fmla="*/ 0 h 4267200"/>
              <a:gd name="connsiteX2" fmla="*/ 6868633 w 6868633"/>
              <a:gd name="connsiteY2" fmla="*/ 330196 h 4267200"/>
              <a:gd name="connsiteX3" fmla="*/ 6868633 w 6868633"/>
              <a:gd name="connsiteY3" fmla="*/ 3937004 h 4267200"/>
              <a:gd name="connsiteX4" fmla="*/ 6538437 w 6868633"/>
              <a:gd name="connsiteY4" fmla="*/ 4267200 h 4267200"/>
              <a:gd name="connsiteX5" fmla="*/ 330196 w 6868633"/>
              <a:gd name="connsiteY5" fmla="*/ 4267200 h 4267200"/>
              <a:gd name="connsiteX6" fmla="*/ 0 w 6868633"/>
              <a:gd name="connsiteY6" fmla="*/ 3937004 h 4267200"/>
              <a:gd name="connsiteX7" fmla="*/ 0 w 6868633"/>
              <a:gd name="connsiteY7" fmla="*/ 330196 h 4267200"/>
              <a:gd name="connsiteX8" fmla="*/ 330196 w 6868633"/>
              <a:gd name="connsiteY8" fmla="*/ 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8633" h="4267200">
                <a:moveTo>
                  <a:pt x="330196" y="0"/>
                </a:moveTo>
                <a:lnTo>
                  <a:pt x="6538437" y="0"/>
                </a:lnTo>
                <a:cubicBezTo>
                  <a:pt x="6720799" y="0"/>
                  <a:pt x="6868633" y="147834"/>
                  <a:pt x="6868633" y="330196"/>
                </a:cubicBezTo>
                <a:lnTo>
                  <a:pt x="6868633" y="3937004"/>
                </a:lnTo>
                <a:cubicBezTo>
                  <a:pt x="6868633" y="4119366"/>
                  <a:pt x="6720799" y="4267200"/>
                  <a:pt x="6538437" y="4267200"/>
                </a:cubicBezTo>
                <a:lnTo>
                  <a:pt x="330196" y="4267200"/>
                </a:lnTo>
                <a:cubicBezTo>
                  <a:pt x="147834" y="4267200"/>
                  <a:pt x="0" y="4119366"/>
                  <a:pt x="0" y="3937004"/>
                </a:cubicBezTo>
                <a:lnTo>
                  <a:pt x="0" y="330196"/>
                </a:lnTo>
                <a:cubicBezTo>
                  <a:pt x="0" y="147834"/>
                  <a:pt x="147834" y="0"/>
                  <a:pt x="330196" y="0"/>
                </a:cubicBezTo>
                <a:close/>
              </a:path>
            </a:pathLst>
          </a:cu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86225E-0920-544C-BE2B-366273FDBAA4}"/>
              </a:ext>
            </a:extLst>
          </p:cNvPr>
          <p:cNvSpPr/>
          <p:nvPr/>
        </p:nvSpPr>
        <p:spPr>
          <a:xfrm>
            <a:off x="238632" y="1154472"/>
            <a:ext cx="10455176" cy="5439502"/>
          </a:xfrm>
          <a:prstGeom prst="roundRect">
            <a:avLst>
              <a:gd name="adj" fmla="val 773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4445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86C56A-3E44-CB42-81B9-AD8320EBFE5C}"/>
              </a:ext>
            </a:extLst>
          </p:cNvPr>
          <p:cNvCxnSpPr>
            <a:cxnSpLocks/>
          </p:cNvCxnSpPr>
          <p:nvPr/>
        </p:nvCxnSpPr>
        <p:spPr>
          <a:xfrm>
            <a:off x="8893629" y="680365"/>
            <a:ext cx="32983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25BA1E-E6D8-DC43-B34A-039CB3168EB7}"/>
              </a:ext>
            </a:extLst>
          </p:cNvPr>
          <p:cNvCxnSpPr>
            <a:cxnSpLocks/>
          </p:cNvCxnSpPr>
          <p:nvPr/>
        </p:nvCxnSpPr>
        <p:spPr>
          <a:xfrm>
            <a:off x="0" y="680365"/>
            <a:ext cx="30806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eeform 78">
            <a:extLst>
              <a:ext uri="{FF2B5EF4-FFF2-40B4-BE49-F238E27FC236}">
                <a16:creationId xmlns:a16="http://schemas.microsoft.com/office/drawing/2014/main" id="{58900015-B78B-B24D-8429-B77D6FF381E0}"/>
              </a:ext>
            </a:extLst>
          </p:cNvPr>
          <p:cNvSpPr/>
          <p:nvPr/>
        </p:nvSpPr>
        <p:spPr>
          <a:xfrm flipH="1">
            <a:off x="8976421" y="2636165"/>
            <a:ext cx="4156263" cy="2906468"/>
          </a:xfrm>
          <a:custGeom>
            <a:avLst/>
            <a:gdLst>
              <a:gd name="connsiteX0" fmla="*/ 2703029 w 4156263"/>
              <a:gd name="connsiteY0" fmla="*/ 0 h 2906468"/>
              <a:gd name="connsiteX1" fmla="*/ 0 w 4156263"/>
              <a:gd name="connsiteY1" fmla="*/ 0 h 2906468"/>
              <a:gd name="connsiteX2" fmla="*/ 0 w 4156263"/>
              <a:gd name="connsiteY2" fmla="*/ 2906468 h 2906468"/>
              <a:gd name="connsiteX3" fmla="*/ 2703029 w 4156263"/>
              <a:gd name="connsiteY3" fmla="*/ 2906468 h 2906468"/>
              <a:gd name="connsiteX4" fmla="*/ 4156263 w 4156263"/>
              <a:gd name="connsiteY4" fmla="*/ 1453234 h 2906468"/>
              <a:gd name="connsiteX5" fmla="*/ 2703029 w 4156263"/>
              <a:gd name="connsiteY5" fmla="*/ 0 h 290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6263" h="2906468">
                <a:moveTo>
                  <a:pt x="2703029" y="0"/>
                </a:moveTo>
                <a:lnTo>
                  <a:pt x="0" y="0"/>
                </a:lnTo>
                <a:lnTo>
                  <a:pt x="0" y="2906468"/>
                </a:lnTo>
                <a:lnTo>
                  <a:pt x="2703029" y="2906468"/>
                </a:lnTo>
                <a:cubicBezTo>
                  <a:pt x="3505628" y="2906468"/>
                  <a:pt x="4156263" y="2255833"/>
                  <a:pt x="4156263" y="1453234"/>
                </a:cubicBezTo>
                <a:cubicBezTo>
                  <a:pt x="4156263" y="650635"/>
                  <a:pt x="3505628" y="0"/>
                  <a:pt x="2703029" y="0"/>
                </a:cubicBezTo>
                <a:close/>
              </a:path>
            </a:pathLst>
          </a:custGeom>
          <a:solidFill>
            <a:srgbClr val="F3B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3B40875-14B7-6848-A1C5-271CCBB76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r="16716"/>
          <a:stretch/>
        </p:blipFill>
        <p:spPr>
          <a:xfrm>
            <a:off x="9209008" y="2869961"/>
            <a:ext cx="2438876" cy="2438876"/>
          </a:xfrm>
          <a:custGeom>
            <a:avLst/>
            <a:gdLst>
              <a:gd name="connsiteX0" fmla="*/ 1219438 w 2438876"/>
              <a:gd name="connsiteY0" fmla="*/ 0 h 2438876"/>
              <a:gd name="connsiteX1" fmla="*/ 2438876 w 2438876"/>
              <a:gd name="connsiteY1" fmla="*/ 1219438 h 2438876"/>
              <a:gd name="connsiteX2" fmla="*/ 1219438 w 2438876"/>
              <a:gd name="connsiteY2" fmla="*/ 2438876 h 2438876"/>
              <a:gd name="connsiteX3" fmla="*/ 0 w 2438876"/>
              <a:gd name="connsiteY3" fmla="*/ 1219438 h 2438876"/>
              <a:gd name="connsiteX4" fmla="*/ 1219438 w 2438876"/>
              <a:gd name="connsiteY4" fmla="*/ 0 h 243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876" h="2438876">
                <a:moveTo>
                  <a:pt x="1219438" y="0"/>
                </a:moveTo>
                <a:cubicBezTo>
                  <a:pt x="1892915" y="0"/>
                  <a:pt x="2438876" y="545961"/>
                  <a:pt x="2438876" y="1219438"/>
                </a:cubicBezTo>
                <a:cubicBezTo>
                  <a:pt x="2438876" y="1892915"/>
                  <a:pt x="1892915" y="2438876"/>
                  <a:pt x="1219438" y="2438876"/>
                </a:cubicBezTo>
                <a:cubicBezTo>
                  <a:pt x="545961" y="2438876"/>
                  <a:pt x="0" y="1892915"/>
                  <a:pt x="0" y="1219438"/>
                </a:cubicBezTo>
                <a:cubicBezTo>
                  <a:pt x="0" y="545961"/>
                  <a:pt x="545961" y="0"/>
                  <a:pt x="1219438" y="0"/>
                </a:cubicBezTo>
                <a:close/>
              </a:path>
            </a:pathLst>
          </a:cu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09A5F91-6313-0341-BE92-30797C57B7D1}"/>
              </a:ext>
            </a:extLst>
          </p:cNvPr>
          <p:cNvSpPr/>
          <p:nvPr/>
        </p:nvSpPr>
        <p:spPr>
          <a:xfrm>
            <a:off x="604158" y="1738651"/>
            <a:ext cx="2476500" cy="626921"/>
          </a:xfrm>
          <a:prstGeom prst="roundRect">
            <a:avLst>
              <a:gd name="adj" fmla="val 50000"/>
            </a:avLst>
          </a:prstGeom>
          <a:solidFill>
            <a:srgbClr val="F3BE21"/>
          </a:solidFill>
          <a:ln>
            <a:noFill/>
          </a:ln>
          <a:effectLst>
            <a:outerShdw blurRad="508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0584F2C5-5F27-F84E-A538-44DFF3F2E805}"/>
              </a:ext>
            </a:extLst>
          </p:cNvPr>
          <p:cNvSpPr txBox="1"/>
          <p:nvPr/>
        </p:nvSpPr>
        <p:spPr>
          <a:xfrm>
            <a:off x="604157" y="1362562"/>
            <a:ext cx="7569200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Pembinaan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Jasa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Konstruksi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dilakukan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oleh: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6F41562-A630-6A4A-96DC-D813E9F7D7BF}"/>
              </a:ext>
            </a:extLst>
          </p:cNvPr>
          <p:cNvSpPr/>
          <p:nvPr/>
        </p:nvSpPr>
        <p:spPr>
          <a:xfrm>
            <a:off x="3150507" y="1758991"/>
            <a:ext cx="2476500" cy="626921"/>
          </a:xfrm>
          <a:prstGeom prst="roundRect">
            <a:avLst>
              <a:gd name="adj" fmla="val 50000"/>
            </a:avLst>
          </a:prstGeom>
          <a:solidFill>
            <a:srgbClr val="F3BE21"/>
          </a:solidFill>
          <a:ln>
            <a:noFill/>
          </a:ln>
          <a:effectLst>
            <a:outerShdw blurRad="508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C3D010E-9B3C-2A4C-8FF4-3F4D27C7E4C0}"/>
              </a:ext>
            </a:extLst>
          </p:cNvPr>
          <p:cNvSpPr/>
          <p:nvPr/>
        </p:nvSpPr>
        <p:spPr>
          <a:xfrm>
            <a:off x="5696857" y="1769143"/>
            <a:ext cx="2476500" cy="626921"/>
          </a:xfrm>
          <a:prstGeom prst="roundRect">
            <a:avLst>
              <a:gd name="adj" fmla="val 50000"/>
            </a:avLst>
          </a:prstGeom>
          <a:solidFill>
            <a:srgbClr val="F3BE21"/>
          </a:solidFill>
          <a:ln>
            <a:noFill/>
          </a:ln>
          <a:effectLst>
            <a:outerShdw blurRad="5080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A119B1B0-D5C5-8047-AC0F-B1B2062C1859}"/>
              </a:ext>
            </a:extLst>
          </p:cNvPr>
          <p:cNvSpPr txBox="1"/>
          <p:nvPr/>
        </p:nvSpPr>
        <p:spPr>
          <a:xfrm>
            <a:off x="683859" y="1929001"/>
            <a:ext cx="233680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PEMERINTAH PUSAT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8D919304-C083-FE48-8D60-BE4DD42E8D8A}"/>
              </a:ext>
            </a:extLst>
          </p:cNvPr>
          <p:cNvSpPr txBox="1"/>
          <p:nvPr/>
        </p:nvSpPr>
        <p:spPr>
          <a:xfrm>
            <a:off x="3206468" y="1968637"/>
            <a:ext cx="2336800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PEMDA PROVINSI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BD2FA8EB-5A7C-F349-A8F9-3C58EA2CA1B9}"/>
              </a:ext>
            </a:extLst>
          </p:cNvPr>
          <p:cNvSpPr txBox="1"/>
          <p:nvPr/>
        </p:nvSpPr>
        <p:spPr>
          <a:xfrm>
            <a:off x="5766707" y="1856215"/>
            <a:ext cx="23368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PEMDA KABUPATEN / KOTA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B728E9-5353-494C-9E46-7BE711159EC0}"/>
              </a:ext>
            </a:extLst>
          </p:cNvPr>
          <p:cNvSpPr/>
          <p:nvPr/>
        </p:nvSpPr>
        <p:spPr>
          <a:xfrm>
            <a:off x="604157" y="2586413"/>
            <a:ext cx="7569200" cy="2633523"/>
          </a:xfrm>
          <a:prstGeom prst="rect">
            <a:avLst/>
          </a:prstGeom>
          <a:solidFill>
            <a:srgbClr val="1E32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79FA7A8A-1FAD-2F4B-B478-EDFF85D20C8A}"/>
              </a:ext>
            </a:extLst>
          </p:cNvPr>
          <p:cNvSpPr txBox="1"/>
          <p:nvPr/>
        </p:nvSpPr>
        <p:spPr>
          <a:xfrm>
            <a:off x="683859" y="2717286"/>
            <a:ext cx="7227295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Pembinaan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Jasa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Konstruksi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dilakukan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kepada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Masyarakat Jasa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Konstruksi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, 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terdiri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atas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:</a:t>
            </a: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C0EACB79-2A6A-D745-9095-53F71E9E5AC9}"/>
              </a:ext>
            </a:extLst>
          </p:cNvPr>
          <p:cNvSpPr txBox="1"/>
          <p:nvPr/>
        </p:nvSpPr>
        <p:spPr>
          <a:xfrm>
            <a:off x="1498192" y="3201694"/>
            <a:ext cx="5339296" cy="1700915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C1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Asosiasi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1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C1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Profesi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C1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C1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Asosiasi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C1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Badan Usaha</a:t>
            </a: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LPPK</a:t>
            </a: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Pengguna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Jasa</a:t>
            </a: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Penyedia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Jasa</a:t>
            </a: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Perguruan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Tinggi/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Pakar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Pelaku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Rantai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Pasok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Tenaga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Kerja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Konstruksi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Pemerhati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Konstruksi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Lembaga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Sertifikasi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Jasa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Konstruksi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28611" marR="0" lvl="0" indent="-228611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Pemanfaat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Produk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Jasa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Konstruksi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7">
            <a:extLst>
              <a:ext uri="{FF2B5EF4-FFF2-40B4-BE49-F238E27FC236}">
                <a16:creationId xmlns:a16="http://schemas.microsoft.com/office/drawing/2014/main" id="{C4A5BA2C-C4E0-1B40-A5F8-17151D861B46}"/>
              </a:ext>
            </a:extLst>
          </p:cNvPr>
          <p:cNvSpPr txBox="1"/>
          <p:nvPr/>
        </p:nvSpPr>
        <p:spPr>
          <a:xfrm>
            <a:off x="301132" y="741019"/>
            <a:ext cx="5635686" cy="243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PP 14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2021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Pasal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97 Ayat (1) &amp; (2)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52297F54-6D92-3A4B-98DB-F1D7D821074F}"/>
              </a:ext>
            </a:extLst>
          </p:cNvPr>
          <p:cNvSpPr txBox="1"/>
          <p:nvPr/>
        </p:nvSpPr>
        <p:spPr>
          <a:xfrm>
            <a:off x="558743" y="5678305"/>
            <a:ext cx="10037595" cy="72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Pemberdayaan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asosiasi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dilakukan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melalui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akreditasi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asosiasi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untuk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menilai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dan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bukti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pengakuan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formal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untuk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menentukan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kelayakan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asosiasi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.</a:t>
            </a:r>
          </a:p>
          <a:p>
            <a:pPr marL="285750" marR="0" lvl="0" indent="-28575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Penjaminan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mutu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asosiasi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terakreditasi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dilakukan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melalui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pemantauan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dan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evaluasi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Poppins" panose="00000500000000000000" pitchFamily="2" charset="0"/>
              </a:rPr>
              <a:t> oleh LPJK.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F3BE28-7EA6-754F-9D94-939780E7F38D}"/>
              </a:ext>
            </a:extLst>
          </p:cNvPr>
          <p:cNvSpPr/>
          <p:nvPr/>
        </p:nvSpPr>
        <p:spPr>
          <a:xfrm>
            <a:off x="1540328" y="3123080"/>
            <a:ext cx="2286000" cy="6423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95,501 Red Arrow Stock Photos, Pictures &amp; Royalty-Free Images - iStock">
            <a:extLst>
              <a:ext uri="{FF2B5EF4-FFF2-40B4-BE49-F238E27FC236}">
                <a16:creationId xmlns:a16="http://schemas.microsoft.com/office/drawing/2014/main" id="{6351A62D-BECE-EF48-87D1-724FE3552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8" b="89940" l="4902" r="92484">
                        <a14:foregroundMark x1="10131" y1="43058" x2="10131" y2="43058"/>
                        <a14:foregroundMark x1="5719" y1="40040" x2="5719" y2="40040"/>
                        <a14:foregroundMark x1="4902" y1="38833" x2="4902" y2="38833"/>
                        <a14:foregroundMark x1="92484" y1="39638" x2="92484" y2="39638"/>
                        <a14:foregroundMark x1="74346" y1="36821" x2="74346" y2="36821"/>
                        <a14:foregroundMark x1="87418" y1="57143" x2="87418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23618">
            <a:off x="85282" y="3541495"/>
            <a:ext cx="2389385" cy="19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8583B680-ACB5-C0C1-0F7D-96E5805C8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6" name="Round Same Side Corner Rectangle 1">
            <a:extLst>
              <a:ext uri="{FF2B5EF4-FFF2-40B4-BE49-F238E27FC236}">
                <a16:creationId xmlns:a16="http://schemas.microsoft.com/office/drawing/2014/main" id="{DD4682E3-1621-5DBA-5E07-4DB927DC7486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A0EC2E-F7A2-949D-F5C4-6ADB72EB5CFC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PEMBINAAN JASA KONSTRUKSI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973E0-DB96-096B-6555-240B39576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68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0F44A-8667-9727-9535-96242F9F1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9F44043F-1BAA-A689-B6BC-21FA6B1D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96" name="Round Same Side Corner Rectangle 1">
            <a:extLst>
              <a:ext uri="{FF2B5EF4-FFF2-40B4-BE49-F238E27FC236}">
                <a16:creationId xmlns:a16="http://schemas.microsoft.com/office/drawing/2014/main" id="{7A5111B2-20D4-35DA-3681-04A67C3F078F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BC491239-F948-E803-16A0-DB1E52C2E398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600" b="1" dirty="0">
                <a:solidFill>
                  <a:prstClr val="black"/>
                </a:solidFill>
                <a:latin typeface="Segoe UI"/>
              </a:rPr>
              <a:t>KETERKAITAN ANTARA ASOSIASI, LSBU, </a:t>
            </a:r>
            <a:r>
              <a:rPr lang="fi-FI" sz="2600" b="1" dirty="0" err="1">
                <a:solidFill>
                  <a:prstClr val="black"/>
                </a:solidFill>
                <a:latin typeface="Segoe UI"/>
              </a:rPr>
              <a:t>dan</a:t>
            </a:r>
            <a:r>
              <a:rPr lang="fi-FI" sz="2600" b="1" dirty="0">
                <a:solidFill>
                  <a:prstClr val="black"/>
                </a:solidFill>
                <a:latin typeface="Segoe UI"/>
              </a:rPr>
              <a:t> SERTIFIKASI</a:t>
            </a:r>
          </a:p>
          <a:p>
            <a:pPr>
              <a:lnSpc>
                <a:spcPct val="100000"/>
              </a:lnSpc>
              <a:defRPr/>
            </a:pPr>
            <a:endParaRPr lang="fi-FI" sz="26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40007-82C7-1D18-6D68-F593F2B0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46E580-C410-2DC9-1B7E-9C5C382CF840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593DF1-80C9-DC3F-8025-473D127667F5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6FE818-D4DB-207F-44D5-34FDB2346A3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46D09B-E78E-A547-EBBD-30C515F0E936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C83645-F521-1267-0A3B-F215BA95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4D0DF9-DBEF-35F0-9A1C-00B5BF302C8C}"/>
              </a:ext>
            </a:extLst>
          </p:cNvPr>
          <p:cNvSpPr/>
          <p:nvPr/>
        </p:nvSpPr>
        <p:spPr>
          <a:xfrm>
            <a:off x="735528" y="924443"/>
            <a:ext cx="5691391" cy="2792534"/>
          </a:xfrm>
          <a:prstGeom prst="roundRect">
            <a:avLst>
              <a:gd name="adj" fmla="val 20127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241300" dist="88900" dir="10800000" algn="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12" name="object 36">
            <a:extLst>
              <a:ext uri="{FF2B5EF4-FFF2-40B4-BE49-F238E27FC236}">
                <a16:creationId xmlns:a16="http://schemas.microsoft.com/office/drawing/2014/main" id="{ED940265-2024-063B-80C6-67EE99EC6B27}"/>
              </a:ext>
            </a:extLst>
          </p:cNvPr>
          <p:cNvSpPr txBox="1"/>
          <p:nvPr/>
        </p:nvSpPr>
        <p:spPr>
          <a:xfrm>
            <a:off x="2334507" y="990323"/>
            <a:ext cx="2468880" cy="255711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953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6D5F307-7FCC-5CB3-9DDE-5317656754DD}"/>
              </a:ext>
            </a:extLst>
          </p:cNvPr>
          <p:cNvSpPr/>
          <p:nvPr/>
        </p:nvSpPr>
        <p:spPr>
          <a:xfrm>
            <a:off x="917693" y="1287776"/>
            <a:ext cx="5327055" cy="932457"/>
          </a:xfrm>
          <a:prstGeom prst="roundRect">
            <a:avLst>
              <a:gd name="adj" fmla="val 20127"/>
            </a:avLst>
          </a:prstGeom>
          <a:solidFill>
            <a:schemeClr val="bg1"/>
          </a:solidFill>
          <a:ln>
            <a:noFill/>
          </a:ln>
          <a:effectLst>
            <a:outerShdw blurRad="241300" dist="88900" dir="10800000" algn="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E3266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FE8A30B7-1EE6-ECFC-8543-A735935E2A7E}"/>
              </a:ext>
            </a:extLst>
          </p:cNvPr>
          <p:cNvSpPr txBox="1"/>
          <p:nvPr/>
        </p:nvSpPr>
        <p:spPr>
          <a:xfrm>
            <a:off x="979795" y="1427302"/>
            <a:ext cx="5178305" cy="60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Organisasi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dan/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himpunan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badan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profesional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suatu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keilmuan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tertentu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bidang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Jasa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berbadan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hukum</a:t>
            </a:r>
            <a:r>
              <a:rPr lang="en-US" sz="13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E3B465F-3D68-E40B-BA35-ED36BE584CB5}"/>
              </a:ext>
            </a:extLst>
          </p:cNvPr>
          <p:cNvSpPr/>
          <p:nvPr/>
        </p:nvSpPr>
        <p:spPr>
          <a:xfrm>
            <a:off x="917694" y="2496542"/>
            <a:ext cx="5327055" cy="1067011"/>
          </a:xfrm>
          <a:prstGeom prst="roundRect">
            <a:avLst>
              <a:gd name="adj" fmla="val 20127"/>
            </a:avLst>
          </a:prstGeom>
          <a:solidFill>
            <a:schemeClr val="bg1"/>
          </a:solidFill>
          <a:ln>
            <a:noFill/>
          </a:ln>
          <a:effectLst>
            <a:outerShdw blurRad="241300" dist="88900" dir="10800000" algn="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E3266"/>
              </a:solidFill>
              <a:effectLst/>
              <a:uLnTx/>
              <a:uFillTx/>
              <a:latin typeface="Montserrat" pitchFamily="2" charset="77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744B9418-1774-E719-5A14-8F1F3AB14E1F}"/>
              </a:ext>
            </a:extLst>
          </p:cNvPr>
          <p:cNvSpPr/>
          <p:nvPr/>
        </p:nvSpPr>
        <p:spPr>
          <a:xfrm>
            <a:off x="3391215" y="2170109"/>
            <a:ext cx="380010" cy="342857"/>
          </a:xfrm>
          <a:prstGeom prst="downArrow">
            <a:avLst/>
          </a:prstGeom>
          <a:solidFill>
            <a:srgbClr val="17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1606ADB6-2424-1427-86D5-2B5B8003E358}"/>
              </a:ext>
            </a:extLst>
          </p:cNvPr>
          <p:cNvSpPr txBox="1"/>
          <p:nvPr/>
        </p:nvSpPr>
        <p:spPr>
          <a:xfrm>
            <a:off x="992067" y="2556809"/>
            <a:ext cx="517830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Peran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Bertanggung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jawab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atas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pembinaan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badan </a:t>
            </a: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melalui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Usaha </a:t>
            </a:r>
            <a:r>
              <a:rPr lang="en-US" sz="1400" b="1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Berkelanjutan</a:t>
            </a:r>
            <a:r>
              <a:rPr lang="en-US" sz="14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(PUB).</a:t>
            </a:r>
          </a:p>
        </p:txBody>
      </p:sp>
      <p:sp>
        <p:nvSpPr>
          <p:cNvPr id="18" name="object 36">
            <a:extLst>
              <a:ext uri="{FF2B5EF4-FFF2-40B4-BE49-F238E27FC236}">
                <a16:creationId xmlns:a16="http://schemas.microsoft.com/office/drawing/2014/main" id="{DAE253A2-0E04-5B09-752A-08D0DAF60D98}"/>
              </a:ext>
            </a:extLst>
          </p:cNvPr>
          <p:cNvSpPr txBox="1"/>
          <p:nvPr/>
        </p:nvSpPr>
        <p:spPr>
          <a:xfrm>
            <a:off x="1889057" y="4009710"/>
            <a:ext cx="3156270" cy="28495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953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25" normalizeH="0" baseline="0" noProof="0" dirty="0">
                <a:ln>
                  <a:noFill/>
                </a:ln>
                <a:solidFill>
                  <a:srgbClr val="1E32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 TERAKREDITASI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rgbClr val="1E32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9487262-0E70-BCE5-B056-C300C5A5E2B1}"/>
              </a:ext>
            </a:extLst>
          </p:cNvPr>
          <p:cNvSpPr/>
          <p:nvPr/>
        </p:nvSpPr>
        <p:spPr>
          <a:xfrm>
            <a:off x="3378942" y="3533879"/>
            <a:ext cx="380010" cy="342857"/>
          </a:xfrm>
          <a:prstGeom prst="downArrow">
            <a:avLst/>
          </a:prstGeom>
          <a:solidFill>
            <a:srgbClr val="17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E572E9E-F22F-3F5F-A4AE-90636BFDE1D1}"/>
              </a:ext>
            </a:extLst>
          </p:cNvPr>
          <p:cNvSpPr/>
          <p:nvPr/>
        </p:nvSpPr>
        <p:spPr>
          <a:xfrm>
            <a:off x="7450089" y="1263765"/>
            <a:ext cx="3828310" cy="1284934"/>
          </a:xfrm>
          <a:prstGeom prst="roundRect">
            <a:avLst>
              <a:gd name="adj" fmla="val 20127"/>
            </a:avLst>
          </a:prstGeom>
          <a:solidFill>
            <a:srgbClr val="174A90"/>
          </a:solidFill>
          <a:ln>
            <a:noFill/>
          </a:ln>
          <a:effectLst>
            <a:outerShdw blurRad="241300" dist="88900" dir="10800000" algn="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A1B4F87-552B-485B-CBD7-D055B23DAC48}"/>
              </a:ext>
            </a:extLst>
          </p:cNvPr>
          <p:cNvSpPr/>
          <p:nvPr/>
        </p:nvSpPr>
        <p:spPr>
          <a:xfrm>
            <a:off x="7768959" y="1655114"/>
            <a:ext cx="3090323" cy="557599"/>
          </a:xfrm>
          <a:prstGeom prst="roundRect">
            <a:avLst>
              <a:gd name="adj" fmla="val 20127"/>
            </a:avLst>
          </a:prstGeom>
          <a:solidFill>
            <a:schemeClr val="bg1"/>
          </a:solidFill>
          <a:ln>
            <a:noFill/>
          </a:ln>
          <a:effectLst>
            <a:outerShdw blurRad="241300" dist="88900" dir="10800000" algn="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LSBU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5BF6F089-5C26-96AD-39F4-2627F9391F03}"/>
              </a:ext>
            </a:extLst>
          </p:cNvPr>
          <p:cNvSpPr/>
          <p:nvPr/>
        </p:nvSpPr>
        <p:spPr>
          <a:xfrm>
            <a:off x="9161508" y="2466228"/>
            <a:ext cx="380010" cy="342857"/>
          </a:xfrm>
          <a:prstGeom prst="downArrow">
            <a:avLst/>
          </a:prstGeom>
          <a:solidFill>
            <a:srgbClr val="17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096F0BD-EC5A-28D9-C7F8-494189561DA5}"/>
              </a:ext>
            </a:extLst>
          </p:cNvPr>
          <p:cNvSpPr/>
          <p:nvPr/>
        </p:nvSpPr>
        <p:spPr>
          <a:xfrm>
            <a:off x="7479038" y="2873996"/>
            <a:ext cx="3828310" cy="440374"/>
          </a:xfrm>
          <a:prstGeom prst="roundRect">
            <a:avLst>
              <a:gd name="adj" fmla="val 20127"/>
            </a:avLst>
          </a:prstGeom>
          <a:solidFill>
            <a:srgbClr val="FFC000"/>
          </a:solidFill>
          <a:ln>
            <a:noFill/>
          </a:ln>
          <a:effectLst>
            <a:outerShdw blurRad="241300" dist="88900" dir="10800000" algn="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B1B536A-B906-EDEC-0668-E68285339DB4}"/>
              </a:ext>
            </a:extLst>
          </p:cNvPr>
          <p:cNvSpPr/>
          <p:nvPr/>
        </p:nvSpPr>
        <p:spPr>
          <a:xfrm>
            <a:off x="7539854" y="3611687"/>
            <a:ext cx="3891738" cy="2101174"/>
          </a:xfrm>
          <a:prstGeom prst="roundRect">
            <a:avLst>
              <a:gd name="adj" fmla="val 20127"/>
            </a:avLst>
          </a:prstGeom>
          <a:solidFill>
            <a:srgbClr val="FFC000"/>
          </a:solidFill>
          <a:ln>
            <a:noFill/>
          </a:ln>
          <a:effectLst>
            <a:outerShdw blurRad="241300" dist="88900" dir="10800000" algn="r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223BB8C7-695B-2652-609A-97441A3E1A9F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 flipV="1">
            <a:off x="5045327" y="1906232"/>
            <a:ext cx="2404762" cy="2245953"/>
          </a:xfrm>
          <a:prstGeom prst="bentConnector3">
            <a:avLst>
              <a:gd name="adj1" fmla="val 69012"/>
            </a:avLst>
          </a:prstGeom>
          <a:ln w="38100">
            <a:solidFill>
              <a:srgbClr val="1E32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">
            <a:extLst>
              <a:ext uri="{FF2B5EF4-FFF2-40B4-BE49-F238E27FC236}">
                <a16:creationId xmlns:a16="http://schemas.microsoft.com/office/drawing/2014/main" id="{A9605AC7-92A1-1138-BF50-8D78847103D3}"/>
              </a:ext>
            </a:extLst>
          </p:cNvPr>
          <p:cNvSpPr txBox="1"/>
          <p:nvPr/>
        </p:nvSpPr>
        <p:spPr>
          <a:xfrm>
            <a:off x="7705012" y="3860936"/>
            <a:ext cx="367588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BAGI BUJK: </a:t>
            </a:r>
          </a:p>
          <a:p>
            <a:pPr lvl="0" algn="ctr">
              <a:defRPr/>
            </a:pP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lvl="0" indent="-228600">
              <a:buFont typeface="+mj-lt"/>
              <a:buAutoNum type="arabicPeriod"/>
              <a:defRPr/>
            </a:pP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bukti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BUJK;</a:t>
            </a:r>
          </a:p>
          <a:p>
            <a:pPr marL="228600" lvl="0" indent="-228600">
              <a:buFont typeface="+mj-lt"/>
              <a:buAutoNum type="arabicPeriod"/>
              <a:defRPr/>
            </a:pP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persyaratan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izin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28600" lvl="0" indent="-228600">
              <a:buFont typeface="+mj-lt"/>
              <a:buAutoNum type="arabicPeriod"/>
              <a:defRPr/>
            </a:pP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Persyaratan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mengikuti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tender/</a:t>
            </a:r>
            <a:r>
              <a:rPr lang="en-US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pelelangan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2EF5F0B4-B980-2BCE-EC0C-61CAD017C683}"/>
              </a:ext>
            </a:extLst>
          </p:cNvPr>
          <p:cNvCxnSpPr>
            <a:cxnSpLocks/>
            <a:endCxn id="29" idx="3"/>
          </p:cNvCxnSpPr>
          <p:nvPr/>
        </p:nvCxnSpPr>
        <p:spPr>
          <a:xfrm rot="10800000" flipV="1">
            <a:off x="5511524" y="4662270"/>
            <a:ext cx="2028333" cy="705749"/>
          </a:xfrm>
          <a:prstGeom prst="bentConnector3">
            <a:avLst>
              <a:gd name="adj1" fmla="val 50000"/>
            </a:avLst>
          </a:prstGeom>
          <a:ln w="38100">
            <a:solidFill>
              <a:srgbClr val="1E32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47BF08A-6391-BF1A-2B07-80C8E5D6D02D}"/>
              </a:ext>
            </a:extLst>
          </p:cNvPr>
          <p:cNvSpPr/>
          <p:nvPr/>
        </p:nvSpPr>
        <p:spPr>
          <a:xfrm>
            <a:off x="2135440" y="4734219"/>
            <a:ext cx="3376083" cy="1267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Meningkatkan</a:t>
            </a:r>
            <a:r>
              <a:rPr lang="en-US" sz="16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en-US" sz="16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Kualitas</a:t>
            </a:r>
            <a:r>
              <a:rPr lang="en-US" sz="16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lang="en-US" sz="1600" b="1" i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kuantitas</a:t>
            </a:r>
            <a:r>
              <a:rPr lang="en-US" sz="1600" b="1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SDM/Badan Usaha</a:t>
            </a: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B1FFE4BF-5209-CA5A-0E00-A463ABA2559B}"/>
              </a:ext>
            </a:extLst>
          </p:cNvPr>
          <p:cNvSpPr txBox="1"/>
          <p:nvPr/>
        </p:nvSpPr>
        <p:spPr>
          <a:xfrm>
            <a:off x="6747546" y="1408399"/>
            <a:ext cx="5178305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 MEMBENTUK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E9CAE443-3287-A858-2F71-5EC5E34F9C53}"/>
              </a:ext>
            </a:extLst>
          </p:cNvPr>
          <p:cNvSpPr txBox="1"/>
          <p:nvPr/>
        </p:nvSpPr>
        <p:spPr>
          <a:xfrm>
            <a:off x="6724968" y="2967817"/>
            <a:ext cx="5178305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MENYELENGGARAKAN SERTIFIKASI</a:t>
            </a:r>
          </a:p>
        </p:txBody>
      </p:sp>
    </p:spTree>
    <p:extLst>
      <p:ext uri="{BB962C8B-B14F-4D97-AF65-F5344CB8AC3E}">
        <p14:creationId xmlns:p14="http://schemas.microsoft.com/office/powerpoint/2010/main" val="3183640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0F44A-8667-9727-9535-96242F9F1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11">
            <a:extLst>
              <a:ext uri="{FF2B5EF4-FFF2-40B4-BE49-F238E27FC236}">
                <a16:creationId xmlns:a16="http://schemas.microsoft.com/office/drawing/2014/main" id="{8F3A79A1-37B2-1A05-D58E-EFB3E7238A7D}"/>
              </a:ext>
            </a:extLst>
          </p:cNvPr>
          <p:cNvSpPr/>
          <p:nvPr/>
        </p:nvSpPr>
        <p:spPr>
          <a:xfrm rot="16200000">
            <a:off x="7623769" y="1641258"/>
            <a:ext cx="3306722" cy="5860229"/>
          </a:xfrm>
          <a:prstGeom prst="round2SameRect">
            <a:avLst>
              <a:gd name="adj1" fmla="val 21012"/>
              <a:gd name="adj2" fmla="val 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1C3367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132246A8-46CC-4D03-E5F3-5D8090F5606E}"/>
              </a:ext>
            </a:extLst>
          </p:cNvPr>
          <p:cNvSpPr/>
          <p:nvPr/>
        </p:nvSpPr>
        <p:spPr>
          <a:xfrm rot="5400000">
            <a:off x="1389132" y="229653"/>
            <a:ext cx="3818965" cy="6586957"/>
          </a:xfrm>
          <a:prstGeom prst="round2SameRect">
            <a:avLst>
              <a:gd name="adj1" fmla="val 21012"/>
              <a:gd name="adj2" fmla="val 0"/>
            </a:avLst>
          </a:prstGeom>
          <a:solidFill>
            <a:srgbClr val="17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1C3367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9F44043F-1BAA-A689-B6BC-21FA6B1D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96" name="Round Same Side Corner Rectangle 1">
            <a:extLst>
              <a:ext uri="{FF2B5EF4-FFF2-40B4-BE49-F238E27FC236}">
                <a16:creationId xmlns:a16="http://schemas.microsoft.com/office/drawing/2014/main" id="{7A5111B2-20D4-35DA-3681-04A67C3F078F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BC491239-F948-E803-16A0-DB1E52C2E398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PERAN ASOSIASI DALAM</a:t>
            </a:r>
          </a:p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PEMBINAAN JASA KONSTRUKSI</a:t>
            </a: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66BF3-DFB9-726B-297E-ED0817A8CD3B}"/>
              </a:ext>
            </a:extLst>
          </p:cNvPr>
          <p:cNvSpPr txBox="1"/>
          <p:nvPr/>
        </p:nvSpPr>
        <p:spPr>
          <a:xfrm>
            <a:off x="165709" y="2676675"/>
            <a:ext cx="620819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pembinaan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belum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sepenuhnya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menyentuh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masyarakat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endParaRPr lang="en-US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Badan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masih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didominasi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generalis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sementara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badan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spesialis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belum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berkembang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Masih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sedikitnya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tenaga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bersertifikat</a:t>
            </a:r>
            <a:endParaRPr lang="en-US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Masih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banyak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Penyedia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Jasa yang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belum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menggunakan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teknologi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komponen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negeri.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40007-82C7-1D18-6D68-F593F2B0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46E580-C410-2DC9-1B7E-9C5C382CF840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593DF1-80C9-DC3F-8025-473D127667F5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6FE818-D4DB-207F-44D5-34FDB2346A3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46D09B-E78E-A547-EBBD-30C515F0E936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C83645-F521-1267-0A3B-F215BA95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40923-81DE-AC67-1D1D-B1FCFB621A03}"/>
              </a:ext>
            </a:extLst>
          </p:cNvPr>
          <p:cNvSpPr/>
          <p:nvPr/>
        </p:nvSpPr>
        <p:spPr>
          <a:xfrm flipH="1">
            <a:off x="203808" y="1892202"/>
            <a:ext cx="658695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Beberapa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permasalahan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jasa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terjadi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saat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8A5708-7323-3B6B-5F23-EED2EC3DD1F9}"/>
              </a:ext>
            </a:extLst>
          </p:cNvPr>
          <p:cNvSpPr/>
          <p:nvPr/>
        </p:nvSpPr>
        <p:spPr>
          <a:xfrm flipH="1">
            <a:off x="6774137" y="3198834"/>
            <a:ext cx="544471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Peran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Badan Usaha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menyelesaikan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permasalahan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</a:t>
            </a:r>
            <a:r>
              <a:rPr lang="en-ID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ID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791820-AB1C-8262-FF1D-9E51087F2545}"/>
              </a:ext>
            </a:extLst>
          </p:cNvPr>
          <p:cNvSpPr/>
          <p:nvPr/>
        </p:nvSpPr>
        <p:spPr>
          <a:xfrm flipH="1">
            <a:off x="6763872" y="4317262"/>
            <a:ext cx="5454978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42900" lvl="0" indent="-342900">
              <a:buFont typeface="+mj-lt"/>
              <a:buAutoNum type="arabicPeriod"/>
              <a:defRPr/>
            </a:pP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Melaksanakan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Usaha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Berkelanjutan</a:t>
            </a:r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Meningkatkan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Kemampuan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Badan Usaha</a:t>
            </a: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Meningkatkan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Tenaga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Melindungi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Kepentingan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Angggota</a:t>
            </a:r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+mj-lt"/>
              <a:buAutoNum type="arabicPeriod"/>
              <a:defRPr/>
            </a:pP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Membentuk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LSBU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optimalisasi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sertifikasi</a:t>
            </a:r>
            <a:endParaRPr kumimoji="0" lang="en-ID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73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DE316F-5244-5278-54A7-E634FED3F40E}"/>
              </a:ext>
            </a:extLst>
          </p:cNvPr>
          <p:cNvSpPr txBox="1"/>
          <p:nvPr/>
        </p:nvSpPr>
        <p:spPr>
          <a:xfrm>
            <a:off x="482396" y="1989115"/>
            <a:ext cx="5547357" cy="4699159"/>
          </a:xfrm>
          <a:prstGeom prst="roundRect">
            <a:avLst/>
          </a:prstGeom>
          <a:solidFill>
            <a:srgbClr val="174A90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Menyusun dan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menegakkan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kode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etik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bagi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anggotanya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Melakukan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pengembangan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usaha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berkelanjutan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bagi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anggota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asosiasi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badan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usaha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dan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asosiasi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terkait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rantai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pasok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Melakukan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pengembangan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keprofesian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berkelanjutan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bagi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anggota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asosiasi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profesi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Melakukan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pemberdayaan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kepada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anggotanya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Menyampaikan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laporan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kinerja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tahunan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asosiasi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untuk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periode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1 (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satu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)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januari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sampai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dengan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31 (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tiga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puluh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satu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)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desember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Menyampaikan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laporan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keuangan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asosiasi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yang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telah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diaudit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kantor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akuntan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publik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yang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memiliki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izin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sesuai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dengan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ketentuan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peraturan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perundang-undangan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untuk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periode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1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januari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sampai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dengan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31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desember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; dan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Melaksanakan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kewajiban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lainnya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sesuai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dengan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ketentuan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peraturan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perundang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-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undangan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49D2E-8A81-5526-6E47-AB0B20F05A0C}"/>
              </a:ext>
            </a:extLst>
          </p:cNvPr>
          <p:cNvSpPr txBox="1"/>
          <p:nvPr/>
        </p:nvSpPr>
        <p:spPr>
          <a:xfrm>
            <a:off x="6435639" y="2007955"/>
            <a:ext cx="5334001" cy="3677603"/>
          </a:xfrm>
          <a:prstGeom prst="roundRect">
            <a:avLst/>
          </a:prstGeom>
          <a:solidFill>
            <a:srgbClr val="FFC100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latin typeface="DM Sans" pitchFamily="2" charset="77"/>
              </a:rPr>
              <a:t>Melaporkan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kegiatan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usaha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tahunan</a:t>
            </a:r>
            <a:r>
              <a:rPr lang="en-US" sz="1500" dirty="0">
                <a:latin typeface="DM Sans" pitchFamily="2" charset="77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latin typeface="DM Sans" pitchFamily="2" charset="77"/>
              </a:rPr>
              <a:t>Melakukan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pencatatan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pengalaman</a:t>
            </a:r>
            <a:r>
              <a:rPr lang="en-US" sz="1500" dirty="0">
                <a:latin typeface="DM Sans" pitchFamily="2" charset="77"/>
              </a:rPr>
              <a:t> badan </a:t>
            </a:r>
            <a:r>
              <a:rPr lang="en-US" sz="1500" dirty="0" err="1">
                <a:latin typeface="DM Sans" pitchFamily="2" charset="77"/>
              </a:rPr>
              <a:t>usaha</a:t>
            </a:r>
            <a:endParaRPr lang="en-US" sz="1500" dirty="0">
              <a:latin typeface="DM Sans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>
                <a:latin typeface="DM Sans" pitchFamily="2" charset="77"/>
              </a:rPr>
              <a:t>Menerapkan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standar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kemanan</a:t>
            </a:r>
            <a:r>
              <a:rPr lang="en-US" sz="1500" dirty="0">
                <a:latin typeface="DM Sans" pitchFamily="2" charset="77"/>
              </a:rPr>
              <a:t>, </a:t>
            </a:r>
            <a:r>
              <a:rPr lang="en-US" sz="1500" dirty="0" err="1">
                <a:latin typeface="DM Sans" pitchFamily="2" charset="77"/>
              </a:rPr>
              <a:t>keselamatan</a:t>
            </a:r>
            <a:r>
              <a:rPr lang="en-US" sz="1500" dirty="0">
                <a:latin typeface="DM Sans" pitchFamily="2" charset="77"/>
              </a:rPr>
              <a:t>, </a:t>
            </a:r>
            <a:r>
              <a:rPr lang="en-US" sz="1500" dirty="0" err="1">
                <a:latin typeface="DM Sans" pitchFamily="2" charset="77"/>
              </a:rPr>
              <a:t>kesehatan</a:t>
            </a:r>
            <a:r>
              <a:rPr lang="en-US" sz="1500" dirty="0">
                <a:latin typeface="DM Sans" pitchFamily="2" charset="77"/>
              </a:rPr>
              <a:t> dan </a:t>
            </a:r>
            <a:r>
              <a:rPr lang="en-US" sz="1500" dirty="0" err="1">
                <a:latin typeface="DM Sans" pitchFamily="2" charset="77"/>
              </a:rPr>
              <a:t>keberlanjutan</a:t>
            </a:r>
            <a:r>
              <a:rPr lang="en-US" sz="1500" dirty="0">
                <a:latin typeface="DM Sans" pitchFamily="2" charset="77"/>
              </a:rPr>
              <a:t>, </a:t>
            </a:r>
            <a:r>
              <a:rPr lang="en-US" sz="1500" dirty="0" err="1">
                <a:latin typeface="DM Sans" pitchFamily="2" charset="77"/>
              </a:rPr>
              <a:t>meliputi</a:t>
            </a:r>
            <a:r>
              <a:rPr lang="en-US" sz="1500" dirty="0">
                <a:latin typeface="DM Sans" pitchFamily="2" charset="77"/>
              </a:rPr>
              <a:t> :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Standar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mutu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bahan</a:t>
            </a:r>
            <a:endParaRPr lang="en-US" sz="1500" dirty="0">
              <a:latin typeface="DM Sans" pitchFamily="2" charset="77"/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Standar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mutu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peralatan</a:t>
            </a:r>
            <a:endParaRPr lang="en-US" sz="1500" dirty="0">
              <a:latin typeface="DM Sans" pitchFamily="2" charset="77"/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Standar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keselamatan</a:t>
            </a:r>
            <a:r>
              <a:rPr lang="en-US" sz="1500" dirty="0">
                <a:latin typeface="DM Sans" pitchFamily="2" charset="77"/>
              </a:rPr>
              <a:t> dan </a:t>
            </a:r>
            <a:r>
              <a:rPr lang="en-US" sz="1500" dirty="0" err="1">
                <a:latin typeface="DM Sans" pitchFamily="2" charset="77"/>
              </a:rPr>
              <a:t>kesehatan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kerja</a:t>
            </a:r>
            <a:endParaRPr lang="en-US" sz="1500" dirty="0">
              <a:latin typeface="DM Sans" pitchFamily="2" charset="77"/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Standar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prosedur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pelaksanaan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jasa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konstruksi</a:t>
            </a:r>
            <a:endParaRPr lang="en-US" sz="1500" dirty="0">
              <a:latin typeface="DM Sans" pitchFamily="2" charset="77"/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Standar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mutu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hasil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pelaksanaan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jasa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konstruksi</a:t>
            </a:r>
            <a:endParaRPr lang="en-US" sz="1500" dirty="0">
              <a:latin typeface="DM Sans" pitchFamily="2" charset="77"/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Standar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operasi</a:t>
            </a:r>
            <a:r>
              <a:rPr lang="en-US" sz="1500" dirty="0">
                <a:latin typeface="DM Sans" pitchFamily="2" charset="77"/>
              </a:rPr>
              <a:t> dan </a:t>
            </a:r>
            <a:r>
              <a:rPr lang="en-US" sz="1500" dirty="0" err="1">
                <a:latin typeface="DM Sans" pitchFamily="2" charset="77"/>
              </a:rPr>
              <a:t>pemeliharaan</a:t>
            </a:r>
            <a:endParaRPr lang="en-US" sz="1500" dirty="0">
              <a:latin typeface="DM Sans" pitchFamily="2" charset="77"/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Pedoman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perlindungan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sosial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tenaga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kerja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sesuai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ketentuan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peraturan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perundang-undangan</a:t>
            </a:r>
            <a:endParaRPr lang="en-US" sz="1500" dirty="0">
              <a:latin typeface="DM Sans" pitchFamily="2" charset="77"/>
            </a:endParaRP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Standar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pengelolaan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lingkungan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hidup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sesuai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ketentuan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peraturan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perundang-undangan</a:t>
            </a:r>
            <a:r>
              <a:rPr lang="en-US" sz="1500" dirty="0">
                <a:latin typeface="DM Sans" pitchFamily="2" charset="77"/>
              </a:rPr>
              <a:t>.</a:t>
            </a:r>
          </a:p>
        </p:txBody>
      </p:sp>
      <p:pic>
        <p:nvPicPr>
          <p:cNvPr id="5" name="Picture 4" descr="lgo sigap.png">
            <a:extLst>
              <a:ext uri="{FF2B5EF4-FFF2-40B4-BE49-F238E27FC236}">
                <a16:creationId xmlns:a16="http://schemas.microsoft.com/office/drawing/2014/main" id="{A2E5A441-3A87-F4D1-281D-BA791A796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6" name="Round Same Side Corner Rectangle 1">
            <a:extLst>
              <a:ext uri="{FF2B5EF4-FFF2-40B4-BE49-F238E27FC236}">
                <a16:creationId xmlns:a16="http://schemas.microsoft.com/office/drawing/2014/main" id="{D7F04E2D-B6CA-2E10-92D2-F001E3EAB66B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3A9FA9-A69A-748F-2CB0-4D9B599C6841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700" b="1" dirty="0">
                <a:solidFill>
                  <a:prstClr val="black"/>
                </a:solidFill>
                <a:latin typeface="Segoe UI"/>
              </a:rPr>
              <a:t>KEWAJIBAN ASOSIASI TERAKREDITASI DAN</a:t>
            </a:r>
          </a:p>
          <a:p>
            <a:pPr>
              <a:lnSpc>
                <a:spcPct val="100000"/>
              </a:lnSpc>
              <a:defRPr/>
            </a:pPr>
            <a:r>
              <a:rPr lang="fi-FI" sz="2700" b="1" dirty="0">
                <a:solidFill>
                  <a:prstClr val="black"/>
                </a:solidFill>
                <a:latin typeface="Segoe UI"/>
              </a:rPr>
              <a:t>BADAN USAHA JASA KONSTRUKSI</a:t>
            </a:r>
          </a:p>
          <a:p>
            <a:pPr>
              <a:lnSpc>
                <a:spcPct val="100000"/>
              </a:lnSpc>
              <a:defRPr/>
            </a:pPr>
            <a:endParaRPr lang="fi-FI" sz="2700" b="1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758A3A81-DFA7-7124-CA5A-1B557C081D77}"/>
              </a:ext>
            </a:extLst>
          </p:cNvPr>
          <p:cNvSpPr txBox="1"/>
          <p:nvPr/>
        </p:nvSpPr>
        <p:spPr>
          <a:xfrm>
            <a:off x="482396" y="1385560"/>
            <a:ext cx="563568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Kewajiban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Asosiasi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Terakireditasi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PP 14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2021 Pasal 42J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CB2A7060-D944-1164-895A-7BB0842F4320}"/>
              </a:ext>
            </a:extLst>
          </p:cNvPr>
          <p:cNvSpPr txBox="1"/>
          <p:nvPr/>
        </p:nvSpPr>
        <p:spPr>
          <a:xfrm>
            <a:off x="6556314" y="1414393"/>
            <a:ext cx="563568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Kewajiban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BUJK</a:t>
            </a:r>
          </a:p>
          <a:p>
            <a:pPr marL="0" marR="0" lvl="0" indent="0" algn="l" defTabSz="609630" rtl="0" eaLnBrk="1" fontAlgn="auto" latinLnBrk="0" hangingPunct="1">
              <a:lnSpc>
                <a:spcPts val="1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- Lampiran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PP 05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Tahun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2021 II.8.A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AC5279-E658-479A-224F-C15654DFB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8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D66DC-1C90-6948-BC17-50F085AA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1F06F8-F742-4F8E-E828-F604DDD0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64E9A18-AB21-C423-59B6-F3B5A1E652DD}"/>
              </a:ext>
            </a:extLst>
          </p:cNvPr>
          <p:cNvSpPr txBox="1"/>
          <p:nvPr/>
        </p:nvSpPr>
        <p:spPr>
          <a:xfrm>
            <a:off x="2469515" y="4462655"/>
            <a:ext cx="9012572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400" b="1" spc="-90" dirty="0">
                <a:solidFill>
                  <a:srgbClr val="002060"/>
                </a:solidFill>
                <a:latin typeface="Verdana"/>
                <a:cs typeface="Verdana"/>
              </a:rPr>
              <a:t>DATA SBU, BUJK, TUK, DAN ASOSIASI PROV KALTIM</a:t>
            </a:r>
            <a:endParaRPr sz="44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B7BABBC3-5643-6EB6-D5B9-3476E21D16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9376A4C1-9292-2296-330E-B6B08A3290CF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9D87A2-E228-5C78-0822-263A5A331459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29974BFE-70BC-BA1A-99BF-059081DA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D59258F3-5127-8250-7688-100E2B27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75808627-9789-5C5F-7CEF-A84544F28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561860D8-FF3D-0E63-AEB1-76D18CC06737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72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BC31573-E3A6-D92D-D913-40988AB0F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582777"/>
              </p:ext>
            </p:extLst>
          </p:nvPr>
        </p:nvGraphicFramePr>
        <p:xfrm>
          <a:off x="487102" y="3579331"/>
          <a:ext cx="1024819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685">
                  <a:extLst>
                    <a:ext uri="{9D8B030D-6E8A-4147-A177-3AD203B41FA5}">
                      <a16:colId xmlns:a16="http://schemas.microsoft.com/office/drawing/2014/main" val="763583010"/>
                    </a:ext>
                  </a:extLst>
                </a:gridCol>
                <a:gridCol w="2208810">
                  <a:extLst>
                    <a:ext uri="{9D8B030D-6E8A-4147-A177-3AD203B41FA5}">
                      <a16:colId xmlns:a16="http://schemas.microsoft.com/office/drawing/2014/main" val="1901301887"/>
                    </a:ext>
                  </a:extLst>
                </a:gridCol>
                <a:gridCol w="1923803">
                  <a:extLst>
                    <a:ext uri="{9D8B030D-6E8A-4147-A177-3AD203B41FA5}">
                      <a16:colId xmlns:a16="http://schemas.microsoft.com/office/drawing/2014/main" val="2732165686"/>
                    </a:ext>
                  </a:extLst>
                </a:gridCol>
                <a:gridCol w="1769423">
                  <a:extLst>
                    <a:ext uri="{9D8B030D-6E8A-4147-A177-3AD203B41FA5}">
                      <a16:colId xmlns:a16="http://schemas.microsoft.com/office/drawing/2014/main" val="3581217488"/>
                    </a:ext>
                  </a:extLst>
                </a:gridCol>
                <a:gridCol w="1781299">
                  <a:extLst>
                    <a:ext uri="{9D8B030D-6E8A-4147-A177-3AD203B41FA5}">
                      <a16:colId xmlns:a16="http://schemas.microsoft.com/office/drawing/2014/main" val="1948319687"/>
                    </a:ext>
                  </a:extLst>
                </a:gridCol>
                <a:gridCol w="1698172">
                  <a:extLst>
                    <a:ext uri="{9D8B030D-6E8A-4147-A177-3AD203B41FA5}">
                      <a16:colId xmlns:a16="http://schemas.microsoft.com/office/drawing/2014/main" val="3844095789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Jenis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 Usaha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-----------</a:t>
                      </a:r>
                    </a:p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Kualifikasi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Pekerjaan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Konstruksi</a:t>
                      </a:r>
                      <a:endParaRPr lang="en-ID" sz="1000" b="1" dirty="0">
                        <a:solidFill>
                          <a:schemeClr val="bg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Konsultansi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Konstruksi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  <a:endParaRPr lang="en-ID" sz="1000" b="1" i="0" u="none" strike="noStrike" dirty="0">
                        <a:solidFill>
                          <a:schemeClr val="bg1"/>
                        </a:solidFill>
                        <a:effectLst/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Konstruksi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Terintegrasi</a:t>
                      </a:r>
                      <a:endParaRPr lang="en-ID" sz="1000" b="1" i="0" u="none" strike="noStrike" dirty="0">
                        <a:solidFill>
                          <a:schemeClr val="bg1"/>
                        </a:solidFill>
                        <a:effectLst/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Jumlah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 Total</a:t>
                      </a:r>
                      <a:endParaRPr lang="en-ID" sz="1000" b="1" dirty="0">
                        <a:solidFill>
                          <a:schemeClr val="bg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rgbClr val="174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4876"/>
                  </a:ext>
                </a:extLst>
              </a:tr>
              <a:tr h="216000">
                <a:tc rowSpan="4">
                  <a:txBody>
                    <a:bodyPr/>
                    <a:lstStyle/>
                    <a:p>
                      <a:pPr algn="ctr"/>
                      <a:r>
                        <a:rPr lang="en-ID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KBLI</a:t>
                      </a:r>
                      <a:br>
                        <a:rPr lang="en-ID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</a:br>
                      <a:r>
                        <a:rPr lang="en-ID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2017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Besar</a:t>
                      </a:r>
                      <a:endParaRPr lang="en-ID" sz="1000" dirty="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297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321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5586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Menengah</a:t>
                      </a:r>
                      <a:endParaRPr lang="en-ID" sz="1000" dirty="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792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43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835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24110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Kecil</a:t>
                      </a:r>
                      <a:endParaRPr lang="en-ID" sz="100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2.462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2.462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65870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Spesialis</a:t>
                      </a:r>
                      <a:endParaRPr lang="en-ID" sz="100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715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ID" sz="1000" b="1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Total</a:t>
                      </a:r>
                      <a:endParaRPr lang="en-ID" sz="1100" b="1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3.278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340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3.619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366391"/>
                  </a:ext>
                </a:extLst>
              </a:tr>
              <a:tr h="216000">
                <a:tc rowSpan="4">
                  <a:txBody>
                    <a:bodyPr/>
                    <a:lstStyle/>
                    <a:p>
                      <a:pPr algn="ctr"/>
                      <a:r>
                        <a:rPr lang="en-ID" sz="1000" dirty="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KBLI</a:t>
                      </a:r>
                    </a:p>
                    <a:p>
                      <a:pPr algn="ctr"/>
                      <a:r>
                        <a:rPr lang="en-ID" sz="1000" dirty="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2020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Besar</a:t>
                      </a:r>
                      <a:endParaRPr lang="en-ID" sz="100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48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25957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Menengah</a:t>
                      </a:r>
                      <a:endParaRPr lang="en-ID" sz="100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304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324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487017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Kecil</a:t>
                      </a:r>
                      <a:endParaRPr lang="en-ID" sz="100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8.098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1.136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9.237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2843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Spesialis</a:t>
                      </a:r>
                      <a:endParaRPr lang="en-ID" sz="100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285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286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5262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ID" sz="1000" b="1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Total</a:t>
                      </a:r>
                      <a:endParaRPr lang="en-ID" sz="1100" b="1" dirty="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8.731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1.159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9.895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7454"/>
                  </a:ext>
                </a:extLst>
              </a:tr>
            </a:tbl>
          </a:graphicData>
        </a:graphic>
      </p:graphicFrame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C9073AAD-0B51-956A-16A8-000F555B8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4" name="Round Same Side Corner Rectangle 1">
            <a:extLst>
              <a:ext uri="{FF2B5EF4-FFF2-40B4-BE49-F238E27FC236}">
                <a16:creationId xmlns:a16="http://schemas.microsoft.com/office/drawing/2014/main" id="{652F2C15-F62C-0021-0DE3-490D3D9C006B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CBC2A-31E0-4B68-6DAA-E14A38967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418A30E-61DB-C3E4-ED46-A0ECF8051CAF}"/>
              </a:ext>
            </a:extLst>
          </p:cNvPr>
          <p:cNvSpPr txBox="1">
            <a:spLocks/>
          </p:cNvSpPr>
          <p:nvPr/>
        </p:nvSpPr>
        <p:spPr>
          <a:xfrm>
            <a:off x="328354" y="169726"/>
            <a:ext cx="69182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DATA SBU </a:t>
            </a:r>
            <a:r>
              <a:rPr lang="fi-FI" sz="2400" dirty="0">
                <a:solidFill>
                  <a:prstClr val="black"/>
                </a:solidFill>
                <a:latin typeface="Segoe UI"/>
              </a:rPr>
              <a:t>PROVINSI KALIMANTAN TIMUR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981D666-6F76-90CF-B80A-452C6CBA4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375273"/>
              </p:ext>
            </p:extLst>
          </p:nvPr>
        </p:nvGraphicFramePr>
        <p:xfrm>
          <a:off x="487102" y="1247083"/>
          <a:ext cx="10248192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685">
                  <a:extLst>
                    <a:ext uri="{9D8B030D-6E8A-4147-A177-3AD203B41FA5}">
                      <a16:colId xmlns:a16="http://schemas.microsoft.com/office/drawing/2014/main" val="763583010"/>
                    </a:ext>
                  </a:extLst>
                </a:gridCol>
                <a:gridCol w="2208810">
                  <a:extLst>
                    <a:ext uri="{9D8B030D-6E8A-4147-A177-3AD203B41FA5}">
                      <a16:colId xmlns:a16="http://schemas.microsoft.com/office/drawing/2014/main" val="1901301887"/>
                    </a:ext>
                  </a:extLst>
                </a:gridCol>
                <a:gridCol w="1923803">
                  <a:extLst>
                    <a:ext uri="{9D8B030D-6E8A-4147-A177-3AD203B41FA5}">
                      <a16:colId xmlns:a16="http://schemas.microsoft.com/office/drawing/2014/main" val="2732165686"/>
                    </a:ext>
                  </a:extLst>
                </a:gridCol>
                <a:gridCol w="1769423">
                  <a:extLst>
                    <a:ext uri="{9D8B030D-6E8A-4147-A177-3AD203B41FA5}">
                      <a16:colId xmlns:a16="http://schemas.microsoft.com/office/drawing/2014/main" val="3581217488"/>
                    </a:ext>
                  </a:extLst>
                </a:gridCol>
                <a:gridCol w="1781299">
                  <a:extLst>
                    <a:ext uri="{9D8B030D-6E8A-4147-A177-3AD203B41FA5}">
                      <a16:colId xmlns:a16="http://schemas.microsoft.com/office/drawing/2014/main" val="1948319687"/>
                    </a:ext>
                  </a:extLst>
                </a:gridCol>
                <a:gridCol w="1698172">
                  <a:extLst>
                    <a:ext uri="{9D8B030D-6E8A-4147-A177-3AD203B41FA5}">
                      <a16:colId xmlns:a16="http://schemas.microsoft.com/office/drawing/2014/main" val="3844095789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bg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Jenis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 Usaha</a:t>
                      </a:r>
                    </a:p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-----------</a:t>
                      </a:r>
                    </a:p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Kualifikasi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Pekerjaan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Konstruksi</a:t>
                      </a:r>
                      <a:endParaRPr lang="en-ID" sz="1000" b="1" dirty="0">
                        <a:solidFill>
                          <a:schemeClr val="bg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Konsultansi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Konstruksi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  <a:endParaRPr lang="en-ID" sz="1000" b="1" i="0" u="none" strike="noStrike" dirty="0">
                        <a:solidFill>
                          <a:schemeClr val="bg1"/>
                        </a:solidFill>
                        <a:effectLst/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Konstruksi</a:t>
                      </a:r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 </a:t>
                      </a:r>
                      <a:r>
                        <a:rPr lang="en-US" sz="1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  <a:cs typeface="Plus Jakarta Sans" pitchFamily="2" charset="0"/>
                        </a:rPr>
                        <a:t>Terintegrasi</a:t>
                      </a:r>
                      <a:endParaRPr lang="en-ID" sz="1000" b="1" i="0" u="none" strike="noStrike" dirty="0">
                        <a:solidFill>
                          <a:schemeClr val="bg1"/>
                        </a:solidFill>
                        <a:effectLst/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err="1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Jumlah</a:t>
                      </a:r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 Total</a:t>
                      </a:r>
                      <a:endParaRPr lang="en-ID" sz="1000" b="1" dirty="0">
                        <a:solidFill>
                          <a:schemeClr val="bg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4876"/>
                  </a:ext>
                </a:extLst>
              </a:tr>
              <a:tr h="216000">
                <a:tc rowSpan="4">
                  <a:txBody>
                    <a:bodyPr/>
                    <a:lstStyle/>
                    <a:p>
                      <a:pPr algn="ctr"/>
                      <a:r>
                        <a:rPr lang="en-ID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KBLI</a:t>
                      </a:r>
                      <a:br>
                        <a:rPr lang="en-ID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</a:br>
                      <a:r>
                        <a:rPr lang="en-ID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2017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Besar</a:t>
                      </a:r>
                      <a:endParaRPr lang="en-ID" sz="1000" dirty="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135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5586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Menengah</a:t>
                      </a:r>
                      <a:endParaRPr lang="en-ID" sz="1000" dirty="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4.306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150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4.467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24110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Kecil</a:t>
                      </a:r>
                      <a:endParaRPr lang="en-ID" sz="100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14.507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1.902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16.409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65870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/>
                      <a:endParaRPr lang="en-ID" sz="1600">
                        <a:solidFill>
                          <a:schemeClr val="tx1"/>
                        </a:solidFill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Perorangan</a:t>
                      </a:r>
                      <a:endParaRPr lang="en-ID" sz="1000" dirty="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715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endParaRPr lang="en-ID" sz="1000" b="1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DM Sans" pitchFamily="2" charset="77"/>
                          <a:cs typeface="Plus Jakarta Sans" pitchFamily="2" charset="0"/>
                        </a:rPr>
                        <a:t>Total</a:t>
                      </a:r>
                      <a:endParaRPr lang="en-ID" sz="1100" b="1" dirty="0">
                        <a:solidFill>
                          <a:schemeClr val="tx1"/>
                        </a:solidFill>
                        <a:latin typeface="DM Sans" pitchFamily="2" charset="77"/>
                        <a:cs typeface="Plus Jakarta Sans" pitchFamily="2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18.957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2.056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21.028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36639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EBD4B8E-9C27-9C16-9E7F-CC5871BC6F3B}"/>
              </a:ext>
            </a:extLst>
          </p:cNvPr>
          <p:cNvSpPr/>
          <p:nvPr/>
        </p:nvSpPr>
        <p:spPr>
          <a:xfrm>
            <a:off x="403563" y="878837"/>
            <a:ext cx="4263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ko-KR" sz="1400" b="1" dirty="0">
                <a:solidFill>
                  <a:prstClr val="black"/>
                </a:solidFill>
                <a:latin typeface="Plus Jakarta Sans" charset="0"/>
                <a:ea typeface="Plus Jakarta Sans" charset="0"/>
                <a:cs typeface="Plus Jakarta Sans" charset="0"/>
              </a:rPr>
              <a:t>DATA LPJK LAMA – 31 DESEMBER 2020 = 21.028 SBU</a:t>
            </a:r>
            <a:endParaRPr kumimoji="0" lang="fi-FI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0D7321-FA9F-D57D-A898-EEAE5B7D11CA}"/>
              </a:ext>
            </a:extLst>
          </p:cNvPr>
          <p:cNvSpPr/>
          <p:nvPr/>
        </p:nvSpPr>
        <p:spPr>
          <a:xfrm>
            <a:off x="403563" y="3252314"/>
            <a:ext cx="37646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ko-KR" sz="1400" b="1" dirty="0">
                <a:solidFill>
                  <a:prstClr val="black"/>
                </a:solidFill>
                <a:latin typeface="Plus Jakarta Sans" charset="0"/>
                <a:ea typeface="Plus Jakarta Sans" charset="0"/>
                <a:cs typeface="Plus Jakarta Sans" charset="0"/>
              </a:rPr>
              <a:t>DATA LPJK BARU – 29 JULI 2024 = 13.514 SBU</a:t>
            </a:r>
            <a:endParaRPr kumimoji="0" lang="fi-FI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EEAE71-8CB4-8C3A-C102-12FBFD920EB1}"/>
              </a:ext>
            </a:extLst>
          </p:cNvPr>
          <p:cNvSpPr/>
          <p:nvPr/>
        </p:nvSpPr>
        <p:spPr>
          <a:xfrm>
            <a:off x="9314121" y="2747394"/>
            <a:ext cx="1064913" cy="30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E060A2B-86B7-C123-835D-FBC37C4846D8}"/>
              </a:ext>
            </a:extLst>
          </p:cNvPr>
          <p:cNvSpPr/>
          <p:nvPr/>
        </p:nvSpPr>
        <p:spPr>
          <a:xfrm>
            <a:off x="9314121" y="6282773"/>
            <a:ext cx="1064913" cy="30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98E4E6-6A6E-1998-B22A-04FB3BA85EFF}"/>
              </a:ext>
            </a:extLst>
          </p:cNvPr>
          <p:cNvSpPr/>
          <p:nvPr/>
        </p:nvSpPr>
        <p:spPr>
          <a:xfrm>
            <a:off x="9385373" y="5080741"/>
            <a:ext cx="1064913" cy="30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58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BC31573-E3A6-D92D-D913-40988AB0F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972877"/>
              </p:ext>
            </p:extLst>
          </p:nvPr>
        </p:nvGraphicFramePr>
        <p:xfrm>
          <a:off x="834781" y="3960969"/>
          <a:ext cx="10522435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487">
                  <a:extLst>
                    <a:ext uri="{9D8B030D-6E8A-4147-A177-3AD203B41FA5}">
                      <a16:colId xmlns:a16="http://schemas.microsoft.com/office/drawing/2014/main" val="1901301887"/>
                    </a:ext>
                  </a:extLst>
                </a:gridCol>
                <a:gridCol w="2104487">
                  <a:extLst>
                    <a:ext uri="{9D8B030D-6E8A-4147-A177-3AD203B41FA5}">
                      <a16:colId xmlns:a16="http://schemas.microsoft.com/office/drawing/2014/main" val="2732165686"/>
                    </a:ext>
                  </a:extLst>
                </a:gridCol>
                <a:gridCol w="2104487">
                  <a:extLst>
                    <a:ext uri="{9D8B030D-6E8A-4147-A177-3AD203B41FA5}">
                      <a16:colId xmlns:a16="http://schemas.microsoft.com/office/drawing/2014/main" val="3581217488"/>
                    </a:ext>
                  </a:extLst>
                </a:gridCol>
                <a:gridCol w="2104487">
                  <a:extLst>
                    <a:ext uri="{9D8B030D-6E8A-4147-A177-3AD203B41FA5}">
                      <a16:colId xmlns:a16="http://schemas.microsoft.com/office/drawing/2014/main" val="1948319687"/>
                    </a:ext>
                  </a:extLst>
                </a:gridCol>
                <a:gridCol w="2104487">
                  <a:extLst>
                    <a:ext uri="{9D8B030D-6E8A-4147-A177-3AD203B41FA5}">
                      <a16:colId xmlns:a16="http://schemas.microsoft.com/office/drawing/2014/main" val="3844095789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Jenis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Usaha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-----------</a:t>
                      </a:r>
                    </a:p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Kualifikasi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Pekerjaan Konstruksi</a:t>
                      </a:r>
                      <a:endParaRPr lang="en-ID" sz="1100" b="1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Konsultansi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Konstruksi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ID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Konstruksi Terintegrasi</a:t>
                      </a:r>
                      <a:endParaRPr lang="en-ID" sz="1100" b="1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Jumlah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Total</a:t>
                      </a:r>
                      <a:endParaRPr lang="en-ID" sz="11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174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48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Besar</a:t>
                      </a:r>
                      <a:endParaRPr lang="en-ID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2595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Menengah</a:t>
                      </a:r>
                      <a:endParaRPr lang="en-ID" sz="11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48701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Kecil</a:t>
                      </a:r>
                      <a:endParaRPr lang="en-ID" sz="11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2.761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3.119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284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Spesialis</a:t>
                      </a:r>
                      <a:endParaRPr lang="en-ID" sz="11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5262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endParaRPr lang="en-ID" sz="11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3.229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3.603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7454"/>
                  </a:ext>
                </a:extLst>
              </a:tr>
            </a:tbl>
          </a:graphicData>
        </a:graphic>
      </p:graphicFrame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7A23DBBC-D240-9352-1F9B-4AB5A0F89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4" name="Round Same Side Corner Rectangle 1">
            <a:extLst>
              <a:ext uri="{FF2B5EF4-FFF2-40B4-BE49-F238E27FC236}">
                <a16:creationId xmlns:a16="http://schemas.microsoft.com/office/drawing/2014/main" id="{BF513B4C-AD45-E7A6-683F-95D4CE0101A0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ECFD81-BE8A-4921-3FD3-B2562D0A4C82}"/>
              </a:ext>
            </a:extLst>
          </p:cNvPr>
          <p:cNvSpPr txBox="1">
            <a:spLocks/>
          </p:cNvSpPr>
          <p:nvPr/>
        </p:nvSpPr>
        <p:spPr>
          <a:xfrm>
            <a:off x="328354" y="169726"/>
            <a:ext cx="69182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DATA BUJK </a:t>
            </a:r>
            <a:r>
              <a:rPr lang="fi-FI" sz="2400" dirty="0">
                <a:solidFill>
                  <a:prstClr val="black"/>
                </a:solidFill>
                <a:latin typeface="Segoe UI"/>
              </a:rPr>
              <a:t>PROVINSI KALIMANTAN TIMUR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2A1CB-5952-15DA-82F2-EAA3A9A76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9833230-D2FF-82F4-E93A-C033C8828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24400"/>
              </p:ext>
            </p:extLst>
          </p:nvPr>
        </p:nvGraphicFramePr>
        <p:xfrm>
          <a:off x="834780" y="1315049"/>
          <a:ext cx="10522435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487">
                  <a:extLst>
                    <a:ext uri="{9D8B030D-6E8A-4147-A177-3AD203B41FA5}">
                      <a16:colId xmlns:a16="http://schemas.microsoft.com/office/drawing/2014/main" val="1901301887"/>
                    </a:ext>
                  </a:extLst>
                </a:gridCol>
                <a:gridCol w="2104487">
                  <a:extLst>
                    <a:ext uri="{9D8B030D-6E8A-4147-A177-3AD203B41FA5}">
                      <a16:colId xmlns:a16="http://schemas.microsoft.com/office/drawing/2014/main" val="2732165686"/>
                    </a:ext>
                  </a:extLst>
                </a:gridCol>
                <a:gridCol w="2104487">
                  <a:extLst>
                    <a:ext uri="{9D8B030D-6E8A-4147-A177-3AD203B41FA5}">
                      <a16:colId xmlns:a16="http://schemas.microsoft.com/office/drawing/2014/main" val="3581217488"/>
                    </a:ext>
                  </a:extLst>
                </a:gridCol>
                <a:gridCol w="2104487">
                  <a:extLst>
                    <a:ext uri="{9D8B030D-6E8A-4147-A177-3AD203B41FA5}">
                      <a16:colId xmlns:a16="http://schemas.microsoft.com/office/drawing/2014/main" val="1948319687"/>
                    </a:ext>
                  </a:extLst>
                </a:gridCol>
                <a:gridCol w="2104487">
                  <a:extLst>
                    <a:ext uri="{9D8B030D-6E8A-4147-A177-3AD203B41FA5}">
                      <a16:colId xmlns:a16="http://schemas.microsoft.com/office/drawing/2014/main" val="3844095789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Jenis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Usaha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-----------</a:t>
                      </a:r>
                    </a:p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Kualifikasi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Pekerjaan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Konstruksi</a:t>
                      </a:r>
                      <a:endParaRPr lang="en-ID" sz="11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Konsultansi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Konstruksi</a:t>
                      </a:r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en-ID" sz="1100" b="1" i="0" u="none" strike="noStrike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Konstruksi Terintegrasi</a:t>
                      </a:r>
                      <a:endParaRPr lang="en-ID" sz="1100" b="1" i="0" u="none" strike="noStrike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Jumlah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Total</a:t>
                      </a:r>
                      <a:endParaRPr lang="en-ID" sz="11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148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Besar</a:t>
                      </a:r>
                      <a:endParaRPr lang="en-ID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2595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Menengah</a:t>
                      </a:r>
                      <a:endParaRPr lang="en-ID" sz="11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857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48701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Kecil</a:t>
                      </a:r>
                      <a:endParaRPr lang="en-ID" sz="11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3.353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3.620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22843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Perorangan</a:t>
                      </a:r>
                      <a:endParaRPr lang="en-ID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5262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endParaRPr lang="en-ID" sz="11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4.235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D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4.525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7454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FF473471-75FD-F881-D5F6-78EE38AA8D88}"/>
              </a:ext>
            </a:extLst>
          </p:cNvPr>
          <p:cNvSpPr/>
          <p:nvPr/>
        </p:nvSpPr>
        <p:spPr>
          <a:xfrm>
            <a:off x="9812885" y="2928179"/>
            <a:ext cx="1064913" cy="30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D8DCB5-D814-BBA3-563E-D67E9CEFB742}"/>
              </a:ext>
            </a:extLst>
          </p:cNvPr>
          <p:cNvSpPr/>
          <p:nvPr/>
        </p:nvSpPr>
        <p:spPr>
          <a:xfrm>
            <a:off x="9812884" y="5596825"/>
            <a:ext cx="1064913" cy="3028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DCB625-622C-3E73-FEBD-05FAD5D8BB65}"/>
              </a:ext>
            </a:extLst>
          </p:cNvPr>
          <p:cNvSpPr/>
          <p:nvPr/>
        </p:nvSpPr>
        <p:spPr>
          <a:xfrm>
            <a:off x="712322" y="950796"/>
            <a:ext cx="4263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ko-KR" sz="1400" b="1" dirty="0">
                <a:solidFill>
                  <a:prstClr val="black"/>
                </a:solidFill>
                <a:latin typeface="Plus Jakarta Sans" charset="0"/>
                <a:ea typeface="Plus Jakarta Sans" charset="0"/>
                <a:cs typeface="Plus Jakarta Sans" charset="0"/>
              </a:rPr>
              <a:t>DATA LPJK LAMA – 31 DESEMBER 2020 = 4.525 BUJK</a:t>
            </a:r>
            <a:endParaRPr kumimoji="0" lang="fi-FI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808B3-0E29-935A-8723-8FB31FE0879A}"/>
              </a:ext>
            </a:extLst>
          </p:cNvPr>
          <p:cNvSpPr/>
          <p:nvPr/>
        </p:nvSpPr>
        <p:spPr>
          <a:xfrm>
            <a:off x="712322" y="3626984"/>
            <a:ext cx="4263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altLang="ko-KR" sz="1400" b="1" dirty="0">
                <a:solidFill>
                  <a:prstClr val="black"/>
                </a:solidFill>
                <a:latin typeface="Plus Jakarta Sans" charset="0"/>
                <a:ea typeface="Plus Jakarta Sans" charset="0"/>
                <a:cs typeface="Plus Jakarta Sans" charset="0"/>
              </a:rPr>
              <a:t>DATA LPJK BARU – 29 JULI 2024 = 3.603 BUJK</a:t>
            </a:r>
            <a:endParaRPr kumimoji="0" lang="fi-FI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3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484C083-1193-4B13-933D-5072DFF817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484C083-1193-4B13-933D-5072DFF817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65B72BB-505F-4F24-BA7B-8AA5F5168F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997" y="2410118"/>
            <a:ext cx="10914063" cy="3618129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A391FF3-E47A-9345-981F-5896A7A5955D}"/>
              </a:ext>
            </a:extLst>
          </p:cNvPr>
          <p:cNvSpPr/>
          <p:nvPr/>
        </p:nvSpPr>
        <p:spPr>
          <a:xfrm>
            <a:off x="533400" y="1290979"/>
            <a:ext cx="1649963" cy="4047361"/>
          </a:xfrm>
          <a:prstGeom prst="roundRect">
            <a:avLst>
              <a:gd name="adj" fmla="val 29925"/>
            </a:avLst>
          </a:prstGeom>
          <a:solidFill>
            <a:schemeClr val="accent4">
              <a:alpha val="90000"/>
            </a:schemeClr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0227665-CE4F-5945-A061-9F91EA070FF5}"/>
              </a:ext>
            </a:extLst>
          </p:cNvPr>
          <p:cNvSpPr/>
          <p:nvPr/>
        </p:nvSpPr>
        <p:spPr>
          <a:xfrm>
            <a:off x="533400" y="2412964"/>
            <a:ext cx="11658600" cy="3643263"/>
          </a:xfrm>
          <a:custGeom>
            <a:avLst/>
            <a:gdLst>
              <a:gd name="connsiteX0" fmla="*/ 493914 w 11658600"/>
              <a:gd name="connsiteY0" fmla="*/ 0 h 4380614"/>
              <a:gd name="connsiteX1" fmla="*/ 11658600 w 11658600"/>
              <a:gd name="connsiteY1" fmla="*/ 0 h 4380614"/>
              <a:gd name="connsiteX2" fmla="*/ 11658600 w 11658600"/>
              <a:gd name="connsiteY2" fmla="*/ 4380614 h 4380614"/>
              <a:gd name="connsiteX3" fmla="*/ 493914 w 11658600"/>
              <a:gd name="connsiteY3" fmla="*/ 4380614 h 4380614"/>
              <a:gd name="connsiteX4" fmla="*/ 0 w 11658600"/>
              <a:gd name="connsiteY4" fmla="*/ 3886700 h 4380614"/>
              <a:gd name="connsiteX5" fmla="*/ 0 w 11658600"/>
              <a:gd name="connsiteY5" fmla="*/ 493914 h 4380614"/>
              <a:gd name="connsiteX6" fmla="*/ 493914 w 11658600"/>
              <a:gd name="connsiteY6" fmla="*/ 0 h 43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8600" h="4380614">
                <a:moveTo>
                  <a:pt x="493914" y="0"/>
                </a:moveTo>
                <a:lnTo>
                  <a:pt x="11658600" y="0"/>
                </a:lnTo>
                <a:lnTo>
                  <a:pt x="11658600" y="4380614"/>
                </a:lnTo>
                <a:lnTo>
                  <a:pt x="493914" y="4380614"/>
                </a:lnTo>
                <a:cubicBezTo>
                  <a:pt x="221133" y="4380614"/>
                  <a:pt x="0" y="4159481"/>
                  <a:pt x="0" y="3886700"/>
                </a:cubicBezTo>
                <a:lnTo>
                  <a:pt x="0" y="493914"/>
                </a:lnTo>
                <a:cubicBezTo>
                  <a:pt x="0" y="221133"/>
                  <a:pt x="221133" y="0"/>
                  <a:pt x="493914" y="0"/>
                </a:cubicBezTo>
                <a:close/>
              </a:path>
            </a:pathLst>
          </a:custGeom>
          <a:gradFill flip="none" rotWithShape="1">
            <a:gsLst>
              <a:gs pos="0">
                <a:srgbClr val="3F5559">
                  <a:alpha val="80000"/>
                </a:srgbClr>
              </a:gs>
              <a:gs pos="100000">
                <a:srgbClr val="818B8C">
                  <a:alpha val="8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B0AEE-E93F-0844-AD15-92E8711CD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58" y="1555264"/>
            <a:ext cx="9135036" cy="730521"/>
          </a:xfrm>
        </p:spPr>
        <p:txBody>
          <a:bodyPr lIns="0" tIns="46800" rIns="0" bIns="0" anchor="ctr">
            <a:spAutoFit/>
          </a:bodyPr>
          <a:lstStyle/>
          <a:p>
            <a:r>
              <a:rPr lang="en-US" sz="4800" b="1">
                <a:latin typeface="Aharoni"/>
                <a:ea typeface="Roboto"/>
                <a:cs typeface="Roboto"/>
              </a:rPr>
              <a:t>OUTLINE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1838DDB7-E946-BE44-A921-21D9A3375F82}"/>
              </a:ext>
            </a:extLst>
          </p:cNvPr>
          <p:cNvSpPr/>
          <p:nvPr/>
        </p:nvSpPr>
        <p:spPr>
          <a:xfrm>
            <a:off x="533400" y="2423136"/>
            <a:ext cx="1657433" cy="3633091"/>
          </a:xfrm>
          <a:custGeom>
            <a:avLst/>
            <a:gdLst>
              <a:gd name="connsiteX0" fmla="*/ 493751 w 1649963"/>
              <a:gd name="connsiteY0" fmla="*/ 0 h 4380614"/>
              <a:gd name="connsiteX1" fmla="*/ 842211 w 1649963"/>
              <a:gd name="connsiteY1" fmla="*/ 0 h 4380614"/>
              <a:gd name="connsiteX2" fmla="*/ 1156212 w 1649963"/>
              <a:gd name="connsiteY2" fmla="*/ 0 h 4380614"/>
              <a:gd name="connsiteX3" fmla="*/ 1649963 w 1649963"/>
              <a:gd name="connsiteY3" fmla="*/ 0 h 4380614"/>
              <a:gd name="connsiteX4" fmla="*/ 1649963 w 1649963"/>
              <a:gd name="connsiteY4" fmla="*/ 493751 h 4380614"/>
              <a:gd name="connsiteX5" fmla="*/ 1649963 w 1649963"/>
              <a:gd name="connsiteY5" fmla="*/ 807752 h 4380614"/>
              <a:gd name="connsiteX6" fmla="*/ 1649963 w 1649963"/>
              <a:gd name="connsiteY6" fmla="*/ 3886863 h 4380614"/>
              <a:gd name="connsiteX7" fmla="*/ 1156212 w 1649963"/>
              <a:gd name="connsiteY7" fmla="*/ 4380614 h 4380614"/>
              <a:gd name="connsiteX8" fmla="*/ 493751 w 1649963"/>
              <a:gd name="connsiteY8" fmla="*/ 4380614 h 4380614"/>
              <a:gd name="connsiteX9" fmla="*/ 0 w 1649963"/>
              <a:gd name="connsiteY9" fmla="*/ 3886863 h 4380614"/>
              <a:gd name="connsiteX10" fmla="*/ 0 w 1649963"/>
              <a:gd name="connsiteY10" fmla="*/ 493751 h 4380614"/>
              <a:gd name="connsiteX11" fmla="*/ 493751 w 1649963"/>
              <a:gd name="connsiteY11" fmla="*/ 0 h 438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963" h="4380614">
                <a:moveTo>
                  <a:pt x="493751" y="0"/>
                </a:moveTo>
                <a:lnTo>
                  <a:pt x="842211" y="0"/>
                </a:lnTo>
                <a:lnTo>
                  <a:pt x="1156212" y="0"/>
                </a:lnTo>
                <a:lnTo>
                  <a:pt x="1649963" y="0"/>
                </a:lnTo>
                <a:lnTo>
                  <a:pt x="1649963" y="493751"/>
                </a:lnTo>
                <a:lnTo>
                  <a:pt x="1649963" y="807752"/>
                </a:lnTo>
                <a:lnTo>
                  <a:pt x="1649963" y="3886863"/>
                </a:lnTo>
                <a:cubicBezTo>
                  <a:pt x="1649963" y="4159554"/>
                  <a:pt x="1428903" y="4380614"/>
                  <a:pt x="1156212" y="4380614"/>
                </a:cubicBezTo>
                <a:lnTo>
                  <a:pt x="493751" y="4380614"/>
                </a:lnTo>
                <a:cubicBezTo>
                  <a:pt x="221060" y="4380614"/>
                  <a:pt x="0" y="4159554"/>
                  <a:pt x="0" y="3886863"/>
                </a:cubicBezTo>
                <a:lnTo>
                  <a:pt x="0" y="493751"/>
                </a:lnTo>
                <a:cubicBezTo>
                  <a:pt x="0" y="221060"/>
                  <a:pt x="221060" y="0"/>
                  <a:pt x="493751" y="0"/>
                </a:cubicBezTo>
                <a:close/>
              </a:path>
            </a:pathLst>
          </a:custGeom>
          <a:solidFill>
            <a:srgbClr val="F37404">
              <a:alpha val="90000"/>
            </a:srgbClr>
          </a:solidFill>
          <a:ln>
            <a:noFill/>
          </a:ln>
          <a:effectLst>
            <a:outerShdw blurRad="3302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77F80B-CF07-C14B-96FF-BE9F6D0107CE}"/>
              </a:ext>
            </a:extLst>
          </p:cNvPr>
          <p:cNvGrpSpPr/>
          <p:nvPr/>
        </p:nvGrpSpPr>
        <p:grpSpPr>
          <a:xfrm>
            <a:off x="1047125" y="1639212"/>
            <a:ext cx="551956" cy="557045"/>
            <a:chOff x="2684463" y="3619500"/>
            <a:chExt cx="344487" cy="3476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B110359-2368-754B-A7CA-41C6D6621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913" y="3709988"/>
              <a:ext cx="180975" cy="257175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BC7D57A-12EA-9440-911F-CDB10518F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3619500"/>
              <a:ext cx="90488" cy="241300"/>
            </a:xfrm>
            <a:custGeom>
              <a:avLst/>
              <a:gdLst>
                <a:gd name="T0" fmla="*/ 12 w 24"/>
                <a:gd name="T1" fmla="*/ 64 h 64"/>
                <a:gd name="T2" fmla="*/ 0 w 24"/>
                <a:gd name="T3" fmla="*/ 64 h 64"/>
                <a:gd name="T4" fmla="*/ 0 w 24"/>
                <a:gd name="T5" fmla="*/ 12 h 64"/>
                <a:gd name="T6" fmla="*/ 12 w 24"/>
                <a:gd name="T7" fmla="*/ 0 h 64"/>
                <a:gd name="T8" fmla="*/ 24 w 24"/>
                <a:gd name="T9" fmla="*/ 12 h 64"/>
                <a:gd name="T10" fmla="*/ 12 w 24"/>
                <a:gd name="T11" fmla="*/ 24 h 64"/>
                <a:gd name="T12" fmla="*/ 12 w 24"/>
                <a:gd name="T13" fmla="*/ 16 h 64"/>
                <a:gd name="T14" fmla="*/ 23 w 24"/>
                <a:gd name="T15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64">
                  <a:moveTo>
                    <a:pt x="12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3" y="16"/>
                    <a:pt x="23" y="16"/>
                    <a:pt x="23" y="16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C7CE810-13F2-F548-88C5-980450896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913" y="3619500"/>
              <a:ext cx="225425" cy="90488"/>
            </a:xfrm>
            <a:custGeom>
              <a:avLst/>
              <a:gdLst>
                <a:gd name="T0" fmla="*/ 48 w 60"/>
                <a:gd name="T1" fmla="*/ 24 h 24"/>
                <a:gd name="T2" fmla="*/ 60 w 60"/>
                <a:gd name="T3" fmla="*/ 12 h 24"/>
                <a:gd name="T4" fmla="*/ 48 w 60"/>
                <a:gd name="T5" fmla="*/ 0 h 24"/>
                <a:gd name="T6" fmla="*/ 0 w 60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4">
                  <a:moveTo>
                    <a:pt x="48" y="24"/>
                  </a:moveTo>
                  <a:cubicBezTo>
                    <a:pt x="55" y="24"/>
                    <a:pt x="60" y="19"/>
                    <a:pt x="60" y="12"/>
                  </a:cubicBezTo>
                  <a:cubicBezTo>
                    <a:pt x="60" y="5"/>
                    <a:pt x="55" y="0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8">
              <a:extLst>
                <a:ext uri="{FF2B5EF4-FFF2-40B4-BE49-F238E27FC236}">
                  <a16:creationId xmlns:a16="http://schemas.microsoft.com/office/drawing/2014/main" id="{47CD9F8F-6207-4C4A-8731-B59972C12F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770313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9">
              <a:extLst>
                <a:ext uri="{FF2B5EF4-FFF2-40B4-BE49-F238E27FC236}">
                  <a16:creationId xmlns:a16="http://schemas.microsoft.com/office/drawing/2014/main" id="{E1C2451C-56B7-E64E-B737-9C9C5303C0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30638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10">
              <a:extLst>
                <a:ext uri="{FF2B5EF4-FFF2-40B4-BE49-F238E27FC236}">
                  <a16:creationId xmlns:a16="http://schemas.microsoft.com/office/drawing/2014/main" id="{341CC1F7-8E97-9343-BFAF-EA6B03996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892550"/>
              <a:ext cx="60325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2AD1069-98B9-F542-A4DB-8EF04B9A5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740150"/>
              <a:ext cx="38100" cy="30163"/>
            </a:xfrm>
            <a:custGeom>
              <a:avLst/>
              <a:gdLst>
                <a:gd name="T0" fmla="*/ 0 w 24"/>
                <a:gd name="T1" fmla="*/ 14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4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F2E2306-A022-B14E-B6BB-595EB5622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3800475"/>
              <a:ext cx="38100" cy="30163"/>
            </a:xfrm>
            <a:custGeom>
              <a:avLst/>
              <a:gdLst>
                <a:gd name="T0" fmla="*/ 0 w 24"/>
                <a:gd name="T1" fmla="*/ 15 h 19"/>
                <a:gd name="T2" fmla="*/ 5 w 24"/>
                <a:gd name="T3" fmla="*/ 19 h 19"/>
                <a:gd name="T4" fmla="*/ 24 w 24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15"/>
                  </a:moveTo>
                  <a:lnTo>
                    <a:pt x="5" y="19"/>
                  </a:lnTo>
                  <a:lnTo>
                    <a:pt x="24" y="0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378C9BD-D6EC-CE46-BFBB-F5DD404F0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500" y="3702050"/>
              <a:ext cx="44450" cy="265113"/>
            </a:xfrm>
            <a:custGeom>
              <a:avLst/>
              <a:gdLst>
                <a:gd name="T0" fmla="*/ 12 w 12"/>
                <a:gd name="T1" fmla="*/ 64 h 70"/>
                <a:gd name="T2" fmla="*/ 6 w 12"/>
                <a:gd name="T3" fmla="*/ 70 h 70"/>
                <a:gd name="T4" fmla="*/ 0 w 12"/>
                <a:gd name="T5" fmla="*/ 64 h 70"/>
                <a:gd name="T6" fmla="*/ 0 w 12"/>
                <a:gd name="T7" fmla="*/ 6 h 70"/>
                <a:gd name="T8" fmla="*/ 6 w 12"/>
                <a:gd name="T9" fmla="*/ 0 h 70"/>
                <a:gd name="T10" fmla="*/ 12 w 12"/>
                <a:gd name="T11" fmla="*/ 6 h 70"/>
                <a:gd name="T12" fmla="*/ 12 w 12"/>
                <a:gd name="T13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0">
                  <a:moveTo>
                    <a:pt x="12" y="64"/>
                  </a:moveTo>
                  <a:cubicBezTo>
                    <a:pt x="12" y="67"/>
                    <a:pt x="9" y="70"/>
                    <a:pt x="6" y="70"/>
                  </a:cubicBezTo>
                  <a:cubicBezTo>
                    <a:pt x="3" y="70"/>
                    <a:pt x="0" y="67"/>
                    <a:pt x="0" y="6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lnTo>
                    <a:pt x="12" y="64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Line 14">
              <a:extLst>
                <a:ext uri="{FF2B5EF4-FFF2-40B4-BE49-F238E27FC236}">
                  <a16:creationId xmlns:a16="http://schemas.microsoft.com/office/drawing/2014/main" id="{9B4589E6-F3B3-0B46-A8CC-B7D1F26C6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937000"/>
              <a:ext cx="44450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15">
              <a:extLst>
                <a:ext uri="{FF2B5EF4-FFF2-40B4-BE49-F238E27FC236}">
                  <a16:creationId xmlns:a16="http://schemas.microsoft.com/office/drawing/2014/main" id="{36659237-7FC3-AD4E-84EB-0089ADF63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4500" y="3830638"/>
              <a:ext cx="444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02BD249-10D6-B844-B720-C00819CFB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4338" y="3717925"/>
              <a:ext cx="30163" cy="136525"/>
            </a:xfrm>
            <a:custGeom>
              <a:avLst/>
              <a:gdLst>
                <a:gd name="T0" fmla="*/ 0 w 8"/>
                <a:gd name="T1" fmla="*/ 36 h 36"/>
                <a:gd name="T2" fmla="*/ 0 w 8"/>
                <a:gd name="T3" fmla="*/ 6 h 36"/>
                <a:gd name="T4" fmla="*/ 6 w 8"/>
                <a:gd name="T5" fmla="*/ 0 h 36"/>
                <a:gd name="T6" fmla="*/ 8 w 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6">
                  <a:moveTo>
                    <a:pt x="0" y="3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FEB0A8-5871-BA44-A5A0-D6358EF4F7E8}"/>
              </a:ext>
            </a:extLst>
          </p:cNvPr>
          <p:cNvCxnSpPr>
            <a:cxnSpLocks/>
          </p:cNvCxnSpPr>
          <p:nvPr/>
        </p:nvCxnSpPr>
        <p:spPr>
          <a:xfrm>
            <a:off x="1113905" y="3031932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2F1ED0C4-8AEA-3B45-9046-FA80AB1786A9}"/>
              </a:ext>
            </a:extLst>
          </p:cNvPr>
          <p:cNvSpPr txBox="1">
            <a:spLocks/>
          </p:cNvSpPr>
          <p:nvPr/>
        </p:nvSpPr>
        <p:spPr>
          <a:xfrm>
            <a:off x="2524856" y="4704170"/>
            <a:ext cx="8054789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Layanan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Lisensi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LSBU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C42077-D35E-D041-85CB-82D55E507F79}"/>
              </a:ext>
            </a:extLst>
          </p:cNvPr>
          <p:cNvSpPr txBox="1">
            <a:spLocks/>
          </p:cNvSpPr>
          <p:nvPr/>
        </p:nvSpPr>
        <p:spPr>
          <a:xfrm>
            <a:off x="928974" y="2461583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1</a:t>
            </a:r>
            <a:endParaRPr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BE48218-23C8-4C4A-BDA0-EB3D23C9227A}"/>
              </a:ext>
            </a:extLst>
          </p:cNvPr>
          <p:cNvSpPr txBox="1">
            <a:spLocks/>
          </p:cNvSpPr>
          <p:nvPr/>
        </p:nvSpPr>
        <p:spPr>
          <a:xfrm>
            <a:off x="928974" y="3167569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2</a:t>
            </a:r>
            <a:endParaRPr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B81702FA-C09A-D243-A10F-779F38D51C05}"/>
              </a:ext>
            </a:extLst>
          </p:cNvPr>
          <p:cNvSpPr txBox="1">
            <a:spLocks/>
          </p:cNvSpPr>
          <p:nvPr/>
        </p:nvSpPr>
        <p:spPr>
          <a:xfrm>
            <a:off x="928974" y="3928340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3</a:t>
            </a:r>
            <a:endParaRPr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C3F088B-07E9-F24B-8BAC-5B3929DFBF14}"/>
              </a:ext>
            </a:extLst>
          </p:cNvPr>
          <p:cNvCxnSpPr>
            <a:cxnSpLocks/>
          </p:cNvCxnSpPr>
          <p:nvPr/>
        </p:nvCxnSpPr>
        <p:spPr>
          <a:xfrm>
            <a:off x="1113905" y="3825126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CF08B43-3FD0-1E45-B0BA-D8386E18F45C}"/>
              </a:ext>
            </a:extLst>
          </p:cNvPr>
          <p:cNvCxnSpPr>
            <a:cxnSpLocks/>
          </p:cNvCxnSpPr>
          <p:nvPr/>
        </p:nvCxnSpPr>
        <p:spPr>
          <a:xfrm>
            <a:off x="1113905" y="4549989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E2C3345-FCC9-FF4C-8799-FE473A9ABB8A}"/>
              </a:ext>
            </a:extLst>
          </p:cNvPr>
          <p:cNvCxnSpPr>
            <a:cxnSpLocks/>
          </p:cNvCxnSpPr>
          <p:nvPr/>
        </p:nvCxnSpPr>
        <p:spPr>
          <a:xfrm>
            <a:off x="1113905" y="5338340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ECD55B4D-D061-71C9-CE1F-4524BD17FB59}"/>
              </a:ext>
            </a:extLst>
          </p:cNvPr>
          <p:cNvSpPr txBox="1">
            <a:spLocks/>
          </p:cNvSpPr>
          <p:nvPr/>
        </p:nvSpPr>
        <p:spPr>
          <a:xfrm>
            <a:off x="893281" y="4656088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FFFFFF"/>
                </a:solidFill>
                <a:latin typeface="Roboto"/>
                <a:ea typeface="Roboto"/>
                <a:cs typeface="Roboto"/>
              </a:rPr>
              <a:t>4</a:t>
            </a:r>
            <a:endParaRPr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  <p:pic>
        <p:nvPicPr>
          <p:cNvPr id="53" name="Picture 52" descr="Text, logo&#10;&#10;Description automatically generated">
            <a:extLst>
              <a:ext uri="{FF2B5EF4-FFF2-40B4-BE49-F238E27FC236}">
                <a16:creationId xmlns:a16="http://schemas.microsoft.com/office/drawing/2014/main" id="{6FD9A886-4CAB-E578-D932-0A64BBC781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70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952B8F65-5405-1988-2563-1EF85B8359A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72" name="Picture 71" descr="lgo sigap.png">
            <a:extLst>
              <a:ext uri="{FF2B5EF4-FFF2-40B4-BE49-F238E27FC236}">
                <a16:creationId xmlns:a16="http://schemas.microsoft.com/office/drawing/2014/main" id="{A11BCC4B-590C-D6C7-4A2B-87BA116CD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39D54BB-974A-956E-1E0C-B09EBE74BE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39EB643-701A-649D-0FA4-F091B6A7AE13}"/>
              </a:ext>
            </a:extLst>
          </p:cNvPr>
          <p:cNvSpPr txBox="1">
            <a:spLocks/>
          </p:cNvSpPr>
          <p:nvPr/>
        </p:nvSpPr>
        <p:spPr>
          <a:xfrm>
            <a:off x="2481693" y="3958765"/>
            <a:ext cx="9986226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Data SBU, BUJK, TUK, &amp;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Asosiasi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Prov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Kaltim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CFCEC5-0E7C-2815-9F26-A0B61ABB65DA}"/>
              </a:ext>
            </a:extLst>
          </p:cNvPr>
          <p:cNvCxnSpPr>
            <a:cxnSpLocks/>
          </p:cNvCxnSpPr>
          <p:nvPr/>
        </p:nvCxnSpPr>
        <p:spPr>
          <a:xfrm>
            <a:off x="1113905" y="6028247"/>
            <a:ext cx="9829078" cy="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39773FA8-2FF1-83D0-0889-96120D84BD3F}"/>
              </a:ext>
            </a:extLst>
          </p:cNvPr>
          <p:cNvSpPr txBox="1">
            <a:spLocks/>
          </p:cNvSpPr>
          <p:nvPr/>
        </p:nvSpPr>
        <p:spPr>
          <a:xfrm>
            <a:off x="869531" y="5416859"/>
            <a:ext cx="8588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5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DB9F7B2-2ABC-37D7-1DEC-16066A567485}"/>
              </a:ext>
            </a:extLst>
          </p:cNvPr>
          <p:cNvSpPr txBox="1">
            <a:spLocks/>
          </p:cNvSpPr>
          <p:nvPr/>
        </p:nvSpPr>
        <p:spPr>
          <a:xfrm>
            <a:off x="2481693" y="3254618"/>
            <a:ext cx="6860936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Peran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Asosiasi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Badan Usaha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A0127C9-D114-30F8-917D-38CB5D1D4680}"/>
              </a:ext>
            </a:extLst>
          </p:cNvPr>
          <p:cNvSpPr txBox="1">
            <a:spLocks/>
          </p:cNvSpPr>
          <p:nvPr/>
        </p:nvSpPr>
        <p:spPr>
          <a:xfrm>
            <a:off x="2481693" y="2497379"/>
            <a:ext cx="9561918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Perizinan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Berusaha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Subsektor</a:t>
            </a:r>
            <a:r>
              <a:rPr lang="en-US" sz="3600" dirty="0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Konstruksi</a:t>
            </a:r>
            <a:endParaRPr lang="en-US" sz="3600" dirty="0">
              <a:solidFill>
                <a:srgbClr val="FFFFFF"/>
              </a:solidFill>
              <a:latin typeface="Roboto"/>
              <a:ea typeface="Roboto"/>
              <a:cs typeface="Segoe U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696F60-C1AA-BDDF-47E4-B172B854DCEB}"/>
              </a:ext>
            </a:extLst>
          </p:cNvPr>
          <p:cNvSpPr txBox="1">
            <a:spLocks/>
          </p:cNvSpPr>
          <p:nvPr/>
        </p:nvSpPr>
        <p:spPr>
          <a:xfrm>
            <a:off x="2481693" y="5440585"/>
            <a:ext cx="9986226" cy="4985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err="1">
                <a:solidFill>
                  <a:srgbClr val="FFFFFF"/>
                </a:solidFill>
                <a:latin typeface="Roboto"/>
                <a:ea typeface="Roboto"/>
                <a:cs typeface="Segoe UI"/>
              </a:rPr>
              <a:t>Tambahan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85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AEFD5EF9-1524-16DA-3821-9E5254EE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4" name="Round Same Side Corner Rectangle 1">
            <a:extLst>
              <a:ext uri="{FF2B5EF4-FFF2-40B4-BE49-F238E27FC236}">
                <a16:creationId xmlns:a16="http://schemas.microsoft.com/office/drawing/2014/main" id="{A10A1A2B-5D8A-CF4B-9EB0-B372DC23170D}"/>
              </a:ext>
            </a:extLst>
          </p:cNvPr>
          <p:cNvSpPr/>
          <p:nvPr/>
        </p:nvSpPr>
        <p:spPr>
          <a:xfrm rot="5400000">
            <a:off x="-3297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2C9EA4-6D6F-738C-34C3-5F15677CF4DC}"/>
              </a:ext>
            </a:extLst>
          </p:cNvPr>
          <p:cNvSpPr txBox="1">
            <a:spLocks/>
          </p:cNvSpPr>
          <p:nvPr/>
        </p:nvSpPr>
        <p:spPr>
          <a:xfrm>
            <a:off x="328353" y="169726"/>
            <a:ext cx="8278618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DATA TEMPAT UJI KOMPETENSI (TUK)</a:t>
            </a:r>
          </a:p>
          <a:p>
            <a:pPr>
              <a:lnSpc>
                <a:spcPct val="100000"/>
              </a:lnSpc>
              <a:defRPr/>
            </a:pPr>
            <a:r>
              <a:rPr lang="fi-FI" sz="2400" dirty="0">
                <a:solidFill>
                  <a:prstClr val="black"/>
                </a:solidFill>
                <a:latin typeface="Segoe UI"/>
              </a:rPr>
              <a:t>PROVINSI KALIMANTAN TIMUR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6EC74-C4C9-6E45-733C-D5678E98B0DD}"/>
              </a:ext>
            </a:extLst>
          </p:cNvPr>
          <p:cNvSpPr/>
          <p:nvPr/>
        </p:nvSpPr>
        <p:spPr>
          <a:xfrm>
            <a:off x="9353550" y="6457227"/>
            <a:ext cx="2838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</a:t>
            </a:r>
            <a:r>
              <a:rPr lang="fi-FI" altLang="ko-KR" sz="1100" b="1" dirty="0">
                <a:solidFill>
                  <a:prstClr val="black"/>
                </a:solidFill>
                <a:latin typeface="Plus Jakarta Sans" charset="0"/>
                <a:ea typeface="Plus Jakarta Sans" charset="0"/>
                <a:cs typeface="Plus Jakarta Sans" charset="0"/>
              </a:rPr>
              <a:t>LPJK</a:t>
            </a: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 30 Juni 2024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CE47AD-ACDA-B1F9-9F1B-8B86251F3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320511"/>
              </p:ext>
            </p:extLst>
          </p:nvPr>
        </p:nvGraphicFramePr>
        <p:xfrm>
          <a:off x="1808726" y="1323382"/>
          <a:ext cx="8249674" cy="51065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9187">
                  <a:extLst>
                    <a:ext uri="{9D8B030D-6E8A-4147-A177-3AD203B41FA5}">
                      <a16:colId xmlns:a16="http://schemas.microsoft.com/office/drawing/2014/main" val="152021469"/>
                    </a:ext>
                  </a:extLst>
                </a:gridCol>
                <a:gridCol w="4778117">
                  <a:extLst>
                    <a:ext uri="{9D8B030D-6E8A-4147-A177-3AD203B41FA5}">
                      <a16:colId xmlns:a16="http://schemas.microsoft.com/office/drawing/2014/main" val="1797676124"/>
                    </a:ext>
                  </a:extLst>
                </a:gridCol>
                <a:gridCol w="658063">
                  <a:extLst>
                    <a:ext uri="{9D8B030D-6E8A-4147-A177-3AD203B41FA5}">
                      <a16:colId xmlns:a16="http://schemas.microsoft.com/office/drawing/2014/main" val="2495689550"/>
                    </a:ext>
                  </a:extLst>
                </a:gridCol>
                <a:gridCol w="977872">
                  <a:extLst>
                    <a:ext uri="{9D8B030D-6E8A-4147-A177-3AD203B41FA5}">
                      <a16:colId xmlns:a16="http://schemas.microsoft.com/office/drawing/2014/main" val="2077878837"/>
                    </a:ext>
                  </a:extLst>
                </a:gridCol>
                <a:gridCol w="1126435">
                  <a:extLst>
                    <a:ext uri="{9D8B030D-6E8A-4147-A177-3AD203B41FA5}">
                      <a16:colId xmlns:a16="http://schemas.microsoft.com/office/drawing/2014/main" val="4019763513"/>
                    </a:ext>
                  </a:extLst>
                </a:gridCol>
              </a:tblGrid>
              <a:tr h="16116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</a:rPr>
                        <a:t>NO</a:t>
                      </a:r>
                    </a:p>
                  </a:txBody>
                  <a:tcPr marL="8058" marR="8058" marT="8058" marB="0" anchor="ctr">
                    <a:solidFill>
                      <a:srgbClr val="174A9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</a:rPr>
                        <a:t>NAMA LSP</a:t>
                      </a:r>
                    </a:p>
                  </a:txBody>
                  <a:tcPr marL="8058" marR="8058" marT="8058" marB="0" anchor="ctr">
                    <a:solidFill>
                      <a:srgbClr val="174A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</a:rPr>
                        <a:t>JENIS TUK</a:t>
                      </a:r>
                    </a:p>
                  </a:txBody>
                  <a:tcPr marL="8058" marR="8058" marT="8058" marB="0" anchor="b">
                    <a:solidFill>
                      <a:srgbClr val="174A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D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E1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ID" sz="1100" b="1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</a:rPr>
                        <a:t>TOTAL</a:t>
                      </a:r>
                      <a:endParaRPr lang="en-ID" sz="1100" b="1" i="0" u="none" strike="noStrike" dirty="0">
                        <a:solidFill>
                          <a:schemeClr val="bg1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ctr">
                    <a:solidFill>
                      <a:srgbClr val="174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63027"/>
                  </a:ext>
                </a:extLst>
              </a:tr>
              <a:tr h="161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ID" sz="9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9E1F2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</a:rPr>
                        <a:t>MANDIRI</a:t>
                      </a:r>
                      <a:endParaRPr lang="en-ID" sz="1100" b="1" i="0" u="none" strike="noStrike" dirty="0">
                        <a:solidFill>
                          <a:schemeClr val="bg1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ctr"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u="none" strike="noStrike" dirty="0">
                          <a:solidFill>
                            <a:schemeClr val="bg1"/>
                          </a:solidFill>
                          <a:effectLst/>
                          <a:latin typeface="DM Sans" pitchFamily="2" charset="77"/>
                        </a:rPr>
                        <a:t>SEWAKTU</a:t>
                      </a:r>
                      <a:endParaRPr lang="en-ID" sz="1100" b="1" i="0" u="none" strike="noStrike" dirty="0">
                        <a:solidFill>
                          <a:schemeClr val="bg1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ctr">
                    <a:solidFill>
                      <a:srgbClr val="174A9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6200751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AHLI STRUKTUR BANGUNAN SIPIL INDONESIA (ASBSI)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68611481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BINA KONSTRUKSI NUSANTARA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25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25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60605529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3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Infrastruktur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Jalan dan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Jembatan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Indonesia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01635898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4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Kompetensi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Konstruksi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Mandiri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53345233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5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Konstruksi Pertapin Raya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29349999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6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Lembaga Sertifikasi Profesi WIKA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64179152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7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LSP ASTEKINDO KONSTRUKSI MANDIRI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63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66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00016745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8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Gataki Konstruksi Mandiri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22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23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49293353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9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GATENSI KARYA KONSTRUKSI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9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10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75800016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10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LSP HATSINDO INDONESIA TEKNIK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01612155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11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K3 Konstruksi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25032042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12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KESELAMATAN KESEHATAN KERJA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7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7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14253819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13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Lsp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Kompetensi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Penunjang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Konstruksi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21517978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14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LPK Citra Sertifikasi Mandiri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38139330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15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LSP LPK PT.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Edukasi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Reksa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Manajemen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9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9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87463689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16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LSP LPK Pusat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Pembinaan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Pelatihan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dan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Sertifikasi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Mandiri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146563051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17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LPK Tenaga Kerja Konstruksi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5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89829945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18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P1 SMK NEGERI 3 PENAJAM PASER UTARA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96826971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19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LSP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Petakindo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Konstruksi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Mandiri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97219733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20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Sertifikasi Konstruksi Teknik IAKI (LSP SAKTI)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3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03301043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21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SUMBER DAYA MANUSIA KONSTRUKSI INDONESIA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87071143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22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LSP Tenaga Konstruksi Nasional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4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6835037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23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Perencanaan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Wilayah dan Kota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2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2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80194760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24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PT LSP PERTAHKINDO </a:t>
                      </a:r>
                      <a:r>
                        <a:rPr lang="en-ID" sz="1100" u="none" strike="noStrike" dirty="0" err="1">
                          <a:effectLst/>
                          <a:latin typeface="DM Sans" pitchFamily="2" charset="77"/>
                        </a:rPr>
                        <a:t>Konstruksi</a:t>
                      </a:r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 Nasional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1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327546211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77"/>
                        </a:rPr>
                        <a:t>25</a:t>
                      </a: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PT. ATAKI KONSTRUKSI INDONESIA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>
                          <a:effectLst/>
                          <a:latin typeface="DM Sans" pitchFamily="2" charset="77"/>
                        </a:rPr>
                        <a:t>16</a:t>
                      </a:r>
                      <a:endParaRPr lang="en-ID" sz="1100" b="0" i="0" u="none" strike="noStrike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u="none" strike="noStrike" dirty="0">
                          <a:effectLst/>
                          <a:latin typeface="DM Sans" pitchFamily="2" charset="77"/>
                        </a:rPr>
                        <a:t>16</a:t>
                      </a:r>
                      <a:endParaRPr lang="en-ID" sz="1100" b="0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b"/>
                </a:tc>
                <a:extLst>
                  <a:ext uri="{0D108BD9-81ED-4DB2-BD59-A6C34878D82A}">
                    <a16:rowId xmlns:a16="http://schemas.microsoft.com/office/drawing/2014/main" val="2275288032"/>
                  </a:ext>
                </a:extLst>
              </a:tr>
              <a:tr h="36269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D" sz="1100" b="1" u="none" strike="noStrike" dirty="0">
                          <a:solidFill>
                            <a:schemeClr val="tx1"/>
                          </a:solidFill>
                          <a:effectLst/>
                          <a:latin typeface="DM Sans" pitchFamily="2" charset="77"/>
                        </a:rPr>
                        <a:t>Grand Total</a:t>
                      </a:r>
                      <a:endParaRPr lang="en-ID" sz="1100" b="1" i="0" u="none" strike="noStrike" dirty="0">
                        <a:solidFill>
                          <a:schemeClr val="tx1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8058" marR="8058" marT="805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u="none" strike="noStrike">
                          <a:solidFill>
                            <a:schemeClr val="tx1"/>
                          </a:solidFill>
                          <a:effectLst/>
                          <a:latin typeface="DM Sans" pitchFamily="2" charset="77"/>
                        </a:rPr>
                        <a:t>32</a:t>
                      </a:r>
                      <a:endParaRPr lang="en-ID" sz="1100" b="1" i="0" u="none" strike="noStrike">
                        <a:solidFill>
                          <a:schemeClr val="tx1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u="none" strike="noStrike">
                          <a:solidFill>
                            <a:schemeClr val="tx1"/>
                          </a:solidFill>
                          <a:effectLst/>
                          <a:latin typeface="DM Sans" pitchFamily="2" charset="77"/>
                        </a:rPr>
                        <a:t>180</a:t>
                      </a:r>
                      <a:endParaRPr lang="en-ID" sz="1100" b="1" i="0" u="none" strike="noStrike">
                        <a:solidFill>
                          <a:schemeClr val="tx1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100" b="1" u="none" strike="noStrike" dirty="0">
                          <a:solidFill>
                            <a:schemeClr val="tx1"/>
                          </a:solidFill>
                          <a:effectLst/>
                          <a:latin typeface="DM Sans" pitchFamily="2" charset="77"/>
                        </a:rPr>
                        <a:t>212</a:t>
                      </a:r>
                      <a:endParaRPr lang="en-ID" sz="1100" b="1" i="0" u="none" strike="noStrike" dirty="0">
                        <a:solidFill>
                          <a:schemeClr val="tx1"/>
                        </a:solidFill>
                        <a:effectLst/>
                        <a:latin typeface="DM Sans" pitchFamily="2" charset="77"/>
                      </a:endParaRPr>
                    </a:p>
                  </a:txBody>
                  <a:tcPr marL="8058" marR="8058" marT="8058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55296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44973E7-9FCC-B849-7EEB-8DF2E3458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80B5C-DB18-8E44-038A-26470A5CB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5A01BB-A77C-E015-AC29-7283FD0CAB4D}"/>
              </a:ext>
            </a:extLst>
          </p:cNvPr>
          <p:cNvGrpSpPr/>
          <p:nvPr/>
        </p:nvGrpSpPr>
        <p:grpSpPr>
          <a:xfrm>
            <a:off x="11088547" y="220925"/>
            <a:ext cx="948777" cy="183509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C3E35F0E-09A6-DFA1-D52C-9A3D4CC4D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275299-FA35-FA22-4F13-8FAD46B17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8AC7464D-B1B3-02D0-8A8C-2BBC7E110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071637"/>
              </p:ext>
            </p:extLst>
          </p:nvPr>
        </p:nvGraphicFramePr>
        <p:xfrm>
          <a:off x="387666" y="1486058"/>
          <a:ext cx="11416668" cy="463408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695490">
                  <a:extLst>
                    <a:ext uri="{9D8B030D-6E8A-4147-A177-3AD203B41FA5}">
                      <a16:colId xmlns:a16="http://schemas.microsoft.com/office/drawing/2014/main" val="2895276044"/>
                    </a:ext>
                  </a:extLst>
                </a:gridCol>
                <a:gridCol w="5721178">
                  <a:extLst>
                    <a:ext uri="{9D8B030D-6E8A-4147-A177-3AD203B41FA5}">
                      <a16:colId xmlns:a16="http://schemas.microsoft.com/office/drawing/2014/main" val="3186941341"/>
                    </a:ext>
                  </a:extLst>
                </a:gridCol>
              </a:tblGrid>
              <a:tr h="33640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DM Sans" pitchFamily="2" charset="0"/>
                        </a:rPr>
                        <a:t>Asosiasi</a:t>
                      </a:r>
                      <a:r>
                        <a:rPr lang="en-US" sz="1400" b="1" dirty="0">
                          <a:latin typeface="DM Sans" pitchFamily="2" charset="0"/>
                        </a:rPr>
                        <a:t> </a:t>
                      </a:r>
                      <a:r>
                        <a:rPr lang="en-US" sz="1400" b="1" dirty="0" err="1">
                          <a:latin typeface="DM Sans" pitchFamily="2" charset="0"/>
                        </a:rPr>
                        <a:t>Profesi</a:t>
                      </a:r>
                      <a:r>
                        <a:rPr lang="en-US" sz="1400" b="1" dirty="0">
                          <a:latin typeface="DM Sans" pitchFamily="2" charset="0"/>
                        </a:rPr>
                        <a:t> (LPJK Lama)</a:t>
                      </a:r>
                      <a:endParaRPr sz="1400" b="1" dirty="0">
                        <a:latin typeface="DM Sans" pitchFamily="2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DM Sans" pitchFamily="2" charset="0"/>
                        </a:rPr>
                        <a:t>Asosiasi</a:t>
                      </a:r>
                      <a:r>
                        <a:rPr lang="en-US" sz="1400" b="1" dirty="0">
                          <a:latin typeface="DM Sans" pitchFamily="2" charset="0"/>
                        </a:rPr>
                        <a:t> </a:t>
                      </a:r>
                      <a:r>
                        <a:rPr lang="en-US" sz="1400" b="1" dirty="0" err="1">
                          <a:latin typeface="DM Sans" pitchFamily="2" charset="0"/>
                        </a:rPr>
                        <a:t>Profesi</a:t>
                      </a:r>
                      <a:r>
                        <a:rPr lang="en-US" sz="1400" b="1" dirty="0">
                          <a:latin typeface="DM Sans" pitchFamily="2" charset="0"/>
                        </a:rPr>
                        <a:t> (LPJK Baru)</a:t>
                      </a:r>
                      <a:endParaRPr sz="1400" b="1" dirty="0">
                        <a:latin typeface="DM Sans" pitchFamily="2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4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305033"/>
                  </a:ext>
                </a:extLst>
              </a:tr>
              <a:tr h="2112281">
                <a:tc>
                  <a:txBody>
                    <a:bodyPr/>
                    <a:lstStyle/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Ahli K3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-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(A2K4-Indonesia)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Profesionalis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Elektrikal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-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Mekanikal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(APEI)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Profesi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(APTAKINDO)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Ahli Dan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Terampil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(APTAKSINDO)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Sumber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Daya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Manusia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(ASDAMKINDO)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Tekhnik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(ASTEKINDO)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Tenaga Teknik Ahli Dan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Terampil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(ASTTATINDO)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Tenaga Teknik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(ASTTI)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(ATAKI)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Nasional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(ATAKNAS)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Seluruh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(ATAKSI)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Pemborong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(ATAPI)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Gabungan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Ahli Dan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Terampil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Konstruski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(GATAKI)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Gabungan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Ahli Teknik Nasional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(GATENSI)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Gabungan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Teknik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(GATTINDO)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Himpunan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Ahli Teknik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(HATSINDO)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Himpunan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Profesi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(HIPTASI)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Himpunan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Pengembangan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Jalan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(HPJI)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Ikatan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Arsitek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(IAI)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Ikatan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(IAKI)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Ikatan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Nasional Tenaga Ahli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Konsultan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(INTAKINDO)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Perkumpulan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Profesional</a:t>
                      </a:r>
                      <a:r>
                        <a:rPr lang="en-ID" sz="1200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(PERTAPIN)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200" kern="1200" dirty="0" err="1">
                        <a:solidFill>
                          <a:schemeClr val="dk1"/>
                        </a:solidFill>
                        <a:effectLst/>
                        <a:latin typeface="DM San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Perkumpulan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Keselamatan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</a:t>
                      </a:r>
                      <a:r>
                        <a:rPr lang="en-ID" sz="1200" b="1" u="none" strike="noStrike" kern="1200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 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PAKKI)                              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Sumber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Daya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Manusia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ASDAMKINDO)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ATAKI)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Seluruh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ATAKSI)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Teknik Ahli Dan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Terampil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ASTTATINDO)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Teknik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ASTTI)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Himpunan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Ahli Teknik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HATSINDO)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Himpunan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Pengembangan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Jalan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HPJI)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Ikatan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Arsitek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IAI)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Ikatan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Nasional Tenaga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Konsultan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INTAKINDO)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Nasional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ATAKNAS)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Gabungan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Ahli Teknik Nasional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GATENSI)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Ikatan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Perencanaan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IAP)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Perkumpulan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Tenaga Ahli </a:t>
                      </a:r>
                      <a:r>
                        <a:rPr lang="en-ID" sz="12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Profesional</a:t>
                      </a:r>
                      <a:r>
                        <a:rPr lang="en-ID" sz="12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</a:t>
                      </a:r>
                      <a:r>
                        <a:rPr lang="en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DM Sans" pitchFamily="2" charset="0"/>
                        </a:rPr>
                        <a:t>PERTAPIN)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2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2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2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2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2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2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838706"/>
                  </a:ext>
                </a:extLst>
              </a:tr>
            </a:tbl>
          </a:graphicData>
        </a:graphic>
      </p:graphicFrame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BDA6F7C6-4DDF-5BBB-22B4-1216696D2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7" name="Round Same Side Corner Rectangle 1">
            <a:extLst>
              <a:ext uri="{FF2B5EF4-FFF2-40B4-BE49-F238E27FC236}">
                <a16:creationId xmlns:a16="http://schemas.microsoft.com/office/drawing/2014/main" id="{B44763EC-AE85-6D04-AB50-800501F70B7D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A3B1E2-CADB-831E-0928-994B038871DA}"/>
              </a:ext>
            </a:extLst>
          </p:cNvPr>
          <p:cNvSpPr txBox="1">
            <a:spLocks/>
          </p:cNvSpPr>
          <p:nvPr/>
        </p:nvSpPr>
        <p:spPr>
          <a:xfrm>
            <a:off x="309894" y="16919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ASOSIASI PROFESI TERAKREDITASI BERCABANG</a:t>
            </a:r>
          </a:p>
          <a:p>
            <a:pPr>
              <a:lnSpc>
                <a:spcPct val="100000"/>
              </a:lnSpc>
              <a:defRPr/>
            </a:pPr>
            <a:r>
              <a:rPr lang="fi-FI" sz="2400" dirty="0">
                <a:solidFill>
                  <a:prstClr val="black"/>
                </a:solidFill>
                <a:latin typeface="Segoe UI"/>
              </a:rPr>
              <a:t>PROVINSI KALIMANTAN TIMUR</a:t>
            </a:r>
          </a:p>
          <a:p>
            <a:pPr>
              <a:lnSpc>
                <a:spcPct val="100000"/>
              </a:lnSpc>
              <a:defRPr/>
            </a:pPr>
            <a:endParaRPr lang="fi-FI" sz="24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5FB3C4-E843-5EB7-55FA-BE211D852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104C0C-1749-8446-5845-C03B3231AD7C}"/>
              </a:ext>
            </a:extLst>
          </p:cNvPr>
          <p:cNvSpPr/>
          <p:nvPr/>
        </p:nvSpPr>
        <p:spPr>
          <a:xfrm>
            <a:off x="9012064" y="6165459"/>
            <a:ext cx="2838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LPJK 29 Juli 2024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0ADBB-076E-1F7F-049B-38E2B7349B8F}"/>
              </a:ext>
            </a:extLst>
          </p:cNvPr>
          <p:cNvSpPr/>
          <p:nvPr/>
        </p:nvSpPr>
        <p:spPr>
          <a:xfrm>
            <a:off x="341487" y="6165459"/>
            <a:ext cx="2838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LPJK 31 </a:t>
            </a:r>
            <a:r>
              <a:rPr kumimoji="0" lang="fi-FI" altLang="ko-KR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Desember</a:t>
            </a: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568089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80B5C-DB18-8E44-038A-26470A5CB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5A01BB-A77C-E015-AC29-7283FD0CAB4D}"/>
              </a:ext>
            </a:extLst>
          </p:cNvPr>
          <p:cNvGrpSpPr/>
          <p:nvPr/>
        </p:nvGrpSpPr>
        <p:grpSpPr>
          <a:xfrm>
            <a:off x="11088547" y="220925"/>
            <a:ext cx="948777" cy="183509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C3E35F0E-09A6-DFA1-D52C-9A3D4CC4D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275299-FA35-FA22-4F13-8FAD46B17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graphicFrame>
        <p:nvGraphicFramePr>
          <p:cNvPr id="25" name="Table 4">
            <a:extLst>
              <a:ext uri="{FF2B5EF4-FFF2-40B4-BE49-F238E27FC236}">
                <a16:creationId xmlns:a16="http://schemas.microsoft.com/office/drawing/2014/main" id="{8AC7464D-B1B3-02D0-8A8C-2BBC7E110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440172"/>
              </p:ext>
            </p:extLst>
          </p:nvPr>
        </p:nvGraphicFramePr>
        <p:xfrm>
          <a:off x="611070" y="1330510"/>
          <a:ext cx="10959899" cy="490840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842933">
                  <a:extLst>
                    <a:ext uri="{9D8B030D-6E8A-4147-A177-3AD203B41FA5}">
                      <a16:colId xmlns:a16="http://schemas.microsoft.com/office/drawing/2014/main" val="2895276044"/>
                    </a:ext>
                  </a:extLst>
                </a:gridCol>
                <a:gridCol w="6116966">
                  <a:extLst>
                    <a:ext uri="{9D8B030D-6E8A-4147-A177-3AD203B41FA5}">
                      <a16:colId xmlns:a16="http://schemas.microsoft.com/office/drawing/2014/main" val="3186941341"/>
                    </a:ext>
                  </a:extLst>
                </a:gridCol>
              </a:tblGrid>
              <a:tr h="3364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DM Sans" pitchFamily="2" charset="0"/>
                        </a:rPr>
                        <a:t>Asosiasi</a:t>
                      </a:r>
                      <a:r>
                        <a:rPr lang="en-US" sz="1600" b="1" dirty="0">
                          <a:latin typeface="DM Sans" pitchFamily="2" charset="0"/>
                        </a:rPr>
                        <a:t> Badan Usaha (LPJK Lama)</a:t>
                      </a:r>
                      <a:endParaRPr sz="1600" b="1" dirty="0">
                        <a:latin typeface="DM Sans" pitchFamily="2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4A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DM Sans" pitchFamily="2" charset="0"/>
                        </a:rPr>
                        <a:t>Asosiasi</a:t>
                      </a:r>
                      <a:r>
                        <a:rPr lang="en-US" sz="1600" b="1" dirty="0">
                          <a:latin typeface="DM Sans" pitchFamily="2" charset="0"/>
                        </a:rPr>
                        <a:t> Usaha (LPJK Baru)</a:t>
                      </a:r>
                      <a:endParaRPr sz="1600" b="1" dirty="0">
                        <a:latin typeface="DM Sans" pitchFamily="2" charset="0"/>
                      </a:endParaRPr>
                    </a:p>
                  </a:txBody>
                  <a:tcPr marL="60960" marR="60960" marT="30480" marB="304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4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305033"/>
                  </a:ext>
                </a:extLst>
              </a:tr>
              <a:tr h="2112281">
                <a:tc>
                  <a:txBody>
                    <a:bodyPr/>
                    <a:lstStyle/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GAPEKSINDO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INKINDO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AKKI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ASPEKINDO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GAPEKNAS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GAPENSI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GABPEKNAS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PERKINDO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AKAINDO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ASKONAS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AKLINAS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AKMELINDO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HIPSINDO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GABPEKSI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GAKINDO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GAKLIMDO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APJAKON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GARANSI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HJKI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b="1" kern="1200" dirty="0">
                          <a:solidFill>
                            <a:srgbClr val="FF0000"/>
                          </a:solidFill>
                          <a:effectLst/>
                          <a:latin typeface="DM Sans" pitchFamily="2" charset="0"/>
                        </a:rPr>
                        <a:t>ASPEKNAS</a:t>
                      </a:r>
                      <a:endParaRPr lang="en-ID" sz="1400" kern="1200" dirty="0">
                        <a:solidFill>
                          <a:schemeClr val="dk1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kern="1200" dirty="0">
                        <a:solidFill>
                          <a:schemeClr val="dk1"/>
                        </a:solidFill>
                        <a:effectLst/>
                        <a:latin typeface="DM Sans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Asosiasi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Pengusaha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(ASPEKINDO)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Perkumpulan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Pelaksana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Nasional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(ASPEKNAS)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Garda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Pembangun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Nasional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(GAPEKNAS)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Gabungan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Perusahaan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Nasional Indonesia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(GAPEKSINDO)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Gabungan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Pelaksana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Konstruksi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Nasional Indonesia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(GAPENSI)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Ikatan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Nasional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Konsultan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(INKINDO)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Persatuan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Konsultan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(PERKINDO)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Perkumpulan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Kontraktor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Profesional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(PERKOPINDO)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Gabungan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Perusahaan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Kontraktor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Nasional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(GABPEKNAS)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Perusahaan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Perkumpulan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Jasa </a:t>
                      </a:r>
                      <a:r>
                        <a:rPr lang="en-ID" sz="1400" kern="1200" dirty="0" err="1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Konsultan</a:t>
                      </a:r>
                      <a:r>
                        <a:rPr lang="en-ID" sz="1400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 Indonesia </a:t>
                      </a:r>
                      <a:r>
                        <a:rPr lang="en-ID" sz="1400" b="1" kern="1200" dirty="0">
                          <a:solidFill>
                            <a:schemeClr val="dk1"/>
                          </a:solidFill>
                          <a:effectLst/>
                          <a:latin typeface="DM Sans" pitchFamily="2" charset="0"/>
                        </a:rPr>
                        <a:t>(PERKONINDO)</a:t>
                      </a: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kern="1200" dirty="0">
                        <a:solidFill>
                          <a:schemeClr val="dk1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b="1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  <a:p>
                      <a:pPr marL="455613" marR="0" lvl="0" indent="-396875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DM Sans" pitchFamily="2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838706"/>
                  </a:ext>
                </a:extLst>
              </a:tr>
            </a:tbl>
          </a:graphicData>
        </a:graphic>
      </p:graphicFrame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BDA6F7C6-4DDF-5BBB-22B4-1216696D2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7" name="Round Same Side Corner Rectangle 1">
            <a:extLst>
              <a:ext uri="{FF2B5EF4-FFF2-40B4-BE49-F238E27FC236}">
                <a16:creationId xmlns:a16="http://schemas.microsoft.com/office/drawing/2014/main" id="{B44763EC-AE85-6D04-AB50-800501F70B7D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A3B1E2-CADB-831E-0928-994B038871DA}"/>
              </a:ext>
            </a:extLst>
          </p:cNvPr>
          <p:cNvSpPr txBox="1">
            <a:spLocks/>
          </p:cNvSpPr>
          <p:nvPr/>
        </p:nvSpPr>
        <p:spPr>
          <a:xfrm>
            <a:off x="309894" y="16919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ASOSIASI BADAN USAHA TERAKREDITASI BERCABANG</a:t>
            </a:r>
          </a:p>
          <a:p>
            <a:pPr>
              <a:lnSpc>
                <a:spcPct val="100000"/>
              </a:lnSpc>
              <a:defRPr/>
            </a:pPr>
            <a:r>
              <a:rPr lang="fi-FI" sz="2400" dirty="0">
                <a:solidFill>
                  <a:prstClr val="black"/>
                </a:solidFill>
                <a:latin typeface="Segoe UI"/>
              </a:rPr>
              <a:t>PROVINSI KALIMANTAN TIMUR</a:t>
            </a:r>
          </a:p>
          <a:p>
            <a:pPr>
              <a:lnSpc>
                <a:spcPct val="100000"/>
              </a:lnSpc>
              <a:defRPr/>
            </a:pPr>
            <a:endParaRPr lang="fi-FI" sz="2400" b="1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5CFF46-6E8F-B001-47A3-156AEE8EC156}"/>
              </a:ext>
            </a:extLst>
          </p:cNvPr>
          <p:cNvSpPr txBox="1"/>
          <p:nvPr/>
        </p:nvSpPr>
        <p:spPr>
          <a:xfrm>
            <a:off x="2990302" y="1671466"/>
            <a:ext cx="193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AKBARINDO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PAKLINA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ASPERTANAS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ASKINDO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ASKOPINDO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AKLINDO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AKLI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GAPKAINDO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AKTALI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AKJI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AKSDAI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AKMI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ASKOMELIN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PERJASI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ASKUMNAS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b="1" dirty="0">
                <a:solidFill>
                  <a:srgbClr val="FF0000"/>
                </a:solidFill>
                <a:latin typeface="DM Sans" pitchFamily="2" charset="77"/>
              </a:rPr>
              <a:t>PERKOPINDO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dirty="0">
                <a:latin typeface="DM Sans" pitchFamily="2" charset="77"/>
              </a:rPr>
              <a:t>ASKONI</a:t>
            </a:r>
          </a:p>
          <a:p>
            <a:pPr marL="342900" indent="-342900">
              <a:buFont typeface="+mj-lt"/>
              <a:buAutoNum type="arabicPeriod" startAt="21"/>
            </a:pPr>
            <a:r>
              <a:rPr lang="en-US" sz="1400" b="1" dirty="0">
                <a:solidFill>
                  <a:srgbClr val="FF0000"/>
                </a:solidFill>
                <a:latin typeface="DM Sans" pitchFamily="2" charset="77"/>
              </a:rPr>
              <a:t>PERKONINDO</a:t>
            </a:r>
          </a:p>
          <a:p>
            <a:endParaRPr lang="en-US" sz="1400" dirty="0">
              <a:latin typeface="DM Sans" pitchFamily="2" charset="77"/>
            </a:endParaRPr>
          </a:p>
          <a:p>
            <a:pPr marL="342900" indent="-342900">
              <a:buFont typeface="+mj-lt"/>
              <a:buAutoNum type="arabicPeriod" startAt="21"/>
            </a:pPr>
            <a:endParaRPr lang="en-US" sz="1400" dirty="0">
              <a:latin typeface="DM Sans" pitchFamily="2" charset="77"/>
            </a:endParaRPr>
          </a:p>
          <a:p>
            <a:pPr marL="342900" indent="-342900">
              <a:buFont typeface="+mj-lt"/>
              <a:buAutoNum type="arabicPeriod" startAt="21"/>
            </a:pPr>
            <a:endParaRPr lang="en-US" sz="1400" dirty="0">
              <a:latin typeface="DM Sans" pitchFamily="2" charset="77"/>
            </a:endParaRPr>
          </a:p>
          <a:p>
            <a:endParaRPr lang="en-US" sz="1400" dirty="0">
              <a:latin typeface="DM San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34107-51F1-2742-F002-648269F1D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312C58-A372-50A7-80BC-A5918676172C}"/>
              </a:ext>
            </a:extLst>
          </p:cNvPr>
          <p:cNvSpPr/>
          <p:nvPr/>
        </p:nvSpPr>
        <p:spPr>
          <a:xfrm>
            <a:off x="8831835" y="6243133"/>
            <a:ext cx="2838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LPJK 29 Juli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585CA3-1730-4BFC-2932-669E80D60803}"/>
              </a:ext>
            </a:extLst>
          </p:cNvPr>
          <p:cNvSpPr/>
          <p:nvPr/>
        </p:nvSpPr>
        <p:spPr>
          <a:xfrm>
            <a:off x="611070" y="6238915"/>
            <a:ext cx="2838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LPJK 31 </a:t>
            </a:r>
            <a:r>
              <a:rPr kumimoji="0" lang="fi-FI" altLang="ko-KR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Desember</a:t>
            </a:r>
            <a:r>
              <a:rPr kumimoji="0" lang="fi-FI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42385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D66DC-1C90-6948-BC17-50F085AA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1F06F8-F742-4F8E-E828-F604DDD0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64E9A18-AB21-C423-59B6-F3B5A1E652DD}"/>
              </a:ext>
            </a:extLst>
          </p:cNvPr>
          <p:cNvSpPr txBox="1"/>
          <p:nvPr/>
        </p:nvSpPr>
        <p:spPr>
          <a:xfrm>
            <a:off x="2469515" y="4306243"/>
            <a:ext cx="9012572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b="1" spc="-90" dirty="0">
                <a:solidFill>
                  <a:srgbClr val="002060"/>
                </a:solidFill>
                <a:latin typeface="Verdana"/>
                <a:cs typeface="Verdana"/>
              </a:rPr>
              <a:t>LAYANAN LISENSI LEMBAGA SERTIFIKASI BADAN USAHA (LSBU)</a:t>
            </a:r>
            <a:endParaRPr sz="40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B7BABBC3-5643-6EB6-D5B9-3476E21D16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9376A4C1-9292-2296-330E-B6B08A3290CF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9D87A2-E228-5C78-0822-263A5A331459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29974BFE-70BC-BA1A-99BF-059081DA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D59258F3-5127-8250-7688-100E2B27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75808627-9789-5C5F-7CEF-A84544F28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561860D8-FF3D-0E63-AEB1-76D18CC06737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72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0F44A-8667-9727-9535-96242F9F1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Rounded 11">
            <a:extLst>
              <a:ext uri="{FF2B5EF4-FFF2-40B4-BE49-F238E27FC236}">
                <a16:creationId xmlns:a16="http://schemas.microsoft.com/office/drawing/2014/main" id="{8F3A79A1-37B2-1A05-D58E-EFB3E7238A7D}"/>
              </a:ext>
            </a:extLst>
          </p:cNvPr>
          <p:cNvSpPr/>
          <p:nvPr/>
        </p:nvSpPr>
        <p:spPr>
          <a:xfrm rot="16200000">
            <a:off x="8220135" y="257679"/>
            <a:ext cx="2187976" cy="5860229"/>
          </a:xfrm>
          <a:prstGeom prst="round2SameRect">
            <a:avLst>
              <a:gd name="adj1" fmla="val 21012"/>
              <a:gd name="adj2" fmla="val 0"/>
            </a:avLst>
          </a:prstGeom>
          <a:solidFill>
            <a:srgbClr val="FFC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1C3367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132246A8-46CC-4D03-E5F3-5D8090F5606E}"/>
              </a:ext>
            </a:extLst>
          </p:cNvPr>
          <p:cNvSpPr/>
          <p:nvPr/>
        </p:nvSpPr>
        <p:spPr>
          <a:xfrm rot="5400000">
            <a:off x="1415493" y="423038"/>
            <a:ext cx="3789760" cy="6620747"/>
          </a:xfrm>
          <a:prstGeom prst="round2SameRect">
            <a:avLst>
              <a:gd name="adj1" fmla="val 21012"/>
              <a:gd name="adj2" fmla="val 0"/>
            </a:avLst>
          </a:prstGeom>
          <a:solidFill>
            <a:srgbClr val="17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1C3367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9F44043F-1BAA-A689-B6BC-21FA6B1D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96" name="Round Same Side Corner Rectangle 1">
            <a:extLst>
              <a:ext uri="{FF2B5EF4-FFF2-40B4-BE49-F238E27FC236}">
                <a16:creationId xmlns:a16="http://schemas.microsoft.com/office/drawing/2014/main" id="{7A5111B2-20D4-35DA-3681-04A67C3F078F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BC491239-F948-E803-16A0-DB1E52C2E398}"/>
              </a:ext>
            </a:extLst>
          </p:cNvPr>
          <p:cNvSpPr txBox="1">
            <a:spLocks/>
          </p:cNvSpPr>
          <p:nvPr/>
        </p:nvSpPr>
        <p:spPr>
          <a:xfrm>
            <a:off x="347157" y="16919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3200" b="1" dirty="0" err="1">
                <a:solidFill>
                  <a:prstClr val="black"/>
                </a:solidFill>
                <a:latin typeface="Segoe UI"/>
              </a:rPr>
              <a:t>Apakah</a:t>
            </a:r>
            <a:r>
              <a:rPr lang="fi-FI" sz="3200" b="1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3200" b="1" dirty="0" err="1">
                <a:solidFill>
                  <a:prstClr val="black"/>
                </a:solidFill>
                <a:latin typeface="Segoe UI"/>
              </a:rPr>
              <a:t>asosiasi</a:t>
            </a:r>
            <a:r>
              <a:rPr lang="fi-FI" sz="3200" b="1" dirty="0">
                <a:solidFill>
                  <a:prstClr val="black"/>
                </a:solidFill>
                <a:latin typeface="Segoe UI"/>
              </a:rPr>
              <a:t> di </a:t>
            </a:r>
            <a:r>
              <a:rPr lang="fi-FI" sz="3200" b="1" dirty="0" err="1">
                <a:solidFill>
                  <a:prstClr val="black"/>
                </a:solidFill>
                <a:latin typeface="Segoe UI"/>
              </a:rPr>
              <a:t>tingkat</a:t>
            </a:r>
            <a:r>
              <a:rPr lang="fi-FI" sz="3200" b="1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3200" b="1" dirty="0" err="1">
                <a:solidFill>
                  <a:prstClr val="black"/>
                </a:solidFill>
                <a:latin typeface="Segoe UI"/>
              </a:rPr>
              <a:t>provinsi</a:t>
            </a:r>
            <a:r>
              <a:rPr lang="fi-FI" sz="3200" b="1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3200" b="1" dirty="0" err="1">
                <a:solidFill>
                  <a:prstClr val="black"/>
                </a:solidFill>
                <a:latin typeface="Segoe UI"/>
              </a:rPr>
              <a:t>boleh</a:t>
            </a:r>
            <a:r>
              <a:rPr lang="fi-FI" sz="3200" b="1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3200" b="1" dirty="0" err="1">
                <a:solidFill>
                  <a:prstClr val="black"/>
                </a:solidFill>
                <a:latin typeface="Segoe UI"/>
              </a:rPr>
              <a:t>membentuk</a:t>
            </a:r>
            <a:r>
              <a:rPr lang="fi-FI" sz="3200" b="1" dirty="0">
                <a:solidFill>
                  <a:prstClr val="black"/>
                </a:solidFill>
                <a:latin typeface="Segoe UI"/>
              </a:rPr>
              <a:t> LSBU </a:t>
            </a:r>
            <a:r>
              <a:rPr lang="fi-FI" sz="3200" b="1" dirty="0" err="1">
                <a:solidFill>
                  <a:prstClr val="black"/>
                </a:solidFill>
                <a:latin typeface="Segoe UI"/>
              </a:rPr>
              <a:t>dan</a:t>
            </a:r>
            <a:r>
              <a:rPr lang="fi-FI" sz="3200" b="1" dirty="0">
                <a:solidFill>
                  <a:prstClr val="black"/>
                </a:solidFill>
                <a:latin typeface="Segoe UI"/>
              </a:rPr>
              <a:t> LSP?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66BF3-DFB9-726B-297E-ED0817A8CD3B}"/>
              </a:ext>
            </a:extLst>
          </p:cNvPr>
          <p:cNvSpPr txBox="1"/>
          <p:nvPr/>
        </p:nvSpPr>
        <p:spPr>
          <a:xfrm>
            <a:off x="347157" y="3491012"/>
            <a:ext cx="601694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Permohonan</a:t>
            </a:r>
            <a:r>
              <a:rPr lang="en-US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Lisensi</a:t>
            </a:r>
            <a:r>
              <a:rPr lang="en-US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LSBU </a:t>
            </a:r>
            <a:r>
              <a:rPr lang="en-US" b="1" dirty="0" err="1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terbuka</a:t>
            </a:r>
            <a:r>
              <a:rPr lang="en-US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b="1" dirty="0" err="1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US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diikuti</a:t>
            </a:r>
            <a:r>
              <a:rPr lang="en-US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LSBU yang </a:t>
            </a:r>
            <a:r>
              <a:rPr lang="en-US" b="1" dirty="0" err="1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dibentuk</a:t>
            </a:r>
            <a:r>
              <a:rPr lang="en-US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</a:t>
            </a:r>
            <a:r>
              <a:rPr lang="en-US" b="1" dirty="0" err="1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</a:t>
            </a:r>
            <a:r>
              <a:rPr lang="en-US" b="1" dirty="0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Badan Usaha </a:t>
            </a:r>
            <a:r>
              <a:rPr lang="en-US" b="1" dirty="0" err="1">
                <a:solidFill>
                  <a:srgbClr val="FFC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Terakreditasi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lingkup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layanan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lebih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1(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satu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endParaRPr lang="en-US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(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satu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subklasifikasi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(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satu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klasifikasi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40007-82C7-1D18-6D68-F593F2B0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46E580-C410-2DC9-1B7E-9C5C382CF840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593DF1-80C9-DC3F-8025-473D127667F5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6FE818-D4DB-207F-44D5-34FDB2346A3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46D09B-E78E-A547-EBBD-30C515F0E936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C83645-F521-1267-0A3B-F215BA95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6791820-AB1C-8262-FF1D-9E51087F2545}"/>
              </a:ext>
            </a:extLst>
          </p:cNvPr>
          <p:cNvSpPr/>
          <p:nvPr/>
        </p:nvSpPr>
        <p:spPr>
          <a:xfrm flipH="1">
            <a:off x="6749867" y="2520716"/>
            <a:ext cx="5140318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Pengarah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dan/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LSBU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dilarang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merangkap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Pengarah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dan/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atau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lain yang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mengikuti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proses </a:t>
            </a:r>
            <a:r>
              <a:rPr lang="en-ID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Lisensi</a:t>
            </a:r>
            <a:r>
              <a:rPr lang="en-ID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LSBU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dibuktikan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prosedur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ditetapkan</a:t>
            </a:r>
            <a:r>
              <a:rPr lang="en-ID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LSBU.</a:t>
            </a:r>
            <a:endParaRPr kumimoji="0" lang="en-ID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EBCD5-298E-5996-9944-D54055810C02}"/>
              </a:ext>
            </a:extLst>
          </p:cNvPr>
          <p:cNvSpPr txBox="1"/>
          <p:nvPr/>
        </p:nvSpPr>
        <p:spPr>
          <a:xfrm>
            <a:off x="347157" y="2129100"/>
            <a:ext cx="562929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Sesuai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LPJK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Nomor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02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Pedoman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Teknis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Penerbitan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Lisensi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Penambahan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Skema, dan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Perpanjangan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Lisensi</a:t>
            </a:r>
            <a:r>
              <a:rPr lang="en-US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LSBU Jasa </a:t>
            </a:r>
            <a:r>
              <a:rPr lang="en-US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endParaRPr lang="en-US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A84698-7B84-120C-7BC9-92672D737928}"/>
              </a:ext>
            </a:extLst>
          </p:cNvPr>
          <p:cNvSpPr/>
          <p:nvPr/>
        </p:nvSpPr>
        <p:spPr>
          <a:xfrm flipH="1">
            <a:off x="6967905" y="4368175"/>
            <a:ext cx="5178931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</a:t>
            </a:r>
            <a:r>
              <a:rPr lang="en-ID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LSBU :</a:t>
            </a:r>
          </a:p>
          <a:p>
            <a:pPr marL="800100" lvl="1" indent="-342900">
              <a:buFont typeface="+mj-lt"/>
              <a:buAutoNum type="alphaLcPeriod"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LSBU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Gamana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ID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Krida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Bhakti </a:t>
            </a:r>
            <a:r>
              <a:rPr lang="en-ID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bentukan</a:t>
            </a:r>
            <a:r>
              <a:rPr lang="en-ID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GAPENSI</a:t>
            </a:r>
          </a:p>
          <a:p>
            <a:pPr marL="800100" lvl="1" indent="-342900">
              <a:buFont typeface="+mj-lt"/>
              <a:buAutoNum type="alphaLcPeriod"/>
              <a:defRPr/>
            </a:pP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LSBU</a:t>
            </a: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GN </a:t>
            </a:r>
            <a:r>
              <a:rPr lang="en-ID" sz="1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Persada</a:t>
            </a: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bentukan</a:t>
            </a: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GAPENSI DKI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LSP :</a:t>
            </a:r>
          </a:p>
          <a:p>
            <a:pPr marL="800100" lvl="1" indent="-342900">
              <a:buFont typeface="+mj-lt"/>
              <a:buAutoNum type="alphaLcPeriod"/>
              <a:defRPr/>
            </a:pP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LSP ASTEKINDO KONSTRUKSI MANDIRI </a:t>
            </a:r>
            <a:r>
              <a:rPr lang="en-ID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bentukan</a:t>
            </a: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ASTEKINDO</a:t>
            </a:r>
          </a:p>
          <a:p>
            <a:pPr marL="800100" lvl="1" indent="-342900">
              <a:buFont typeface="+mj-lt"/>
              <a:buAutoNum type="alphaLcPeriod"/>
              <a:defRPr/>
            </a:pP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LSP Bina </a:t>
            </a:r>
            <a:r>
              <a:rPr lang="en-ID" sz="1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Nusantara </a:t>
            </a:r>
            <a:r>
              <a:rPr lang="en-ID" sz="1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bentukan</a:t>
            </a:r>
            <a:r>
              <a:rPr lang="en-ID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ASTEKINDO </a:t>
            </a:r>
            <a:r>
              <a:rPr lang="en-ID" sz="1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Jatim</a:t>
            </a:r>
            <a:endParaRPr lang="en-ID" sz="1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64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5">
            <a:extLst>
              <a:ext uri="{FF2B5EF4-FFF2-40B4-BE49-F238E27FC236}">
                <a16:creationId xmlns:a16="http://schemas.microsoft.com/office/drawing/2014/main" id="{8EB3DD78-AA37-19A6-40C1-B497D082A6EF}"/>
              </a:ext>
            </a:extLst>
          </p:cNvPr>
          <p:cNvSpPr/>
          <p:nvPr/>
        </p:nvSpPr>
        <p:spPr>
          <a:xfrm>
            <a:off x="1222970" y="1138655"/>
            <a:ext cx="10002492" cy="540000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 No. 14 </a:t>
            </a:r>
            <a:r>
              <a:rPr lang="en-US" sz="1500" b="1" kern="1200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Perubahan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Atas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Peraturan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Pemerintah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Nomor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22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2020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Peraturan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Undang-undang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Nomor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2017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Jasa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endPara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22292B5-2B15-E54C-F796-F7D6E6C73FF6}"/>
              </a:ext>
            </a:extLst>
          </p:cNvPr>
          <p:cNvSpPr/>
          <p:nvPr/>
        </p:nvSpPr>
        <p:spPr>
          <a:xfrm>
            <a:off x="857590" y="1022118"/>
            <a:ext cx="1125231" cy="5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8D901614-0146-FCE0-6200-50875CCC5FD2}"/>
              </a:ext>
            </a:extLst>
          </p:cNvPr>
          <p:cNvSpPr/>
          <p:nvPr/>
        </p:nvSpPr>
        <p:spPr>
          <a:xfrm>
            <a:off x="1222970" y="3213331"/>
            <a:ext cx="10002492" cy="540000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Permen PUPR No. 08 </a:t>
            </a:r>
            <a:r>
              <a:rPr lang="en-US" sz="1500" b="1" kern="1200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Tata Cara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Pemenuhan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Sertifikat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Jasa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Rangka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Mendukung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Kemudahan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Perizinan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Berusaha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Bagi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Pelaku</a:t>
            </a:r>
            <a:r>
              <a:rPr lang="en-ID" sz="1500" b="0" i="0" dirty="0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Usaha Jasa </a:t>
            </a:r>
            <a:r>
              <a:rPr lang="en-ID" sz="1500" b="0" i="0" dirty="0" err="1">
                <a:solidFill>
                  <a:srgbClr val="11111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endPara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6E60345-B9B9-3912-0F1C-ECDBA6065D20}"/>
              </a:ext>
            </a:extLst>
          </p:cNvPr>
          <p:cNvSpPr/>
          <p:nvPr/>
        </p:nvSpPr>
        <p:spPr>
          <a:xfrm>
            <a:off x="857590" y="3120857"/>
            <a:ext cx="1125231" cy="5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289505"/>
              <a:satOff val="-12031"/>
              <a:lumOff val="-871"/>
              <a:alphaOff val="0"/>
            </a:schemeClr>
          </a:fillRef>
          <a:effectRef idx="0">
            <a:schemeClr val="accent4">
              <a:tint val="50000"/>
              <a:hueOff val="2289505"/>
              <a:satOff val="-12031"/>
              <a:lumOff val="-8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BF436E87-C64F-1206-F370-556575726FAD}"/>
              </a:ext>
            </a:extLst>
          </p:cNvPr>
          <p:cNvSpPr/>
          <p:nvPr/>
        </p:nvSpPr>
        <p:spPr>
          <a:xfrm>
            <a:off x="1222970" y="1841951"/>
            <a:ext cx="10002492" cy="540000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 No. 05 </a:t>
            </a:r>
            <a:r>
              <a:rPr lang="en-US" sz="1500" b="1" kern="1200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Penyelenggaraan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Perizinan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Berusaha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Berbasis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endPara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4C0BFE3-3C6E-7007-0195-86BCDA4E5B20}"/>
              </a:ext>
            </a:extLst>
          </p:cNvPr>
          <p:cNvSpPr/>
          <p:nvPr/>
        </p:nvSpPr>
        <p:spPr>
          <a:xfrm>
            <a:off x="857590" y="1725412"/>
            <a:ext cx="1125231" cy="5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4579010"/>
              <a:satOff val="-24062"/>
              <a:lumOff val="-1741"/>
              <a:alphaOff val="0"/>
            </a:schemeClr>
          </a:fillRef>
          <a:effectRef idx="0">
            <a:schemeClr val="accent4">
              <a:tint val="50000"/>
              <a:hueOff val="4579010"/>
              <a:satOff val="-24062"/>
              <a:lumOff val="-17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0" name="Freeform 11">
            <a:extLst>
              <a:ext uri="{FF2B5EF4-FFF2-40B4-BE49-F238E27FC236}">
                <a16:creationId xmlns:a16="http://schemas.microsoft.com/office/drawing/2014/main" id="{36F0E3BF-2E21-CBE3-3543-9645B3191E3C}"/>
              </a:ext>
            </a:extLst>
          </p:cNvPr>
          <p:cNvSpPr/>
          <p:nvPr/>
        </p:nvSpPr>
        <p:spPr>
          <a:xfrm>
            <a:off x="1222970" y="3912890"/>
            <a:ext cx="10002492" cy="540000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 </a:t>
            </a:r>
            <a:r>
              <a:rPr lang="en-US" sz="1500" b="1" kern="1200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Dirjen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DJBK No. </a:t>
            </a:r>
            <a:r>
              <a:rPr lang="en-US" sz="1500" b="1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144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b="1" kern="1200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Penetapan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Skema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Sertifikasi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Badan Usaha Jasa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endPara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F790778-4E53-F924-4E4D-42989E21CA40}"/>
              </a:ext>
            </a:extLst>
          </p:cNvPr>
          <p:cNvSpPr/>
          <p:nvPr/>
        </p:nvSpPr>
        <p:spPr>
          <a:xfrm>
            <a:off x="857590" y="3796351"/>
            <a:ext cx="1125231" cy="5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6868515"/>
              <a:satOff val="-36094"/>
              <a:lumOff val="-2612"/>
              <a:alphaOff val="0"/>
            </a:schemeClr>
          </a:fillRef>
          <a:effectRef idx="0">
            <a:schemeClr val="accent4">
              <a:tint val="50000"/>
              <a:hueOff val="6868515"/>
              <a:satOff val="-36094"/>
              <a:lumOff val="-261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3" name="Freeform 13">
            <a:extLst>
              <a:ext uri="{FF2B5EF4-FFF2-40B4-BE49-F238E27FC236}">
                <a16:creationId xmlns:a16="http://schemas.microsoft.com/office/drawing/2014/main" id="{704C5182-1484-AFD6-A926-E4B989AA6E9E}"/>
              </a:ext>
            </a:extLst>
          </p:cNvPr>
          <p:cNvSpPr/>
          <p:nvPr/>
        </p:nvSpPr>
        <p:spPr>
          <a:xfrm>
            <a:off x="1222969" y="2535172"/>
            <a:ext cx="10002493" cy="540000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Permen PUPR No. 06 </a:t>
            </a:r>
            <a:r>
              <a:rPr lang="en-US" sz="1500" b="1" kern="1200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Kegiatan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Usaha Dan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Penyelenggaraan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Perizinan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Berusaha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Berbasis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Risiko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Sektor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Pekerjaan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Umum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Perumahan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Rakyat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861941-21C6-8450-91AA-76BAE07945E3}"/>
              </a:ext>
            </a:extLst>
          </p:cNvPr>
          <p:cNvSpPr/>
          <p:nvPr/>
        </p:nvSpPr>
        <p:spPr>
          <a:xfrm>
            <a:off x="857590" y="2418634"/>
            <a:ext cx="1125231" cy="5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9158019"/>
              <a:satOff val="-48125"/>
              <a:lumOff val="-3482"/>
              <a:alphaOff val="0"/>
            </a:schemeClr>
          </a:fillRef>
          <a:effectRef idx="0">
            <a:schemeClr val="accent4">
              <a:tint val="50000"/>
              <a:hueOff val="9158019"/>
              <a:satOff val="-48125"/>
              <a:lumOff val="-34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7" name="Freeform 15">
            <a:extLst>
              <a:ext uri="{FF2B5EF4-FFF2-40B4-BE49-F238E27FC236}">
                <a16:creationId xmlns:a16="http://schemas.microsoft.com/office/drawing/2014/main" id="{1A78DDAB-019E-C9C1-5FC3-C35DE1EDCFA1}"/>
              </a:ext>
            </a:extLst>
          </p:cNvPr>
          <p:cNvSpPr/>
          <p:nvPr/>
        </p:nvSpPr>
        <p:spPr>
          <a:xfrm>
            <a:off x="1222970" y="4603957"/>
            <a:ext cx="10002492" cy="540000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US" sz="1500" b="1" kern="1200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Ketua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LPJK  No. 02 </a:t>
            </a:r>
            <a:r>
              <a:rPr lang="en-US" sz="1500" b="1" kern="1200" dirty="0" err="1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Pedoman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Teknis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Penerbitan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Lisensi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Penambahan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Skema, dan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Perpanjangan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Lisensi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Lembaga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Sertifikasi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Badan Usaha Jasa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endParaRPr lang="en-US" sz="15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7BA79DB5-32E7-8127-AEC6-8313962AB252}"/>
              </a:ext>
            </a:extLst>
          </p:cNvPr>
          <p:cNvSpPr/>
          <p:nvPr/>
        </p:nvSpPr>
        <p:spPr>
          <a:xfrm>
            <a:off x="857590" y="4487419"/>
            <a:ext cx="1125231" cy="5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1447524"/>
              <a:satOff val="-60156"/>
              <a:lumOff val="-4353"/>
              <a:alphaOff val="0"/>
            </a:schemeClr>
          </a:fillRef>
          <a:effectRef idx="0">
            <a:schemeClr val="accent4">
              <a:tint val="50000"/>
              <a:hueOff val="11447524"/>
              <a:satOff val="-60156"/>
              <a:lumOff val="-435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D801B70-AF03-B06B-72E6-406D728D2055}"/>
              </a:ext>
            </a:extLst>
          </p:cNvPr>
          <p:cNvSpPr txBox="1"/>
          <p:nvPr/>
        </p:nvSpPr>
        <p:spPr>
          <a:xfrm>
            <a:off x="1221784" y="1049851"/>
            <a:ext cx="55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297EB39-B688-872E-2077-F0CDE2AC6642}"/>
              </a:ext>
            </a:extLst>
          </p:cNvPr>
          <p:cNvSpPr txBox="1"/>
          <p:nvPr/>
        </p:nvSpPr>
        <p:spPr>
          <a:xfrm>
            <a:off x="1221783" y="1722925"/>
            <a:ext cx="55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D4E42C0-6881-DFE1-813B-2E1BFFFBB56B}"/>
              </a:ext>
            </a:extLst>
          </p:cNvPr>
          <p:cNvSpPr txBox="1"/>
          <p:nvPr/>
        </p:nvSpPr>
        <p:spPr>
          <a:xfrm>
            <a:off x="1187539" y="2402750"/>
            <a:ext cx="558205" cy="37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41077E-8B76-B934-907E-DB41EC8757C0}"/>
              </a:ext>
            </a:extLst>
          </p:cNvPr>
          <p:cNvSpPr txBox="1"/>
          <p:nvPr/>
        </p:nvSpPr>
        <p:spPr>
          <a:xfrm>
            <a:off x="1187539" y="3186974"/>
            <a:ext cx="55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531874A-0BD7-1942-0663-8EB5EE6A0C50}"/>
              </a:ext>
            </a:extLst>
          </p:cNvPr>
          <p:cNvSpPr txBox="1"/>
          <p:nvPr/>
        </p:nvSpPr>
        <p:spPr>
          <a:xfrm>
            <a:off x="1219970" y="3825174"/>
            <a:ext cx="55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C86D846-0388-1F54-C2C2-972C84F314D2}"/>
              </a:ext>
            </a:extLst>
          </p:cNvPr>
          <p:cNvSpPr txBox="1"/>
          <p:nvPr/>
        </p:nvSpPr>
        <p:spPr>
          <a:xfrm>
            <a:off x="1219969" y="4575369"/>
            <a:ext cx="55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</a:t>
            </a:r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52D87803-B7CD-4AA5-8BEB-E63F39DEDFA2}"/>
              </a:ext>
            </a:extLst>
          </p:cNvPr>
          <p:cNvSpPr/>
          <p:nvPr/>
        </p:nvSpPr>
        <p:spPr>
          <a:xfrm>
            <a:off x="1222970" y="5304174"/>
            <a:ext cx="10002492" cy="540000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lvl="0" algn="l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b="1" kern="1200" dirty="0">
                <a:solidFill>
                  <a:srgbClr val="174A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SNI ISO/IEC 17065:2012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Penilaian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kesesuaian</a:t>
            </a: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Persyaratan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Lembaga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Sertifikasi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kern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</a:t>
            </a:r>
            <a:r>
              <a:rPr lang="en-US" sz="15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Proses dan Jasa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15062F-A339-4A34-994F-842B6AFD6B86}"/>
              </a:ext>
            </a:extLst>
          </p:cNvPr>
          <p:cNvSpPr/>
          <p:nvPr/>
        </p:nvSpPr>
        <p:spPr>
          <a:xfrm>
            <a:off x="857590" y="5187636"/>
            <a:ext cx="1125231" cy="54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1447524"/>
              <a:satOff val="-60156"/>
              <a:lumOff val="-4353"/>
              <a:alphaOff val="0"/>
            </a:schemeClr>
          </a:fillRef>
          <a:effectRef idx="0">
            <a:schemeClr val="accent4">
              <a:tint val="50000"/>
              <a:hueOff val="11447524"/>
              <a:satOff val="-60156"/>
              <a:lumOff val="-435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5A29C9-E174-443D-B9C1-15FB94F1889D}"/>
              </a:ext>
            </a:extLst>
          </p:cNvPr>
          <p:cNvSpPr txBox="1"/>
          <p:nvPr/>
        </p:nvSpPr>
        <p:spPr>
          <a:xfrm>
            <a:off x="1219969" y="5251885"/>
            <a:ext cx="558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</a:t>
            </a:r>
          </a:p>
        </p:txBody>
      </p:sp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5C8CA86D-DE2E-ECB8-63DA-2FE728EBE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3" name="Round Same Side Corner Rectangle 1">
            <a:extLst>
              <a:ext uri="{FF2B5EF4-FFF2-40B4-BE49-F238E27FC236}">
                <a16:creationId xmlns:a16="http://schemas.microsoft.com/office/drawing/2014/main" id="{E3DC81B8-A5B1-F4FE-9A77-0E094E36F4F6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881586-FDD7-EDAF-75DA-3DC96AC35A4F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600" b="1" dirty="0">
                <a:solidFill>
                  <a:prstClr val="black"/>
                </a:solidFill>
                <a:latin typeface="Segoe UI"/>
              </a:rPr>
              <a:t>STANDAR ACUAN PELAKSANAAN LISENSI LSBU</a:t>
            </a:r>
          </a:p>
          <a:p>
            <a:pPr>
              <a:lnSpc>
                <a:spcPct val="100000"/>
              </a:lnSpc>
              <a:defRPr/>
            </a:pPr>
            <a:endParaRPr lang="fi-FI" sz="26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B9206-BB7A-AF97-3794-0D8B60E73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577A01-8D4B-FA0C-5F22-2D9AA1C0CE1F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78E513C-5826-B2E6-8EBD-95F42BED21F6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E60A3E-BE85-F4BC-FB9B-20488C7EF632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7D369AA-6B3F-A7E6-4CF4-AF4BBAB22FCD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1147A8-16D9-5246-550C-04AF2DB1C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43363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25EC32E-EDE3-323E-C39C-0EA31C485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D83D7DD-CBEA-130C-8FB9-705650BFFC17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A64BE0-290B-2170-78CC-DDD20DF3EACC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DC88595-6E28-62BA-4323-E11EAB68FCAD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CC1186C-23EB-601E-3790-99904146D55D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5A6369E-5BDC-418C-7058-B32F40A93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grpSp>
        <p:nvGrpSpPr>
          <p:cNvPr id="5" name="Google Shape;529;p20">
            <a:extLst>
              <a:ext uri="{FF2B5EF4-FFF2-40B4-BE49-F238E27FC236}">
                <a16:creationId xmlns:a16="http://schemas.microsoft.com/office/drawing/2014/main" id="{AC6AFCC2-12C9-0173-7196-1321508A295D}"/>
              </a:ext>
            </a:extLst>
          </p:cNvPr>
          <p:cNvGrpSpPr/>
          <p:nvPr/>
        </p:nvGrpSpPr>
        <p:grpSpPr>
          <a:xfrm>
            <a:off x="2319551" y="1317293"/>
            <a:ext cx="3988443" cy="1911346"/>
            <a:chOff x="2227883" y="1198680"/>
            <a:chExt cx="2835932" cy="1433510"/>
          </a:xfrm>
        </p:grpSpPr>
        <p:sp>
          <p:nvSpPr>
            <p:cNvPr id="6" name="Google Shape;530;p20">
              <a:extLst>
                <a:ext uri="{FF2B5EF4-FFF2-40B4-BE49-F238E27FC236}">
                  <a16:creationId xmlns:a16="http://schemas.microsoft.com/office/drawing/2014/main" id="{1BB28756-9633-164C-1242-FF55D80ED0E5}"/>
                </a:ext>
              </a:extLst>
            </p:cNvPr>
            <p:cNvSpPr txBox="1"/>
            <p:nvPr/>
          </p:nvSpPr>
          <p:spPr>
            <a:xfrm>
              <a:off x="2227883" y="1454974"/>
              <a:ext cx="2835932" cy="1177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4792" marR="0" lvl="0" indent="-30479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menyelenggarakan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proses Sertifikasi Badan Usaha sesuai dengan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ketentuan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peraturan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perundang-undangan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memberikan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sanksi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kepada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asesor badan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usaha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 dan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mengusulkan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skema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sertifikasi.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Google Shape;531;p20">
              <a:extLst>
                <a:ext uri="{FF2B5EF4-FFF2-40B4-BE49-F238E27FC236}">
                  <a16:creationId xmlns:a16="http://schemas.microsoft.com/office/drawing/2014/main" id="{D718BA54-8174-E2FB-B5B1-90C5C9EBF8D3}"/>
                </a:ext>
              </a:extLst>
            </p:cNvPr>
            <p:cNvSpPr txBox="1"/>
            <p:nvPr/>
          </p:nvSpPr>
          <p:spPr>
            <a:xfrm>
              <a:off x="2227883" y="1198680"/>
              <a:ext cx="2835932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Wewenang</a:t>
              </a:r>
              <a:endParaRPr sz="1600" b="1" i="0" u="none" strike="noStrike" cap="none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9" name="Google Shape;532;p20">
            <a:extLst>
              <a:ext uri="{FF2B5EF4-FFF2-40B4-BE49-F238E27FC236}">
                <a16:creationId xmlns:a16="http://schemas.microsoft.com/office/drawing/2014/main" id="{4BB91235-1047-BC1C-2B59-A7E585133357}"/>
              </a:ext>
            </a:extLst>
          </p:cNvPr>
          <p:cNvGrpSpPr/>
          <p:nvPr/>
        </p:nvGrpSpPr>
        <p:grpSpPr>
          <a:xfrm>
            <a:off x="6744236" y="1323591"/>
            <a:ext cx="5279463" cy="3605102"/>
            <a:chOff x="2153750" y="1158790"/>
            <a:chExt cx="2835932" cy="2703827"/>
          </a:xfrm>
        </p:grpSpPr>
        <p:sp>
          <p:nvSpPr>
            <p:cNvPr id="10" name="Google Shape;533;p20">
              <a:extLst>
                <a:ext uri="{FF2B5EF4-FFF2-40B4-BE49-F238E27FC236}">
                  <a16:creationId xmlns:a16="http://schemas.microsoft.com/office/drawing/2014/main" id="{CBE5EBB7-FF31-A760-5B93-A4A2BA6AEE89}"/>
                </a:ext>
              </a:extLst>
            </p:cNvPr>
            <p:cNvSpPr txBox="1"/>
            <p:nvPr/>
          </p:nvSpPr>
          <p:spPr>
            <a:xfrm>
              <a:off x="2153750" y="1392739"/>
              <a:ext cx="2835932" cy="24698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menyusun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program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kerja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tahunan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 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menyusun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dan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mengembangkan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skema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sertifikasi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 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membuat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perangkat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penilaian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kelayakan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badan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usaha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menyediakan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asesor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melaksanakan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penilaian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kelayakan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badan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usaha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melaksanakan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surveilans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pemeliharaan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sertifikasi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mencatatkan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sertifikat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badan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usaha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dalam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sistem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informasi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jasa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konstruksi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terintegrasi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 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melaksanakan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pelaporan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penyelenggaraan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sertifikasi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badan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usaha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melalui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Sistem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Informasi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Jasa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Konstruksi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 dan</a:t>
              </a:r>
              <a:endParaRPr sz="1600" b="0" i="0" u="none" strike="noStrike" cap="none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  <a:p>
              <a:pPr marL="304792" marR="0" lvl="0" indent="-304792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</a:pP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mengembangkan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pelayanan</a:t>
              </a:r>
              <a:r>
                <a:rPr lang="en-US" sz="1600" b="0" i="0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lang="en-US" sz="1600" b="0" i="1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sertifikasi</a:t>
              </a:r>
              <a:r>
                <a:rPr lang="en-US" sz="1600" b="0" i="1" u="none" strike="noStrike" cap="none" dirty="0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.</a:t>
              </a:r>
              <a:endPara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Google Shape;534;p20">
              <a:extLst>
                <a:ext uri="{FF2B5EF4-FFF2-40B4-BE49-F238E27FC236}">
                  <a16:creationId xmlns:a16="http://schemas.microsoft.com/office/drawing/2014/main" id="{2AE63DFF-D72F-5A5F-8773-5CEE03A386C0}"/>
                </a:ext>
              </a:extLst>
            </p:cNvPr>
            <p:cNvSpPr txBox="1"/>
            <p:nvPr/>
          </p:nvSpPr>
          <p:spPr>
            <a:xfrm>
              <a:off x="2153750" y="1158790"/>
              <a:ext cx="2835932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None/>
              </a:pPr>
              <a:r>
                <a:rPr lang="en-US" sz="1600" b="1" i="0" u="none" strike="noStrike" cap="none" dirty="0" err="1">
                  <a:solidFill>
                    <a:srgbClr val="3F3F3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Tugas</a:t>
              </a:r>
              <a:endParaRPr sz="1600" b="1" i="0" u="none" strike="noStrike" cap="none" dirty="0">
                <a:solidFill>
                  <a:srgbClr val="3F3F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16" name="Google Shape;535;p20">
            <a:extLst>
              <a:ext uri="{FF2B5EF4-FFF2-40B4-BE49-F238E27FC236}">
                <a16:creationId xmlns:a16="http://schemas.microsoft.com/office/drawing/2014/main" id="{B75B79E4-AC5A-82DB-D473-3DA9F3CAC839}"/>
              </a:ext>
            </a:extLst>
          </p:cNvPr>
          <p:cNvSpPr/>
          <p:nvPr/>
        </p:nvSpPr>
        <p:spPr>
          <a:xfrm>
            <a:off x="363070" y="5220311"/>
            <a:ext cx="11595568" cy="54868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ahoma"/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Dalam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melaksanakan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TuSinya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LSBU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menjalankan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1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MEKANISME SERTIFIKASI 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yang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diatur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sesuai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ketentuan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peraturan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perundang-undangan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yang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terkait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Perizinan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Berusaha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Berbasis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Risiko</a:t>
            </a:r>
            <a:endParaRPr sz="1600" b="0" i="0" u="none" strike="noStrike" cap="none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20" name="Google Shape;536;p20">
            <a:extLst>
              <a:ext uri="{FF2B5EF4-FFF2-40B4-BE49-F238E27FC236}">
                <a16:creationId xmlns:a16="http://schemas.microsoft.com/office/drawing/2014/main" id="{B389F906-AB54-3CB9-D0D6-48DD321F28D7}"/>
              </a:ext>
            </a:extLst>
          </p:cNvPr>
          <p:cNvSpPr/>
          <p:nvPr/>
        </p:nvSpPr>
        <p:spPr>
          <a:xfrm>
            <a:off x="363070" y="2241588"/>
            <a:ext cx="1557020" cy="1395642"/>
          </a:xfrm>
          <a:prstGeom prst="roundRect">
            <a:avLst>
              <a:gd name="adj" fmla="val 16667"/>
            </a:avLst>
          </a:prstGeom>
          <a:solidFill>
            <a:srgbClr val="174A90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000" i="0" u="none" strike="noStrike" cap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Berbadan</a:t>
            </a:r>
            <a:r>
              <a:rPr lang="en-US" sz="2000" i="0" u="none" strike="noStrike" cap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000" i="0" u="none" strike="noStrike" cap="none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hukum</a:t>
            </a:r>
            <a:r>
              <a:rPr lang="en-US" sz="2000" i="0" u="none" strike="noStrike" cap="none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endParaRPr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Google Shape;537;p20">
            <a:extLst>
              <a:ext uri="{FF2B5EF4-FFF2-40B4-BE49-F238E27FC236}">
                <a16:creationId xmlns:a16="http://schemas.microsoft.com/office/drawing/2014/main" id="{6002D544-70AD-7D99-F213-9072AC284265}"/>
              </a:ext>
            </a:extLst>
          </p:cNvPr>
          <p:cNvSpPr/>
          <p:nvPr/>
        </p:nvSpPr>
        <p:spPr>
          <a:xfrm>
            <a:off x="2127255" y="1206330"/>
            <a:ext cx="4128459" cy="96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52" name="Google Shape;538;p20">
            <a:extLst>
              <a:ext uri="{FF2B5EF4-FFF2-40B4-BE49-F238E27FC236}">
                <a16:creationId xmlns:a16="http://schemas.microsoft.com/office/drawing/2014/main" id="{41CD46C9-2C9F-9FBC-575E-B0C88720FD50}"/>
              </a:ext>
            </a:extLst>
          </p:cNvPr>
          <p:cNvSpPr/>
          <p:nvPr/>
        </p:nvSpPr>
        <p:spPr>
          <a:xfrm>
            <a:off x="2127255" y="3353780"/>
            <a:ext cx="4128459" cy="96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55" name="Google Shape;539;p20">
            <a:extLst>
              <a:ext uri="{FF2B5EF4-FFF2-40B4-BE49-F238E27FC236}">
                <a16:creationId xmlns:a16="http://schemas.microsoft.com/office/drawing/2014/main" id="{83DC1FF2-1251-41F0-5E28-819CD237039D}"/>
              </a:ext>
            </a:extLst>
          </p:cNvPr>
          <p:cNvSpPr/>
          <p:nvPr/>
        </p:nvSpPr>
        <p:spPr>
          <a:xfrm>
            <a:off x="6493834" y="1206331"/>
            <a:ext cx="5464801" cy="960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56" name="Google Shape;540;p20">
            <a:extLst>
              <a:ext uri="{FF2B5EF4-FFF2-40B4-BE49-F238E27FC236}">
                <a16:creationId xmlns:a16="http://schemas.microsoft.com/office/drawing/2014/main" id="{0EA5ECCB-82E1-2DB5-9370-D1C38D950413}"/>
              </a:ext>
            </a:extLst>
          </p:cNvPr>
          <p:cNvSpPr/>
          <p:nvPr/>
        </p:nvSpPr>
        <p:spPr>
          <a:xfrm>
            <a:off x="6493835" y="4967363"/>
            <a:ext cx="5464801" cy="960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59" name="Google Shape;541;p20">
            <a:extLst>
              <a:ext uri="{FF2B5EF4-FFF2-40B4-BE49-F238E27FC236}">
                <a16:creationId xmlns:a16="http://schemas.microsoft.com/office/drawing/2014/main" id="{74BC7821-E39A-2541-5211-611B00D83087}"/>
              </a:ext>
            </a:extLst>
          </p:cNvPr>
          <p:cNvSpPr/>
          <p:nvPr/>
        </p:nvSpPr>
        <p:spPr>
          <a:xfrm>
            <a:off x="6307994" y="850222"/>
            <a:ext cx="588400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-PP </a:t>
            </a:r>
            <a:r>
              <a:rPr lang="en-US" sz="1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Nomor</a:t>
            </a:r>
            <a:r>
              <a:rPr lang="en-US" sz="1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14 </a:t>
            </a:r>
            <a:r>
              <a:rPr lang="en-US" sz="1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Tahun</a:t>
            </a:r>
            <a:r>
              <a:rPr lang="en-US" sz="1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2021 Pasal 41A, Pasal 41b, Pasal 41C-</a:t>
            </a:r>
            <a:endParaRPr sz="14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62" name="Google Shape;542;p20">
            <a:extLst>
              <a:ext uri="{FF2B5EF4-FFF2-40B4-BE49-F238E27FC236}">
                <a16:creationId xmlns:a16="http://schemas.microsoft.com/office/drawing/2014/main" id="{64127EF3-30C6-401A-BB80-0437EBA3E261}"/>
              </a:ext>
            </a:extLst>
          </p:cNvPr>
          <p:cNvSpPr/>
          <p:nvPr/>
        </p:nvSpPr>
        <p:spPr>
          <a:xfrm>
            <a:off x="2450659" y="3671778"/>
            <a:ext cx="3252831" cy="8309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Persetujuan</a:t>
            </a:r>
            <a:r>
              <a:rPr lang="en-US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terhadap</a:t>
            </a:r>
            <a:r>
              <a:rPr lang="en-US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skema</a:t>
            </a:r>
            <a:r>
              <a:rPr lang="en-US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sertifikasi</a:t>
            </a:r>
            <a:r>
              <a:rPr lang="en-US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menjadi</a:t>
            </a:r>
            <a:r>
              <a:rPr lang="en-US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dasar</a:t>
            </a:r>
            <a:r>
              <a:rPr lang="en-US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penerbitan</a:t>
            </a:r>
            <a:r>
              <a:rPr lang="en-US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Lisensi</a:t>
            </a:r>
            <a:r>
              <a:rPr lang="en-US" sz="1600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LSBU. </a:t>
            </a:r>
            <a:endParaRPr sz="16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198B1802-ACF0-4BA2-EDC0-9255F8478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3" name="Round Same Side Corner Rectangle 1">
            <a:extLst>
              <a:ext uri="{FF2B5EF4-FFF2-40B4-BE49-F238E27FC236}">
                <a16:creationId xmlns:a16="http://schemas.microsoft.com/office/drawing/2014/main" id="{C0F27940-8317-FEDE-C490-AA6345170461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7C4F00-FA6C-0170-10CC-CCCCFFB07AE0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LEMBAGA SERTIFIKASI BADAN USAHA (LSBU)</a:t>
            </a: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05160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9140055F-1D8C-1EC2-F48D-7C3A498D7B60}"/>
              </a:ext>
            </a:extLst>
          </p:cNvPr>
          <p:cNvSpPr/>
          <p:nvPr/>
        </p:nvSpPr>
        <p:spPr>
          <a:xfrm>
            <a:off x="6022214" y="3873143"/>
            <a:ext cx="1316093" cy="12880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6C03E9C5-CDAA-ACD2-B5D7-84C5021CC972}"/>
              </a:ext>
            </a:extLst>
          </p:cNvPr>
          <p:cNvSpPr/>
          <p:nvPr/>
        </p:nvSpPr>
        <p:spPr>
          <a:xfrm>
            <a:off x="263364" y="1029656"/>
            <a:ext cx="1427590" cy="134042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0" name="Panah: Kanan 10">
            <a:extLst>
              <a:ext uri="{FF2B5EF4-FFF2-40B4-BE49-F238E27FC236}">
                <a16:creationId xmlns:a16="http://schemas.microsoft.com/office/drawing/2014/main" id="{3717378B-0E28-7B53-51E5-38CDC1EB99EF}"/>
              </a:ext>
            </a:extLst>
          </p:cNvPr>
          <p:cNvSpPr/>
          <p:nvPr/>
        </p:nvSpPr>
        <p:spPr>
          <a:xfrm>
            <a:off x="1829373" y="1470624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FA264355-98A2-DB3F-94FB-7CCB79500797}"/>
              </a:ext>
            </a:extLst>
          </p:cNvPr>
          <p:cNvSpPr/>
          <p:nvPr/>
        </p:nvSpPr>
        <p:spPr>
          <a:xfrm>
            <a:off x="2442960" y="1051166"/>
            <a:ext cx="1246060" cy="127737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2" name="Gambar 9">
            <a:extLst>
              <a:ext uri="{FF2B5EF4-FFF2-40B4-BE49-F238E27FC236}">
                <a16:creationId xmlns:a16="http://schemas.microsoft.com/office/drawing/2014/main" id="{3162D9C5-8E44-3145-F6AD-346B483F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01" y="1293195"/>
            <a:ext cx="623887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4" descr="Animasi Komputer - LINTAS MATERI">
            <a:extLst>
              <a:ext uri="{FF2B5EF4-FFF2-40B4-BE49-F238E27FC236}">
                <a16:creationId xmlns:a16="http://schemas.microsoft.com/office/drawing/2014/main" id="{D336E31C-FC9D-AF10-B50D-341A96B8D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90" y="1343202"/>
            <a:ext cx="735013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Persegi Panjang 53">
            <a:extLst>
              <a:ext uri="{FF2B5EF4-FFF2-40B4-BE49-F238E27FC236}">
                <a16:creationId xmlns:a16="http://schemas.microsoft.com/office/drawing/2014/main" id="{B35F82BB-0742-15D9-40CB-4CCB06680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0362" y="2191877"/>
            <a:ext cx="154788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M Sa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Mendaftar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OSS dan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mengisi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pendaftaran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E296481-576A-0492-0C8E-A9B0D686FFE2}"/>
              </a:ext>
            </a:extLst>
          </p:cNvPr>
          <p:cNvSpPr/>
          <p:nvPr/>
        </p:nvSpPr>
        <p:spPr>
          <a:xfrm>
            <a:off x="4387403" y="1029124"/>
            <a:ext cx="1232534" cy="126829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27" name="Picture 16" descr="105 mengetik clipart gratis | Domain publik vektor">
            <a:extLst>
              <a:ext uri="{FF2B5EF4-FFF2-40B4-BE49-F238E27FC236}">
                <a16:creationId xmlns:a16="http://schemas.microsoft.com/office/drawing/2014/main" id="{EE114D93-015F-E02E-E770-83068325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96" y="1368568"/>
            <a:ext cx="719137" cy="58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Persegi Panjang 59">
            <a:extLst>
              <a:ext uri="{FF2B5EF4-FFF2-40B4-BE49-F238E27FC236}">
                <a16:creationId xmlns:a16="http://schemas.microsoft.com/office/drawing/2014/main" id="{FA75BE38-C5A4-802C-1F71-E7D048116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0514" y="2171083"/>
            <a:ext cx="16530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M Sa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Mengisi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validasi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risiko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(KBLI 71201)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086403C5-B1B0-5A21-F753-7F5E10FE181D}"/>
              </a:ext>
            </a:extLst>
          </p:cNvPr>
          <p:cNvSpPr/>
          <p:nvPr/>
        </p:nvSpPr>
        <p:spPr>
          <a:xfrm>
            <a:off x="6415830" y="1029124"/>
            <a:ext cx="1206386" cy="12479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1" name="Persegi Panjang 63">
            <a:extLst>
              <a:ext uri="{FF2B5EF4-FFF2-40B4-BE49-F238E27FC236}">
                <a16:creationId xmlns:a16="http://schemas.microsoft.com/office/drawing/2014/main" id="{6671566C-DD49-B19A-46BD-55F6FB9CB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100" y="2358471"/>
            <a:ext cx="20554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Menyatakan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persetujuan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kesanggupan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pemenuhan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persyaratan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kewajiban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perizinan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berusaha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F3C1FEAE-5D6A-F2B8-3B82-8263EBF6D4B3}"/>
              </a:ext>
            </a:extLst>
          </p:cNvPr>
          <p:cNvSpPr/>
          <p:nvPr/>
        </p:nvSpPr>
        <p:spPr>
          <a:xfrm>
            <a:off x="8396471" y="1067333"/>
            <a:ext cx="1291234" cy="12300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34" name="Persegi Panjang 66">
            <a:extLst>
              <a:ext uri="{FF2B5EF4-FFF2-40B4-BE49-F238E27FC236}">
                <a16:creationId xmlns:a16="http://schemas.microsoft.com/office/drawing/2014/main" id="{7B71CB18-BBA7-81E8-D557-C19DB9EA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177" y="2376888"/>
            <a:ext cx="205548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OSS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melakukan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vaidasi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otomatis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apabila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lengkap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pelaku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mengisi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data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kembali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50" name="Rectangle 7">
            <a:extLst>
              <a:ext uri="{FF2B5EF4-FFF2-40B4-BE49-F238E27FC236}">
                <a16:creationId xmlns:a16="http://schemas.microsoft.com/office/drawing/2014/main" id="{09FFB88C-22DD-1F29-5120-0E236A5E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40" y="2414730"/>
            <a:ext cx="13668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LSBU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dibentuk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oleh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Asosiasi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terkareditasi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2EAC2FDA-E30F-DADD-AF98-C98B8E7A1F32}"/>
              </a:ext>
            </a:extLst>
          </p:cNvPr>
          <p:cNvSpPr/>
          <p:nvPr/>
        </p:nvSpPr>
        <p:spPr>
          <a:xfrm>
            <a:off x="10375460" y="1045375"/>
            <a:ext cx="1291234" cy="12300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56" name="Picture 24" descr="Ilustrasi pria dan wanita, penilaian kinerja Bisnis manajemen ...">
            <a:extLst>
              <a:ext uri="{FF2B5EF4-FFF2-40B4-BE49-F238E27FC236}">
                <a16:creationId xmlns:a16="http://schemas.microsoft.com/office/drawing/2014/main" id="{38C0FBEF-34B6-72E3-ABB3-9EB565958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31" y="1403271"/>
            <a:ext cx="8413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Persegi Panjang 66">
            <a:extLst>
              <a:ext uri="{FF2B5EF4-FFF2-40B4-BE49-F238E27FC236}">
                <a16:creationId xmlns:a16="http://schemas.microsoft.com/office/drawing/2014/main" id="{A7FE1DB6-999B-06E5-2CFC-CE75F4E4E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5666" y="2376888"/>
            <a:ext cx="17811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OSS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menerbitkan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NIB dan SS belum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terverifikasi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C66085C0-4B42-C2A5-820B-1B27A69B3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89" y="1246234"/>
            <a:ext cx="776687" cy="776687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0C7A39CA-D8C8-760A-30DD-632F10E722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9" t="15054" r="16864" b="24014"/>
          <a:stretch/>
        </p:blipFill>
        <p:spPr>
          <a:xfrm>
            <a:off x="8651854" y="1293195"/>
            <a:ext cx="805956" cy="805956"/>
          </a:xfrm>
          <a:prstGeom prst="rect">
            <a:avLst/>
          </a:prstGeom>
        </p:spPr>
      </p:pic>
      <p:sp>
        <p:nvSpPr>
          <p:cNvPr id="166" name="Panah: Kanan 10">
            <a:extLst>
              <a:ext uri="{FF2B5EF4-FFF2-40B4-BE49-F238E27FC236}">
                <a16:creationId xmlns:a16="http://schemas.microsoft.com/office/drawing/2014/main" id="{093B40E0-6FC6-DFAF-CFE1-4ED52D9D08DA}"/>
              </a:ext>
            </a:extLst>
          </p:cNvPr>
          <p:cNvSpPr/>
          <p:nvPr/>
        </p:nvSpPr>
        <p:spPr>
          <a:xfrm>
            <a:off x="3800733" y="1386864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7" name="Panah: Kanan 10">
            <a:extLst>
              <a:ext uri="{FF2B5EF4-FFF2-40B4-BE49-F238E27FC236}">
                <a16:creationId xmlns:a16="http://schemas.microsoft.com/office/drawing/2014/main" id="{5BA74FB4-29E6-F503-AD1F-C966C3488490}"/>
              </a:ext>
            </a:extLst>
          </p:cNvPr>
          <p:cNvSpPr/>
          <p:nvPr/>
        </p:nvSpPr>
        <p:spPr>
          <a:xfrm>
            <a:off x="5790430" y="1343202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8" name="Panah: Kanan 10">
            <a:extLst>
              <a:ext uri="{FF2B5EF4-FFF2-40B4-BE49-F238E27FC236}">
                <a16:creationId xmlns:a16="http://schemas.microsoft.com/office/drawing/2014/main" id="{1D36C8F5-7A02-73E2-CDC6-E1D3C5BF4FD7}"/>
              </a:ext>
            </a:extLst>
          </p:cNvPr>
          <p:cNvSpPr/>
          <p:nvPr/>
        </p:nvSpPr>
        <p:spPr>
          <a:xfrm>
            <a:off x="7770058" y="1372348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9" name="Panah: Kanan 10">
            <a:extLst>
              <a:ext uri="{FF2B5EF4-FFF2-40B4-BE49-F238E27FC236}">
                <a16:creationId xmlns:a16="http://schemas.microsoft.com/office/drawing/2014/main" id="{5AE3D3DB-E1D4-F5DB-E999-02C7AE8BD640}"/>
              </a:ext>
            </a:extLst>
          </p:cNvPr>
          <p:cNvSpPr/>
          <p:nvPr/>
        </p:nvSpPr>
        <p:spPr>
          <a:xfrm>
            <a:off x="9850154" y="1369623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84" name="Panah: Kanan 10">
            <a:extLst>
              <a:ext uri="{FF2B5EF4-FFF2-40B4-BE49-F238E27FC236}">
                <a16:creationId xmlns:a16="http://schemas.microsoft.com/office/drawing/2014/main" id="{1FCCD477-8CC9-9548-3780-20AC959EDFBD}"/>
              </a:ext>
            </a:extLst>
          </p:cNvPr>
          <p:cNvSpPr/>
          <p:nvPr/>
        </p:nvSpPr>
        <p:spPr>
          <a:xfrm rot="5400000">
            <a:off x="10808805" y="3193715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0863C3B6-BD2F-90F7-6787-76DD7B475B71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A7B3CD-5876-5D7D-DD89-4830A63E59CC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  <a:t>ALUR PERMOHONAN LISENSI LSBU</a:t>
            </a:r>
          </a:p>
        </p:txBody>
      </p:sp>
      <p:pic>
        <p:nvPicPr>
          <p:cNvPr id="17" name="Picture 16" descr="lgo sigap.png">
            <a:extLst>
              <a:ext uri="{FF2B5EF4-FFF2-40B4-BE49-F238E27FC236}">
                <a16:creationId xmlns:a16="http://schemas.microsoft.com/office/drawing/2014/main" id="{93BB4735-6BB1-B383-F6E0-1B81AF807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306D230-CD97-C64B-5830-906F42C914E7}"/>
              </a:ext>
            </a:extLst>
          </p:cNvPr>
          <p:cNvSpPr/>
          <p:nvPr/>
        </p:nvSpPr>
        <p:spPr>
          <a:xfrm>
            <a:off x="10333256" y="3837745"/>
            <a:ext cx="1396570" cy="134403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3" name="Persegi Panjang 71">
            <a:extLst>
              <a:ext uri="{FF2B5EF4-FFF2-40B4-BE49-F238E27FC236}">
                <a16:creationId xmlns:a16="http://schemas.microsoft.com/office/drawing/2014/main" id="{5534337D-082E-7047-3EDC-AAD9C1ED9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5501" y="5215678"/>
            <a:ext cx="254661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Melakukan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PB UMKU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melalui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SSO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masuk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ke Portal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Perizinan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PUPR,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mengisi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data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persyaratan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lisensi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LSBU 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(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saat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ini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dilakukan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manual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melalui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Google Drive </a:t>
            </a:r>
            <a:r>
              <a:rPr kumimoji="0" lang="en-US" alt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atau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One Drive)</a:t>
            </a:r>
            <a:endParaRPr kumimoji="0" lang="en-US" alt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3E54C53-BFA2-7C85-8431-B2E7C94D6240}"/>
              </a:ext>
            </a:extLst>
          </p:cNvPr>
          <p:cNvSpPr/>
          <p:nvPr/>
        </p:nvSpPr>
        <p:spPr>
          <a:xfrm>
            <a:off x="8107512" y="3906498"/>
            <a:ext cx="1316093" cy="12880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5" name="Persegi Panjang 74">
            <a:extLst>
              <a:ext uri="{FF2B5EF4-FFF2-40B4-BE49-F238E27FC236}">
                <a16:creationId xmlns:a16="http://schemas.microsoft.com/office/drawing/2014/main" id="{04B65FF5-C472-5E5B-95C3-F036F6DD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968" y="5194512"/>
            <a:ext cx="189717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LPJK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memeriksa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kelengkapan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data,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jika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lengkap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Pelaku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Usaha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diberikan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notifikasi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7" name="Persegi Panjang 77">
            <a:extLst>
              <a:ext uri="{FF2B5EF4-FFF2-40B4-BE49-F238E27FC236}">
                <a16:creationId xmlns:a16="http://schemas.microsoft.com/office/drawing/2014/main" id="{6ED7AF2E-72F4-F95F-B4DA-2311F33F1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5363" y="5215678"/>
            <a:ext cx="21447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Proses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Penilaian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Kelayakan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LSBU (Audit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Kecukupan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dan Audit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Lapangan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8" name="Oval 79">
            <a:extLst>
              <a:ext uri="{FF2B5EF4-FFF2-40B4-BE49-F238E27FC236}">
                <a16:creationId xmlns:a16="http://schemas.microsoft.com/office/drawing/2014/main" id="{77C4E884-EA8E-BC6D-BF5E-7C4DB2CF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797" y="3837745"/>
            <a:ext cx="1316484" cy="128801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9" name="Persegi Panjang 80">
            <a:extLst>
              <a:ext uri="{FF2B5EF4-FFF2-40B4-BE49-F238E27FC236}">
                <a16:creationId xmlns:a16="http://schemas.microsoft.com/office/drawing/2014/main" id="{6950CC27-E04C-6F76-7AEA-B7EDC74A7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560" y="5193309"/>
            <a:ext cx="1743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Verifikasi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Persetujuan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43EB51-EC66-8094-EE97-23D11C4E785D}"/>
              </a:ext>
            </a:extLst>
          </p:cNvPr>
          <p:cNvSpPr/>
          <p:nvPr/>
        </p:nvSpPr>
        <p:spPr>
          <a:xfrm>
            <a:off x="134109" y="3799732"/>
            <a:ext cx="1366838" cy="134605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1" name="Persegi Panjang 87">
            <a:extLst>
              <a:ext uri="{FF2B5EF4-FFF2-40B4-BE49-F238E27FC236}">
                <a16:creationId xmlns:a16="http://schemas.microsoft.com/office/drawing/2014/main" id="{746CDEFF-977A-A97F-8CF6-623F09965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710" y="5249453"/>
            <a:ext cx="1350034" cy="738664"/>
          </a:xfrm>
          <a:prstGeom prst="rect">
            <a:avLst/>
          </a:prstGeom>
          <a:solidFill>
            <a:srgbClr val="00B0F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Penerbitan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NIB dan SS </a:t>
            </a:r>
            <a:r>
              <a:rPr kumimoji="0" lang="en-US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terverifikasi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cs typeface="Times New Roman" panose="02020603050405020304" pitchFamily="18" charset="0"/>
              </a:rPr>
              <a:t> </a:t>
            </a: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4EB738-893A-D888-5B3D-018C68D9F499}"/>
              </a:ext>
            </a:extLst>
          </p:cNvPr>
          <p:cNvSpPr/>
          <p:nvPr/>
        </p:nvSpPr>
        <p:spPr>
          <a:xfrm>
            <a:off x="4027154" y="3848767"/>
            <a:ext cx="1277720" cy="12880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15" name="Persegi Panjang 77">
            <a:extLst>
              <a:ext uri="{FF2B5EF4-FFF2-40B4-BE49-F238E27FC236}">
                <a16:creationId xmlns:a16="http://schemas.microsoft.com/office/drawing/2014/main" id="{5739BC62-47FF-4EE7-E726-A6E0CC503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635" y="5215678"/>
            <a:ext cx="16981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Penerbitan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Lisensi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LSBU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9436F4-E4ED-3BB2-E68B-CA44E0305D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1347" t="25417" r="34921" b="15139"/>
          <a:stretch/>
        </p:blipFill>
        <p:spPr>
          <a:xfrm>
            <a:off x="432996" y="3932801"/>
            <a:ext cx="775356" cy="1092427"/>
          </a:xfrm>
          <a:prstGeom prst="rect">
            <a:avLst/>
          </a:prstGeom>
        </p:spPr>
      </p:pic>
      <p:sp>
        <p:nvSpPr>
          <p:cNvPr id="19" name="Panah: Kanan 10">
            <a:extLst>
              <a:ext uri="{FF2B5EF4-FFF2-40B4-BE49-F238E27FC236}">
                <a16:creationId xmlns:a16="http://schemas.microsoft.com/office/drawing/2014/main" id="{3EC3A1E1-083F-9636-20B3-226223868F35}"/>
              </a:ext>
            </a:extLst>
          </p:cNvPr>
          <p:cNvSpPr/>
          <p:nvPr/>
        </p:nvSpPr>
        <p:spPr>
          <a:xfrm rot="9754571">
            <a:off x="11342280" y="4451295"/>
            <a:ext cx="180067" cy="2493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20" name="Panah: Kanan 10">
            <a:extLst>
              <a:ext uri="{FF2B5EF4-FFF2-40B4-BE49-F238E27FC236}">
                <a16:creationId xmlns:a16="http://schemas.microsoft.com/office/drawing/2014/main" id="{EB27E401-2EE9-0280-5080-32989929FE6B}"/>
              </a:ext>
            </a:extLst>
          </p:cNvPr>
          <p:cNvSpPr/>
          <p:nvPr/>
        </p:nvSpPr>
        <p:spPr>
          <a:xfrm rot="10800000">
            <a:off x="9632508" y="4215806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21" name="Panah: Kanan 10">
            <a:extLst>
              <a:ext uri="{FF2B5EF4-FFF2-40B4-BE49-F238E27FC236}">
                <a16:creationId xmlns:a16="http://schemas.microsoft.com/office/drawing/2014/main" id="{1C71FF13-F9A3-24AB-D302-AAA40C9FDF76}"/>
              </a:ext>
            </a:extLst>
          </p:cNvPr>
          <p:cNvSpPr/>
          <p:nvPr/>
        </p:nvSpPr>
        <p:spPr>
          <a:xfrm rot="10800000">
            <a:off x="7440377" y="4256551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22" name="Panah: Kanan 10">
            <a:extLst>
              <a:ext uri="{FF2B5EF4-FFF2-40B4-BE49-F238E27FC236}">
                <a16:creationId xmlns:a16="http://schemas.microsoft.com/office/drawing/2014/main" id="{699BCE55-8FD6-D7D8-D4BA-0D67A14A7BC9}"/>
              </a:ext>
            </a:extLst>
          </p:cNvPr>
          <p:cNvSpPr/>
          <p:nvPr/>
        </p:nvSpPr>
        <p:spPr>
          <a:xfrm rot="10800000">
            <a:off x="5406167" y="4256551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23" name="Panah: Kanan 10">
            <a:extLst>
              <a:ext uri="{FF2B5EF4-FFF2-40B4-BE49-F238E27FC236}">
                <a16:creationId xmlns:a16="http://schemas.microsoft.com/office/drawing/2014/main" id="{BE372FF5-FCF7-B045-A9E9-100EE668BEF9}"/>
              </a:ext>
            </a:extLst>
          </p:cNvPr>
          <p:cNvSpPr/>
          <p:nvPr/>
        </p:nvSpPr>
        <p:spPr>
          <a:xfrm rot="10800000">
            <a:off x="3467435" y="4228251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</a:endParaRPr>
          </a:p>
        </p:txBody>
      </p:sp>
      <p:sp>
        <p:nvSpPr>
          <p:cNvPr id="24" name="Panah: Kanan 10">
            <a:extLst>
              <a:ext uri="{FF2B5EF4-FFF2-40B4-BE49-F238E27FC236}">
                <a16:creationId xmlns:a16="http://schemas.microsoft.com/office/drawing/2014/main" id="{F5ED4250-E97C-B7A8-E1A3-BB27AA823710}"/>
              </a:ext>
            </a:extLst>
          </p:cNvPr>
          <p:cNvSpPr/>
          <p:nvPr/>
        </p:nvSpPr>
        <p:spPr>
          <a:xfrm rot="10800000">
            <a:off x="1540170" y="4228754"/>
            <a:ext cx="454907" cy="587907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C18463-E4FC-BCDC-E848-4DDC502DC4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1056" y="4010863"/>
            <a:ext cx="942572" cy="251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D3FFE2-E8DC-796C-A294-2A7542E4F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4025" y="4292909"/>
            <a:ext cx="539227" cy="8137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69855A-3DC8-B44C-1396-56FAC84AA0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38" y="4103344"/>
            <a:ext cx="601490" cy="601490"/>
          </a:xfrm>
          <a:prstGeom prst="rect">
            <a:avLst/>
          </a:prstGeom>
          <a:ln w="3175">
            <a:solidFill>
              <a:srgbClr val="354878"/>
            </a:solidFill>
          </a:ln>
        </p:spPr>
      </p:pic>
      <p:sp>
        <p:nvSpPr>
          <p:cNvPr id="28" name="Persegi Panjang 77">
            <a:extLst>
              <a:ext uri="{FF2B5EF4-FFF2-40B4-BE49-F238E27FC236}">
                <a16:creationId xmlns:a16="http://schemas.microsoft.com/office/drawing/2014/main" id="{BFE8FD67-C58D-43E3-AC40-70F2BA017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48" y="4775665"/>
            <a:ext cx="16981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LPJK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68CF589-4DA4-23AF-B84D-BA66D19CE2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5185" y="4030972"/>
            <a:ext cx="770453" cy="9150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E1EF8E-73E0-7456-7019-EEEB1A176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8606" y="4179008"/>
            <a:ext cx="813907" cy="774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A19DE4-B7D9-5718-A039-F9BF3CC42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18" y="4089263"/>
            <a:ext cx="601490" cy="601490"/>
          </a:xfrm>
          <a:prstGeom prst="rect">
            <a:avLst/>
          </a:prstGeom>
          <a:ln w="3175">
            <a:solidFill>
              <a:srgbClr val="354878"/>
            </a:solidFill>
          </a:ln>
        </p:spPr>
      </p:pic>
      <p:sp>
        <p:nvSpPr>
          <p:cNvPr id="32" name="Persegi Panjang 77">
            <a:extLst>
              <a:ext uri="{FF2B5EF4-FFF2-40B4-BE49-F238E27FC236}">
                <a16:creationId xmlns:a16="http://schemas.microsoft.com/office/drawing/2014/main" id="{ED80DE13-A285-A116-1C08-E04F3C166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144" y="4699506"/>
            <a:ext cx="16981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M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PUPR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9338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649;p24">
            <a:extLst>
              <a:ext uri="{FF2B5EF4-FFF2-40B4-BE49-F238E27FC236}">
                <a16:creationId xmlns:a16="http://schemas.microsoft.com/office/drawing/2014/main" id="{A8080A4D-9847-66E3-15E5-3650800864AE}"/>
              </a:ext>
            </a:extLst>
          </p:cNvPr>
          <p:cNvGrpSpPr/>
          <p:nvPr/>
        </p:nvGrpSpPr>
        <p:grpSpPr>
          <a:xfrm>
            <a:off x="1790213" y="5342474"/>
            <a:ext cx="3077621" cy="785314"/>
            <a:chOff x="0" y="0"/>
            <a:chExt cx="2881856" cy="827954"/>
          </a:xfrm>
          <a:solidFill>
            <a:schemeClr val="bg2">
              <a:lumMod val="90000"/>
            </a:schemeClr>
          </a:solidFill>
        </p:grpSpPr>
        <p:sp>
          <p:nvSpPr>
            <p:cNvPr id="114" name="Google Shape;650;p24">
              <a:extLst>
                <a:ext uri="{FF2B5EF4-FFF2-40B4-BE49-F238E27FC236}">
                  <a16:creationId xmlns:a16="http://schemas.microsoft.com/office/drawing/2014/main" id="{8CFF7052-47BB-9B8B-63D5-5B8EF5627665}"/>
                </a:ext>
              </a:extLst>
            </p:cNvPr>
            <p:cNvSpPr/>
            <p:nvPr/>
          </p:nvSpPr>
          <p:spPr>
            <a:xfrm>
              <a:off x="0" y="0"/>
              <a:ext cx="2881856" cy="827954"/>
            </a:xfrm>
            <a:custGeom>
              <a:avLst/>
              <a:gdLst/>
              <a:ahLst/>
              <a:cxnLst/>
              <a:rect l="l" t="t" r="r" b="b"/>
              <a:pathLst>
                <a:path w="21587" h="21561" extrusionOk="0">
                  <a:moveTo>
                    <a:pt x="2980" y="0"/>
                  </a:moveTo>
                  <a:lnTo>
                    <a:pt x="18387" y="65"/>
                  </a:lnTo>
                  <a:cubicBezTo>
                    <a:pt x="18773" y="189"/>
                    <a:pt x="19144" y="552"/>
                    <a:pt x="19475" y="1129"/>
                  </a:cubicBezTo>
                  <a:cubicBezTo>
                    <a:pt x="19760" y="1626"/>
                    <a:pt x="20009" y="2273"/>
                    <a:pt x="20209" y="3035"/>
                  </a:cubicBezTo>
                  <a:lnTo>
                    <a:pt x="21346" y="8246"/>
                  </a:lnTo>
                  <a:cubicBezTo>
                    <a:pt x="21499" y="8969"/>
                    <a:pt x="21581" y="9792"/>
                    <a:pt x="21587" y="10633"/>
                  </a:cubicBezTo>
                  <a:cubicBezTo>
                    <a:pt x="21592" y="11506"/>
                    <a:pt x="21514" y="12367"/>
                    <a:pt x="21360" y="13124"/>
                  </a:cubicBezTo>
                  <a:lnTo>
                    <a:pt x="19953" y="19846"/>
                  </a:lnTo>
                  <a:cubicBezTo>
                    <a:pt x="19744" y="20512"/>
                    <a:pt x="19477" y="21011"/>
                    <a:pt x="19178" y="21295"/>
                  </a:cubicBezTo>
                  <a:cubicBezTo>
                    <a:pt x="18947" y="21515"/>
                    <a:pt x="18703" y="21600"/>
                    <a:pt x="18460" y="21544"/>
                  </a:cubicBezTo>
                  <a:lnTo>
                    <a:pt x="3281" y="21329"/>
                  </a:lnTo>
                  <a:cubicBezTo>
                    <a:pt x="2977" y="21452"/>
                    <a:pt x="2666" y="21349"/>
                    <a:pt x="2379" y="21029"/>
                  </a:cubicBezTo>
                  <a:cubicBezTo>
                    <a:pt x="2109" y="20728"/>
                    <a:pt x="1869" y="20243"/>
                    <a:pt x="1681" y="19618"/>
                  </a:cubicBezTo>
                  <a:lnTo>
                    <a:pt x="277" y="13669"/>
                  </a:lnTo>
                  <a:cubicBezTo>
                    <a:pt x="89" y="12925"/>
                    <a:pt x="-8" y="12026"/>
                    <a:pt x="1" y="11111"/>
                  </a:cubicBezTo>
                  <a:cubicBezTo>
                    <a:pt x="9" y="10233"/>
                    <a:pt x="115" y="9384"/>
                    <a:pt x="303" y="8685"/>
                  </a:cubicBezTo>
                  <a:lnTo>
                    <a:pt x="1570" y="2636"/>
                  </a:lnTo>
                  <a:cubicBezTo>
                    <a:pt x="1687" y="1936"/>
                    <a:pt x="1865" y="1331"/>
                    <a:pt x="2087" y="877"/>
                  </a:cubicBezTo>
                  <a:cubicBezTo>
                    <a:pt x="2348" y="342"/>
                    <a:pt x="2658" y="37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651;p24">
              <a:extLst>
                <a:ext uri="{FF2B5EF4-FFF2-40B4-BE49-F238E27FC236}">
                  <a16:creationId xmlns:a16="http://schemas.microsoft.com/office/drawing/2014/main" id="{6BA13513-763E-7609-9BD5-11C225A872DA}"/>
                </a:ext>
              </a:extLst>
            </p:cNvPr>
            <p:cNvSpPr/>
            <p:nvPr/>
          </p:nvSpPr>
          <p:spPr>
            <a:xfrm>
              <a:off x="76012" y="57845"/>
              <a:ext cx="764491" cy="712264"/>
            </a:xfrm>
            <a:custGeom>
              <a:avLst/>
              <a:gdLst/>
              <a:ahLst/>
              <a:cxnLst/>
              <a:rect l="l" t="t" r="r" b="b"/>
              <a:pathLst>
                <a:path w="21545" h="21583" extrusionOk="0">
                  <a:moveTo>
                    <a:pt x="6995" y="63"/>
                  </a:moveTo>
                  <a:lnTo>
                    <a:pt x="14146" y="3"/>
                  </a:lnTo>
                  <a:cubicBezTo>
                    <a:pt x="14614" y="-17"/>
                    <a:pt x="15080" y="70"/>
                    <a:pt x="15513" y="259"/>
                  </a:cubicBezTo>
                  <a:cubicBezTo>
                    <a:pt x="15911" y="433"/>
                    <a:pt x="16274" y="689"/>
                    <a:pt x="16581" y="1012"/>
                  </a:cubicBezTo>
                  <a:lnTo>
                    <a:pt x="20981" y="8570"/>
                  </a:lnTo>
                  <a:cubicBezTo>
                    <a:pt x="21329" y="9291"/>
                    <a:pt x="21521" y="10087"/>
                    <a:pt x="21543" y="10898"/>
                  </a:cubicBezTo>
                  <a:cubicBezTo>
                    <a:pt x="21563" y="11623"/>
                    <a:pt x="21447" y="12346"/>
                    <a:pt x="21201" y="13022"/>
                  </a:cubicBezTo>
                  <a:lnTo>
                    <a:pt x="17586" y="19473"/>
                  </a:lnTo>
                  <a:cubicBezTo>
                    <a:pt x="17302" y="20094"/>
                    <a:pt x="16859" y="20615"/>
                    <a:pt x="16309" y="20976"/>
                  </a:cubicBezTo>
                  <a:cubicBezTo>
                    <a:pt x="15812" y="21302"/>
                    <a:pt x="15246" y="21485"/>
                    <a:pt x="14664" y="21506"/>
                  </a:cubicBezTo>
                  <a:lnTo>
                    <a:pt x="8109" y="21583"/>
                  </a:lnTo>
                  <a:cubicBezTo>
                    <a:pt x="7566" y="21505"/>
                    <a:pt x="7036" y="21344"/>
                    <a:pt x="6536" y="21105"/>
                  </a:cubicBezTo>
                  <a:cubicBezTo>
                    <a:pt x="5994" y="20847"/>
                    <a:pt x="5493" y="20501"/>
                    <a:pt x="5049" y="20079"/>
                  </a:cubicBezTo>
                  <a:cubicBezTo>
                    <a:pt x="4224" y="18920"/>
                    <a:pt x="3422" y="17744"/>
                    <a:pt x="2641" y="16551"/>
                  </a:cubicBezTo>
                  <a:cubicBezTo>
                    <a:pt x="1878" y="15383"/>
                    <a:pt x="1136" y="14199"/>
                    <a:pt x="416" y="13000"/>
                  </a:cubicBezTo>
                  <a:cubicBezTo>
                    <a:pt x="104" y="12388"/>
                    <a:pt x="-37" y="11694"/>
                    <a:pt x="8" y="10999"/>
                  </a:cubicBezTo>
                  <a:cubicBezTo>
                    <a:pt x="51" y="10343"/>
                    <a:pt x="258" y="9712"/>
                    <a:pt x="607" y="9172"/>
                  </a:cubicBezTo>
                  <a:lnTo>
                    <a:pt x="4193" y="1765"/>
                  </a:lnTo>
                  <a:cubicBezTo>
                    <a:pt x="4457" y="1317"/>
                    <a:pt x="4809" y="937"/>
                    <a:pt x="5224" y="650"/>
                  </a:cubicBezTo>
                  <a:cubicBezTo>
                    <a:pt x="5753" y="283"/>
                    <a:pt x="6366" y="80"/>
                    <a:pt x="6995" y="6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" name="Google Shape;658;p24">
            <a:extLst>
              <a:ext uri="{FF2B5EF4-FFF2-40B4-BE49-F238E27FC236}">
                <a16:creationId xmlns:a16="http://schemas.microsoft.com/office/drawing/2014/main" id="{E2D0752A-B363-462A-CB3C-66CDE35CABEB}"/>
              </a:ext>
            </a:extLst>
          </p:cNvPr>
          <p:cNvGrpSpPr/>
          <p:nvPr/>
        </p:nvGrpSpPr>
        <p:grpSpPr>
          <a:xfrm>
            <a:off x="2279959" y="4462541"/>
            <a:ext cx="3394699" cy="771517"/>
            <a:chOff x="0" y="0"/>
            <a:chExt cx="2348027" cy="82795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" name="Google Shape;659;p24">
              <a:extLst>
                <a:ext uri="{FF2B5EF4-FFF2-40B4-BE49-F238E27FC236}">
                  <a16:creationId xmlns:a16="http://schemas.microsoft.com/office/drawing/2014/main" id="{CB28FFDE-6FC2-5970-A410-2A4A86C69CE4}"/>
                </a:ext>
              </a:extLst>
            </p:cNvPr>
            <p:cNvSpPr/>
            <p:nvPr/>
          </p:nvSpPr>
          <p:spPr>
            <a:xfrm>
              <a:off x="0" y="0"/>
              <a:ext cx="2348027" cy="827954"/>
            </a:xfrm>
            <a:custGeom>
              <a:avLst/>
              <a:gdLst/>
              <a:ahLst/>
              <a:cxnLst/>
              <a:rect l="l" t="t" r="r" b="b"/>
              <a:pathLst>
                <a:path w="21587" h="21561" extrusionOk="0">
                  <a:moveTo>
                    <a:pt x="2980" y="0"/>
                  </a:moveTo>
                  <a:lnTo>
                    <a:pt x="18387" y="65"/>
                  </a:lnTo>
                  <a:cubicBezTo>
                    <a:pt x="18773" y="189"/>
                    <a:pt x="19144" y="552"/>
                    <a:pt x="19475" y="1129"/>
                  </a:cubicBezTo>
                  <a:cubicBezTo>
                    <a:pt x="19760" y="1626"/>
                    <a:pt x="20009" y="2273"/>
                    <a:pt x="20209" y="3035"/>
                  </a:cubicBezTo>
                  <a:lnTo>
                    <a:pt x="21346" y="8246"/>
                  </a:lnTo>
                  <a:cubicBezTo>
                    <a:pt x="21499" y="8969"/>
                    <a:pt x="21581" y="9792"/>
                    <a:pt x="21587" y="10633"/>
                  </a:cubicBezTo>
                  <a:cubicBezTo>
                    <a:pt x="21592" y="11506"/>
                    <a:pt x="21514" y="12367"/>
                    <a:pt x="21360" y="13124"/>
                  </a:cubicBezTo>
                  <a:lnTo>
                    <a:pt x="19953" y="19846"/>
                  </a:lnTo>
                  <a:cubicBezTo>
                    <a:pt x="19744" y="20512"/>
                    <a:pt x="19477" y="21011"/>
                    <a:pt x="19178" y="21295"/>
                  </a:cubicBezTo>
                  <a:cubicBezTo>
                    <a:pt x="18947" y="21515"/>
                    <a:pt x="18703" y="21600"/>
                    <a:pt x="18460" y="21544"/>
                  </a:cubicBezTo>
                  <a:lnTo>
                    <a:pt x="3281" y="21329"/>
                  </a:lnTo>
                  <a:cubicBezTo>
                    <a:pt x="2977" y="21452"/>
                    <a:pt x="2666" y="21349"/>
                    <a:pt x="2379" y="21029"/>
                  </a:cubicBezTo>
                  <a:cubicBezTo>
                    <a:pt x="2109" y="20728"/>
                    <a:pt x="1869" y="20243"/>
                    <a:pt x="1681" y="19618"/>
                  </a:cubicBezTo>
                  <a:lnTo>
                    <a:pt x="277" y="13669"/>
                  </a:lnTo>
                  <a:cubicBezTo>
                    <a:pt x="89" y="12925"/>
                    <a:pt x="-8" y="12026"/>
                    <a:pt x="1" y="11111"/>
                  </a:cubicBezTo>
                  <a:cubicBezTo>
                    <a:pt x="9" y="10233"/>
                    <a:pt x="115" y="9384"/>
                    <a:pt x="303" y="8685"/>
                  </a:cubicBezTo>
                  <a:lnTo>
                    <a:pt x="1570" y="2636"/>
                  </a:lnTo>
                  <a:cubicBezTo>
                    <a:pt x="1687" y="1936"/>
                    <a:pt x="1865" y="1331"/>
                    <a:pt x="2087" y="877"/>
                  </a:cubicBezTo>
                  <a:cubicBezTo>
                    <a:pt x="2348" y="342"/>
                    <a:pt x="2658" y="37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660;p24">
              <a:extLst>
                <a:ext uri="{FF2B5EF4-FFF2-40B4-BE49-F238E27FC236}">
                  <a16:creationId xmlns:a16="http://schemas.microsoft.com/office/drawing/2014/main" id="{FC69EE14-3598-DFD5-58B6-23C3045241B9}"/>
                </a:ext>
              </a:extLst>
            </p:cNvPr>
            <p:cNvSpPr/>
            <p:nvPr/>
          </p:nvSpPr>
          <p:spPr>
            <a:xfrm>
              <a:off x="76012" y="57845"/>
              <a:ext cx="500246" cy="712263"/>
            </a:xfrm>
            <a:custGeom>
              <a:avLst/>
              <a:gdLst/>
              <a:ahLst/>
              <a:cxnLst/>
              <a:rect l="l" t="t" r="r" b="b"/>
              <a:pathLst>
                <a:path w="21545" h="21583" extrusionOk="0">
                  <a:moveTo>
                    <a:pt x="6995" y="63"/>
                  </a:moveTo>
                  <a:lnTo>
                    <a:pt x="14146" y="3"/>
                  </a:lnTo>
                  <a:cubicBezTo>
                    <a:pt x="14614" y="-17"/>
                    <a:pt x="15080" y="70"/>
                    <a:pt x="15513" y="259"/>
                  </a:cubicBezTo>
                  <a:cubicBezTo>
                    <a:pt x="15911" y="433"/>
                    <a:pt x="16274" y="689"/>
                    <a:pt x="16581" y="1012"/>
                  </a:cubicBezTo>
                  <a:lnTo>
                    <a:pt x="20981" y="8570"/>
                  </a:lnTo>
                  <a:cubicBezTo>
                    <a:pt x="21329" y="9291"/>
                    <a:pt x="21521" y="10087"/>
                    <a:pt x="21543" y="10898"/>
                  </a:cubicBezTo>
                  <a:cubicBezTo>
                    <a:pt x="21563" y="11623"/>
                    <a:pt x="21447" y="12346"/>
                    <a:pt x="21201" y="13022"/>
                  </a:cubicBezTo>
                  <a:lnTo>
                    <a:pt x="17586" y="19473"/>
                  </a:lnTo>
                  <a:cubicBezTo>
                    <a:pt x="17302" y="20094"/>
                    <a:pt x="16859" y="20615"/>
                    <a:pt x="16309" y="20976"/>
                  </a:cubicBezTo>
                  <a:cubicBezTo>
                    <a:pt x="15812" y="21302"/>
                    <a:pt x="15246" y="21485"/>
                    <a:pt x="14664" y="21506"/>
                  </a:cubicBezTo>
                  <a:lnTo>
                    <a:pt x="8109" y="21583"/>
                  </a:lnTo>
                  <a:cubicBezTo>
                    <a:pt x="7566" y="21505"/>
                    <a:pt x="7036" y="21344"/>
                    <a:pt x="6536" y="21105"/>
                  </a:cubicBezTo>
                  <a:cubicBezTo>
                    <a:pt x="5994" y="20847"/>
                    <a:pt x="5493" y="20501"/>
                    <a:pt x="5049" y="20079"/>
                  </a:cubicBezTo>
                  <a:cubicBezTo>
                    <a:pt x="4224" y="18920"/>
                    <a:pt x="3422" y="17744"/>
                    <a:pt x="2641" y="16551"/>
                  </a:cubicBezTo>
                  <a:cubicBezTo>
                    <a:pt x="1878" y="15383"/>
                    <a:pt x="1136" y="14199"/>
                    <a:pt x="416" y="13000"/>
                  </a:cubicBezTo>
                  <a:cubicBezTo>
                    <a:pt x="104" y="12388"/>
                    <a:pt x="-37" y="11694"/>
                    <a:pt x="8" y="10999"/>
                  </a:cubicBezTo>
                  <a:cubicBezTo>
                    <a:pt x="51" y="10343"/>
                    <a:pt x="258" y="9712"/>
                    <a:pt x="607" y="9172"/>
                  </a:cubicBezTo>
                  <a:lnTo>
                    <a:pt x="4193" y="1765"/>
                  </a:lnTo>
                  <a:cubicBezTo>
                    <a:pt x="4457" y="1317"/>
                    <a:pt x="4809" y="937"/>
                    <a:pt x="5224" y="650"/>
                  </a:cubicBezTo>
                  <a:cubicBezTo>
                    <a:pt x="5753" y="283"/>
                    <a:pt x="6366" y="80"/>
                    <a:pt x="6995" y="6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648;p24">
            <a:extLst>
              <a:ext uri="{FF2B5EF4-FFF2-40B4-BE49-F238E27FC236}">
                <a16:creationId xmlns:a16="http://schemas.microsoft.com/office/drawing/2014/main" id="{84746ECB-5CDC-9F5A-345D-B3EBB315D076}"/>
              </a:ext>
            </a:extLst>
          </p:cNvPr>
          <p:cNvSpPr/>
          <p:nvPr/>
        </p:nvSpPr>
        <p:spPr>
          <a:xfrm>
            <a:off x="156057" y="2170100"/>
            <a:ext cx="1911399" cy="1700779"/>
          </a:xfrm>
          <a:custGeom>
            <a:avLst/>
            <a:gdLst/>
            <a:ahLst/>
            <a:cxnLst/>
            <a:rect l="l" t="t" r="r" b="b"/>
            <a:pathLst>
              <a:path w="21545" h="21583" extrusionOk="0">
                <a:moveTo>
                  <a:pt x="6995" y="63"/>
                </a:moveTo>
                <a:lnTo>
                  <a:pt x="14146" y="3"/>
                </a:lnTo>
                <a:cubicBezTo>
                  <a:pt x="14614" y="-17"/>
                  <a:pt x="15080" y="70"/>
                  <a:pt x="15513" y="259"/>
                </a:cubicBezTo>
                <a:cubicBezTo>
                  <a:pt x="15911" y="433"/>
                  <a:pt x="16274" y="689"/>
                  <a:pt x="16581" y="1012"/>
                </a:cubicBezTo>
                <a:lnTo>
                  <a:pt x="20981" y="8570"/>
                </a:lnTo>
                <a:cubicBezTo>
                  <a:pt x="21329" y="9291"/>
                  <a:pt x="21521" y="10087"/>
                  <a:pt x="21543" y="10898"/>
                </a:cubicBezTo>
                <a:cubicBezTo>
                  <a:pt x="21563" y="11623"/>
                  <a:pt x="21447" y="12346"/>
                  <a:pt x="21201" y="13022"/>
                </a:cubicBezTo>
                <a:lnTo>
                  <a:pt x="17586" y="19473"/>
                </a:lnTo>
                <a:cubicBezTo>
                  <a:pt x="17302" y="20094"/>
                  <a:pt x="16859" y="20615"/>
                  <a:pt x="16309" y="20976"/>
                </a:cubicBezTo>
                <a:cubicBezTo>
                  <a:pt x="15812" y="21302"/>
                  <a:pt x="15246" y="21485"/>
                  <a:pt x="14664" y="21506"/>
                </a:cubicBezTo>
                <a:lnTo>
                  <a:pt x="8109" y="21583"/>
                </a:lnTo>
                <a:cubicBezTo>
                  <a:pt x="7566" y="21505"/>
                  <a:pt x="7036" y="21344"/>
                  <a:pt x="6536" y="21105"/>
                </a:cubicBezTo>
                <a:cubicBezTo>
                  <a:pt x="5994" y="20847"/>
                  <a:pt x="5493" y="20501"/>
                  <a:pt x="5049" y="20079"/>
                </a:cubicBezTo>
                <a:cubicBezTo>
                  <a:pt x="4224" y="18920"/>
                  <a:pt x="3422" y="17744"/>
                  <a:pt x="2641" y="16551"/>
                </a:cubicBezTo>
                <a:cubicBezTo>
                  <a:pt x="1878" y="15383"/>
                  <a:pt x="1136" y="14199"/>
                  <a:pt x="416" y="13000"/>
                </a:cubicBezTo>
                <a:cubicBezTo>
                  <a:pt x="104" y="12388"/>
                  <a:pt x="-37" y="11694"/>
                  <a:pt x="8" y="10999"/>
                </a:cubicBezTo>
                <a:cubicBezTo>
                  <a:pt x="51" y="10343"/>
                  <a:pt x="258" y="9712"/>
                  <a:pt x="607" y="9172"/>
                </a:cubicBezTo>
                <a:lnTo>
                  <a:pt x="4193" y="1765"/>
                </a:lnTo>
                <a:cubicBezTo>
                  <a:pt x="4457" y="1317"/>
                  <a:pt x="4809" y="937"/>
                  <a:pt x="5224" y="650"/>
                </a:cubicBezTo>
                <a:cubicBezTo>
                  <a:pt x="5753" y="283"/>
                  <a:pt x="6366" y="80"/>
                  <a:pt x="699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01600" dist="117707" dir="2013274" rotWithShape="0">
              <a:srgbClr val="000000">
                <a:alpha val="29019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oogle Shape;649;p24">
            <a:extLst>
              <a:ext uri="{FF2B5EF4-FFF2-40B4-BE49-F238E27FC236}">
                <a16:creationId xmlns:a16="http://schemas.microsoft.com/office/drawing/2014/main" id="{9B1C9959-496D-A5E2-D2D2-A503F88BFB22}"/>
              </a:ext>
            </a:extLst>
          </p:cNvPr>
          <p:cNvGrpSpPr/>
          <p:nvPr/>
        </p:nvGrpSpPr>
        <p:grpSpPr>
          <a:xfrm>
            <a:off x="1736590" y="982706"/>
            <a:ext cx="3131243" cy="785314"/>
            <a:chOff x="0" y="0"/>
            <a:chExt cx="2881856" cy="82795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Google Shape;650;p24">
              <a:extLst>
                <a:ext uri="{FF2B5EF4-FFF2-40B4-BE49-F238E27FC236}">
                  <a16:creationId xmlns:a16="http://schemas.microsoft.com/office/drawing/2014/main" id="{8ADA279E-8DCB-F843-ACE7-48A40B2E79EF}"/>
                </a:ext>
              </a:extLst>
            </p:cNvPr>
            <p:cNvSpPr/>
            <p:nvPr/>
          </p:nvSpPr>
          <p:spPr>
            <a:xfrm>
              <a:off x="0" y="0"/>
              <a:ext cx="2881856" cy="827954"/>
            </a:xfrm>
            <a:custGeom>
              <a:avLst/>
              <a:gdLst/>
              <a:ahLst/>
              <a:cxnLst/>
              <a:rect l="l" t="t" r="r" b="b"/>
              <a:pathLst>
                <a:path w="21587" h="21561" extrusionOk="0">
                  <a:moveTo>
                    <a:pt x="2980" y="0"/>
                  </a:moveTo>
                  <a:lnTo>
                    <a:pt x="18387" y="65"/>
                  </a:lnTo>
                  <a:cubicBezTo>
                    <a:pt x="18773" y="189"/>
                    <a:pt x="19144" y="552"/>
                    <a:pt x="19475" y="1129"/>
                  </a:cubicBezTo>
                  <a:cubicBezTo>
                    <a:pt x="19760" y="1626"/>
                    <a:pt x="20009" y="2273"/>
                    <a:pt x="20209" y="3035"/>
                  </a:cubicBezTo>
                  <a:lnTo>
                    <a:pt x="21346" y="8246"/>
                  </a:lnTo>
                  <a:cubicBezTo>
                    <a:pt x="21499" y="8969"/>
                    <a:pt x="21581" y="9792"/>
                    <a:pt x="21587" y="10633"/>
                  </a:cubicBezTo>
                  <a:cubicBezTo>
                    <a:pt x="21592" y="11506"/>
                    <a:pt x="21514" y="12367"/>
                    <a:pt x="21360" y="13124"/>
                  </a:cubicBezTo>
                  <a:lnTo>
                    <a:pt x="19953" y="19846"/>
                  </a:lnTo>
                  <a:cubicBezTo>
                    <a:pt x="19744" y="20512"/>
                    <a:pt x="19477" y="21011"/>
                    <a:pt x="19178" y="21295"/>
                  </a:cubicBezTo>
                  <a:cubicBezTo>
                    <a:pt x="18947" y="21515"/>
                    <a:pt x="18703" y="21600"/>
                    <a:pt x="18460" y="21544"/>
                  </a:cubicBezTo>
                  <a:lnTo>
                    <a:pt x="3281" y="21329"/>
                  </a:lnTo>
                  <a:cubicBezTo>
                    <a:pt x="2977" y="21452"/>
                    <a:pt x="2666" y="21349"/>
                    <a:pt x="2379" y="21029"/>
                  </a:cubicBezTo>
                  <a:cubicBezTo>
                    <a:pt x="2109" y="20728"/>
                    <a:pt x="1869" y="20243"/>
                    <a:pt x="1681" y="19618"/>
                  </a:cubicBezTo>
                  <a:lnTo>
                    <a:pt x="277" y="13669"/>
                  </a:lnTo>
                  <a:cubicBezTo>
                    <a:pt x="89" y="12925"/>
                    <a:pt x="-8" y="12026"/>
                    <a:pt x="1" y="11111"/>
                  </a:cubicBezTo>
                  <a:cubicBezTo>
                    <a:pt x="9" y="10233"/>
                    <a:pt x="115" y="9384"/>
                    <a:pt x="303" y="8685"/>
                  </a:cubicBezTo>
                  <a:lnTo>
                    <a:pt x="1570" y="2636"/>
                  </a:lnTo>
                  <a:cubicBezTo>
                    <a:pt x="1687" y="1936"/>
                    <a:pt x="1865" y="1331"/>
                    <a:pt x="2087" y="877"/>
                  </a:cubicBezTo>
                  <a:cubicBezTo>
                    <a:pt x="2348" y="342"/>
                    <a:pt x="2658" y="37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651;p24">
              <a:extLst>
                <a:ext uri="{FF2B5EF4-FFF2-40B4-BE49-F238E27FC236}">
                  <a16:creationId xmlns:a16="http://schemas.microsoft.com/office/drawing/2014/main" id="{C54F9717-AA99-03A6-83D8-204660E90D67}"/>
                </a:ext>
              </a:extLst>
            </p:cNvPr>
            <p:cNvSpPr/>
            <p:nvPr/>
          </p:nvSpPr>
          <p:spPr>
            <a:xfrm>
              <a:off x="76012" y="57845"/>
              <a:ext cx="764491" cy="712264"/>
            </a:xfrm>
            <a:custGeom>
              <a:avLst/>
              <a:gdLst/>
              <a:ahLst/>
              <a:cxnLst/>
              <a:rect l="l" t="t" r="r" b="b"/>
              <a:pathLst>
                <a:path w="21545" h="21583" extrusionOk="0">
                  <a:moveTo>
                    <a:pt x="6995" y="63"/>
                  </a:moveTo>
                  <a:lnTo>
                    <a:pt x="14146" y="3"/>
                  </a:lnTo>
                  <a:cubicBezTo>
                    <a:pt x="14614" y="-17"/>
                    <a:pt x="15080" y="70"/>
                    <a:pt x="15513" y="259"/>
                  </a:cubicBezTo>
                  <a:cubicBezTo>
                    <a:pt x="15911" y="433"/>
                    <a:pt x="16274" y="689"/>
                    <a:pt x="16581" y="1012"/>
                  </a:cubicBezTo>
                  <a:lnTo>
                    <a:pt x="20981" y="8570"/>
                  </a:lnTo>
                  <a:cubicBezTo>
                    <a:pt x="21329" y="9291"/>
                    <a:pt x="21521" y="10087"/>
                    <a:pt x="21543" y="10898"/>
                  </a:cubicBezTo>
                  <a:cubicBezTo>
                    <a:pt x="21563" y="11623"/>
                    <a:pt x="21447" y="12346"/>
                    <a:pt x="21201" y="13022"/>
                  </a:cubicBezTo>
                  <a:lnTo>
                    <a:pt x="17586" y="19473"/>
                  </a:lnTo>
                  <a:cubicBezTo>
                    <a:pt x="17302" y="20094"/>
                    <a:pt x="16859" y="20615"/>
                    <a:pt x="16309" y="20976"/>
                  </a:cubicBezTo>
                  <a:cubicBezTo>
                    <a:pt x="15812" y="21302"/>
                    <a:pt x="15246" y="21485"/>
                    <a:pt x="14664" y="21506"/>
                  </a:cubicBezTo>
                  <a:lnTo>
                    <a:pt x="8109" y="21583"/>
                  </a:lnTo>
                  <a:cubicBezTo>
                    <a:pt x="7566" y="21505"/>
                    <a:pt x="7036" y="21344"/>
                    <a:pt x="6536" y="21105"/>
                  </a:cubicBezTo>
                  <a:cubicBezTo>
                    <a:pt x="5994" y="20847"/>
                    <a:pt x="5493" y="20501"/>
                    <a:pt x="5049" y="20079"/>
                  </a:cubicBezTo>
                  <a:cubicBezTo>
                    <a:pt x="4224" y="18920"/>
                    <a:pt x="3422" y="17744"/>
                    <a:pt x="2641" y="16551"/>
                  </a:cubicBezTo>
                  <a:cubicBezTo>
                    <a:pt x="1878" y="15383"/>
                    <a:pt x="1136" y="14199"/>
                    <a:pt x="416" y="13000"/>
                  </a:cubicBezTo>
                  <a:cubicBezTo>
                    <a:pt x="104" y="12388"/>
                    <a:pt x="-37" y="11694"/>
                    <a:pt x="8" y="10999"/>
                  </a:cubicBezTo>
                  <a:cubicBezTo>
                    <a:pt x="51" y="10343"/>
                    <a:pt x="258" y="9712"/>
                    <a:pt x="607" y="9172"/>
                  </a:cubicBezTo>
                  <a:lnTo>
                    <a:pt x="4193" y="1765"/>
                  </a:lnTo>
                  <a:cubicBezTo>
                    <a:pt x="4457" y="1317"/>
                    <a:pt x="4809" y="937"/>
                    <a:pt x="5224" y="650"/>
                  </a:cubicBezTo>
                  <a:cubicBezTo>
                    <a:pt x="5753" y="283"/>
                    <a:pt x="6366" y="80"/>
                    <a:pt x="6995" y="6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652;p24">
            <a:extLst>
              <a:ext uri="{FF2B5EF4-FFF2-40B4-BE49-F238E27FC236}">
                <a16:creationId xmlns:a16="http://schemas.microsoft.com/office/drawing/2014/main" id="{32DE63E7-D827-F31D-B3A4-936D6B72DA7C}"/>
              </a:ext>
            </a:extLst>
          </p:cNvPr>
          <p:cNvGrpSpPr/>
          <p:nvPr/>
        </p:nvGrpSpPr>
        <p:grpSpPr>
          <a:xfrm>
            <a:off x="2286347" y="1867672"/>
            <a:ext cx="3388311" cy="762824"/>
            <a:chOff x="0" y="0"/>
            <a:chExt cx="2348027" cy="82795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Google Shape;653;p24">
              <a:extLst>
                <a:ext uri="{FF2B5EF4-FFF2-40B4-BE49-F238E27FC236}">
                  <a16:creationId xmlns:a16="http://schemas.microsoft.com/office/drawing/2014/main" id="{EFA5FC89-9181-703B-7E60-C4AE1BDCBCDB}"/>
                </a:ext>
              </a:extLst>
            </p:cNvPr>
            <p:cNvSpPr/>
            <p:nvPr/>
          </p:nvSpPr>
          <p:spPr>
            <a:xfrm>
              <a:off x="0" y="0"/>
              <a:ext cx="2348027" cy="827954"/>
            </a:xfrm>
            <a:custGeom>
              <a:avLst/>
              <a:gdLst/>
              <a:ahLst/>
              <a:cxnLst/>
              <a:rect l="l" t="t" r="r" b="b"/>
              <a:pathLst>
                <a:path w="21587" h="21561" extrusionOk="0">
                  <a:moveTo>
                    <a:pt x="2980" y="0"/>
                  </a:moveTo>
                  <a:lnTo>
                    <a:pt x="18387" y="65"/>
                  </a:lnTo>
                  <a:cubicBezTo>
                    <a:pt x="18773" y="189"/>
                    <a:pt x="19144" y="552"/>
                    <a:pt x="19475" y="1129"/>
                  </a:cubicBezTo>
                  <a:cubicBezTo>
                    <a:pt x="19760" y="1626"/>
                    <a:pt x="20009" y="2273"/>
                    <a:pt x="20209" y="3035"/>
                  </a:cubicBezTo>
                  <a:lnTo>
                    <a:pt x="21346" y="8246"/>
                  </a:lnTo>
                  <a:cubicBezTo>
                    <a:pt x="21499" y="8969"/>
                    <a:pt x="21581" y="9792"/>
                    <a:pt x="21587" y="10633"/>
                  </a:cubicBezTo>
                  <a:cubicBezTo>
                    <a:pt x="21592" y="11506"/>
                    <a:pt x="21514" y="12367"/>
                    <a:pt x="21360" y="13124"/>
                  </a:cubicBezTo>
                  <a:lnTo>
                    <a:pt x="19953" y="19846"/>
                  </a:lnTo>
                  <a:cubicBezTo>
                    <a:pt x="19744" y="20512"/>
                    <a:pt x="19477" y="21011"/>
                    <a:pt x="19178" y="21295"/>
                  </a:cubicBezTo>
                  <a:cubicBezTo>
                    <a:pt x="18947" y="21515"/>
                    <a:pt x="18703" y="21600"/>
                    <a:pt x="18460" y="21544"/>
                  </a:cubicBezTo>
                  <a:lnTo>
                    <a:pt x="3281" y="21329"/>
                  </a:lnTo>
                  <a:cubicBezTo>
                    <a:pt x="2977" y="21452"/>
                    <a:pt x="2666" y="21349"/>
                    <a:pt x="2379" y="21029"/>
                  </a:cubicBezTo>
                  <a:cubicBezTo>
                    <a:pt x="2109" y="20728"/>
                    <a:pt x="1869" y="20243"/>
                    <a:pt x="1681" y="19618"/>
                  </a:cubicBezTo>
                  <a:lnTo>
                    <a:pt x="277" y="13669"/>
                  </a:lnTo>
                  <a:cubicBezTo>
                    <a:pt x="89" y="12925"/>
                    <a:pt x="-8" y="12026"/>
                    <a:pt x="1" y="11111"/>
                  </a:cubicBezTo>
                  <a:cubicBezTo>
                    <a:pt x="9" y="10233"/>
                    <a:pt x="115" y="9384"/>
                    <a:pt x="303" y="8685"/>
                  </a:cubicBezTo>
                  <a:lnTo>
                    <a:pt x="1570" y="2636"/>
                  </a:lnTo>
                  <a:cubicBezTo>
                    <a:pt x="1687" y="1936"/>
                    <a:pt x="1865" y="1331"/>
                    <a:pt x="2087" y="877"/>
                  </a:cubicBezTo>
                  <a:cubicBezTo>
                    <a:pt x="2348" y="342"/>
                    <a:pt x="2658" y="37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654;p24">
              <a:extLst>
                <a:ext uri="{FF2B5EF4-FFF2-40B4-BE49-F238E27FC236}">
                  <a16:creationId xmlns:a16="http://schemas.microsoft.com/office/drawing/2014/main" id="{49258BAC-3852-72A6-1D39-112A71A8A6CB}"/>
                </a:ext>
              </a:extLst>
            </p:cNvPr>
            <p:cNvSpPr/>
            <p:nvPr/>
          </p:nvSpPr>
          <p:spPr>
            <a:xfrm>
              <a:off x="76012" y="57845"/>
              <a:ext cx="511570" cy="712264"/>
            </a:xfrm>
            <a:custGeom>
              <a:avLst/>
              <a:gdLst/>
              <a:ahLst/>
              <a:cxnLst/>
              <a:rect l="l" t="t" r="r" b="b"/>
              <a:pathLst>
                <a:path w="21545" h="21583" extrusionOk="0">
                  <a:moveTo>
                    <a:pt x="6995" y="63"/>
                  </a:moveTo>
                  <a:lnTo>
                    <a:pt x="14146" y="3"/>
                  </a:lnTo>
                  <a:cubicBezTo>
                    <a:pt x="14614" y="-17"/>
                    <a:pt x="15080" y="70"/>
                    <a:pt x="15513" y="259"/>
                  </a:cubicBezTo>
                  <a:cubicBezTo>
                    <a:pt x="15911" y="433"/>
                    <a:pt x="16274" y="689"/>
                    <a:pt x="16581" y="1012"/>
                  </a:cubicBezTo>
                  <a:lnTo>
                    <a:pt x="20981" y="8570"/>
                  </a:lnTo>
                  <a:cubicBezTo>
                    <a:pt x="21329" y="9291"/>
                    <a:pt x="21521" y="10087"/>
                    <a:pt x="21543" y="10898"/>
                  </a:cubicBezTo>
                  <a:cubicBezTo>
                    <a:pt x="21563" y="11623"/>
                    <a:pt x="21447" y="12346"/>
                    <a:pt x="21201" y="13022"/>
                  </a:cubicBezTo>
                  <a:lnTo>
                    <a:pt x="17586" y="19473"/>
                  </a:lnTo>
                  <a:cubicBezTo>
                    <a:pt x="17302" y="20094"/>
                    <a:pt x="16859" y="20615"/>
                    <a:pt x="16309" y="20976"/>
                  </a:cubicBezTo>
                  <a:cubicBezTo>
                    <a:pt x="15812" y="21302"/>
                    <a:pt x="15246" y="21485"/>
                    <a:pt x="14664" y="21506"/>
                  </a:cubicBezTo>
                  <a:lnTo>
                    <a:pt x="8109" y="21583"/>
                  </a:lnTo>
                  <a:cubicBezTo>
                    <a:pt x="7566" y="21505"/>
                    <a:pt x="7036" y="21344"/>
                    <a:pt x="6536" y="21105"/>
                  </a:cubicBezTo>
                  <a:cubicBezTo>
                    <a:pt x="5994" y="20847"/>
                    <a:pt x="5493" y="20501"/>
                    <a:pt x="5049" y="20079"/>
                  </a:cubicBezTo>
                  <a:cubicBezTo>
                    <a:pt x="4224" y="18920"/>
                    <a:pt x="3422" y="17744"/>
                    <a:pt x="2641" y="16551"/>
                  </a:cubicBezTo>
                  <a:cubicBezTo>
                    <a:pt x="1878" y="15383"/>
                    <a:pt x="1136" y="14199"/>
                    <a:pt x="416" y="13000"/>
                  </a:cubicBezTo>
                  <a:cubicBezTo>
                    <a:pt x="104" y="12388"/>
                    <a:pt x="-37" y="11694"/>
                    <a:pt x="8" y="10999"/>
                  </a:cubicBezTo>
                  <a:cubicBezTo>
                    <a:pt x="51" y="10343"/>
                    <a:pt x="258" y="9712"/>
                    <a:pt x="607" y="9172"/>
                  </a:cubicBezTo>
                  <a:lnTo>
                    <a:pt x="4193" y="1765"/>
                  </a:lnTo>
                  <a:cubicBezTo>
                    <a:pt x="4457" y="1317"/>
                    <a:pt x="4809" y="937"/>
                    <a:pt x="5224" y="650"/>
                  </a:cubicBezTo>
                  <a:cubicBezTo>
                    <a:pt x="5753" y="283"/>
                    <a:pt x="6366" y="80"/>
                    <a:pt x="6995" y="6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655;p24">
            <a:extLst>
              <a:ext uri="{FF2B5EF4-FFF2-40B4-BE49-F238E27FC236}">
                <a16:creationId xmlns:a16="http://schemas.microsoft.com/office/drawing/2014/main" id="{0820D6D7-18BB-2856-62FF-4676B0FA9FFC}"/>
              </a:ext>
            </a:extLst>
          </p:cNvPr>
          <p:cNvGrpSpPr/>
          <p:nvPr/>
        </p:nvGrpSpPr>
        <p:grpSpPr>
          <a:xfrm>
            <a:off x="2436005" y="2735755"/>
            <a:ext cx="3238653" cy="756402"/>
            <a:chOff x="0" y="0"/>
            <a:chExt cx="2348027" cy="82795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2" name="Google Shape;656;p24">
              <a:extLst>
                <a:ext uri="{FF2B5EF4-FFF2-40B4-BE49-F238E27FC236}">
                  <a16:creationId xmlns:a16="http://schemas.microsoft.com/office/drawing/2014/main" id="{26DE0305-CD22-AAAC-8A3A-C6C6C83FA65E}"/>
                </a:ext>
              </a:extLst>
            </p:cNvPr>
            <p:cNvSpPr/>
            <p:nvPr/>
          </p:nvSpPr>
          <p:spPr>
            <a:xfrm>
              <a:off x="0" y="0"/>
              <a:ext cx="2348027" cy="827954"/>
            </a:xfrm>
            <a:custGeom>
              <a:avLst/>
              <a:gdLst/>
              <a:ahLst/>
              <a:cxnLst/>
              <a:rect l="l" t="t" r="r" b="b"/>
              <a:pathLst>
                <a:path w="21587" h="21561" extrusionOk="0">
                  <a:moveTo>
                    <a:pt x="2980" y="0"/>
                  </a:moveTo>
                  <a:lnTo>
                    <a:pt x="18387" y="65"/>
                  </a:lnTo>
                  <a:cubicBezTo>
                    <a:pt x="18773" y="189"/>
                    <a:pt x="19144" y="552"/>
                    <a:pt x="19475" y="1129"/>
                  </a:cubicBezTo>
                  <a:cubicBezTo>
                    <a:pt x="19760" y="1626"/>
                    <a:pt x="20009" y="2273"/>
                    <a:pt x="20209" y="3035"/>
                  </a:cubicBezTo>
                  <a:lnTo>
                    <a:pt x="21346" y="8246"/>
                  </a:lnTo>
                  <a:cubicBezTo>
                    <a:pt x="21499" y="8969"/>
                    <a:pt x="21581" y="9792"/>
                    <a:pt x="21587" y="10633"/>
                  </a:cubicBezTo>
                  <a:cubicBezTo>
                    <a:pt x="21592" y="11506"/>
                    <a:pt x="21514" y="12367"/>
                    <a:pt x="21360" y="13124"/>
                  </a:cubicBezTo>
                  <a:lnTo>
                    <a:pt x="19953" y="19846"/>
                  </a:lnTo>
                  <a:cubicBezTo>
                    <a:pt x="19744" y="20512"/>
                    <a:pt x="19477" y="21011"/>
                    <a:pt x="19178" y="21295"/>
                  </a:cubicBezTo>
                  <a:cubicBezTo>
                    <a:pt x="18947" y="21515"/>
                    <a:pt x="18703" y="21600"/>
                    <a:pt x="18460" y="21544"/>
                  </a:cubicBezTo>
                  <a:lnTo>
                    <a:pt x="3281" y="21329"/>
                  </a:lnTo>
                  <a:cubicBezTo>
                    <a:pt x="2977" y="21452"/>
                    <a:pt x="2666" y="21349"/>
                    <a:pt x="2379" y="21029"/>
                  </a:cubicBezTo>
                  <a:cubicBezTo>
                    <a:pt x="2109" y="20728"/>
                    <a:pt x="1869" y="20243"/>
                    <a:pt x="1681" y="19618"/>
                  </a:cubicBezTo>
                  <a:lnTo>
                    <a:pt x="277" y="13669"/>
                  </a:lnTo>
                  <a:cubicBezTo>
                    <a:pt x="89" y="12925"/>
                    <a:pt x="-8" y="12026"/>
                    <a:pt x="1" y="11111"/>
                  </a:cubicBezTo>
                  <a:cubicBezTo>
                    <a:pt x="9" y="10233"/>
                    <a:pt x="115" y="9384"/>
                    <a:pt x="303" y="8685"/>
                  </a:cubicBezTo>
                  <a:lnTo>
                    <a:pt x="1570" y="2636"/>
                  </a:lnTo>
                  <a:cubicBezTo>
                    <a:pt x="1687" y="1936"/>
                    <a:pt x="1865" y="1331"/>
                    <a:pt x="2087" y="877"/>
                  </a:cubicBezTo>
                  <a:cubicBezTo>
                    <a:pt x="2348" y="342"/>
                    <a:pt x="2658" y="37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657;p24">
              <a:extLst>
                <a:ext uri="{FF2B5EF4-FFF2-40B4-BE49-F238E27FC236}">
                  <a16:creationId xmlns:a16="http://schemas.microsoft.com/office/drawing/2014/main" id="{2781AB16-DD6C-B465-5408-8B7E7025933A}"/>
                </a:ext>
              </a:extLst>
            </p:cNvPr>
            <p:cNvSpPr/>
            <p:nvPr/>
          </p:nvSpPr>
          <p:spPr>
            <a:xfrm>
              <a:off x="76012" y="57845"/>
              <a:ext cx="519677" cy="712264"/>
            </a:xfrm>
            <a:custGeom>
              <a:avLst/>
              <a:gdLst/>
              <a:ahLst/>
              <a:cxnLst/>
              <a:rect l="l" t="t" r="r" b="b"/>
              <a:pathLst>
                <a:path w="21545" h="21583" extrusionOk="0">
                  <a:moveTo>
                    <a:pt x="6995" y="63"/>
                  </a:moveTo>
                  <a:lnTo>
                    <a:pt x="14146" y="3"/>
                  </a:lnTo>
                  <a:cubicBezTo>
                    <a:pt x="14614" y="-17"/>
                    <a:pt x="15080" y="70"/>
                    <a:pt x="15513" y="259"/>
                  </a:cubicBezTo>
                  <a:cubicBezTo>
                    <a:pt x="15911" y="433"/>
                    <a:pt x="16274" y="689"/>
                    <a:pt x="16581" y="1012"/>
                  </a:cubicBezTo>
                  <a:lnTo>
                    <a:pt x="20981" y="8570"/>
                  </a:lnTo>
                  <a:cubicBezTo>
                    <a:pt x="21329" y="9291"/>
                    <a:pt x="21521" y="10087"/>
                    <a:pt x="21543" y="10898"/>
                  </a:cubicBezTo>
                  <a:cubicBezTo>
                    <a:pt x="21563" y="11623"/>
                    <a:pt x="21447" y="12346"/>
                    <a:pt x="21201" y="13022"/>
                  </a:cubicBezTo>
                  <a:lnTo>
                    <a:pt x="17586" y="19473"/>
                  </a:lnTo>
                  <a:cubicBezTo>
                    <a:pt x="17302" y="20094"/>
                    <a:pt x="16859" y="20615"/>
                    <a:pt x="16309" y="20976"/>
                  </a:cubicBezTo>
                  <a:cubicBezTo>
                    <a:pt x="15812" y="21302"/>
                    <a:pt x="15246" y="21485"/>
                    <a:pt x="14664" y="21506"/>
                  </a:cubicBezTo>
                  <a:lnTo>
                    <a:pt x="8109" y="21583"/>
                  </a:lnTo>
                  <a:cubicBezTo>
                    <a:pt x="7566" y="21505"/>
                    <a:pt x="7036" y="21344"/>
                    <a:pt x="6536" y="21105"/>
                  </a:cubicBezTo>
                  <a:cubicBezTo>
                    <a:pt x="5994" y="20847"/>
                    <a:pt x="5493" y="20501"/>
                    <a:pt x="5049" y="20079"/>
                  </a:cubicBezTo>
                  <a:cubicBezTo>
                    <a:pt x="4224" y="18920"/>
                    <a:pt x="3422" y="17744"/>
                    <a:pt x="2641" y="16551"/>
                  </a:cubicBezTo>
                  <a:cubicBezTo>
                    <a:pt x="1878" y="15383"/>
                    <a:pt x="1136" y="14199"/>
                    <a:pt x="416" y="13000"/>
                  </a:cubicBezTo>
                  <a:cubicBezTo>
                    <a:pt x="104" y="12388"/>
                    <a:pt x="-37" y="11694"/>
                    <a:pt x="8" y="10999"/>
                  </a:cubicBezTo>
                  <a:cubicBezTo>
                    <a:pt x="51" y="10343"/>
                    <a:pt x="258" y="9712"/>
                    <a:pt x="607" y="9172"/>
                  </a:cubicBezTo>
                  <a:lnTo>
                    <a:pt x="4193" y="1765"/>
                  </a:lnTo>
                  <a:cubicBezTo>
                    <a:pt x="4457" y="1317"/>
                    <a:pt x="4809" y="937"/>
                    <a:pt x="5224" y="650"/>
                  </a:cubicBezTo>
                  <a:cubicBezTo>
                    <a:pt x="5753" y="283"/>
                    <a:pt x="6366" y="80"/>
                    <a:pt x="6995" y="6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658;p24">
            <a:extLst>
              <a:ext uri="{FF2B5EF4-FFF2-40B4-BE49-F238E27FC236}">
                <a16:creationId xmlns:a16="http://schemas.microsoft.com/office/drawing/2014/main" id="{1F78D044-4326-CFC5-73C8-A6707B0DAC24}"/>
              </a:ext>
            </a:extLst>
          </p:cNvPr>
          <p:cNvGrpSpPr/>
          <p:nvPr/>
        </p:nvGrpSpPr>
        <p:grpSpPr>
          <a:xfrm>
            <a:off x="2423082" y="3600219"/>
            <a:ext cx="3251576" cy="771517"/>
            <a:chOff x="0" y="0"/>
            <a:chExt cx="2348027" cy="8279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5" name="Google Shape;659;p24">
              <a:extLst>
                <a:ext uri="{FF2B5EF4-FFF2-40B4-BE49-F238E27FC236}">
                  <a16:creationId xmlns:a16="http://schemas.microsoft.com/office/drawing/2014/main" id="{8E3AA7A6-8B2F-0828-C32B-B3DE1119BE55}"/>
                </a:ext>
              </a:extLst>
            </p:cNvPr>
            <p:cNvSpPr/>
            <p:nvPr/>
          </p:nvSpPr>
          <p:spPr>
            <a:xfrm>
              <a:off x="0" y="0"/>
              <a:ext cx="2348027" cy="827954"/>
            </a:xfrm>
            <a:custGeom>
              <a:avLst/>
              <a:gdLst/>
              <a:ahLst/>
              <a:cxnLst/>
              <a:rect l="l" t="t" r="r" b="b"/>
              <a:pathLst>
                <a:path w="21587" h="21561" extrusionOk="0">
                  <a:moveTo>
                    <a:pt x="2980" y="0"/>
                  </a:moveTo>
                  <a:lnTo>
                    <a:pt x="18387" y="65"/>
                  </a:lnTo>
                  <a:cubicBezTo>
                    <a:pt x="18773" y="189"/>
                    <a:pt x="19144" y="552"/>
                    <a:pt x="19475" y="1129"/>
                  </a:cubicBezTo>
                  <a:cubicBezTo>
                    <a:pt x="19760" y="1626"/>
                    <a:pt x="20009" y="2273"/>
                    <a:pt x="20209" y="3035"/>
                  </a:cubicBezTo>
                  <a:lnTo>
                    <a:pt x="21346" y="8246"/>
                  </a:lnTo>
                  <a:cubicBezTo>
                    <a:pt x="21499" y="8969"/>
                    <a:pt x="21581" y="9792"/>
                    <a:pt x="21587" y="10633"/>
                  </a:cubicBezTo>
                  <a:cubicBezTo>
                    <a:pt x="21592" y="11506"/>
                    <a:pt x="21514" y="12367"/>
                    <a:pt x="21360" y="13124"/>
                  </a:cubicBezTo>
                  <a:lnTo>
                    <a:pt x="19953" y="19846"/>
                  </a:lnTo>
                  <a:cubicBezTo>
                    <a:pt x="19744" y="20512"/>
                    <a:pt x="19477" y="21011"/>
                    <a:pt x="19178" y="21295"/>
                  </a:cubicBezTo>
                  <a:cubicBezTo>
                    <a:pt x="18947" y="21515"/>
                    <a:pt x="18703" y="21600"/>
                    <a:pt x="18460" y="21544"/>
                  </a:cubicBezTo>
                  <a:lnTo>
                    <a:pt x="3281" y="21329"/>
                  </a:lnTo>
                  <a:cubicBezTo>
                    <a:pt x="2977" y="21452"/>
                    <a:pt x="2666" y="21349"/>
                    <a:pt x="2379" y="21029"/>
                  </a:cubicBezTo>
                  <a:cubicBezTo>
                    <a:pt x="2109" y="20728"/>
                    <a:pt x="1869" y="20243"/>
                    <a:pt x="1681" y="19618"/>
                  </a:cubicBezTo>
                  <a:lnTo>
                    <a:pt x="277" y="13669"/>
                  </a:lnTo>
                  <a:cubicBezTo>
                    <a:pt x="89" y="12925"/>
                    <a:pt x="-8" y="12026"/>
                    <a:pt x="1" y="11111"/>
                  </a:cubicBezTo>
                  <a:cubicBezTo>
                    <a:pt x="9" y="10233"/>
                    <a:pt x="115" y="9384"/>
                    <a:pt x="303" y="8685"/>
                  </a:cubicBezTo>
                  <a:lnTo>
                    <a:pt x="1570" y="2636"/>
                  </a:lnTo>
                  <a:cubicBezTo>
                    <a:pt x="1687" y="1936"/>
                    <a:pt x="1865" y="1331"/>
                    <a:pt x="2087" y="877"/>
                  </a:cubicBezTo>
                  <a:cubicBezTo>
                    <a:pt x="2348" y="342"/>
                    <a:pt x="2658" y="37"/>
                    <a:pt x="298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660;p24">
              <a:extLst>
                <a:ext uri="{FF2B5EF4-FFF2-40B4-BE49-F238E27FC236}">
                  <a16:creationId xmlns:a16="http://schemas.microsoft.com/office/drawing/2014/main" id="{802A1F26-5410-841F-2A22-CB32ACA70C24}"/>
                </a:ext>
              </a:extLst>
            </p:cNvPr>
            <p:cNvSpPr/>
            <p:nvPr/>
          </p:nvSpPr>
          <p:spPr>
            <a:xfrm>
              <a:off x="76012" y="57845"/>
              <a:ext cx="500246" cy="712263"/>
            </a:xfrm>
            <a:custGeom>
              <a:avLst/>
              <a:gdLst/>
              <a:ahLst/>
              <a:cxnLst/>
              <a:rect l="l" t="t" r="r" b="b"/>
              <a:pathLst>
                <a:path w="21545" h="21583" extrusionOk="0">
                  <a:moveTo>
                    <a:pt x="6995" y="63"/>
                  </a:moveTo>
                  <a:lnTo>
                    <a:pt x="14146" y="3"/>
                  </a:lnTo>
                  <a:cubicBezTo>
                    <a:pt x="14614" y="-17"/>
                    <a:pt x="15080" y="70"/>
                    <a:pt x="15513" y="259"/>
                  </a:cubicBezTo>
                  <a:cubicBezTo>
                    <a:pt x="15911" y="433"/>
                    <a:pt x="16274" y="689"/>
                    <a:pt x="16581" y="1012"/>
                  </a:cubicBezTo>
                  <a:lnTo>
                    <a:pt x="20981" y="8570"/>
                  </a:lnTo>
                  <a:cubicBezTo>
                    <a:pt x="21329" y="9291"/>
                    <a:pt x="21521" y="10087"/>
                    <a:pt x="21543" y="10898"/>
                  </a:cubicBezTo>
                  <a:cubicBezTo>
                    <a:pt x="21563" y="11623"/>
                    <a:pt x="21447" y="12346"/>
                    <a:pt x="21201" y="13022"/>
                  </a:cubicBezTo>
                  <a:lnTo>
                    <a:pt x="17586" y="19473"/>
                  </a:lnTo>
                  <a:cubicBezTo>
                    <a:pt x="17302" y="20094"/>
                    <a:pt x="16859" y="20615"/>
                    <a:pt x="16309" y="20976"/>
                  </a:cubicBezTo>
                  <a:cubicBezTo>
                    <a:pt x="15812" y="21302"/>
                    <a:pt x="15246" y="21485"/>
                    <a:pt x="14664" y="21506"/>
                  </a:cubicBezTo>
                  <a:lnTo>
                    <a:pt x="8109" y="21583"/>
                  </a:lnTo>
                  <a:cubicBezTo>
                    <a:pt x="7566" y="21505"/>
                    <a:pt x="7036" y="21344"/>
                    <a:pt x="6536" y="21105"/>
                  </a:cubicBezTo>
                  <a:cubicBezTo>
                    <a:pt x="5994" y="20847"/>
                    <a:pt x="5493" y="20501"/>
                    <a:pt x="5049" y="20079"/>
                  </a:cubicBezTo>
                  <a:cubicBezTo>
                    <a:pt x="4224" y="18920"/>
                    <a:pt x="3422" y="17744"/>
                    <a:pt x="2641" y="16551"/>
                  </a:cubicBezTo>
                  <a:cubicBezTo>
                    <a:pt x="1878" y="15383"/>
                    <a:pt x="1136" y="14199"/>
                    <a:pt x="416" y="13000"/>
                  </a:cubicBezTo>
                  <a:cubicBezTo>
                    <a:pt x="104" y="12388"/>
                    <a:pt x="-37" y="11694"/>
                    <a:pt x="8" y="10999"/>
                  </a:cubicBezTo>
                  <a:cubicBezTo>
                    <a:pt x="51" y="10343"/>
                    <a:pt x="258" y="9712"/>
                    <a:pt x="607" y="9172"/>
                  </a:cubicBezTo>
                  <a:lnTo>
                    <a:pt x="4193" y="1765"/>
                  </a:lnTo>
                  <a:cubicBezTo>
                    <a:pt x="4457" y="1317"/>
                    <a:pt x="4809" y="937"/>
                    <a:pt x="5224" y="650"/>
                  </a:cubicBezTo>
                  <a:cubicBezTo>
                    <a:pt x="5753" y="283"/>
                    <a:pt x="6366" y="80"/>
                    <a:pt x="6995" y="6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1600" dist="117707" dir="2013274" rotWithShape="0">
                <a:srgbClr val="000000">
                  <a:alpha val="29019"/>
                </a:srgbClr>
              </a:outerShdw>
            </a:effectLst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664;p24">
            <a:extLst>
              <a:ext uri="{FF2B5EF4-FFF2-40B4-BE49-F238E27FC236}">
                <a16:creationId xmlns:a16="http://schemas.microsoft.com/office/drawing/2014/main" id="{49A253A6-C7CB-7E5F-0E5E-F088076CAA60}"/>
              </a:ext>
            </a:extLst>
          </p:cNvPr>
          <p:cNvSpPr/>
          <p:nvPr/>
        </p:nvSpPr>
        <p:spPr>
          <a:xfrm>
            <a:off x="246361" y="2151214"/>
            <a:ext cx="1836851" cy="1711364"/>
          </a:xfrm>
          <a:custGeom>
            <a:avLst/>
            <a:gdLst/>
            <a:ahLst/>
            <a:cxnLst/>
            <a:rect l="l" t="t" r="r" b="b"/>
            <a:pathLst>
              <a:path w="21545" h="21583" extrusionOk="0">
                <a:moveTo>
                  <a:pt x="6995" y="63"/>
                </a:moveTo>
                <a:lnTo>
                  <a:pt x="14146" y="3"/>
                </a:lnTo>
                <a:cubicBezTo>
                  <a:pt x="14614" y="-17"/>
                  <a:pt x="15080" y="70"/>
                  <a:pt x="15513" y="259"/>
                </a:cubicBezTo>
                <a:cubicBezTo>
                  <a:pt x="15911" y="433"/>
                  <a:pt x="16274" y="689"/>
                  <a:pt x="16581" y="1012"/>
                </a:cubicBezTo>
                <a:lnTo>
                  <a:pt x="20981" y="8570"/>
                </a:lnTo>
                <a:cubicBezTo>
                  <a:pt x="21329" y="9291"/>
                  <a:pt x="21521" y="10087"/>
                  <a:pt x="21543" y="10898"/>
                </a:cubicBezTo>
                <a:cubicBezTo>
                  <a:pt x="21563" y="11623"/>
                  <a:pt x="21447" y="12346"/>
                  <a:pt x="21201" y="13022"/>
                </a:cubicBezTo>
                <a:lnTo>
                  <a:pt x="17586" y="19473"/>
                </a:lnTo>
                <a:cubicBezTo>
                  <a:pt x="17302" y="20094"/>
                  <a:pt x="16859" y="20615"/>
                  <a:pt x="16309" y="20976"/>
                </a:cubicBezTo>
                <a:cubicBezTo>
                  <a:pt x="15812" y="21302"/>
                  <a:pt x="15246" y="21485"/>
                  <a:pt x="14664" y="21506"/>
                </a:cubicBezTo>
                <a:lnTo>
                  <a:pt x="8109" y="21583"/>
                </a:lnTo>
                <a:cubicBezTo>
                  <a:pt x="7566" y="21505"/>
                  <a:pt x="7036" y="21344"/>
                  <a:pt x="6536" y="21105"/>
                </a:cubicBezTo>
                <a:cubicBezTo>
                  <a:pt x="5994" y="20847"/>
                  <a:pt x="5493" y="20501"/>
                  <a:pt x="5049" y="20079"/>
                </a:cubicBezTo>
                <a:cubicBezTo>
                  <a:pt x="4224" y="18920"/>
                  <a:pt x="3422" y="17744"/>
                  <a:pt x="2641" y="16551"/>
                </a:cubicBezTo>
                <a:cubicBezTo>
                  <a:pt x="1878" y="15383"/>
                  <a:pt x="1136" y="14199"/>
                  <a:pt x="416" y="13000"/>
                </a:cubicBezTo>
                <a:cubicBezTo>
                  <a:pt x="104" y="12388"/>
                  <a:pt x="-37" y="11694"/>
                  <a:pt x="8" y="10999"/>
                </a:cubicBezTo>
                <a:cubicBezTo>
                  <a:pt x="51" y="10343"/>
                  <a:pt x="258" y="9712"/>
                  <a:pt x="607" y="9172"/>
                </a:cubicBezTo>
                <a:lnTo>
                  <a:pt x="4193" y="1765"/>
                </a:lnTo>
                <a:cubicBezTo>
                  <a:pt x="4457" y="1317"/>
                  <a:pt x="4809" y="937"/>
                  <a:pt x="5224" y="650"/>
                </a:cubicBezTo>
                <a:cubicBezTo>
                  <a:pt x="5753" y="283"/>
                  <a:pt x="6366" y="80"/>
                  <a:pt x="6995" y="63"/>
                </a:cubicBezTo>
                <a:close/>
              </a:path>
            </a:pathLst>
          </a:custGeom>
          <a:noFill/>
          <a:ln w="38100" cap="flat" cmpd="sng">
            <a:solidFill>
              <a:schemeClr val="accent2">
                <a:lumMod val="75000"/>
              </a:schemeClr>
            </a:solidFill>
            <a:prstDash val="lgDash"/>
            <a:miter lim="400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" name="Google Shape;665;p24">
            <a:extLst>
              <a:ext uri="{FF2B5EF4-FFF2-40B4-BE49-F238E27FC236}">
                <a16:creationId xmlns:a16="http://schemas.microsoft.com/office/drawing/2014/main" id="{17593B67-B7F0-FE1E-DA82-B58E61BAA75D}"/>
              </a:ext>
            </a:extLst>
          </p:cNvPr>
          <p:cNvGrpSpPr/>
          <p:nvPr/>
        </p:nvGrpSpPr>
        <p:grpSpPr>
          <a:xfrm rot="784943" flipH="1">
            <a:off x="1656211" y="1375056"/>
            <a:ext cx="45719" cy="870488"/>
            <a:chOff x="0" y="6716"/>
            <a:chExt cx="426464" cy="930841"/>
          </a:xfrm>
        </p:grpSpPr>
        <p:cxnSp>
          <p:nvCxnSpPr>
            <p:cNvPr id="33" name="Google Shape;666;p24">
              <a:extLst>
                <a:ext uri="{FF2B5EF4-FFF2-40B4-BE49-F238E27FC236}">
                  <a16:creationId xmlns:a16="http://schemas.microsoft.com/office/drawing/2014/main" id="{9F32AE9C-92F8-56AA-B1C0-098923752DC3}"/>
                </a:ext>
              </a:extLst>
            </p:cNvPr>
            <p:cNvCxnSpPr/>
            <p:nvPr/>
          </p:nvCxnSpPr>
          <p:spPr>
            <a:xfrm rot="10800000" flipH="1">
              <a:off x="80803" y="6716"/>
              <a:ext cx="345661" cy="856890"/>
            </a:xfrm>
            <a:prstGeom prst="straightConnector1">
              <a:avLst/>
            </a:prstGeom>
            <a:noFill/>
            <a:ln w="25400" cap="flat" cmpd="sng">
              <a:solidFill>
                <a:srgbClr val="2E5BCE"/>
              </a:solidFill>
              <a:prstDash val="dashDot"/>
              <a:miter lim="400000"/>
              <a:headEnd type="oval" w="med" len="med"/>
              <a:tailEnd type="none" w="sm" len="sm"/>
            </a:ln>
          </p:spPr>
        </p:cxnSp>
        <p:sp>
          <p:nvSpPr>
            <p:cNvPr id="34" name="Google Shape;667;p24">
              <a:extLst>
                <a:ext uri="{FF2B5EF4-FFF2-40B4-BE49-F238E27FC236}">
                  <a16:creationId xmlns:a16="http://schemas.microsoft.com/office/drawing/2014/main" id="{BD9744DB-1E95-E7BF-83F4-26CA85565095}"/>
                </a:ext>
              </a:extLst>
            </p:cNvPr>
            <p:cNvSpPr/>
            <p:nvPr/>
          </p:nvSpPr>
          <p:spPr>
            <a:xfrm>
              <a:off x="0" y="769434"/>
              <a:ext cx="168123" cy="168123"/>
            </a:xfrm>
            <a:prstGeom prst="ellipse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668;p24">
            <a:extLst>
              <a:ext uri="{FF2B5EF4-FFF2-40B4-BE49-F238E27FC236}">
                <a16:creationId xmlns:a16="http://schemas.microsoft.com/office/drawing/2014/main" id="{8B664F43-F723-B5F0-8CC8-79029E5A0101}"/>
              </a:ext>
            </a:extLst>
          </p:cNvPr>
          <p:cNvGrpSpPr/>
          <p:nvPr/>
        </p:nvGrpSpPr>
        <p:grpSpPr>
          <a:xfrm>
            <a:off x="1827396" y="2247766"/>
            <a:ext cx="478336" cy="415260"/>
            <a:chOff x="0" y="115782"/>
            <a:chExt cx="599471" cy="589360"/>
          </a:xfrm>
        </p:grpSpPr>
        <p:cxnSp>
          <p:nvCxnSpPr>
            <p:cNvPr id="36" name="Google Shape;669;p24">
              <a:extLst>
                <a:ext uri="{FF2B5EF4-FFF2-40B4-BE49-F238E27FC236}">
                  <a16:creationId xmlns:a16="http://schemas.microsoft.com/office/drawing/2014/main" id="{973568E3-3D3D-0D63-70F8-B1DA5ED62551}"/>
                </a:ext>
              </a:extLst>
            </p:cNvPr>
            <p:cNvCxnSpPr/>
            <p:nvPr/>
          </p:nvCxnSpPr>
          <p:spPr>
            <a:xfrm rot="10800000" flipH="1">
              <a:off x="73168" y="115782"/>
              <a:ext cx="526303" cy="512903"/>
            </a:xfrm>
            <a:prstGeom prst="straightConnector1">
              <a:avLst/>
            </a:prstGeom>
            <a:noFill/>
            <a:ln w="25400" cap="flat" cmpd="sng">
              <a:solidFill>
                <a:srgbClr val="6BB969"/>
              </a:solidFill>
              <a:prstDash val="dashDot"/>
              <a:miter lim="400000"/>
              <a:headEnd type="oval" w="med" len="med"/>
              <a:tailEnd type="none" w="sm" len="sm"/>
            </a:ln>
          </p:spPr>
        </p:cxnSp>
        <p:sp>
          <p:nvSpPr>
            <p:cNvPr id="37" name="Google Shape;670;p24">
              <a:extLst>
                <a:ext uri="{FF2B5EF4-FFF2-40B4-BE49-F238E27FC236}">
                  <a16:creationId xmlns:a16="http://schemas.microsoft.com/office/drawing/2014/main" id="{E434C3C7-00B2-64CA-51DB-0611EEB7F303}"/>
                </a:ext>
              </a:extLst>
            </p:cNvPr>
            <p:cNvSpPr/>
            <p:nvPr/>
          </p:nvSpPr>
          <p:spPr>
            <a:xfrm>
              <a:off x="0" y="537018"/>
              <a:ext cx="168123" cy="168124"/>
            </a:xfrm>
            <a:prstGeom prst="ellipse">
              <a:avLst/>
            </a:prstGeom>
            <a:noFill/>
            <a:ln w="25400" cap="flat" cmpd="sng">
              <a:solidFill>
                <a:srgbClr val="6BB9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671;p24">
            <a:extLst>
              <a:ext uri="{FF2B5EF4-FFF2-40B4-BE49-F238E27FC236}">
                <a16:creationId xmlns:a16="http://schemas.microsoft.com/office/drawing/2014/main" id="{1D8D8575-A216-298A-06B4-CD7F05F24E31}"/>
              </a:ext>
            </a:extLst>
          </p:cNvPr>
          <p:cNvGrpSpPr/>
          <p:nvPr/>
        </p:nvGrpSpPr>
        <p:grpSpPr>
          <a:xfrm>
            <a:off x="2028382" y="2945158"/>
            <a:ext cx="491354" cy="126095"/>
            <a:chOff x="0" y="124876"/>
            <a:chExt cx="655136" cy="168124"/>
          </a:xfrm>
        </p:grpSpPr>
        <p:cxnSp>
          <p:nvCxnSpPr>
            <p:cNvPr id="39" name="Google Shape;672;p24">
              <a:extLst>
                <a:ext uri="{FF2B5EF4-FFF2-40B4-BE49-F238E27FC236}">
                  <a16:creationId xmlns:a16="http://schemas.microsoft.com/office/drawing/2014/main" id="{46CC27F2-4EB4-04B5-A7E8-BFF0597FC9A8}"/>
                </a:ext>
              </a:extLst>
            </p:cNvPr>
            <p:cNvCxnSpPr/>
            <p:nvPr/>
          </p:nvCxnSpPr>
          <p:spPr>
            <a:xfrm>
              <a:off x="70177" y="207193"/>
              <a:ext cx="584959" cy="1"/>
            </a:xfrm>
            <a:prstGeom prst="straightConnector1">
              <a:avLst/>
            </a:prstGeom>
            <a:noFill/>
            <a:ln w="25400" cap="flat" cmpd="sng">
              <a:solidFill>
                <a:srgbClr val="FFCF16"/>
              </a:solidFill>
              <a:prstDash val="dashDot"/>
              <a:miter lim="400000"/>
              <a:headEnd type="oval" w="med" len="med"/>
              <a:tailEnd type="none" w="sm" len="sm"/>
            </a:ln>
          </p:spPr>
        </p:cxnSp>
        <p:sp>
          <p:nvSpPr>
            <p:cNvPr id="40" name="Google Shape;673;p24">
              <a:extLst>
                <a:ext uri="{FF2B5EF4-FFF2-40B4-BE49-F238E27FC236}">
                  <a16:creationId xmlns:a16="http://schemas.microsoft.com/office/drawing/2014/main" id="{7397532D-E221-7D4E-7C16-139E73D89D30}"/>
                </a:ext>
              </a:extLst>
            </p:cNvPr>
            <p:cNvSpPr/>
            <p:nvPr/>
          </p:nvSpPr>
          <p:spPr>
            <a:xfrm>
              <a:off x="0" y="124876"/>
              <a:ext cx="168123" cy="168124"/>
            </a:xfrm>
            <a:prstGeom prst="ellipse">
              <a:avLst/>
            </a:prstGeom>
            <a:noFill/>
            <a:ln w="25400" cap="flat" cmpd="sng">
              <a:solidFill>
                <a:srgbClr val="FFCF1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674;p24">
            <a:extLst>
              <a:ext uri="{FF2B5EF4-FFF2-40B4-BE49-F238E27FC236}">
                <a16:creationId xmlns:a16="http://schemas.microsoft.com/office/drawing/2014/main" id="{6BDC670E-0BA9-6BAC-776A-CDFB5A13C759}"/>
              </a:ext>
            </a:extLst>
          </p:cNvPr>
          <p:cNvGrpSpPr/>
          <p:nvPr/>
        </p:nvGrpSpPr>
        <p:grpSpPr>
          <a:xfrm>
            <a:off x="1840261" y="3378762"/>
            <a:ext cx="593402" cy="663936"/>
            <a:chOff x="57760" y="0"/>
            <a:chExt cx="574015" cy="571347"/>
          </a:xfrm>
        </p:grpSpPr>
        <p:cxnSp>
          <p:nvCxnSpPr>
            <p:cNvPr id="42" name="Google Shape;675;p24">
              <a:extLst>
                <a:ext uri="{FF2B5EF4-FFF2-40B4-BE49-F238E27FC236}">
                  <a16:creationId xmlns:a16="http://schemas.microsoft.com/office/drawing/2014/main" id="{8FF5085A-5531-8BC9-FEBB-F245C2441B22}"/>
                </a:ext>
              </a:extLst>
            </p:cNvPr>
            <p:cNvCxnSpPr/>
            <p:nvPr/>
          </p:nvCxnSpPr>
          <p:spPr>
            <a:xfrm>
              <a:off x="135432" y="72694"/>
              <a:ext cx="496343" cy="498653"/>
            </a:xfrm>
            <a:prstGeom prst="straightConnector1">
              <a:avLst/>
            </a:prstGeom>
            <a:noFill/>
            <a:ln w="25400" cap="flat" cmpd="sng">
              <a:solidFill>
                <a:srgbClr val="DB9235"/>
              </a:solidFill>
              <a:prstDash val="dashDot"/>
              <a:miter lim="400000"/>
              <a:headEnd type="oval" w="med" len="med"/>
              <a:tailEnd type="none" w="sm" len="sm"/>
            </a:ln>
          </p:spPr>
        </p:cxnSp>
        <p:sp>
          <p:nvSpPr>
            <p:cNvPr id="43" name="Google Shape;676;p24">
              <a:extLst>
                <a:ext uri="{FF2B5EF4-FFF2-40B4-BE49-F238E27FC236}">
                  <a16:creationId xmlns:a16="http://schemas.microsoft.com/office/drawing/2014/main" id="{C4B689BD-D040-A457-B479-4B6CF291740E}"/>
                </a:ext>
              </a:extLst>
            </p:cNvPr>
            <p:cNvSpPr/>
            <p:nvPr/>
          </p:nvSpPr>
          <p:spPr>
            <a:xfrm>
              <a:off x="57760" y="0"/>
              <a:ext cx="168124" cy="168123"/>
            </a:xfrm>
            <a:prstGeom prst="ellipse">
              <a:avLst/>
            </a:prstGeom>
            <a:noFill/>
            <a:ln w="25400" cap="flat" cmpd="sng">
              <a:solidFill>
                <a:srgbClr val="DB9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" name="Google Shape;678;p24">
            <a:extLst>
              <a:ext uri="{FF2B5EF4-FFF2-40B4-BE49-F238E27FC236}">
                <a16:creationId xmlns:a16="http://schemas.microsoft.com/office/drawing/2014/main" id="{F52686BD-3C6D-F3FB-F8A3-98BD1A144CF0}"/>
              </a:ext>
            </a:extLst>
          </p:cNvPr>
          <p:cNvCxnSpPr>
            <a:cxnSpLocks/>
          </p:cNvCxnSpPr>
          <p:nvPr/>
        </p:nvCxnSpPr>
        <p:spPr>
          <a:xfrm>
            <a:off x="1652868" y="3804061"/>
            <a:ext cx="573707" cy="1051050"/>
          </a:xfrm>
          <a:prstGeom prst="straightConnector1">
            <a:avLst/>
          </a:prstGeom>
          <a:noFill/>
          <a:ln w="25400" cap="flat" cmpd="sng">
            <a:solidFill>
              <a:srgbClr val="D94438"/>
            </a:solidFill>
            <a:prstDash val="dashDot"/>
            <a:miter lim="400000"/>
            <a:headEnd type="oval" w="med" len="med"/>
            <a:tailEnd type="none" w="sm" len="sm"/>
          </a:ln>
        </p:spPr>
      </p:cxnSp>
      <p:sp>
        <p:nvSpPr>
          <p:cNvPr id="47" name="Google Shape;680;p24">
            <a:extLst>
              <a:ext uri="{FF2B5EF4-FFF2-40B4-BE49-F238E27FC236}">
                <a16:creationId xmlns:a16="http://schemas.microsoft.com/office/drawing/2014/main" id="{E8B04330-5F19-10BE-EB85-81D3FED34DAA}"/>
              </a:ext>
            </a:extLst>
          </p:cNvPr>
          <p:cNvSpPr txBox="1"/>
          <p:nvPr/>
        </p:nvSpPr>
        <p:spPr>
          <a:xfrm>
            <a:off x="265629" y="2687132"/>
            <a:ext cx="1741263" cy="307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PERSYARATAN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8" name="Google Shape;681;p24">
            <a:extLst>
              <a:ext uri="{FF2B5EF4-FFF2-40B4-BE49-F238E27FC236}">
                <a16:creationId xmlns:a16="http://schemas.microsoft.com/office/drawing/2014/main" id="{92693EA7-CF2D-791A-191D-CE96B0BA45EA}"/>
              </a:ext>
            </a:extLst>
          </p:cNvPr>
          <p:cNvSpPr txBox="1"/>
          <p:nvPr/>
        </p:nvSpPr>
        <p:spPr>
          <a:xfrm>
            <a:off x="616132" y="2889229"/>
            <a:ext cx="1095651" cy="34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LISENSI LSBU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50" name="Google Shape;683;p24">
            <a:extLst>
              <a:ext uri="{FF2B5EF4-FFF2-40B4-BE49-F238E27FC236}">
                <a16:creationId xmlns:a16="http://schemas.microsoft.com/office/drawing/2014/main" id="{61880390-D859-CFBB-95CD-EF4D75FD04F6}"/>
              </a:ext>
            </a:extLst>
          </p:cNvPr>
          <p:cNvSpPr txBox="1"/>
          <p:nvPr/>
        </p:nvSpPr>
        <p:spPr>
          <a:xfrm>
            <a:off x="2707513" y="1166337"/>
            <a:ext cx="394160" cy="39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01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684;p24">
            <a:extLst>
              <a:ext uri="{FF2B5EF4-FFF2-40B4-BE49-F238E27FC236}">
                <a16:creationId xmlns:a16="http://schemas.microsoft.com/office/drawing/2014/main" id="{2F2FD582-8497-D675-C4EE-091F27D13AA6}"/>
              </a:ext>
            </a:extLst>
          </p:cNvPr>
          <p:cNvSpPr txBox="1"/>
          <p:nvPr/>
        </p:nvSpPr>
        <p:spPr>
          <a:xfrm>
            <a:off x="3182484" y="1149614"/>
            <a:ext cx="1181255" cy="20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Surat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Permohonan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53" name="Google Shape;686;p24">
            <a:extLst>
              <a:ext uri="{FF2B5EF4-FFF2-40B4-BE49-F238E27FC236}">
                <a16:creationId xmlns:a16="http://schemas.microsoft.com/office/drawing/2014/main" id="{2BA89567-FE16-11B9-2A60-A04A096B12E7}"/>
              </a:ext>
            </a:extLst>
          </p:cNvPr>
          <p:cNvSpPr txBox="1"/>
          <p:nvPr/>
        </p:nvSpPr>
        <p:spPr>
          <a:xfrm>
            <a:off x="3222258" y="2103107"/>
            <a:ext cx="394160" cy="39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02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687;p24">
            <a:extLst>
              <a:ext uri="{FF2B5EF4-FFF2-40B4-BE49-F238E27FC236}">
                <a16:creationId xmlns:a16="http://schemas.microsoft.com/office/drawing/2014/main" id="{C283922E-EAF2-708A-8250-3D61CEFC4D22}"/>
              </a:ext>
            </a:extLst>
          </p:cNvPr>
          <p:cNvSpPr txBox="1"/>
          <p:nvPr/>
        </p:nvSpPr>
        <p:spPr>
          <a:xfrm>
            <a:off x="3646853" y="1985874"/>
            <a:ext cx="1784879" cy="388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Kelengkapan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aspek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legal 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kelengkapan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administrasi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57" name="Google Shape;690;p24">
            <a:extLst>
              <a:ext uri="{FF2B5EF4-FFF2-40B4-BE49-F238E27FC236}">
                <a16:creationId xmlns:a16="http://schemas.microsoft.com/office/drawing/2014/main" id="{D85D408E-1491-E475-2721-EAFA22BD419B}"/>
              </a:ext>
            </a:extLst>
          </p:cNvPr>
          <p:cNvSpPr txBox="1"/>
          <p:nvPr/>
        </p:nvSpPr>
        <p:spPr>
          <a:xfrm>
            <a:off x="3300624" y="2930904"/>
            <a:ext cx="394160" cy="39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03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691;p24">
            <a:extLst>
              <a:ext uri="{FF2B5EF4-FFF2-40B4-BE49-F238E27FC236}">
                <a16:creationId xmlns:a16="http://schemas.microsoft.com/office/drawing/2014/main" id="{95726868-AAB6-6823-AAB6-B5366D9B0623}"/>
              </a:ext>
            </a:extLst>
          </p:cNvPr>
          <p:cNvSpPr txBox="1"/>
          <p:nvPr/>
        </p:nvSpPr>
        <p:spPr>
          <a:xfrm>
            <a:off x="3640780" y="2820344"/>
            <a:ext cx="1790952" cy="31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Alat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kelengkapan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(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Prasarana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sarana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pendukung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kegiatan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)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60" name="Google Shape;693;p24">
            <a:extLst>
              <a:ext uri="{FF2B5EF4-FFF2-40B4-BE49-F238E27FC236}">
                <a16:creationId xmlns:a16="http://schemas.microsoft.com/office/drawing/2014/main" id="{3A006EDC-C8EB-ACFD-A214-69F594950CEF}"/>
              </a:ext>
            </a:extLst>
          </p:cNvPr>
          <p:cNvSpPr txBox="1"/>
          <p:nvPr/>
        </p:nvSpPr>
        <p:spPr>
          <a:xfrm>
            <a:off x="3334416" y="3792308"/>
            <a:ext cx="394160" cy="39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04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94;p24">
            <a:extLst>
              <a:ext uri="{FF2B5EF4-FFF2-40B4-BE49-F238E27FC236}">
                <a16:creationId xmlns:a16="http://schemas.microsoft.com/office/drawing/2014/main" id="{F0D9F25D-D5CE-81A0-60B5-8481D9BA75BD}"/>
              </a:ext>
            </a:extLst>
          </p:cNvPr>
          <p:cNvSpPr txBox="1"/>
          <p:nvPr/>
        </p:nvSpPr>
        <p:spPr>
          <a:xfrm>
            <a:off x="3497704" y="3846532"/>
            <a:ext cx="2042627" cy="455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Rencana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kegiatan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63" name="Google Shape;696;p24">
            <a:extLst>
              <a:ext uri="{FF2B5EF4-FFF2-40B4-BE49-F238E27FC236}">
                <a16:creationId xmlns:a16="http://schemas.microsoft.com/office/drawing/2014/main" id="{BA4FEAEF-89F5-7DFD-52E3-DD8B9B046745}"/>
              </a:ext>
            </a:extLst>
          </p:cNvPr>
          <p:cNvSpPr txBox="1"/>
          <p:nvPr/>
        </p:nvSpPr>
        <p:spPr>
          <a:xfrm>
            <a:off x="3108054" y="4688753"/>
            <a:ext cx="394160" cy="39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05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97;p24">
            <a:extLst>
              <a:ext uri="{FF2B5EF4-FFF2-40B4-BE49-F238E27FC236}">
                <a16:creationId xmlns:a16="http://schemas.microsoft.com/office/drawing/2014/main" id="{EE75CAD6-E098-2E64-46D3-EABAC61D682D}"/>
              </a:ext>
            </a:extLst>
          </p:cNvPr>
          <p:cNvSpPr txBox="1"/>
          <p:nvPr/>
        </p:nvSpPr>
        <p:spPr>
          <a:xfrm>
            <a:off x="3418979" y="4576524"/>
            <a:ext cx="2069798" cy="607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Skema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Sertifikasi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,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Pedoman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Manajemen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LSBU, 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Perangkat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Asesmen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68" name="Google Shape;701;p24">
            <a:extLst>
              <a:ext uri="{FF2B5EF4-FFF2-40B4-BE49-F238E27FC236}">
                <a16:creationId xmlns:a16="http://schemas.microsoft.com/office/drawing/2014/main" id="{5DC929FB-3A03-9D70-234B-D05CDFDCC1E4}"/>
              </a:ext>
            </a:extLst>
          </p:cNvPr>
          <p:cNvGrpSpPr/>
          <p:nvPr/>
        </p:nvGrpSpPr>
        <p:grpSpPr>
          <a:xfrm>
            <a:off x="1217915" y="3790860"/>
            <a:ext cx="568858" cy="1955875"/>
            <a:chOff x="227036" y="-10276"/>
            <a:chExt cx="215686" cy="1205155"/>
          </a:xfrm>
        </p:grpSpPr>
        <p:cxnSp>
          <p:nvCxnSpPr>
            <p:cNvPr id="69" name="Google Shape;702;p24">
              <a:extLst>
                <a:ext uri="{FF2B5EF4-FFF2-40B4-BE49-F238E27FC236}">
                  <a16:creationId xmlns:a16="http://schemas.microsoft.com/office/drawing/2014/main" id="{B8B42452-2B41-9CA2-3615-D140E7B7BCAB}"/>
                </a:ext>
              </a:extLst>
            </p:cNvPr>
            <p:cNvCxnSpPr>
              <a:cxnSpLocks/>
            </p:cNvCxnSpPr>
            <p:nvPr/>
          </p:nvCxnSpPr>
          <p:spPr>
            <a:xfrm>
              <a:off x="275698" y="69344"/>
              <a:ext cx="167024" cy="1125535"/>
            </a:xfrm>
            <a:prstGeom prst="straightConnector1">
              <a:avLst/>
            </a:prstGeom>
            <a:noFill/>
            <a:ln w="25400" cap="flat" cmpd="sng">
              <a:solidFill>
                <a:srgbClr val="92D050"/>
              </a:solidFill>
              <a:prstDash val="dashDot"/>
              <a:miter lim="400000"/>
              <a:headEnd type="oval" w="med" len="med"/>
              <a:tailEnd type="none" w="sm" len="sm"/>
            </a:ln>
          </p:spPr>
        </p:cxnSp>
        <p:sp>
          <p:nvSpPr>
            <p:cNvPr id="70" name="Google Shape;703;p24">
              <a:extLst>
                <a:ext uri="{FF2B5EF4-FFF2-40B4-BE49-F238E27FC236}">
                  <a16:creationId xmlns:a16="http://schemas.microsoft.com/office/drawing/2014/main" id="{83E17DBA-A613-443E-A91D-9C90486270A9}"/>
                </a:ext>
              </a:extLst>
            </p:cNvPr>
            <p:cNvSpPr/>
            <p:nvPr/>
          </p:nvSpPr>
          <p:spPr>
            <a:xfrm>
              <a:off x="227036" y="-10276"/>
              <a:ext cx="94647" cy="170207"/>
            </a:xfrm>
            <a:prstGeom prst="ellipse">
              <a:avLst/>
            </a:prstGeom>
            <a:solidFill>
              <a:srgbClr val="92D050"/>
            </a:solidFill>
            <a:ln w="254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04;p24">
            <a:extLst>
              <a:ext uri="{FF2B5EF4-FFF2-40B4-BE49-F238E27FC236}">
                <a16:creationId xmlns:a16="http://schemas.microsoft.com/office/drawing/2014/main" id="{D9B4459B-6F03-38EA-7B06-C3F4815B469A}"/>
              </a:ext>
            </a:extLst>
          </p:cNvPr>
          <p:cNvSpPr txBox="1"/>
          <p:nvPr/>
        </p:nvSpPr>
        <p:spPr>
          <a:xfrm>
            <a:off x="2699539" y="5578058"/>
            <a:ext cx="394160" cy="392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mpact"/>
                <a:ea typeface="Impact"/>
                <a:cs typeface="Impact"/>
                <a:sym typeface="Impact"/>
              </a:rPr>
              <a:t>06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06;p24">
            <a:extLst>
              <a:ext uri="{FF2B5EF4-FFF2-40B4-BE49-F238E27FC236}">
                <a16:creationId xmlns:a16="http://schemas.microsoft.com/office/drawing/2014/main" id="{FD6E6B1B-4940-61A5-EE4A-E271988155C9}"/>
              </a:ext>
            </a:extLst>
          </p:cNvPr>
          <p:cNvSpPr txBox="1"/>
          <p:nvPr/>
        </p:nvSpPr>
        <p:spPr>
          <a:xfrm>
            <a:off x="3167081" y="5470829"/>
            <a:ext cx="1429871" cy="203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Standar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Penilaian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Kemampuan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 badan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venir"/>
              </a:rPr>
              <a:t>usaha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74" name="Google Shape;707;p24">
            <a:extLst>
              <a:ext uri="{FF2B5EF4-FFF2-40B4-BE49-F238E27FC236}">
                <a16:creationId xmlns:a16="http://schemas.microsoft.com/office/drawing/2014/main" id="{CCEE568B-2413-5B87-E2D5-F729AC47D379}"/>
              </a:ext>
            </a:extLst>
          </p:cNvPr>
          <p:cNvSpPr/>
          <p:nvPr/>
        </p:nvSpPr>
        <p:spPr>
          <a:xfrm>
            <a:off x="5809981" y="3731728"/>
            <a:ext cx="5908776" cy="4154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Mencerminkan Pelayanan Yang Diberikan Kepada Industri Dan Sekaligus Sebagai Penghasilan Untuk Pendanaan Organisasi;</a:t>
            </a:r>
            <a:endParaRPr kumimoji="0" lang="sv-SE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Google Shape;708;p24">
            <a:extLst>
              <a:ext uri="{FF2B5EF4-FFF2-40B4-BE49-F238E27FC236}">
                <a16:creationId xmlns:a16="http://schemas.microsoft.com/office/drawing/2014/main" id="{07FB72F2-5000-5A87-293A-0C70A01BB53D}"/>
              </a:ext>
            </a:extLst>
          </p:cNvPr>
          <p:cNvSpPr/>
          <p:nvPr/>
        </p:nvSpPr>
        <p:spPr>
          <a:xfrm>
            <a:off x="5809980" y="1779239"/>
            <a:ext cx="5908777" cy="900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36934" marR="0" lvl="4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25"/>
              <a:buFont typeface="+mj-lt"/>
              <a:buAutoNum type="arabicPeriod"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Surat Pengesahan Badan Hukum</a:t>
            </a:r>
          </a:p>
          <a:p>
            <a:pPr marL="236934" marR="0" lvl="4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25"/>
              <a:buFont typeface="+mj-lt"/>
              <a:buAutoNum type="arabicPeriod"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Surat Penetapan Kepengurusan</a:t>
            </a:r>
          </a:p>
          <a:p>
            <a:pPr marL="236934" marR="0" lvl="4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25"/>
              <a:buFont typeface="+mj-lt"/>
              <a:buAutoNum type="arabicPeriod"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NPWP Atas Nama LSBU</a:t>
            </a:r>
          </a:p>
          <a:p>
            <a:pPr marL="236934" marR="0" lvl="4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25"/>
              <a:buFont typeface="+mj-lt"/>
              <a:buAutoNum type="arabicPeriod"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Surat Pernyataan Tidak Dalam Sengketa Kepengurusan</a:t>
            </a:r>
          </a:p>
          <a:p>
            <a:pPr marL="236934" marR="0" lvl="4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825"/>
              <a:buFont typeface="+mj-lt"/>
              <a:buAutoNum type="arabicPeriod"/>
              <a:tabLst/>
              <a:defRPr/>
            </a:pPr>
            <a:r>
              <a:rPr kumimoji="0" lang="sv-SE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Surat Pernyataan Kebenaran Isi Data Dan Informasi Dokumen/Berkas</a:t>
            </a:r>
          </a:p>
        </p:txBody>
      </p:sp>
      <p:sp>
        <p:nvSpPr>
          <p:cNvPr id="76" name="Google Shape;709;p24">
            <a:extLst>
              <a:ext uri="{FF2B5EF4-FFF2-40B4-BE49-F238E27FC236}">
                <a16:creationId xmlns:a16="http://schemas.microsoft.com/office/drawing/2014/main" id="{B879E131-1E63-562F-AFB9-73AA14810D61}"/>
              </a:ext>
            </a:extLst>
          </p:cNvPr>
          <p:cNvSpPr txBox="1"/>
          <p:nvPr/>
        </p:nvSpPr>
        <p:spPr>
          <a:xfrm>
            <a:off x="5809980" y="2800018"/>
            <a:ext cx="5908778" cy="7224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4319" marR="0" lvl="4" indent="-2286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900"/>
              <a:buFont typeface="+mj-lt"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Kepemilikan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Kantor Dan Foto Kantor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Tampak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Depan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Yang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Memuat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Papan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Nama;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4319" marR="0" lvl="4" indent="-2286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900"/>
              <a:buFont typeface="+mj-lt"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Kepemilikan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Sistem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Pengolahan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Data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Berbasis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Teknologi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Informasi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; Dan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4319" marR="0" lvl="4" indent="-2286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900"/>
              <a:buFont typeface="+mj-lt"/>
              <a:buAutoNum type="arabicPeriod"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Personil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Yang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Kompeten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Termasuk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Asesor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Badan Usaha.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Google Shape;710;p24">
            <a:extLst>
              <a:ext uri="{FF2B5EF4-FFF2-40B4-BE49-F238E27FC236}">
                <a16:creationId xmlns:a16="http://schemas.microsoft.com/office/drawing/2014/main" id="{0F907870-816B-9BEA-CC03-483C78D8F361}"/>
              </a:ext>
            </a:extLst>
          </p:cNvPr>
          <p:cNvSpPr/>
          <p:nvPr/>
        </p:nvSpPr>
        <p:spPr>
          <a:xfrm>
            <a:off x="5809980" y="4514969"/>
            <a:ext cx="5908775" cy="7386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Pedoman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Manajemen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LSBU Antara Lain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Dokumentasi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Sistem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Manajamen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Umum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Berupa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Panduan,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Kebijakan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,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Tugas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Pokok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, Dan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Fungsi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LSBU;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Pengendalian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Dokumen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;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Pengendalian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Rekaman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;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Tinjauan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Manajemen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; Audit Internal; Tindakan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Korektif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; Dan Tindakan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Pencegahan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. </a:t>
            </a:r>
          </a:p>
        </p:txBody>
      </p:sp>
      <p:sp>
        <p:nvSpPr>
          <p:cNvPr id="84" name="Google Shape;711;p24">
            <a:extLst>
              <a:ext uri="{FF2B5EF4-FFF2-40B4-BE49-F238E27FC236}">
                <a16:creationId xmlns:a16="http://schemas.microsoft.com/office/drawing/2014/main" id="{2AF8563E-B423-B31F-644B-DBDFCA7BD7CB}"/>
              </a:ext>
            </a:extLst>
          </p:cNvPr>
          <p:cNvSpPr/>
          <p:nvPr/>
        </p:nvSpPr>
        <p:spPr>
          <a:xfrm>
            <a:off x="8312797" y="5256581"/>
            <a:ext cx="383974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Pasal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41L dan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Penjelasan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rgbClr val="174A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85" name="Google Shape;703;p24">
            <a:extLst>
              <a:ext uri="{FF2B5EF4-FFF2-40B4-BE49-F238E27FC236}">
                <a16:creationId xmlns:a16="http://schemas.microsoft.com/office/drawing/2014/main" id="{0F4A1092-23CB-ABEB-6DB8-1A395BB17126}"/>
              </a:ext>
            </a:extLst>
          </p:cNvPr>
          <p:cNvSpPr/>
          <p:nvPr/>
        </p:nvSpPr>
        <p:spPr>
          <a:xfrm>
            <a:off x="1540588" y="3648074"/>
            <a:ext cx="249626" cy="276233"/>
          </a:xfrm>
          <a:prstGeom prst="ellipse">
            <a:avLst/>
          </a:prstGeom>
          <a:solidFill>
            <a:srgbClr val="FF0000"/>
          </a:solidFill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703;p24">
            <a:extLst>
              <a:ext uri="{FF2B5EF4-FFF2-40B4-BE49-F238E27FC236}">
                <a16:creationId xmlns:a16="http://schemas.microsoft.com/office/drawing/2014/main" id="{4755B6CD-B906-5C11-91A4-7BD42AFACA32}"/>
              </a:ext>
            </a:extLst>
          </p:cNvPr>
          <p:cNvSpPr/>
          <p:nvPr/>
        </p:nvSpPr>
        <p:spPr>
          <a:xfrm>
            <a:off x="1805348" y="3323277"/>
            <a:ext cx="249626" cy="276233"/>
          </a:xfrm>
          <a:prstGeom prst="ellipse">
            <a:avLst/>
          </a:prstGeom>
          <a:solidFill>
            <a:srgbClr val="FFC000"/>
          </a:solidFill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703;p24">
            <a:extLst>
              <a:ext uri="{FF2B5EF4-FFF2-40B4-BE49-F238E27FC236}">
                <a16:creationId xmlns:a16="http://schemas.microsoft.com/office/drawing/2014/main" id="{0E76875F-7B31-A3DE-76A1-F901A31734A9}"/>
              </a:ext>
            </a:extLst>
          </p:cNvPr>
          <p:cNvSpPr/>
          <p:nvPr/>
        </p:nvSpPr>
        <p:spPr>
          <a:xfrm>
            <a:off x="1955384" y="2865843"/>
            <a:ext cx="249626" cy="276233"/>
          </a:xfrm>
          <a:prstGeom prst="ellipse">
            <a:avLst/>
          </a:prstGeom>
          <a:solidFill>
            <a:srgbClr val="FFFF00"/>
          </a:solidFill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703;p24">
            <a:extLst>
              <a:ext uri="{FF2B5EF4-FFF2-40B4-BE49-F238E27FC236}">
                <a16:creationId xmlns:a16="http://schemas.microsoft.com/office/drawing/2014/main" id="{B00A8B14-DF97-F83C-332F-64DCAA9194E2}"/>
              </a:ext>
            </a:extLst>
          </p:cNvPr>
          <p:cNvSpPr/>
          <p:nvPr/>
        </p:nvSpPr>
        <p:spPr>
          <a:xfrm>
            <a:off x="1721772" y="2429102"/>
            <a:ext cx="249626" cy="276233"/>
          </a:xfrm>
          <a:prstGeom prst="ellipse">
            <a:avLst/>
          </a:prstGeom>
          <a:solidFill>
            <a:srgbClr val="52CF5F"/>
          </a:solidFill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703;p24">
            <a:extLst>
              <a:ext uri="{FF2B5EF4-FFF2-40B4-BE49-F238E27FC236}">
                <a16:creationId xmlns:a16="http://schemas.microsoft.com/office/drawing/2014/main" id="{AA734B36-2980-F304-7307-A879BF1F7BE1}"/>
              </a:ext>
            </a:extLst>
          </p:cNvPr>
          <p:cNvSpPr/>
          <p:nvPr/>
        </p:nvSpPr>
        <p:spPr>
          <a:xfrm>
            <a:off x="1485375" y="2051670"/>
            <a:ext cx="249626" cy="276233"/>
          </a:xfrm>
          <a:prstGeom prst="ellipse">
            <a:avLst/>
          </a:prstGeom>
          <a:solidFill>
            <a:srgbClr val="2467EB"/>
          </a:solidFill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709BD02-CCC8-63CB-17A6-4D96EDEB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4" b="94268" l="9524" r="89796">
                        <a14:foregroundMark x1="60544" y1="87261" x2="60544" y2="87261"/>
                        <a14:foregroundMark x1="23810" y1="77070" x2="23810" y2="77070"/>
                        <a14:foregroundMark x1="18367" y1="73885" x2="18367" y2="73885"/>
                        <a14:foregroundMark x1="14966" y1="77070" x2="14966" y2="77070"/>
                        <a14:foregroundMark x1="14966" y1="77707" x2="14966" y2="77707"/>
                        <a14:foregroundMark x1="12925" y1="77707" x2="12925" y2="77707"/>
                        <a14:foregroundMark x1="78231" y1="87898" x2="78231" y2="87898"/>
                        <a14:foregroundMark x1="78231" y1="94268" x2="78231" y2="94268"/>
                        <a14:foregroundMark x1="9524" y1="72611" x2="9524" y2="72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1435" y="3669445"/>
            <a:ext cx="560427" cy="598551"/>
          </a:xfrm>
          <a:prstGeom prst="rect">
            <a:avLst/>
          </a:prstGeom>
        </p:spPr>
      </p:pic>
      <p:sp>
        <p:nvSpPr>
          <p:cNvPr id="95" name="Google Shape;660;p24">
            <a:extLst>
              <a:ext uri="{FF2B5EF4-FFF2-40B4-BE49-F238E27FC236}">
                <a16:creationId xmlns:a16="http://schemas.microsoft.com/office/drawing/2014/main" id="{975C3CAC-DED3-1FC9-A064-ADBB356186B6}"/>
              </a:ext>
            </a:extLst>
          </p:cNvPr>
          <p:cNvSpPr/>
          <p:nvPr/>
        </p:nvSpPr>
        <p:spPr>
          <a:xfrm>
            <a:off x="2387880" y="4467574"/>
            <a:ext cx="636058" cy="663712"/>
          </a:xfrm>
          <a:custGeom>
            <a:avLst/>
            <a:gdLst/>
            <a:ahLst/>
            <a:cxnLst/>
            <a:rect l="l" t="t" r="r" b="b"/>
            <a:pathLst>
              <a:path w="21545" h="21583" extrusionOk="0">
                <a:moveTo>
                  <a:pt x="6995" y="63"/>
                </a:moveTo>
                <a:lnTo>
                  <a:pt x="14146" y="3"/>
                </a:lnTo>
                <a:cubicBezTo>
                  <a:pt x="14614" y="-17"/>
                  <a:pt x="15080" y="70"/>
                  <a:pt x="15513" y="259"/>
                </a:cubicBezTo>
                <a:cubicBezTo>
                  <a:pt x="15911" y="433"/>
                  <a:pt x="16274" y="689"/>
                  <a:pt x="16581" y="1012"/>
                </a:cubicBezTo>
                <a:lnTo>
                  <a:pt x="20981" y="8570"/>
                </a:lnTo>
                <a:cubicBezTo>
                  <a:pt x="21329" y="9291"/>
                  <a:pt x="21521" y="10087"/>
                  <a:pt x="21543" y="10898"/>
                </a:cubicBezTo>
                <a:cubicBezTo>
                  <a:pt x="21563" y="11623"/>
                  <a:pt x="21447" y="12346"/>
                  <a:pt x="21201" y="13022"/>
                </a:cubicBezTo>
                <a:lnTo>
                  <a:pt x="17586" y="19473"/>
                </a:lnTo>
                <a:cubicBezTo>
                  <a:pt x="17302" y="20094"/>
                  <a:pt x="16859" y="20615"/>
                  <a:pt x="16309" y="20976"/>
                </a:cubicBezTo>
                <a:cubicBezTo>
                  <a:pt x="15812" y="21302"/>
                  <a:pt x="15246" y="21485"/>
                  <a:pt x="14664" y="21506"/>
                </a:cubicBezTo>
                <a:lnTo>
                  <a:pt x="8109" y="21583"/>
                </a:lnTo>
                <a:cubicBezTo>
                  <a:pt x="7566" y="21505"/>
                  <a:pt x="7036" y="21344"/>
                  <a:pt x="6536" y="21105"/>
                </a:cubicBezTo>
                <a:cubicBezTo>
                  <a:pt x="5994" y="20847"/>
                  <a:pt x="5493" y="20501"/>
                  <a:pt x="5049" y="20079"/>
                </a:cubicBezTo>
                <a:cubicBezTo>
                  <a:pt x="4224" y="18920"/>
                  <a:pt x="3422" y="17744"/>
                  <a:pt x="2641" y="16551"/>
                </a:cubicBezTo>
                <a:cubicBezTo>
                  <a:pt x="1878" y="15383"/>
                  <a:pt x="1136" y="14199"/>
                  <a:pt x="416" y="13000"/>
                </a:cubicBezTo>
                <a:cubicBezTo>
                  <a:pt x="104" y="12388"/>
                  <a:pt x="-37" y="11694"/>
                  <a:pt x="8" y="10999"/>
                </a:cubicBezTo>
                <a:cubicBezTo>
                  <a:pt x="51" y="10343"/>
                  <a:pt x="258" y="9712"/>
                  <a:pt x="607" y="9172"/>
                </a:cubicBezTo>
                <a:lnTo>
                  <a:pt x="4193" y="1765"/>
                </a:lnTo>
                <a:cubicBezTo>
                  <a:pt x="4457" y="1317"/>
                  <a:pt x="4809" y="937"/>
                  <a:pt x="5224" y="650"/>
                </a:cubicBezTo>
                <a:cubicBezTo>
                  <a:pt x="5753" y="283"/>
                  <a:pt x="6366" y="80"/>
                  <a:pt x="699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01600" dist="117707" dir="2013274" rotWithShape="0">
              <a:srgbClr val="000000">
                <a:alpha val="29019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660;p24">
            <a:extLst>
              <a:ext uri="{FF2B5EF4-FFF2-40B4-BE49-F238E27FC236}">
                <a16:creationId xmlns:a16="http://schemas.microsoft.com/office/drawing/2014/main" id="{279F1B1C-D0FA-E794-84ED-184235131F8F}"/>
              </a:ext>
            </a:extLst>
          </p:cNvPr>
          <p:cNvSpPr/>
          <p:nvPr/>
        </p:nvSpPr>
        <p:spPr>
          <a:xfrm>
            <a:off x="1908546" y="5414879"/>
            <a:ext cx="636058" cy="663712"/>
          </a:xfrm>
          <a:custGeom>
            <a:avLst/>
            <a:gdLst/>
            <a:ahLst/>
            <a:cxnLst/>
            <a:rect l="l" t="t" r="r" b="b"/>
            <a:pathLst>
              <a:path w="21545" h="21583" extrusionOk="0">
                <a:moveTo>
                  <a:pt x="6995" y="63"/>
                </a:moveTo>
                <a:lnTo>
                  <a:pt x="14146" y="3"/>
                </a:lnTo>
                <a:cubicBezTo>
                  <a:pt x="14614" y="-17"/>
                  <a:pt x="15080" y="70"/>
                  <a:pt x="15513" y="259"/>
                </a:cubicBezTo>
                <a:cubicBezTo>
                  <a:pt x="15911" y="433"/>
                  <a:pt x="16274" y="689"/>
                  <a:pt x="16581" y="1012"/>
                </a:cubicBezTo>
                <a:lnTo>
                  <a:pt x="20981" y="8570"/>
                </a:lnTo>
                <a:cubicBezTo>
                  <a:pt x="21329" y="9291"/>
                  <a:pt x="21521" y="10087"/>
                  <a:pt x="21543" y="10898"/>
                </a:cubicBezTo>
                <a:cubicBezTo>
                  <a:pt x="21563" y="11623"/>
                  <a:pt x="21447" y="12346"/>
                  <a:pt x="21201" y="13022"/>
                </a:cubicBezTo>
                <a:lnTo>
                  <a:pt x="17586" y="19473"/>
                </a:lnTo>
                <a:cubicBezTo>
                  <a:pt x="17302" y="20094"/>
                  <a:pt x="16859" y="20615"/>
                  <a:pt x="16309" y="20976"/>
                </a:cubicBezTo>
                <a:cubicBezTo>
                  <a:pt x="15812" y="21302"/>
                  <a:pt x="15246" y="21485"/>
                  <a:pt x="14664" y="21506"/>
                </a:cubicBezTo>
                <a:lnTo>
                  <a:pt x="8109" y="21583"/>
                </a:lnTo>
                <a:cubicBezTo>
                  <a:pt x="7566" y="21505"/>
                  <a:pt x="7036" y="21344"/>
                  <a:pt x="6536" y="21105"/>
                </a:cubicBezTo>
                <a:cubicBezTo>
                  <a:pt x="5994" y="20847"/>
                  <a:pt x="5493" y="20501"/>
                  <a:pt x="5049" y="20079"/>
                </a:cubicBezTo>
                <a:cubicBezTo>
                  <a:pt x="4224" y="18920"/>
                  <a:pt x="3422" y="17744"/>
                  <a:pt x="2641" y="16551"/>
                </a:cubicBezTo>
                <a:cubicBezTo>
                  <a:pt x="1878" y="15383"/>
                  <a:pt x="1136" y="14199"/>
                  <a:pt x="416" y="13000"/>
                </a:cubicBezTo>
                <a:cubicBezTo>
                  <a:pt x="104" y="12388"/>
                  <a:pt x="-37" y="11694"/>
                  <a:pt x="8" y="10999"/>
                </a:cubicBezTo>
                <a:cubicBezTo>
                  <a:pt x="51" y="10343"/>
                  <a:pt x="258" y="9712"/>
                  <a:pt x="607" y="9172"/>
                </a:cubicBezTo>
                <a:lnTo>
                  <a:pt x="4193" y="1765"/>
                </a:lnTo>
                <a:cubicBezTo>
                  <a:pt x="4457" y="1317"/>
                  <a:pt x="4809" y="937"/>
                  <a:pt x="5224" y="650"/>
                </a:cubicBezTo>
                <a:cubicBezTo>
                  <a:pt x="5753" y="283"/>
                  <a:pt x="6366" y="80"/>
                  <a:pt x="699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01600" dist="117707" dir="2013274" rotWithShape="0">
              <a:srgbClr val="000000">
                <a:alpha val="29019"/>
              </a:srgbClr>
            </a:outerShdw>
          </a:effectLst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C3C3F544-C4AA-169F-C7FC-005B79A3D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1247" y="2697743"/>
            <a:ext cx="711237" cy="78744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D06BB787-49DB-7A8D-E8A2-3247B33733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4" b="91176" l="9639" r="93976">
                        <a14:foregroundMark x1="61446" y1="10504" x2="61446" y2="10504"/>
                        <a14:foregroundMark x1="93976" y1="88655" x2="93976" y2="88655"/>
                        <a14:foregroundMark x1="63454" y1="91176" x2="63454" y2="91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9026" y="1931947"/>
            <a:ext cx="639211" cy="61097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96DC8859-E1DA-67A2-73BD-31F973E74C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2705" y="5362369"/>
            <a:ext cx="898994" cy="66699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C6E5C33A-4131-C432-10DD-033753C2C2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2705" y="1035093"/>
            <a:ext cx="725211" cy="67341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5138777A-2484-0737-C4EE-5B3CC68F61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375" y="4374014"/>
            <a:ext cx="932724" cy="699543"/>
          </a:xfrm>
          <a:prstGeom prst="rect">
            <a:avLst/>
          </a:prstGeom>
        </p:spPr>
      </p:pic>
      <p:sp>
        <p:nvSpPr>
          <p:cNvPr id="109" name="Google Shape;541;p20">
            <a:extLst>
              <a:ext uri="{FF2B5EF4-FFF2-40B4-BE49-F238E27FC236}">
                <a16:creationId xmlns:a16="http://schemas.microsoft.com/office/drawing/2014/main" id="{C82138DE-CE22-96E4-A23F-AEBE282D6BF5}"/>
              </a:ext>
            </a:extLst>
          </p:cNvPr>
          <p:cNvSpPr/>
          <p:nvPr/>
        </p:nvSpPr>
        <p:spPr>
          <a:xfrm>
            <a:off x="8539831" y="1371798"/>
            <a:ext cx="33856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PP No. 14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Tahun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2021</a:t>
            </a:r>
            <a:endParaRPr kumimoji="0" b="0" i="1" u="none" strike="noStrike" kern="1200" cap="none" spc="0" normalizeH="0" baseline="0" noProof="0" dirty="0">
              <a:ln>
                <a:noFill/>
              </a:ln>
              <a:solidFill>
                <a:srgbClr val="174A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5EC32E-EDE3-323E-C39C-0EA31C4856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sp>
        <p:nvSpPr>
          <p:cNvPr id="3" name="Round Same Side Corner Rectangle 1">
            <a:extLst>
              <a:ext uri="{FF2B5EF4-FFF2-40B4-BE49-F238E27FC236}">
                <a16:creationId xmlns:a16="http://schemas.microsoft.com/office/drawing/2014/main" id="{C3EB493F-676A-61FC-A219-31B01A6786F5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CC0054-F41A-DCCD-2307-5B082CB0C30E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PERSYARATAN LISENSI LSBU</a:t>
            </a: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6" name="Picture 5" descr="lgo sigap.png">
            <a:extLst>
              <a:ext uri="{FF2B5EF4-FFF2-40B4-BE49-F238E27FC236}">
                <a16:creationId xmlns:a16="http://schemas.microsoft.com/office/drawing/2014/main" id="{7970FBDB-B31B-BA85-CFE5-1E8C43DBB1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44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8;p25">
            <a:extLst>
              <a:ext uri="{FF2B5EF4-FFF2-40B4-BE49-F238E27FC236}">
                <a16:creationId xmlns:a16="http://schemas.microsoft.com/office/drawing/2014/main" id="{5DCDABE1-AD03-9EBE-983A-B2F8AAAE4B41}"/>
              </a:ext>
            </a:extLst>
          </p:cNvPr>
          <p:cNvSpPr/>
          <p:nvPr/>
        </p:nvSpPr>
        <p:spPr>
          <a:xfrm>
            <a:off x="5299988" y="1762793"/>
            <a:ext cx="1411504" cy="1336467"/>
          </a:xfrm>
          <a:prstGeom prst="rect">
            <a:avLst/>
          </a:prstGeom>
          <a:gradFill>
            <a:gsLst>
              <a:gs pos="0">
                <a:srgbClr val="958D73">
                  <a:alpha val="21960"/>
                </a:srgbClr>
              </a:gs>
              <a:gs pos="50000">
                <a:srgbClr val="D8CBA6"/>
              </a:gs>
              <a:gs pos="100000">
                <a:srgbClr val="FFEEDF"/>
              </a:gs>
            </a:gsLst>
            <a:lin ang="13500000" scaled="0"/>
          </a:gradFill>
          <a:ln w="44450" cap="flat" cmpd="sng">
            <a:solidFill>
              <a:srgbClr val="8296B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719;p25">
            <a:extLst>
              <a:ext uri="{FF2B5EF4-FFF2-40B4-BE49-F238E27FC236}">
                <a16:creationId xmlns:a16="http://schemas.microsoft.com/office/drawing/2014/main" id="{9CF952C8-8199-0148-08D1-06229D3A8344}"/>
              </a:ext>
            </a:extLst>
          </p:cNvPr>
          <p:cNvSpPr/>
          <p:nvPr/>
        </p:nvSpPr>
        <p:spPr>
          <a:xfrm rot="10800000">
            <a:off x="8710764" y="1245572"/>
            <a:ext cx="2787402" cy="50061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1E4E7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Google Shape;720;p25">
            <a:extLst>
              <a:ext uri="{FF2B5EF4-FFF2-40B4-BE49-F238E27FC236}">
                <a16:creationId xmlns:a16="http://schemas.microsoft.com/office/drawing/2014/main" id="{BEB4CD46-2648-2D86-9036-5B31119E9F4E}"/>
              </a:ext>
            </a:extLst>
          </p:cNvPr>
          <p:cNvSpPr/>
          <p:nvPr/>
        </p:nvSpPr>
        <p:spPr>
          <a:xfrm rot="10800000">
            <a:off x="5285969" y="1266627"/>
            <a:ext cx="1439538" cy="532905"/>
          </a:xfrm>
          <a:prstGeom prst="round2SameRect">
            <a:avLst>
              <a:gd name="adj1" fmla="val 16667"/>
              <a:gd name="adj2" fmla="val 35794"/>
            </a:avLst>
          </a:prstGeom>
          <a:solidFill>
            <a:srgbClr val="1E4E7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721;p25">
            <a:extLst>
              <a:ext uri="{FF2B5EF4-FFF2-40B4-BE49-F238E27FC236}">
                <a16:creationId xmlns:a16="http://schemas.microsoft.com/office/drawing/2014/main" id="{4EF38308-5DB0-C98E-8A58-742287ABF63A}"/>
              </a:ext>
            </a:extLst>
          </p:cNvPr>
          <p:cNvSpPr/>
          <p:nvPr/>
        </p:nvSpPr>
        <p:spPr>
          <a:xfrm rot="10800000">
            <a:off x="247680" y="1266622"/>
            <a:ext cx="1261437" cy="56519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1E4E7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722;p25">
            <a:extLst>
              <a:ext uri="{FF2B5EF4-FFF2-40B4-BE49-F238E27FC236}">
                <a16:creationId xmlns:a16="http://schemas.microsoft.com/office/drawing/2014/main" id="{71F15591-D964-4701-DFC1-2807C138F3FE}"/>
              </a:ext>
            </a:extLst>
          </p:cNvPr>
          <p:cNvSpPr/>
          <p:nvPr/>
        </p:nvSpPr>
        <p:spPr>
          <a:xfrm>
            <a:off x="8710764" y="1725996"/>
            <a:ext cx="2787403" cy="1258959"/>
          </a:xfrm>
          <a:prstGeom prst="rect">
            <a:avLst/>
          </a:prstGeom>
          <a:solidFill>
            <a:srgbClr val="D8E2F3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" name="Google Shape;724;p25">
            <a:extLst>
              <a:ext uri="{FF2B5EF4-FFF2-40B4-BE49-F238E27FC236}">
                <a16:creationId xmlns:a16="http://schemas.microsoft.com/office/drawing/2014/main" id="{9F6B0F73-1618-395F-3913-B942C047FEA2}"/>
              </a:ext>
            </a:extLst>
          </p:cNvPr>
          <p:cNvCxnSpPr/>
          <p:nvPr/>
        </p:nvCxnSpPr>
        <p:spPr>
          <a:xfrm>
            <a:off x="1614354" y="1927109"/>
            <a:ext cx="3671618" cy="5292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1" name="Google Shape;725;p25">
            <a:extLst>
              <a:ext uri="{FF2B5EF4-FFF2-40B4-BE49-F238E27FC236}">
                <a16:creationId xmlns:a16="http://schemas.microsoft.com/office/drawing/2014/main" id="{B446AB4F-2202-FA51-FFB7-6ADD765282F2}"/>
              </a:ext>
            </a:extLst>
          </p:cNvPr>
          <p:cNvCxnSpPr/>
          <p:nvPr/>
        </p:nvCxnSpPr>
        <p:spPr>
          <a:xfrm>
            <a:off x="6906243" y="2064525"/>
            <a:ext cx="168749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dash"/>
            <a:miter lim="800000"/>
            <a:headEnd type="none" w="sm" len="sm"/>
            <a:tailEnd type="stealth" w="med" len="med"/>
          </a:ln>
        </p:spPr>
      </p:cxnSp>
      <p:sp>
        <p:nvSpPr>
          <p:cNvPr id="22" name="Google Shape;726;p25">
            <a:extLst>
              <a:ext uri="{FF2B5EF4-FFF2-40B4-BE49-F238E27FC236}">
                <a16:creationId xmlns:a16="http://schemas.microsoft.com/office/drawing/2014/main" id="{B85415EE-9178-ED13-85B3-EBAE7CEC26B0}"/>
              </a:ext>
            </a:extLst>
          </p:cNvPr>
          <p:cNvSpPr txBox="1"/>
          <p:nvPr/>
        </p:nvSpPr>
        <p:spPr>
          <a:xfrm>
            <a:off x="10392191" y="1811289"/>
            <a:ext cx="104775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PROSES LISENSI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Paling lama 30 hari kerja sejak bukti pembayaran</a:t>
            </a:r>
            <a:endParaRPr kumimoji="0" sz="105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Google Shape;727;p25">
            <a:extLst>
              <a:ext uri="{FF2B5EF4-FFF2-40B4-BE49-F238E27FC236}">
                <a16:creationId xmlns:a16="http://schemas.microsoft.com/office/drawing/2014/main" id="{5B8D631A-5522-DEFA-5462-F900A8C933EF}"/>
              </a:ext>
            </a:extLst>
          </p:cNvPr>
          <p:cNvSpPr/>
          <p:nvPr/>
        </p:nvSpPr>
        <p:spPr>
          <a:xfrm>
            <a:off x="2207650" y="2837781"/>
            <a:ext cx="1326266" cy="261480"/>
          </a:xfrm>
          <a:prstGeom prst="snipRoundRect">
            <a:avLst>
              <a:gd name="adj1" fmla="val 23564"/>
              <a:gd name="adj2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Lisensi + NIB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728;p25">
            <a:extLst>
              <a:ext uri="{FF2B5EF4-FFF2-40B4-BE49-F238E27FC236}">
                <a16:creationId xmlns:a16="http://schemas.microsoft.com/office/drawing/2014/main" id="{57E64870-0587-B354-7651-20274A66F1B1}"/>
              </a:ext>
            </a:extLst>
          </p:cNvPr>
          <p:cNvSpPr txBox="1"/>
          <p:nvPr/>
        </p:nvSpPr>
        <p:spPr>
          <a:xfrm>
            <a:off x="8634187" y="1394687"/>
            <a:ext cx="28247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LPJK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729;p25">
            <a:extLst>
              <a:ext uri="{FF2B5EF4-FFF2-40B4-BE49-F238E27FC236}">
                <a16:creationId xmlns:a16="http://schemas.microsoft.com/office/drawing/2014/main" id="{AF66957E-5BCE-399E-BAE8-0D85AA6B936E}"/>
              </a:ext>
            </a:extLst>
          </p:cNvPr>
          <p:cNvSpPr txBox="1"/>
          <p:nvPr/>
        </p:nvSpPr>
        <p:spPr>
          <a:xfrm>
            <a:off x="5302664" y="1403869"/>
            <a:ext cx="14088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LEMBAGA OSS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Google Shape;730;p25">
            <a:extLst>
              <a:ext uri="{FF2B5EF4-FFF2-40B4-BE49-F238E27FC236}">
                <a16:creationId xmlns:a16="http://schemas.microsoft.com/office/drawing/2014/main" id="{A6E7F311-1B6D-EF74-F10B-FC1D99B23E15}"/>
              </a:ext>
            </a:extLst>
          </p:cNvPr>
          <p:cNvCxnSpPr/>
          <p:nvPr/>
        </p:nvCxnSpPr>
        <p:spPr>
          <a:xfrm rot="10800000">
            <a:off x="6815219" y="2413741"/>
            <a:ext cx="1687490" cy="0"/>
          </a:xfrm>
          <a:prstGeom prst="straightConnector1">
            <a:avLst/>
          </a:prstGeom>
          <a:noFill/>
          <a:ln w="57150" cap="flat" cmpd="sng">
            <a:solidFill>
              <a:srgbClr val="BF9000"/>
            </a:solidFill>
            <a:prstDash val="dash"/>
            <a:miter lim="800000"/>
            <a:headEnd type="none" w="sm" len="sm"/>
            <a:tailEnd type="stealth" w="med" len="med"/>
          </a:ln>
        </p:spPr>
      </p:cxnSp>
      <p:sp>
        <p:nvSpPr>
          <p:cNvPr id="28" name="Google Shape;731;p25">
            <a:extLst>
              <a:ext uri="{FF2B5EF4-FFF2-40B4-BE49-F238E27FC236}">
                <a16:creationId xmlns:a16="http://schemas.microsoft.com/office/drawing/2014/main" id="{DEE5B230-CDC8-BF20-B84A-05055326E56F}"/>
              </a:ext>
            </a:extLst>
          </p:cNvPr>
          <p:cNvSpPr/>
          <p:nvPr/>
        </p:nvSpPr>
        <p:spPr>
          <a:xfrm>
            <a:off x="2000789" y="1695549"/>
            <a:ext cx="164592" cy="164592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732;p25">
            <a:extLst>
              <a:ext uri="{FF2B5EF4-FFF2-40B4-BE49-F238E27FC236}">
                <a16:creationId xmlns:a16="http://schemas.microsoft.com/office/drawing/2014/main" id="{3C4C642D-C9DB-9E2E-22A8-281670971F2F}"/>
              </a:ext>
            </a:extLst>
          </p:cNvPr>
          <p:cNvSpPr/>
          <p:nvPr/>
        </p:nvSpPr>
        <p:spPr>
          <a:xfrm>
            <a:off x="7498479" y="1873410"/>
            <a:ext cx="206955" cy="15867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Google Shape;733;p25">
            <a:extLst>
              <a:ext uri="{FF2B5EF4-FFF2-40B4-BE49-F238E27FC236}">
                <a16:creationId xmlns:a16="http://schemas.microsoft.com/office/drawing/2014/main" id="{2A8F3D21-46FF-0996-1759-1BF0636B74C6}"/>
              </a:ext>
            </a:extLst>
          </p:cNvPr>
          <p:cNvCxnSpPr/>
          <p:nvPr/>
        </p:nvCxnSpPr>
        <p:spPr>
          <a:xfrm rot="10800000">
            <a:off x="1621526" y="2182687"/>
            <a:ext cx="3576868" cy="8928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1" name="Google Shape;734;p25">
            <a:extLst>
              <a:ext uri="{FF2B5EF4-FFF2-40B4-BE49-F238E27FC236}">
                <a16:creationId xmlns:a16="http://schemas.microsoft.com/office/drawing/2014/main" id="{0A9E8F85-00F1-F42C-58DE-501D9BDC31AA}"/>
              </a:ext>
            </a:extLst>
          </p:cNvPr>
          <p:cNvSpPr txBox="1"/>
          <p:nvPr/>
        </p:nvSpPr>
        <p:spPr>
          <a:xfrm>
            <a:off x="2171448" y="1634378"/>
            <a:ext cx="175343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Data persyaratan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735;p25">
            <a:extLst>
              <a:ext uri="{FF2B5EF4-FFF2-40B4-BE49-F238E27FC236}">
                <a16:creationId xmlns:a16="http://schemas.microsoft.com/office/drawing/2014/main" id="{0BEEDDDC-82D2-F75E-2A4B-E415A62F3846}"/>
              </a:ext>
            </a:extLst>
          </p:cNvPr>
          <p:cNvSpPr txBox="1"/>
          <p:nvPr/>
        </p:nvSpPr>
        <p:spPr>
          <a:xfrm>
            <a:off x="6666097" y="1380463"/>
            <a:ext cx="1872621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Notifikasi Proses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Validasi untuk Lisensi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" name="Google Shape;736;p25">
            <a:extLst>
              <a:ext uri="{FF2B5EF4-FFF2-40B4-BE49-F238E27FC236}">
                <a16:creationId xmlns:a16="http://schemas.microsoft.com/office/drawing/2014/main" id="{CAC1D925-A4BF-98AB-BB08-F36F5DC27DF2}"/>
              </a:ext>
            </a:extLst>
          </p:cNvPr>
          <p:cNvSpPr txBox="1"/>
          <p:nvPr/>
        </p:nvSpPr>
        <p:spPr>
          <a:xfrm>
            <a:off x="6762508" y="2537118"/>
            <a:ext cx="19649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Notifikasi Terbit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surat tanda Lisensi LSBU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739;p25">
            <a:extLst>
              <a:ext uri="{FF2B5EF4-FFF2-40B4-BE49-F238E27FC236}">
                <a16:creationId xmlns:a16="http://schemas.microsoft.com/office/drawing/2014/main" id="{09C4D5DE-D3E1-16AB-8727-BF80DFB958E9}"/>
              </a:ext>
            </a:extLst>
          </p:cNvPr>
          <p:cNvSpPr/>
          <p:nvPr/>
        </p:nvSpPr>
        <p:spPr>
          <a:xfrm>
            <a:off x="312976" y="1834084"/>
            <a:ext cx="1150941" cy="1077218"/>
          </a:xfrm>
          <a:prstGeom prst="rect">
            <a:avLst/>
          </a:prstGeom>
          <a:noFill/>
          <a:ln w="44450" cap="flat" cmpd="sng">
            <a:solidFill>
              <a:srgbClr val="8296B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741;p25">
            <a:extLst>
              <a:ext uri="{FF2B5EF4-FFF2-40B4-BE49-F238E27FC236}">
                <a16:creationId xmlns:a16="http://schemas.microsoft.com/office/drawing/2014/main" id="{ABE4631C-49B5-AB21-DECA-7D11B7A490C6}"/>
              </a:ext>
            </a:extLst>
          </p:cNvPr>
          <p:cNvSpPr txBox="1"/>
          <p:nvPr/>
        </p:nvSpPr>
        <p:spPr>
          <a:xfrm>
            <a:off x="9089999" y="2698701"/>
            <a:ext cx="104775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Validasi</a:t>
            </a:r>
            <a:endParaRPr kumimoji="0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Google Shape;742;p25">
            <a:extLst>
              <a:ext uri="{FF2B5EF4-FFF2-40B4-BE49-F238E27FC236}">
                <a16:creationId xmlns:a16="http://schemas.microsoft.com/office/drawing/2014/main" id="{025CE163-0BAB-6DBE-C9BB-F5117F3C13AE}"/>
              </a:ext>
            </a:extLst>
          </p:cNvPr>
          <p:cNvSpPr txBox="1"/>
          <p:nvPr/>
        </p:nvSpPr>
        <p:spPr>
          <a:xfrm>
            <a:off x="8049594" y="3314868"/>
            <a:ext cx="3815837" cy="1338828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Validasi merupakan penilaian keabsahan dan pembuktian persyaratan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Validasi, dapat dilakukan dengan cara: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3869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AutoNum type="alphaLcPeriod"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klarifikasi dan konfirmasi kepada pemohon dan/atau pihak terkait; dan/atau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73869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AutoNum type="alphaLcPeriod"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peninjauan lapangan.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743;p25">
            <a:extLst>
              <a:ext uri="{FF2B5EF4-FFF2-40B4-BE49-F238E27FC236}">
                <a16:creationId xmlns:a16="http://schemas.microsoft.com/office/drawing/2014/main" id="{E0E74879-FC82-01A3-3D8B-263483F53A74}"/>
              </a:ext>
            </a:extLst>
          </p:cNvPr>
          <p:cNvSpPr/>
          <p:nvPr/>
        </p:nvSpPr>
        <p:spPr>
          <a:xfrm>
            <a:off x="161443" y="5174325"/>
            <a:ext cx="11823032" cy="81539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Lisensi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LSBU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memuat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ruang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lingkup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Lisensi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dengan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mempertimbangkan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kelengkapan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persyaratan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dan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skema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diusulkan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 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masa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berlaku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lisensi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LSBU 3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tiga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tahun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dan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dapat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diperpanjang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Google Shape;744;p25">
            <a:extLst>
              <a:ext uri="{FF2B5EF4-FFF2-40B4-BE49-F238E27FC236}">
                <a16:creationId xmlns:a16="http://schemas.microsoft.com/office/drawing/2014/main" id="{BBCEF0C9-90BB-62C2-C7D5-54352747B63F}"/>
              </a:ext>
            </a:extLst>
          </p:cNvPr>
          <p:cNvSpPr/>
          <p:nvPr/>
        </p:nvSpPr>
        <p:spPr>
          <a:xfrm>
            <a:off x="161443" y="3314868"/>
            <a:ext cx="3225906" cy="1384995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LSBU dapat menambah layanan Lisensi berdasarkan kecukupan persyaratan LSBU dengan cara mengajukan permohonan penambahan rekomendasi layanan Lisensi kepada OSS. 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" name="Google Shape;745;p25">
            <a:extLst>
              <a:ext uri="{FF2B5EF4-FFF2-40B4-BE49-F238E27FC236}">
                <a16:creationId xmlns:a16="http://schemas.microsoft.com/office/drawing/2014/main" id="{54AE2A40-8DBD-EA5C-15CC-B03D3AD13BCA}"/>
              </a:ext>
            </a:extLst>
          </p:cNvPr>
          <p:cNvSpPr/>
          <p:nvPr/>
        </p:nvSpPr>
        <p:spPr>
          <a:xfrm>
            <a:off x="2000695" y="1978889"/>
            <a:ext cx="206955" cy="15867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746;p25">
            <a:extLst>
              <a:ext uri="{FF2B5EF4-FFF2-40B4-BE49-F238E27FC236}">
                <a16:creationId xmlns:a16="http://schemas.microsoft.com/office/drawing/2014/main" id="{FC2285DE-1E6F-780A-25F6-C41C2C65DA62}"/>
              </a:ext>
            </a:extLst>
          </p:cNvPr>
          <p:cNvSpPr/>
          <p:nvPr/>
        </p:nvSpPr>
        <p:spPr>
          <a:xfrm>
            <a:off x="1979607" y="2292564"/>
            <a:ext cx="206955" cy="15867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747;p25">
            <a:extLst>
              <a:ext uri="{FF2B5EF4-FFF2-40B4-BE49-F238E27FC236}">
                <a16:creationId xmlns:a16="http://schemas.microsoft.com/office/drawing/2014/main" id="{53654320-BD0A-85E2-690E-A58E04897809}"/>
              </a:ext>
            </a:extLst>
          </p:cNvPr>
          <p:cNvSpPr/>
          <p:nvPr/>
        </p:nvSpPr>
        <p:spPr>
          <a:xfrm>
            <a:off x="7498479" y="2191615"/>
            <a:ext cx="206955" cy="15867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748;p25">
            <a:extLst>
              <a:ext uri="{FF2B5EF4-FFF2-40B4-BE49-F238E27FC236}">
                <a16:creationId xmlns:a16="http://schemas.microsoft.com/office/drawing/2014/main" id="{3B8ECE09-0524-2F41-963D-517D37931E2C}"/>
              </a:ext>
            </a:extLst>
          </p:cNvPr>
          <p:cNvSpPr txBox="1"/>
          <p:nvPr/>
        </p:nvSpPr>
        <p:spPr>
          <a:xfrm>
            <a:off x="2177143" y="1918725"/>
            <a:ext cx="389581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Notifikasi kelengkapan dan pembayaran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" name="Google Shape;749;p25">
            <a:extLst>
              <a:ext uri="{FF2B5EF4-FFF2-40B4-BE49-F238E27FC236}">
                <a16:creationId xmlns:a16="http://schemas.microsoft.com/office/drawing/2014/main" id="{80991951-474E-C5A6-03FF-55FC36D92DAC}"/>
              </a:ext>
            </a:extLst>
          </p:cNvPr>
          <p:cNvCxnSpPr/>
          <p:nvPr/>
        </p:nvCxnSpPr>
        <p:spPr>
          <a:xfrm>
            <a:off x="1583169" y="2496792"/>
            <a:ext cx="3671618" cy="5292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47" name="Google Shape;750;p25">
            <a:extLst>
              <a:ext uri="{FF2B5EF4-FFF2-40B4-BE49-F238E27FC236}">
                <a16:creationId xmlns:a16="http://schemas.microsoft.com/office/drawing/2014/main" id="{3F8BC312-FE0A-091B-A3CF-9A75AE6CA1E4}"/>
              </a:ext>
            </a:extLst>
          </p:cNvPr>
          <p:cNvSpPr txBox="1"/>
          <p:nvPr/>
        </p:nvSpPr>
        <p:spPr>
          <a:xfrm>
            <a:off x="2138137" y="2237037"/>
            <a:ext cx="30219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Bukti pembayaran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" name="Google Shape;751;p25">
            <a:extLst>
              <a:ext uri="{FF2B5EF4-FFF2-40B4-BE49-F238E27FC236}">
                <a16:creationId xmlns:a16="http://schemas.microsoft.com/office/drawing/2014/main" id="{2296D67D-2CBC-141E-7A9F-C32C3366B7A8}"/>
              </a:ext>
            </a:extLst>
          </p:cNvPr>
          <p:cNvCxnSpPr/>
          <p:nvPr/>
        </p:nvCxnSpPr>
        <p:spPr>
          <a:xfrm rot="10800000">
            <a:off x="1583169" y="2762663"/>
            <a:ext cx="3576868" cy="8928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49" name="Google Shape;752;p25">
            <a:extLst>
              <a:ext uri="{FF2B5EF4-FFF2-40B4-BE49-F238E27FC236}">
                <a16:creationId xmlns:a16="http://schemas.microsoft.com/office/drawing/2014/main" id="{3A6AC76A-AF4E-07E6-A984-57B5D5827F86}"/>
              </a:ext>
            </a:extLst>
          </p:cNvPr>
          <p:cNvSpPr/>
          <p:nvPr/>
        </p:nvSpPr>
        <p:spPr>
          <a:xfrm>
            <a:off x="1921721" y="2827367"/>
            <a:ext cx="206955" cy="158673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Google Shape;753;p25">
            <a:extLst>
              <a:ext uri="{FF2B5EF4-FFF2-40B4-BE49-F238E27FC236}">
                <a16:creationId xmlns:a16="http://schemas.microsoft.com/office/drawing/2014/main" id="{16ABC02D-BC0B-52AE-0225-D58D229F7EBC}"/>
              </a:ext>
            </a:extLst>
          </p:cNvPr>
          <p:cNvSpPr/>
          <p:nvPr/>
        </p:nvSpPr>
        <p:spPr>
          <a:xfrm>
            <a:off x="7426910" y="809120"/>
            <a:ext cx="43725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Pasal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41M,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Pasal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41N dan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Pasal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41O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70569EA-FFD8-E4EC-4950-D965B7BF0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04" y="1828265"/>
            <a:ext cx="870436" cy="870436"/>
          </a:xfrm>
          <a:prstGeom prst="rect">
            <a:avLst/>
          </a:prstGeom>
          <a:ln w="3175">
            <a:solidFill>
              <a:srgbClr val="354878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BF6907-9E4A-586B-7E2F-77CCB0DBF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70" y="1794968"/>
            <a:ext cx="1237545" cy="1237545"/>
          </a:xfrm>
          <a:prstGeom prst="rect">
            <a:avLst/>
          </a:prstGeom>
        </p:spPr>
      </p:pic>
      <p:sp>
        <p:nvSpPr>
          <p:cNvPr id="56" name="Google Shape;729;p25">
            <a:extLst>
              <a:ext uri="{FF2B5EF4-FFF2-40B4-BE49-F238E27FC236}">
                <a16:creationId xmlns:a16="http://schemas.microsoft.com/office/drawing/2014/main" id="{64793AF9-F3F6-8ADE-E3EB-7F90002E7F84}"/>
              </a:ext>
            </a:extLst>
          </p:cNvPr>
          <p:cNvSpPr txBox="1"/>
          <p:nvPr/>
        </p:nvSpPr>
        <p:spPr>
          <a:xfrm>
            <a:off x="590177" y="1412847"/>
            <a:ext cx="63716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LSBU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9212E84-6BCC-EFC3-23F7-E153CB3A5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82" y="2161985"/>
            <a:ext cx="991336" cy="397345"/>
          </a:xfrm>
          <a:prstGeom prst="rect">
            <a:avLst/>
          </a:prstGeom>
        </p:spPr>
      </p:pic>
      <p:sp>
        <p:nvSpPr>
          <p:cNvPr id="59" name="Google Shape;541;p20">
            <a:extLst>
              <a:ext uri="{FF2B5EF4-FFF2-40B4-BE49-F238E27FC236}">
                <a16:creationId xmlns:a16="http://schemas.microsoft.com/office/drawing/2014/main" id="{4D2B2070-176F-B324-9E11-7822CEA4E960}"/>
              </a:ext>
            </a:extLst>
          </p:cNvPr>
          <p:cNvSpPr/>
          <p:nvPr/>
        </p:nvSpPr>
        <p:spPr>
          <a:xfrm>
            <a:off x="228883" y="865939"/>
            <a:ext cx="33856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PP No. 14 </a:t>
            </a:r>
            <a:r>
              <a:rPr kumimoji="0" lang="en-US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Tahun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2021</a:t>
            </a:r>
            <a:endParaRPr kumimoji="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" name="Round Same Side Corner Rectangle 1">
            <a:extLst>
              <a:ext uri="{FF2B5EF4-FFF2-40B4-BE49-F238E27FC236}">
                <a16:creationId xmlns:a16="http://schemas.microsoft.com/office/drawing/2014/main" id="{107D5F48-35F5-0942-8BBC-F9E92B24A791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BC8721F-0A9B-33D3-B068-AFF286FDEE39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HAK DAN KEWAJIBAN LSBU BERLISENSI (1/2)</a:t>
            </a: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35" name="Picture 34" descr="lgo sigap.png">
            <a:extLst>
              <a:ext uri="{FF2B5EF4-FFF2-40B4-BE49-F238E27FC236}">
                <a16:creationId xmlns:a16="http://schemas.microsoft.com/office/drawing/2014/main" id="{3AE74510-21BA-6F10-64B5-B2E3A87F3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EBF399-76CE-B406-5DE6-7D5806BC32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9163EFF-05BD-CF56-FE9C-6E542EBC3CC0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5B0F6BF-3D91-CC58-C8B2-213921B4FF1E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0F3056D-2893-9E66-2B80-3E02CAAADFDB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6685BFB-D04D-DBE1-D7ED-4EE6E2D5E00C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85A7262-C44E-605D-7FC9-783D1212C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10107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1626247" y="5077265"/>
            <a:ext cx="1853680" cy="306807"/>
            <a:chOff x="402341" y="4997135"/>
            <a:chExt cx="1853680" cy="30680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795043D-3168-4DD6-A6C1-8FB1D670C85F}"/>
                </a:ext>
              </a:extLst>
            </p:cNvPr>
            <p:cNvSpPr/>
            <p:nvPr/>
          </p:nvSpPr>
          <p:spPr>
            <a:xfrm>
              <a:off x="402341" y="5226245"/>
              <a:ext cx="1853680" cy="77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EA2962B-DBD7-4EA7-9278-D014E3F3EDE7}"/>
                </a:ext>
              </a:extLst>
            </p:cNvPr>
            <p:cNvSpPr/>
            <p:nvPr/>
          </p:nvSpPr>
          <p:spPr>
            <a:xfrm>
              <a:off x="402341" y="4997135"/>
              <a:ext cx="1853680" cy="235575"/>
            </a:xfrm>
            <a:prstGeom prst="rect">
              <a:avLst/>
            </a:prstGeom>
            <a:solidFill>
              <a:srgbClr val="1E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09594" y="4956057"/>
            <a:ext cx="1853680" cy="306807"/>
            <a:chOff x="402341" y="4997135"/>
            <a:chExt cx="1853680" cy="3068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795043D-3168-4DD6-A6C1-8FB1D670C85F}"/>
                </a:ext>
              </a:extLst>
            </p:cNvPr>
            <p:cNvSpPr/>
            <p:nvPr/>
          </p:nvSpPr>
          <p:spPr>
            <a:xfrm>
              <a:off x="402341" y="5226245"/>
              <a:ext cx="1853680" cy="77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A2962B-DBD7-4EA7-9278-D014E3F3EDE7}"/>
                </a:ext>
              </a:extLst>
            </p:cNvPr>
            <p:cNvSpPr/>
            <p:nvPr/>
          </p:nvSpPr>
          <p:spPr>
            <a:xfrm>
              <a:off x="402341" y="4997135"/>
              <a:ext cx="1853680" cy="235575"/>
            </a:xfrm>
            <a:prstGeom prst="rect">
              <a:avLst/>
            </a:prstGeom>
            <a:solidFill>
              <a:srgbClr val="1E32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D251A5B-E637-4C56-A105-E8E557D8FE89}"/>
              </a:ext>
            </a:extLst>
          </p:cNvPr>
          <p:cNvSpPr/>
          <p:nvPr/>
        </p:nvSpPr>
        <p:spPr>
          <a:xfrm>
            <a:off x="3559136" y="1597740"/>
            <a:ext cx="5410189" cy="2055566"/>
          </a:xfrm>
          <a:prstGeom prst="rect">
            <a:avLst/>
          </a:prstGeom>
          <a:solidFill>
            <a:srgbClr val="35487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3273EA-9BF8-4128-94CB-9B0E4B407BDF}"/>
              </a:ext>
            </a:extLst>
          </p:cNvPr>
          <p:cNvSpPr/>
          <p:nvPr/>
        </p:nvSpPr>
        <p:spPr>
          <a:xfrm>
            <a:off x="5513195" y="891589"/>
            <a:ext cx="1543813" cy="306573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MENTERI PUPR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EE1255-2927-4395-BB32-9C043FA90A30}"/>
              </a:ext>
            </a:extLst>
          </p:cNvPr>
          <p:cNvSpPr/>
          <p:nvPr/>
        </p:nvSpPr>
        <p:spPr>
          <a:xfrm>
            <a:off x="5385456" y="1722899"/>
            <a:ext cx="1799290" cy="421588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Ketua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LPJK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Ir.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Taufik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Widjoyono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, M.Sc.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6DD9D1-DBD5-4D2A-84A8-5F324943F783}"/>
              </a:ext>
            </a:extLst>
          </p:cNvPr>
          <p:cNvSpPr/>
          <p:nvPr/>
        </p:nvSpPr>
        <p:spPr>
          <a:xfrm>
            <a:off x="4560520" y="2431770"/>
            <a:ext cx="800321" cy="585849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BIDANG 2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Lisensi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dan PTUK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01C7398-27E3-4C1E-9B8E-735500A3A2A8}"/>
              </a:ext>
            </a:extLst>
          </p:cNvPr>
          <p:cNvSpPr/>
          <p:nvPr/>
        </p:nvSpPr>
        <p:spPr>
          <a:xfrm>
            <a:off x="5443879" y="2437374"/>
            <a:ext cx="800321" cy="585849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BIDANG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Pelatihan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, Uji </a:t>
            </a:r>
            <a:r>
              <a:rPr kumimoji="0" lang="en-US" sz="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Kompetensi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kumimoji="0" lang="en-US" sz="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Penetapan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Penilai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Ahli</a:t>
            </a:r>
            <a:endParaRPr kumimoji="0" lang="en-ID" sz="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389D322-F270-437B-8E6F-4ABA00BBC1B5}"/>
              </a:ext>
            </a:extLst>
          </p:cNvPr>
          <p:cNvSpPr/>
          <p:nvPr/>
        </p:nvSpPr>
        <p:spPr>
          <a:xfrm>
            <a:off x="6324181" y="2431770"/>
            <a:ext cx="800321" cy="585849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BIDANG 4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Penyetaraan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Tenaga </a:t>
            </a:r>
            <a:r>
              <a:rPr kumimoji="0" lang="en-US" sz="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Asing</a:t>
            </a:r>
            <a:r>
              <a:rPr kumimoji="0" lang="en-US" sz="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kumimoji="0" lang="en-US" sz="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Akreditasi</a:t>
            </a:r>
            <a:endParaRPr kumimoji="0" lang="en-ID" sz="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4C7390-A1A9-4B67-ABB0-F18B3E198FF2}"/>
              </a:ext>
            </a:extLst>
          </p:cNvPr>
          <p:cNvSpPr/>
          <p:nvPr/>
        </p:nvSpPr>
        <p:spPr>
          <a:xfrm>
            <a:off x="7207538" y="2431770"/>
            <a:ext cx="800321" cy="585849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BIDANG 5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Pengembangan</a:t>
            </a:r>
            <a:r>
              <a:rPr kumimoji="0" lang="en-US" sz="63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3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Penyelenggaraan</a:t>
            </a:r>
            <a:r>
              <a:rPr kumimoji="0" lang="en-US" sz="63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Jasa &amp; Usaha </a:t>
            </a:r>
            <a:r>
              <a:rPr kumimoji="0" lang="en-US" sz="63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Sektor</a:t>
            </a:r>
            <a:r>
              <a:rPr kumimoji="0" lang="en-US" sz="63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3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Konstruksi</a:t>
            </a:r>
            <a:endParaRPr kumimoji="0" lang="en-ID" sz="63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9338AF-B492-4B69-80FA-A5B633E49EE3}"/>
              </a:ext>
            </a:extLst>
          </p:cNvPr>
          <p:cNvSpPr/>
          <p:nvPr/>
        </p:nvSpPr>
        <p:spPr>
          <a:xfrm>
            <a:off x="3683275" y="3008449"/>
            <a:ext cx="799811" cy="508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Ir.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Ludy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Eqbal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Almuhamadi</a:t>
            </a:r>
            <a:endParaRPr kumimoji="0" lang="en-ID" sz="900" b="0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D2FE90-0EA4-481C-B666-5EC6301E6858}"/>
              </a:ext>
            </a:extLst>
          </p:cNvPr>
          <p:cNvSpPr/>
          <p:nvPr/>
        </p:nvSpPr>
        <p:spPr>
          <a:xfrm>
            <a:off x="4565613" y="3008449"/>
            <a:ext cx="795226" cy="508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Gendroyono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, ST., MT.</a:t>
            </a:r>
            <a:endParaRPr kumimoji="0" lang="en-ID" sz="900" b="0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3685E14-F5EA-4802-8E64-1AFF75CBA202}"/>
              </a:ext>
            </a:extLst>
          </p:cNvPr>
          <p:cNvSpPr/>
          <p:nvPr/>
        </p:nvSpPr>
        <p:spPr>
          <a:xfrm>
            <a:off x="5443368" y="3018128"/>
            <a:ext cx="800322" cy="4999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Prof. Dr. Ir.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Taufik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Mulyono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, MT., IPU., ASEAN., Eng.</a:t>
            </a:r>
            <a:endParaRPr kumimoji="0" lang="en-ID" sz="700" b="0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64C74F1-B4AA-4663-9D8E-6B49695AC106}"/>
              </a:ext>
            </a:extLst>
          </p:cNvPr>
          <p:cNvSpPr/>
          <p:nvPr/>
        </p:nvSpPr>
        <p:spPr>
          <a:xfrm>
            <a:off x="6324180" y="3014563"/>
            <a:ext cx="795226" cy="508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Ir. Tri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Widjajanto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, MT.</a:t>
            </a:r>
            <a:endParaRPr kumimoji="0" lang="en-ID" sz="900" b="0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13096F-08F2-451B-A2F0-79D3C1CE2054}"/>
              </a:ext>
            </a:extLst>
          </p:cNvPr>
          <p:cNvSpPr/>
          <p:nvPr/>
        </p:nvSpPr>
        <p:spPr>
          <a:xfrm>
            <a:off x="7142923" y="3024015"/>
            <a:ext cx="921401" cy="508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Prof. Dr. Manlian Ronald Adventus Simanjuntak, ST., MT., D.Min</a:t>
            </a:r>
            <a:endParaRPr kumimoji="0" lang="en-ID" sz="800" b="0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A1B480-C54A-4FB0-9CE6-31148FFA8081}"/>
              </a:ext>
            </a:extLst>
          </p:cNvPr>
          <p:cNvSpPr/>
          <p:nvPr/>
        </p:nvSpPr>
        <p:spPr>
          <a:xfrm>
            <a:off x="8090895" y="2431770"/>
            <a:ext cx="800321" cy="585849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BIDANG 6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Rencana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Kerja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kumimoji="0" lang="en-US" sz="7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Monev</a:t>
            </a:r>
            <a:endParaRPr kumimoji="0" lang="en-ID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49B3AC-0A28-47D9-AF51-ED9BB8BD26E8}"/>
              </a:ext>
            </a:extLst>
          </p:cNvPr>
          <p:cNvSpPr/>
          <p:nvPr/>
        </p:nvSpPr>
        <p:spPr>
          <a:xfrm>
            <a:off x="8087841" y="3007940"/>
            <a:ext cx="803375" cy="5086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800" b="0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Dr. Ir. Syarif Burhanuddin, M.Eng, IPU</a:t>
            </a:r>
            <a:endParaRPr kumimoji="0" lang="en-ID" sz="800" b="0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C470B02-4FE4-4F21-B9C8-76A0180F77E5}"/>
              </a:ext>
            </a:extLst>
          </p:cNvPr>
          <p:cNvSpPr/>
          <p:nvPr/>
        </p:nvSpPr>
        <p:spPr>
          <a:xfrm>
            <a:off x="3682765" y="2434827"/>
            <a:ext cx="800321" cy="585849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BIDANG 1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egistrasi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71F794-6338-4981-8CC1-CFCD06F8416F}"/>
              </a:ext>
            </a:extLst>
          </p:cNvPr>
          <p:cNvCxnSpPr/>
          <p:nvPr/>
        </p:nvCxnSpPr>
        <p:spPr>
          <a:xfrm flipV="1">
            <a:off x="4081938" y="2281435"/>
            <a:ext cx="0" cy="150334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6D9AB66-EB8E-4B33-B442-1EACACB2C007}"/>
              </a:ext>
            </a:extLst>
          </p:cNvPr>
          <p:cNvCxnSpPr/>
          <p:nvPr/>
        </p:nvCxnSpPr>
        <p:spPr>
          <a:xfrm flipV="1">
            <a:off x="4963423" y="2281435"/>
            <a:ext cx="0" cy="150334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3CCC17-2C2B-47DB-AC14-06EA5992FFEA}"/>
              </a:ext>
            </a:extLst>
          </p:cNvPr>
          <p:cNvCxnSpPr/>
          <p:nvPr/>
        </p:nvCxnSpPr>
        <p:spPr>
          <a:xfrm flipV="1">
            <a:off x="5833076" y="2281435"/>
            <a:ext cx="0" cy="150334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CDCB9B4-0C14-4EDA-8746-1293E7C9EA05}"/>
              </a:ext>
            </a:extLst>
          </p:cNvPr>
          <p:cNvCxnSpPr/>
          <p:nvPr/>
        </p:nvCxnSpPr>
        <p:spPr>
          <a:xfrm flipV="1">
            <a:off x="6714561" y="2281435"/>
            <a:ext cx="0" cy="150334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FC9E08-C620-442E-AA73-7FADD7060B54}"/>
              </a:ext>
            </a:extLst>
          </p:cNvPr>
          <p:cNvCxnSpPr/>
          <p:nvPr/>
        </p:nvCxnSpPr>
        <p:spPr>
          <a:xfrm flipV="1">
            <a:off x="7613794" y="2281435"/>
            <a:ext cx="0" cy="150334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6569C70-1F80-40CD-90AE-537515A04BAD}"/>
              </a:ext>
            </a:extLst>
          </p:cNvPr>
          <p:cNvCxnSpPr/>
          <p:nvPr/>
        </p:nvCxnSpPr>
        <p:spPr>
          <a:xfrm flipV="1">
            <a:off x="8495279" y="2281435"/>
            <a:ext cx="0" cy="150334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CB52A90-BF06-452D-BE70-FFCB521BC118}"/>
              </a:ext>
            </a:extLst>
          </p:cNvPr>
          <p:cNvCxnSpPr>
            <a:cxnSpLocks/>
          </p:cNvCxnSpPr>
          <p:nvPr/>
        </p:nvCxnSpPr>
        <p:spPr>
          <a:xfrm>
            <a:off x="4071832" y="2281704"/>
            <a:ext cx="4431088" cy="0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9F3C209-B29C-41D3-80F4-BD87C5A16B60}"/>
              </a:ext>
            </a:extLst>
          </p:cNvPr>
          <p:cNvCxnSpPr/>
          <p:nvPr/>
        </p:nvCxnSpPr>
        <p:spPr>
          <a:xfrm flipV="1">
            <a:off x="6285101" y="2131100"/>
            <a:ext cx="0" cy="150334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8D2769B-6485-4C5E-A5F2-08020DA28B2F}"/>
              </a:ext>
            </a:extLst>
          </p:cNvPr>
          <p:cNvCxnSpPr>
            <a:cxnSpLocks/>
          </p:cNvCxnSpPr>
          <p:nvPr/>
        </p:nvCxnSpPr>
        <p:spPr>
          <a:xfrm flipV="1">
            <a:off x="6285101" y="1198429"/>
            <a:ext cx="0" cy="524472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14128C7-21C0-41FF-B25E-6EDB44AF6AEB}"/>
              </a:ext>
            </a:extLst>
          </p:cNvPr>
          <p:cNvCxnSpPr>
            <a:cxnSpLocks/>
          </p:cNvCxnSpPr>
          <p:nvPr/>
        </p:nvCxnSpPr>
        <p:spPr>
          <a:xfrm flipH="1">
            <a:off x="2307742" y="1062166"/>
            <a:ext cx="3205452" cy="0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981D5F73-92D2-4D7E-8920-5485372A9D99}"/>
              </a:ext>
            </a:extLst>
          </p:cNvPr>
          <p:cNvSpPr/>
          <p:nvPr/>
        </p:nvSpPr>
        <p:spPr>
          <a:xfrm>
            <a:off x="1392941" y="1822109"/>
            <a:ext cx="1853680" cy="235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Ir. Abdul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Muis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, M.T.</a:t>
            </a:r>
            <a:endParaRPr kumimoji="0" lang="en-ID" sz="900" b="1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F190E07-E2B8-45E0-80B5-6612E98C4933}"/>
              </a:ext>
            </a:extLst>
          </p:cNvPr>
          <p:cNvSpPr/>
          <p:nvPr/>
        </p:nvSpPr>
        <p:spPr>
          <a:xfrm>
            <a:off x="1215813" y="1577155"/>
            <a:ext cx="2207933" cy="235574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Direktur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Jenderal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Bina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Konstruksi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333CC6D-FCD2-4B43-AE6C-AF8A9EBCF2A9}"/>
              </a:ext>
            </a:extLst>
          </p:cNvPr>
          <p:cNvSpPr/>
          <p:nvPr/>
        </p:nvSpPr>
        <p:spPr>
          <a:xfrm>
            <a:off x="1236683" y="4122937"/>
            <a:ext cx="2166195" cy="192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Dewi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Chomistriana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, ST,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M.Sc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90C65A-7F87-43AA-9792-ABF2FA66A82F}"/>
              </a:ext>
            </a:extLst>
          </p:cNvPr>
          <p:cNvSpPr/>
          <p:nvPr/>
        </p:nvSpPr>
        <p:spPr>
          <a:xfrm>
            <a:off x="1392941" y="3847157"/>
            <a:ext cx="1853680" cy="235575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Sekretaris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LPJK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E4319DE-D25A-447F-A3CD-F579053DB2F9}"/>
              </a:ext>
            </a:extLst>
          </p:cNvPr>
          <p:cNvSpPr/>
          <p:nvPr/>
        </p:nvSpPr>
        <p:spPr>
          <a:xfrm>
            <a:off x="3314113" y="4642682"/>
            <a:ext cx="2022181" cy="216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Ahmad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Agus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sz="90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Fitrah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 Akbar, ST., MT.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82F034-674B-4284-B452-6AF616D08F26}"/>
              </a:ext>
            </a:extLst>
          </p:cNvPr>
          <p:cNvSpPr/>
          <p:nvPr/>
        </p:nvSpPr>
        <p:spPr>
          <a:xfrm>
            <a:off x="3398364" y="4380051"/>
            <a:ext cx="1853680" cy="235575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Kepala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Bag.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Administrasi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LPJK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33B57B-5F16-4C9F-B680-6799B3D521BE}"/>
              </a:ext>
            </a:extLst>
          </p:cNvPr>
          <p:cNvCxnSpPr>
            <a:cxnSpLocks/>
          </p:cNvCxnSpPr>
          <p:nvPr/>
        </p:nvCxnSpPr>
        <p:spPr>
          <a:xfrm>
            <a:off x="2307743" y="1062167"/>
            <a:ext cx="0" cy="547719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E17FD3-6716-4730-B5CA-617B8E4E8D9C}"/>
              </a:ext>
            </a:extLst>
          </p:cNvPr>
          <p:cNvCxnSpPr>
            <a:cxnSpLocks/>
          </p:cNvCxnSpPr>
          <p:nvPr/>
        </p:nvCxnSpPr>
        <p:spPr>
          <a:xfrm flipV="1">
            <a:off x="6285101" y="3653307"/>
            <a:ext cx="0" cy="311051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52F5D26-FDC4-4FFD-B1DB-4C77CBF60BEF}"/>
              </a:ext>
            </a:extLst>
          </p:cNvPr>
          <p:cNvCxnSpPr>
            <a:cxnSpLocks/>
          </p:cNvCxnSpPr>
          <p:nvPr/>
        </p:nvCxnSpPr>
        <p:spPr>
          <a:xfrm flipH="1">
            <a:off x="3235673" y="3964357"/>
            <a:ext cx="3049429" cy="0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31DC06-FDFB-4BA9-9EBF-5EB9873A55A1}"/>
              </a:ext>
            </a:extLst>
          </p:cNvPr>
          <p:cNvCxnSpPr>
            <a:cxnSpLocks/>
          </p:cNvCxnSpPr>
          <p:nvPr/>
        </p:nvCxnSpPr>
        <p:spPr>
          <a:xfrm>
            <a:off x="2307743" y="2057683"/>
            <a:ext cx="0" cy="1789472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F549743-0417-42DA-BA0A-AF1B4EFFBBD7}"/>
              </a:ext>
            </a:extLst>
          </p:cNvPr>
          <p:cNvCxnSpPr>
            <a:cxnSpLocks/>
          </p:cNvCxnSpPr>
          <p:nvPr/>
        </p:nvCxnSpPr>
        <p:spPr>
          <a:xfrm>
            <a:off x="2307743" y="4311841"/>
            <a:ext cx="0" cy="532894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26755B-4A6B-42BC-B698-E6CC679782C0}"/>
              </a:ext>
            </a:extLst>
          </p:cNvPr>
          <p:cNvCxnSpPr>
            <a:cxnSpLocks/>
          </p:cNvCxnSpPr>
          <p:nvPr/>
        </p:nvCxnSpPr>
        <p:spPr>
          <a:xfrm flipH="1">
            <a:off x="2307742" y="4500859"/>
            <a:ext cx="1090622" cy="0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6795043D-3168-4DD6-A6C1-8FB1D670C85F}"/>
              </a:ext>
            </a:extLst>
          </p:cNvPr>
          <p:cNvSpPr/>
          <p:nvPr/>
        </p:nvSpPr>
        <p:spPr>
          <a:xfrm>
            <a:off x="1392941" y="5073846"/>
            <a:ext cx="1853680" cy="776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 panose="020B05030201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EA2962B-DBD7-4EA7-9278-D014E3F3EDE7}"/>
              </a:ext>
            </a:extLst>
          </p:cNvPr>
          <p:cNvSpPr/>
          <p:nvPr/>
        </p:nvSpPr>
        <p:spPr>
          <a:xfrm>
            <a:off x="1392941" y="4844736"/>
            <a:ext cx="1853680" cy="235575"/>
          </a:xfrm>
          <a:prstGeom prst="rect">
            <a:avLst/>
          </a:prstGeom>
          <a:solidFill>
            <a:srgbClr val="1E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Kelompok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Jabatan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Fungsional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3083F0-EC39-4CD1-BF12-B3A0625D1E09}"/>
              </a:ext>
            </a:extLst>
          </p:cNvPr>
          <p:cNvSpPr/>
          <p:nvPr/>
        </p:nvSpPr>
        <p:spPr>
          <a:xfrm>
            <a:off x="9281838" y="1609886"/>
            <a:ext cx="1546235" cy="2043419"/>
          </a:xfrm>
          <a:prstGeom prst="rect">
            <a:avLst/>
          </a:prstGeom>
          <a:solidFill>
            <a:srgbClr val="35487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Dewan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Pengawas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1.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Dirjen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Bina Konstruksi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2. Ir.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Widiarto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. Sp.1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3.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Ses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Kementerian BUMN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4.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Deputi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Bidang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Hukum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dan</a:t>
            </a:r>
            <a:endParaRPr kumimoji="0" lang="en-US" sz="850" b="1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Penyelesaian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Sanggah</a:t>
            </a:r>
            <a:endParaRPr kumimoji="0" lang="en-US" sz="850" b="1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LKPP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5.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Staf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Khusus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Bidang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  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Kemenhub</a:t>
            </a:r>
            <a:endParaRPr kumimoji="0" lang="en-US" sz="850" b="1" i="0" u="none" strike="noStrike" kern="1200" cap="none" spc="0" normalizeH="0" baseline="0" noProof="0" dirty="0">
              <a:ln>
                <a:noFill/>
              </a:ln>
              <a:solidFill>
                <a:srgbClr val="35487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6. Ir. Ruslan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Rivai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7. Dr.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Sigit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85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Adjar</a:t>
            </a:r>
            <a:r>
              <a:rPr kumimoji="0" lang="en-US" sz="85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Susilo, MM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53C5D2A-2347-4EEC-A850-505CA60129D5}"/>
              </a:ext>
            </a:extLst>
          </p:cNvPr>
          <p:cNvCxnSpPr>
            <a:cxnSpLocks/>
          </p:cNvCxnSpPr>
          <p:nvPr/>
        </p:nvCxnSpPr>
        <p:spPr>
          <a:xfrm flipH="1">
            <a:off x="7057008" y="1062166"/>
            <a:ext cx="2995161" cy="0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3FE9F5A-58FF-40BA-93FC-C38B625B7F97}"/>
              </a:ext>
            </a:extLst>
          </p:cNvPr>
          <p:cNvCxnSpPr>
            <a:cxnSpLocks/>
          </p:cNvCxnSpPr>
          <p:nvPr/>
        </p:nvCxnSpPr>
        <p:spPr>
          <a:xfrm>
            <a:off x="10052169" y="1062167"/>
            <a:ext cx="0" cy="547719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C62FBE5-372C-4F04-A1F8-67C4ECBD4524}"/>
              </a:ext>
            </a:extLst>
          </p:cNvPr>
          <p:cNvCxnSpPr>
            <a:cxnSpLocks/>
          </p:cNvCxnSpPr>
          <p:nvPr/>
        </p:nvCxnSpPr>
        <p:spPr>
          <a:xfrm flipH="1">
            <a:off x="8969325" y="1828574"/>
            <a:ext cx="312513" cy="0"/>
          </a:xfrm>
          <a:prstGeom prst="line">
            <a:avLst/>
          </a:prstGeom>
          <a:ln w="19050">
            <a:solidFill>
              <a:srgbClr val="3548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C45911FD-63C1-4354-AEB1-74BE41346A86}"/>
              </a:ext>
            </a:extLst>
          </p:cNvPr>
          <p:cNvSpPr txBox="1"/>
          <p:nvPr/>
        </p:nvSpPr>
        <p:spPr>
          <a:xfrm>
            <a:off x="5843529" y="4439214"/>
            <a:ext cx="579059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marR="0" lvl="0" indent="-2889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Pembentukan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LPJK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berdasarkan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Permen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PUPR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Nomor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Tahun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2020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sebagai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Lembaga Non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Struktural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di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bawah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Menteri PUPR.</a:t>
            </a:r>
          </a:p>
          <a:p>
            <a:pPr marL="288925" marR="0" lvl="0" indent="-2889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Penetapan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Pengurus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LPJK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Periode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2021-2024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berdasarkan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Kepmen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PUPR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Nomor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"/>
                <a:ea typeface="Century Gothic" charset="0"/>
                <a:cs typeface="Century Gothic" charset="0"/>
              </a:rPr>
              <a:t> 1792/KPTS/M/2020.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  <a:ea typeface="Century Gothic" charset="0"/>
              <a:cs typeface="Century Gothic" charset="0"/>
            </a:endParaRPr>
          </a:p>
        </p:txBody>
      </p:sp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F5110F72-A932-CBDC-EEB4-A35F35F3E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3" name="Round Same Side Corner Rectangle 1">
            <a:extLst>
              <a:ext uri="{FF2B5EF4-FFF2-40B4-BE49-F238E27FC236}">
                <a16:creationId xmlns:a16="http://schemas.microsoft.com/office/drawing/2014/main" id="{AAF38F87-4499-1E1A-5C8A-3412127FE5B0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ACB6B5-BEE8-B064-CA80-4331C2C909A4}"/>
              </a:ext>
            </a:extLst>
          </p:cNvPr>
          <p:cNvSpPr txBox="1">
            <a:spLocks/>
          </p:cNvSpPr>
          <p:nvPr/>
        </p:nvSpPr>
        <p:spPr>
          <a:xfrm>
            <a:off x="318804" y="16919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prstClr val="black"/>
                </a:solidFill>
                <a:latin typeface="Segoe UI"/>
              </a:rPr>
              <a:t>STRUKTUR ORGANISASI LPJK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A5E23-8D39-15D4-0FEF-5D904A057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A3B314-2C13-C8D0-08B7-850A14C8EE6D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6EB805-6E28-8E37-AA15-EA8FE1A0A587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684570-88B1-9A7E-E1A0-9D7937072410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03194A-69C3-E6E9-5E85-D501692B1808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FB4468-51DD-DF2D-11FA-95EFFDD1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51899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06;p27">
            <a:extLst>
              <a:ext uri="{FF2B5EF4-FFF2-40B4-BE49-F238E27FC236}">
                <a16:creationId xmlns:a16="http://schemas.microsoft.com/office/drawing/2014/main" id="{232084EB-0865-A588-3379-1FED8C035EDA}"/>
              </a:ext>
            </a:extLst>
          </p:cNvPr>
          <p:cNvSpPr/>
          <p:nvPr/>
        </p:nvSpPr>
        <p:spPr>
          <a:xfrm>
            <a:off x="738690" y="1454560"/>
            <a:ext cx="4128459" cy="960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" name="Google Shape;807;p27">
            <a:extLst>
              <a:ext uri="{FF2B5EF4-FFF2-40B4-BE49-F238E27FC236}">
                <a16:creationId xmlns:a16="http://schemas.microsoft.com/office/drawing/2014/main" id="{DE25BA5B-0CE0-7B47-1328-9B6EF42A5949}"/>
              </a:ext>
            </a:extLst>
          </p:cNvPr>
          <p:cNvSpPr/>
          <p:nvPr/>
        </p:nvSpPr>
        <p:spPr>
          <a:xfrm>
            <a:off x="769761" y="3722114"/>
            <a:ext cx="4128459" cy="960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809;p27">
            <a:extLst>
              <a:ext uri="{FF2B5EF4-FFF2-40B4-BE49-F238E27FC236}">
                <a16:creationId xmlns:a16="http://schemas.microsoft.com/office/drawing/2014/main" id="{C21E5C20-C628-C949-A8CD-2D36EA3B969A}"/>
              </a:ext>
            </a:extLst>
          </p:cNvPr>
          <p:cNvSpPr/>
          <p:nvPr/>
        </p:nvSpPr>
        <p:spPr>
          <a:xfrm>
            <a:off x="5056911" y="5718035"/>
            <a:ext cx="6012566" cy="960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4" name="Google Shape;810;p27">
            <a:extLst>
              <a:ext uri="{FF2B5EF4-FFF2-40B4-BE49-F238E27FC236}">
                <a16:creationId xmlns:a16="http://schemas.microsoft.com/office/drawing/2014/main" id="{AD73A5B7-C376-8870-49F6-1BEBD5708E06}"/>
              </a:ext>
            </a:extLst>
          </p:cNvPr>
          <p:cNvGrpSpPr/>
          <p:nvPr/>
        </p:nvGrpSpPr>
        <p:grpSpPr>
          <a:xfrm>
            <a:off x="738690" y="1667713"/>
            <a:ext cx="3988443" cy="1625375"/>
            <a:chOff x="2227884" y="1330362"/>
            <a:chExt cx="2835932" cy="1219033"/>
          </a:xfrm>
        </p:grpSpPr>
        <p:sp>
          <p:nvSpPr>
            <p:cNvPr id="17" name="Google Shape;811;p27">
              <a:extLst>
                <a:ext uri="{FF2B5EF4-FFF2-40B4-BE49-F238E27FC236}">
                  <a16:creationId xmlns:a16="http://schemas.microsoft.com/office/drawing/2014/main" id="{3D41E0A4-AA2A-2047-00D3-0A2C15A6BFFD}"/>
                </a:ext>
              </a:extLst>
            </p:cNvPr>
            <p:cNvSpPr txBox="1"/>
            <p:nvPr/>
          </p:nvSpPr>
          <p:spPr>
            <a:xfrm>
              <a:off x="2227884" y="1649178"/>
              <a:ext cx="2835932" cy="9002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4792" marR="0" lvl="0" indent="-304792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mengusulkan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skema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sertifikasi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mendapatkan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pembinaan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pengembangan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kapasitas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dan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kualitas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sumber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daya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.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Google Shape;812;p27">
              <a:extLst>
                <a:ext uri="{FF2B5EF4-FFF2-40B4-BE49-F238E27FC236}">
                  <a16:creationId xmlns:a16="http://schemas.microsoft.com/office/drawing/2014/main" id="{A5FBA298-AB3A-E72E-B5E6-5AF5265C4B75}"/>
                </a:ext>
              </a:extLst>
            </p:cNvPr>
            <p:cNvSpPr txBox="1"/>
            <p:nvPr/>
          </p:nvSpPr>
          <p:spPr>
            <a:xfrm>
              <a:off x="2227884" y="1330362"/>
              <a:ext cx="2835932" cy="300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Hak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813;p27">
            <a:extLst>
              <a:ext uri="{FF2B5EF4-FFF2-40B4-BE49-F238E27FC236}">
                <a16:creationId xmlns:a16="http://schemas.microsoft.com/office/drawing/2014/main" id="{531BAF8E-3BFC-98A7-780E-12A8160E1153}"/>
              </a:ext>
            </a:extLst>
          </p:cNvPr>
          <p:cNvGrpSpPr/>
          <p:nvPr/>
        </p:nvGrpSpPr>
        <p:grpSpPr>
          <a:xfrm>
            <a:off x="5069308" y="1663682"/>
            <a:ext cx="6000169" cy="3620836"/>
            <a:chOff x="2251370" y="639430"/>
            <a:chExt cx="3145798" cy="2715627"/>
          </a:xfrm>
        </p:grpSpPr>
        <p:sp>
          <p:nvSpPr>
            <p:cNvPr id="22" name="Google Shape;814;p27">
              <a:extLst>
                <a:ext uri="{FF2B5EF4-FFF2-40B4-BE49-F238E27FC236}">
                  <a16:creationId xmlns:a16="http://schemas.microsoft.com/office/drawing/2014/main" id="{B826ED69-C6B0-7AE8-E38A-123001C1130B}"/>
                </a:ext>
              </a:extLst>
            </p:cNvPr>
            <p:cNvSpPr txBox="1"/>
            <p:nvPr/>
          </p:nvSpPr>
          <p:spPr>
            <a:xfrm>
              <a:off x="2251370" y="1000596"/>
              <a:ext cx="3145798" cy="23544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04792" marR="0" lvl="0" indent="-304792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menyampaikan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laporan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kinerja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LSBU;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menyampaikan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laporan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keuangan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yang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telah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diaudit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kantor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akuntan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publik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yang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memiliki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izin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sesuai dengan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ketentuan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peraturan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perundang-undangan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 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mengintergrasikan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sistem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informasi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dan data LSBU dengan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sistem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informasi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Pemerintah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Pusat;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menerapkan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standar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persyaratan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untuk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lembaga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sertifikasi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produk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, proses dan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jasa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.; 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menyampaikan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laporan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kegiatan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operasional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; dan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04792" marR="0" lvl="0" indent="-304792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AutoNum type="alphaLcPeriod"/>
                <a:tabLst/>
                <a:defRPr/>
              </a:pP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melaksanakan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kewajiban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lainnya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sesuai dengan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ketentuan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peraturan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 </a:t>
              </a:r>
              <a:r>
                <a:rPr kumimoji="0" lang="en-US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perundang-undangan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.</a:t>
              </a:r>
              <a:endParaRPr kumimoji="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Google Shape;815;p27">
              <a:extLst>
                <a:ext uri="{FF2B5EF4-FFF2-40B4-BE49-F238E27FC236}">
                  <a16:creationId xmlns:a16="http://schemas.microsoft.com/office/drawing/2014/main" id="{72E8B69E-94C7-3A6C-7AA0-D5351DDF5132}"/>
                </a:ext>
              </a:extLst>
            </p:cNvPr>
            <p:cNvSpPr txBox="1"/>
            <p:nvPr/>
          </p:nvSpPr>
          <p:spPr>
            <a:xfrm>
              <a:off x="2274050" y="639430"/>
              <a:ext cx="2835932" cy="300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Calibri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rPr>
                <a:t>Kewajiban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28" name="Google Shape;809;p27">
            <a:extLst>
              <a:ext uri="{FF2B5EF4-FFF2-40B4-BE49-F238E27FC236}">
                <a16:creationId xmlns:a16="http://schemas.microsoft.com/office/drawing/2014/main" id="{DAAF0F78-99F9-C8B7-837B-CFDA4EEA6544}"/>
              </a:ext>
            </a:extLst>
          </p:cNvPr>
          <p:cNvSpPr/>
          <p:nvPr/>
        </p:nvSpPr>
        <p:spPr>
          <a:xfrm>
            <a:off x="5122209" y="1460688"/>
            <a:ext cx="6012566" cy="960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24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541;p20">
            <a:extLst>
              <a:ext uri="{FF2B5EF4-FFF2-40B4-BE49-F238E27FC236}">
                <a16:creationId xmlns:a16="http://schemas.microsoft.com/office/drawing/2014/main" id="{33DCF391-F6E2-65F5-5F98-921CF0B4A230}"/>
              </a:ext>
            </a:extLst>
          </p:cNvPr>
          <p:cNvSpPr/>
          <p:nvPr/>
        </p:nvSpPr>
        <p:spPr>
          <a:xfrm>
            <a:off x="738690" y="1037263"/>
            <a:ext cx="3385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PP No. 14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Tahun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2021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174A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541;p20">
            <a:extLst>
              <a:ext uri="{FF2B5EF4-FFF2-40B4-BE49-F238E27FC236}">
                <a16:creationId xmlns:a16="http://schemas.microsoft.com/office/drawing/2014/main" id="{8CCF0F8D-3BA2-CB7A-4F41-997602208566}"/>
              </a:ext>
            </a:extLst>
          </p:cNvPr>
          <p:cNvSpPr/>
          <p:nvPr/>
        </p:nvSpPr>
        <p:spPr>
          <a:xfrm>
            <a:off x="9966330" y="1090069"/>
            <a:ext cx="146137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Pasal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41R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174A9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Round Same Side Corner Rectangle 1">
            <a:extLst>
              <a:ext uri="{FF2B5EF4-FFF2-40B4-BE49-F238E27FC236}">
                <a16:creationId xmlns:a16="http://schemas.microsoft.com/office/drawing/2014/main" id="{326C0CF6-95FE-669C-31A1-8DA0B2AA38D3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186B8BF-2823-F842-876E-319CF9863CA6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HAK DAN KEWAJIBAN LSBU BERLISENSI (2/2)</a:t>
            </a: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25" name="Picture 24" descr="lgo sigap.png">
            <a:extLst>
              <a:ext uri="{FF2B5EF4-FFF2-40B4-BE49-F238E27FC236}">
                <a16:creationId xmlns:a16="http://schemas.microsoft.com/office/drawing/2014/main" id="{AA2267A0-D8CE-DE3D-B94F-E0E4F986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251A2D-4E15-4A9D-A8CB-BDE52EDD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29D8A9C-9EA8-44EC-6298-292BFA57B704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8A8DE4B-0135-719D-6330-AB2EEAD64ACC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7B986AD-CDC5-3D6D-7FD1-02E7BA4E354F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335DBD0-8B0C-C5E8-7D6B-559E8429F673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A364886-1E13-3FF1-81F5-C3C919D3F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40094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: Rounded Corners 3">
            <a:extLst>
              <a:ext uri="{FF2B5EF4-FFF2-40B4-BE49-F238E27FC236}">
                <a16:creationId xmlns:a16="http://schemas.microsoft.com/office/drawing/2014/main" id="{86661C94-5814-2B1D-3790-623316E1F0C4}"/>
              </a:ext>
            </a:extLst>
          </p:cNvPr>
          <p:cNvSpPr/>
          <p:nvPr/>
        </p:nvSpPr>
        <p:spPr>
          <a:xfrm>
            <a:off x="9721013" y="1752440"/>
            <a:ext cx="2455797" cy="2333685"/>
          </a:xfrm>
          <a:prstGeom prst="roundRect">
            <a:avLst>
              <a:gd name="adj" fmla="val 6573"/>
            </a:avLst>
          </a:prstGeom>
          <a:solidFill>
            <a:schemeClr val="accent6">
              <a:lumMod val="40000"/>
              <a:lumOff val="60000"/>
              <a:alpha val="21176"/>
            </a:schemeClr>
          </a:solidFill>
          <a:ln w="3810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ectangle: Rounded Corners 3">
            <a:extLst>
              <a:ext uri="{FF2B5EF4-FFF2-40B4-BE49-F238E27FC236}">
                <a16:creationId xmlns:a16="http://schemas.microsoft.com/office/drawing/2014/main" id="{D08264F6-DD9E-438A-5B5A-81401C0E0718}"/>
              </a:ext>
            </a:extLst>
          </p:cNvPr>
          <p:cNvSpPr/>
          <p:nvPr/>
        </p:nvSpPr>
        <p:spPr>
          <a:xfrm>
            <a:off x="181041" y="655194"/>
            <a:ext cx="3645892" cy="6054983"/>
          </a:xfrm>
          <a:prstGeom prst="roundRect">
            <a:avLst>
              <a:gd name="adj" fmla="val 6573"/>
            </a:avLst>
          </a:prstGeom>
          <a:solidFill>
            <a:schemeClr val="accent6">
              <a:lumMod val="40000"/>
              <a:lumOff val="60000"/>
              <a:alpha val="21176"/>
            </a:schemeClr>
          </a:solidFill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PEMOHON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PEMOHON</a:t>
            </a:r>
            <a:endParaRPr kumimoji="0" lang="en-ID" sz="2000" b="1" i="0" u="none" strike="noStrike" kern="1200" cap="none" spc="0" normalizeH="0" baseline="0" noProof="1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178" name="Rectangle: Rounded Corners 3">
            <a:extLst>
              <a:ext uri="{FF2B5EF4-FFF2-40B4-BE49-F238E27FC236}">
                <a16:creationId xmlns:a16="http://schemas.microsoft.com/office/drawing/2014/main" id="{B5A7B442-528C-4EA5-9C60-AC9C32696986}"/>
              </a:ext>
            </a:extLst>
          </p:cNvPr>
          <p:cNvSpPr/>
          <p:nvPr/>
        </p:nvSpPr>
        <p:spPr>
          <a:xfrm>
            <a:off x="3892454" y="661136"/>
            <a:ext cx="2550448" cy="5997535"/>
          </a:xfrm>
          <a:prstGeom prst="roundRect">
            <a:avLst>
              <a:gd name="adj" fmla="val 6573"/>
            </a:avLst>
          </a:prstGeom>
          <a:solidFill>
            <a:schemeClr val="accent6">
              <a:lumMod val="75000"/>
              <a:alpha val="21176"/>
            </a:schemeClr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1">
                <a:ln w="0"/>
                <a:solidFill>
                  <a:srgbClr val="174A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DM Sans" pitchFamily="2" charset="77"/>
                <a:ea typeface="+mn-ea"/>
                <a:cs typeface="+mn-cs"/>
              </a:rPr>
              <a:t>LPJK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0" normalizeH="0" baseline="0" noProof="1">
                <a:ln w="0"/>
                <a:solidFill>
                  <a:srgbClr val="174A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DM Sans" pitchFamily="2" charset="77"/>
                <a:ea typeface="+mn-ea"/>
                <a:cs typeface="+mn-cs"/>
              </a:rPr>
              <a:t>LPJK</a:t>
            </a:r>
            <a:endParaRPr kumimoji="0" lang="en-ID" sz="2000" b="1" i="0" u="none" strike="noStrike" kern="1200" cap="none" spc="0" normalizeH="0" baseline="0" noProof="1">
              <a:ln w="0"/>
              <a:solidFill>
                <a:srgbClr val="174A9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179" name="Rectangle: Rounded Corners 3">
            <a:extLst>
              <a:ext uri="{FF2B5EF4-FFF2-40B4-BE49-F238E27FC236}">
                <a16:creationId xmlns:a16="http://schemas.microsoft.com/office/drawing/2014/main" id="{7EA18DA2-E9C7-8D61-4919-91A618D1B875}"/>
              </a:ext>
            </a:extLst>
          </p:cNvPr>
          <p:cNvSpPr/>
          <p:nvPr/>
        </p:nvSpPr>
        <p:spPr>
          <a:xfrm>
            <a:off x="6677511" y="601788"/>
            <a:ext cx="2514396" cy="1374636"/>
          </a:xfrm>
          <a:prstGeom prst="roundRect">
            <a:avLst>
              <a:gd name="adj" fmla="val 6573"/>
            </a:avLst>
          </a:prstGeom>
          <a:solidFill>
            <a:schemeClr val="accent4">
              <a:lumMod val="40000"/>
              <a:lumOff val="60000"/>
              <a:alpha val="21176"/>
            </a:schemeClr>
          </a:solidFill>
          <a:ln w="38100">
            <a:solidFill>
              <a:schemeClr val="accent4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600" normalizeH="0" baseline="0" noProof="1">
                <a:ln>
                  <a:solidFill>
                    <a:srgbClr val="FFC000">
                      <a:lumMod val="50000"/>
                    </a:srgbClr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BNSP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600" normalizeH="0" baseline="0" noProof="1">
                <a:ln>
                  <a:solidFill>
                    <a:srgbClr val="FFC000">
                      <a:lumMod val="50000"/>
                    </a:srgbClr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BNSP</a:t>
            </a:r>
            <a:endParaRPr kumimoji="0" lang="en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224" name="Rectangle: Rounded Corners 3">
            <a:extLst>
              <a:ext uri="{FF2B5EF4-FFF2-40B4-BE49-F238E27FC236}">
                <a16:creationId xmlns:a16="http://schemas.microsoft.com/office/drawing/2014/main" id="{D73BBF41-D41A-081B-5273-FB48D7D3C9CF}"/>
              </a:ext>
            </a:extLst>
          </p:cNvPr>
          <p:cNvSpPr/>
          <p:nvPr/>
        </p:nvSpPr>
        <p:spPr>
          <a:xfrm>
            <a:off x="6670455" y="2086190"/>
            <a:ext cx="2521453" cy="1480442"/>
          </a:xfrm>
          <a:prstGeom prst="roundRect">
            <a:avLst>
              <a:gd name="adj" fmla="val 6573"/>
            </a:avLst>
          </a:prstGeom>
          <a:solidFill>
            <a:schemeClr val="tx1">
              <a:alpha val="21176"/>
            </a:schemeClr>
          </a:solidFill>
          <a:ln w="3810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00" b="1" i="0" u="none" strike="noStrike" kern="1200" cap="none" spc="0" normalizeH="0" baseline="0" noProof="1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OSS-P</a:t>
            </a:r>
            <a:r>
              <a:rPr kumimoji="0" lang="en-US" sz="11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ortalPUPR</a:t>
            </a:r>
            <a:r>
              <a:rPr kumimoji="0" lang="id-ID" sz="11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-LPJK-LSP-BNSP</a:t>
            </a:r>
            <a:endParaRPr kumimoji="0" lang="id-ID" sz="1200" b="1" i="0" u="none" strike="noStrike" kern="1200" cap="none" spc="0" normalizeH="0" baseline="0" noProof="1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1">
              <a:ln>
                <a:solidFill>
                  <a:srgbClr val="C00000"/>
                </a:solidFill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1" i="0" u="none" strike="noStrike" kern="1200" cap="none" spc="0" normalizeH="0" baseline="0" noProof="1">
              <a:ln>
                <a:solidFill>
                  <a:srgbClr val="C00000"/>
                </a:solidFill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1" i="0" u="none" strike="noStrike" kern="1200" cap="none" spc="0" normalizeH="0" baseline="0" noProof="1">
              <a:ln>
                <a:solidFill>
                  <a:srgbClr val="C00000"/>
                </a:solidFill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193" name="Rectangle: Rounded Corners 3">
            <a:extLst>
              <a:ext uri="{FF2B5EF4-FFF2-40B4-BE49-F238E27FC236}">
                <a16:creationId xmlns:a16="http://schemas.microsoft.com/office/drawing/2014/main" id="{F2EB9F71-E05C-FFCD-31F4-2686E9C6CCB0}"/>
              </a:ext>
            </a:extLst>
          </p:cNvPr>
          <p:cNvSpPr/>
          <p:nvPr/>
        </p:nvSpPr>
        <p:spPr>
          <a:xfrm>
            <a:off x="6562150" y="3659724"/>
            <a:ext cx="2629758" cy="3056215"/>
          </a:xfrm>
          <a:prstGeom prst="roundRect">
            <a:avLst>
              <a:gd name="adj" fmla="val 6573"/>
            </a:avLst>
          </a:prstGeom>
          <a:solidFill>
            <a:schemeClr val="accent6">
              <a:lumMod val="75000"/>
              <a:alpha val="21176"/>
            </a:schemeClr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700" b="1" i="0" u="none" strike="noStrike" kern="1200" cap="none" spc="0" normalizeH="0" baseline="0" noProof="1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1" i="0" u="none" strike="noStrike" kern="1200" cap="none" spc="0" normalizeH="0" baseline="0" noProof="1">
                <a:ln w="0"/>
                <a:solidFill>
                  <a:srgbClr val="174A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DM Sans" pitchFamily="2" charset="77"/>
                <a:ea typeface="+mn-ea"/>
                <a:cs typeface="+mn-cs"/>
              </a:rPr>
              <a:t>LPJK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60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600" normalizeH="0" baseline="0" noProof="1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LPJK</a:t>
            </a:r>
            <a:endParaRPr kumimoji="0" lang="en-ID" sz="2000" b="1" i="0" u="none" strike="noStrike" kern="1200" cap="none" spc="600" normalizeH="0" baseline="0" noProof="1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61" name="Rectangle: Rounded Corners 5">
            <a:extLst>
              <a:ext uri="{FF2B5EF4-FFF2-40B4-BE49-F238E27FC236}">
                <a16:creationId xmlns:a16="http://schemas.microsoft.com/office/drawing/2014/main" id="{79A7F7A1-10B9-A7CE-27AA-508A2AB297EF}"/>
              </a:ext>
            </a:extLst>
          </p:cNvPr>
          <p:cNvSpPr/>
          <p:nvPr/>
        </p:nvSpPr>
        <p:spPr>
          <a:xfrm>
            <a:off x="270998" y="1796594"/>
            <a:ext cx="3158212" cy="1115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K</a:t>
            </a: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BLI 74321</a:t>
            </a:r>
            <a:endParaRPr kumimoji="0" lang="id-ID" sz="11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LSP Pihak </a:t>
            </a: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3</a:t>
            </a:r>
            <a:r>
              <a:rPr kumimoji="0" lang="en-US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yang bersifat independen dari asosiasi profesi/industri untuk mengukur dan mensertifikasi kompetensi pekerja profesional di sektor Konstruksi. </a:t>
            </a:r>
          </a:p>
        </p:txBody>
      </p:sp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E7B4CC5F-D692-593C-EFEB-C6BEC790C16B}"/>
              </a:ext>
            </a:extLst>
          </p:cNvPr>
          <p:cNvSpPr/>
          <p:nvPr/>
        </p:nvSpPr>
        <p:spPr>
          <a:xfrm>
            <a:off x="1109383" y="1237667"/>
            <a:ext cx="2467984" cy="5944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Asosiasi Profesi</a:t>
            </a:r>
          </a:p>
        </p:txBody>
      </p:sp>
      <p:sp>
        <p:nvSpPr>
          <p:cNvPr id="60" name="Rectangle: Rounded Corners 5">
            <a:extLst>
              <a:ext uri="{FF2B5EF4-FFF2-40B4-BE49-F238E27FC236}">
                <a16:creationId xmlns:a16="http://schemas.microsoft.com/office/drawing/2014/main" id="{9BCFE0E8-442E-426B-0998-48A377F5FA6B}"/>
              </a:ext>
            </a:extLst>
          </p:cNvPr>
          <p:cNvSpPr/>
          <p:nvPr/>
        </p:nvSpPr>
        <p:spPr>
          <a:xfrm>
            <a:off x="231289" y="1140166"/>
            <a:ext cx="1020680" cy="855099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Grafik 39" descr="Koneksi dengan isian solid">
            <a:extLst>
              <a:ext uri="{FF2B5EF4-FFF2-40B4-BE49-F238E27FC236}">
                <a16:creationId xmlns:a16="http://schemas.microsoft.com/office/drawing/2014/main" id="{1DD28CB9-8662-86CD-616D-5BB860697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998" y="1110514"/>
            <a:ext cx="914400" cy="914400"/>
          </a:xfrm>
          <a:prstGeom prst="rect">
            <a:avLst/>
          </a:prstGeom>
        </p:spPr>
      </p:pic>
      <p:sp>
        <p:nvSpPr>
          <p:cNvPr id="62" name="Rectangle: Rounded Corners 5">
            <a:extLst>
              <a:ext uri="{FF2B5EF4-FFF2-40B4-BE49-F238E27FC236}">
                <a16:creationId xmlns:a16="http://schemas.microsoft.com/office/drawing/2014/main" id="{1D1838F5-5EF4-7F54-F732-5DC36995D58B}"/>
              </a:ext>
            </a:extLst>
          </p:cNvPr>
          <p:cNvSpPr/>
          <p:nvPr/>
        </p:nvSpPr>
        <p:spPr>
          <a:xfrm>
            <a:off x="356715" y="5141790"/>
            <a:ext cx="3158212" cy="14910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KBLI 74311</a:t>
            </a:r>
            <a:endParaRPr kumimoji="0" lang="id-ID" sz="11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LSP Pihak </a:t>
            </a: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1</a:t>
            </a:r>
            <a:r>
              <a:rPr kumimoji="0" lang="en-US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yang bersifat independen dari K/L/I untuk mensertifikasi kompetensi karyawan/siswanya sendiri</a:t>
            </a:r>
            <a:endParaRPr kumimoji="0" lang="id-ID" sz="11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LSP Pihak </a:t>
            </a:r>
            <a:r>
              <a:rPr kumimoji="0" lang="id-ID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1</a:t>
            </a:r>
            <a:r>
              <a:rPr kumimoji="0" lang="id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b</a:t>
            </a: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ukan merupakan Bidang Usaha untuk diajukan PB melalui OSS BR</a:t>
            </a:r>
          </a:p>
        </p:txBody>
      </p:sp>
      <p:sp>
        <p:nvSpPr>
          <p:cNvPr id="63" name="Rectangle: Rounded Corners 5">
            <a:extLst>
              <a:ext uri="{FF2B5EF4-FFF2-40B4-BE49-F238E27FC236}">
                <a16:creationId xmlns:a16="http://schemas.microsoft.com/office/drawing/2014/main" id="{5F5EEF3D-45AC-D7AD-261E-B9ADA118FF8E}"/>
              </a:ext>
            </a:extLst>
          </p:cNvPr>
          <p:cNvSpPr/>
          <p:nvPr/>
        </p:nvSpPr>
        <p:spPr>
          <a:xfrm>
            <a:off x="1225108" y="4711900"/>
            <a:ext cx="2495067" cy="62882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Lembaga Pendidikan &amp; Pelatihan Kerja</a:t>
            </a:r>
          </a:p>
        </p:txBody>
      </p:sp>
      <p:sp>
        <p:nvSpPr>
          <p:cNvPr id="64" name="Rectangle: Rounded Corners 5">
            <a:extLst>
              <a:ext uri="{FF2B5EF4-FFF2-40B4-BE49-F238E27FC236}">
                <a16:creationId xmlns:a16="http://schemas.microsoft.com/office/drawing/2014/main" id="{5738A09C-0174-49A9-5E2F-B0B4C14F165A}"/>
              </a:ext>
            </a:extLst>
          </p:cNvPr>
          <p:cNvSpPr/>
          <p:nvPr/>
        </p:nvSpPr>
        <p:spPr>
          <a:xfrm>
            <a:off x="322757" y="4560127"/>
            <a:ext cx="1020680" cy="85509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fik 41" descr="Topi wisuda dengan isian solid">
            <a:extLst>
              <a:ext uri="{FF2B5EF4-FFF2-40B4-BE49-F238E27FC236}">
                <a16:creationId xmlns:a16="http://schemas.microsoft.com/office/drawing/2014/main" id="{9DD37A13-0D6E-8E72-65AB-6D6585464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014" y="4736245"/>
            <a:ext cx="494309" cy="494309"/>
          </a:xfrm>
          <a:prstGeom prst="rect">
            <a:avLst/>
          </a:prstGeom>
        </p:spPr>
      </p:pic>
      <p:cxnSp>
        <p:nvCxnSpPr>
          <p:cNvPr id="68" name="Konektor Lurus 67">
            <a:extLst>
              <a:ext uri="{FF2B5EF4-FFF2-40B4-BE49-F238E27FC236}">
                <a16:creationId xmlns:a16="http://schemas.microsoft.com/office/drawing/2014/main" id="{93F04489-A4F1-5F48-EC0C-5B155B8D2A57}"/>
              </a:ext>
            </a:extLst>
          </p:cNvPr>
          <p:cNvCxnSpPr>
            <a:cxnSpLocks/>
          </p:cNvCxnSpPr>
          <p:nvPr/>
        </p:nvCxnSpPr>
        <p:spPr>
          <a:xfrm flipV="1">
            <a:off x="834223" y="4560127"/>
            <a:ext cx="0" cy="8550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Konektor Lurus 72">
            <a:extLst>
              <a:ext uri="{FF2B5EF4-FFF2-40B4-BE49-F238E27FC236}">
                <a16:creationId xmlns:a16="http://schemas.microsoft.com/office/drawing/2014/main" id="{57FA9D0A-13E7-BF49-2E42-876F236BD2CF}"/>
              </a:ext>
            </a:extLst>
          </p:cNvPr>
          <p:cNvCxnSpPr>
            <a:cxnSpLocks/>
          </p:cNvCxnSpPr>
          <p:nvPr/>
        </p:nvCxnSpPr>
        <p:spPr>
          <a:xfrm>
            <a:off x="1324565" y="6146490"/>
            <a:ext cx="1382619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: Rounded Corners 5">
            <a:extLst>
              <a:ext uri="{FF2B5EF4-FFF2-40B4-BE49-F238E27FC236}">
                <a16:creationId xmlns:a16="http://schemas.microsoft.com/office/drawing/2014/main" id="{AEBD03BF-E9AC-5024-0639-E215A4EB0656}"/>
              </a:ext>
            </a:extLst>
          </p:cNvPr>
          <p:cNvSpPr/>
          <p:nvPr/>
        </p:nvSpPr>
        <p:spPr>
          <a:xfrm>
            <a:off x="4206739" y="5191688"/>
            <a:ext cx="1991357" cy="718575"/>
          </a:xfrm>
          <a:prstGeom prst="roundRect">
            <a:avLst/>
          </a:prstGeom>
          <a:solidFill>
            <a:srgbClr val="DEEBF7"/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(SE LPJK 07/2021)</a:t>
            </a:r>
            <a:endParaRPr kumimoji="0" lang="id-ID" sz="11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80" name="Rectangle: Rounded Corners 5">
            <a:extLst>
              <a:ext uri="{FF2B5EF4-FFF2-40B4-BE49-F238E27FC236}">
                <a16:creationId xmlns:a16="http://schemas.microsoft.com/office/drawing/2014/main" id="{6DE48B2D-30F3-D011-61B0-D3876C74C18E}"/>
              </a:ext>
            </a:extLst>
          </p:cNvPr>
          <p:cNvSpPr/>
          <p:nvPr/>
        </p:nvSpPr>
        <p:spPr>
          <a:xfrm>
            <a:off x="4104917" y="4797590"/>
            <a:ext cx="2248456" cy="431059"/>
          </a:xfrm>
          <a:prstGeom prst="roundRect">
            <a:avLst/>
          </a:prstGeom>
          <a:solidFill>
            <a:srgbClr val="214F7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Registrasi LPPK</a:t>
            </a:r>
          </a:p>
        </p:txBody>
      </p:sp>
      <p:pic>
        <p:nvPicPr>
          <p:cNvPr id="82" name="Grafik 81" descr="Ruang Kelas dengan isian solid">
            <a:extLst>
              <a:ext uri="{FF2B5EF4-FFF2-40B4-BE49-F238E27FC236}">
                <a16:creationId xmlns:a16="http://schemas.microsoft.com/office/drawing/2014/main" id="{B43DDD4D-C6D4-9148-4873-2F67B1DB8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318" y="4733748"/>
            <a:ext cx="494309" cy="494309"/>
          </a:xfrm>
          <a:prstGeom prst="rect">
            <a:avLst/>
          </a:prstGeom>
        </p:spPr>
      </p:pic>
      <p:sp>
        <p:nvSpPr>
          <p:cNvPr id="91" name="Rectangle: Rounded Corners 5">
            <a:extLst>
              <a:ext uri="{FF2B5EF4-FFF2-40B4-BE49-F238E27FC236}">
                <a16:creationId xmlns:a16="http://schemas.microsoft.com/office/drawing/2014/main" id="{B3DEAE07-0A57-D106-D3E3-43918A49EB13}"/>
              </a:ext>
            </a:extLst>
          </p:cNvPr>
          <p:cNvSpPr/>
          <p:nvPr/>
        </p:nvSpPr>
        <p:spPr>
          <a:xfrm>
            <a:off x="1185398" y="3503085"/>
            <a:ext cx="2063928" cy="6831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Membentuk LSP</a:t>
            </a:r>
            <a:endParaRPr kumimoji="0" lang="en-ID" sz="1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92" name="Rectangle: Rounded Corners 5">
            <a:extLst>
              <a:ext uri="{FF2B5EF4-FFF2-40B4-BE49-F238E27FC236}">
                <a16:creationId xmlns:a16="http://schemas.microsoft.com/office/drawing/2014/main" id="{163F77AC-1B97-ABE2-48D2-133B6E8C11A6}"/>
              </a:ext>
            </a:extLst>
          </p:cNvPr>
          <p:cNvSpPr/>
          <p:nvPr/>
        </p:nvSpPr>
        <p:spPr>
          <a:xfrm>
            <a:off x="291317" y="3405584"/>
            <a:ext cx="1020680" cy="85509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4" name="Grafik 93" descr="Gedung Sekolah dengan isian solid">
            <a:extLst>
              <a:ext uri="{FF2B5EF4-FFF2-40B4-BE49-F238E27FC236}">
                <a16:creationId xmlns:a16="http://schemas.microsoft.com/office/drawing/2014/main" id="{F1CD64A2-650A-D812-3A69-1A11E8258D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5446" y="3343470"/>
            <a:ext cx="914400" cy="914400"/>
          </a:xfrm>
          <a:prstGeom prst="rect">
            <a:avLst/>
          </a:prstGeom>
        </p:spPr>
      </p:pic>
      <p:sp>
        <p:nvSpPr>
          <p:cNvPr id="96" name="Rectangle: Rounded Corners 5">
            <a:extLst>
              <a:ext uri="{FF2B5EF4-FFF2-40B4-BE49-F238E27FC236}">
                <a16:creationId xmlns:a16="http://schemas.microsoft.com/office/drawing/2014/main" id="{57F484EB-5B40-F331-AAD6-972EFBEA6DD6}"/>
              </a:ext>
            </a:extLst>
          </p:cNvPr>
          <p:cNvSpPr/>
          <p:nvPr/>
        </p:nvSpPr>
        <p:spPr>
          <a:xfrm>
            <a:off x="4213512" y="2167653"/>
            <a:ext cx="1991357" cy="347607"/>
          </a:xfrm>
          <a:prstGeom prst="roundRect">
            <a:avLst/>
          </a:prstGeom>
          <a:solidFill>
            <a:srgbClr val="E2F0D9"/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(SE LPJK </a:t>
            </a:r>
            <a:r>
              <a:rPr kumimoji="0" lang="id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03</a:t>
            </a: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/202</a:t>
            </a:r>
            <a:r>
              <a:rPr kumimoji="0" lang="id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4</a:t>
            </a: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) </a:t>
            </a:r>
            <a:endParaRPr kumimoji="0" lang="id-ID" sz="11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97" name="Rectangle: Rounded Corners 5">
            <a:extLst>
              <a:ext uri="{FF2B5EF4-FFF2-40B4-BE49-F238E27FC236}">
                <a16:creationId xmlns:a16="http://schemas.microsoft.com/office/drawing/2014/main" id="{61726F95-51B2-A638-D71B-261E5B2D483F}"/>
              </a:ext>
            </a:extLst>
          </p:cNvPr>
          <p:cNvSpPr/>
          <p:nvPr/>
        </p:nvSpPr>
        <p:spPr>
          <a:xfrm>
            <a:off x="4111690" y="1766782"/>
            <a:ext cx="2181238" cy="431059"/>
          </a:xfrm>
          <a:prstGeom prst="roundRect">
            <a:avLst/>
          </a:prstGeom>
          <a:solidFill>
            <a:srgbClr val="AAD29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Akreditasi</a:t>
            </a:r>
            <a:endParaRPr kumimoji="0" lang="en-ID" sz="16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103" name="Rectangle: Rounded Corners 5">
            <a:extLst>
              <a:ext uri="{FF2B5EF4-FFF2-40B4-BE49-F238E27FC236}">
                <a16:creationId xmlns:a16="http://schemas.microsoft.com/office/drawing/2014/main" id="{0D297ABE-0215-37E3-7DB8-BFB9DB08226E}"/>
              </a:ext>
            </a:extLst>
          </p:cNvPr>
          <p:cNvSpPr/>
          <p:nvPr/>
        </p:nvSpPr>
        <p:spPr>
          <a:xfrm>
            <a:off x="4213512" y="3828766"/>
            <a:ext cx="1991357" cy="709160"/>
          </a:xfrm>
          <a:prstGeom prst="roundRect">
            <a:avLst/>
          </a:prstGeom>
          <a:solidFill>
            <a:srgbClr val="FAECC8"/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(SE LPJK 02/2023 &amp; 03/2023) </a:t>
            </a:r>
            <a:endParaRPr kumimoji="0" lang="id-ID" sz="11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Wingdings" panose="05000000000000000000" pitchFamily="2" charset="2"/>
              </a:rPr>
              <a:t></a:t>
            </a:r>
            <a:endParaRPr kumimoji="0" lang="id-ID" sz="11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(S</a:t>
            </a:r>
            <a:r>
              <a:rPr kumimoji="0" lang="id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K</a:t>
            </a: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id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DJBK</a:t>
            </a: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id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33</a:t>
            </a: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/202</a:t>
            </a:r>
            <a:r>
              <a:rPr kumimoji="0" lang="id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3)</a:t>
            </a: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endParaRPr kumimoji="0" lang="id-ID" sz="11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104" name="Rectangle: Rounded Corners 5">
            <a:extLst>
              <a:ext uri="{FF2B5EF4-FFF2-40B4-BE49-F238E27FC236}">
                <a16:creationId xmlns:a16="http://schemas.microsoft.com/office/drawing/2014/main" id="{DF567D7E-A8E3-ABDE-30D7-B4EF4CB8E997}"/>
              </a:ext>
            </a:extLst>
          </p:cNvPr>
          <p:cNvSpPr/>
          <p:nvPr/>
        </p:nvSpPr>
        <p:spPr>
          <a:xfrm>
            <a:off x="4058946" y="3116050"/>
            <a:ext cx="2181238" cy="471817"/>
          </a:xfrm>
          <a:prstGeom prst="roundRect">
            <a:avLst/>
          </a:prstGeom>
          <a:solidFill>
            <a:srgbClr val="7F6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Rekomendasi LSP</a:t>
            </a:r>
            <a:endParaRPr kumimoji="0" lang="en-ID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cxnSp>
        <p:nvCxnSpPr>
          <p:cNvPr id="137" name="Konektor: Siku 136">
            <a:extLst>
              <a:ext uri="{FF2B5EF4-FFF2-40B4-BE49-F238E27FC236}">
                <a16:creationId xmlns:a16="http://schemas.microsoft.com/office/drawing/2014/main" id="{07C2C36E-B130-D0C0-DE6E-7D951FB8D396}"/>
              </a:ext>
            </a:extLst>
          </p:cNvPr>
          <p:cNvCxnSpPr>
            <a:cxnSpLocks/>
            <a:stCxn id="2" idx="3"/>
            <a:endCxn id="97" idx="0"/>
          </p:cNvCxnSpPr>
          <p:nvPr/>
        </p:nvCxnSpPr>
        <p:spPr>
          <a:xfrm>
            <a:off x="3577367" y="1534914"/>
            <a:ext cx="1624942" cy="231868"/>
          </a:xfrm>
          <a:prstGeom prst="bentConnector2">
            <a:avLst/>
          </a:prstGeom>
          <a:ln w="38100">
            <a:solidFill>
              <a:srgbClr val="C0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Konektor: Siku 153">
            <a:extLst>
              <a:ext uri="{FF2B5EF4-FFF2-40B4-BE49-F238E27FC236}">
                <a16:creationId xmlns:a16="http://schemas.microsoft.com/office/drawing/2014/main" id="{D1BBA4C4-9A0D-32F3-50B7-43967893F017}"/>
              </a:ext>
            </a:extLst>
          </p:cNvPr>
          <p:cNvCxnSpPr>
            <a:cxnSpLocks/>
            <a:stCxn id="96" idx="2"/>
            <a:endCxn id="91" idx="0"/>
          </p:cNvCxnSpPr>
          <p:nvPr/>
        </p:nvCxnSpPr>
        <p:spPr>
          <a:xfrm rot="5400000">
            <a:off x="3219365" y="1513258"/>
            <a:ext cx="987825" cy="2991829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Konektor: Siku 157">
            <a:extLst>
              <a:ext uri="{FF2B5EF4-FFF2-40B4-BE49-F238E27FC236}">
                <a16:creationId xmlns:a16="http://schemas.microsoft.com/office/drawing/2014/main" id="{3C21FA72-F9EC-557E-6230-7D66685FE215}"/>
              </a:ext>
            </a:extLst>
          </p:cNvPr>
          <p:cNvCxnSpPr>
            <a:cxnSpLocks/>
            <a:stCxn id="80" idx="0"/>
            <a:endCxn id="91" idx="2"/>
          </p:cNvCxnSpPr>
          <p:nvPr/>
        </p:nvCxnSpPr>
        <p:spPr>
          <a:xfrm rot="16200000" flipV="1">
            <a:off x="3417552" y="2985996"/>
            <a:ext cx="611405" cy="3011783"/>
          </a:xfrm>
          <a:prstGeom prst="bentConnector3">
            <a:avLst>
              <a:gd name="adj1" fmla="val 29419"/>
            </a:avLst>
          </a:prstGeom>
          <a:ln w="38100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Konektor: Siku 161">
            <a:extLst>
              <a:ext uri="{FF2B5EF4-FFF2-40B4-BE49-F238E27FC236}">
                <a16:creationId xmlns:a16="http://schemas.microsoft.com/office/drawing/2014/main" id="{C08540B8-7C9E-5D75-2504-06F142F4DB4C}"/>
              </a:ext>
            </a:extLst>
          </p:cNvPr>
          <p:cNvCxnSpPr>
            <a:cxnSpLocks/>
            <a:stCxn id="62" idx="3"/>
            <a:endCxn id="78" idx="2"/>
          </p:cNvCxnSpPr>
          <p:nvPr/>
        </p:nvCxnSpPr>
        <p:spPr>
          <a:xfrm>
            <a:off x="3514927" y="5887291"/>
            <a:ext cx="1687491" cy="22972"/>
          </a:xfrm>
          <a:prstGeom prst="bentConnector4">
            <a:avLst>
              <a:gd name="adj1" fmla="val 11550"/>
              <a:gd name="adj2" fmla="val 1095124"/>
            </a:avLst>
          </a:prstGeom>
          <a:ln w="38100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Konektor: Siku 167">
            <a:extLst>
              <a:ext uri="{FF2B5EF4-FFF2-40B4-BE49-F238E27FC236}">
                <a16:creationId xmlns:a16="http://schemas.microsoft.com/office/drawing/2014/main" id="{35AD28C0-28ED-ACAF-D2BB-E719941960FC}"/>
              </a:ext>
            </a:extLst>
          </p:cNvPr>
          <p:cNvCxnSpPr>
            <a:cxnSpLocks/>
            <a:stCxn id="91" idx="3"/>
            <a:endCxn id="104" idx="1"/>
          </p:cNvCxnSpPr>
          <p:nvPr/>
        </p:nvCxnSpPr>
        <p:spPr>
          <a:xfrm flipV="1">
            <a:off x="3249326" y="3351959"/>
            <a:ext cx="809620" cy="49267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: Rounded Corners 5">
            <a:extLst>
              <a:ext uri="{FF2B5EF4-FFF2-40B4-BE49-F238E27FC236}">
                <a16:creationId xmlns:a16="http://schemas.microsoft.com/office/drawing/2014/main" id="{2B2D5DFA-A580-964B-6004-B3BF14511A49}"/>
              </a:ext>
            </a:extLst>
          </p:cNvPr>
          <p:cNvSpPr/>
          <p:nvPr/>
        </p:nvSpPr>
        <p:spPr>
          <a:xfrm>
            <a:off x="7174151" y="983007"/>
            <a:ext cx="1466644" cy="61818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Lisensi LSP</a:t>
            </a:r>
            <a:endParaRPr kumimoji="0" lang="en-ID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cxnSp>
        <p:nvCxnSpPr>
          <p:cNvPr id="183" name="Konektor: Siku 182">
            <a:extLst>
              <a:ext uri="{FF2B5EF4-FFF2-40B4-BE49-F238E27FC236}">
                <a16:creationId xmlns:a16="http://schemas.microsoft.com/office/drawing/2014/main" id="{E3B04A05-70BC-5A2C-24F5-DE313B70DD8D}"/>
              </a:ext>
            </a:extLst>
          </p:cNvPr>
          <p:cNvCxnSpPr>
            <a:cxnSpLocks/>
            <a:stCxn id="104" idx="3"/>
            <a:endCxn id="182" idx="1"/>
          </p:cNvCxnSpPr>
          <p:nvPr/>
        </p:nvCxnSpPr>
        <p:spPr>
          <a:xfrm flipV="1">
            <a:off x="6240184" y="1292102"/>
            <a:ext cx="933967" cy="2059857"/>
          </a:xfrm>
          <a:prstGeom prst="bentConnector3">
            <a:avLst>
              <a:gd name="adj1" fmla="val 34730"/>
            </a:avLst>
          </a:prstGeom>
          <a:ln w="38100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: Rounded Corners 5">
            <a:extLst>
              <a:ext uri="{FF2B5EF4-FFF2-40B4-BE49-F238E27FC236}">
                <a16:creationId xmlns:a16="http://schemas.microsoft.com/office/drawing/2014/main" id="{98386E2B-F329-7988-D978-611F85D20E6B}"/>
              </a:ext>
            </a:extLst>
          </p:cNvPr>
          <p:cNvSpPr/>
          <p:nvPr/>
        </p:nvSpPr>
        <p:spPr>
          <a:xfrm>
            <a:off x="6848761" y="4981229"/>
            <a:ext cx="2120821" cy="1568589"/>
          </a:xfrm>
          <a:prstGeom prst="roundRect">
            <a:avLst/>
          </a:prstGeom>
          <a:solidFill>
            <a:srgbClr val="FAECC8"/>
          </a:solidFill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(SE LPJK 02/2023 &amp; 03/2023)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171459" marR="0" lvl="0" indent="-171459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SK dan Sertifikat Lisensi BNSP</a:t>
            </a:r>
          </a:p>
          <a:p>
            <a:pPr marL="171459" marR="0" lvl="0" indent="-171459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Daftar Jabker, Asesor dan TUK </a:t>
            </a:r>
            <a:endParaRPr kumimoji="0" lang="id-ID" sz="11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189" name="Rectangle: Rounded Corners 5">
            <a:extLst>
              <a:ext uri="{FF2B5EF4-FFF2-40B4-BE49-F238E27FC236}">
                <a16:creationId xmlns:a16="http://schemas.microsoft.com/office/drawing/2014/main" id="{2699D952-3101-9927-8AA8-D91A9D0A0B4E}"/>
              </a:ext>
            </a:extLst>
          </p:cNvPr>
          <p:cNvSpPr/>
          <p:nvPr/>
        </p:nvSpPr>
        <p:spPr>
          <a:xfrm>
            <a:off x="6746938" y="4150420"/>
            <a:ext cx="2323047" cy="97892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Pencatatan LSP Terlisensi Melalui SIJK</a:t>
            </a:r>
            <a:endParaRPr kumimoji="0" lang="en-ID" sz="1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cxnSp>
        <p:nvCxnSpPr>
          <p:cNvPr id="192" name="Konektor Lurus 191">
            <a:extLst>
              <a:ext uri="{FF2B5EF4-FFF2-40B4-BE49-F238E27FC236}">
                <a16:creationId xmlns:a16="http://schemas.microsoft.com/office/drawing/2014/main" id="{F0913BEF-2911-4DE9-2E9D-4CE541DD0930}"/>
              </a:ext>
            </a:extLst>
          </p:cNvPr>
          <p:cNvCxnSpPr>
            <a:cxnSpLocks/>
          </p:cNvCxnSpPr>
          <p:nvPr/>
        </p:nvCxnSpPr>
        <p:spPr>
          <a:xfrm>
            <a:off x="7222792" y="5547781"/>
            <a:ext cx="1382619" cy="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Konektor: Siku 193">
            <a:extLst>
              <a:ext uri="{FF2B5EF4-FFF2-40B4-BE49-F238E27FC236}">
                <a16:creationId xmlns:a16="http://schemas.microsoft.com/office/drawing/2014/main" id="{36B81572-FE18-45C9-978D-BF881828378C}"/>
              </a:ext>
            </a:extLst>
          </p:cNvPr>
          <p:cNvCxnSpPr>
            <a:cxnSpLocks/>
            <a:stCxn id="182" idx="3"/>
            <a:endCxn id="189" idx="3"/>
          </p:cNvCxnSpPr>
          <p:nvPr/>
        </p:nvCxnSpPr>
        <p:spPr>
          <a:xfrm>
            <a:off x="8640796" y="1292102"/>
            <a:ext cx="429189" cy="3347779"/>
          </a:xfrm>
          <a:prstGeom prst="bentConnector3">
            <a:avLst>
              <a:gd name="adj1" fmla="val 153263"/>
            </a:avLst>
          </a:prstGeom>
          <a:ln w="38100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: Rounded Corners 5">
            <a:extLst>
              <a:ext uri="{FF2B5EF4-FFF2-40B4-BE49-F238E27FC236}">
                <a16:creationId xmlns:a16="http://schemas.microsoft.com/office/drawing/2014/main" id="{EE14490C-9939-EF99-14F5-DC3D747E234B}"/>
              </a:ext>
            </a:extLst>
          </p:cNvPr>
          <p:cNvSpPr/>
          <p:nvPr/>
        </p:nvSpPr>
        <p:spPr>
          <a:xfrm>
            <a:off x="6848761" y="2482208"/>
            <a:ext cx="2040619" cy="80956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Aktivasi PBBR </a:t>
            </a:r>
            <a:r>
              <a:rPr kumimoji="0" lang="en-ID" sz="1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ID" sz="12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NIB +  SS Terverifikasi </a:t>
            </a:r>
            <a:r>
              <a:rPr kumimoji="0" lang="en-ID" sz="1200" b="1" i="0" u="none" strike="noStrike" kern="1200" cap="none" spc="0" normalizeH="0" baseline="0" noProof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(Khusus LSP-APT/P3)</a:t>
            </a:r>
          </a:p>
        </p:txBody>
      </p:sp>
      <p:cxnSp>
        <p:nvCxnSpPr>
          <p:cNvPr id="229" name="Konektor: Siku 228">
            <a:extLst>
              <a:ext uri="{FF2B5EF4-FFF2-40B4-BE49-F238E27FC236}">
                <a16:creationId xmlns:a16="http://schemas.microsoft.com/office/drawing/2014/main" id="{0399EB7F-5A95-495B-CB5F-B373531761C8}"/>
              </a:ext>
            </a:extLst>
          </p:cNvPr>
          <p:cNvCxnSpPr>
            <a:cxnSpLocks/>
            <a:endCxn id="228" idx="3"/>
          </p:cNvCxnSpPr>
          <p:nvPr/>
        </p:nvCxnSpPr>
        <p:spPr>
          <a:xfrm rot="10800000">
            <a:off x="8889380" y="2899691"/>
            <a:ext cx="417674" cy="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Rectangle: Rounded Corners 5">
            <a:extLst>
              <a:ext uri="{FF2B5EF4-FFF2-40B4-BE49-F238E27FC236}">
                <a16:creationId xmlns:a16="http://schemas.microsoft.com/office/drawing/2014/main" id="{AE1A79A7-2D5F-60A0-93F7-0698FE524F7C}"/>
              </a:ext>
            </a:extLst>
          </p:cNvPr>
          <p:cNvSpPr/>
          <p:nvPr/>
        </p:nvSpPr>
        <p:spPr>
          <a:xfrm>
            <a:off x="9871829" y="2962278"/>
            <a:ext cx="2229369" cy="97892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500" b="1" i="0" u="none" strike="noStrike" kern="120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LSP beroperasi melaksanakan sertifikasi SKK-K</a:t>
            </a:r>
          </a:p>
        </p:txBody>
      </p:sp>
      <p:cxnSp>
        <p:nvCxnSpPr>
          <p:cNvPr id="280" name="Konektor: Siku 279">
            <a:extLst>
              <a:ext uri="{FF2B5EF4-FFF2-40B4-BE49-F238E27FC236}">
                <a16:creationId xmlns:a16="http://schemas.microsoft.com/office/drawing/2014/main" id="{058FFE4E-2947-9E1B-3658-A27B8471F825}"/>
              </a:ext>
            </a:extLst>
          </p:cNvPr>
          <p:cNvCxnSpPr>
            <a:cxnSpLocks/>
            <a:stCxn id="188" idx="3"/>
            <a:endCxn id="279" idx="1"/>
          </p:cNvCxnSpPr>
          <p:nvPr/>
        </p:nvCxnSpPr>
        <p:spPr>
          <a:xfrm flipV="1">
            <a:off x="8969582" y="3451739"/>
            <a:ext cx="902247" cy="2313785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Rectangle: Rounded Corners 3">
            <a:extLst>
              <a:ext uri="{FF2B5EF4-FFF2-40B4-BE49-F238E27FC236}">
                <a16:creationId xmlns:a16="http://schemas.microsoft.com/office/drawing/2014/main" id="{5822F480-E3A8-5EFA-5BCB-4B09D87F49EA}"/>
              </a:ext>
            </a:extLst>
          </p:cNvPr>
          <p:cNvSpPr/>
          <p:nvPr/>
        </p:nvSpPr>
        <p:spPr>
          <a:xfrm>
            <a:off x="9697189" y="4351756"/>
            <a:ext cx="2466981" cy="2333685"/>
          </a:xfrm>
          <a:prstGeom prst="roundRect">
            <a:avLst>
              <a:gd name="adj" fmla="val 6573"/>
            </a:avLst>
          </a:prstGeom>
          <a:solidFill>
            <a:schemeClr val="accent4">
              <a:lumMod val="40000"/>
              <a:lumOff val="60000"/>
              <a:alpha val="21176"/>
            </a:schemeClr>
          </a:solidFill>
          <a:ln w="38100">
            <a:solidFill>
              <a:schemeClr val="accent4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600" normalizeH="0" baseline="0" noProof="1">
                <a:ln>
                  <a:solidFill>
                    <a:srgbClr val="FFC000">
                      <a:lumMod val="50000"/>
                    </a:srgbClr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BNSP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1" i="0" u="none" strike="noStrike" kern="1200" cap="none" spc="600" normalizeH="0" baseline="0" noProof="1">
                <a:ln>
                  <a:solidFill>
                    <a:srgbClr val="FFC000">
                      <a:lumMod val="50000"/>
                    </a:srgbClr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BNSP</a:t>
            </a:r>
            <a:endParaRPr kumimoji="0" lang="en-ID" sz="2000" b="1" i="0" u="none" strike="noStrike" kern="1200" cap="none" spc="600" normalizeH="0" baseline="0" noProof="1">
              <a:ln>
                <a:solidFill>
                  <a:srgbClr val="FFC000">
                    <a:lumMod val="50000"/>
                  </a:srgbClr>
                </a:solidFill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292" name="Rectangle: Rounded Corners 5">
            <a:extLst>
              <a:ext uri="{FF2B5EF4-FFF2-40B4-BE49-F238E27FC236}">
                <a16:creationId xmlns:a16="http://schemas.microsoft.com/office/drawing/2014/main" id="{B8599081-4F65-7E66-AF2D-CE5AC49002FC}"/>
              </a:ext>
            </a:extLst>
          </p:cNvPr>
          <p:cNvSpPr/>
          <p:nvPr/>
        </p:nvSpPr>
        <p:spPr>
          <a:xfrm>
            <a:off x="9870289" y="4859266"/>
            <a:ext cx="2120821" cy="12584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Validasi dan Integrasi Sistem oleh BNSP:</a:t>
            </a:r>
            <a:br>
              <a:rPr kumimoji="0" lang="en-ID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</a:br>
            <a:r>
              <a:rPr kumimoji="0" lang="en-ID" sz="11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Arial" panose="020B0604020202020204" pitchFamily="34" charset="0"/>
              </a:rPr>
              <a:t>SISTEM INFORMASI LSP-BNSP-OSS/PPPUPR-LPJK </a:t>
            </a:r>
            <a:endParaRPr kumimoji="0" lang="en-ID" sz="1100" b="1" i="0" u="none" strike="noStrike" kern="1200" cap="none" spc="0" normalizeH="0" baseline="0" noProof="1">
              <a:ln>
                <a:noFill/>
              </a:ln>
              <a:solidFill>
                <a:srgbClr val="D1911D"/>
              </a:solidFill>
              <a:effectLst/>
              <a:uLnTx/>
              <a:uFillTx/>
              <a:latin typeface="DM Sans" pitchFamily="2" charset="77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99" name="Konektor: Siku 298">
            <a:extLst>
              <a:ext uri="{FF2B5EF4-FFF2-40B4-BE49-F238E27FC236}">
                <a16:creationId xmlns:a16="http://schemas.microsoft.com/office/drawing/2014/main" id="{FFF05443-368B-4B5D-6F0E-688D61ED4EA7}"/>
              </a:ext>
            </a:extLst>
          </p:cNvPr>
          <p:cNvCxnSpPr>
            <a:cxnSpLocks/>
            <a:stCxn id="292" idx="1"/>
          </p:cNvCxnSpPr>
          <p:nvPr/>
        </p:nvCxnSpPr>
        <p:spPr>
          <a:xfrm rot="10800000" flipV="1">
            <a:off x="9474289" y="5518597"/>
            <a:ext cx="396000" cy="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" name="Rectangle: Rounded Corners 5">
            <a:extLst>
              <a:ext uri="{FF2B5EF4-FFF2-40B4-BE49-F238E27FC236}">
                <a16:creationId xmlns:a16="http://schemas.microsoft.com/office/drawing/2014/main" id="{8FF485D6-7342-0510-1031-D6609EF7E323}"/>
              </a:ext>
            </a:extLst>
          </p:cNvPr>
          <p:cNvSpPr/>
          <p:nvPr/>
        </p:nvSpPr>
        <p:spPr>
          <a:xfrm>
            <a:off x="9903099" y="1890378"/>
            <a:ext cx="2229369" cy="97892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LSP BIDANG KONSTRUKSI</a:t>
            </a:r>
            <a:endParaRPr kumimoji="0" lang="en-ID" sz="1600" b="1" i="0" u="none" strike="noStrike" kern="1200" cap="none" spc="0" normalizeH="0" baseline="0" noProof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32DDE8-1AF0-984E-BDE4-2EE20D1ED9B2}"/>
              </a:ext>
            </a:extLst>
          </p:cNvPr>
          <p:cNvSpPr/>
          <p:nvPr/>
        </p:nvSpPr>
        <p:spPr>
          <a:xfrm>
            <a:off x="5761031" y="1445174"/>
            <a:ext cx="437065" cy="4310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EE44EF-6A36-3BA2-39AC-0461DB28271E}"/>
              </a:ext>
            </a:extLst>
          </p:cNvPr>
          <p:cNvSpPr/>
          <p:nvPr/>
        </p:nvSpPr>
        <p:spPr>
          <a:xfrm>
            <a:off x="5883346" y="5337886"/>
            <a:ext cx="437065" cy="4310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3A5923-E777-CC04-D571-BD7B18E1255E}"/>
              </a:ext>
            </a:extLst>
          </p:cNvPr>
          <p:cNvSpPr/>
          <p:nvPr/>
        </p:nvSpPr>
        <p:spPr>
          <a:xfrm>
            <a:off x="5954657" y="3997144"/>
            <a:ext cx="437065" cy="4310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A1FC36-9F47-3763-EF8C-27E57D47FD74}"/>
              </a:ext>
            </a:extLst>
          </p:cNvPr>
          <p:cNvSpPr/>
          <p:nvPr/>
        </p:nvSpPr>
        <p:spPr>
          <a:xfrm>
            <a:off x="8546393" y="770269"/>
            <a:ext cx="437065" cy="4310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B74F42-8149-32B3-C9B9-0526F2D6E21D}"/>
              </a:ext>
            </a:extLst>
          </p:cNvPr>
          <p:cNvSpPr/>
          <p:nvPr/>
        </p:nvSpPr>
        <p:spPr>
          <a:xfrm>
            <a:off x="8706993" y="3966382"/>
            <a:ext cx="437065" cy="4310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8ED069-A347-BA24-9C09-364128476882}"/>
              </a:ext>
            </a:extLst>
          </p:cNvPr>
          <p:cNvSpPr/>
          <p:nvPr/>
        </p:nvSpPr>
        <p:spPr>
          <a:xfrm>
            <a:off x="11609317" y="4666698"/>
            <a:ext cx="437065" cy="4310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71B3F2-C4C4-88D9-A8E0-62871A4A0176}"/>
              </a:ext>
            </a:extLst>
          </p:cNvPr>
          <p:cNvSpPr/>
          <p:nvPr/>
        </p:nvSpPr>
        <p:spPr>
          <a:xfrm>
            <a:off x="9729999" y="1572902"/>
            <a:ext cx="437065" cy="431059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id-ID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B59A597F-B4C2-1D28-DE75-983CF909AD5A}"/>
              </a:ext>
            </a:extLst>
          </p:cNvPr>
          <p:cNvSpPr txBox="1"/>
          <p:nvPr/>
        </p:nvSpPr>
        <p:spPr>
          <a:xfrm>
            <a:off x="9376091" y="659464"/>
            <a:ext cx="2838994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LSP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harus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mampu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memahami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dan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menterjemahkan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PP 14, PBNSP, SE LPJK,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Buku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Asesor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2023, dan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ketentuan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lain yang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terkait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dalam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rangka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memperoleh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/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mempercepat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lisensi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dari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 BNSP.</a:t>
            </a:r>
            <a:endParaRPr kumimoji="0" lang="id-ID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9B301E-3FE2-1D98-777C-CCD0301E23F4}"/>
              </a:ext>
            </a:extLst>
          </p:cNvPr>
          <p:cNvSpPr/>
          <p:nvPr/>
        </p:nvSpPr>
        <p:spPr>
          <a:xfrm rot="16200000">
            <a:off x="9620406" y="3236207"/>
            <a:ext cx="978921" cy="431059"/>
          </a:xfrm>
          <a:prstGeom prst="roundRect">
            <a:avLst/>
          </a:prstGeom>
          <a:solidFill>
            <a:srgbClr val="AAD29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</a:rPr>
              <a:t>Witness</a:t>
            </a:r>
            <a:endParaRPr kumimoji="0" lang="en-ID" sz="14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pic>
        <p:nvPicPr>
          <p:cNvPr id="7" name="Picture 6" descr="lgo sigap.png">
            <a:extLst>
              <a:ext uri="{FF2B5EF4-FFF2-40B4-BE49-F238E27FC236}">
                <a16:creationId xmlns:a16="http://schemas.microsoft.com/office/drawing/2014/main" id="{4DDC8CB2-BBD6-1F9E-AB4F-FF3CD791BF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5" name="Round Same Side Corner Rectangle 1">
            <a:extLst>
              <a:ext uri="{FF2B5EF4-FFF2-40B4-BE49-F238E27FC236}">
                <a16:creationId xmlns:a16="http://schemas.microsoft.com/office/drawing/2014/main" id="{676B63D8-2BB5-EBF9-A0D0-C55F95589C7E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1EE027-523F-6EA3-A121-F4455A796929}"/>
              </a:ext>
            </a:extLst>
          </p:cNvPr>
          <p:cNvSpPr txBox="1">
            <a:spLocks/>
          </p:cNvSpPr>
          <p:nvPr/>
        </p:nvSpPr>
        <p:spPr>
          <a:xfrm>
            <a:off x="173393" y="81235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  <a:t>ALUR PEMBENTUKAN LSP BIDANG KONSTRUKSI</a:t>
            </a:r>
          </a:p>
        </p:txBody>
      </p:sp>
      <p:sp>
        <p:nvSpPr>
          <p:cNvPr id="17" name="Kotak Teks 2">
            <a:extLst>
              <a:ext uri="{FF2B5EF4-FFF2-40B4-BE49-F238E27FC236}">
                <a16:creationId xmlns:a16="http://schemas.microsoft.com/office/drawing/2014/main" id="{626D091E-A3D9-DE71-35D5-60B1B4169D88}"/>
              </a:ext>
            </a:extLst>
          </p:cNvPr>
          <p:cNvSpPr txBox="1"/>
          <p:nvPr/>
        </p:nvSpPr>
        <p:spPr>
          <a:xfrm>
            <a:off x="6612241" y="3676072"/>
            <a:ext cx="2734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https://siki.pu.go.id/rekomendasi-Isp</a:t>
            </a:r>
            <a:endParaRPr kumimoji="0" lang="id-ID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18" name="Kotak Teks 2">
            <a:extLst>
              <a:ext uri="{FF2B5EF4-FFF2-40B4-BE49-F238E27FC236}">
                <a16:creationId xmlns:a16="http://schemas.microsoft.com/office/drawing/2014/main" id="{CDE236EF-129B-C55E-F512-CE087B853FBC}"/>
              </a:ext>
            </a:extLst>
          </p:cNvPr>
          <p:cNvSpPr txBox="1"/>
          <p:nvPr/>
        </p:nvSpPr>
        <p:spPr>
          <a:xfrm>
            <a:off x="3876174" y="3575668"/>
            <a:ext cx="2734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1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0"/>
                <a:ea typeface="+mn-ea"/>
                <a:cs typeface="+mn-cs"/>
              </a:rPr>
              <a:t>https://siki.pu.go.id/rekomendasi-Isp</a:t>
            </a:r>
            <a:endParaRPr kumimoji="0" lang="id-ID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94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: Sudut Lengkung 1">
            <a:extLst>
              <a:ext uri="{FF2B5EF4-FFF2-40B4-BE49-F238E27FC236}">
                <a16:creationId xmlns:a16="http://schemas.microsoft.com/office/drawing/2014/main" id="{D78C6A7A-F47F-791F-B3A9-A270EA5479CF}"/>
              </a:ext>
            </a:extLst>
          </p:cNvPr>
          <p:cNvSpPr/>
          <p:nvPr/>
        </p:nvSpPr>
        <p:spPr>
          <a:xfrm>
            <a:off x="-1" y="717921"/>
            <a:ext cx="9056049" cy="248326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  <a:alpha val="48000"/>
                </a:schemeClr>
              </a:gs>
              <a:gs pos="62000">
                <a:schemeClr val="accent4">
                  <a:tint val="44500"/>
                  <a:satMod val="160000"/>
                  <a:alpha val="40000"/>
                </a:schemeClr>
              </a:gs>
              <a:gs pos="95000">
                <a:schemeClr val="accent4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634A0AF-87EA-527F-57F3-E0510CC1193F}"/>
              </a:ext>
            </a:extLst>
          </p:cNvPr>
          <p:cNvSpPr/>
          <p:nvPr/>
        </p:nvSpPr>
        <p:spPr>
          <a:xfrm>
            <a:off x="8616990" y="5671293"/>
            <a:ext cx="1107817" cy="761855"/>
          </a:xfrm>
          <a:prstGeom prst="rect">
            <a:avLst/>
          </a:prstGeom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LSP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Operasional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40" y="1424785"/>
            <a:ext cx="767596" cy="7675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8096" y="974276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348354" y="1645851"/>
            <a:ext cx="263471" cy="3254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885" y="1424785"/>
            <a:ext cx="659108" cy="65910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829662" y="978098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8441" y="226545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CLSP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132" y="2083894"/>
            <a:ext cx="161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Service BNSP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966416" y="1754339"/>
            <a:ext cx="242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08746" y="1591607"/>
            <a:ext cx="340366" cy="325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>
            <a:stCxn id="16" idx="2"/>
          </p:cNvCxnSpPr>
          <p:nvPr/>
        </p:nvCxnSpPr>
        <p:spPr>
          <a:xfrm>
            <a:off x="3378929" y="1917072"/>
            <a:ext cx="0" cy="813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55076" y="2730225"/>
            <a:ext cx="1647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610549" y="3006195"/>
            <a:ext cx="2118445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2" idx="2"/>
          </p:cNvCxnSpPr>
          <p:nvPr/>
        </p:nvCxnSpPr>
        <p:spPr>
          <a:xfrm flipV="1">
            <a:off x="603591" y="2634782"/>
            <a:ext cx="3207" cy="370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49112" y="1754339"/>
            <a:ext cx="242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23420" y="1492730"/>
            <a:ext cx="998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390" y="1375829"/>
            <a:ext cx="708064" cy="708064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5210953" y="986510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93116" y="2129098"/>
            <a:ext cx="1618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Apresiasi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894014" y="1641132"/>
            <a:ext cx="263471" cy="3254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507388" y="1644437"/>
            <a:ext cx="263471" cy="3254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22314" y="986510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0819" y="1424785"/>
            <a:ext cx="704312" cy="70431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950970" y="2129098"/>
            <a:ext cx="187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Verifikasi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Skema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Jabker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8551028" y="1803864"/>
            <a:ext cx="242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793358" y="1641132"/>
            <a:ext cx="340366" cy="325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9133724" y="1819810"/>
            <a:ext cx="242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376055" y="1515332"/>
            <a:ext cx="998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10451745" y="1641132"/>
            <a:ext cx="263471" cy="3254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8963541" y="1966597"/>
            <a:ext cx="1" cy="668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139687" y="2603900"/>
            <a:ext cx="1647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 flipV="1">
            <a:off x="7942975" y="3004474"/>
            <a:ext cx="37878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953806" y="2496749"/>
            <a:ext cx="2724" cy="507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0337" y="1447919"/>
            <a:ext cx="704312" cy="70431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0553186" y="2152232"/>
            <a:ext cx="161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Penunjukan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Asesmen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own Arrow 53"/>
          <p:cNvSpPr/>
          <p:nvPr/>
        </p:nvSpPr>
        <p:spPr>
          <a:xfrm>
            <a:off x="11187533" y="2917050"/>
            <a:ext cx="349921" cy="2801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643828" y="977874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337" y="3577863"/>
            <a:ext cx="704312" cy="704312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10643827" y="3179234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564430" y="4279978"/>
            <a:ext cx="1618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Full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Asesmen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Left Arrow 59"/>
          <p:cNvSpPr/>
          <p:nvPr/>
        </p:nvSpPr>
        <p:spPr>
          <a:xfrm>
            <a:off x="10264076" y="3956813"/>
            <a:ext cx="300354" cy="323165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792" y="3629744"/>
            <a:ext cx="704312" cy="70431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8265462" y="4262516"/>
            <a:ext cx="2272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Asesmen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Menunggu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Hasil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Perbaikan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CLSP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7059" y="3689748"/>
            <a:ext cx="534129" cy="534129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8716797" y="3190508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6" name="Left Arrow 65"/>
          <p:cNvSpPr/>
          <p:nvPr/>
        </p:nvSpPr>
        <p:spPr>
          <a:xfrm>
            <a:off x="8228130" y="3939351"/>
            <a:ext cx="300354" cy="323165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08530" y="4349429"/>
            <a:ext cx="227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Pleno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6702634" y="3190508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Left Arrow 68"/>
          <p:cNvSpPr/>
          <p:nvPr/>
        </p:nvSpPr>
        <p:spPr>
          <a:xfrm>
            <a:off x="4394712" y="3940627"/>
            <a:ext cx="300354" cy="323165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73596" y="3939350"/>
            <a:ext cx="340366" cy="325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Connector 72"/>
          <p:cNvCxnSpPr>
            <a:stCxn id="70" idx="3"/>
          </p:cNvCxnSpPr>
          <p:nvPr/>
        </p:nvCxnSpPr>
        <p:spPr>
          <a:xfrm flipV="1">
            <a:off x="6413962" y="4100932"/>
            <a:ext cx="356897" cy="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5713040" y="4127462"/>
            <a:ext cx="356897" cy="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243778" y="4263322"/>
            <a:ext cx="0" cy="813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429599" y="5145286"/>
            <a:ext cx="1647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Disetujui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496276" y="3915898"/>
            <a:ext cx="1647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Disetujui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H="1" flipV="1">
            <a:off x="6950972" y="5303470"/>
            <a:ext cx="2450910" cy="15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401881" y="5118478"/>
            <a:ext cx="0" cy="198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28" y="3689747"/>
            <a:ext cx="930530" cy="1033372"/>
          </a:xfrm>
          <a:prstGeom prst="rect">
            <a:avLst/>
          </a:prstGeom>
        </p:spPr>
      </p:pic>
      <p:sp>
        <p:nvSpPr>
          <p:cNvPr id="83" name="Oval 82"/>
          <p:cNvSpPr/>
          <p:nvPr/>
        </p:nvSpPr>
        <p:spPr>
          <a:xfrm>
            <a:off x="2968523" y="3318122"/>
            <a:ext cx="480447" cy="45051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907280" y="4621676"/>
            <a:ext cx="228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Penerbitan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Lisensi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Down Arrow 84"/>
          <p:cNvSpPr/>
          <p:nvPr/>
        </p:nvSpPr>
        <p:spPr>
          <a:xfrm>
            <a:off x="2737661" y="5405010"/>
            <a:ext cx="349921" cy="2801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570726" y="5936559"/>
            <a:ext cx="1429676" cy="391084"/>
          </a:xfrm>
          <a:prstGeom prst="rect">
            <a:avLst/>
          </a:prstGeom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Witness</a:t>
            </a:r>
          </a:p>
        </p:txBody>
      </p:sp>
      <p:sp>
        <p:nvSpPr>
          <p:cNvPr id="87" name="Oval 86"/>
          <p:cNvSpPr/>
          <p:nvPr/>
        </p:nvSpPr>
        <p:spPr>
          <a:xfrm>
            <a:off x="7552593" y="5484824"/>
            <a:ext cx="650929" cy="505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88" name="Right Arrow 87"/>
          <p:cNvSpPr/>
          <p:nvPr/>
        </p:nvSpPr>
        <p:spPr>
          <a:xfrm>
            <a:off x="8177106" y="5969593"/>
            <a:ext cx="263471" cy="3254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9464038" y="5550777"/>
            <a:ext cx="650929" cy="505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583480" y="6546313"/>
            <a:ext cx="25662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Sumber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LPJK dan BNSP</a:t>
            </a:r>
          </a:p>
        </p:txBody>
      </p:sp>
      <p:sp>
        <p:nvSpPr>
          <p:cNvPr id="95" name="Rectangle 94"/>
          <p:cNvSpPr/>
          <p:nvPr/>
        </p:nvSpPr>
        <p:spPr>
          <a:xfrm>
            <a:off x="93809" y="3268805"/>
            <a:ext cx="1950641" cy="30262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9A2CDC-6D33-C30D-1EE0-1714C3BB343D}"/>
              </a:ext>
            </a:extLst>
          </p:cNvPr>
          <p:cNvSpPr txBox="1"/>
          <p:nvPr/>
        </p:nvSpPr>
        <p:spPr>
          <a:xfrm>
            <a:off x="5986071" y="6380897"/>
            <a:ext cx="269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pertama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kali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hingga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terbit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SKK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69D0B88-B2F8-A01B-9C11-7700808662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244796" y="5652473"/>
            <a:ext cx="1742687" cy="97025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10C87F1-09E5-CD9D-5045-365F09C51387}"/>
              </a:ext>
            </a:extLst>
          </p:cNvPr>
          <p:cNvSpPr txBox="1"/>
          <p:nvPr/>
        </p:nvSpPr>
        <p:spPr>
          <a:xfrm>
            <a:off x="4463621" y="6531656"/>
            <a:ext cx="138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Integrasi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98EF5AA-8CA4-4F72-C680-18BDEED3AA88}"/>
              </a:ext>
            </a:extLst>
          </p:cNvPr>
          <p:cNvSpPr/>
          <p:nvPr/>
        </p:nvSpPr>
        <p:spPr>
          <a:xfrm>
            <a:off x="2257602" y="5930742"/>
            <a:ext cx="1429676" cy="646330"/>
          </a:xfrm>
          <a:prstGeom prst="rect">
            <a:avLst/>
          </a:prstGeom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Pencatatan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LSP</a:t>
            </a:r>
          </a:p>
        </p:txBody>
      </p:sp>
      <p:sp>
        <p:nvSpPr>
          <p:cNvPr id="99" name="Right Arrow 87">
            <a:extLst>
              <a:ext uri="{FF2B5EF4-FFF2-40B4-BE49-F238E27FC236}">
                <a16:creationId xmlns:a16="http://schemas.microsoft.com/office/drawing/2014/main" id="{BBBF322F-87D0-121C-CE87-5331A533B510}"/>
              </a:ext>
            </a:extLst>
          </p:cNvPr>
          <p:cNvSpPr/>
          <p:nvPr/>
        </p:nvSpPr>
        <p:spPr>
          <a:xfrm>
            <a:off x="3863692" y="6071797"/>
            <a:ext cx="263471" cy="3254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ight Arrow 87">
            <a:extLst>
              <a:ext uri="{FF2B5EF4-FFF2-40B4-BE49-F238E27FC236}">
                <a16:creationId xmlns:a16="http://schemas.microsoft.com/office/drawing/2014/main" id="{01D70BB2-B96C-EF8D-213E-DA901018F878}"/>
              </a:ext>
            </a:extLst>
          </p:cNvPr>
          <p:cNvSpPr/>
          <p:nvPr/>
        </p:nvSpPr>
        <p:spPr>
          <a:xfrm>
            <a:off x="6098442" y="6048617"/>
            <a:ext cx="263471" cy="32546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C564891-9CC3-6062-51DD-01A4CCCC45E5}"/>
              </a:ext>
            </a:extLst>
          </p:cNvPr>
          <p:cNvSpPr/>
          <p:nvPr/>
        </p:nvSpPr>
        <p:spPr>
          <a:xfrm>
            <a:off x="3378704" y="5585926"/>
            <a:ext cx="650929" cy="505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AD5D588-86C5-63E5-747C-12A2A49E3F16}"/>
              </a:ext>
            </a:extLst>
          </p:cNvPr>
          <p:cNvSpPr/>
          <p:nvPr/>
        </p:nvSpPr>
        <p:spPr>
          <a:xfrm>
            <a:off x="4761229" y="5308704"/>
            <a:ext cx="650929" cy="505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3" name="Kotak Teks 22">
            <a:extLst>
              <a:ext uri="{FF2B5EF4-FFF2-40B4-BE49-F238E27FC236}">
                <a16:creationId xmlns:a16="http://schemas.microsoft.com/office/drawing/2014/main" id="{9FAF786D-A239-03AF-838B-66638E1A43AD}"/>
              </a:ext>
            </a:extLst>
          </p:cNvPr>
          <p:cNvSpPr txBox="1"/>
          <p:nvPr/>
        </p:nvSpPr>
        <p:spPr>
          <a:xfrm>
            <a:off x="2625234" y="908829"/>
            <a:ext cx="24427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Rekomendasi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Lisensi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LSP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Hari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setelah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dokumen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lengkap</a:t>
            </a:r>
            <a:endParaRPr kumimoji="0" lang="id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Kotak Teks 13">
            <a:extLst>
              <a:ext uri="{FF2B5EF4-FFF2-40B4-BE49-F238E27FC236}">
                <a16:creationId xmlns:a16="http://schemas.microsoft.com/office/drawing/2014/main" id="{8C540981-88BB-4377-A99E-F7F8CBD5E85F}"/>
              </a:ext>
            </a:extLst>
          </p:cNvPr>
          <p:cNvSpPr txBox="1"/>
          <p:nvPr/>
        </p:nvSpPr>
        <p:spPr>
          <a:xfrm>
            <a:off x="10295464" y="4787994"/>
            <a:ext cx="2002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hari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setelah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up 20">
            <a:extLst>
              <a:ext uri="{FF2B5EF4-FFF2-40B4-BE49-F238E27FC236}">
                <a16:creationId xmlns:a16="http://schemas.microsoft.com/office/drawing/2014/main" id="{9E788C9E-5155-F140-8652-5DA0AA227E96}"/>
              </a:ext>
            </a:extLst>
          </p:cNvPr>
          <p:cNvGrpSpPr/>
          <p:nvPr/>
        </p:nvGrpSpPr>
        <p:grpSpPr>
          <a:xfrm>
            <a:off x="92571" y="3288290"/>
            <a:ext cx="1960275" cy="2988378"/>
            <a:chOff x="92570" y="3288288"/>
            <a:chExt cx="1960275" cy="2988378"/>
          </a:xfrm>
        </p:grpSpPr>
        <p:sp>
          <p:nvSpPr>
            <p:cNvPr id="96" name="TextBox 95"/>
            <p:cNvSpPr txBox="1"/>
            <p:nvPr/>
          </p:nvSpPr>
          <p:spPr>
            <a:xfrm>
              <a:off x="92570" y="3288288"/>
              <a:ext cx="1960275" cy="18928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DOKUMEN YANG HARUS DIBAWA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(Pada </a:t>
              </a:r>
              <a:r>
                <a:rPr kumimoji="0" lang="en-US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Saat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Apresiasi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Gambaran /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Informasi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Umum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Mengenai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LSP</a:t>
              </a: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Bukti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Pembentukan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LSP</a:t>
              </a: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Ruang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Lingkup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Lisensi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Jabker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Sertifikasi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Profesi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Dokumen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Sistem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Manajemen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Mutu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LSP (Checklist CLSP)</a:t>
              </a: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Bukti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Penerapan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Sistem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Manajemen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Mutu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Surat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persetujuan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dukungan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Rekomendasi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lisensi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LSP</a:t>
              </a:r>
            </a:p>
          </p:txBody>
        </p:sp>
        <p:sp>
          <p:nvSpPr>
            <p:cNvPr id="19" name="TextBox 95">
              <a:extLst>
                <a:ext uri="{FF2B5EF4-FFF2-40B4-BE49-F238E27FC236}">
                  <a16:creationId xmlns:a16="http://schemas.microsoft.com/office/drawing/2014/main" id="{C364069D-CC3C-08F8-C2AE-76B67C0CF64A}"/>
                </a:ext>
              </a:extLst>
            </p:cNvPr>
            <p:cNvSpPr txBox="1"/>
            <p:nvPr/>
          </p:nvSpPr>
          <p:spPr>
            <a:xfrm>
              <a:off x="101626" y="5214837"/>
              <a:ext cx="1950640" cy="1061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DOKUMEN YANG HARUS DIBAWA </a:t>
              </a:r>
            </a:p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(Pada </a:t>
              </a:r>
              <a:r>
                <a:rPr kumimoji="0" lang="en-US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Saat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Full </a:t>
              </a:r>
              <a:r>
                <a:rPr kumimoji="0" lang="en-US" sz="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Asesmen</a:t>
              </a: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Dok. Uji Coba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Asesmen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 MUK</a:t>
              </a: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Buku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Panduan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Mutu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SOP</a:t>
              </a: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Dok. Audit Internal</a:t>
              </a:r>
            </a:p>
            <a:p>
              <a:pPr marL="285764" marR="0" lvl="0" indent="-285764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Dok.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Ketidak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Berpihakan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302BCDA-5339-E72D-6F70-231D7B3C0B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5592" y="3784208"/>
            <a:ext cx="752752" cy="1059262"/>
          </a:xfrm>
          <a:prstGeom prst="rect">
            <a:avLst/>
          </a:prstGeom>
        </p:spPr>
      </p:pic>
      <p:pic>
        <p:nvPicPr>
          <p:cNvPr id="24" name="Picture 23" descr="lgo sigap.png">
            <a:extLst>
              <a:ext uri="{FF2B5EF4-FFF2-40B4-BE49-F238E27FC236}">
                <a16:creationId xmlns:a16="http://schemas.microsoft.com/office/drawing/2014/main" id="{1F2AD94C-D2FF-8294-AC33-00A5BBF70A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26" name="Round Same Side Corner Rectangle 1">
            <a:extLst>
              <a:ext uri="{FF2B5EF4-FFF2-40B4-BE49-F238E27FC236}">
                <a16:creationId xmlns:a16="http://schemas.microsoft.com/office/drawing/2014/main" id="{DB3E9473-02A2-524F-0D40-F61949322305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B1DF6E4-4963-4323-AFA6-A7B9A12A90D8}"/>
              </a:ext>
            </a:extLst>
          </p:cNvPr>
          <p:cNvSpPr txBox="1">
            <a:spLocks/>
          </p:cNvSpPr>
          <p:nvPr/>
        </p:nvSpPr>
        <p:spPr>
          <a:xfrm>
            <a:off x="173393" y="81235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"/>
                <a:ea typeface="+mj-ea"/>
                <a:cs typeface="+mj-cs"/>
              </a:rPr>
              <a:t>PROSES PENGAJUAN LISENSI LSP BARU KONSTRUKSI DI BNSP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egoe U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6429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A58262B-98DA-974C-9ED2-A03DB3FCD554}"/>
              </a:ext>
            </a:extLst>
          </p:cNvPr>
          <p:cNvSpPr/>
          <p:nvPr/>
        </p:nvSpPr>
        <p:spPr>
          <a:xfrm>
            <a:off x="6273026" y="854310"/>
            <a:ext cx="5346160" cy="58339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4A9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A2F89CD-C4D8-E60F-DE98-C0829C7BCFF0}"/>
              </a:ext>
            </a:extLst>
          </p:cNvPr>
          <p:cNvSpPr/>
          <p:nvPr/>
        </p:nvSpPr>
        <p:spPr>
          <a:xfrm>
            <a:off x="819807" y="1196116"/>
            <a:ext cx="5139559" cy="54921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4A9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D98DED-D057-5B56-0B7E-116AF6903542}"/>
              </a:ext>
            </a:extLst>
          </p:cNvPr>
          <p:cNvSpPr txBox="1"/>
          <p:nvPr/>
        </p:nvSpPr>
        <p:spPr>
          <a:xfrm>
            <a:off x="1022282" y="1418202"/>
            <a:ext cx="4734607" cy="5019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Permohonan LSP: </a:t>
            </a:r>
          </a:p>
          <a:p>
            <a:pPr marL="599047" marR="0" lvl="0" indent="-294231" algn="just" defTabSz="538719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Surat Permohonan Lisensi Awal </a:t>
            </a:r>
          </a:p>
          <a:p>
            <a:pPr marL="599047" marR="0" lvl="0" indent="-294231" algn="just" defTabSz="538719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Surat Permohonan Apresiasi **) </a:t>
            </a:r>
          </a:p>
          <a:p>
            <a:pPr marL="599047" marR="0" lvl="0" indent="-294231" algn="just" defTabSz="538719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Surat Permohonan Verifikasi Skema ***) </a:t>
            </a:r>
          </a:p>
          <a:p>
            <a:pPr marL="599047" marR="0" lvl="0" indent="-294231" algn="just" defTabSz="538719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Surat Permohonan Pelaksanaan Asemen Penuh (bila dokumen dinyatakan telah lengkap)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Lembar Isian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Akte Notaris*) Teregristrasi Kemenkumham (LSP Pihak ke 3) **)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Surat Keputusan pendirian LSP dari Pimpinan Lembaga Induknya (LSP Pihak ke 1 atau Pihak ke 2) **)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Surat Dukungan dari Instansi Pembina Sektor/Kementerian/Lembaga (LSP pihak Ke 3) **)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Surat Dukungan lain ( bila ada ) misal dari : **) </a:t>
            </a:r>
          </a:p>
          <a:p>
            <a:pPr marL="599047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Calibri" panose="020F0502020204030204" pitchFamily="34" charset="0"/>
              <a:buChar char="•"/>
              <a:tabLst>
                <a:tab pos="477333" algn="l"/>
              </a:tabLst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Dari Industri/Perusahaan </a:t>
            </a:r>
          </a:p>
          <a:p>
            <a:pPr marL="599047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Calibri" panose="020F0502020204030204" pitchFamily="34" charset="0"/>
              <a:buChar char="•"/>
              <a:tabLst>
                <a:tab pos="477333" algn="l"/>
              </a:tabLst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Asosiasi </a:t>
            </a:r>
          </a:p>
          <a:p>
            <a:pPr marL="599047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Calibri" panose="020F0502020204030204" pitchFamily="34" charset="0"/>
              <a:buChar char="•"/>
              <a:tabLst>
                <a:tab pos="477333" algn="l"/>
              </a:tabLst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Organisasi lain terkait Skema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 Pengangkatan Panitia Kerja oleh Pendiri LSP **)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839468-E7A7-B880-EA51-40D260208B45}"/>
              </a:ext>
            </a:extLst>
          </p:cNvPr>
          <p:cNvSpPr txBox="1"/>
          <p:nvPr/>
        </p:nvSpPr>
        <p:spPr>
          <a:xfrm>
            <a:off x="6800193" y="983750"/>
            <a:ext cx="4572000" cy="558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 Visi, Misi dan Sasaran Mutu LSP **)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 Penetapan Logo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 Penetapan Personil Penandatanganan Sertifikat Kompetensi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 Penggunaan Kantor minimal 2 tahun + Sarana dan Prasarana **)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Persyaratan Personil LSP dan Assesor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Buku Panduan Mutu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Daftar Standar Operating Prosedur (SOP)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 SOP dan Formulir2 *) (sesuai dengan No. 16)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Rekaman Audit Internal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Analisis Potensi Ketidakberpihakan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 .Pakta Intergritas Personil LSP dan Assesor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Rencana Strategis LSP 3 – 5 tahun **)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Rencana Kerja dan Anggaran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Draft Sertifikat Kompetensi yang akan dikeluarkan LSP per Skema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Dok. Standar Kompetensi (soft copy/hard copy)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Dok. Skema Sertifikasi Pengajuan LSP ***)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Daftar Sektor Terkait Skema yang diajukan ***) </a:t>
            </a:r>
          </a:p>
          <a:p>
            <a:pPr marL="294231" marR="0" lvl="0" indent="-29423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8"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Daftar Personil Pembahas terkait verifikasi skema ***) 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FCDDBC6D-86C2-1498-2242-87DDEF558C7E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7B7F92-3DDB-118F-B670-3F07BD9AE219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819457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CHECKLIST PERSYARATAN DOKUMEN LISENSI LSP BARU DI BNSP(1/2)</a:t>
            </a: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6" name="Picture 5" descr="lgo sigap.png">
            <a:extLst>
              <a:ext uri="{FF2B5EF4-FFF2-40B4-BE49-F238E27FC236}">
                <a16:creationId xmlns:a16="http://schemas.microsoft.com/office/drawing/2014/main" id="{7C810425-26B6-6B6A-CA23-E7B97263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3949A-C4A5-8C22-6A9C-666E22659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12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396C899-8EA0-6AEB-E3D1-0A4E03B15CD7}"/>
              </a:ext>
            </a:extLst>
          </p:cNvPr>
          <p:cNvSpPr/>
          <p:nvPr/>
        </p:nvSpPr>
        <p:spPr>
          <a:xfrm>
            <a:off x="6346446" y="1146971"/>
            <a:ext cx="5139559" cy="54921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4A9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939F0B2-E02D-D2C9-D415-087615EA68CE}"/>
              </a:ext>
            </a:extLst>
          </p:cNvPr>
          <p:cNvSpPr/>
          <p:nvPr/>
        </p:nvSpPr>
        <p:spPr>
          <a:xfrm>
            <a:off x="819807" y="1196116"/>
            <a:ext cx="5139559" cy="544301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4A9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D98DED-D057-5B56-0B7E-116AF6903542}"/>
              </a:ext>
            </a:extLst>
          </p:cNvPr>
          <p:cNvSpPr txBox="1"/>
          <p:nvPr/>
        </p:nvSpPr>
        <p:spPr>
          <a:xfrm>
            <a:off x="1126660" y="1366284"/>
            <a:ext cx="4799121" cy="527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Dok. Skema Sertifikasi Verifikasi BNSP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Lembar Verifikasi Skema Sertifikasi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Perangkat Assesmen /MUK (Copy Master sesuai Skema yang diajukan )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Form: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FR. APL 01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FR. APL 02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FR. MMA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FR. MPA ( FR.02/02.1/02.2/02.3/02.4/02.5./02.6)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MAK ( FR 01/02/03/04/05/06)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2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MPA 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36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kepemilikan Kantor LSP </a:t>
            </a: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36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 TUK, a.l : </a:t>
            </a:r>
          </a:p>
          <a:p>
            <a:pPr marL="599047" marR="0" lvl="0" indent="-22861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Persyaratan Teknis TUK </a:t>
            </a:r>
          </a:p>
          <a:p>
            <a:pPr marL="599047" marR="0" lvl="0" indent="-22861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Ceklist Verifikasi TUK </a:t>
            </a:r>
          </a:p>
          <a:p>
            <a:pPr marL="599047" marR="0" lvl="0" indent="-22861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 Penetapan TUK Terverifikasi LSP </a:t>
            </a:r>
          </a:p>
          <a:p>
            <a:pPr marL="599047" marR="0" lvl="0" indent="-22861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Daftar TUK terverifikasi **) </a:t>
            </a:r>
          </a:p>
          <a:p>
            <a:pPr marL="599047" marR="0" lvl="0" indent="-22861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SK Penanggung Jawab TUK 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87FA2-BDCC-C6E9-7015-36AACB6ACE4D}"/>
              </a:ext>
            </a:extLst>
          </p:cNvPr>
          <p:cNvSpPr txBox="1"/>
          <p:nvPr/>
        </p:nvSpPr>
        <p:spPr>
          <a:xfrm>
            <a:off x="6865969" y="1315384"/>
            <a:ext cx="4366127" cy="1921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38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Uji Coba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Perangkat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assesmen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/MUK 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38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Contoh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Brosur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/ leaflet 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18" marR="0" lvl="0" indent="-355618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 startAt="38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Sistim Informasi (Website /Face book/Twitter ,</a:t>
            </a:r>
            <a:r>
              <a:rPr kumimoji="0" lang="id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dll</a:t>
            </a: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*) coret yang tidak perlu 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**) dokumen Apresiasi </a:t>
            </a:r>
          </a:p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***) dokumen verifikasi skema sertifikasi baru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B7A90-215A-C09D-AE77-CFF5FDFAF643}"/>
              </a:ext>
            </a:extLst>
          </p:cNvPr>
          <p:cNvSpPr txBox="1"/>
          <p:nvPr/>
        </p:nvSpPr>
        <p:spPr>
          <a:xfrm>
            <a:off x="6874340" y="3316615"/>
            <a:ext cx="4191000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Catatan : </a:t>
            </a:r>
          </a:p>
          <a:p>
            <a:pPr marL="228611" marR="0" lvl="0" indent="-22861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 tersebut berupa persyaratan secara fisik belum merupakan dokumen final karena belum dinilai secara isi dan kecukupan oleh Tim asesmen BNSP </a:t>
            </a:r>
          </a:p>
          <a:p>
            <a:pPr marL="228611" marR="0" lvl="0" indent="-22861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 Skema tersebut berupa persyaratan secara fisik belum merupakan dokumen final karena belum dinilai secara isi dan kecukupan oleh Tim asesmen BNSP. </a:t>
            </a:r>
          </a:p>
          <a:p>
            <a:pPr marL="228611" marR="0" lvl="0" indent="-228611" algn="just" defTabSz="609630" rtl="0" eaLnBrk="1" fontAlgn="auto" latinLnBrk="0" hangingPunct="1">
              <a:spcBef>
                <a:spcPts val="0"/>
              </a:spcBef>
              <a:spcAft>
                <a:spcPts val="533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Surat Permohonan dikirim ke alamat email: admin@bnsp.go.id </a:t>
            </a:r>
          </a:p>
          <a:p>
            <a:pPr marL="0" marR="0" lvl="0" indent="0" algn="l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Dokumen soft copy dikirim ke alamat email: </a:t>
            </a:r>
            <a:r>
              <a:rPr kumimoji="0" lang="id-ID" sz="1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DM Sans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bagian.lisensi@gmail.com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0"/>
              <a:ea typeface="+mn-ea"/>
              <a:cs typeface="+mn-cs"/>
            </a:endParaRP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C473D909-9CB4-16FB-FE6D-A9BB29F78A3D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F138F-D0B1-CA76-1069-C9C75A243803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819457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CHECKLIST PERSYARATAN DOKUMEN LISENSI LSP BARU DI BNSP(2/2)</a:t>
            </a: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8" name="Picture 7" descr="lgo sigap.png">
            <a:extLst>
              <a:ext uri="{FF2B5EF4-FFF2-40B4-BE49-F238E27FC236}">
                <a16:creationId xmlns:a16="http://schemas.microsoft.com/office/drawing/2014/main" id="{5D622518-9C03-17AB-F0DD-B0F7031A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934CCF-2D32-58CE-3FE0-C5F494D07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88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D66DC-1C90-6948-BC17-50F085AA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1F06F8-F742-4F8E-E828-F604DDD0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64E9A18-AB21-C423-59B6-F3B5A1E652DD}"/>
              </a:ext>
            </a:extLst>
          </p:cNvPr>
          <p:cNvSpPr txBox="1"/>
          <p:nvPr/>
        </p:nvSpPr>
        <p:spPr>
          <a:xfrm>
            <a:off x="2469515" y="4462655"/>
            <a:ext cx="901257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spc="-90" dirty="0">
                <a:solidFill>
                  <a:srgbClr val="002060"/>
                </a:solidFill>
                <a:latin typeface="Verdana"/>
                <a:cs typeface="Verdana"/>
              </a:rPr>
              <a:t>TAMBAHAN</a:t>
            </a:r>
            <a:endParaRPr sz="48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B7BABBC3-5643-6EB6-D5B9-3476E21D16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9376A4C1-9292-2296-330E-B6B08A3290CF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9D87A2-E228-5C78-0822-263A5A331459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29974BFE-70BC-BA1A-99BF-059081DA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D59258F3-5127-8250-7688-100E2B27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75808627-9789-5C5F-7CEF-A84544F28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561860D8-FF3D-0E63-AEB1-76D18CC06737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23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735B4-68E5-3EBB-77B7-EE205525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A3028E-D679-C8EE-0255-2B2F48B5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AA671-D91B-FAAA-DFCF-C73E54B4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932" y="1358432"/>
            <a:ext cx="4163068" cy="5266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72DCDC-D152-3528-0D45-E0B68CED7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844" y="1358432"/>
            <a:ext cx="4513216" cy="5266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BF42AF60-432C-A90B-BFD7-00E3F2304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3" name="Round Same Side Corner Rectangle 1">
            <a:extLst>
              <a:ext uri="{FF2B5EF4-FFF2-40B4-BE49-F238E27FC236}">
                <a16:creationId xmlns:a16="http://schemas.microsoft.com/office/drawing/2014/main" id="{2E4C596B-3C7F-7142-439D-C79A68C7F117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41868A3-512A-4C2A-D9A4-7963F6336798}"/>
              </a:ext>
            </a:extLst>
          </p:cNvPr>
          <p:cNvSpPr txBox="1">
            <a:spLocks/>
          </p:cNvSpPr>
          <p:nvPr/>
        </p:nvSpPr>
        <p:spPr>
          <a:xfrm>
            <a:off x="347157" y="13577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SURAT MENTERI BK 10-Mn/75 (1/2)</a:t>
            </a:r>
          </a:p>
          <a:p>
            <a:pPr>
              <a:lnSpc>
                <a:spcPct val="100000"/>
              </a:lnSpc>
              <a:defRPr/>
            </a:pPr>
            <a:r>
              <a:rPr lang="fi-FI" sz="1800" dirty="0" err="1">
                <a:solidFill>
                  <a:prstClr val="black"/>
                </a:solidFill>
                <a:latin typeface="Segoe UI"/>
              </a:rPr>
              <a:t>Pengenaan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Sanksi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Administratif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Terhadap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LSBU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dan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SBU Jasa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Konstruksi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KBLI 2020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yang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Tidak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Memenuhi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Persyaratan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Perizinan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Berusaha</a:t>
            </a:r>
            <a:endParaRPr lang="fi-FI" sz="1800" dirty="0">
              <a:solidFill>
                <a:prstClr val="black"/>
              </a:solidFill>
              <a:latin typeface="Segoe UI"/>
            </a:endParaRP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85100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085CE-1244-273F-8941-E174160C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A3FB0B-FCEB-DE91-73ED-2EA18B0A64C9}"/>
              </a:ext>
            </a:extLst>
          </p:cNvPr>
          <p:cNvSpPr txBox="1"/>
          <p:nvPr/>
        </p:nvSpPr>
        <p:spPr>
          <a:xfrm>
            <a:off x="824484" y="1971408"/>
            <a:ext cx="8882743" cy="523220"/>
          </a:xfrm>
          <a:prstGeom prst="rect">
            <a:avLst/>
          </a:prstGeom>
          <a:solidFill>
            <a:srgbClr val="174A9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Ketidaksesuaian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SBU Terhadap: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lgo sigap.png">
            <a:extLst>
              <a:ext uri="{FF2B5EF4-FFF2-40B4-BE49-F238E27FC236}">
                <a16:creationId xmlns:a16="http://schemas.microsoft.com/office/drawing/2014/main" id="{33C43028-5B7E-E8D7-E1B4-07FDFF068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3" name="Round Same Side Corner Rectangle 1">
            <a:extLst>
              <a:ext uri="{FF2B5EF4-FFF2-40B4-BE49-F238E27FC236}">
                <a16:creationId xmlns:a16="http://schemas.microsoft.com/office/drawing/2014/main" id="{312033E2-4D4D-8B16-134D-FB832E391A96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8C1DA-5DAD-478D-A4D4-92F99947C893}"/>
              </a:ext>
            </a:extLst>
          </p:cNvPr>
          <p:cNvSpPr txBox="1"/>
          <p:nvPr/>
        </p:nvSpPr>
        <p:spPr>
          <a:xfrm>
            <a:off x="824484" y="2688209"/>
            <a:ext cx="1043332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Ketersediaan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tenaga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tetap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konstruksi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atau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TKK </a:t>
            </a: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bersertifikat</a:t>
            </a:r>
            <a:endParaRPr kumimoji="0" lang="en-ID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</a:endParaRPr>
          </a:p>
          <a:p>
            <a:pPr lvl="1" algn="just">
              <a:defRPr/>
            </a:pP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PJBU/PJTBU/PJSKBU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tidak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boleh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merangkap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jabatan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pada badan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usaha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lain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serta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melaporkan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penggantian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tenaga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kerja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konstruksi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ke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LSBU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ID" sz="1600" b="1" kern="0" dirty="0" err="1">
                <a:solidFill>
                  <a:prstClr val="black"/>
                </a:solidFill>
                <a:latin typeface="DM Sans" pitchFamily="2" charset="77"/>
              </a:rPr>
              <a:t>Komitmen</a:t>
            </a:r>
            <a:r>
              <a:rPr lang="en-ID" sz="1600" b="1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b="1" kern="0" dirty="0" err="1">
                <a:solidFill>
                  <a:prstClr val="black"/>
                </a:solidFill>
                <a:latin typeface="DM Sans" pitchFamily="2" charset="77"/>
              </a:rPr>
              <a:t>peralatan</a:t>
            </a:r>
            <a:endParaRPr lang="en-ID" sz="1600" b="1" kern="0" dirty="0">
              <a:solidFill>
                <a:prstClr val="black"/>
              </a:solidFill>
              <a:latin typeface="DM Sans" pitchFamily="2" charset="77"/>
            </a:endParaRPr>
          </a:p>
          <a:p>
            <a:pPr lvl="1" algn="just">
              <a:defRPr/>
            </a:pP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Pemenuhan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persyaratan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minimal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jumlah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peralatan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utama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disediakan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paling lama 30 (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tiga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puluh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)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hari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kalender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sejak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SBU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konstruksi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diterbitkan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dan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melaporkan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nomor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pencatatan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peralatan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dalam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SIMPK </a:t>
            </a:r>
            <a:r>
              <a:rPr lang="en-ID" sz="1600" kern="0" dirty="0" err="1">
                <a:solidFill>
                  <a:prstClr val="black"/>
                </a:solidFill>
                <a:latin typeface="DM Sans" pitchFamily="2" charset="77"/>
              </a:rPr>
              <a:t>kepada</a:t>
            </a:r>
            <a:r>
              <a:rPr lang="en-ID" sz="1600" kern="0" dirty="0">
                <a:solidFill>
                  <a:prstClr val="black"/>
                </a:solidFill>
                <a:latin typeface="DM Sans" pitchFamily="2" charset="77"/>
              </a:rPr>
              <a:t> LSBU.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ID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Komitmen</a:t>
            </a:r>
            <a:r>
              <a:rPr kumimoji="0" lang="en-ID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lang="en-ID" sz="1600" b="1" kern="0" dirty="0">
                <a:solidFill>
                  <a:prstClr val="black"/>
                </a:solidFill>
                <a:latin typeface="DM Sans" pitchFamily="2" charset="77"/>
              </a:rPr>
              <a:t>SMAP</a:t>
            </a:r>
          </a:p>
          <a:p>
            <a:pPr marL="800100" lvl="1" indent="-342900" algn="just">
              <a:buFont typeface="+mj-lt"/>
              <a:buAutoNum type="alphaLcPeriod"/>
              <a:defRPr/>
            </a:pP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sertifikat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penerapan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SMAP yang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diterbitkan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oleh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lembaga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sertifikasi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terakreditasi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;</a:t>
            </a:r>
          </a:p>
          <a:p>
            <a:pPr marL="800100" lvl="1" indent="-342900" algn="just">
              <a:buFont typeface="+mj-lt"/>
              <a:buAutoNum type="alphaLcPeriod"/>
              <a:defRPr/>
            </a:pP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dokumen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SMAP;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atau</a:t>
            </a:r>
            <a:endParaRPr lang="en-ID" sz="1600" kern="0" dirty="0">
              <a:solidFill>
                <a:prstClr val="black"/>
              </a:solidFill>
              <a:latin typeface="DM Sans" pitchFamily="2" charset="77"/>
            </a:endParaRPr>
          </a:p>
          <a:p>
            <a:pPr marL="800100" lvl="1" indent="-342900" algn="just">
              <a:buFont typeface="+mj-lt"/>
              <a:buAutoNum type="alphaLcPeriod"/>
              <a:defRPr/>
            </a:pP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surat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pernyataan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komitmen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memenuhi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kelengkapan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persyaratan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dokumen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ID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penyelenggaraan</a:t>
            </a:r>
            <a:r>
              <a: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 SMAP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F99EA2-F32B-1A52-E419-405161E2F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2F2B24-4A2B-AA07-040A-259F21527137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591255-3CCE-563A-B7FD-D730E386D5CA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B24A10-9D82-46E0-65ED-D0FF952BD46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844F1D-5DF7-50B6-2DD5-1C53CCA980EB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F9D7FD-C95A-20A2-C955-68AD6787E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3884AB08-6C8F-67DB-698C-6E1365AC0E7D}"/>
              </a:ext>
            </a:extLst>
          </p:cNvPr>
          <p:cNvSpPr txBox="1">
            <a:spLocks/>
          </p:cNvSpPr>
          <p:nvPr/>
        </p:nvSpPr>
        <p:spPr>
          <a:xfrm>
            <a:off x="347157" y="13577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SURAT MENTERI BK 10-Mn/75 (2/2)</a:t>
            </a:r>
          </a:p>
          <a:p>
            <a:pPr>
              <a:lnSpc>
                <a:spcPct val="100000"/>
              </a:lnSpc>
              <a:defRPr/>
            </a:pPr>
            <a:r>
              <a:rPr lang="fi-FI" sz="1800" dirty="0" err="1">
                <a:solidFill>
                  <a:prstClr val="black"/>
                </a:solidFill>
                <a:latin typeface="Segoe UI"/>
              </a:rPr>
              <a:t>Pengenaan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Sanksi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Administratif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Terhadap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LSBU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dan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SBU Jasa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Konstruksi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KBLI 2020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yang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Tidak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Memenuhi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Persyaratan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Perizinan</a:t>
            </a:r>
            <a:r>
              <a:rPr lang="fi-FI" sz="1800" dirty="0">
                <a:solidFill>
                  <a:prstClr val="black"/>
                </a:solidFill>
                <a:latin typeface="Segoe UI"/>
              </a:rPr>
              <a:t> </a:t>
            </a:r>
            <a:r>
              <a:rPr lang="fi-FI" sz="1800" dirty="0" err="1">
                <a:solidFill>
                  <a:prstClr val="black"/>
                </a:solidFill>
                <a:latin typeface="Segoe UI"/>
              </a:rPr>
              <a:t>Berusaha</a:t>
            </a:r>
            <a:endParaRPr lang="fi-FI" sz="1800" dirty="0">
              <a:solidFill>
                <a:prstClr val="black"/>
              </a:solidFill>
              <a:latin typeface="Segoe UI"/>
            </a:endParaRP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76065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36359" y="6436005"/>
            <a:ext cx="1846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charset="0"/>
                <a:ea typeface="+mn-ea"/>
                <a:cs typeface="+mn-cs"/>
              </a:rPr>
              <a:t>Data SIKI, 19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charset="0"/>
                <a:ea typeface="+mn-ea"/>
                <a:cs typeface="+mn-cs"/>
              </a:rPr>
              <a:t>Juni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charset="0"/>
                <a:ea typeface="+mn-ea"/>
                <a:cs typeface="+mn-cs"/>
              </a:rPr>
              <a:t> 2024</a:t>
            </a:r>
            <a:endParaRPr kumimoji="0" lang="id-ID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9CDAC8-78BE-6A64-1ADF-EB00A5C34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14788"/>
              </p:ext>
            </p:extLst>
          </p:nvPr>
        </p:nvGraphicFramePr>
        <p:xfrm>
          <a:off x="1070297" y="1955675"/>
          <a:ext cx="9318462" cy="2228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2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953">
                  <a:extLst>
                    <a:ext uri="{9D8B030D-6E8A-4147-A177-3AD203B41FA5}">
                      <a16:colId xmlns:a16="http://schemas.microsoft.com/office/drawing/2014/main" val="100051686"/>
                    </a:ext>
                  </a:extLst>
                </a:gridCol>
                <a:gridCol w="2662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442">
                  <a:extLst>
                    <a:ext uri="{9D8B030D-6E8A-4147-A177-3AD203B41FA5}">
                      <a16:colId xmlns:a16="http://schemas.microsoft.com/office/drawing/2014/main" val="591053327"/>
                    </a:ext>
                  </a:extLst>
                </a:gridCol>
              </a:tblGrid>
              <a:tr h="404276">
                <a:tc>
                  <a:txBody>
                    <a:bodyPr/>
                    <a:lstStyle/>
                    <a:p>
                      <a:pPr marL="168275" indent="0" algn="ctr" fontAlgn="b"/>
                      <a:r>
                        <a:rPr lang="en-US" sz="1800" b="1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KUALIFIKASI</a:t>
                      </a:r>
                      <a:endParaRPr lang="id-ID" sz="1800" b="1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8275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SBU TERBIT</a:t>
                      </a:r>
                      <a:endParaRPr lang="id-ID" sz="1800" b="1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SBU TIDAK SESUAI</a:t>
                      </a:r>
                      <a:endParaRPr lang="id-ID" sz="1800" b="1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%</a:t>
                      </a:r>
                      <a:endParaRPr lang="id-ID" sz="1800" b="1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517756"/>
                  </a:ext>
                </a:extLst>
              </a:tr>
              <a:tr h="317404">
                <a:tc>
                  <a:txBody>
                    <a:bodyPr/>
                    <a:lstStyle/>
                    <a:p>
                      <a:pPr marL="168275" indent="0" algn="l" fontAlgn="b"/>
                      <a:r>
                        <a:rPr lang="en-US" sz="1800" u="none" strike="noStrike" dirty="0" err="1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Spesialis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8275" indent="0"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7.944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7.189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90,50%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404">
                <a:tc>
                  <a:txBody>
                    <a:bodyPr/>
                    <a:lstStyle/>
                    <a:p>
                      <a:pPr marL="168275" indent="0" algn="l" fontAlgn="b"/>
                      <a:r>
                        <a:rPr lang="id-ID" sz="180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Besar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8275" indent="0"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3.261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2.768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84,88%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404">
                <a:tc>
                  <a:txBody>
                    <a:bodyPr/>
                    <a:lstStyle/>
                    <a:p>
                      <a:pPr marL="168275" indent="0" algn="l" fontAlgn="b"/>
                      <a:r>
                        <a:rPr lang="id-ID" sz="180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Menengah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8275" indent="0"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9.136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8.140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89,10%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04">
                <a:tc>
                  <a:txBody>
                    <a:bodyPr/>
                    <a:lstStyle/>
                    <a:p>
                      <a:pPr marL="168275" indent="0" algn="l" fontAlgn="b"/>
                      <a:r>
                        <a:rPr lang="id-ID" sz="180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Kecil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8275" indent="0"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209.679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179.080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85,41%</a:t>
                      </a:r>
                      <a:endParaRPr lang="id-ID" sz="1800" b="0" i="0" u="none" strike="noStrike" dirty="0"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686">
                <a:tc>
                  <a:txBody>
                    <a:bodyPr/>
                    <a:lstStyle/>
                    <a:p>
                      <a:pPr marL="168275" indent="0" algn="l" fontAlgn="b"/>
                      <a:r>
                        <a:rPr lang="id-ID" sz="1800" u="none" strike="noStrike" dirty="0">
                          <a:solidFill>
                            <a:schemeClr val="bg1"/>
                          </a:solidFill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Grand Total</a:t>
                      </a:r>
                      <a:endParaRPr lang="id-ID" sz="1800" b="1" i="0" u="none" strike="noStrike" dirty="0">
                        <a:solidFill>
                          <a:schemeClr val="bg1"/>
                        </a:solidFill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96D"/>
                    </a:solidFill>
                  </a:tcPr>
                </a:tc>
                <a:tc>
                  <a:txBody>
                    <a:bodyPr/>
                    <a:lstStyle/>
                    <a:p>
                      <a:pPr marL="168275" indent="0"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230.020 SBU (70.917 BU)</a:t>
                      </a:r>
                      <a:endParaRPr lang="id-ID" sz="1800" b="1" i="0" u="none" strike="noStrike" dirty="0">
                        <a:solidFill>
                          <a:schemeClr val="bg1"/>
                        </a:solidFill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9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197.177SBU (62.119 BU)</a:t>
                      </a:r>
                      <a:endParaRPr lang="id-ID" sz="1800" b="1" i="0" u="none" strike="noStrike" dirty="0">
                        <a:solidFill>
                          <a:schemeClr val="bg1"/>
                        </a:solidFill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9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DM Sans" charset="0"/>
                          <a:ea typeface="DM Sans" charset="0"/>
                          <a:cs typeface="DM Sans" charset="0"/>
                        </a:rPr>
                        <a:t>85,72%</a:t>
                      </a:r>
                      <a:endParaRPr lang="id-ID" sz="1800" b="1" i="0" u="none" strike="noStrike" dirty="0">
                        <a:solidFill>
                          <a:schemeClr val="bg1"/>
                        </a:solidFill>
                        <a:effectLst/>
                        <a:latin typeface="DM Sans" charset="0"/>
                        <a:ea typeface="DM Sans" charset="0"/>
                        <a:cs typeface="DM Sans" charset="0"/>
                      </a:endParaRPr>
                    </a:p>
                  </a:txBody>
                  <a:tcPr marL="7620" marR="7620" marT="7620" marB="0">
                    <a:lnR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2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59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ound Same Side Corner Rectangle 1">
            <a:extLst>
              <a:ext uri="{FF2B5EF4-FFF2-40B4-BE49-F238E27FC236}">
                <a16:creationId xmlns:a16="http://schemas.microsoft.com/office/drawing/2014/main" id="{DC477E07-2A4F-EFF9-B83E-C583D3E6F5C2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BA9951-C962-3A87-DA56-742620CDEC1B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PEMANTAUAN TERHADAP SBU KBLI 2017 &amp; 2020</a:t>
            </a:r>
          </a:p>
          <a:p>
            <a:pPr>
              <a:lnSpc>
                <a:spcPct val="100000"/>
              </a:lnSpc>
              <a:defRPr/>
            </a:pPr>
            <a:r>
              <a:rPr lang="fi-FI" sz="2400" dirty="0">
                <a:solidFill>
                  <a:prstClr val="black"/>
                </a:solidFill>
                <a:latin typeface="Segoe UI"/>
              </a:rPr>
              <a:t>YANG TIDAK MEMENUHI PERSYARATAN PERIZINAN BERUSAHA</a:t>
            </a:r>
          </a:p>
          <a:p>
            <a:pPr>
              <a:lnSpc>
                <a:spcPct val="100000"/>
              </a:lnSpc>
              <a:defRPr/>
            </a:pPr>
            <a:endParaRPr lang="fi-FI" sz="24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8" name="Picture 7" descr="lgo sigap.png">
            <a:extLst>
              <a:ext uri="{FF2B5EF4-FFF2-40B4-BE49-F238E27FC236}">
                <a16:creationId xmlns:a16="http://schemas.microsoft.com/office/drawing/2014/main" id="{A5605891-302D-9721-DD54-F36BDBC44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9BDDA6-2B9B-9A60-AB77-5B98522889A5}"/>
              </a:ext>
            </a:extLst>
          </p:cNvPr>
          <p:cNvSpPr txBox="1"/>
          <p:nvPr/>
        </p:nvSpPr>
        <p:spPr>
          <a:xfrm>
            <a:off x="974489" y="5030343"/>
            <a:ext cx="7037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4155" marR="0" lvl="0" indent="-2241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defRPr/>
            </a:pPr>
            <a:r>
              <a:rPr lang="en-US" b="1" dirty="0">
                <a:solidFill>
                  <a:prstClr val="black"/>
                </a:solidFill>
                <a:latin typeface="DM Sans" charset="0"/>
              </a:rPr>
              <a:t> KETERSEDIAAN TENAGA KERJA KONSTRUKSI SBU KBLI 2017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6C2C2-51F9-4F0A-3081-3AB0ABCD9BE0}"/>
              </a:ext>
            </a:extLst>
          </p:cNvPr>
          <p:cNvSpPr txBox="1"/>
          <p:nvPr/>
        </p:nvSpPr>
        <p:spPr>
          <a:xfrm>
            <a:off x="1173759" y="5438767"/>
            <a:ext cx="86560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t">
              <a:buFontTx/>
              <a:buAutoNum type="alphaLcPeriod"/>
              <a:defRPr/>
            </a:pPr>
            <a:r>
              <a:rPr lang="en-US" dirty="0">
                <a:latin typeface="DM Sans" charset="0"/>
              </a:rPr>
              <a:t>1.445 BU KBLI 2017 PJT </a:t>
            </a:r>
            <a:r>
              <a:rPr lang="en-US" dirty="0" err="1">
                <a:latin typeface="DM Sans" charset="0"/>
              </a:rPr>
              <a:t>kosong</a:t>
            </a:r>
            <a:r>
              <a:rPr lang="en-US" dirty="0">
                <a:latin typeface="DM Sans" charset="0"/>
              </a:rPr>
              <a:t> </a:t>
            </a: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charset="0"/>
                <a:sym typeface="Symbol" panose="05050102010706020507" pitchFamily="18" charset="2"/>
              </a:rPr>
              <a:t></a:t>
            </a:r>
            <a:endParaRPr kumimoji="0" lang="sv-SE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" charset="0"/>
            </a:endParaRPr>
          </a:p>
          <a:p>
            <a:pPr marL="342900" indent="-342900" fontAlgn="t">
              <a:buFontTx/>
              <a:buAutoNum type="alphaLcPeriod"/>
              <a:defRPr/>
            </a:pPr>
            <a:r>
              <a:rPr lang="en-US" dirty="0">
                <a:latin typeface="DM Sans" charset="0"/>
              </a:rPr>
              <a:t>190 BU KBLI 2017 </a:t>
            </a:r>
            <a:r>
              <a:rPr lang="en-US" dirty="0" err="1">
                <a:latin typeface="DM Sans" charset="0"/>
              </a:rPr>
              <a:t>tidak</a:t>
            </a:r>
            <a:r>
              <a:rPr lang="en-US" dirty="0">
                <a:latin typeface="DM Sans" charset="0"/>
              </a:rPr>
              <a:t> </a:t>
            </a:r>
            <a:r>
              <a:rPr lang="en-US" dirty="0" err="1">
                <a:latin typeface="DM Sans" charset="0"/>
              </a:rPr>
              <a:t>memiliki</a:t>
            </a:r>
            <a:r>
              <a:rPr lang="en-US" dirty="0">
                <a:latin typeface="DM Sans" charset="0"/>
              </a:rPr>
              <a:t> PJBU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charset="0"/>
                <a:sym typeface="Symbol" panose="05050102010706020507" pitchFamily="18" charset="2"/>
              </a:rPr>
              <a:t></a:t>
            </a:r>
            <a:endParaRPr lang="en-US" dirty="0">
              <a:latin typeface="DM Sans" charset="0"/>
            </a:endParaRPr>
          </a:p>
          <a:p>
            <a:pPr marL="342900" indent="-342900" fontAlgn="t">
              <a:buFontTx/>
              <a:buAutoNum type="alphaLcPeriod"/>
              <a:defRPr/>
            </a:pPr>
            <a:r>
              <a:rPr lang="en-US" dirty="0">
                <a:latin typeface="DM Sans" charset="0"/>
              </a:rPr>
              <a:t>28.684 SBU KBLI 2017 PJT/PJK/PJSK </a:t>
            </a:r>
            <a:r>
              <a:rPr lang="en-US" dirty="0" err="1">
                <a:latin typeface="DM Sans" charset="0"/>
              </a:rPr>
              <a:t>habis</a:t>
            </a:r>
            <a:r>
              <a:rPr lang="en-US" dirty="0">
                <a:latin typeface="DM Sans" charset="0"/>
              </a:rPr>
              <a:t> masa </a:t>
            </a:r>
            <a:r>
              <a:rPr lang="en-US" dirty="0" err="1">
                <a:latin typeface="DM Sans" charset="0"/>
              </a:rPr>
              <a:t>berlaku</a:t>
            </a:r>
            <a:r>
              <a:rPr lang="en-US" dirty="0">
                <a:latin typeface="DM Sans" charset="0"/>
              </a:rPr>
              <a:t> SKA/SKT</a:t>
            </a:r>
          </a:p>
          <a:p>
            <a:pPr marL="342900" indent="-342900" fontAlgn="t">
              <a:buFontTx/>
              <a:buAutoNum type="alphaLcPeriod"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M Sans" charset="0"/>
            </a:endParaRPr>
          </a:p>
          <a:p>
            <a:pPr marR="0" lvl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sv-SE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98D8F-C435-7E0D-1AAC-67CA7CB7108D}"/>
              </a:ext>
            </a:extLst>
          </p:cNvPr>
          <p:cNvSpPr txBox="1"/>
          <p:nvPr/>
        </p:nvSpPr>
        <p:spPr>
          <a:xfrm>
            <a:off x="557854" y="1400741"/>
            <a:ext cx="2010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DM Sans" pitchFamily="2" charset="77"/>
              </a:rPr>
              <a:t>SBU KBLI 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B7A2F8-74E7-1986-62D0-391CCC63F9F3}"/>
              </a:ext>
            </a:extLst>
          </p:cNvPr>
          <p:cNvSpPr txBox="1"/>
          <p:nvPr/>
        </p:nvSpPr>
        <p:spPr>
          <a:xfrm>
            <a:off x="609951" y="4573759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DM Sans" pitchFamily="2" charset="77"/>
              </a:rPr>
              <a:t>SBU KBLI 2017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374C224-59DC-7E56-FDB4-0050B37FF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47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C2E868-DC8F-9D87-6BF3-F00B993957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4" y="168085"/>
            <a:ext cx="1088919" cy="3629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E7F63A-0A3F-E851-C369-81530DA632DD}"/>
              </a:ext>
            </a:extLst>
          </p:cNvPr>
          <p:cNvGrpSpPr/>
          <p:nvPr/>
        </p:nvGrpSpPr>
        <p:grpSpPr>
          <a:xfrm>
            <a:off x="11088547" y="220925"/>
            <a:ext cx="948777" cy="183509"/>
            <a:chOff x="692631" y="1073281"/>
            <a:chExt cx="2497833" cy="483124"/>
          </a:xfrm>
        </p:grpSpPr>
        <p:pic>
          <p:nvPicPr>
            <p:cNvPr id="4" name="Picture 3" descr="Text, logo&#10;&#10;Description automatically generated">
              <a:extLst>
                <a:ext uri="{FF2B5EF4-FFF2-40B4-BE49-F238E27FC236}">
                  <a16:creationId xmlns:a16="http://schemas.microsoft.com/office/drawing/2014/main" id="{ED326856-5EAE-23FD-66B6-0FB79A47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631" y="1073281"/>
              <a:ext cx="1270067" cy="4831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7B11CC-1504-2BD2-77CD-1CF7F7F87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6842" y="1126528"/>
              <a:ext cx="983622" cy="42987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42876"/>
            <a:ext cx="12192000" cy="125209"/>
          </a:xfrm>
          <a:prstGeom prst="rect">
            <a:avLst/>
          </a:prstGeom>
          <a:solidFill>
            <a:srgbClr val="1E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E33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66956"/>
          <a:stretch/>
        </p:blipFill>
        <p:spPr>
          <a:xfrm>
            <a:off x="9468352" y="0"/>
            <a:ext cx="1620195" cy="221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66956"/>
          <a:stretch/>
        </p:blipFill>
        <p:spPr>
          <a:xfrm>
            <a:off x="139027" y="6729871"/>
            <a:ext cx="1037876" cy="141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6E4D31-D672-C555-139B-F11137285EA0}"/>
              </a:ext>
            </a:extLst>
          </p:cNvPr>
          <p:cNvSpPr txBox="1"/>
          <p:nvPr/>
        </p:nvSpPr>
        <p:spPr>
          <a:xfrm>
            <a:off x="1818477" y="260595"/>
            <a:ext cx="880200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REALISASI SERTIFIKASI LSBU</a:t>
            </a:r>
            <a:endParaRPr kumimoji="0" lang="fi-FI" altLang="ko-KR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Plus Jakarta Sans" charset="0"/>
              <a:ea typeface="Plus Jakarta Sans" charset="0"/>
              <a:cs typeface="Plus Jakarta Sans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6169396-0ECD-8E29-1F84-C33C2C605A9A}"/>
              </a:ext>
            </a:extLst>
          </p:cNvPr>
          <p:cNvGraphicFramePr>
            <a:graphicFrameLocks noGrp="1"/>
          </p:cNvGraphicFramePr>
          <p:nvPr/>
        </p:nvGraphicFramePr>
        <p:xfrm>
          <a:off x="283712" y="942975"/>
          <a:ext cx="11624575" cy="5438783"/>
        </p:xfrm>
        <a:graphic>
          <a:graphicData uri="http://schemas.openxmlformats.org/drawingml/2006/table">
            <a:tbl>
              <a:tblPr firstRow="1" lastRow="1" bandCol="1">
                <a:tableStyleId>{5C22544A-7EE6-4342-B048-85BDC9FD1C3A}</a:tableStyleId>
              </a:tblPr>
              <a:tblGrid>
                <a:gridCol w="4681647">
                  <a:extLst>
                    <a:ext uri="{9D8B030D-6E8A-4147-A177-3AD203B41FA5}">
                      <a16:colId xmlns:a16="http://schemas.microsoft.com/office/drawing/2014/main" val="2152171698"/>
                    </a:ext>
                  </a:extLst>
                </a:gridCol>
                <a:gridCol w="1534035">
                  <a:extLst>
                    <a:ext uri="{9D8B030D-6E8A-4147-A177-3AD203B41FA5}">
                      <a16:colId xmlns:a16="http://schemas.microsoft.com/office/drawing/2014/main" val="224700062"/>
                    </a:ext>
                  </a:extLst>
                </a:gridCol>
                <a:gridCol w="1034053">
                  <a:extLst>
                    <a:ext uri="{9D8B030D-6E8A-4147-A177-3AD203B41FA5}">
                      <a16:colId xmlns:a16="http://schemas.microsoft.com/office/drawing/2014/main" val="1305625501"/>
                    </a:ext>
                  </a:extLst>
                </a:gridCol>
                <a:gridCol w="1272681">
                  <a:extLst>
                    <a:ext uri="{9D8B030D-6E8A-4147-A177-3AD203B41FA5}">
                      <a16:colId xmlns:a16="http://schemas.microsoft.com/office/drawing/2014/main" val="1038997100"/>
                    </a:ext>
                  </a:extLst>
                </a:gridCol>
                <a:gridCol w="1034053">
                  <a:extLst>
                    <a:ext uri="{9D8B030D-6E8A-4147-A177-3AD203B41FA5}">
                      <a16:colId xmlns:a16="http://schemas.microsoft.com/office/drawing/2014/main" val="3587491545"/>
                    </a:ext>
                  </a:extLst>
                </a:gridCol>
                <a:gridCol w="1034053">
                  <a:extLst>
                    <a:ext uri="{9D8B030D-6E8A-4147-A177-3AD203B41FA5}">
                      <a16:colId xmlns:a16="http://schemas.microsoft.com/office/drawing/2014/main" val="1478318700"/>
                    </a:ext>
                  </a:extLst>
                </a:gridCol>
                <a:gridCol w="1034053">
                  <a:extLst>
                    <a:ext uri="{9D8B030D-6E8A-4147-A177-3AD203B41FA5}">
                      <a16:colId xmlns:a16="http://schemas.microsoft.com/office/drawing/2014/main" val="4005716683"/>
                    </a:ext>
                  </a:extLst>
                </a:gridCol>
              </a:tblGrid>
              <a:tr h="415174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NAMA LSBU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 JUMLAH PERMOHONAN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 TIDAK LENGKAP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 ANTRIAN PERMOHONAN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 BERPROSES DI LSBU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 DITOLAK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 TERCETAK </a:t>
                      </a:r>
                      <a:endParaRPr lang="en-ID" sz="1200" b="0" i="0" u="none" strike="noStrike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0316542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LSBU JASA KONSTRUKSI</a:t>
                      </a:r>
                      <a:endParaRPr lang="en-ID" sz="12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  <a:endParaRPr lang="en-ID" sz="14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  <a:endParaRPr lang="en-ID" sz="14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  <a:endParaRPr lang="en-ID" sz="14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  <a:endParaRPr lang="en-ID" sz="14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  <a:endParaRPr lang="en-ID" sz="14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  <a:endParaRPr lang="en-ID" sz="14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796226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ANDALAN SERTIFIKASI KONTRAKTOR NASIONAL (ASKONAS)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10637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1410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7496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9591857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ASPEKNAS KONSTRUKSI MANDIRI (ASPEKNAS)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118069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12643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7208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81885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99326390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Gamana Krida Bhakti (GAPENSI)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58567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7553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1515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44283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0445562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LSBU GAPEKNAS INFRASTRUKTUR (GAPEKNAS)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43294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2336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603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936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32144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8116347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LSBU KONSTRUKSI INDONESIA (ASPEKINDO)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13018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2527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8760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3473346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PT. SERBU KONSTRUKSI MANDIRI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10446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940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8775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3300546"/>
                  </a:ext>
                </a:extLst>
              </a:tr>
              <a:tr h="408946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SERTIFIKASI BADAN USAHA GABUNGAN PERUSAHAAN KONSTRUKSI NASIONAL (GAPEKSINDO)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15588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1656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11970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3848181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SERTIFIKASI KONTRAKTOR INDONESIA (AKI)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1007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193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699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8264057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PT PANCA SATYA JAYATAMA NUSANTARA (GABPEKNAS)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3271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2945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1874881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ASPIRASI ASPAL DAN BETON INDONESIA (PT AABI)</a:t>
                      </a:r>
                      <a:endParaRPr lang="it-IT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6022759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PT. JASA SERTIFIKASI GAPKAINDO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81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0314813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LSBU JASA KONSULTANSI</a:t>
                      </a:r>
                      <a:endParaRPr lang="en-ID" sz="12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839422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Lembaga Sertifikasi INKINDO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23419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5777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1802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14132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5953173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fi-FI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PT SERTIFIKASI BADAN USAHA JASA KONSULTANSI (PERKINDO)</a:t>
                      </a:r>
                      <a:endParaRPr lang="fi-FI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10365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1824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505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7379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0413595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PERKONINDO 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1252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989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0191324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1" u="none" strike="noStrike">
                          <a:solidFill>
                            <a:schemeClr val="bg1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LSBU JASA TERINTEGRASI</a:t>
                      </a:r>
                      <a:endParaRPr lang="en-ID" sz="1200" b="1" i="0" u="none" strike="noStrike">
                        <a:solidFill>
                          <a:schemeClr val="bg1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957654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BINA MITRA RANCANGBANGUN (GAPENRI)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8553511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ctr"/>
                      <a:r>
                        <a:rPr lang="en-ID" sz="1200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SERTIFIKASI KONTRAKTOR TERINTEGRASI INDONESIA (AKTI)</a:t>
                      </a:r>
                      <a:endParaRPr lang="en-ID" sz="1200" b="0" i="0" u="none" strike="noStrike">
                        <a:solidFill>
                          <a:srgbClr val="212529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63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0" i="0" u="none" strike="noStrike">
                          <a:solidFill>
                            <a:srgbClr val="000000"/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5540787"/>
                  </a:ext>
                </a:extLst>
              </a:tr>
              <a:tr h="242877">
                <a:tc>
                  <a:txBody>
                    <a:bodyPr/>
                    <a:lstStyle/>
                    <a:p>
                      <a:pPr algn="l" fontAlgn="b"/>
                      <a:r>
                        <a:rPr lang="en-ID" sz="1200" b="1" u="none" strike="noStrike"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TOTAL</a:t>
                      </a:r>
                      <a:endParaRPr lang="en-ID" sz="1200" b="1" i="0" u="none" strike="noStrike">
                        <a:solidFill>
                          <a:srgbClr val="000000"/>
                        </a:solidFill>
                        <a:effectLst/>
                        <a:latin typeface="Plus Jakarta Sans" pitchFamily="2" charset="0"/>
                        <a:cs typeface="Plus Jakarta San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309772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37392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1884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1395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12668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Plus Jakarta Sans" pitchFamily="2" charset="0"/>
                          <a:cs typeface="Plus Jakarta Sans" pitchFamily="2" charset="0"/>
                        </a:rPr>
                        <a:t>222044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51511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84F595F-F8F2-A5AC-4709-9D38E6D02646}"/>
              </a:ext>
            </a:extLst>
          </p:cNvPr>
          <p:cNvSpPr/>
          <p:nvPr/>
        </p:nvSpPr>
        <p:spPr>
          <a:xfrm>
            <a:off x="9353551" y="6486045"/>
            <a:ext cx="2838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ko-KR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us Jakarta Sans" charset="0"/>
                <a:ea typeface="Plus Jakarta Sans" charset="0"/>
                <a:cs typeface="Plus Jakarta Sans" charset="0"/>
              </a:rPr>
              <a:t>Data SIKI 31 Mei 2024</a:t>
            </a:r>
          </a:p>
        </p:txBody>
      </p:sp>
    </p:spTree>
    <p:extLst>
      <p:ext uri="{BB962C8B-B14F-4D97-AF65-F5344CB8AC3E}">
        <p14:creationId xmlns:p14="http://schemas.microsoft.com/office/powerpoint/2010/main" val="364239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0F44A-8667-9727-9535-96242F9F1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9F44043F-1BAA-A689-B6BC-21FA6B1D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96" name="Round Same Side Corner Rectangle 1">
            <a:extLst>
              <a:ext uri="{FF2B5EF4-FFF2-40B4-BE49-F238E27FC236}">
                <a16:creationId xmlns:a16="http://schemas.microsoft.com/office/drawing/2014/main" id="{7A5111B2-20D4-35DA-3681-04A67C3F078F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BC491239-F948-E803-16A0-DB1E52C2E398}"/>
              </a:ext>
            </a:extLst>
          </p:cNvPr>
          <p:cNvSpPr txBox="1">
            <a:spLocks/>
          </p:cNvSpPr>
          <p:nvPr/>
        </p:nvSpPr>
        <p:spPr>
          <a:xfrm>
            <a:off x="318804" y="16919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prstClr val="black"/>
                </a:solidFill>
                <a:latin typeface="Segoe UI"/>
              </a:rPr>
              <a:t>PERBANDINGAN TUGAS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40007-82C7-1D18-6D68-F593F2B0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06585A-0891-F095-1B27-2F7481255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116" y="901852"/>
            <a:ext cx="10321403" cy="4915326"/>
          </a:xfrm>
          <a:prstGeom prst="rect">
            <a:avLst/>
          </a:prstGeom>
        </p:spPr>
      </p:pic>
      <p:sp>
        <p:nvSpPr>
          <p:cNvPr id="15" name="Arrow: Down 8">
            <a:extLst>
              <a:ext uri="{FF2B5EF4-FFF2-40B4-BE49-F238E27FC236}">
                <a16:creationId xmlns:a16="http://schemas.microsoft.com/office/drawing/2014/main" id="{68D8847D-764A-88C8-858F-36429DAE3E49}"/>
              </a:ext>
            </a:extLst>
          </p:cNvPr>
          <p:cNvSpPr/>
          <p:nvPr/>
        </p:nvSpPr>
        <p:spPr>
          <a:xfrm>
            <a:off x="9895421" y="5720363"/>
            <a:ext cx="276446" cy="3253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E4B796-77CF-0D66-BC5C-B996AC9CC4EF}"/>
              </a:ext>
            </a:extLst>
          </p:cNvPr>
          <p:cNvSpPr txBox="1"/>
          <p:nvPr/>
        </p:nvSpPr>
        <p:spPr>
          <a:xfrm>
            <a:off x="9386980" y="6055967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</a:rPr>
              <a:t>Dicabut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</a:rPr>
              <a:t>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</a:rPr>
              <a:t>dengan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M Sans" pitchFamily="2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</a:rPr>
              <a:t>UU 6/2023</a:t>
            </a:r>
          </a:p>
        </p:txBody>
      </p:sp>
    </p:spTree>
    <p:extLst>
      <p:ext uri="{BB962C8B-B14F-4D97-AF65-F5344CB8AC3E}">
        <p14:creationId xmlns:p14="http://schemas.microsoft.com/office/powerpoint/2010/main" val="2681486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B791C-9827-454F-3523-41CE1BCFE945}"/>
              </a:ext>
            </a:extLst>
          </p:cNvPr>
          <p:cNvSpPr txBox="1"/>
          <p:nvPr/>
        </p:nvSpPr>
        <p:spPr>
          <a:xfrm>
            <a:off x="596348" y="1271168"/>
            <a:ext cx="10800522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Surveilen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dilakukan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dalam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rangka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pemeliharaan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SBU dan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memastikan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konsistensi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BUJK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terhadap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persyaratan</a:t>
            </a:r>
            <a:r>
              <a:rPr lang="en-US" sz="1600" b="1" dirty="0">
                <a:solidFill>
                  <a:srgbClr val="FF0000"/>
                </a:solidFill>
                <a:latin typeface="DM Sans" pitchFamily="2" charset="77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DM Sans" pitchFamily="2" charset="77"/>
              </a:rPr>
              <a:t>sertifikasi</a:t>
            </a:r>
            <a:r>
              <a:rPr lang="en-US" sz="1600" dirty="0">
                <a:latin typeface="DM Sans" pitchFamily="2" charset="77"/>
              </a:rPr>
              <a:t>, </a:t>
            </a:r>
            <a:r>
              <a:rPr lang="en-US" sz="1600" dirty="0" err="1">
                <a:latin typeface="DM Sans" pitchFamily="2" charset="77"/>
              </a:rPr>
              <a:t>mencakup</a:t>
            </a:r>
            <a:r>
              <a:rPr lang="en-US" sz="1600" dirty="0">
                <a:latin typeface="DM Sans" pitchFamily="2" charset="77"/>
              </a:rPr>
              <a:t> </a:t>
            </a:r>
            <a:r>
              <a:rPr lang="en-US" sz="1600" dirty="0" err="1">
                <a:latin typeface="DM Sans" pitchFamily="2" charset="77"/>
              </a:rPr>
              <a:t>kegiatan</a:t>
            </a:r>
            <a:r>
              <a:rPr lang="en-US" sz="1600" dirty="0">
                <a:latin typeface="DM Sans" pitchFamily="2" charset="77"/>
              </a:rPr>
              <a:t>: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dirty="0" err="1">
                <a:latin typeface="DM Sans" pitchFamily="2" charset="77"/>
              </a:rPr>
              <a:t>Surveilen</a:t>
            </a:r>
            <a:r>
              <a:rPr lang="en-US" sz="1600" dirty="0">
                <a:latin typeface="DM Sans" pitchFamily="2" charset="77"/>
              </a:rPr>
              <a:t> </a:t>
            </a:r>
            <a:r>
              <a:rPr lang="en-US" sz="1600" dirty="0" err="1">
                <a:latin typeface="DM Sans" pitchFamily="2" charset="77"/>
              </a:rPr>
              <a:t>terjadwal</a:t>
            </a:r>
            <a:r>
              <a:rPr lang="en-US" sz="1600" dirty="0">
                <a:latin typeface="DM Sans" pitchFamily="2" charset="77"/>
              </a:rPr>
              <a:t>; dan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600" dirty="0" err="1">
                <a:latin typeface="DM Sans" pitchFamily="2" charset="77"/>
              </a:rPr>
              <a:t>Surveilen</a:t>
            </a:r>
            <a:r>
              <a:rPr lang="en-US" sz="1600" dirty="0">
                <a:latin typeface="DM Sans" pitchFamily="2" charset="77"/>
              </a:rPr>
              <a:t> </a:t>
            </a:r>
            <a:r>
              <a:rPr lang="en-US" sz="1600" dirty="0" err="1">
                <a:latin typeface="DM Sans" pitchFamily="2" charset="77"/>
              </a:rPr>
              <a:t>tidak</a:t>
            </a:r>
            <a:r>
              <a:rPr lang="en-US" sz="1600" dirty="0">
                <a:latin typeface="DM Sans" pitchFamily="2" charset="77"/>
              </a:rPr>
              <a:t> </a:t>
            </a:r>
            <a:r>
              <a:rPr lang="en-US" sz="1600" dirty="0" err="1">
                <a:latin typeface="DM Sans" pitchFamily="2" charset="77"/>
              </a:rPr>
              <a:t>terjadwal</a:t>
            </a:r>
            <a:r>
              <a:rPr lang="en-US" sz="1600" dirty="0">
                <a:latin typeface="DM Sans" pitchFamily="2" charset="7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3B1D0-3C7B-473F-386B-E1005BC82BEC}"/>
              </a:ext>
            </a:extLst>
          </p:cNvPr>
          <p:cNvSpPr txBox="1"/>
          <p:nvPr/>
        </p:nvSpPr>
        <p:spPr>
          <a:xfrm>
            <a:off x="596348" y="2893799"/>
            <a:ext cx="5499652" cy="3166824"/>
          </a:xfrm>
          <a:prstGeom prst="roundRect">
            <a:avLst/>
          </a:prstGeom>
          <a:solidFill>
            <a:srgbClr val="174A90"/>
          </a:solidFill>
        </p:spPr>
        <p:txBody>
          <a:bodyPr wrap="square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  <a:latin typeface="DM Sans" pitchFamily="2" charset="77"/>
              </a:rPr>
              <a:t>Dilakukan</a:t>
            </a:r>
            <a:r>
              <a:rPr lang="en-US" sz="1500" b="1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DM Sans" pitchFamily="2" charset="77"/>
              </a:rPr>
              <a:t>secara</a:t>
            </a:r>
            <a:r>
              <a:rPr lang="en-US" sz="1500" b="1" dirty="0">
                <a:solidFill>
                  <a:schemeClr val="bg1"/>
                </a:solidFill>
                <a:latin typeface="DM Sans" pitchFamily="2" charset="77"/>
              </a:rPr>
              <a:t> rutin </a:t>
            </a:r>
            <a:r>
              <a:rPr lang="en-US" sz="1500" b="1" dirty="0" err="1">
                <a:solidFill>
                  <a:schemeClr val="bg1"/>
                </a:solidFill>
                <a:latin typeface="DM Sans" pitchFamily="2" charset="77"/>
              </a:rPr>
              <a:t>setiap</a:t>
            </a:r>
            <a:r>
              <a:rPr lang="en-US" sz="1500" b="1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DM Sans" pitchFamily="2" charset="77"/>
              </a:rPr>
              <a:t>tahun</a:t>
            </a:r>
            <a:r>
              <a:rPr lang="en-US" sz="1500" b="1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b="1" dirty="0" err="1">
                <a:solidFill>
                  <a:schemeClr val="bg1"/>
                </a:solidFill>
                <a:latin typeface="DM Sans" pitchFamily="2" charset="77"/>
              </a:rPr>
              <a:t>selama</a:t>
            </a:r>
            <a:r>
              <a:rPr lang="en-US" sz="1500" b="1" dirty="0">
                <a:solidFill>
                  <a:schemeClr val="bg1"/>
                </a:solidFill>
                <a:latin typeface="DM Sans" pitchFamily="2" charset="77"/>
              </a:rPr>
              <a:t> masa </a:t>
            </a:r>
            <a:r>
              <a:rPr lang="en-US" sz="1500" b="1" dirty="0" err="1">
                <a:solidFill>
                  <a:schemeClr val="bg1"/>
                </a:solidFill>
                <a:latin typeface="DM Sans" pitchFamily="2" charset="77"/>
              </a:rPr>
              <a:t>berlaku</a:t>
            </a:r>
            <a:r>
              <a:rPr lang="en-US" sz="1500" b="1" dirty="0">
                <a:solidFill>
                  <a:schemeClr val="bg1"/>
                </a:solidFill>
                <a:latin typeface="DM Sans" pitchFamily="2" charset="77"/>
              </a:rPr>
              <a:t> SBU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melalui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2 (dua)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jenis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kegiatan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:</a:t>
            </a:r>
          </a:p>
          <a:p>
            <a:pPr marL="342900" indent="-342900">
              <a:buAutoNum type="alphaLcPeriod"/>
            </a:pP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Penyebaran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kuisioner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kepada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seluruh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BUJK (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sensus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)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pemegang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SBU</a:t>
            </a:r>
          </a:p>
          <a:p>
            <a:pPr marL="342900" indent="-342900">
              <a:buAutoNum type="alphaLcPeriod"/>
            </a:pP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Pemantauan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berdasarkan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data dan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informasi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dari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SIJK,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terkait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dengan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laporan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kegiatan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(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kinerja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) BUJK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tahunan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dan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pencatatan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(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registrasi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)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pengalaman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pekerjaan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, dan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dari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sumber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informasi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lain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terkait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dengan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proses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pemenuhan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persyaratan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sertifikasi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(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surat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DM Sans" pitchFamily="2" charset="77"/>
              </a:rPr>
              <a:t>komitmen</a:t>
            </a:r>
            <a:r>
              <a:rPr lang="en-US" sz="1500" dirty="0">
                <a:solidFill>
                  <a:schemeClr val="bg1"/>
                </a:solidFill>
                <a:latin typeface="DM Sans" pitchFamily="2" charset="77"/>
              </a:rPr>
              <a:t> BUJK).</a:t>
            </a:r>
          </a:p>
          <a:p>
            <a:pPr marL="342900" indent="-342900">
              <a:buAutoNum type="alphaLcPeriod"/>
            </a:pPr>
            <a:endParaRPr lang="en-US" sz="1500" dirty="0">
              <a:solidFill>
                <a:schemeClr val="bg1"/>
              </a:solidFill>
              <a:latin typeface="DM Sans" pitchFamily="2" charset="77"/>
            </a:endParaRPr>
          </a:p>
          <a:p>
            <a:pPr marL="342900" indent="-342900">
              <a:buAutoNum type="alphaLcPeriod"/>
            </a:pPr>
            <a:endParaRPr lang="en-US" sz="1500" dirty="0">
              <a:solidFill>
                <a:schemeClr val="bg1"/>
              </a:solidFill>
              <a:latin typeface="DM Sa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023E0C-896C-04DB-D034-1F8225AC5332}"/>
              </a:ext>
            </a:extLst>
          </p:cNvPr>
          <p:cNvSpPr txBox="1"/>
          <p:nvPr/>
        </p:nvSpPr>
        <p:spPr>
          <a:xfrm>
            <a:off x="6327913" y="2893799"/>
            <a:ext cx="5267739" cy="3166824"/>
          </a:xfrm>
          <a:prstGeom prst="roundRect">
            <a:avLst/>
          </a:prstGeom>
          <a:solidFill>
            <a:srgbClr val="FFC100"/>
          </a:solidFill>
        </p:spPr>
        <p:txBody>
          <a:bodyPr wrap="square">
            <a:spAutoFit/>
          </a:bodyPr>
          <a:lstStyle/>
          <a:p>
            <a:r>
              <a:rPr lang="en-US" sz="1500" b="1" dirty="0" err="1">
                <a:latin typeface="DM Sans" pitchFamily="2" charset="77"/>
              </a:rPr>
              <a:t>Dilakukan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secara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insidental</a:t>
            </a:r>
            <a:r>
              <a:rPr lang="en-US" sz="1500" dirty="0">
                <a:latin typeface="DM Sans" pitchFamily="2" charset="77"/>
              </a:rPr>
              <a:t>, dan </a:t>
            </a:r>
            <a:r>
              <a:rPr lang="en-US" sz="1500" dirty="0" err="1">
                <a:latin typeface="DM Sans" pitchFamily="2" charset="77"/>
              </a:rPr>
              <a:t>dapat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dilaksanakan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jika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terdapat</a:t>
            </a:r>
            <a:r>
              <a:rPr lang="en-US" sz="1500" dirty="0">
                <a:latin typeface="DM Sans" pitchFamily="2" charset="77"/>
              </a:rPr>
              <a:t>, </a:t>
            </a:r>
            <a:r>
              <a:rPr lang="en-US" sz="1500" dirty="0" err="1">
                <a:latin typeface="DM Sans" pitchFamily="2" charset="77"/>
              </a:rPr>
              <a:t>namun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tidak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terbatas</a:t>
            </a:r>
            <a:r>
              <a:rPr lang="en-US" sz="1500" dirty="0">
                <a:latin typeface="DM Sans" pitchFamily="2" charset="77"/>
              </a:rPr>
              <a:t> pada :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Berdasarkan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hasil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surveilen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terjadwal</a:t>
            </a:r>
            <a:r>
              <a:rPr lang="en-US" sz="1500" dirty="0">
                <a:latin typeface="DM Sans" pitchFamily="2" charset="77"/>
              </a:rPr>
              <a:t>;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Pengaduan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tertulis</a:t>
            </a:r>
            <a:r>
              <a:rPr lang="en-US" sz="1500" dirty="0">
                <a:latin typeface="DM Sans" pitchFamily="2" charset="77"/>
              </a:rPr>
              <a:t> yang </a:t>
            </a:r>
            <a:r>
              <a:rPr lang="en-US" sz="1500" dirty="0" err="1">
                <a:latin typeface="DM Sans" pitchFamily="2" charset="77"/>
              </a:rPr>
              <a:t>meragukan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kompetensi</a:t>
            </a:r>
            <a:r>
              <a:rPr lang="en-US" sz="1500" dirty="0">
                <a:latin typeface="DM Sans" pitchFamily="2" charset="77"/>
              </a:rPr>
              <a:t> BUJK;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500" dirty="0" err="1">
                <a:latin typeface="DM Sans" pitchFamily="2" charset="77"/>
              </a:rPr>
              <a:t>Indikasi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bahwa</a:t>
            </a:r>
            <a:r>
              <a:rPr lang="en-US" sz="1500" dirty="0">
                <a:latin typeface="DM Sans" pitchFamily="2" charset="77"/>
              </a:rPr>
              <a:t> BUJK </a:t>
            </a:r>
            <a:r>
              <a:rPr lang="en-US" sz="1500" dirty="0" err="1">
                <a:latin typeface="DM Sans" pitchFamily="2" charset="77"/>
              </a:rPr>
              <a:t>tidak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lagi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memenuhi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persyaratan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sertifikasi</a:t>
            </a:r>
            <a:r>
              <a:rPr lang="en-US" sz="1500" dirty="0">
                <a:latin typeface="DM Sans" pitchFamily="2" charset="77"/>
              </a:rPr>
              <a:t>;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1500" dirty="0">
                <a:latin typeface="DM Sans" pitchFamily="2" charset="77"/>
              </a:rPr>
              <a:t>BUJK </a:t>
            </a:r>
            <a:r>
              <a:rPr lang="en-US" sz="1500" dirty="0" err="1">
                <a:latin typeface="DM Sans" pitchFamily="2" charset="77"/>
              </a:rPr>
              <a:t>tidak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memenuhi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perjanjian</a:t>
            </a:r>
            <a:r>
              <a:rPr lang="en-US" sz="1500" dirty="0">
                <a:latin typeface="DM Sans" pitchFamily="2" charset="77"/>
              </a:rPr>
              <a:t> </a:t>
            </a:r>
            <a:r>
              <a:rPr lang="en-US" sz="1500" dirty="0" err="1">
                <a:latin typeface="DM Sans" pitchFamily="2" charset="77"/>
              </a:rPr>
              <a:t>sertifikasi</a:t>
            </a:r>
            <a:r>
              <a:rPr lang="en-US" sz="1500" dirty="0">
                <a:latin typeface="DM Sans" pitchFamily="2" charset="77"/>
              </a:rPr>
              <a:t>.</a:t>
            </a:r>
          </a:p>
          <a:p>
            <a:endParaRPr lang="en-US" sz="1500" dirty="0">
              <a:latin typeface="DM Sans" pitchFamily="2" charset="77"/>
            </a:endParaRPr>
          </a:p>
          <a:p>
            <a:r>
              <a:rPr lang="en-US" sz="1500" b="1" dirty="0" err="1">
                <a:latin typeface="DM Sans" pitchFamily="2" charset="77"/>
              </a:rPr>
              <a:t>Pelaksanaan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surveilen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tidak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terjadwal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dapat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dilakukan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dengan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atau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tanpa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pemberitahuan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terlebih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dahulu</a:t>
            </a:r>
            <a:r>
              <a:rPr lang="en-US" sz="1500" b="1" dirty="0">
                <a:latin typeface="DM Sans" pitchFamily="2" charset="77"/>
              </a:rPr>
              <a:t> </a:t>
            </a:r>
            <a:r>
              <a:rPr lang="en-US" sz="1500" b="1" dirty="0" err="1">
                <a:latin typeface="DM Sans" pitchFamily="2" charset="77"/>
              </a:rPr>
              <a:t>kepada</a:t>
            </a:r>
            <a:r>
              <a:rPr lang="en-US" sz="1500" b="1" dirty="0">
                <a:latin typeface="DM Sans" pitchFamily="2" charset="77"/>
              </a:rPr>
              <a:t> BUJK</a:t>
            </a:r>
            <a:r>
              <a:rPr lang="en-US" sz="1500" dirty="0">
                <a:latin typeface="DM Sans" pitchFamily="2" charset="7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2A8C3-9F5C-7C10-DAEC-3785C14C45DE}"/>
              </a:ext>
            </a:extLst>
          </p:cNvPr>
          <p:cNvSpPr txBox="1"/>
          <p:nvPr/>
        </p:nvSpPr>
        <p:spPr>
          <a:xfrm>
            <a:off x="2259979" y="2540714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latin typeface="DM Sans" pitchFamily="2" charset="77"/>
              </a:rPr>
              <a:t>Surveilen</a:t>
            </a:r>
            <a:r>
              <a:rPr lang="en-US" sz="1600" b="1" i="1" dirty="0">
                <a:latin typeface="DM Sans" pitchFamily="2" charset="77"/>
              </a:rPr>
              <a:t> </a:t>
            </a:r>
            <a:r>
              <a:rPr lang="en-US" sz="1600" b="1" i="1" dirty="0" err="1">
                <a:latin typeface="DM Sans" pitchFamily="2" charset="77"/>
              </a:rPr>
              <a:t>Terjadwal</a:t>
            </a:r>
            <a:r>
              <a:rPr lang="en-US" sz="1600" b="1" i="1" dirty="0">
                <a:latin typeface="DM Sans" pitchFamily="2" charset="77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C0E648-0743-17A7-5918-D35FD617ECDD}"/>
              </a:ext>
            </a:extLst>
          </p:cNvPr>
          <p:cNvSpPr txBox="1"/>
          <p:nvPr/>
        </p:nvSpPr>
        <p:spPr>
          <a:xfrm>
            <a:off x="7579031" y="2514674"/>
            <a:ext cx="2765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latin typeface="DM Sans" pitchFamily="2" charset="77"/>
              </a:rPr>
              <a:t>Surveilen</a:t>
            </a:r>
            <a:r>
              <a:rPr lang="en-US" sz="1600" b="1" i="1" dirty="0">
                <a:latin typeface="DM Sans" pitchFamily="2" charset="77"/>
              </a:rPr>
              <a:t> </a:t>
            </a:r>
            <a:r>
              <a:rPr lang="en-US" sz="1600" b="1" i="1" dirty="0" err="1">
                <a:latin typeface="DM Sans" pitchFamily="2" charset="77"/>
              </a:rPr>
              <a:t>Tidak</a:t>
            </a:r>
            <a:r>
              <a:rPr lang="en-US" sz="1600" b="1" i="1" dirty="0">
                <a:latin typeface="DM Sans" pitchFamily="2" charset="77"/>
              </a:rPr>
              <a:t> </a:t>
            </a:r>
            <a:r>
              <a:rPr lang="en-US" sz="1600" b="1" i="1" dirty="0" err="1">
                <a:latin typeface="DM Sans" pitchFamily="2" charset="77"/>
              </a:rPr>
              <a:t>Terjadwal</a:t>
            </a:r>
            <a:r>
              <a:rPr lang="en-US" sz="1600" b="1" i="1" dirty="0">
                <a:latin typeface="DM Sans" pitchFamily="2" charset="77"/>
              </a:rPr>
              <a:t> </a:t>
            </a:r>
          </a:p>
        </p:txBody>
      </p:sp>
      <p:sp>
        <p:nvSpPr>
          <p:cNvPr id="10" name="Round Same Side Corner Rectangle 1">
            <a:extLst>
              <a:ext uri="{FF2B5EF4-FFF2-40B4-BE49-F238E27FC236}">
                <a16:creationId xmlns:a16="http://schemas.microsoft.com/office/drawing/2014/main" id="{C7AAA633-EBA5-9D61-D1BD-185D428E821E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B0708CE-3411-9E1F-17C8-3EA24E83551F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SURVEILEN BUJK OLEH LSBU</a:t>
            </a:r>
          </a:p>
          <a:p>
            <a:pPr>
              <a:lnSpc>
                <a:spcPct val="100000"/>
              </a:lnSpc>
              <a:defRPr/>
            </a:pPr>
            <a:r>
              <a:rPr lang="fi-FI" sz="1800" dirty="0">
                <a:solidFill>
                  <a:prstClr val="black"/>
                </a:solidFill>
                <a:latin typeface="Segoe UI"/>
              </a:rPr>
              <a:t>SK DIRJEN NOMOR 144/KPTS/DK/2022</a:t>
            </a:r>
          </a:p>
        </p:txBody>
      </p:sp>
      <p:pic>
        <p:nvPicPr>
          <p:cNvPr id="12" name="Picture 11" descr="lgo sigap.png">
            <a:extLst>
              <a:ext uri="{FF2B5EF4-FFF2-40B4-BE49-F238E27FC236}">
                <a16:creationId xmlns:a16="http://schemas.microsoft.com/office/drawing/2014/main" id="{8FE5A144-DB98-B94E-E0A5-7FE872FB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76454E-6CC3-8AD2-A7A7-39DBCFF31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F563A7B-FB93-74F0-B0A8-47D184A363C1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15FB7C-8565-CB05-A0B2-1A6D14E7E92A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7F771D-3AA6-1D16-3622-0D6902196AA6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823C72-E5BE-1AF2-1417-4DB1C7D0E309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B1CF72-4F5B-A34F-0142-118F1FD7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86616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0F44A-8667-9727-9535-96242F9F1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132246A8-46CC-4D03-E5F3-5D8090F5606E}"/>
              </a:ext>
            </a:extLst>
          </p:cNvPr>
          <p:cNvSpPr/>
          <p:nvPr/>
        </p:nvSpPr>
        <p:spPr>
          <a:xfrm rot="5400000">
            <a:off x="1166349" y="452435"/>
            <a:ext cx="4264530" cy="6586957"/>
          </a:xfrm>
          <a:prstGeom prst="round2SameRect">
            <a:avLst>
              <a:gd name="adj1" fmla="val 21012"/>
              <a:gd name="adj2" fmla="val 0"/>
            </a:avLst>
          </a:prstGeom>
          <a:solidFill>
            <a:srgbClr val="174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1C3367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92" name="Picture 191" descr="lgo sigap.png">
            <a:extLst>
              <a:ext uri="{FF2B5EF4-FFF2-40B4-BE49-F238E27FC236}">
                <a16:creationId xmlns:a16="http://schemas.microsoft.com/office/drawing/2014/main" id="{9F44043F-1BAA-A689-B6BC-21FA6B1D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96" name="Round Same Side Corner Rectangle 1">
            <a:extLst>
              <a:ext uri="{FF2B5EF4-FFF2-40B4-BE49-F238E27FC236}">
                <a16:creationId xmlns:a16="http://schemas.microsoft.com/office/drawing/2014/main" id="{7A5111B2-20D4-35DA-3681-04A67C3F078F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Title 1">
            <a:extLst>
              <a:ext uri="{FF2B5EF4-FFF2-40B4-BE49-F238E27FC236}">
                <a16:creationId xmlns:a16="http://schemas.microsoft.com/office/drawing/2014/main" id="{BC491239-F948-E803-16A0-DB1E52C2E398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RELAKSASI SERTIFIKASI KOMPETENSI</a:t>
            </a:r>
          </a:p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KERJA KONSTRUKSI UNTUK JABATAN KERJA BELUM ADA</a:t>
            </a:r>
          </a:p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LSP PENGAMPU (MELALUI SE 214)</a:t>
            </a:r>
          </a:p>
          <a:p>
            <a:pPr>
              <a:lnSpc>
                <a:spcPct val="100000"/>
              </a:lnSpc>
              <a:defRPr/>
            </a:pPr>
            <a:endParaRPr lang="fi-FI" sz="2400" b="1" dirty="0">
              <a:solidFill>
                <a:prstClr val="black"/>
              </a:solidFill>
              <a:latin typeface="Segoe UI"/>
            </a:endParaRPr>
          </a:p>
          <a:p>
            <a:pPr>
              <a:lnSpc>
                <a:spcPct val="100000"/>
              </a:lnSpc>
              <a:defRPr/>
            </a:pPr>
            <a:endParaRPr lang="fi-FI" sz="2400" b="1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66BF3-DFB9-726B-297E-ED0817A8CD3B}"/>
              </a:ext>
            </a:extLst>
          </p:cNvPr>
          <p:cNvSpPr txBox="1"/>
          <p:nvPr/>
        </p:nvSpPr>
        <p:spPr>
          <a:xfrm>
            <a:off x="176914" y="2583510"/>
            <a:ext cx="6208198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panitia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teknis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uji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LSP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pihak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pertama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belum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beroperasi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penyelenggaraan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sertifikasi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kewenangan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panitia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teknis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uji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LSP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pihak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pertama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diselenggarakan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Menteri.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Tata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sertifikasi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sebagaimana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dimaksud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ayat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ditetapkan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oleh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pimpinan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unit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membidangi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Jasa </a:t>
            </a:r>
            <a:r>
              <a:rPr lang="en-US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dirty="0" err="1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C40007-82C7-1D18-6D68-F593F2B0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46E580-C410-2DC9-1B7E-9C5C382CF840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593DF1-80C9-DC3F-8025-473D127667F5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6FE818-D4DB-207F-44D5-34FDB2346A3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246D09B-E78E-A547-EBBD-30C515F0E936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C83645-F521-1267-0A3B-F215BA95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40923-81DE-AC67-1D1D-B1FCFB621A03}"/>
              </a:ext>
            </a:extLst>
          </p:cNvPr>
          <p:cNvSpPr/>
          <p:nvPr/>
        </p:nvSpPr>
        <p:spPr>
          <a:xfrm flipH="1">
            <a:off x="200118" y="1813654"/>
            <a:ext cx="6586958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Permen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PUPR No. 8 </a:t>
            </a:r>
            <a:r>
              <a:rPr lang="en-ID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lvl="0">
              <a:defRPr/>
            </a:pPr>
            <a:r>
              <a:rPr lang="en-ID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Pasal 25 Ayat 2 dan 3</a:t>
            </a:r>
          </a:p>
          <a:p>
            <a:pPr lvl="0">
              <a:defRPr/>
            </a:pPr>
            <a:endParaRPr lang="en-ID" sz="2000" b="1" dirty="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ersegi Panjang: Sudut Lengkung 6">
            <a:extLst>
              <a:ext uri="{FF2B5EF4-FFF2-40B4-BE49-F238E27FC236}">
                <a16:creationId xmlns:a16="http://schemas.microsoft.com/office/drawing/2014/main" id="{E546F705-C78D-A5D9-0B3D-F93D876804BB}"/>
              </a:ext>
            </a:extLst>
          </p:cNvPr>
          <p:cNvSpPr/>
          <p:nvPr/>
        </p:nvSpPr>
        <p:spPr>
          <a:xfrm>
            <a:off x="7765796" y="1880938"/>
            <a:ext cx="3353052" cy="1405144"/>
          </a:xfrm>
          <a:prstGeom prst="roundRect">
            <a:avLst/>
          </a:prstGeom>
          <a:solidFill>
            <a:srgbClr val="FFC1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15" name="Kotak Teks 1">
            <a:extLst>
              <a:ext uri="{FF2B5EF4-FFF2-40B4-BE49-F238E27FC236}">
                <a16:creationId xmlns:a16="http://schemas.microsoft.com/office/drawing/2014/main" id="{3D617798-51EC-D630-165D-FE557D18AAF6}"/>
              </a:ext>
            </a:extLst>
          </p:cNvPr>
          <p:cNvSpPr txBox="1"/>
          <p:nvPr/>
        </p:nvSpPr>
        <p:spPr>
          <a:xfrm>
            <a:off x="7639423" y="2058368"/>
            <a:ext cx="3605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DM Sans" pitchFamily="2" charset="77"/>
                <a:ea typeface="Roboto" charset="0"/>
                <a:cs typeface="Roboto" charset="0"/>
              </a:rPr>
              <a:t>JABATAN KERJA</a:t>
            </a:r>
          </a:p>
          <a:p>
            <a:pPr algn="ctr"/>
            <a:r>
              <a:rPr lang="en-US" sz="2000" b="1" dirty="0">
                <a:latin typeface="DM Sans" pitchFamily="2" charset="77"/>
                <a:ea typeface="Roboto" charset="0"/>
                <a:cs typeface="Roboto" charset="0"/>
              </a:rPr>
              <a:t>BELUM ADA PENGAMPU/ </a:t>
            </a:r>
          </a:p>
          <a:p>
            <a:pPr algn="ctr"/>
            <a:r>
              <a:rPr lang="en-US" sz="2000" b="1" dirty="0">
                <a:latin typeface="DM Sans" pitchFamily="2" charset="77"/>
                <a:ea typeface="Roboto" charset="0"/>
                <a:cs typeface="Roboto" charset="0"/>
              </a:rPr>
              <a:t>LSP BELUM BEROPERASI</a:t>
            </a:r>
            <a:endParaRPr lang="id-ID" sz="2000" b="1" dirty="0">
              <a:latin typeface="DM Sans" pitchFamily="2" charset="77"/>
              <a:ea typeface="Roboto" charset="0"/>
              <a:cs typeface="Roboto" charset="0"/>
            </a:endParaRPr>
          </a:p>
        </p:txBody>
      </p:sp>
      <p:sp>
        <p:nvSpPr>
          <p:cNvPr id="16" name="Panah: Bawah 2">
            <a:extLst>
              <a:ext uri="{FF2B5EF4-FFF2-40B4-BE49-F238E27FC236}">
                <a16:creationId xmlns:a16="http://schemas.microsoft.com/office/drawing/2014/main" id="{B4699433-9681-557A-9F9B-0C0FB2541E1B}"/>
              </a:ext>
            </a:extLst>
          </p:cNvPr>
          <p:cNvSpPr/>
          <p:nvPr/>
        </p:nvSpPr>
        <p:spPr>
          <a:xfrm>
            <a:off x="9197969" y="3227361"/>
            <a:ext cx="493254" cy="1075294"/>
          </a:xfrm>
          <a:prstGeom prst="downArrow">
            <a:avLst/>
          </a:prstGeom>
          <a:solidFill>
            <a:srgbClr val="FFC1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Kotak Teks 3">
            <a:extLst>
              <a:ext uri="{FF2B5EF4-FFF2-40B4-BE49-F238E27FC236}">
                <a16:creationId xmlns:a16="http://schemas.microsoft.com/office/drawing/2014/main" id="{280A89E4-CA02-A953-A604-9F157C7E58F8}"/>
              </a:ext>
            </a:extLst>
          </p:cNvPr>
          <p:cNvSpPr txBox="1"/>
          <p:nvPr/>
        </p:nvSpPr>
        <p:spPr>
          <a:xfrm>
            <a:off x="6862066" y="4430095"/>
            <a:ext cx="5160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SE DJBK NOMOR 214/SE/Dk/2022</a:t>
            </a:r>
          </a:p>
          <a:p>
            <a:pPr algn="ctr"/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Tentang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Tata Cara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Pelaksanaan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Sertifikasi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Kompetensi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Kerja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Konstruksi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Untuk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Jabatan</a:t>
            </a:r>
            <a:r>
              <a:rPr lang="en-US" sz="1600" b="1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Kerja</a:t>
            </a:r>
            <a:r>
              <a:rPr lang="en-US" sz="1600" b="1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yang Belum </a:t>
            </a:r>
            <a:r>
              <a:rPr lang="en-US" sz="1600" b="1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Dapat</a:t>
            </a:r>
            <a:r>
              <a:rPr lang="en-US" sz="1600" b="1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Dilaksanakan</a:t>
            </a:r>
            <a:r>
              <a:rPr lang="en-US" sz="1600" b="1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oleh Lembaga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Sertifikasi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Profesi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dan/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atau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Belum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Terbentuknya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Panitia</a:t>
            </a:r>
            <a:r>
              <a:rPr lang="en-US" sz="1600" dirty="0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 Teknis Uji </a:t>
            </a:r>
            <a:r>
              <a:rPr lang="en-US" sz="1600" dirty="0" err="1">
                <a:solidFill>
                  <a:prstClr val="black"/>
                </a:solidFill>
                <a:latin typeface="DM Sans" pitchFamily="2" charset="77"/>
                <a:ea typeface="Roboto" charset="0"/>
                <a:cs typeface="Roboto" charset="0"/>
              </a:rPr>
              <a:t>Kompetensi</a:t>
            </a:r>
            <a:endParaRPr lang="id-ID" sz="1600" dirty="0">
              <a:solidFill>
                <a:prstClr val="black"/>
              </a:solidFill>
              <a:latin typeface="DM Sans" pitchFamily="2" charset="77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66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2">
            <a:extLst>
              <a:ext uri="{FF2B5EF4-FFF2-40B4-BE49-F238E27FC236}">
                <a16:creationId xmlns:a16="http://schemas.microsoft.com/office/drawing/2014/main" id="{91C191A7-CD92-D5E0-7DB1-AD315BFD233C}"/>
              </a:ext>
            </a:extLst>
          </p:cNvPr>
          <p:cNvGraphicFramePr>
            <a:graphicFrameLocks noGrp="1"/>
          </p:cNvGraphicFramePr>
          <p:nvPr/>
        </p:nvGraphicFramePr>
        <p:xfrm>
          <a:off x="176914" y="2675932"/>
          <a:ext cx="11897639" cy="36823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3243">
                  <a:extLst>
                    <a:ext uri="{9D8B030D-6E8A-4147-A177-3AD203B41FA5}">
                      <a16:colId xmlns:a16="http://schemas.microsoft.com/office/drawing/2014/main" val="4104296874"/>
                    </a:ext>
                  </a:extLst>
                </a:gridCol>
                <a:gridCol w="2623029">
                  <a:extLst>
                    <a:ext uri="{9D8B030D-6E8A-4147-A177-3AD203B41FA5}">
                      <a16:colId xmlns:a16="http://schemas.microsoft.com/office/drawing/2014/main" val="1779179036"/>
                    </a:ext>
                  </a:extLst>
                </a:gridCol>
                <a:gridCol w="1214783">
                  <a:extLst>
                    <a:ext uri="{9D8B030D-6E8A-4147-A177-3AD203B41FA5}">
                      <a16:colId xmlns:a16="http://schemas.microsoft.com/office/drawing/2014/main" val="821333056"/>
                    </a:ext>
                  </a:extLst>
                </a:gridCol>
                <a:gridCol w="1274042">
                  <a:extLst>
                    <a:ext uri="{9D8B030D-6E8A-4147-A177-3AD203B41FA5}">
                      <a16:colId xmlns:a16="http://schemas.microsoft.com/office/drawing/2014/main" val="2608165492"/>
                    </a:ext>
                  </a:extLst>
                </a:gridCol>
                <a:gridCol w="1836991">
                  <a:extLst>
                    <a:ext uri="{9D8B030D-6E8A-4147-A177-3AD203B41FA5}">
                      <a16:colId xmlns:a16="http://schemas.microsoft.com/office/drawing/2014/main" val="2486079721"/>
                    </a:ext>
                  </a:extLst>
                </a:gridCol>
                <a:gridCol w="1229599">
                  <a:extLst>
                    <a:ext uri="{9D8B030D-6E8A-4147-A177-3AD203B41FA5}">
                      <a16:colId xmlns:a16="http://schemas.microsoft.com/office/drawing/2014/main" val="409091027"/>
                    </a:ext>
                  </a:extLst>
                </a:gridCol>
                <a:gridCol w="1537976">
                  <a:extLst>
                    <a:ext uri="{9D8B030D-6E8A-4147-A177-3AD203B41FA5}">
                      <a16:colId xmlns:a16="http://schemas.microsoft.com/office/drawing/2014/main" val="3279456457"/>
                    </a:ext>
                  </a:extLst>
                </a:gridCol>
                <a:gridCol w="1537976">
                  <a:extLst>
                    <a:ext uri="{9D8B030D-6E8A-4147-A177-3AD203B41FA5}">
                      <a16:colId xmlns:a16="http://schemas.microsoft.com/office/drawing/2014/main" val="3754412666"/>
                    </a:ext>
                  </a:extLst>
                </a:gridCol>
              </a:tblGrid>
              <a:tr h="46730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KLASIFIKASI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AHLI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TERAMPIL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FRESHGRADUATE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IKN AHLI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IKN TERAMPIL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PRIORITAS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354412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ARSITEKTUR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4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890013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SIPIL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4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56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5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938326642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MEKANIKAL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41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4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883172541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4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TATA LINGKUNGAN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25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253036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5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MANAJEMEN PELAKSANAAN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759838986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LAIN-LAIN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8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1237514350"/>
                  </a:ext>
                </a:extLst>
              </a:tr>
              <a:tr h="335487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7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SAIN &amp; REKAYASA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 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</a:t>
                      </a:r>
                      <a:endParaRPr lang="id-ID" sz="1600" b="0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</a:t>
                      </a:r>
                      <a:endParaRPr lang="id-ID" sz="1600" b="0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6493766"/>
                  </a:ext>
                </a:extLst>
              </a:tr>
              <a:tr h="35339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TOTAL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13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161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16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5</a:t>
                      </a:r>
                      <a:endParaRPr lang="id-ID" sz="1600" b="1" i="0" u="none" strike="noStrike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u="none" strike="noStrike" dirty="0"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8</a:t>
                      </a:r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1" i="0" u="none" strike="noStrike" dirty="0">
                        <a:solidFill>
                          <a:srgbClr val="000000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3329254724"/>
                  </a:ext>
                </a:extLst>
              </a:tr>
              <a:tr h="35339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MASA BERLAKU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 TAHUN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 TAHUN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 TAHUN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 TAHUN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3 TAHUN</a:t>
                      </a:r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id-ID" sz="1600" b="1" i="0" u="none" strike="noStrike" dirty="0">
                        <a:solidFill>
                          <a:schemeClr val="bg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7620" marR="7620" marT="762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057946"/>
                  </a:ext>
                </a:extLst>
              </a:tr>
            </a:tbl>
          </a:graphicData>
        </a:graphic>
      </p:graphicFrame>
      <p:sp>
        <p:nvSpPr>
          <p:cNvPr id="6" name="Kotak Teks 1">
            <a:extLst>
              <a:ext uri="{FF2B5EF4-FFF2-40B4-BE49-F238E27FC236}">
                <a16:creationId xmlns:a16="http://schemas.microsoft.com/office/drawing/2014/main" id="{E36C01F1-21B4-C1AB-F14A-D03F762DFCCE}"/>
              </a:ext>
            </a:extLst>
          </p:cNvPr>
          <p:cNvSpPr txBox="1"/>
          <p:nvPr/>
        </p:nvSpPr>
        <p:spPr>
          <a:xfrm>
            <a:off x="5287964" y="1147709"/>
            <a:ext cx="2105063" cy="369332"/>
          </a:xfrm>
          <a:prstGeom prst="rect">
            <a:avLst/>
          </a:prstGeom>
          <a:solidFill>
            <a:srgbClr val="174A9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KUALIFIKASI AHLI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Kotak Teks 3">
            <a:extLst>
              <a:ext uri="{FF2B5EF4-FFF2-40B4-BE49-F238E27FC236}">
                <a16:creationId xmlns:a16="http://schemas.microsoft.com/office/drawing/2014/main" id="{FEC00BAB-135A-D063-4DC4-0FA721CAB74B}"/>
              </a:ext>
            </a:extLst>
          </p:cNvPr>
          <p:cNvSpPr txBox="1"/>
          <p:nvPr/>
        </p:nvSpPr>
        <p:spPr>
          <a:xfrm>
            <a:off x="8520576" y="1122678"/>
            <a:ext cx="2712602" cy="369332"/>
          </a:xfrm>
          <a:prstGeom prst="rect">
            <a:avLst/>
          </a:prstGeom>
          <a:solidFill>
            <a:srgbClr val="174A9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KUALIFIKASI TERAMPIL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Kotak Teks 4">
            <a:extLst>
              <a:ext uri="{FF2B5EF4-FFF2-40B4-BE49-F238E27FC236}">
                <a16:creationId xmlns:a16="http://schemas.microsoft.com/office/drawing/2014/main" id="{85F9B42A-F108-4C3A-19E1-024AE018E9E6}"/>
              </a:ext>
            </a:extLst>
          </p:cNvPr>
          <p:cNvSpPr txBox="1"/>
          <p:nvPr/>
        </p:nvSpPr>
        <p:spPr>
          <a:xfrm>
            <a:off x="5553773" y="1554843"/>
            <a:ext cx="1343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Ahli Muda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Ahli Madya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Ahli Utama</a:t>
            </a:r>
            <a:endParaRPr kumimoji="0" lang="id-ID" sz="1800" i="0" u="none" strike="noStrike" kern="1200" cap="none" spc="0" normalizeH="0" baseline="0" noProof="0" dirty="0">
              <a:ln>
                <a:noFill/>
              </a:ln>
              <a:solidFill>
                <a:srgbClr val="174A9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" name="Kotak Teks 5">
            <a:extLst>
              <a:ext uri="{FF2B5EF4-FFF2-40B4-BE49-F238E27FC236}">
                <a16:creationId xmlns:a16="http://schemas.microsoft.com/office/drawing/2014/main" id="{CE24CB5A-F356-EF01-ACF1-D2EBA94CB8F8}"/>
              </a:ext>
            </a:extLst>
          </p:cNvPr>
          <p:cNvSpPr txBox="1"/>
          <p:nvPr/>
        </p:nvSpPr>
        <p:spPr>
          <a:xfrm>
            <a:off x="9408056" y="1554843"/>
            <a:ext cx="949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Kelas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Kelas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Kelas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1</a:t>
            </a:r>
            <a:endParaRPr kumimoji="0" lang="id-ID" sz="1800" i="0" u="none" strike="noStrike" kern="1200" cap="none" spc="0" normalizeH="0" baseline="0" noProof="0" dirty="0">
              <a:ln>
                <a:noFill/>
              </a:ln>
              <a:solidFill>
                <a:srgbClr val="174A9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" name="Kotak Teks 6">
            <a:extLst>
              <a:ext uri="{FF2B5EF4-FFF2-40B4-BE49-F238E27FC236}">
                <a16:creationId xmlns:a16="http://schemas.microsoft.com/office/drawing/2014/main" id="{D3BF8C40-F7BA-D69A-55F6-0D484CE7BDA0}"/>
              </a:ext>
            </a:extLst>
          </p:cNvPr>
          <p:cNvSpPr txBox="1"/>
          <p:nvPr/>
        </p:nvSpPr>
        <p:spPr>
          <a:xfrm>
            <a:off x="1287646" y="1298712"/>
            <a:ext cx="1776448" cy="369332"/>
          </a:xfrm>
          <a:prstGeom prst="rect">
            <a:avLst/>
          </a:prstGeom>
          <a:solidFill>
            <a:srgbClr val="174A9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PERMOHONAN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Kotak Teks 7">
            <a:extLst>
              <a:ext uri="{FF2B5EF4-FFF2-40B4-BE49-F238E27FC236}">
                <a16:creationId xmlns:a16="http://schemas.microsoft.com/office/drawing/2014/main" id="{823010D6-1668-6E8D-87D7-4A9AE018A3AD}"/>
              </a:ext>
            </a:extLst>
          </p:cNvPr>
          <p:cNvSpPr txBox="1"/>
          <p:nvPr/>
        </p:nvSpPr>
        <p:spPr>
          <a:xfrm>
            <a:off x="1334935" y="1693343"/>
            <a:ext cx="1681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Baru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174A9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Perpanjangan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endParaRPr kumimoji="0" lang="id-ID" sz="1800" i="0" u="none" strike="noStrike" kern="1200" cap="none" spc="0" normalizeH="0" baseline="0" noProof="0" dirty="0">
              <a:ln>
                <a:noFill/>
              </a:ln>
              <a:solidFill>
                <a:srgbClr val="174A9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2" name="Kotak Teks 9">
            <a:extLst>
              <a:ext uri="{FF2B5EF4-FFF2-40B4-BE49-F238E27FC236}">
                <a16:creationId xmlns:a16="http://schemas.microsoft.com/office/drawing/2014/main" id="{AFC69B7B-B978-68EA-15AE-6B96D2737C6D}"/>
              </a:ext>
            </a:extLst>
          </p:cNvPr>
          <p:cNvSpPr txBox="1"/>
          <p:nvPr/>
        </p:nvSpPr>
        <p:spPr>
          <a:xfrm>
            <a:off x="176914" y="6439454"/>
            <a:ext cx="9044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Rincian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subklasifikasi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sesuai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Lampiran SE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Dirjen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Bina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Konstruksi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No 214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Tahun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2022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4A742D-DA4E-A584-30F8-D07DEB03A8D9}"/>
              </a:ext>
            </a:extLst>
          </p:cNvPr>
          <p:cNvCxnSpPr/>
          <p:nvPr/>
        </p:nvCxnSpPr>
        <p:spPr>
          <a:xfrm>
            <a:off x="7975600" y="1313543"/>
            <a:ext cx="0" cy="10964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1A0C8B-1D78-E194-3D80-BBD35F86DE3F}"/>
              </a:ext>
            </a:extLst>
          </p:cNvPr>
          <p:cNvCxnSpPr/>
          <p:nvPr/>
        </p:nvCxnSpPr>
        <p:spPr>
          <a:xfrm>
            <a:off x="4330700" y="1298712"/>
            <a:ext cx="0" cy="10964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go sigap.png">
            <a:extLst>
              <a:ext uri="{FF2B5EF4-FFF2-40B4-BE49-F238E27FC236}">
                <a16:creationId xmlns:a16="http://schemas.microsoft.com/office/drawing/2014/main" id="{85AFA29A-90AD-0609-C008-74667F120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7" name="Round Same Side Corner Rectangle 1">
            <a:extLst>
              <a:ext uri="{FF2B5EF4-FFF2-40B4-BE49-F238E27FC236}">
                <a16:creationId xmlns:a16="http://schemas.microsoft.com/office/drawing/2014/main" id="{216AAC9E-047A-60A6-2669-7BFBBE225710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8AB49A-9CCB-9E17-C63C-AE6A4A37846A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LAYANAN SERTIFIKASI KOMPETENSI KERJA UNTUK JABATAN KERJA BELUM ADA PENGAMPU</a:t>
            </a:r>
          </a:p>
        </p:txBody>
      </p:sp>
    </p:spTree>
    <p:extLst>
      <p:ext uri="{BB962C8B-B14F-4D97-AF65-F5344CB8AC3E}">
        <p14:creationId xmlns:p14="http://schemas.microsoft.com/office/powerpoint/2010/main" val="1176539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DBF3FF-DDD8-4ED3-AF47-BDB52FB7AF90}"/>
              </a:ext>
            </a:extLst>
          </p:cNvPr>
          <p:cNvSpPr/>
          <p:nvPr/>
        </p:nvSpPr>
        <p:spPr>
          <a:xfrm>
            <a:off x="2030429" y="1020789"/>
            <a:ext cx="1428628" cy="605706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Inisiator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APT; BUJK; LPPK; OPD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Proses Reqruitment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E0D411-9D85-4995-A539-A844AC06033A}"/>
              </a:ext>
            </a:extLst>
          </p:cNvPr>
          <p:cNvSpPr/>
          <p:nvPr/>
        </p:nvSpPr>
        <p:spPr>
          <a:xfrm>
            <a:off x="144572" y="1028761"/>
            <a:ext cx="1362742" cy="500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SKA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3F400E-46E8-4F28-9F3D-8528279CAA6A}"/>
              </a:ext>
            </a:extLst>
          </p:cNvPr>
          <p:cNvSpPr/>
          <p:nvPr/>
        </p:nvSpPr>
        <p:spPr>
          <a:xfrm>
            <a:off x="70948" y="4362"/>
            <a:ext cx="890210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BISNIS PROSES </a:t>
            </a:r>
            <a:r>
              <a:rPr kumimoji="0" lang="en-ID" sz="1400" b="0" i="0" u="none" strike="noStrike" kern="1200" cap="none" spc="0" normalizeH="0" baseline="0" noProof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SERTIFIKAT KOMPETENSI AHLI (SKA) KONSTRUKSI </a:t>
            </a:r>
            <a:r>
              <a:rPr kumimoji="0" lang="en-ID" sz="1400" b="0" i="0" u="none" strike="noStrike" kern="1200" cap="none" spc="0" normalizeH="0" baseline="0" noProof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DAN PEMBAYARAN NON PENGAMPU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(SESUAI SE DIRJEN BINA KONSTRUKSI NOMOR 214/SE/Dk/2022)</a:t>
            </a:r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098F249A-7227-4735-810A-AC0079F03C6C}"/>
              </a:ext>
            </a:extLst>
          </p:cNvPr>
          <p:cNvSpPr/>
          <p:nvPr/>
        </p:nvSpPr>
        <p:spPr>
          <a:xfrm>
            <a:off x="4100764" y="1041655"/>
            <a:ext cx="1476778" cy="584840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8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 Profesi Terakreditasi</a:t>
            </a:r>
          </a:p>
        </p:txBody>
      </p:sp>
      <p:sp>
        <p:nvSpPr>
          <p:cNvPr id="165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5410" y="1559883"/>
            <a:ext cx="2212154" cy="14132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Penyampaian data Pemohon Baru dan Perpanjangan ke SIKI LPJK: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NPWP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 3x4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Riwayat Pendidikan (Ijazah sesuai program pendidikan)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Daftar Pengalaman Kerja (Dari E-SIMPAN)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Pernyataan Kebenaran Data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KTA Asosiasi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Assesment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Khusus Perpanjangan Sertifikat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Sertifikat Keahlian/SKA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Pemenuhan Angka Kredit PKB (120 SKPK) / Maksimal 5 Executive Summary</a:t>
            </a:r>
          </a:p>
        </p:txBody>
      </p:sp>
      <p:sp>
        <p:nvSpPr>
          <p:cNvPr id="169" name="Tampungan Konten 2">
            <a:extLst>
              <a:ext uri="{FF2B5EF4-FFF2-40B4-BE49-F238E27FC236}">
                <a16:creationId xmlns:a16="http://schemas.microsoft.com/office/drawing/2014/main" id="{C6C7DF09-8782-4919-97BC-85779B9000E7}"/>
              </a:ext>
            </a:extLst>
          </p:cNvPr>
          <p:cNvSpPr txBox="1">
            <a:spLocks/>
          </p:cNvSpPr>
          <p:nvPr/>
        </p:nvSpPr>
        <p:spPr>
          <a:xfrm>
            <a:off x="4944484" y="1676355"/>
            <a:ext cx="2035013" cy="990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Verifikasi dan Validasi termasuk pemenuhan angka kredit PKB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Menandatangani BA hasil VV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Mengunggah Data yang sudah di VV ke siki.pu.go.id</a:t>
            </a:r>
          </a:p>
        </p:txBody>
      </p:sp>
      <p:sp>
        <p:nvSpPr>
          <p:cNvPr id="102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7898810" y="1060628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Sekretariat Tim Penyelenggara Sertifikasi</a:t>
            </a:r>
          </a:p>
        </p:txBody>
      </p:sp>
      <p:sp>
        <p:nvSpPr>
          <p:cNvPr id="11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4491290" y="1676355"/>
            <a:ext cx="687818" cy="1881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256628" y="825809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0</a:t>
            </a:r>
          </a:p>
        </p:txBody>
      </p:sp>
      <p:sp>
        <p:nvSpPr>
          <p:cNvPr id="27" name="Diamond 26"/>
          <p:cNvSpPr/>
          <p:nvPr/>
        </p:nvSpPr>
        <p:spPr>
          <a:xfrm>
            <a:off x="10434414" y="991100"/>
            <a:ext cx="1053641" cy="63539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608971" y="1156059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0222846" y="3579831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Penyelenggara Sertifikasi</a:t>
            </a:r>
          </a:p>
        </p:txBody>
      </p:sp>
      <p:sp>
        <p:nvSpPr>
          <p:cNvPr id="124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7930034" y="3575940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 Kompetensi</a:t>
            </a:r>
          </a:p>
        </p:txBody>
      </p:sp>
      <p:sp>
        <p:nvSpPr>
          <p:cNvPr id="128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973053" y="5069358"/>
            <a:ext cx="2543648" cy="3634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9835426" y="4200539"/>
            <a:ext cx="2360629" cy="17692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Penunjukan Asesor (2 orang Askom untuk permohonan baru, dan 1 orang Askom untuk permohonan perpanjangan)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Penjadwalan Uji Kompetensi dan Survey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Konfimasi kepada Asesor terkait penyiapan MUK 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TUK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Metode Pelaksanaan Uji </a:t>
            </a: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Kompetensi : dalam jaringan/luar jaringan/hybrid/ onsite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D" sz="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D" sz="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770810" y="4185293"/>
            <a:ext cx="1852751" cy="884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Pelaksanaan Uji Kompetensi (metode </a:t>
            </a: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Kompetensi : Portofolio, Wawancara, Uji Tertulis, Uji Lisan, dan Verifikasi Pihak ke 3)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Menyampaikan rekomendasi asesor terhadap hasil asesmen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914889" y="2807411"/>
            <a:ext cx="311463" cy="2118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BK</a:t>
            </a:r>
          </a:p>
        </p:txBody>
      </p:sp>
      <p:sp>
        <p:nvSpPr>
          <p:cNvPr id="143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5847119" y="3561939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Penyelenggara Sertifikasi</a:t>
            </a:r>
          </a:p>
        </p:txBody>
      </p:sp>
      <p:sp>
        <p:nvSpPr>
          <p:cNvPr id="14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5771315" y="4125710"/>
            <a:ext cx="1716231" cy="11239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Membuat dan menyampaikan daftar pembayaran biaya sertifikasi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(biaya Honorarium asesor dan/atau transportasi dan akomodasi asesor)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kepada inisiator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Menerima bukti pembayaran sesuai perjanjian kerjasama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 membuat Berita acara hasil uji kompetensi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3962324" y="3609750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Pengarah/Pengurus</a:t>
            </a:r>
          </a:p>
        </p:txBody>
      </p:sp>
      <p:sp>
        <p:nvSpPr>
          <p:cNvPr id="168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19264" y="3601856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 LPJK</a:t>
            </a:r>
          </a:p>
        </p:txBody>
      </p:sp>
      <p:sp>
        <p:nvSpPr>
          <p:cNvPr id="18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3841971" y="4116754"/>
            <a:ext cx="1572891" cy="5175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 penetapan hasil uji kompetensi (2 hari kerja)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Penetapan Hasil Uji Kompetensi</a:t>
            </a:r>
          </a:p>
        </p:txBody>
      </p:sp>
      <p:cxnSp>
        <p:nvCxnSpPr>
          <p:cNvPr id="68" name="Elbow Connector 67"/>
          <p:cNvCxnSpPr>
            <a:stCxn id="27" idx="0"/>
          </p:cNvCxnSpPr>
          <p:nvPr/>
        </p:nvCxnSpPr>
        <p:spPr>
          <a:xfrm rot="16200000" flipH="1" flipV="1">
            <a:off x="7874701" y="-2044880"/>
            <a:ext cx="50554" cy="6122514"/>
          </a:xfrm>
          <a:prstGeom prst="bentConnector4">
            <a:avLst>
              <a:gd name="adj1" fmla="val -452190"/>
              <a:gd name="adj2" fmla="val 100041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27" idx="2"/>
          </p:cNvCxnSpPr>
          <p:nvPr/>
        </p:nvCxnSpPr>
        <p:spPr>
          <a:xfrm flipH="1">
            <a:off x="10961234" y="1626495"/>
            <a:ext cx="1" cy="193544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3" idx="3"/>
          </p:cNvCxnSpPr>
          <p:nvPr/>
        </p:nvCxnSpPr>
        <p:spPr>
          <a:xfrm flipV="1">
            <a:off x="1507314" y="1274082"/>
            <a:ext cx="498733" cy="5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>
            <a:off x="3434675" y="1323642"/>
            <a:ext cx="6417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>
            <a:off x="5553160" y="1323104"/>
            <a:ext cx="2321268" cy="64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endCxn id="27" idx="1"/>
          </p:cNvCxnSpPr>
          <p:nvPr/>
        </p:nvCxnSpPr>
        <p:spPr>
          <a:xfrm flipV="1">
            <a:off x="9375588" y="1308798"/>
            <a:ext cx="1058826" cy="143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flipH="1">
            <a:off x="9382430" y="3803130"/>
            <a:ext cx="81603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>
            <a:stCxn id="194" idx="0"/>
          </p:cNvCxnSpPr>
          <p:nvPr/>
        </p:nvCxnSpPr>
        <p:spPr>
          <a:xfrm flipH="1" flipV="1">
            <a:off x="2849951" y="1626495"/>
            <a:ext cx="14148" cy="19009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4063208" y="821699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99</a:t>
            </a:r>
          </a:p>
        </p:txBody>
      </p:sp>
      <p:cxnSp>
        <p:nvCxnSpPr>
          <p:cNvPr id="204" name="Straight Arrow Connector 203"/>
          <p:cNvCxnSpPr/>
          <p:nvPr/>
        </p:nvCxnSpPr>
        <p:spPr>
          <a:xfrm flipH="1">
            <a:off x="5430617" y="3854223"/>
            <a:ext cx="41106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997382" y="3556856"/>
            <a:ext cx="254225" cy="2118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cxnSp>
        <p:nvCxnSpPr>
          <p:cNvPr id="207" name="Straight Arrow Connector 206"/>
          <p:cNvCxnSpPr/>
          <p:nvPr/>
        </p:nvCxnSpPr>
        <p:spPr>
          <a:xfrm flipH="1" flipV="1">
            <a:off x="1596042" y="3832199"/>
            <a:ext cx="825268" cy="139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7287805" y="3803130"/>
            <a:ext cx="61784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H="1">
            <a:off x="3303942" y="3854223"/>
            <a:ext cx="647177" cy="1579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411865" y="3527409"/>
            <a:ext cx="904468" cy="657884"/>
            <a:chOff x="4309039" y="3489594"/>
            <a:chExt cx="1052101" cy="685210"/>
          </a:xfrm>
        </p:grpSpPr>
        <p:sp>
          <p:nvSpPr>
            <p:cNvPr id="194" name="Diamond 193"/>
            <p:cNvSpPr/>
            <p:nvPr/>
          </p:nvSpPr>
          <p:spPr>
            <a:xfrm>
              <a:off x="4309039" y="3489594"/>
              <a:ext cx="1052101" cy="685210"/>
            </a:xfrm>
            <a:prstGeom prst="diamond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393676" y="3680875"/>
              <a:ext cx="84991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Berita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Acara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id-ID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5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26292" y="4998712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dan Sekretariat Tim</a:t>
            </a:r>
          </a:p>
        </p:txBody>
      </p:sp>
      <p:cxnSp>
        <p:nvCxnSpPr>
          <p:cNvPr id="227" name="Straight Arrow Connector 226"/>
          <p:cNvCxnSpPr/>
          <p:nvPr/>
        </p:nvCxnSpPr>
        <p:spPr>
          <a:xfrm>
            <a:off x="809596" y="4106591"/>
            <a:ext cx="0" cy="8934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3721" y="5548092"/>
            <a:ext cx="1572891" cy="4216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Penerbitan dan Pengirirman SKA elektronik dengan masa berlaku 3 tahun  (1 hari kerja)</a:t>
            </a:r>
          </a:p>
        </p:txBody>
      </p:sp>
      <p:sp>
        <p:nvSpPr>
          <p:cNvPr id="23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038" y="4769190"/>
            <a:ext cx="766901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4 &amp; 5</a:t>
            </a:r>
          </a:p>
        </p:txBody>
      </p:sp>
      <p:sp>
        <p:nvSpPr>
          <p:cNvPr id="23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4238791" y="3330606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3</a:t>
            </a:r>
          </a:p>
        </p:txBody>
      </p:sp>
      <p:sp>
        <p:nvSpPr>
          <p:cNvPr id="23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240170" y="3315771"/>
            <a:ext cx="766472" cy="17666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1 &amp; 2</a:t>
            </a:r>
          </a:p>
        </p:txBody>
      </p:sp>
      <p:sp>
        <p:nvSpPr>
          <p:cNvPr id="23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213053" y="3298381"/>
            <a:ext cx="646076" cy="1940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1 </a:t>
            </a:r>
          </a:p>
        </p:txBody>
      </p:sp>
      <p:sp>
        <p:nvSpPr>
          <p:cNvPr id="236" name="Rectangle: Rounded Corners 12">
            <a:extLst>
              <a:ext uri="{FF2B5EF4-FFF2-40B4-BE49-F238E27FC236}">
                <a16:creationId xmlns:a16="http://schemas.microsoft.com/office/drawing/2014/main" id="{11E0D411-9D85-4995-A539-A844AC06033A}"/>
              </a:ext>
            </a:extLst>
          </p:cNvPr>
          <p:cNvSpPr/>
          <p:nvPr/>
        </p:nvSpPr>
        <p:spPr>
          <a:xfrm>
            <a:off x="2427398" y="5002630"/>
            <a:ext cx="1470689" cy="500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SKA</a:t>
            </a:r>
          </a:p>
        </p:txBody>
      </p:sp>
      <p:cxnSp>
        <p:nvCxnSpPr>
          <p:cNvPr id="238" name="Straight Arrow Connector 237"/>
          <p:cNvCxnSpPr>
            <a:endCxn id="236" idx="1"/>
          </p:cNvCxnSpPr>
          <p:nvPr/>
        </p:nvCxnSpPr>
        <p:spPr>
          <a:xfrm>
            <a:off x="1603070" y="5249636"/>
            <a:ext cx="824328" cy="3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776248" y="4750974"/>
            <a:ext cx="766901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6</a:t>
            </a:r>
          </a:p>
        </p:txBody>
      </p:sp>
      <p:sp>
        <p:nvSpPr>
          <p:cNvPr id="24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266220" y="5566915"/>
            <a:ext cx="1715450" cy="4500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download sertifikat menggunakan </a:t>
            </a:r>
            <a:r>
              <a:rPr kumimoji="0" lang="en-US" sz="800" b="0" i="1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username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US" sz="800" b="0" i="1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telah diberikan</a:t>
            </a:r>
          </a:p>
        </p:txBody>
      </p:sp>
      <p:sp>
        <p:nvSpPr>
          <p:cNvPr id="6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487547" y="457974"/>
            <a:ext cx="418106" cy="2118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</a:p>
        </p:txBody>
      </p:sp>
      <p:sp>
        <p:nvSpPr>
          <p:cNvPr id="6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572442" y="1975585"/>
            <a:ext cx="322501" cy="2118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</a:t>
            </a:r>
          </a:p>
        </p:txBody>
      </p:sp>
      <p:sp>
        <p:nvSpPr>
          <p:cNvPr id="6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433520" y="1601929"/>
            <a:ext cx="1737484" cy="280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Melakukan pemeriksaan kelengkapan dokumen.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Memberikan tanda terima permohonan </a:t>
            </a:r>
          </a:p>
        </p:txBody>
      </p:sp>
      <p:sp>
        <p:nvSpPr>
          <p:cNvPr id="6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970451" y="1694218"/>
            <a:ext cx="1276950" cy="5987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Menyampaikan hasil pemeriksaan sesuai Format VI angka 6.1.5 (2 Hari Kerja)</a:t>
            </a:r>
          </a:p>
        </p:txBody>
      </p:sp>
      <p:sp>
        <p:nvSpPr>
          <p:cNvPr id="69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880962" y="3058024"/>
            <a:ext cx="2034249" cy="280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Pemberitahuan</a:t>
            </a:r>
          </a:p>
        </p:txBody>
      </p:sp>
      <p:sp>
        <p:nvSpPr>
          <p:cNvPr id="7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673586" y="3892678"/>
            <a:ext cx="914620" cy="294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Persetujuan Penerbitan dan Pencatatan</a:t>
            </a:r>
          </a:p>
        </p:txBody>
      </p:sp>
      <p:sp>
        <p:nvSpPr>
          <p:cNvPr id="7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72365" y="4127884"/>
            <a:ext cx="914620" cy="294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nomor registrasi (1 hari kerja)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9746E0-62D7-67D8-A6B5-3C51524D0216}"/>
              </a:ext>
            </a:extLst>
          </p:cNvPr>
          <p:cNvCxnSpPr>
            <a:cxnSpLocks/>
          </p:cNvCxnSpPr>
          <p:nvPr/>
        </p:nvCxnSpPr>
        <p:spPr>
          <a:xfrm flipH="1">
            <a:off x="3159698" y="2546699"/>
            <a:ext cx="52738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55F2E4B-487D-E60B-195D-130A3CCCA7E2}"/>
              </a:ext>
            </a:extLst>
          </p:cNvPr>
          <p:cNvCxnSpPr>
            <a:cxnSpLocks/>
          </p:cNvCxnSpPr>
          <p:nvPr/>
        </p:nvCxnSpPr>
        <p:spPr>
          <a:xfrm flipH="1" flipV="1">
            <a:off x="3159697" y="1665739"/>
            <a:ext cx="1" cy="880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146BA7D-DFD4-813F-E731-8C3C7DB43AE9}"/>
              </a:ext>
            </a:extLst>
          </p:cNvPr>
          <p:cNvSpPr txBox="1"/>
          <p:nvPr/>
        </p:nvSpPr>
        <p:spPr>
          <a:xfrm>
            <a:off x="2102993" y="562550"/>
            <a:ext cx="142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Perjanjian kerjasama antara inisiator dengan Tim Penyelenggara Sertifikasi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4C3194-A7C2-EC73-151C-3536C321CD41}"/>
              </a:ext>
            </a:extLst>
          </p:cNvPr>
          <p:cNvSpPr txBox="1"/>
          <p:nvPr/>
        </p:nvSpPr>
        <p:spPr>
          <a:xfrm>
            <a:off x="4140902" y="2585183"/>
            <a:ext cx="3067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Konfirmasi ketersediaan TUK, jumlah dan jadwal kehadiran asesi, untuk pelaksanaan Uji Kompetensi</a:t>
            </a:r>
            <a:endParaRPr kumimoji="0" lang="en-ID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3FAAB209-0AE4-D6B4-9885-960995ABFCDA}"/>
              </a:ext>
            </a:extLst>
          </p:cNvPr>
          <p:cNvSpPr txBox="1">
            <a:spLocks/>
          </p:cNvSpPr>
          <p:nvPr/>
        </p:nvSpPr>
        <p:spPr>
          <a:xfrm>
            <a:off x="10942085" y="2814958"/>
            <a:ext cx="1276950" cy="5987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TUK, Jumlah dan Jadwal asesi, terkonfirmasi</a:t>
            </a:r>
          </a:p>
        </p:txBody>
      </p:sp>
      <p:sp>
        <p:nvSpPr>
          <p:cNvPr id="65" name="Tampungan Konten 2">
            <a:extLst>
              <a:ext uri="{FF2B5EF4-FFF2-40B4-BE49-F238E27FC236}">
                <a16:creationId xmlns:a16="http://schemas.microsoft.com/office/drawing/2014/main" id="{06A13F58-7D15-49F8-B806-BB0E2F53157D}"/>
              </a:ext>
            </a:extLst>
          </p:cNvPr>
          <p:cNvSpPr txBox="1">
            <a:spLocks/>
          </p:cNvSpPr>
          <p:nvPr/>
        </p:nvSpPr>
        <p:spPr>
          <a:xfrm>
            <a:off x="3178847" y="1672276"/>
            <a:ext cx="1464273" cy="5217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Menyiapkan TUK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Jumlah dan Jadwal Asesi</a:t>
            </a:r>
            <a:endParaRPr kumimoji="0" lang="en-US" sz="800" b="0" i="0" u="none" strike="sng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4F4DFAD-6009-4311-86D0-94966EF64EBC}"/>
              </a:ext>
            </a:extLst>
          </p:cNvPr>
          <p:cNvCxnSpPr>
            <a:cxnSpLocks/>
          </p:cNvCxnSpPr>
          <p:nvPr/>
        </p:nvCxnSpPr>
        <p:spPr>
          <a:xfrm flipV="1">
            <a:off x="8421642" y="1601929"/>
            <a:ext cx="0" cy="947806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go sigap.png">
            <a:extLst>
              <a:ext uri="{FF2B5EF4-FFF2-40B4-BE49-F238E27FC236}">
                <a16:creationId xmlns:a16="http://schemas.microsoft.com/office/drawing/2014/main" id="{0878A805-7DD2-C84B-ADD6-4EE4DAE29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4AD8C-2FFC-89C4-6A53-2155467CC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6C1B0C7-BCB9-6DDA-092E-F6FE95BB5F88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693DE49-D337-F314-841B-19D3DF7DBB91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384F8E-4784-5D44-C6C3-EA0EEE8B77C2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4CD2DA-F1F1-126F-2047-CAF93C6EBB99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40AC86-AB0B-53D2-91E4-B735871DA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456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DBF3FF-DDD8-4ED3-AF47-BDB52FB7AF90}"/>
              </a:ext>
            </a:extLst>
          </p:cNvPr>
          <p:cNvSpPr/>
          <p:nvPr/>
        </p:nvSpPr>
        <p:spPr>
          <a:xfrm>
            <a:off x="2030428" y="1020789"/>
            <a:ext cx="3307025" cy="605706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Inisiator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LPPK (Lembaga Pendidikan); BUJK; OPD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Proses Reqruitment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E0D411-9D85-4995-A539-A844AC06033A}"/>
              </a:ext>
            </a:extLst>
          </p:cNvPr>
          <p:cNvSpPr/>
          <p:nvPr/>
        </p:nvSpPr>
        <p:spPr>
          <a:xfrm>
            <a:off x="144572" y="1028761"/>
            <a:ext cx="1362742" cy="500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SKA Ahli Muda Freshgraduate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3F400E-46E8-4F28-9F3D-8528279CAA6A}"/>
              </a:ext>
            </a:extLst>
          </p:cNvPr>
          <p:cNvSpPr/>
          <p:nvPr/>
        </p:nvSpPr>
        <p:spPr>
          <a:xfrm>
            <a:off x="60828" y="0"/>
            <a:ext cx="890210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BISNIS PROSES </a:t>
            </a:r>
            <a:r>
              <a:rPr kumimoji="0" lang="en-ID" sz="1400" b="0" i="0" u="none" strike="noStrike" kern="1200" cap="none" spc="0" normalizeH="0" baseline="0" noProof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SERTIFIKAT KOMPETENSI AHLI MUDA </a:t>
            </a:r>
            <a:r>
              <a:rPr kumimoji="0" lang="en-ID" sz="1400" b="0" i="1" u="none" strike="noStrike" kern="1200" cap="none" spc="0" normalizeH="0" baseline="0" noProof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FRESHGRADUATE</a:t>
            </a:r>
            <a:r>
              <a:rPr kumimoji="0" lang="en-ID" sz="1400" b="0" i="0" u="none" strike="noStrike" kern="1200" cap="none" spc="0" normalizeH="0" baseline="0" noProof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 (SKA) </a:t>
            </a:r>
            <a:r>
              <a:rPr kumimoji="0" lang="en-ID" sz="1400" b="0" i="0" u="none" strike="noStrike" kern="1200" cap="none" spc="0" normalizeH="0" baseline="0" noProof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DAN PEMBAYARAN NON PENGAMPU (SESUAI SE DIRJEN BINA KONSTRUKSI NOMOR 214/SE/Dk/2022)</a:t>
            </a:r>
          </a:p>
        </p:txBody>
      </p:sp>
      <p:sp>
        <p:nvSpPr>
          <p:cNvPr id="165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60828" y="1567302"/>
            <a:ext cx="2154286" cy="14132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Penyampaian data Pemohon Baru ke SIKI LPJK: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NPWP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 3x4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Riwayat Pendidikan (Ijazah/Surat Keterangan Lulus Sementara/Surat Keterangan Telah Menyelesaikan Pembelajaran sesuai program pendidikan)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Pernyataan Kebenaran Data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 Assesment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Tampungan Konten 2">
            <a:extLst>
              <a:ext uri="{FF2B5EF4-FFF2-40B4-BE49-F238E27FC236}">
                <a16:creationId xmlns:a16="http://schemas.microsoft.com/office/drawing/2014/main" id="{C6C7DF09-8782-4919-97BC-85779B9000E7}"/>
              </a:ext>
            </a:extLst>
          </p:cNvPr>
          <p:cNvSpPr txBox="1">
            <a:spLocks/>
          </p:cNvSpPr>
          <p:nvPr/>
        </p:nvSpPr>
        <p:spPr>
          <a:xfrm>
            <a:off x="4523479" y="1652143"/>
            <a:ext cx="1509570" cy="990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marR="0" lvl="0" indent="-1190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Verifikasi dan Validasi</a:t>
            </a:r>
          </a:p>
          <a:p>
            <a:pPr marL="119063" marR="0" lvl="0" indent="-1190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Menandatangani BA hasil VV</a:t>
            </a:r>
          </a:p>
          <a:p>
            <a:pPr marL="119063" marR="0" lvl="0" indent="-1190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Mengunggah Data yang sudah di VV ke siki.pu.go.id</a:t>
            </a:r>
          </a:p>
        </p:txBody>
      </p:sp>
      <p:sp>
        <p:nvSpPr>
          <p:cNvPr id="102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7264028" y="1092256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Sekretariat Tim Penyelenggara Sertifikasi</a:t>
            </a:r>
          </a:p>
        </p:txBody>
      </p:sp>
      <p:sp>
        <p:nvSpPr>
          <p:cNvPr id="11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4402905" y="1650300"/>
            <a:ext cx="687818" cy="1881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714633" y="883425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0</a:t>
            </a:r>
          </a:p>
        </p:txBody>
      </p:sp>
      <p:sp>
        <p:nvSpPr>
          <p:cNvPr id="27" name="Diamond 26"/>
          <p:cNvSpPr/>
          <p:nvPr/>
        </p:nvSpPr>
        <p:spPr>
          <a:xfrm>
            <a:off x="10434414" y="991100"/>
            <a:ext cx="1053641" cy="63539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608971" y="1156059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0222846" y="3579831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Penyelenggara Sertifikasi</a:t>
            </a:r>
          </a:p>
        </p:txBody>
      </p:sp>
      <p:sp>
        <p:nvSpPr>
          <p:cNvPr id="124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7930034" y="3575940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 Kompetensi</a:t>
            </a:r>
          </a:p>
        </p:txBody>
      </p:sp>
      <p:sp>
        <p:nvSpPr>
          <p:cNvPr id="128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973053" y="5069358"/>
            <a:ext cx="2543648" cy="3634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9835426" y="4200539"/>
            <a:ext cx="2360629" cy="15937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Penunjukan Asesor (1 orang Askom)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Penjadwalan Uji Kompetensi dan Survey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Menyampaikan rincian kebutuhan ketersediaan TUK kepada inisiator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Konfimasi kepada Asesor terkait penyiapan MUK 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TUK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Metode Pelaksanaan Uji </a:t>
            </a: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Kompetensi : dalam jaringan/luar jaringan/hybrid/ onsite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D" sz="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770810" y="4185293"/>
            <a:ext cx="1852751" cy="884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Pelaksanaan Uji Kompetensi (metode </a:t>
            </a: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Kompetensi : Portofolio, Wawancara, Uji Tertulis, Uji Lisan)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Menyampaikan rekomendasi asesor terhadap hasil asesmen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914889" y="2807411"/>
            <a:ext cx="311463" cy="2118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BK</a:t>
            </a:r>
          </a:p>
        </p:txBody>
      </p:sp>
      <p:sp>
        <p:nvSpPr>
          <p:cNvPr id="143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5847119" y="3561939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Penyelenggara Sertifikasi</a:t>
            </a:r>
          </a:p>
        </p:txBody>
      </p:sp>
      <p:sp>
        <p:nvSpPr>
          <p:cNvPr id="14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5771315" y="4125710"/>
            <a:ext cx="1716231" cy="11854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Membuat dan menyampaikan daftar pembayaran biaya sertifikasi (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biaya Honorarium asesor dan/atau transportasi dan akomodasi asesor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kepada inisiator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Menerima bukti pembayaran sesuai perjanjian kerjasama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 membuat Berita acara hasil uji kompetensi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3962324" y="3609750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Pengarah/Pengurus</a:t>
            </a:r>
          </a:p>
        </p:txBody>
      </p:sp>
      <p:sp>
        <p:nvSpPr>
          <p:cNvPr id="168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19264" y="3601856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 LPJK</a:t>
            </a:r>
          </a:p>
        </p:txBody>
      </p:sp>
      <p:sp>
        <p:nvSpPr>
          <p:cNvPr id="18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3841971" y="4116754"/>
            <a:ext cx="1572891" cy="5175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 penetapan hasil uji kompetensi (2 hari kerja)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Penetapan Hasil Uji Kompetensi</a:t>
            </a:r>
          </a:p>
        </p:txBody>
      </p:sp>
      <p:cxnSp>
        <p:nvCxnSpPr>
          <p:cNvPr id="68" name="Elbow Connector 67"/>
          <p:cNvCxnSpPr>
            <a:stCxn id="27" idx="0"/>
          </p:cNvCxnSpPr>
          <p:nvPr/>
        </p:nvCxnSpPr>
        <p:spPr>
          <a:xfrm rot="16200000" flipH="1" flipV="1">
            <a:off x="7286258" y="-2667628"/>
            <a:ext cx="16250" cy="7333705"/>
          </a:xfrm>
          <a:prstGeom prst="bentConnector4">
            <a:avLst>
              <a:gd name="adj1" fmla="val -1406769"/>
              <a:gd name="adj2" fmla="val 100002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27" idx="2"/>
          </p:cNvCxnSpPr>
          <p:nvPr/>
        </p:nvCxnSpPr>
        <p:spPr>
          <a:xfrm flipH="1">
            <a:off x="10961234" y="1626495"/>
            <a:ext cx="1" cy="193544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3" idx="3"/>
          </p:cNvCxnSpPr>
          <p:nvPr/>
        </p:nvCxnSpPr>
        <p:spPr>
          <a:xfrm flipV="1">
            <a:off x="1507314" y="1274082"/>
            <a:ext cx="498733" cy="5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>
            <a:off x="5337453" y="1329562"/>
            <a:ext cx="1926575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endCxn id="27" idx="1"/>
          </p:cNvCxnSpPr>
          <p:nvPr/>
        </p:nvCxnSpPr>
        <p:spPr>
          <a:xfrm flipV="1">
            <a:off x="8740806" y="1308798"/>
            <a:ext cx="1693608" cy="143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flipH="1">
            <a:off x="9382430" y="3803130"/>
            <a:ext cx="81603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>
            <a:stCxn id="194" idx="0"/>
          </p:cNvCxnSpPr>
          <p:nvPr/>
        </p:nvCxnSpPr>
        <p:spPr>
          <a:xfrm flipH="1" flipV="1">
            <a:off x="2849951" y="1626495"/>
            <a:ext cx="14148" cy="19009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726711" y="762928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99</a:t>
            </a:r>
          </a:p>
        </p:txBody>
      </p:sp>
      <p:cxnSp>
        <p:nvCxnSpPr>
          <p:cNvPr id="204" name="Straight Arrow Connector 203"/>
          <p:cNvCxnSpPr/>
          <p:nvPr/>
        </p:nvCxnSpPr>
        <p:spPr>
          <a:xfrm flipH="1">
            <a:off x="5430617" y="3854223"/>
            <a:ext cx="41106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997382" y="3556856"/>
            <a:ext cx="254225" cy="2118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cxnSp>
        <p:nvCxnSpPr>
          <p:cNvPr id="207" name="Straight Arrow Connector 206"/>
          <p:cNvCxnSpPr/>
          <p:nvPr/>
        </p:nvCxnSpPr>
        <p:spPr>
          <a:xfrm flipH="1" flipV="1">
            <a:off x="1596042" y="3832199"/>
            <a:ext cx="825268" cy="139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7287805" y="3803130"/>
            <a:ext cx="61784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H="1">
            <a:off x="3303942" y="3854223"/>
            <a:ext cx="647177" cy="1579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411865" y="3527409"/>
            <a:ext cx="904468" cy="657884"/>
            <a:chOff x="4309039" y="3489594"/>
            <a:chExt cx="1052101" cy="685210"/>
          </a:xfrm>
        </p:grpSpPr>
        <p:sp>
          <p:nvSpPr>
            <p:cNvPr id="194" name="Diamond 193"/>
            <p:cNvSpPr/>
            <p:nvPr/>
          </p:nvSpPr>
          <p:spPr>
            <a:xfrm>
              <a:off x="4309039" y="3489594"/>
              <a:ext cx="1052101" cy="685210"/>
            </a:xfrm>
            <a:prstGeom prst="diamond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393676" y="3680875"/>
              <a:ext cx="84991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Berita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Acara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id-ID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5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26292" y="4998712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dan Sekretariat Tim</a:t>
            </a:r>
          </a:p>
        </p:txBody>
      </p:sp>
      <p:cxnSp>
        <p:nvCxnSpPr>
          <p:cNvPr id="227" name="Straight Arrow Connector 226"/>
          <p:cNvCxnSpPr/>
          <p:nvPr/>
        </p:nvCxnSpPr>
        <p:spPr>
          <a:xfrm>
            <a:off x="809596" y="4106591"/>
            <a:ext cx="0" cy="8934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3721" y="5548092"/>
            <a:ext cx="1572891" cy="4216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Penerbitan dan Pengirirman SKA elektronik dengan masa berlaku 1 tahun  (1 hari kerja)</a:t>
            </a:r>
          </a:p>
        </p:txBody>
      </p:sp>
      <p:sp>
        <p:nvSpPr>
          <p:cNvPr id="23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038" y="4769190"/>
            <a:ext cx="766901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4 &amp; 5</a:t>
            </a:r>
          </a:p>
        </p:txBody>
      </p:sp>
      <p:sp>
        <p:nvSpPr>
          <p:cNvPr id="23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4238791" y="3330606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3</a:t>
            </a:r>
          </a:p>
        </p:txBody>
      </p:sp>
      <p:sp>
        <p:nvSpPr>
          <p:cNvPr id="23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240170" y="3315771"/>
            <a:ext cx="766472" cy="17666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1 &amp; 2</a:t>
            </a:r>
          </a:p>
        </p:txBody>
      </p:sp>
      <p:sp>
        <p:nvSpPr>
          <p:cNvPr id="23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213053" y="3298381"/>
            <a:ext cx="646076" cy="1940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1 </a:t>
            </a:r>
          </a:p>
        </p:txBody>
      </p:sp>
      <p:sp>
        <p:nvSpPr>
          <p:cNvPr id="236" name="Rectangle: Rounded Corners 12">
            <a:extLst>
              <a:ext uri="{FF2B5EF4-FFF2-40B4-BE49-F238E27FC236}">
                <a16:creationId xmlns:a16="http://schemas.microsoft.com/office/drawing/2014/main" id="{11E0D411-9D85-4995-A539-A844AC06033A}"/>
              </a:ext>
            </a:extLst>
          </p:cNvPr>
          <p:cNvSpPr/>
          <p:nvPr/>
        </p:nvSpPr>
        <p:spPr>
          <a:xfrm>
            <a:off x="2427398" y="5002630"/>
            <a:ext cx="1470689" cy="500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SKA</a:t>
            </a:r>
          </a:p>
        </p:txBody>
      </p:sp>
      <p:cxnSp>
        <p:nvCxnSpPr>
          <p:cNvPr id="238" name="Straight Arrow Connector 237"/>
          <p:cNvCxnSpPr>
            <a:endCxn id="236" idx="1"/>
          </p:cNvCxnSpPr>
          <p:nvPr/>
        </p:nvCxnSpPr>
        <p:spPr>
          <a:xfrm>
            <a:off x="1603070" y="5249636"/>
            <a:ext cx="824328" cy="3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776248" y="4750974"/>
            <a:ext cx="766901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6</a:t>
            </a:r>
          </a:p>
        </p:txBody>
      </p:sp>
      <p:sp>
        <p:nvSpPr>
          <p:cNvPr id="24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266220" y="5566915"/>
            <a:ext cx="1715450" cy="4500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download sertifikat menggunakan </a:t>
            </a:r>
            <a:r>
              <a:rPr kumimoji="0" lang="en-US" sz="800" b="0" i="1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username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US" sz="800" b="0" i="1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telah diberikan</a:t>
            </a:r>
          </a:p>
        </p:txBody>
      </p:sp>
      <p:sp>
        <p:nvSpPr>
          <p:cNvPr id="6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487547" y="457974"/>
            <a:ext cx="418106" cy="2118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</a:p>
        </p:txBody>
      </p:sp>
      <p:sp>
        <p:nvSpPr>
          <p:cNvPr id="6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572442" y="1975585"/>
            <a:ext cx="322501" cy="2118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</a:t>
            </a:r>
          </a:p>
        </p:txBody>
      </p:sp>
      <p:sp>
        <p:nvSpPr>
          <p:cNvPr id="6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406017" y="1652223"/>
            <a:ext cx="1703160" cy="280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Melakukan pemeriksaan kelengkapan dokumen.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Memberikan tanda terima permohonan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Konfirmasi ketersediaan TUK, jumlah dan jadwal kehadiran asesi, untuk pelaksanaan Uji Kompetensi</a:t>
            </a:r>
            <a:endParaRPr kumimoji="0" lang="en-ID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942085" y="1608603"/>
            <a:ext cx="1276950" cy="5987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Menyampaikan hasil pemeriksaan sesuai Format VI angka 6.1.5 (2 Hari Kerja)</a:t>
            </a:r>
          </a:p>
        </p:txBody>
      </p:sp>
      <p:sp>
        <p:nvSpPr>
          <p:cNvPr id="69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880962" y="3058024"/>
            <a:ext cx="2034249" cy="280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Pemberitahuan</a:t>
            </a:r>
          </a:p>
        </p:txBody>
      </p:sp>
      <p:sp>
        <p:nvSpPr>
          <p:cNvPr id="7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664026" y="3892678"/>
            <a:ext cx="914620" cy="294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Persetujuan Penerbitan dan Pencatatan</a:t>
            </a:r>
          </a:p>
        </p:txBody>
      </p:sp>
      <p:sp>
        <p:nvSpPr>
          <p:cNvPr id="7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72365" y="4127884"/>
            <a:ext cx="914620" cy="294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nomor registrasi (1 hari kerja)</a:t>
            </a:r>
          </a:p>
        </p:txBody>
      </p:sp>
      <p:sp>
        <p:nvSpPr>
          <p:cNvPr id="7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038" y="2906903"/>
            <a:ext cx="2154286" cy="5425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Persyaratan Khusus 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Sertifikat Pemberian Kompetensi tambahan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Sertifikat SIBIMA</a:t>
            </a:r>
          </a:p>
        </p:txBody>
      </p:sp>
      <p:sp>
        <p:nvSpPr>
          <p:cNvPr id="66" name="Tampungan Konten 2">
            <a:extLst>
              <a:ext uri="{FF2B5EF4-FFF2-40B4-BE49-F238E27FC236}">
                <a16:creationId xmlns:a16="http://schemas.microsoft.com/office/drawing/2014/main" id="{52B9BE8B-3D55-43A1-A0C4-4FF49B1F9E64}"/>
              </a:ext>
            </a:extLst>
          </p:cNvPr>
          <p:cNvSpPr txBox="1">
            <a:spLocks/>
          </p:cNvSpPr>
          <p:nvPr/>
        </p:nvSpPr>
        <p:spPr>
          <a:xfrm>
            <a:off x="3215277" y="1681674"/>
            <a:ext cx="1421202" cy="8774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Menyiapkan TUK ,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Jumlah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Jadwal Asesi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</a:t>
            </a:r>
            <a:endParaRPr kumimoji="0" lang="en-US" sz="800" b="0" i="0" u="none" strike="sng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Perjanjian kerjasama antara inisiator dengan Tim Penyelenggara Sertifikasi </a:t>
            </a:r>
          </a:p>
        </p:txBody>
      </p:sp>
      <p:sp>
        <p:nvSpPr>
          <p:cNvPr id="73" name="Tampungan Konten 2">
            <a:extLst>
              <a:ext uri="{FF2B5EF4-FFF2-40B4-BE49-F238E27FC236}">
                <a16:creationId xmlns:a16="http://schemas.microsoft.com/office/drawing/2014/main" id="{CF86294C-190A-4A95-B3EA-642DD053EBFF}"/>
              </a:ext>
            </a:extLst>
          </p:cNvPr>
          <p:cNvSpPr txBox="1">
            <a:spLocks/>
          </p:cNvSpPr>
          <p:nvPr/>
        </p:nvSpPr>
        <p:spPr>
          <a:xfrm>
            <a:off x="10942085" y="2814958"/>
            <a:ext cx="1276950" cy="5987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TUK, Jumlah dan Jadwal asesi, terkonfirmasi</a:t>
            </a: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3F83D6F0-3905-A4BA-F63D-875420DA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40969-31AE-6F74-E28A-35C3AAAAE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09893C5-DA01-1D37-ED83-4B3B2D1BFBFE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1394C1E-B812-B6BD-7454-91AFFDCBC3F2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70057F-9A6D-50A3-DF3D-A4CF7E307FA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586BE1-C720-B4E1-AB23-BE84B0839DD7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E4B2A2-8E42-1007-6DA2-D5A4E08F5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83601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DBF3FF-DDD8-4ED3-AF47-BDB52FB7AF90}"/>
              </a:ext>
            </a:extLst>
          </p:cNvPr>
          <p:cNvSpPr/>
          <p:nvPr/>
        </p:nvSpPr>
        <p:spPr>
          <a:xfrm>
            <a:off x="2030428" y="1020789"/>
            <a:ext cx="3307025" cy="605706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Inisiator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BUJK; LPPK; OPD</a:t>
            </a:r>
          </a:p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Proses Reqruitment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E0D411-9D85-4995-A539-A844AC06033A}"/>
              </a:ext>
            </a:extLst>
          </p:cNvPr>
          <p:cNvSpPr/>
          <p:nvPr/>
        </p:nvSpPr>
        <p:spPr>
          <a:xfrm>
            <a:off x="144572" y="1028761"/>
            <a:ext cx="1362742" cy="500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SKT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3F400E-46E8-4F28-9F3D-8528279CAA6A}"/>
              </a:ext>
            </a:extLst>
          </p:cNvPr>
          <p:cNvSpPr/>
          <p:nvPr/>
        </p:nvSpPr>
        <p:spPr>
          <a:xfrm>
            <a:off x="177363" y="3355"/>
            <a:ext cx="8902105" cy="5232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BISNIS PROSES </a:t>
            </a:r>
            <a:r>
              <a:rPr kumimoji="0" lang="en-ID" sz="1400" b="0" i="0" u="none" strike="noStrike" kern="1200" cap="none" spc="0" normalizeH="0" baseline="0" noProof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SERTIFIKAT KOMPETENSI KETERAMPILAN (SKT) KONSTRUKSI </a:t>
            </a:r>
            <a:r>
              <a:rPr kumimoji="0" lang="en-ID" sz="1400" b="0" i="0" u="none" strike="noStrike" kern="1200" cap="none" spc="0" normalizeH="0" baseline="0" noProof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M Sans" pitchFamily="2" charset="77"/>
              </a:rPr>
              <a:t>DAN PEMBAYARAN NON PENGAMPU (SESUAI SE DIRJEN BINA KONSTRUKSI NOMOR 214/SE/Dk/2022)</a:t>
            </a:r>
          </a:p>
        </p:txBody>
      </p:sp>
      <p:sp>
        <p:nvSpPr>
          <p:cNvPr id="165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60828" y="1567303"/>
            <a:ext cx="2154286" cy="10791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Penyampaian data Pemohon Baru dan Perpanjangan ke SIKI LPJK: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NPWP (jika ada)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 3x4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Riwayat Pendidikan (ijazah untuk SKT Kelas 1 dan Kelas 2, untuk SKT kelas 3 dapat tanpa ijazah)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Pernyataan Kebenaran Data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Daftar pengalaman kerja </a:t>
            </a:r>
          </a:p>
        </p:txBody>
      </p:sp>
      <p:sp>
        <p:nvSpPr>
          <p:cNvPr id="169" name="Tampungan Konten 2">
            <a:extLst>
              <a:ext uri="{FF2B5EF4-FFF2-40B4-BE49-F238E27FC236}">
                <a16:creationId xmlns:a16="http://schemas.microsoft.com/office/drawing/2014/main" id="{C6C7DF09-8782-4919-97BC-85779B9000E7}"/>
              </a:ext>
            </a:extLst>
          </p:cNvPr>
          <p:cNvSpPr txBox="1">
            <a:spLocks/>
          </p:cNvSpPr>
          <p:nvPr/>
        </p:nvSpPr>
        <p:spPr>
          <a:xfrm>
            <a:off x="4605406" y="1642644"/>
            <a:ext cx="1543436" cy="990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marR="0" lvl="0" indent="-1190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Verifikasi dan Validasi</a:t>
            </a:r>
          </a:p>
          <a:p>
            <a:pPr marL="119063" marR="0" lvl="0" indent="-1190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Menandatangani BA hasil VV</a:t>
            </a:r>
          </a:p>
          <a:p>
            <a:pPr marL="119063" marR="0" lvl="0" indent="-1190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Mengunggah Data yang sudah di VV ke siki.pu.go.id</a:t>
            </a:r>
          </a:p>
        </p:txBody>
      </p:sp>
      <p:sp>
        <p:nvSpPr>
          <p:cNvPr id="102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7264028" y="1092256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Sekretariat Tim Penyelenggara Sertifikasi</a:t>
            </a:r>
          </a:p>
        </p:txBody>
      </p:sp>
      <p:sp>
        <p:nvSpPr>
          <p:cNvPr id="11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4402905" y="1650300"/>
            <a:ext cx="687818" cy="1881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714633" y="883425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0</a:t>
            </a:r>
          </a:p>
        </p:txBody>
      </p:sp>
      <p:sp>
        <p:nvSpPr>
          <p:cNvPr id="27" name="Diamond 26"/>
          <p:cNvSpPr/>
          <p:nvPr/>
        </p:nvSpPr>
        <p:spPr>
          <a:xfrm>
            <a:off x="10434414" y="991100"/>
            <a:ext cx="1053641" cy="635395"/>
          </a:xfrm>
          <a:prstGeom prst="diamond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608971" y="1156059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Lengkap</a:t>
            </a:r>
            <a:endParaRPr kumimoji="0" lang="id-ID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0222846" y="3579831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Penyelenggara Sertifikasi</a:t>
            </a:r>
          </a:p>
        </p:txBody>
      </p:sp>
      <p:sp>
        <p:nvSpPr>
          <p:cNvPr id="124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7930034" y="3575940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Asesor Kompetensi</a:t>
            </a:r>
          </a:p>
        </p:txBody>
      </p:sp>
      <p:sp>
        <p:nvSpPr>
          <p:cNvPr id="128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973053" y="5069358"/>
            <a:ext cx="2543648" cy="3634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9835426" y="4200539"/>
            <a:ext cx="2360629" cy="15751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Penunjukan Asesor (1 orang Askom)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Penjadwalan Uji Kompetensi dan Survey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Menyampaikan rincian kebutuhan ketersediaan TUK, Material dan Peralatan kepada inisiator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Konfimasi kepada Asesor terkait penyiapan MUK ;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TUK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Metode Pelaksanaan Uji </a:t>
            </a: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Kompetensi : dalam jaringan/luar jaringan/hybrid/ onsite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D" sz="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8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914889" y="2807411"/>
            <a:ext cx="311463" cy="2118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BK</a:t>
            </a:r>
          </a:p>
        </p:txBody>
      </p:sp>
      <p:sp>
        <p:nvSpPr>
          <p:cNvPr id="143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5847119" y="3561939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Penyelenggara Sertifikasi</a:t>
            </a:r>
          </a:p>
        </p:txBody>
      </p:sp>
      <p:sp>
        <p:nvSpPr>
          <p:cNvPr id="14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5771315" y="4125710"/>
            <a:ext cx="1716231" cy="12120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Membuat dan menyampaikan daftar pembayaran biaya sertifikasi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(biaya Honorarium asesor dan/atau transportasi dan akomodasi asesor)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kepada inisiator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Menerima bukti pembayaran sesuai perjanjian kerjasama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 membuat Berita acara hasil uji kompetensi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3962324" y="3609750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Pengarah/Pengurus</a:t>
            </a:r>
          </a:p>
        </p:txBody>
      </p:sp>
      <p:sp>
        <p:nvSpPr>
          <p:cNvPr id="168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19264" y="3601856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 LPJK</a:t>
            </a:r>
          </a:p>
        </p:txBody>
      </p:sp>
      <p:sp>
        <p:nvSpPr>
          <p:cNvPr id="18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3841971" y="4116754"/>
            <a:ext cx="1572891" cy="5175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Rapat penetapan hasil uji kompetensi (2 hari kerja)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Penetapan Hasil Uji Kompetensi</a:t>
            </a:r>
          </a:p>
        </p:txBody>
      </p:sp>
      <p:cxnSp>
        <p:nvCxnSpPr>
          <p:cNvPr id="68" name="Elbow Connector 67"/>
          <p:cNvCxnSpPr>
            <a:stCxn id="27" idx="0"/>
          </p:cNvCxnSpPr>
          <p:nvPr/>
        </p:nvCxnSpPr>
        <p:spPr>
          <a:xfrm rot="16200000" flipH="1" flipV="1">
            <a:off x="7286258" y="-2667628"/>
            <a:ext cx="16250" cy="7333705"/>
          </a:xfrm>
          <a:prstGeom prst="bentConnector4">
            <a:avLst>
              <a:gd name="adj1" fmla="val -1406769"/>
              <a:gd name="adj2" fmla="val 100002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>
            <a:stCxn id="27" idx="2"/>
          </p:cNvCxnSpPr>
          <p:nvPr/>
        </p:nvCxnSpPr>
        <p:spPr>
          <a:xfrm flipH="1">
            <a:off x="10961234" y="1626495"/>
            <a:ext cx="1" cy="193544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13" idx="3"/>
          </p:cNvCxnSpPr>
          <p:nvPr/>
        </p:nvCxnSpPr>
        <p:spPr>
          <a:xfrm flipV="1">
            <a:off x="1507314" y="1274082"/>
            <a:ext cx="498733" cy="5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>
            <a:off x="5337453" y="1329562"/>
            <a:ext cx="1926575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endCxn id="27" idx="1"/>
          </p:cNvCxnSpPr>
          <p:nvPr/>
        </p:nvCxnSpPr>
        <p:spPr>
          <a:xfrm flipV="1">
            <a:off x="8740806" y="1308798"/>
            <a:ext cx="1693608" cy="1430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flipH="1">
            <a:off x="9382430" y="3803130"/>
            <a:ext cx="81603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>
            <a:stCxn id="194" idx="0"/>
          </p:cNvCxnSpPr>
          <p:nvPr/>
        </p:nvCxnSpPr>
        <p:spPr>
          <a:xfrm flipH="1" flipV="1">
            <a:off x="2849951" y="1626495"/>
            <a:ext cx="14148" cy="19009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726711" y="762928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99</a:t>
            </a:r>
          </a:p>
        </p:txBody>
      </p:sp>
      <p:cxnSp>
        <p:nvCxnSpPr>
          <p:cNvPr id="204" name="Straight Arrow Connector 203"/>
          <p:cNvCxnSpPr/>
          <p:nvPr/>
        </p:nvCxnSpPr>
        <p:spPr>
          <a:xfrm flipH="1">
            <a:off x="5430617" y="3854223"/>
            <a:ext cx="41106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997382" y="3556856"/>
            <a:ext cx="254225" cy="2118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cxnSp>
        <p:nvCxnSpPr>
          <p:cNvPr id="207" name="Straight Arrow Connector 206"/>
          <p:cNvCxnSpPr/>
          <p:nvPr/>
        </p:nvCxnSpPr>
        <p:spPr>
          <a:xfrm flipH="1" flipV="1">
            <a:off x="1596042" y="3832199"/>
            <a:ext cx="825268" cy="139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7287805" y="3803130"/>
            <a:ext cx="617847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 flipH="1">
            <a:off x="3303942" y="3854223"/>
            <a:ext cx="647177" cy="1579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411865" y="3527409"/>
            <a:ext cx="904468" cy="657884"/>
            <a:chOff x="4309039" y="3489594"/>
            <a:chExt cx="1052101" cy="685210"/>
          </a:xfrm>
        </p:grpSpPr>
        <p:sp>
          <p:nvSpPr>
            <p:cNvPr id="194" name="Diamond 193"/>
            <p:cNvSpPr/>
            <p:nvPr/>
          </p:nvSpPr>
          <p:spPr>
            <a:xfrm>
              <a:off x="4309039" y="3489594"/>
              <a:ext cx="1052101" cy="685210"/>
            </a:xfrm>
            <a:prstGeom prst="diamond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393676" y="3680875"/>
              <a:ext cx="84991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Berita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Acara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id-ID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5" name="Freeform: Shape 53">
            <a:extLst>
              <a:ext uri="{FF2B5EF4-FFF2-40B4-BE49-F238E27FC236}">
                <a16:creationId xmlns:a16="http://schemas.microsoft.com/office/drawing/2014/main" id="{077B2236-5959-4BDA-9787-6089087E831D}"/>
              </a:ext>
            </a:extLst>
          </p:cNvPr>
          <p:cNvSpPr/>
          <p:nvPr/>
        </p:nvSpPr>
        <p:spPr>
          <a:xfrm>
            <a:off x="126292" y="4998712"/>
            <a:ext cx="1476778" cy="504735"/>
          </a:xfrm>
          <a:custGeom>
            <a:avLst/>
            <a:gdLst>
              <a:gd name="connsiteX0" fmla="*/ 0 w 868306"/>
              <a:gd name="connsiteY0" fmla="*/ 52705 h 316222"/>
              <a:gd name="connsiteX1" fmla="*/ 52705 w 868306"/>
              <a:gd name="connsiteY1" fmla="*/ 0 h 316222"/>
              <a:gd name="connsiteX2" fmla="*/ 815601 w 868306"/>
              <a:gd name="connsiteY2" fmla="*/ 0 h 316222"/>
              <a:gd name="connsiteX3" fmla="*/ 868306 w 868306"/>
              <a:gd name="connsiteY3" fmla="*/ 52705 h 316222"/>
              <a:gd name="connsiteX4" fmla="*/ 868306 w 868306"/>
              <a:gd name="connsiteY4" fmla="*/ 263517 h 316222"/>
              <a:gd name="connsiteX5" fmla="*/ 815601 w 868306"/>
              <a:gd name="connsiteY5" fmla="*/ 316222 h 316222"/>
              <a:gd name="connsiteX6" fmla="*/ 52705 w 868306"/>
              <a:gd name="connsiteY6" fmla="*/ 316222 h 316222"/>
              <a:gd name="connsiteX7" fmla="*/ 0 w 868306"/>
              <a:gd name="connsiteY7" fmla="*/ 263517 h 316222"/>
              <a:gd name="connsiteX8" fmla="*/ 0 w 868306"/>
              <a:gd name="connsiteY8" fmla="*/ 52705 h 31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8306" h="316222">
                <a:moveTo>
                  <a:pt x="0" y="52705"/>
                </a:moveTo>
                <a:cubicBezTo>
                  <a:pt x="0" y="23597"/>
                  <a:pt x="23597" y="0"/>
                  <a:pt x="52705" y="0"/>
                </a:cubicBezTo>
                <a:lnTo>
                  <a:pt x="815601" y="0"/>
                </a:lnTo>
                <a:cubicBezTo>
                  <a:pt x="844709" y="0"/>
                  <a:pt x="868306" y="23597"/>
                  <a:pt x="868306" y="52705"/>
                </a:cubicBezTo>
                <a:lnTo>
                  <a:pt x="868306" y="263517"/>
                </a:lnTo>
                <a:cubicBezTo>
                  <a:pt x="868306" y="292625"/>
                  <a:pt x="844709" y="316222"/>
                  <a:pt x="815601" y="316222"/>
                </a:cubicBezTo>
                <a:lnTo>
                  <a:pt x="52705" y="316222"/>
                </a:lnTo>
                <a:cubicBezTo>
                  <a:pt x="23597" y="316222"/>
                  <a:pt x="0" y="292625"/>
                  <a:pt x="0" y="263517"/>
                </a:cubicBezTo>
                <a:lnTo>
                  <a:pt x="0" y="52705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1157" tIns="61157" rIns="61157" bIns="61157" numCol="1" spcCol="1270" anchor="ctr" anchorCtr="0">
            <a:no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 Pelaksana dan Sekretariat Tim</a:t>
            </a:r>
          </a:p>
        </p:txBody>
      </p:sp>
      <p:cxnSp>
        <p:nvCxnSpPr>
          <p:cNvPr id="227" name="Straight Arrow Connector 226"/>
          <p:cNvCxnSpPr/>
          <p:nvPr/>
        </p:nvCxnSpPr>
        <p:spPr>
          <a:xfrm>
            <a:off x="809596" y="4106591"/>
            <a:ext cx="0" cy="8934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3721" y="5548092"/>
            <a:ext cx="1572891" cy="4216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Penerbitan dan Pengirirman SKT elektronik dengan masa berlaku 3 tahun  (1 hari kerja)</a:t>
            </a:r>
          </a:p>
        </p:txBody>
      </p:sp>
      <p:sp>
        <p:nvSpPr>
          <p:cNvPr id="23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038" y="4769190"/>
            <a:ext cx="766901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4 &amp; 5</a:t>
            </a:r>
          </a:p>
        </p:txBody>
      </p:sp>
      <p:sp>
        <p:nvSpPr>
          <p:cNvPr id="232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4238791" y="3330606"/>
            <a:ext cx="687818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3</a:t>
            </a:r>
          </a:p>
        </p:txBody>
      </p:sp>
      <p:sp>
        <p:nvSpPr>
          <p:cNvPr id="23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8240170" y="3315771"/>
            <a:ext cx="766472" cy="17666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1 &amp; 2</a:t>
            </a:r>
          </a:p>
        </p:txBody>
      </p:sp>
      <p:sp>
        <p:nvSpPr>
          <p:cNvPr id="23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213053" y="3298381"/>
            <a:ext cx="646076" cy="19405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1 </a:t>
            </a:r>
          </a:p>
        </p:txBody>
      </p:sp>
      <p:sp>
        <p:nvSpPr>
          <p:cNvPr id="236" name="Rectangle: Rounded Corners 12">
            <a:extLst>
              <a:ext uri="{FF2B5EF4-FFF2-40B4-BE49-F238E27FC236}">
                <a16:creationId xmlns:a16="http://schemas.microsoft.com/office/drawing/2014/main" id="{11E0D411-9D85-4995-A539-A844AC06033A}"/>
              </a:ext>
            </a:extLst>
          </p:cNvPr>
          <p:cNvSpPr/>
          <p:nvPr/>
        </p:nvSpPr>
        <p:spPr>
          <a:xfrm>
            <a:off x="2427398" y="5002630"/>
            <a:ext cx="1470689" cy="500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9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SKT</a:t>
            </a:r>
          </a:p>
        </p:txBody>
      </p:sp>
      <p:cxnSp>
        <p:nvCxnSpPr>
          <p:cNvPr id="238" name="Straight Arrow Connector 237"/>
          <p:cNvCxnSpPr>
            <a:endCxn id="236" idx="1"/>
          </p:cNvCxnSpPr>
          <p:nvPr/>
        </p:nvCxnSpPr>
        <p:spPr>
          <a:xfrm>
            <a:off x="1603070" y="5249636"/>
            <a:ext cx="824328" cy="3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776248" y="4750974"/>
            <a:ext cx="766901" cy="1881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6</a:t>
            </a:r>
          </a:p>
        </p:txBody>
      </p:sp>
      <p:sp>
        <p:nvSpPr>
          <p:cNvPr id="24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266220" y="5566915"/>
            <a:ext cx="1715450" cy="4500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Pemohon download sertifikat menggunakan </a:t>
            </a:r>
            <a:r>
              <a:rPr kumimoji="0" lang="en-US" sz="800" b="0" i="1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username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US" sz="800" b="0" i="1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yang telah diberikan</a:t>
            </a:r>
          </a:p>
        </p:txBody>
      </p:sp>
      <p:sp>
        <p:nvSpPr>
          <p:cNvPr id="6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487547" y="457974"/>
            <a:ext cx="418106" cy="21187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Tidak</a:t>
            </a:r>
          </a:p>
        </p:txBody>
      </p:sp>
      <p:sp>
        <p:nvSpPr>
          <p:cNvPr id="6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572442" y="1975585"/>
            <a:ext cx="322501" cy="2118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</a:t>
            </a:r>
          </a:p>
        </p:txBody>
      </p:sp>
      <p:sp>
        <p:nvSpPr>
          <p:cNvPr id="63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673286" y="1629890"/>
            <a:ext cx="1703160" cy="280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Melakukan pemeriksaan kelengkapan dokumen.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Memberikan tanda terima permohonan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Konfirmasi ketersediaan TUK, jumlah dan jadwal kehadiran asesi, Material dan Peralatan untuk pelaksanaan Uji Kompetensi</a:t>
            </a:r>
            <a:endParaRPr kumimoji="0" lang="en-ID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4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0849580" y="1655986"/>
            <a:ext cx="1276950" cy="5987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Menyampaikan hasil pemeriksaan sesuai Format VI angka 6.1.5 (2 Hari Kerja)</a:t>
            </a:r>
          </a:p>
        </p:txBody>
      </p:sp>
      <p:sp>
        <p:nvSpPr>
          <p:cNvPr id="69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2880962" y="3058024"/>
            <a:ext cx="2034249" cy="2807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Pemberitahuan</a:t>
            </a:r>
          </a:p>
        </p:txBody>
      </p:sp>
      <p:sp>
        <p:nvSpPr>
          <p:cNvPr id="70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1664026" y="3892678"/>
            <a:ext cx="914620" cy="294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Persetujuan Penerbitan dan Pencatatan</a:t>
            </a:r>
          </a:p>
        </p:txBody>
      </p:sp>
      <p:sp>
        <p:nvSpPr>
          <p:cNvPr id="71" name="Tampungan Konten 2">
            <a:extLst>
              <a:ext uri="{FF2B5EF4-FFF2-40B4-BE49-F238E27FC236}">
                <a16:creationId xmlns:a16="http://schemas.microsoft.com/office/drawing/2014/main" id="{62E41592-58CA-492B-B307-3C1CB135DD71}"/>
              </a:ext>
            </a:extLst>
          </p:cNvPr>
          <p:cNvSpPr txBox="1">
            <a:spLocks/>
          </p:cNvSpPr>
          <p:nvPr/>
        </p:nvSpPr>
        <p:spPr>
          <a:xfrm>
            <a:off x="772365" y="4127884"/>
            <a:ext cx="914620" cy="294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" marR="0" lvl="0" indent="-5397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Menetapkan nomor registrasi (1 hari kerja)</a:t>
            </a:r>
          </a:p>
        </p:txBody>
      </p:sp>
      <p:sp>
        <p:nvSpPr>
          <p:cNvPr id="6" name="Rectangle 5"/>
          <p:cNvSpPr/>
          <p:nvPr/>
        </p:nvSpPr>
        <p:spPr>
          <a:xfrm>
            <a:off x="60828" y="2617902"/>
            <a:ext cx="1759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Khusus Perpanjangan Sertifikat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Sertifikat Keterampilan / SKT</a:t>
            </a:r>
          </a:p>
        </p:txBody>
      </p:sp>
      <p:sp>
        <p:nvSpPr>
          <p:cNvPr id="7" name="Tampungan Konten 2">
            <a:extLst>
              <a:ext uri="{FF2B5EF4-FFF2-40B4-BE49-F238E27FC236}">
                <a16:creationId xmlns:a16="http://schemas.microsoft.com/office/drawing/2014/main" id="{F504F64C-27D9-BFEE-2871-F5ED84FCAF77}"/>
              </a:ext>
            </a:extLst>
          </p:cNvPr>
          <p:cNvSpPr txBox="1">
            <a:spLocks/>
          </p:cNvSpPr>
          <p:nvPr/>
        </p:nvSpPr>
        <p:spPr>
          <a:xfrm>
            <a:off x="10942085" y="2814958"/>
            <a:ext cx="1276950" cy="5987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TUK, Jumlah dan jadwal asesi, material, peralatan terkonfirmasi</a:t>
            </a:r>
          </a:p>
        </p:txBody>
      </p:sp>
      <p:sp>
        <p:nvSpPr>
          <p:cNvPr id="65" name="Tampungan Konten 2">
            <a:extLst>
              <a:ext uri="{FF2B5EF4-FFF2-40B4-BE49-F238E27FC236}">
                <a16:creationId xmlns:a16="http://schemas.microsoft.com/office/drawing/2014/main" id="{958F1201-90CE-477D-B855-B1D8C990B502}"/>
              </a:ext>
            </a:extLst>
          </p:cNvPr>
          <p:cNvSpPr txBox="1">
            <a:spLocks/>
          </p:cNvSpPr>
          <p:nvPr/>
        </p:nvSpPr>
        <p:spPr>
          <a:xfrm>
            <a:off x="3198861" y="1654311"/>
            <a:ext cx="1421202" cy="8774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Menyiapkan TUK,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Jumlah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Jadwal Asesi</a:t>
            </a: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Material, dan Peralatan Uji Kompetensi</a:t>
            </a:r>
          </a:p>
          <a:p>
            <a:pPr marL="119063" marR="0" lvl="0" indent="-1190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Perjanjian kerjasama antara inisiator dengan Tim Penyelenggara Sertifikasi </a:t>
            </a:r>
          </a:p>
        </p:txBody>
      </p:sp>
      <p:sp>
        <p:nvSpPr>
          <p:cNvPr id="67" name="Tampungan Konten 2">
            <a:extLst>
              <a:ext uri="{FF2B5EF4-FFF2-40B4-BE49-F238E27FC236}">
                <a16:creationId xmlns:a16="http://schemas.microsoft.com/office/drawing/2014/main" id="{C84C46A1-BF35-4FEA-88FC-ADB062732609}"/>
              </a:ext>
            </a:extLst>
          </p:cNvPr>
          <p:cNvSpPr txBox="1">
            <a:spLocks/>
          </p:cNvSpPr>
          <p:nvPr/>
        </p:nvSpPr>
        <p:spPr>
          <a:xfrm>
            <a:off x="7770810" y="4185293"/>
            <a:ext cx="1852751" cy="884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Pelaksanaan Uji Kompetensi (metode </a:t>
            </a:r>
            <a:r>
              <a:rPr kumimoji="0" lang="en-ID" sz="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Uji Kompetensi : Portofolio, Wawancara, Uji Tertulis, Observasi/Praktek)</a:t>
            </a: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Menyampaikan rekomendasi asesor terhadap hasil asesmen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05ED805A-AF4E-A625-D498-37AA7F485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2B36A3-47CA-8A64-F7A6-D2FCBF01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40AD086-9A21-5CD4-40EB-44D72B29D3D5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2D06ED-EE76-79A8-2BD4-7E02C53D0A54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EDB207-A6F6-6FA8-A411-3BD0FAF41C5A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8C5709-BEB2-C136-7D1B-CA3F84CCFDEF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D888A5D-26AF-B5F5-13CF-237B5ED02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38007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1CF3A9B4-A685-40C1-9617-B8CE27B1BC46}"/>
              </a:ext>
            </a:extLst>
          </p:cNvPr>
          <p:cNvSpPr/>
          <p:nvPr/>
        </p:nvSpPr>
        <p:spPr>
          <a:xfrm>
            <a:off x="1259113" y="2916722"/>
            <a:ext cx="9826030" cy="1063749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Kepala Pusat Data dan Teknologi Informasi Nomor PA 0203-Sd/631 Hal Pemberitahuan Gangguan Layanan Pusat Data Nasional (PDN) 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BA314B3A-DAFD-49F4-BC49-2E2A632A5DE4}"/>
              </a:ext>
            </a:extLst>
          </p:cNvPr>
          <p:cNvSpPr txBox="1">
            <a:spLocks/>
          </p:cNvSpPr>
          <p:nvPr/>
        </p:nvSpPr>
        <p:spPr>
          <a:xfrm>
            <a:off x="1289645" y="-48133"/>
            <a:ext cx="9883098" cy="8669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Daftar Surat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Gangguan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PDNs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go sigap.png">
            <a:extLst>
              <a:ext uri="{FF2B5EF4-FFF2-40B4-BE49-F238E27FC236}">
                <a16:creationId xmlns:a16="http://schemas.microsoft.com/office/drawing/2014/main" id="{8AE23FBE-321A-A619-2D3A-8F1D6218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320" y="391"/>
            <a:ext cx="2011459" cy="775531"/>
          </a:xfrm>
          <a:prstGeom prst="rect">
            <a:avLst/>
          </a:prstGeom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5BAB4473-CD67-BF02-298F-BB28E26E1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4" y="23542"/>
            <a:ext cx="1615921" cy="6146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5EC32E-EDE3-323E-C39C-0EA31C485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D83D7DD-CBEA-130C-8FB9-705650BFFC17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A64BE0-290B-2170-78CC-DDD20DF3EACC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DC88595-6E28-62BA-4323-E11EAB68FCAD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30" b="1" i="0" u="none" strike="noStrike" kern="1200" cap="none" spc="32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LEMBAGA PENGEMBANGAN JASA KONSTRUKSI</a:t>
                </a:r>
                <a:endParaRPr kumimoji="0" lang="en-ID" sz="1030" b="1" i="0" u="none" strike="noStrike" kern="1200" cap="none" spc="32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CC1186C-23EB-601E-3790-99904146D55D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KEMENTERIAN PEKERJAAN UMUM DAN PERUMAHAN RAKYAT</a:t>
                </a:r>
                <a:endParaRPr kumimoji="0" lang="en-ID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5A6369E-5BDC-418C-7058-B32F40A93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77" name="Freeform 5">
            <a:extLst>
              <a:ext uri="{FF2B5EF4-FFF2-40B4-BE49-F238E27FC236}">
                <a16:creationId xmlns:a16="http://schemas.microsoft.com/office/drawing/2014/main" id="{8EB3DD78-AA37-19A6-40C1-B497D082A6EF}"/>
              </a:ext>
            </a:extLst>
          </p:cNvPr>
          <p:cNvSpPr/>
          <p:nvPr/>
        </p:nvSpPr>
        <p:spPr>
          <a:xfrm>
            <a:off x="1222970" y="1057819"/>
            <a:ext cx="9826030" cy="856928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Direktur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Aplikasi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Informatika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Pemerintah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No. </a:t>
            </a: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B.697/DJAI.3/Al.01.01/06/2024 Hal Pemberitahuan Gangguan Layanan Pusat Data Nasional 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22292B5-2B15-E54C-F796-F7D6E6C73FF6}"/>
              </a:ext>
            </a:extLst>
          </p:cNvPr>
          <p:cNvSpPr/>
          <p:nvPr/>
        </p:nvSpPr>
        <p:spPr>
          <a:xfrm>
            <a:off x="857590" y="986519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8D901614-0146-FCE0-6200-50875CCC5FD2}"/>
              </a:ext>
            </a:extLst>
          </p:cNvPr>
          <p:cNvSpPr/>
          <p:nvPr/>
        </p:nvSpPr>
        <p:spPr>
          <a:xfrm>
            <a:off x="1222970" y="4146577"/>
            <a:ext cx="9826030" cy="718305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0401-Lk/482 Hal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Pelaksanaan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Witness LSP Pada Masa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Gangguan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pada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Aplikasi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6E60345-B9B9-3912-0F1C-ECDBA6065D20}"/>
              </a:ext>
            </a:extLst>
          </p:cNvPr>
          <p:cNvSpPr/>
          <p:nvPr/>
        </p:nvSpPr>
        <p:spPr>
          <a:xfrm>
            <a:off x="857590" y="4030039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289505"/>
              <a:satOff val="-12031"/>
              <a:lumOff val="-871"/>
              <a:alphaOff val="0"/>
            </a:schemeClr>
          </a:fillRef>
          <a:effectRef idx="0">
            <a:schemeClr val="accent4">
              <a:tint val="50000"/>
              <a:hueOff val="2289505"/>
              <a:satOff val="-12031"/>
              <a:lumOff val="-8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BF436E87-C64F-1206-F370-556575726FAD}"/>
              </a:ext>
            </a:extLst>
          </p:cNvPr>
          <p:cNvSpPr/>
          <p:nvPr/>
        </p:nvSpPr>
        <p:spPr>
          <a:xfrm>
            <a:off x="1222970" y="2013873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Nomor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BK 0401-Lk/473 Hal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Pengumuman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Terjadinya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Gangguan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pada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Aplikasi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4C0BFE3-3C6E-7007-0195-86BCDA4E5B20}"/>
              </a:ext>
            </a:extLst>
          </p:cNvPr>
          <p:cNvSpPr/>
          <p:nvPr/>
        </p:nvSpPr>
        <p:spPr>
          <a:xfrm>
            <a:off x="857590" y="1897334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4579010"/>
              <a:satOff val="-24062"/>
              <a:lumOff val="-1741"/>
              <a:alphaOff val="0"/>
            </a:schemeClr>
          </a:fillRef>
          <a:effectRef idx="0">
            <a:schemeClr val="accent4">
              <a:tint val="50000"/>
              <a:hueOff val="4579010"/>
              <a:satOff val="-24062"/>
              <a:lumOff val="-17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861941-21C6-8450-91AA-76BAE07945E3}"/>
              </a:ext>
            </a:extLst>
          </p:cNvPr>
          <p:cNvSpPr/>
          <p:nvPr/>
        </p:nvSpPr>
        <p:spPr>
          <a:xfrm>
            <a:off x="857590" y="2795268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9158019"/>
              <a:satOff val="-48125"/>
              <a:lumOff val="-3482"/>
              <a:alphaOff val="0"/>
            </a:schemeClr>
          </a:fillRef>
          <a:effectRef idx="0">
            <a:schemeClr val="accent4">
              <a:tint val="50000"/>
              <a:hueOff val="9158019"/>
              <a:satOff val="-48125"/>
              <a:lumOff val="-34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D801B70-AF03-B06B-72E6-406D728D2055}"/>
              </a:ext>
            </a:extLst>
          </p:cNvPr>
          <p:cNvSpPr txBox="1"/>
          <p:nvPr/>
        </p:nvSpPr>
        <p:spPr>
          <a:xfrm>
            <a:off x="1141102" y="920123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297EB39-B688-872E-2077-F0CDE2AC6642}"/>
              </a:ext>
            </a:extLst>
          </p:cNvPr>
          <p:cNvSpPr txBox="1"/>
          <p:nvPr/>
        </p:nvSpPr>
        <p:spPr>
          <a:xfrm>
            <a:off x="1141101" y="1800718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D4E42C0-6881-DFE1-813B-2E1BFFFBB56B}"/>
              </a:ext>
            </a:extLst>
          </p:cNvPr>
          <p:cNvSpPr txBox="1"/>
          <p:nvPr/>
        </p:nvSpPr>
        <p:spPr>
          <a:xfrm>
            <a:off x="1106857" y="2685255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41077E-8B76-B934-907E-DB41EC8757C0}"/>
              </a:ext>
            </a:extLst>
          </p:cNvPr>
          <p:cNvSpPr txBox="1"/>
          <p:nvPr/>
        </p:nvSpPr>
        <p:spPr>
          <a:xfrm>
            <a:off x="1139288" y="3954242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978802D-03DE-4352-A4E6-C65426711CD6}"/>
              </a:ext>
            </a:extLst>
          </p:cNvPr>
          <p:cNvSpPr/>
          <p:nvPr/>
        </p:nvSpPr>
        <p:spPr>
          <a:xfrm>
            <a:off x="1222970" y="5044523"/>
            <a:ext cx="9826030" cy="1063749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Kepala Pusat Data dan Teknologi Informasi Nomor PA 0203-Sd/631 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Hal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Pemberitahuan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Gangguan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ID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Layanan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Pusat Data Nasional (PDN) 2.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C5518A-A885-4FEE-BE30-6EFC1CC6F8EB}"/>
              </a:ext>
            </a:extLst>
          </p:cNvPr>
          <p:cNvSpPr/>
          <p:nvPr/>
        </p:nvSpPr>
        <p:spPr>
          <a:xfrm>
            <a:off x="857590" y="4927985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7EE394-B2DC-4C05-B5DB-0F3C411DC2B2}"/>
              </a:ext>
            </a:extLst>
          </p:cNvPr>
          <p:cNvSpPr txBox="1"/>
          <p:nvPr/>
        </p:nvSpPr>
        <p:spPr>
          <a:xfrm>
            <a:off x="1141102" y="4861589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3568700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BA314B3A-DAFD-49F4-BC49-2E2A632A5DE4}"/>
              </a:ext>
            </a:extLst>
          </p:cNvPr>
          <p:cNvSpPr txBox="1">
            <a:spLocks/>
          </p:cNvSpPr>
          <p:nvPr/>
        </p:nvSpPr>
        <p:spPr>
          <a:xfrm>
            <a:off x="1289645" y="-48133"/>
            <a:ext cx="9883098" cy="8669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Daftar Surat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Gangguan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PDNs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go sigap.png">
            <a:extLst>
              <a:ext uri="{FF2B5EF4-FFF2-40B4-BE49-F238E27FC236}">
                <a16:creationId xmlns:a16="http://schemas.microsoft.com/office/drawing/2014/main" id="{8AE23FBE-321A-A619-2D3A-8F1D6218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320" y="391"/>
            <a:ext cx="2011459" cy="775531"/>
          </a:xfrm>
          <a:prstGeom prst="rect">
            <a:avLst/>
          </a:prstGeom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5BAB4473-CD67-BF02-298F-BB28E26E1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4" y="23542"/>
            <a:ext cx="1615921" cy="6146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5EC32E-EDE3-323E-C39C-0EA31C485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D83D7DD-CBEA-130C-8FB9-705650BFFC17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A64BE0-290B-2170-78CC-DDD20DF3EACC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DC88595-6E28-62BA-4323-E11EAB68FCAD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30" b="1" i="0" u="none" strike="noStrike" kern="1200" cap="none" spc="32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LEMBAGA PENGEMBANGAN JASA KONSTRUKSI</a:t>
                </a:r>
                <a:endParaRPr kumimoji="0" lang="en-ID" sz="1030" b="1" i="0" u="none" strike="noStrike" kern="1200" cap="none" spc="32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CC1186C-23EB-601E-3790-99904146D55D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KEMENTERIAN PEKERJAAN UMUM DAN PERUMAHAN RAKYAT</a:t>
                </a:r>
                <a:endParaRPr kumimoji="0" lang="en-ID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5A6369E-5BDC-418C-7058-B32F40A93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79" name="Freeform 7">
            <a:extLst>
              <a:ext uri="{FF2B5EF4-FFF2-40B4-BE49-F238E27FC236}">
                <a16:creationId xmlns:a16="http://schemas.microsoft.com/office/drawing/2014/main" id="{8D901614-0146-FCE0-6200-50875CCC5FD2}"/>
              </a:ext>
            </a:extLst>
          </p:cNvPr>
          <p:cNvSpPr/>
          <p:nvPr/>
        </p:nvSpPr>
        <p:spPr>
          <a:xfrm>
            <a:off x="1222970" y="2891117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0401-Lk/541 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 Pelayanan Sertifikasi Kompetensi Kerja Konstruksi Pada Masa Gangguan Layanan SIKI LPJK.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6E60345-B9B9-3912-0F1C-ECDBA6065D20}"/>
              </a:ext>
            </a:extLst>
          </p:cNvPr>
          <p:cNvSpPr/>
          <p:nvPr/>
        </p:nvSpPr>
        <p:spPr>
          <a:xfrm>
            <a:off x="857590" y="2774579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289505"/>
              <a:satOff val="-12031"/>
              <a:lumOff val="-871"/>
              <a:alphaOff val="0"/>
            </a:schemeClr>
          </a:fillRef>
          <a:effectRef idx="0">
            <a:schemeClr val="accent4">
              <a:tint val="50000"/>
              <a:hueOff val="2289505"/>
              <a:satOff val="-12031"/>
              <a:lumOff val="-8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BF436E87-C64F-1206-F370-556575726FAD}"/>
              </a:ext>
            </a:extLst>
          </p:cNvPr>
          <p:cNvSpPr/>
          <p:nvPr/>
        </p:nvSpPr>
        <p:spPr>
          <a:xfrm>
            <a:off x="1222970" y="1022864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0401-Lk/482 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Hal Pelaksanaan Witness LSP Pada Masa Gangguan Layanan pada Aplikasi LPJK.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4C0BFE3-3C6E-7007-0195-86BCDA4E5B20}"/>
              </a:ext>
            </a:extLst>
          </p:cNvPr>
          <p:cNvSpPr/>
          <p:nvPr/>
        </p:nvSpPr>
        <p:spPr>
          <a:xfrm>
            <a:off x="857590" y="906325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4579010"/>
              <a:satOff val="-24062"/>
              <a:lumOff val="-1741"/>
              <a:alphaOff val="0"/>
            </a:schemeClr>
          </a:fillRef>
          <a:effectRef idx="0">
            <a:schemeClr val="accent4">
              <a:tint val="50000"/>
              <a:hueOff val="4579010"/>
              <a:satOff val="-24062"/>
              <a:lumOff val="-17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 13">
            <a:extLst>
              <a:ext uri="{FF2B5EF4-FFF2-40B4-BE49-F238E27FC236}">
                <a16:creationId xmlns:a16="http://schemas.microsoft.com/office/drawing/2014/main" id="{704C5182-1484-AFD6-A926-E4B989AA6E9E}"/>
              </a:ext>
            </a:extLst>
          </p:cNvPr>
          <p:cNvSpPr/>
          <p:nvPr/>
        </p:nvSpPr>
        <p:spPr>
          <a:xfrm>
            <a:off x="1222970" y="1960658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0401-Lk/534 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 Perpanjangan SBU/SKA/SKT Jasa Konstruksi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861941-21C6-8450-91AA-76BAE07945E3}"/>
              </a:ext>
            </a:extLst>
          </p:cNvPr>
          <p:cNvSpPr/>
          <p:nvPr/>
        </p:nvSpPr>
        <p:spPr>
          <a:xfrm>
            <a:off x="857590" y="1844120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9158019"/>
              <a:satOff val="-48125"/>
              <a:lumOff val="-3482"/>
              <a:alphaOff val="0"/>
            </a:schemeClr>
          </a:fillRef>
          <a:effectRef idx="0">
            <a:schemeClr val="accent4">
              <a:tint val="50000"/>
              <a:hueOff val="9158019"/>
              <a:satOff val="-48125"/>
              <a:lumOff val="-34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297EB39-B688-872E-2077-F0CDE2AC6642}"/>
              </a:ext>
            </a:extLst>
          </p:cNvPr>
          <p:cNvSpPr txBox="1"/>
          <p:nvPr/>
        </p:nvSpPr>
        <p:spPr>
          <a:xfrm>
            <a:off x="1141101" y="809709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D4E42C0-6881-DFE1-813B-2E1BFFFBB56B}"/>
              </a:ext>
            </a:extLst>
          </p:cNvPr>
          <p:cNvSpPr txBox="1"/>
          <p:nvPr/>
        </p:nvSpPr>
        <p:spPr>
          <a:xfrm>
            <a:off x="1106857" y="1734107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41077E-8B76-B934-907E-DB41EC8757C0}"/>
              </a:ext>
            </a:extLst>
          </p:cNvPr>
          <p:cNvSpPr txBox="1"/>
          <p:nvPr/>
        </p:nvSpPr>
        <p:spPr>
          <a:xfrm>
            <a:off x="1139288" y="2698782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1A861638-4047-42C8-B243-9B241CD70F73}"/>
              </a:ext>
            </a:extLst>
          </p:cNvPr>
          <p:cNvSpPr/>
          <p:nvPr/>
        </p:nvSpPr>
        <p:spPr>
          <a:xfrm>
            <a:off x="1222970" y="4776726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0401-Lk/562 Hal Uji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Coba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untuk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Perizinan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Berusaha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8037B-843A-4280-9BC1-9A010F04BC8B}"/>
              </a:ext>
            </a:extLst>
          </p:cNvPr>
          <p:cNvSpPr/>
          <p:nvPr/>
        </p:nvSpPr>
        <p:spPr>
          <a:xfrm>
            <a:off x="857590" y="4660188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289505"/>
              <a:satOff val="-12031"/>
              <a:lumOff val="-871"/>
              <a:alphaOff val="0"/>
            </a:schemeClr>
          </a:fillRef>
          <a:effectRef idx="0">
            <a:schemeClr val="accent4">
              <a:tint val="50000"/>
              <a:hueOff val="2289505"/>
              <a:satOff val="-12031"/>
              <a:lumOff val="-8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5665A86A-EB45-481A-A38D-46426E9952B7}"/>
              </a:ext>
            </a:extLst>
          </p:cNvPr>
          <p:cNvSpPr/>
          <p:nvPr/>
        </p:nvSpPr>
        <p:spPr>
          <a:xfrm>
            <a:off x="1222970" y="3846267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0401-Lk/549 </a:t>
            </a:r>
            <a:r>
              <a:rPr kumimoji="0" lang="nb-NO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Hal Pemberitahuan Operasional Layanan e-SIMPAN Terkait Dengan Gangguan Layanan Pusat Data Nasional 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83DB7F-FB31-43C9-B731-11C2DA4E2815}"/>
              </a:ext>
            </a:extLst>
          </p:cNvPr>
          <p:cNvSpPr/>
          <p:nvPr/>
        </p:nvSpPr>
        <p:spPr>
          <a:xfrm>
            <a:off x="857590" y="3729729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9158019"/>
              <a:satOff val="-48125"/>
              <a:lumOff val="-3482"/>
              <a:alphaOff val="0"/>
            </a:schemeClr>
          </a:fillRef>
          <a:effectRef idx="0">
            <a:schemeClr val="accent4">
              <a:tint val="50000"/>
              <a:hueOff val="9158019"/>
              <a:satOff val="-48125"/>
              <a:lumOff val="-34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E9008E-F0A3-40E4-AC02-A067E244E71C}"/>
              </a:ext>
            </a:extLst>
          </p:cNvPr>
          <p:cNvSpPr txBox="1"/>
          <p:nvPr/>
        </p:nvSpPr>
        <p:spPr>
          <a:xfrm>
            <a:off x="1139288" y="4584391"/>
            <a:ext cx="84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5872AC-7CAA-48AE-B37B-8CE5130AE2BB}"/>
              </a:ext>
            </a:extLst>
          </p:cNvPr>
          <p:cNvSpPr txBox="1"/>
          <p:nvPr/>
        </p:nvSpPr>
        <p:spPr>
          <a:xfrm>
            <a:off x="1135207" y="3701051"/>
            <a:ext cx="55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5241185-C067-15D2-181C-9EC48CB83D8C}"/>
              </a:ext>
            </a:extLst>
          </p:cNvPr>
          <p:cNvSpPr/>
          <p:nvPr/>
        </p:nvSpPr>
        <p:spPr>
          <a:xfrm>
            <a:off x="1222970" y="5612905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0401-Lk/563 Hal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Pemberitahuan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Layanan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Perpanjangan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SBU/SKA/SKT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Masa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Transisi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43B7CB-61B7-02A8-E886-2D5B850B3E23}"/>
              </a:ext>
            </a:extLst>
          </p:cNvPr>
          <p:cNvSpPr/>
          <p:nvPr/>
        </p:nvSpPr>
        <p:spPr>
          <a:xfrm>
            <a:off x="857590" y="5496367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289505"/>
              <a:satOff val="-12031"/>
              <a:lumOff val="-871"/>
              <a:alphaOff val="0"/>
            </a:schemeClr>
          </a:fillRef>
          <a:effectRef idx="0">
            <a:schemeClr val="accent4">
              <a:tint val="50000"/>
              <a:hueOff val="2289505"/>
              <a:satOff val="-12031"/>
              <a:lumOff val="-8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A4F164-552F-8681-FDE5-390CB5C2BE42}"/>
              </a:ext>
            </a:extLst>
          </p:cNvPr>
          <p:cNvSpPr txBox="1"/>
          <p:nvPr/>
        </p:nvSpPr>
        <p:spPr>
          <a:xfrm>
            <a:off x="1139288" y="5420570"/>
            <a:ext cx="843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240714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BA314B3A-DAFD-49F4-BC49-2E2A632A5DE4}"/>
              </a:ext>
            </a:extLst>
          </p:cNvPr>
          <p:cNvSpPr txBox="1">
            <a:spLocks/>
          </p:cNvSpPr>
          <p:nvPr/>
        </p:nvSpPr>
        <p:spPr>
          <a:xfrm>
            <a:off x="1289645" y="-48133"/>
            <a:ext cx="9883098" cy="8669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Daftar Surat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Gangguan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5487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PDNs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go sigap.png">
            <a:extLst>
              <a:ext uri="{FF2B5EF4-FFF2-40B4-BE49-F238E27FC236}">
                <a16:creationId xmlns:a16="http://schemas.microsoft.com/office/drawing/2014/main" id="{8AE23FBE-321A-A619-2D3A-8F1D6218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320" y="391"/>
            <a:ext cx="2011459" cy="775531"/>
          </a:xfrm>
          <a:prstGeom prst="rect">
            <a:avLst/>
          </a:prstGeom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5BAB4473-CD67-BF02-298F-BB28E26E1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4" y="23542"/>
            <a:ext cx="1615921" cy="6146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25EC32E-EDE3-323E-C39C-0EA31C485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D83D7DD-CBEA-130C-8FB9-705650BFFC17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7A64BE0-290B-2170-78CC-DDD20DF3EACC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DC88595-6E28-62BA-4323-E11EAB68FCAD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30" b="1" i="0" u="none" strike="noStrike" kern="1200" cap="none" spc="32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LEMBAGA PENGEMBANGAN JASA KONSTRUKSI</a:t>
                </a:r>
                <a:endParaRPr kumimoji="0" lang="en-ID" sz="1030" b="1" i="0" u="none" strike="noStrike" kern="1200" cap="none" spc="32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CC1186C-23EB-601E-3790-99904146D55D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KEMENTERIAN PEKERJAAN UMUM DAN PERUMAHAN RAKYAT</a:t>
                </a:r>
                <a:endParaRPr kumimoji="0" lang="en-ID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5A6369E-5BDC-418C-7058-B32F40A93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sp>
        <p:nvSpPr>
          <p:cNvPr id="79" name="Freeform 7">
            <a:extLst>
              <a:ext uri="{FF2B5EF4-FFF2-40B4-BE49-F238E27FC236}">
                <a16:creationId xmlns:a16="http://schemas.microsoft.com/office/drawing/2014/main" id="{8D901614-0146-FCE0-6200-50875CCC5FD2}"/>
              </a:ext>
            </a:extLst>
          </p:cNvPr>
          <p:cNvSpPr/>
          <p:nvPr/>
        </p:nvSpPr>
        <p:spPr>
          <a:xfrm>
            <a:off x="1222970" y="3751023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0401-Lk/600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Hal Perpanjangan Proses Permohonan Akreditasi Asosiasi Jasa Konstruksi Batch 11 / tahap II Tahun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6E60345-B9B9-3912-0F1C-ECDBA6065D20}"/>
              </a:ext>
            </a:extLst>
          </p:cNvPr>
          <p:cNvSpPr/>
          <p:nvPr/>
        </p:nvSpPr>
        <p:spPr>
          <a:xfrm>
            <a:off x="857590" y="3634485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289505"/>
              <a:satOff val="-12031"/>
              <a:lumOff val="-871"/>
              <a:alphaOff val="0"/>
            </a:schemeClr>
          </a:fillRef>
          <a:effectRef idx="0">
            <a:schemeClr val="accent4">
              <a:tint val="50000"/>
              <a:hueOff val="2289505"/>
              <a:satOff val="-12031"/>
              <a:lumOff val="-8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BF436E87-C64F-1206-F370-556575726FAD}"/>
              </a:ext>
            </a:extLst>
          </p:cNvPr>
          <p:cNvSpPr/>
          <p:nvPr/>
        </p:nvSpPr>
        <p:spPr>
          <a:xfrm>
            <a:off x="1222970" y="1882770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0401-Lk/591 Hal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Perpanjangan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Lisensi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Lembaga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Sertifikasi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Badan Usaha (LSBU) Yang Akan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Habis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Berlakunya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Tahun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2024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4C0BFE3-3C6E-7007-0195-86BCDA4E5B20}"/>
              </a:ext>
            </a:extLst>
          </p:cNvPr>
          <p:cNvSpPr/>
          <p:nvPr/>
        </p:nvSpPr>
        <p:spPr>
          <a:xfrm>
            <a:off x="857590" y="1766231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4579010"/>
              <a:satOff val="-24062"/>
              <a:lumOff val="-1741"/>
              <a:alphaOff val="0"/>
            </a:schemeClr>
          </a:fillRef>
          <a:effectRef idx="0">
            <a:schemeClr val="accent4">
              <a:tint val="50000"/>
              <a:hueOff val="4579010"/>
              <a:satOff val="-24062"/>
              <a:lumOff val="-17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Freeform 13">
            <a:extLst>
              <a:ext uri="{FF2B5EF4-FFF2-40B4-BE49-F238E27FC236}">
                <a16:creationId xmlns:a16="http://schemas.microsoft.com/office/drawing/2014/main" id="{704C5182-1484-AFD6-A926-E4B989AA6E9E}"/>
              </a:ext>
            </a:extLst>
          </p:cNvPr>
          <p:cNvSpPr/>
          <p:nvPr/>
        </p:nvSpPr>
        <p:spPr>
          <a:xfrm>
            <a:off x="1222970" y="2820564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0401-Lk/596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Hal Perpanjangan Lisensi Lembaga Sertifikasi Badan Usaha (LSBU) Yang Akan Habis Masa Berlakunya di Tahun 2024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861941-21C6-8450-91AA-76BAE07945E3}"/>
              </a:ext>
            </a:extLst>
          </p:cNvPr>
          <p:cNvSpPr/>
          <p:nvPr/>
        </p:nvSpPr>
        <p:spPr>
          <a:xfrm>
            <a:off x="857590" y="2704026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9158019"/>
              <a:satOff val="-48125"/>
              <a:lumOff val="-3482"/>
              <a:alphaOff val="0"/>
            </a:schemeClr>
          </a:fillRef>
          <a:effectRef idx="0">
            <a:schemeClr val="accent4">
              <a:tint val="50000"/>
              <a:hueOff val="9158019"/>
              <a:satOff val="-48125"/>
              <a:lumOff val="-34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297EB39-B688-872E-2077-F0CDE2AC6642}"/>
              </a:ext>
            </a:extLst>
          </p:cNvPr>
          <p:cNvSpPr txBox="1"/>
          <p:nvPr/>
        </p:nvSpPr>
        <p:spPr>
          <a:xfrm>
            <a:off x="1141101" y="1669615"/>
            <a:ext cx="77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D4E42C0-6881-DFE1-813B-2E1BFFFBB56B}"/>
              </a:ext>
            </a:extLst>
          </p:cNvPr>
          <p:cNvSpPr txBox="1"/>
          <p:nvPr/>
        </p:nvSpPr>
        <p:spPr>
          <a:xfrm>
            <a:off x="1106857" y="2594013"/>
            <a:ext cx="87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B41077E-8B76-B934-907E-DB41EC8757C0}"/>
              </a:ext>
            </a:extLst>
          </p:cNvPr>
          <p:cNvSpPr txBox="1"/>
          <p:nvPr/>
        </p:nvSpPr>
        <p:spPr>
          <a:xfrm>
            <a:off x="1139288" y="3558688"/>
            <a:ext cx="775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</a:t>
            </a:r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5665A86A-EB45-481A-A38D-46426E9952B7}"/>
              </a:ext>
            </a:extLst>
          </p:cNvPr>
          <p:cNvSpPr/>
          <p:nvPr/>
        </p:nvSpPr>
        <p:spPr>
          <a:xfrm>
            <a:off x="1222970" y="4706173"/>
            <a:ext cx="9826030" cy="904558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0401-Lk/605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Hal Perpanjangan Status Akreditasi Asosiasi Jasa Konstruksi yang telah ditetapkan dengan Kepmen PUPR Nomor 1410/KPTS/M/2020 dan Akan Habis Masa Berlakunya di Tahun 2024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83DB7F-FB31-43C9-B731-11C2DA4E2815}"/>
              </a:ext>
            </a:extLst>
          </p:cNvPr>
          <p:cNvSpPr/>
          <p:nvPr/>
        </p:nvSpPr>
        <p:spPr>
          <a:xfrm>
            <a:off x="857590" y="4589635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9158019"/>
              <a:satOff val="-48125"/>
              <a:lumOff val="-3482"/>
              <a:alphaOff val="0"/>
            </a:schemeClr>
          </a:fillRef>
          <a:effectRef idx="0">
            <a:schemeClr val="accent4">
              <a:tint val="50000"/>
              <a:hueOff val="9158019"/>
              <a:satOff val="-48125"/>
              <a:lumOff val="-348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5872AC-7CAA-48AE-B37B-8CE5130AE2BB}"/>
              </a:ext>
            </a:extLst>
          </p:cNvPr>
          <p:cNvSpPr txBox="1"/>
          <p:nvPr/>
        </p:nvSpPr>
        <p:spPr>
          <a:xfrm>
            <a:off x="1135207" y="4560957"/>
            <a:ext cx="779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16.</a:t>
            </a:r>
          </a:p>
        </p:txBody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B515E3FD-CE0C-4FB2-9B7D-4E524B713278}"/>
              </a:ext>
            </a:extLst>
          </p:cNvPr>
          <p:cNvSpPr/>
          <p:nvPr/>
        </p:nvSpPr>
        <p:spPr>
          <a:xfrm>
            <a:off x="1222970" y="1022864"/>
            <a:ext cx="9826030" cy="686173"/>
          </a:xfrm>
          <a:custGeom>
            <a:avLst/>
            <a:gdLst>
              <a:gd name="connsiteX0" fmla="*/ 0 w 4566783"/>
              <a:gd name="connsiteY0" fmla="*/ 0 h 1427119"/>
              <a:gd name="connsiteX1" fmla="*/ 4566783 w 4566783"/>
              <a:gd name="connsiteY1" fmla="*/ 0 h 1427119"/>
              <a:gd name="connsiteX2" fmla="*/ 4566783 w 4566783"/>
              <a:gd name="connsiteY2" fmla="*/ 1427119 h 1427119"/>
              <a:gd name="connsiteX3" fmla="*/ 0 w 4566783"/>
              <a:gd name="connsiteY3" fmla="*/ 1427119 h 1427119"/>
              <a:gd name="connsiteX4" fmla="*/ 0 w 4566783"/>
              <a:gd name="connsiteY4" fmla="*/ 0 h 1427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6783" h="1427119">
                <a:moveTo>
                  <a:pt x="0" y="0"/>
                </a:moveTo>
                <a:lnTo>
                  <a:pt x="4566783" y="0"/>
                </a:lnTo>
                <a:lnTo>
                  <a:pt x="4566783" y="1427119"/>
                </a:lnTo>
                <a:lnTo>
                  <a:pt x="0" y="14271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66636" tIns="133350" rIns="133350" bIns="133350" numCol="1" spcCol="1270" anchor="ctr" anchorCtr="0">
            <a:noAutofit/>
          </a:bodyPr>
          <a:lstStyle/>
          <a:p>
            <a:pPr marL="0" marR="0" lvl="0" indent="0" algn="l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Surat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Ketua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LPJK No. BK 0401-Lk/587 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Hal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Pemberitahuan Pelaksanaan Sertifikasi Kompetensi Kerja Konstruksi dan Sertifikasi Badan Usaha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D22CF36-13F6-49C5-85EB-073A0B1CFF52}"/>
              </a:ext>
            </a:extLst>
          </p:cNvPr>
          <p:cNvSpPr/>
          <p:nvPr/>
        </p:nvSpPr>
        <p:spPr>
          <a:xfrm>
            <a:off x="857590" y="906325"/>
            <a:ext cx="1125231" cy="58102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4579010"/>
              <a:satOff val="-24062"/>
              <a:lumOff val="-1741"/>
              <a:alphaOff val="0"/>
            </a:schemeClr>
          </a:fillRef>
          <a:effectRef idx="0">
            <a:schemeClr val="accent4">
              <a:tint val="50000"/>
              <a:hueOff val="4579010"/>
              <a:satOff val="-24062"/>
              <a:lumOff val="-174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E0E4AC-E9A7-4B5C-AAC6-539E55E14C92}"/>
              </a:ext>
            </a:extLst>
          </p:cNvPr>
          <p:cNvSpPr txBox="1"/>
          <p:nvPr/>
        </p:nvSpPr>
        <p:spPr>
          <a:xfrm>
            <a:off x="1141101" y="809709"/>
            <a:ext cx="77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</a:t>
            </a:r>
          </a:p>
        </p:txBody>
      </p:sp>
    </p:spTree>
    <p:extLst>
      <p:ext uri="{BB962C8B-B14F-4D97-AF65-F5344CB8AC3E}">
        <p14:creationId xmlns:p14="http://schemas.microsoft.com/office/powerpoint/2010/main" val="4147927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43AFF8-798B-385F-7529-303042714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516" y="1374423"/>
            <a:ext cx="2837623" cy="4052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D1692D-3007-57EA-9AEF-997E23E66AF3}"/>
              </a:ext>
            </a:extLst>
          </p:cNvPr>
          <p:cNvSpPr txBox="1"/>
          <p:nvPr/>
        </p:nvSpPr>
        <p:spPr>
          <a:xfrm>
            <a:off x="421861" y="1357437"/>
            <a:ext cx="8259419" cy="1127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fi-FI" sz="15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Pada tanggal 20 Juni 2024 pukul 04.15 WIB, PDNs 2 mengalami gangguan </a:t>
            </a:r>
            <a:r>
              <a:rPr lang="fi-FI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berdasarkan surat </a:t>
            </a:r>
            <a:r>
              <a:rPr lang="fi-FI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Plt</a:t>
            </a:r>
            <a:r>
              <a:rPr lang="fi-FI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fi-FI" sz="15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Direktur</a:t>
            </a:r>
            <a:r>
              <a:rPr lang="fi-FI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Layanan Aplikasi Informatika Pemerintahan Nomor </a:t>
            </a:r>
            <a:r>
              <a:rPr lang="it-IT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B.697/DJAI.3/AI.01.01/06/2024 tanggal 20 Juni 2024 </a:t>
            </a:r>
            <a:r>
              <a:rPr lang="fi-FI" sz="15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yang berdampak pada </a:t>
            </a:r>
            <a:r>
              <a:rPr lang="fi-FI" sz="1500" b="1" dirty="0">
                <a:solidFill>
                  <a:srgbClr val="174A9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seluruh sistem Layanan LPJK tidak dapat beroperasi</a:t>
            </a:r>
            <a:r>
              <a:rPr lang="fi-FI" sz="15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antara lain:</a:t>
            </a:r>
            <a:endParaRPr lang="en-ID" sz="15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5A481-8DD1-D97D-1007-CA04F6359FCB}"/>
              </a:ext>
            </a:extLst>
          </p:cNvPr>
          <p:cNvSpPr txBox="1"/>
          <p:nvPr/>
        </p:nvSpPr>
        <p:spPr>
          <a:xfrm>
            <a:off x="676962" y="2583833"/>
            <a:ext cx="8129936" cy="318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Aplikasi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e-</a:t>
            </a: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simpan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pencatatan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pengalaman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badan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tenaga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</a:t>
            </a:r>
            <a:endParaRPr lang="en-ID" sz="15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Jakontrust</a:t>
            </a: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(pengecekan keabsahan SBU/SKK);</a:t>
            </a:r>
            <a:endParaRPr lang="en-ID" sz="15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LPJK (klarifikasi keabsahan dan proses SBU/SKK);</a:t>
            </a:r>
            <a:endParaRPr lang="en-ID" sz="15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Akreditasi (akreditasi Asosiasi Jasa Konstruksi);</a:t>
            </a:r>
            <a:endParaRPr lang="en-ID" sz="15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Lisensi (lisensi LSBU dan rekomendasi Lisensi LSP);</a:t>
            </a:r>
            <a:endParaRPr lang="en-ID" sz="15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SIKI (pencarian SBU/SKK, PKB, TKKA, Penilai Ahli, Pencatatan Asosiasi, Registrasi LPPK, LaporBapak, perubahan Tenaga Kerja, Reset akun dan ganti email TKK);</a:t>
            </a:r>
            <a:endParaRPr lang="en-ID" sz="15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LcPeriod"/>
            </a:pPr>
            <a:r>
              <a:rPr lang="en-US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Dukungan</a:t>
            </a:r>
            <a:r>
              <a:rPr lang="en-US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 </a:t>
            </a:r>
            <a:r>
              <a:rPr lang="en-US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layanan</a:t>
            </a:r>
            <a:r>
              <a:rPr lang="en-US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permohonan</a:t>
            </a:r>
            <a:r>
              <a:rPr lang="en-US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SBU/SKK pada Portal </a:t>
            </a:r>
            <a:r>
              <a:rPr lang="en-US" sz="15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perizinan</a:t>
            </a:r>
            <a:r>
              <a:rPr lang="en-US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PUPR;</a:t>
            </a:r>
            <a:endParaRPr lang="en-ID" sz="15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15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Dukungan data pencatatan pengalaman badan usaha dan tenaga kerja konstruksi pada sistem PBJ.</a:t>
            </a:r>
            <a:endParaRPr lang="en-ID" sz="15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211BA4A9-CEE9-6C01-FAC3-CEE49C878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5" name="Round Same Side Corner Rectangle 1">
            <a:extLst>
              <a:ext uri="{FF2B5EF4-FFF2-40B4-BE49-F238E27FC236}">
                <a16:creationId xmlns:a16="http://schemas.microsoft.com/office/drawing/2014/main" id="{C367C9A7-C5CF-8257-8A27-FCDE7E26536E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461875-D190-BD36-655A-E2A2E9CFD47D}"/>
              </a:ext>
            </a:extLst>
          </p:cNvPr>
          <p:cNvSpPr txBox="1">
            <a:spLocks/>
          </p:cNvSpPr>
          <p:nvPr/>
        </p:nvSpPr>
        <p:spPr>
          <a:xfrm>
            <a:off x="347157" y="201785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DAMPAK GANGGUAN PDNs2 </a:t>
            </a:r>
          </a:p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srgbClr val="FF0000"/>
                </a:solidFill>
                <a:latin typeface="Segoe UI"/>
              </a:rPr>
              <a:t>SISTEM LAYANAN LPJK TIDAK DAPAT BEROPERASI</a:t>
            </a:r>
          </a:p>
          <a:p>
            <a:pPr>
              <a:lnSpc>
                <a:spcPct val="100000"/>
              </a:lnSpc>
              <a:defRPr/>
            </a:pPr>
            <a:endParaRPr lang="fi-FI" sz="28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53B1C0-D6A1-B2E6-B615-3B2B229A7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8C86FD-A265-72CF-CB1E-1182430B4100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A73DC42-79D2-7D1A-5796-5967C3597B6B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698BE3-D5E7-C630-D0AC-FCBADBEA021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8D7C93-1818-D71E-4AE8-F803C674EA07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0D2F62-FF5B-1DD8-EC32-DDFE53D2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68342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D66DC-1C90-6948-BC17-50F085AA9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1F06F8-F742-4F8E-E828-F604DDD06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1" y="2534123"/>
            <a:ext cx="12192000" cy="50537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664E9A18-AB21-C423-59B6-F3B5A1E652DD}"/>
              </a:ext>
            </a:extLst>
          </p:cNvPr>
          <p:cNvSpPr txBox="1"/>
          <p:nvPr/>
        </p:nvSpPr>
        <p:spPr>
          <a:xfrm>
            <a:off x="2469515" y="4462655"/>
            <a:ext cx="9012572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b="1" spc="-90" dirty="0">
                <a:solidFill>
                  <a:srgbClr val="002060"/>
                </a:solidFill>
                <a:latin typeface="Verdana"/>
                <a:cs typeface="Verdana"/>
              </a:rPr>
              <a:t>PERIZINAN BERUSAHA SUBSEKTOR KONSTRUKSI</a:t>
            </a:r>
            <a:endParaRPr sz="48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B7BABBC3-5643-6EB6-D5B9-3476E21D16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18119" y="457200"/>
            <a:ext cx="4605020" cy="280670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9376A4C1-9292-2296-330E-B6B08A3290CF}"/>
              </a:ext>
            </a:extLst>
          </p:cNvPr>
          <p:cNvSpPr/>
          <p:nvPr/>
        </p:nvSpPr>
        <p:spPr>
          <a:xfrm>
            <a:off x="-11931" y="-228600"/>
            <a:ext cx="10261600" cy="2771140"/>
          </a:xfrm>
          <a:custGeom>
            <a:avLst/>
            <a:gdLst/>
            <a:ahLst/>
            <a:cxnLst/>
            <a:rect l="l" t="t" r="r" b="b"/>
            <a:pathLst>
              <a:path w="10261600" h="2771140">
                <a:moveTo>
                  <a:pt x="9645050" y="0"/>
                </a:moveTo>
                <a:lnTo>
                  <a:pt x="0" y="0"/>
                </a:lnTo>
                <a:lnTo>
                  <a:pt x="0" y="2771140"/>
                </a:lnTo>
                <a:lnTo>
                  <a:pt x="9278493" y="2771140"/>
                </a:lnTo>
                <a:lnTo>
                  <a:pt x="10261600" y="1068070"/>
                </a:lnTo>
                <a:lnTo>
                  <a:pt x="9645050" y="0"/>
                </a:lnTo>
                <a:close/>
              </a:path>
            </a:pathLst>
          </a:custGeom>
          <a:solidFill>
            <a:schemeClr val="bg1">
              <a:lumMod val="85000"/>
              <a:alpha val="46665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9D87A2-E228-5C78-0822-263A5A331459}"/>
              </a:ext>
            </a:extLst>
          </p:cNvPr>
          <p:cNvSpPr/>
          <p:nvPr/>
        </p:nvSpPr>
        <p:spPr>
          <a:xfrm>
            <a:off x="6471920" y="-93980"/>
            <a:ext cx="5742940" cy="3357879"/>
          </a:xfrm>
          <a:custGeom>
            <a:avLst/>
            <a:gdLst/>
            <a:ahLst/>
            <a:cxnLst/>
            <a:rect l="l" t="t" r="r" b="b"/>
            <a:pathLst>
              <a:path w="5742940" h="3357879">
                <a:moveTo>
                  <a:pt x="4774692" y="0"/>
                </a:moveTo>
                <a:lnTo>
                  <a:pt x="968248" y="0"/>
                </a:lnTo>
                <a:lnTo>
                  <a:pt x="0" y="1678939"/>
                </a:lnTo>
                <a:lnTo>
                  <a:pt x="968248" y="3357879"/>
                </a:lnTo>
                <a:lnTo>
                  <a:pt x="4774692" y="3357879"/>
                </a:lnTo>
                <a:lnTo>
                  <a:pt x="5742940" y="1678939"/>
                </a:lnTo>
                <a:lnTo>
                  <a:pt x="4774692" y="0"/>
                </a:lnTo>
                <a:close/>
              </a:path>
            </a:pathLst>
          </a:custGeom>
          <a:solidFill>
            <a:srgbClr val="36528A">
              <a:alpha val="6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29974BFE-70BC-BA1A-99BF-059081DA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43" y="67678"/>
            <a:ext cx="1615921" cy="614684"/>
          </a:xfrm>
          <a:prstGeom prst="rect">
            <a:avLst/>
          </a:prstGeom>
        </p:spPr>
      </p:pic>
      <p:pic>
        <p:nvPicPr>
          <p:cNvPr id="9" name="Picture 30" descr="A black background with red and black text&#10;&#10;Description automatically generated">
            <a:extLst>
              <a:ext uri="{FF2B5EF4-FFF2-40B4-BE49-F238E27FC236}">
                <a16:creationId xmlns:a16="http://schemas.microsoft.com/office/drawing/2014/main" id="{D59258F3-5127-8250-7688-100E2B27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8133" y="-164396"/>
            <a:ext cx="1106668" cy="1106668"/>
          </a:xfrm>
          <a:prstGeom prst="rect">
            <a:avLst/>
          </a:prstGeom>
        </p:spPr>
      </p:pic>
      <p:pic>
        <p:nvPicPr>
          <p:cNvPr id="10" name="Picture 9" descr="lgo sigap.png">
            <a:extLst>
              <a:ext uri="{FF2B5EF4-FFF2-40B4-BE49-F238E27FC236}">
                <a16:creationId xmlns:a16="http://schemas.microsoft.com/office/drawing/2014/main" id="{75808627-9789-5C5F-7CEF-A84544F28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692" y="0"/>
            <a:ext cx="2877879" cy="110958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561860D8-FF3D-0E63-AEB1-76D18CC06737}"/>
              </a:ext>
            </a:extLst>
          </p:cNvPr>
          <p:cNvSpPr txBox="1"/>
          <p:nvPr/>
        </p:nvSpPr>
        <p:spPr>
          <a:xfrm>
            <a:off x="269043" y="3106740"/>
            <a:ext cx="1534474" cy="32444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0" b="1" spc="-9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sz="21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29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211BA4A9-CEE9-6C01-FAC3-CEE49C87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5" name="Round Same Side Corner Rectangle 1">
            <a:extLst>
              <a:ext uri="{FF2B5EF4-FFF2-40B4-BE49-F238E27FC236}">
                <a16:creationId xmlns:a16="http://schemas.microsoft.com/office/drawing/2014/main" id="{C367C9A7-C5CF-8257-8A27-FCDE7E26536E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461875-D190-BD36-655A-E2A2E9CFD47D}"/>
              </a:ext>
            </a:extLst>
          </p:cNvPr>
          <p:cNvSpPr txBox="1">
            <a:spLocks/>
          </p:cNvSpPr>
          <p:nvPr/>
        </p:nvSpPr>
        <p:spPr>
          <a:xfrm>
            <a:off x="347157" y="195097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prstClr val="black"/>
                </a:solidFill>
                <a:latin typeface="Segoe UI"/>
              </a:rPr>
              <a:t>DAMPAK GANGGUAN </a:t>
            </a:r>
          </a:p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srgbClr val="FF0000"/>
                </a:solidFill>
                <a:latin typeface="Segoe UI"/>
              </a:rPr>
              <a:t>PADA SISTEM LAIN YANG TERINTEGRASI</a:t>
            </a:r>
          </a:p>
          <a:p>
            <a:pPr>
              <a:lnSpc>
                <a:spcPct val="100000"/>
              </a:lnSpc>
              <a:defRPr/>
            </a:pPr>
            <a:endParaRPr lang="fi-FI" sz="3200" b="1" dirty="0">
              <a:solidFill>
                <a:prstClr val="black"/>
              </a:solidFill>
              <a:latin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0839FF-F055-73A9-3EF9-3C9FE6597B24}"/>
              </a:ext>
            </a:extLst>
          </p:cNvPr>
          <p:cNvSpPr txBox="1"/>
          <p:nvPr/>
        </p:nvSpPr>
        <p:spPr>
          <a:xfrm>
            <a:off x="591889" y="1924386"/>
            <a:ext cx="9534112" cy="785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nb-NO" sz="2000" b="1" dirty="0">
                <a:effectLst/>
                <a:latin typeface="DM Sans" pitchFamily="2" charset="77"/>
                <a:ea typeface="Times New Roman" panose="02020603050405020304" pitchFamily="18" charset="0"/>
              </a:rPr>
              <a:t>Gangguan layanan LPJK juga berdampak pada layanan sistem lainnya yang terintegrasi menggunakan data layanan LPJK, terdiri dari:</a:t>
            </a:r>
            <a:endParaRPr lang="en-ID" sz="2400" b="1" dirty="0">
              <a:effectLst/>
              <a:latin typeface="DM Sans" pitchFamily="2" charset="77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92726-20AD-C490-F63A-BC386EEB50C4}"/>
              </a:ext>
            </a:extLst>
          </p:cNvPr>
          <p:cNvSpPr txBox="1"/>
          <p:nvPr/>
        </p:nvSpPr>
        <p:spPr>
          <a:xfrm>
            <a:off x="988342" y="2828508"/>
            <a:ext cx="11064737" cy="1721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Proses pengadaan barang </a:t>
            </a:r>
            <a:r>
              <a:rPr lang="nb-NO" sz="2000" dirty="0" err="1">
                <a:effectLst/>
                <a:latin typeface="DM Sans" pitchFamily="2" charset="77"/>
                <a:ea typeface="Times New Roman" panose="02020603050405020304" pitchFamily="18" charset="0"/>
              </a:rPr>
              <a:t>dan</a:t>
            </a:r>
            <a:r>
              <a:rPr lang="nb-NO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 </a:t>
            </a:r>
            <a:r>
              <a:rPr lang="nb-NO" sz="2000" dirty="0" err="1">
                <a:effectLst/>
                <a:latin typeface="DM Sans" pitchFamily="2" charset="77"/>
                <a:ea typeface="Times New Roman" panose="02020603050405020304" pitchFamily="18" charset="0"/>
              </a:rPr>
              <a:t>jasa</a:t>
            </a:r>
            <a:r>
              <a:rPr lang="nb-NO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;</a:t>
            </a:r>
            <a:endParaRPr lang="en-ID" sz="2000" dirty="0">
              <a:effectLst/>
              <a:latin typeface="DM Sans" pitchFamily="2" charset="77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Perizinan berusahan, permohonan SBU dan SKK pada portal </a:t>
            </a:r>
            <a:r>
              <a:rPr lang="nb-NO" sz="2000" dirty="0" err="1">
                <a:effectLst/>
                <a:latin typeface="DM Sans" pitchFamily="2" charset="77"/>
                <a:ea typeface="Times New Roman" panose="02020603050405020304" pitchFamily="18" charset="0"/>
              </a:rPr>
              <a:t>perizinan</a:t>
            </a:r>
            <a:r>
              <a:rPr lang="nb-NO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 PUPR;</a:t>
            </a:r>
            <a:endParaRPr lang="en-ID" sz="2000" dirty="0">
              <a:effectLst/>
              <a:latin typeface="DM Sans" pitchFamily="2" charset="77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Proses akreditasi KAN, pada proses witness sertifikasi SBU </a:t>
            </a:r>
            <a:r>
              <a:rPr lang="nb-NO" sz="2000" dirty="0" err="1">
                <a:effectLst/>
                <a:latin typeface="DM Sans" pitchFamily="2" charset="77"/>
                <a:ea typeface="Times New Roman" panose="02020603050405020304" pitchFamily="18" charset="0"/>
              </a:rPr>
              <a:t>dan</a:t>
            </a:r>
            <a:r>
              <a:rPr lang="nb-NO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 SKK;</a:t>
            </a:r>
            <a:endParaRPr lang="nb-NO" sz="2000" dirty="0">
              <a:latin typeface="DM Sans" pitchFamily="2" charset="77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+mj-lt"/>
              <a:buAutoNum type="alphaLcPeriod"/>
            </a:pPr>
            <a:r>
              <a:rPr lang="nb-NO" sz="2000" dirty="0">
                <a:latin typeface="DM Sans" pitchFamily="2" charset="77"/>
              </a:rPr>
              <a:t>Proses</a:t>
            </a:r>
            <a:r>
              <a:rPr lang="nb-NO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 lisensi LSP, pada proses witness sertifikasi SKK.</a:t>
            </a:r>
            <a:endParaRPr lang="en-ID" sz="2000" dirty="0">
              <a:latin typeface="DM Sans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7C2136-C38B-C52E-3BD0-F0267C90B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8CA4729-6E67-8FF2-5358-8C289FD7AEFE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188031-6064-3776-8E20-CAE8ECB58757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B47E2B-F99E-F7B9-44E4-50B112A2CBD9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322176-DFCA-747D-14DD-19DCD740B04F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813A66-0439-3651-3DC5-93B022828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432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go sigap.png">
            <a:extLst>
              <a:ext uri="{FF2B5EF4-FFF2-40B4-BE49-F238E27FC236}">
                <a16:creationId xmlns:a16="http://schemas.microsoft.com/office/drawing/2014/main" id="{C6A4CC87-85D4-46A3-B9B1-57B9C51B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-2458"/>
            <a:ext cx="2877879" cy="1109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ECD59-F4A3-9FD7-8C0D-2E5C235136BC}"/>
              </a:ext>
            </a:extLst>
          </p:cNvPr>
          <p:cNvSpPr txBox="1"/>
          <p:nvPr/>
        </p:nvSpPr>
        <p:spPr>
          <a:xfrm>
            <a:off x="1505495" y="1943680"/>
            <a:ext cx="6139544" cy="2508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Lisensi LSBU </a:t>
            </a:r>
          </a:p>
          <a:p>
            <a:pPr marL="342900" marR="0" lvl="0" indent="-3429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Rekomendasi Lisensi LSP</a:t>
            </a:r>
          </a:p>
          <a:p>
            <a:pPr marL="342900" marR="0" lvl="0" indent="-3429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Pendampingan</a:t>
            </a: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 </a:t>
            </a:r>
            <a:r>
              <a:rPr kumimoji="0" lang="nb-NO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Akreditasi</a:t>
            </a: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 (</a:t>
            </a:r>
            <a:r>
              <a:rPr kumimoji="0" lang="nb-NO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Perpanjangan</a:t>
            </a: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 </a:t>
            </a:r>
            <a:r>
              <a:rPr kumimoji="0" lang="nb-NO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akreditasi</a:t>
            </a: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)</a:t>
            </a:r>
          </a:p>
          <a:p>
            <a:pPr marL="342900" marR="0" lvl="0" indent="-3429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Klarifikasi Keabsahan SBU/SKK</a:t>
            </a:r>
          </a:p>
          <a:p>
            <a:pPr marL="342900" marR="0" lvl="0" indent="-34290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ID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1E9D52-562F-1B93-5D1E-EBE6277AD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389" y="2490388"/>
            <a:ext cx="2095500" cy="2095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CEB6155D-3E4D-321A-AF09-66BF01E89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4" name="Round Same Side Corner Rectangle 1">
            <a:extLst>
              <a:ext uri="{FF2B5EF4-FFF2-40B4-BE49-F238E27FC236}">
                <a16:creationId xmlns:a16="http://schemas.microsoft.com/office/drawing/2014/main" id="{20D808E7-D3F3-87D3-D0BB-43839CA2235F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E01F5D-40A6-9D8A-E0D9-DBE0BC90F1D3}"/>
              </a:ext>
            </a:extLst>
          </p:cNvPr>
          <p:cNvSpPr txBox="1">
            <a:spLocks/>
          </p:cNvSpPr>
          <p:nvPr/>
        </p:nvSpPr>
        <p:spPr>
          <a:xfrm>
            <a:off x="347157" y="17825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prstClr val="black"/>
                </a:solidFill>
                <a:latin typeface="Segoe UI"/>
              </a:rPr>
              <a:t>LAYANAN LPJK BERJALAN SEMENTARA</a:t>
            </a:r>
          </a:p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prstClr val="black"/>
                </a:solidFill>
                <a:latin typeface="Segoe UI"/>
              </a:rPr>
              <a:t>TANPA SISTEM INFORMASI</a:t>
            </a:r>
          </a:p>
          <a:p>
            <a:pPr>
              <a:lnSpc>
                <a:spcPct val="100000"/>
              </a:lnSpc>
              <a:defRPr/>
            </a:pPr>
            <a:endParaRPr lang="fi-FI" sz="32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DEF81-8541-C121-D0D2-C779FE1FE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E3C1BF-47F8-BB13-8544-F0B97E6295D8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94E56E6-A592-4406-BEC3-CF8162CE6ED5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1CE4A7-D34E-1544-84E4-8AE51920AEFA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AAD0010-E98D-6F9F-3CD9-49B6BED3160C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0CD6BE-B1C8-AC98-0ABF-75B82574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077917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0BFE8-90CA-2C88-96E7-DA766C4E0D6A}"/>
              </a:ext>
            </a:extLst>
          </p:cNvPr>
          <p:cNvSpPr txBox="1"/>
          <p:nvPr/>
        </p:nvSpPr>
        <p:spPr>
          <a:xfrm>
            <a:off x="5542580" y="1615260"/>
            <a:ext cx="6006773" cy="4525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Aplikasi e-simpan 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(pencatatan pengalaman badan usaha/tenaga kerja konstruksi) pada </a:t>
            </a: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27 Juni sd 4 Juli dan sejak 15 Juli 2024;</a:t>
            </a:r>
            <a:endParaRPr kumimoji="0" lang="en-ID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Dukungan data 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pencatatan pengalaman badan usaha dan tenaga kerja konstruksi pada </a:t>
            </a: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sistem PBJ sejak 5 Juli 2024;</a:t>
            </a:r>
            <a:endParaRPr kumimoji="0" lang="en-ID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SIKI (</a:t>
            </a: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perubahan Tenaga Kerja, Reset akun dan ganti email TKK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sejak 16 Juli 2024;</a:t>
            </a:r>
            <a:endParaRPr kumimoji="0" lang="en-ID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Jakontrust </a:t>
            </a: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(pengecekan keabsahan SBU/SKK)  </a:t>
            </a: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sejak 18 Juli 2024;</a:t>
            </a:r>
            <a:endParaRPr kumimoji="0" lang="en-ID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Dukungan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 data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layanan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permohonan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 SBU/SKK pada Portal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perizinan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 PUPR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sejak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nb-NO" b="1" dirty="0">
                <a:solidFill>
                  <a:prstClr val="black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24</a:t>
            </a:r>
            <a:r>
              <a:rPr kumimoji="0" lang="nb-NO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Times New Roman" panose="02020603050405020304" pitchFamily="18" charset="0"/>
                <a:cs typeface="+mn-cs"/>
              </a:rPr>
              <a:t> Juli 2024.</a:t>
            </a:r>
            <a:endParaRPr kumimoji="0" lang="en-ID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endParaRPr kumimoji="0" lang="en-ID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16C2F3-60D5-1F93-F148-6A072D6BCB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7"/>
          <a:stretch/>
        </p:blipFill>
        <p:spPr>
          <a:xfrm>
            <a:off x="514815" y="1784449"/>
            <a:ext cx="4369420" cy="3784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CBCF12-828D-7714-F3FB-B8C1A3A55092}"/>
              </a:ext>
            </a:extLst>
          </p:cNvPr>
          <p:cNvSpPr txBox="1"/>
          <p:nvPr/>
        </p:nvSpPr>
        <p:spPr>
          <a:xfrm>
            <a:off x="642647" y="3320520"/>
            <a:ext cx="24484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Layanan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LPJK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berangsur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7BA85-4DCB-25C0-EE2D-F81637DC3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61E9029-0FE1-1F7A-D629-9DB8D7F10D67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B79C498-CAA4-E4D5-E8AB-891073544FC2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BFE635B-0D7A-4F3F-4FF3-A4FC532E2CFD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E671D8-062E-0F5D-8680-767AF99681F9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494D58-F231-0681-E2C9-D2CA60843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  <p:pic>
        <p:nvPicPr>
          <p:cNvPr id="13" name="Picture 12" descr="lgo sigap.png">
            <a:extLst>
              <a:ext uri="{FF2B5EF4-FFF2-40B4-BE49-F238E27FC236}">
                <a16:creationId xmlns:a16="http://schemas.microsoft.com/office/drawing/2014/main" id="{2925E7FD-69F9-2EEC-D795-19462C9ED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4" name="Round Same Side Corner Rectangle 1">
            <a:extLst>
              <a:ext uri="{FF2B5EF4-FFF2-40B4-BE49-F238E27FC236}">
                <a16:creationId xmlns:a16="http://schemas.microsoft.com/office/drawing/2014/main" id="{98892D7E-465C-86F5-599B-62D24A22A9A2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2B418A2-8FA3-E69E-78D4-F907AA630F36}"/>
              </a:ext>
            </a:extLst>
          </p:cNvPr>
          <p:cNvSpPr txBox="1">
            <a:spLocks/>
          </p:cNvSpPr>
          <p:nvPr/>
        </p:nvSpPr>
        <p:spPr>
          <a:xfrm>
            <a:off x="347157" y="16919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prstClr val="black"/>
                </a:solidFill>
                <a:latin typeface="Segoe UI"/>
              </a:rPr>
              <a:t>LAYANAN LPJK SUDAH BERJALAN </a:t>
            </a:r>
          </a:p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prstClr val="black"/>
                </a:solidFill>
                <a:latin typeface="Segoe UI"/>
              </a:rPr>
              <a:t>DENGAN SISTEM INFORMASI</a:t>
            </a:r>
          </a:p>
          <a:p>
            <a:pPr>
              <a:lnSpc>
                <a:spcPct val="100000"/>
              </a:lnSpc>
              <a:defRPr/>
            </a:pPr>
            <a:endParaRPr lang="fi-FI" sz="3200" b="1" dirty="0">
              <a:solidFill>
                <a:prstClr val="black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766477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910423-05B9-6FE1-33ED-130BD31F8482}"/>
              </a:ext>
            </a:extLst>
          </p:cNvPr>
          <p:cNvSpPr txBox="1"/>
          <p:nvPr/>
        </p:nvSpPr>
        <p:spPr>
          <a:xfrm>
            <a:off x="1511486" y="1461192"/>
            <a:ext cx="9241574" cy="4177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Web LPJK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(klarifikasi keabsahan dan proses SBU/SKK) sedang persiapan operasional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Akreditasi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(akreditasi Asosiasi Jasa Konstruksi) akan dilaksanakan manual dahulu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PKB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 sedang persiapan operasional dengan aplikasi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Rekomendasi Lisensi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sedang persiapan operasional dengan aplikasi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TKKA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ea typeface="Times New Roman" panose="02020603050405020304" pitchFamily="18" charset="0"/>
              </a:rPr>
              <a:t> sedang persiapan operasional manual dahulu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Times New Roman" panose="02020603050405020304" pitchFamily="18" charset="0"/>
            </a:endParaRPr>
          </a:p>
        </p:txBody>
      </p:sp>
      <p:pic>
        <p:nvPicPr>
          <p:cNvPr id="3" name="Picture 2" descr="lgo sigap.png">
            <a:extLst>
              <a:ext uri="{FF2B5EF4-FFF2-40B4-BE49-F238E27FC236}">
                <a16:creationId xmlns:a16="http://schemas.microsoft.com/office/drawing/2014/main" id="{A7C0BCF5-96A9-1BF7-A6E0-9F795DC36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4" name="Round Same Side Corner Rectangle 1">
            <a:extLst>
              <a:ext uri="{FF2B5EF4-FFF2-40B4-BE49-F238E27FC236}">
                <a16:creationId xmlns:a16="http://schemas.microsoft.com/office/drawing/2014/main" id="{60539F76-C663-35BD-80C5-DF3645CCAE25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E52D764-AE3E-2858-56C9-33FE947A7D51}"/>
              </a:ext>
            </a:extLst>
          </p:cNvPr>
          <p:cNvSpPr txBox="1">
            <a:spLocks/>
          </p:cNvSpPr>
          <p:nvPr/>
        </p:nvSpPr>
        <p:spPr>
          <a:xfrm>
            <a:off x="347157" y="16919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3200" b="1" dirty="0">
                <a:solidFill>
                  <a:prstClr val="black"/>
                </a:solidFill>
                <a:latin typeface="Segoe UI"/>
              </a:rPr>
              <a:t>RENCANA LAYANAN LAINNYA</a:t>
            </a:r>
          </a:p>
          <a:p>
            <a:pPr>
              <a:lnSpc>
                <a:spcPct val="100000"/>
              </a:lnSpc>
              <a:defRPr/>
            </a:pPr>
            <a:endParaRPr lang="fi-FI" sz="32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3B878-4F75-DF81-AEA1-53DA4AA7C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C3B822-AF5C-86DB-0D73-366A514CA332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D6A6031-DAAA-2963-4FA5-43DF7A79B77C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EA96104-2A1E-A461-62F6-2517DDC12EFE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F141CE-AB1D-E53D-820B-A2461677F9FB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14C40F-FAD8-8B9B-98E1-B903573BD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644074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mountain, bridge&#10;&#10;Description automatically generated">
            <a:extLst>
              <a:ext uri="{FF2B5EF4-FFF2-40B4-BE49-F238E27FC236}">
                <a16:creationId xmlns:a16="http://schemas.microsoft.com/office/drawing/2014/main" id="{640327A5-DCB8-45D8-AA48-89DCF7070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231" cy="6858000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713CCFD0-82D0-4BFB-8F77-A8154385334C}"/>
              </a:ext>
            </a:extLst>
          </p:cNvPr>
          <p:cNvGrpSpPr/>
          <p:nvPr/>
        </p:nvGrpSpPr>
        <p:grpSpPr>
          <a:xfrm>
            <a:off x="0" y="4168288"/>
            <a:ext cx="10239375" cy="622935"/>
            <a:chOff x="0" y="3177688"/>
            <a:chExt cx="6176645" cy="622935"/>
          </a:xfrm>
          <a:solidFill>
            <a:schemeClr val="bg1">
              <a:lumMod val="85000"/>
            </a:schemeClr>
          </a:solidFill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71484EBC-98B2-47BF-B4F3-C481E9D01E73}"/>
                </a:ext>
              </a:extLst>
            </p:cNvPr>
            <p:cNvSpPr/>
            <p:nvPr/>
          </p:nvSpPr>
          <p:spPr>
            <a:xfrm>
              <a:off x="0" y="3177688"/>
              <a:ext cx="6176645" cy="622935"/>
            </a:xfrm>
            <a:custGeom>
              <a:avLst/>
              <a:gdLst/>
              <a:ahLst/>
              <a:cxnLst/>
              <a:rect l="l" t="t" r="r" b="b"/>
              <a:pathLst>
                <a:path w="6176645" h="622935">
                  <a:moveTo>
                    <a:pt x="6176209" y="0"/>
                  </a:moveTo>
                  <a:lnTo>
                    <a:pt x="0" y="0"/>
                  </a:lnTo>
                  <a:lnTo>
                    <a:pt x="0" y="622836"/>
                  </a:lnTo>
                  <a:lnTo>
                    <a:pt x="6176209" y="622836"/>
                  </a:lnTo>
                  <a:lnTo>
                    <a:pt x="617620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8E9C3F5-6DFF-4527-8661-0C1169566C0A}"/>
                </a:ext>
              </a:extLst>
            </p:cNvPr>
            <p:cNvSpPr/>
            <p:nvPr/>
          </p:nvSpPr>
          <p:spPr>
            <a:xfrm>
              <a:off x="4334091" y="3522471"/>
              <a:ext cx="1092200" cy="26670"/>
            </a:xfrm>
            <a:custGeom>
              <a:avLst/>
              <a:gdLst/>
              <a:ahLst/>
              <a:cxnLst/>
              <a:rect l="l" t="t" r="r" b="b"/>
              <a:pathLst>
                <a:path w="1092200" h="26670">
                  <a:moveTo>
                    <a:pt x="10287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028700" y="12700"/>
                  </a:lnTo>
                  <a:lnTo>
                    <a:pt x="1028700" y="0"/>
                  </a:lnTo>
                  <a:close/>
                </a:path>
                <a:path w="1092200" h="26670">
                  <a:moveTo>
                    <a:pt x="1092200" y="13690"/>
                  </a:moveTo>
                  <a:lnTo>
                    <a:pt x="50800" y="13690"/>
                  </a:lnTo>
                  <a:lnTo>
                    <a:pt x="50800" y="26390"/>
                  </a:lnTo>
                  <a:lnTo>
                    <a:pt x="1092200" y="26390"/>
                  </a:lnTo>
                  <a:lnTo>
                    <a:pt x="1092200" y="1369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0B70DF76-49A2-46F8-812E-CF45EAFD78DA}"/>
              </a:ext>
            </a:extLst>
          </p:cNvPr>
          <p:cNvSpPr/>
          <p:nvPr/>
        </p:nvSpPr>
        <p:spPr>
          <a:xfrm>
            <a:off x="677" y="4916245"/>
            <a:ext cx="9314773" cy="1378585"/>
          </a:xfrm>
          <a:custGeom>
            <a:avLst/>
            <a:gdLst/>
            <a:ahLst/>
            <a:cxnLst/>
            <a:rect l="l" t="t" r="r" b="b"/>
            <a:pathLst>
              <a:path w="6664325" h="1378585">
                <a:moveTo>
                  <a:pt x="6664312" y="0"/>
                </a:moveTo>
                <a:lnTo>
                  <a:pt x="0" y="0"/>
                </a:lnTo>
                <a:lnTo>
                  <a:pt x="0" y="1378380"/>
                </a:lnTo>
                <a:lnTo>
                  <a:pt x="6664312" y="1378380"/>
                </a:lnTo>
                <a:lnTo>
                  <a:pt x="666431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8A0CD29C-13F9-47B7-887B-D437DA797B4C}"/>
              </a:ext>
            </a:extLst>
          </p:cNvPr>
          <p:cNvSpPr/>
          <p:nvPr/>
        </p:nvSpPr>
        <p:spPr>
          <a:xfrm>
            <a:off x="6798765" y="3926990"/>
            <a:ext cx="5393235" cy="2531745"/>
          </a:xfrm>
          <a:custGeom>
            <a:avLst/>
            <a:gdLst/>
            <a:ahLst/>
            <a:cxnLst/>
            <a:rect l="l" t="t" r="r" b="b"/>
            <a:pathLst>
              <a:path w="5447665" h="2531745">
                <a:moveTo>
                  <a:pt x="5447464" y="0"/>
                </a:moveTo>
                <a:lnTo>
                  <a:pt x="1263650" y="0"/>
                </a:lnTo>
                <a:lnTo>
                  <a:pt x="1215177" y="911"/>
                </a:lnTo>
                <a:lnTo>
                  <a:pt x="1167170" y="3627"/>
                </a:lnTo>
                <a:lnTo>
                  <a:pt x="1119656" y="8114"/>
                </a:lnTo>
                <a:lnTo>
                  <a:pt x="1072668" y="14337"/>
                </a:lnTo>
                <a:lnTo>
                  <a:pt x="1026242" y="22265"/>
                </a:lnTo>
                <a:lnTo>
                  <a:pt x="980406" y="31866"/>
                </a:lnTo>
                <a:lnTo>
                  <a:pt x="935197" y="43108"/>
                </a:lnTo>
                <a:lnTo>
                  <a:pt x="890644" y="55956"/>
                </a:lnTo>
                <a:lnTo>
                  <a:pt x="846782" y="70377"/>
                </a:lnTo>
                <a:lnTo>
                  <a:pt x="803647" y="86340"/>
                </a:lnTo>
                <a:lnTo>
                  <a:pt x="761262" y="103812"/>
                </a:lnTo>
                <a:lnTo>
                  <a:pt x="719668" y="122762"/>
                </a:lnTo>
                <a:lnTo>
                  <a:pt x="678896" y="143151"/>
                </a:lnTo>
                <a:lnTo>
                  <a:pt x="638977" y="164952"/>
                </a:lnTo>
                <a:lnTo>
                  <a:pt x="599948" y="188132"/>
                </a:lnTo>
                <a:lnTo>
                  <a:pt x="561834" y="212656"/>
                </a:lnTo>
                <a:lnTo>
                  <a:pt x="524675" y="238493"/>
                </a:lnTo>
                <a:lnTo>
                  <a:pt x="488500" y="265609"/>
                </a:lnTo>
                <a:lnTo>
                  <a:pt x="453343" y="293971"/>
                </a:lnTo>
                <a:lnTo>
                  <a:pt x="419237" y="323549"/>
                </a:lnTo>
                <a:lnTo>
                  <a:pt x="386213" y="354307"/>
                </a:lnTo>
                <a:lnTo>
                  <a:pt x="354307" y="386214"/>
                </a:lnTo>
                <a:lnTo>
                  <a:pt x="323549" y="419238"/>
                </a:lnTo>
                <a:lnTo>
                  <a:pt x="293970" y="453344"/>
                </a:lnTo>
                <a:lnTo>
                  <a:pt x="265609" y="488501"/>
                </a:lnTo>
                <a:lnTo>
                  <a:pt x="238492" y="524675"/>
                </a:lnTo>
                <a:lnTo>
                  <a:pt x="212655" y="561835"/>
                </a:lnTo>
                <a:lnTo>
                  <a:pt x="188131" y="599948"/>
                </a:lnTo>
                <a:lnTo>
                  <a:pt x="164952" y="638977"/>
                </a:lnTo>
                <a:lnTo>
                  <a:pt x="143150" y="678897"/>
                </a:lnTo>
                <a:lnTo>
                  <a:pt x="122759" y="719669"/>
                </a:lnTo>
                <a:lnTo>
                  <a:pt x="103811" y="761263"/>
                </a:lnTo>
                <a:lnTo>
                  <a:pt x="86339" y="803645"/>
                </a:lnTo>
                <a:lnTo>
                  <a:pt x="70377" y="846783"/>
                </a:lnTo>
                <a:lnTo>
                  <a:pt x="55954" y="890645"/>
                </a:lnTo>
                <a:lnTo>
                  <a:pt x="43107" y="935198"/>
                </a:lnTo>
                <a:lnTo>
                  <a:pt x="31868" y="980408"/>
                </a:lnTo>
                <a:lnTo>
                  <a:pt x="22265" y="1026243"/>
                </a:lnTo>
                <a:lnTo>
                  <a:pt x="14337" y="1072669"/>
                </a:lnTo>
                <a:lnTo>
                  <a:pt x="8114" y="1119657"/>
                </a:lnTo>
                <a:lnTo>
                  <a:pt x="3627" y="1167170"/>
                </a:lnTo>
                <a:lnTo>
                  <a:pt x="910" y="1215179"/>
                </a:lnTo>
                <a:lnTo>
                  <a:pt x="0" y="1263650"/>
                </a:lnTo>
                <a:lnTo>
                  <a:pt x="910" y="1312120"/>
                </a:lnTo>
                <a:lnTo>
                  <a:pt x="3627" y="1360129"/>
                </a:lnTo>
                <a:lnTo>
                  <a:pt x="8114" y="1407643"/>
                </a:lnTo>
                <a:lnTo>
                  <a:pt x="14337" y="1454632"/>
                </a:lnTo>
                <a:lnTo>
                  <a:pt x="22265" y="1501061"/>
                </a:lnTo>
                <a:lnTo>
                  <a:pt x="31868" y="1546896"/>
                </a:lnTo>
                <a:lnTo>
                  <a:pt x="43107" y="1592108"/>
                </a:lnTo>
                <a:lnTo>
                  <a:pt x="55954" y="1636661"/>
                </a:lnTo>
                <a:lnTo>
                  <a:pt x="70377" y="1680523"/>
                </a:lnTo>
                <a:lnTo>
                  <a:pt x="86339" y="1723661"/>
                </a:lnTo>
                <a:lnTo>
                  <a:pt x="103811" y="1766045"/>
                </a:lnTo>
                <a:lnTo>
                  <a:pt x="122759" y="1807639"/>
                </a:lnTo>
                <a:lnTo>
                  <a:pt x="143150" y="1848412"/>
                </a:lnTo>
                <a:lnTo>
                  <a:pt x="164952" y="1888329"/>
                </a:lnTo>
                <a:lnTo>
                  <a:pt x="188131" y="1927360"/>
                </a:lnTo>
                <a:lnTo>
                  <a:pt x="212655" y="1965473"/>
                </a:lnTo>
                <a:lnTo>
                  <a:pt x="238492" y="2002633"/>
                </a:lnTo>
                <a:lnTo>
                  <a:pt x="265609" y="2038807"/>
                </a:lnTo>
                <a:lnTo>
                  <a:pt x="293970" y="2073964"/>
                </a:lnTo>
                <a:lnTo>
                  <a:pt x="323549" y="2108070"/>
                </a:lnTo>
                <a:lnTo>
                  <a:pt x="354307" y="2141092"/>
                </a:lnTo>
                <a:lnTo>
                  <a:pt x="386213" y="2172999"/>
                </a:lnTo>
                <a:lnTo>
                  <a:pt x="419237" y="2203757"/>
                </a:lnTo>
                <a:lnTo>
                  <a:pt x="453343" y="2233334"/>
                </a:lnTo>
                <a:lnTo>
                  <a:pt x="488500" y="2261696"/>
                </a:lnTo>
                <a:lnTo>
                  <a:pt x="524675" y="2288812"/>
                </a:lnTo>
                <a:lnTo>
                  <a:pt x="561834" y="2314648"/>
                </a:lnTo>
                <a:lnTo>
                  <a:pt x="599948" y="2339171"/>
                </a:lnTo>
                <a:lnTo>
                  <a:pt x="638977" y="2362350"/>
                </a:lnTo>
                <a:lnTo>
                  <a:pt x="678896" y="2384151"/>
                </a:lnTo>
                <a:lnTo>
                  <a:pt x="719668" y="2404541"/>
                </a:lnTo>
                <a:lnTo>
                  <a:pt x="761262" y="2423488"/>
                </a:lnTo>
                <a:lnTo>
                  <a:pt x="803647" y="2440960"/>
                </a:lnTo>
                <a:lnTo>
                  <a:pt x="846782" y="2456922"/>
                </a:lnTo>
                <a:lnTo>
                  <a:pt x="890644" y="2471344"/>
                </a:lnTo>
                <a:lnTo>
                  <a:pt x="935197" y="2484191"/>
                </a:lnTo>
                <a:lnTo>
                  <a:pt x="980406" y="2495431"/>
                </a:lnTo>
                <a:lnTo>
                  <a:pt x="1026242" y="2505032"/>
                </a:lnTo>
                <a:lnTo>
                  <a:pt x="1072668" y="2512961"/>
                </a:lnTo>
                <a:lnTo>
                  <a:pt x="1119656" y="2519184"/>
                </a:lnTo>
                <a:lnTo>
                  <a:pt x="1167170" y="2523670"/>
                </a:lnTo>
                <a:lnTo>
                  <a:pt x="1215177" y="2526386"/>
                </a:lnTo>
                <a:lnTo>
                  <a:pt x="1263650" y="2527299"/>
                </a:lnTo>
                <a:lnTo>
                  <a:pt x="1263650" y="2531540"/>
                </a:lnTo>
                <a:lnTo>
                  <a:pt x="5447464" y="2531540"/>
                </a:lnTo>
                <a:lnTo>
                  <a:pt x="5447464" y="0"/>
                </a:lnTo>
                <a:close/>
              </a:path>
            </a:pathLst>
          </a:custGeom>
          <a:solidFill>
            <a:srgbClr val="1D2F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ambar 9">
            <a:extLst>
              <a:ext uri="{FF2B5EF4-FFF2-40B4-BE49-F238E27FC236}">
                <a16:creationId xmlns:a16="http://schemas.microsoft.com/office/drawing/2014/main" id="{C45FBC08-83CC-48BF-9173-5EECBB681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" y="4272409"/>
            <a:ext cx="416414" cy="385682"/>
          </a:xfrm>
          <a:prstGeom prst="rect">
            <a:avLst/>
          </a:prstGeom>
        </p:spPr>
      </p:pic>
      <p:pic>
        <p:nvPicPr>
          <p:cNvPr id="33" name="Gambar 32">
            <a:extLst>
              <a:ext uri="{FF2B5EF4-FFF2-40B4-BE49-F238E27FC236}">
                <a16:creationId xmlns:a16="http://schemas.microsoft.com/office/drawing/2014/main" id="{EC3772B6-48D1-425F-A4D1-068A476F1D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88" y="5046023"/>
            <a:ext cx="480397" cy="444943"/>
          </a:xfrm>
          <a:prstGeom prst="rect">
            <a:avLst/>
          </a:prstGeom>
        </p:spPr>
      </p:pic>
      <p:pic>
        <p:nvPicPr>
          <p:cNvPr id="34" name="Gambar 33">
            <a:extLst>
              <a:ext uri="{FF2B5EF4-FFF2-40B4-BE49-F238E27FC236}">
                <a16:creationId xmlns:a16="http://schemas.microsoft.com/office/drawing/2014/main" id="{8F979399-715D-4580-9B9E-807D9F31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32" y="5667880"/>
            <a:ext cx="480397" cy="444943"/>
          </a:xfrm>
          <a:prstGeom prst="rect">
            <a:avLst/>
          </a:prstGeom>
        </p:spPr>
      </p:pic>
      <p:pic>
        <p:nvPicPr>
          <p:cNvPr id="35" name="Gambar 34">
            <a:extLst>
              <a:ext uri="{FF2B5EF4-FFF2-40B4-BE49-F238E27FC236}">
                <a16:creationId xmlns:a16="http://schemas.microsoft.com/office/drawing/2014/main" id="{3DFAEB71-6442-406E-94BC-C8F581466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67" y="5046023"/>
            <a:ext cx="480397" cy="444943"/>
          </a:xfrm>
          <a:prstGeom prst="rect">
            <a:avLst/>
          </a:prstGeom>
        </p:spPr>
      </p:pic>
      <p:pic>
        <p:nvPicPr>
          <p:cNvPr id="37" name="Gambar 36">
            <a:extLst>
              <a:ext uri="{FF2B5EF4-FFF2-40B4-BE49-F238E27FC236}">
                <a16:creationId xmlns:a16="http://schemas.microsoft.com/office/drawing/2014/main" id="{E0AC7C62-BF16-43B3-89EA-435339FA31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0" y="5667880"/>
            <a:ext cx="480397" cy="444943"/>
          </a:xfrm>
          <a:prstGeom prst="rect">
            <a:avLst/>
          </a:prstGeom>
        </p:spPr>
      </p:pic>
      <p:sp>
        <p:nvSpPr>
          <p:cNvPr id="38" name="Kotak Teks 37">
            <a:extLst>
              <a:ext uri="{FF2B5EF4-FFF2-40B4-BE49-F238E27FC236}">
                <a16:creationId xmlns:a16="http://schemas.microsoft.com/office/drawing/2014/main" id="{B9215FC6-625D-4247-85D9-2583F78A935F}"/>
              </a:ext>
            </a:extLst>
          </p:cNvPr>
          <p:cNvSpPr txBox="1"/>
          <p:nvPr/>
        </p:nvSpPr>
        <p:spPr>
          <a:xfrm>
            <a:off x="1881308" y="5046023"/>
            <a:ext cx="16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lpjk.pu.go.id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sp>
        <p:nvSpPr>
          <p:cNvPr id="39" name="Kotak Teks 38">
            <a:extLst>
              <a:ext uri="{FF2B5EF4-FFF2-40B4-BE49-F238E27FC236}">
                <a16:creationId xmlns:a16="http://schemas.microsoft.com/office/drawing/2014/main" id="{AC82641A-CB24-45FD-99A7-653C35ECDD5D}"/>
              </a:ext>
            </a:extLst>
          </p:cNvPr>
          <p:cNvSpPr txBox="1"/>
          <p:nvPr/>
        </p:nvSpPr>
        <p:spPr>
          <a:xfrm>
            <a:off x="4047395" y="5076503"/>
            <a:ext cx="147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PUPR.LPJK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sp>
        <p:nvSpPr>
          <p:cNvPr id="40" name="Kotak Teks 39">
            <a:extLst>
              <a:ext uri="{FF2B5EF4-FFF2-40B4-BE49-F238E27FC236}">
                <a16:creationId xmlns:a16="http://schemas.microsoft.com/office/drawing/2014/main" id="{64E84E86-6ACF-46F0-A428-425DB576048F}"/>
              </a:ext>
            </a:extLst>
          </p:cNvPr>
          <p:cNvSpPr txBox="1"/>
          <p:nvPr/>
        </p:nvSpPr>
        <p:spPr>
          <a:xfrm>
            <a:off x="1056190" y="56678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pupr_lpjk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pic>
        <p:nvPicPr>
          <p:cNvPr id="46" name="Picture 6" descr="lgo sigap.png">
            <a:extLst>
              <a:ext uri="{FF2B5EF4-FFF2-40B4-BE49-F238E27FC236}">
                <a16:creationId xmlns:a16="http://schemas.microsoft.com/office/drawing/2014/main" id="{A70A94D1-2BB4-4B44-A968-23BACCB2E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5233" y="1"/>
            <a:ext cx="2006767" cy="773722"/>
          </a:xfrm>
          <a:prstGeom prst="rect">
            <a:avLst/>
          </a:prstGeom>
        </p:spPr>
      </p:pic>
      <p:sp>
        <p:nvSpPr>
          <p:cNvPr id="47" name="Kotak Teks 46">
            <a:extLst>
              <a:ext uri="{FF2B5EF4-FFF2-40B4-BE49-F238E27FC236}">
                <a16:creationId xmlns:a16="http://schemas.microsoft.com/office/drawing/2014/main" id="{F831556C-91E3-4580-83C9-08169AEADDFE}"/>
              </a:ext>
            </a:extLst>
          </p:cNvPr>
          <p:cNvSpPr txBox="1"/>
          <p:nvPr/>
        </p:nvSpPr>
        <p:spPr>
          <a:xfrm>
            <a:off x="7255672" y="4614838"/>
            <a:ext cx="5166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TERIMA KASIH</a:t>
            </a:r>
          </a:p>
        </p:txBody>
      </p:sp>
      <p:sp>
        <p:nvSpPr>
          <p:cNvPr id="22" name="Kotak Teks 29">
            <a:extLst>
              <a:ext uri="{FF2B5EF4-FFF2-40B4-BE49-F238E27FC236}">
                <a16:creationId xmlns:a16="http://schemas.microsoft.com/office/drawing/2014/main" id="{71159609-AB77-4DE4-8408-2F0729939B17}"/>
              </a:ext>
            </a:extLst>
          </p:cNvPr>
          <p:cNvSpPr txBox="1"/>
          <p:nvPr/>
        </p:nvSpPr>
        <p:spPr>
          <a:xfrm>
            <a:off x="480407" y="4240458"/>
            <a:ext cx="3655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  <a:hlinkClick r:id="rId9"/>
              </a:rPr>
              <a:t>sekretariatlpjk@pu.go.id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|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(021)72789126</a:t>
            </a: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sp>
        <p:nvSpPr>
          <p:cNvPr id="24" name="Kotak Teks 40">
            <a:extLst>
              <a:ext uri="{FF2B5EF4-FFF2-40B4-BE49-F238E27FC236}">
                <a16:creationId xmlns:a16="http://schemas.microsoft.com/office/drawing/2014/main" id="{ECFD015C-4986-4699-B45C-58A13C8831A2}"/>
              </a:ext>
            </a:extLst>
          </p:cNvPr>
          <p:cNvSpPr txBox="1"/>
          <p:nvPr/>
        </p:nvSpPr>
        <p:spPr>
          <a:xfrm>
            <a:off x="4817158" y="568244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PUPR_LPJK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95" y="4290003"/>
            <a:ext cx="440050" cy="400746"/>
          </a:xfrm>
          <a:prstGeom prst="rect">
            <a:avLst/>
          </a:prstGeom>
        </p:spPr>
      </p:pic>
      <p:sp>
        <p:nvSpPr>
          <p:cNvPr id="28" name="Kotak Teks 29">
            <a:extLst>
              <a:ext uri="{FF2B5EF4-FFF2-40B4-BE49-F238E27FC236}">
                <a16:creationId xmlns:a16="http://schemas.microsoft.com/office/drawing/2014/main" id="{71159609-AB77-4DE4-8408-2F0729939B17}"/>
              </a:ext>
            </a:extLst>
          </p:cNvPr>
          <p:cNvSpPr txBox="1"/>
          <p:nvPr/>
        </p:nvSpPr>
        <p:spPr>
          <a:xfrm>
            <a:off x="4425769" y="4234656"/>
            <a:ext cx="2812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Jl.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Wijaya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I No. 68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Kebayoran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Baru,Jakarta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 Selatan, Indonesia, 12110</a:t>
            </a: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  <p:pic>
        <p:nvPicPr>
          <p:cNvPr id="29" name="Gambar 35">
            <a:extLst>
              <a:ext uri="{FF2B5EF4-FFF2-40B4-BE49-F238E27FC236}">
                <a16:creationId xmlns:a16="http://schemas.microsoft.com/office/drawing/2014/main" id="{3F8F70A5-8547-43DD-B32F-A746E40302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548" y="5667880"/>
            <a:ext cx="480397" cy="444943"/>
          </a:xfrm>
          <a:prstGeom prst="rect">
            <a:avLst/>
          </a:prstGeom>
        </p:spPr>
      </p:pic>
      <p:sp>
        <p:nvSpPr>
          <p:cNvPr id="30" name="Kotak Teks 40">
            <a:extLst>
              <a:ext uri="{FF2B5EF4-FFF2-40B4-BE49-F238E27FC236}">
                <a16:creationId xmlns:a16="http://schemas.microsoft.com/office/drawing/2014/main" id="{ECFD015C-4986-4699-B45C-58A13C8831A2}"/>
              </a:ext>
            </a:extLst>
          </p:cNvPr>
          <p:cNvSpPr txBox="1"/>
          <p:nvPr/>
        </p:nvSpPr>
        <p:spPr>
          <a:xfrm>
            <a:off x="2778145" y="566788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3368"/>
                </a:solidFill>
                <a:effectLst/>
                <a:uLnTx/>
                <a:uFillTx/>
                <a:latin typeface="Gotham" pitchFamily="50" charset="0"/>
                <a:ea typeface="+mn-ea"/>
                <a:cs typeface="+mn-cs"/>
              </a:rPr>
              <a:t>PUPR_LPJK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1F3368"/>
              </a:solidFill>
              <a:effectLst/>
              <a:uLnTx/>
              <a:uFillTx/>
              <a:latin typeface="Gotham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51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424C44F-ACD1-E9BE-9AEA-57DF5230F3E6}"/>
              </a:ext>
            </a:extLst>
          </p:cNvPr>
          <p:cNvGrpSpPr/>
          <p:nvPr/>
        </p:nvGrpSpPr>
        <p:grpSpPr>
          <a:xfrm>
            <a:off x="2231572" y="1812908"/>
            <a:ext cx="2438503" cy="2096371"/>
            <a:chOff x="728131" y="2276872"/>
            <a:chExt cx="2763749" cy="2592288"/>
          </a:xfrm>
        </p:grpSpPr>
        <p:sp>
          <p:nvSpPr>
            <p:cNvPr id="39" name="Block Arc 38">
              <a:extLst>
                <a:ext uri="{FF2B5EF4-FFF2-40B4-BE49-F238E27FC236}">
                  <a16:creationId xmlns:a16="http://schemas.microsoft.com/office/drawing/2014/main" id="{F561E77F-8ED2-4C48-5495-ED1057F8286A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rgbClr val="174A9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772E16D-39F2-36FD-1DB0-D1A23D919F8E}"/>
                </a:ext>
              </a:extLst>
            </p:cNvPr>
            <p:cNvSpPr txBox="1"/>
            <p:nvPr/>
          </p:nvSpPr>
          <p:spPr>
            <a:xfrm>
              <a:off x="728131" y="3185927"/>
              <a:ext cx="704459" cy="60893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174A90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</a:rPr>
                <a:t>01</a:t>
              </a:r>
              <a:endParaRPr kumimoji="0" lang="ko-KR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174A90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3BC8F7-17EF-65FC-AFED-F6135217C884}"/>
              </a:ext>
            </a:extLst>
          </p:cNvPr>
          <p:cNvGrpSpPr/>
          <p:nvPr/>
        </p:nvGrpSpPr>
        <p:grpSpPr>
          <a:xfrm>
            <a:off x="7524920" y="1811789"/>
            <a:ext cx="2438503" cy="2096371"/>
            <a:chOff x="728131" y="2276872"/>
            <a:chExt cx="2763749" cy="2592288"/>
          </a:xfrm>
        </p:grpSpPr>
        <p:sp>
          <p:nvSpPr>
            <p:cNvPr id="37" name="Block Arc 36">
              <a:extLst>
                <a:ext uri="{FF2B5EF4-FFF2-40B4-BE49-F238E27FC236}">
                  <a16:creationId xmlns:a16="http://schemas.microsoft.com/office/drawing/2014/main" id="{D6360BC0-4EB3-7669-AE9E-91F6CF0AEC5B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rgbClr val="24A8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C91C3D1-5EC0-6F2C-334E-D697B1800CA9}"/>
                </a:ext>
              </a:extLst>
            </p:cNvPr>
            <p:cNvSpPr txBox="1"/>
            <p:nvPr/>
          </p:nvSpPr>
          <p:spPr>
            <a:xfrm>
              <a:off x="728131" y="3185927"/>
              <a:ext cx="704459" cy="60893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24A8C2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</a:rPr>
                <a:t>02</a:t>
              </a:r>
              <a:endParaRPr kumimoji="0" lang="ko-KR" alt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24A8C2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28" name="Rounded Rectangle 51">
            <a:extLst>
              <a:ext uri="{FF2B5EF4-FFF2-40B4-BE49-F238E27FC236}">
                <a16:creationId xmlns:a16="http://schemas.microsoft.com/office/drawing/2014/main" id="{4D3AC130-12DF-50BA-0B64-1F9C45B60AA2}"/>
              </a:ext>
            </a:extLst>
          </p:cNvPr>
          <p:cNvSpPr/>
          <p:nvPr/>
        </p:nvSpPr>
        <p:spPr>
          <a:xfrm rot="16200000" flipH="1">
            <a:off x="8281308" y="2313976"/>
            <a:ext cx="989803" cy="95690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24A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6BB730-FB01-2643-BBF9-94A24A2346A0}"/>
              </a:ext>
            </a:extLst>
          </p:cNvPr>
          <p:cNvGrpSpPr/>
          <p:nvPr/>
        </p:nvGrpSpPr>
        <p:grpSpPr>
          <a:xfrm>
            <a:off x="3041191" y="2281873"/>
            <a:ext cx="970550" cy="1062713"/>
            <a:chOff x="7981066" y="2575110"/>
            <a:chExt cx="1017088" cy="1215057"/>
          </a:xfrm>
          <a:solidFill>
            <a:srgbClr val="82C650"/>
          </a:solidFill>
        </p:grpSpPr>
        <p:sp>
          <p:nvSpPr>
            <p:cNvPr id="35" name="Freeform: Shape 56">
              <a:extLst>
                <a:ext uri="{FF2B5EF4-FFF2-40B4-BE49-F238E27FC236}">
                  <a16:creationId xmlns:a16="http://schemas.microsoft.com/office/drawing/2014/main" id="{F4B3F94E-F5F5-8CFD-6B6D-DE641C993AB2}"/>
                </a:ext>
              </a:extLst>
            </p:cNvPr>
            <p:cNvSpPr/>
            <p:nvPr/>
          </p:nvSpPr>
          <p:spPr>
            <a:xfrm>
              <a:off x="7981066" y="2811194"/>
              <a:ext cx="1017088" cy="978973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solidFill>
              <a:srgbClr val="174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6" name="Graphic 12">
              <a:extLst>
                <a:ext uri="{FF2B5EF4-FFF2-40B4-BE49-F238E27FC236}">
                  <a16:creationId xmlns:a16="http://schemas.microsoft.com/office/drawing/2014/main" id="{8834950B-A7E5-AC0B-D9E6-44765AE7E166}"/>
                </a:ext>
              </a:extLst>
            </p:cNvPr>
            <p:cNvSpPr/>
            <p:nvPr/>
          </p:nvSpPr>
          <p:spPr>
            <a:xfrm>
              <a:off x="8006387" y="2575110"/>
              <a:ext cx="629297" cy="357806"/>
            </a:xfrm>
            <a:custGeom>
              <a:avLst/>
              <a:gdLst>
                <a:gd name="connsiteX0" fmla="*/ 11922847 w 11944350"/>
                <a:gd name="connsiteY0" fmla="*/ 958396 h 6791325"/>
                <a:gd name="connsiteX1" fmla="*/ 9884497 w 11944350"/>
                <a:gd name="connsiteY1" fmla="*/ 6848 h 6791325"/>
                <a:gd name="connsiteX2" fmla="*/ 6293573 w 11944350"/>
                <a:gd name="connsiteY2" fmla="*/ 1401308 h 6791325"/>
                <a:gd name="connsiteX3" fmla="*/ 1673948 w 11944350"/>
                <a:gd name="connsiteY3" fmla="*/ 996496 h 6791325"/>
                <a:gd name="connsiteX4" fmla="*/ 1488210 w 11944350"/>
                <a:gd name="connsiteY4" fmla="*/ 2358571 h 6791325"/>
                <a:gd name="connsiteX5" fmla="*/ 1841588 w 11944350"/>
                <a:gd name="connsiteY5" fmla="*/ 3539671 h 6791325"/>
                <a:gd name="connsiteX6" fmla="*/ 155663 w 11944350"/>
                <a:gd name="connsiteY6" fmla="*/ 4530271 h 6791325"/>
                <a:gd name="connsiteX7" fmla="*/ 1294853 w 11944350"/>
                <a:gd name="connsiteY7" fmla="*/ 6156188 h 6791325"/>
                <a:gd name="connsiteX8" fmla="*/ 1816823 w 11944350"/>
                <a:gd name="connsiteY8" fmla="*/ 6426699 h 6791325"/>
                <a:gd name="connsiteX9" fmla="*/ 2181630 w 11944350"/>
                <a:gd name="connsiteY9" fmla="*/ 6753406 h 6791325"/>
                <a:gd name="connsiteX10" fmla="*/ 2930295 w 11944350"/>
                <a:gd name="connsiteY10" fmla="*/ 6784838 h 6791325"/>
                <a:gd name="connsiteX11" fmla="*/ 2451188 w 11944350"/>
                <a:gd name="connsiteY11" fmla="*/ 6126661 h 6791325"/>
                <a:gd name="connsiteX12" fmla="*/ 2352128 w 11944350"/>
                <a:gd name="connsiteY12" fmla="*/ 5419906 h 6791325"/>
                <a:gd name="connsiteX13" fmla="*/ 3638003 w 11944350"/>
                <a:gd name="connsiteY13" fmla="*/ 4676003 h 6791325"/>
                <a:gd name="connsiteX14" fmla="*/ 3425595 w 11944350"/>
                <a:gd name="connsiteY14" fmla="*/ 3607298 h 6791325"/>
                <a:gd name="connsiteX15" fmla="*/ 5353456 w 11944350"/>
                <a:gd name="connsiteY15" fmla="*/ 3782558 h 6791325"/>
                <a:gd name="connsiteX16" fmla="*/ 7006995 w 11944350"/>
                <a:gd name="connsiteY16" fmla="*/ 3392986 h 6791325"/>
                <a:gd name="connsiteX17" fmla="*/ 8492895 w 11944350"/>
                <a:gd name="connsiteY17" fmla="*/ 2407148 h 6791325"/>
                <a:gd name="connsiteX18" fmla="*/ 10588395 w 11944350"/>
                <a:gd name="connsiteY18" fmla="*/ 2607173 h 6791325"/>
                <a:gd name="connsiteX19" fmla="*/ 11922847 w 11944350"/>
                <a:gd name="connsiteY19" fmla="*/ 958396 h 679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4350" h="6791325">
                  <a:moveTo>
                    <a:pt x="11922847" y="958396"/>
                  </a:moveTo>
                  <a:cubicBezTo>
                    <a:pt x="11710441" y="147818"/>
                    <a:pt x="10620780" y="-40777"/>
                    <a:pt x="9884497" y="6848"/>
                  </a:cubicBezTo>
                  <a:cubicBezTo>
                    <a:pt x="8818650" y="76381"/>
                    <a:pt x="7229881" y="1044121"/>
                    <a:pt x="6293573" y="1401308"/>
                  </a:cubicBezTo>
                  <a:cubicBezTo>
                    <a:pt x="4570501" y="2059486"/>
                    <a:pt x="3269385" y="-370342"/>
                    <a:pt x="1673948" y="996496"/>
                  </a:cubicBezTo>
                  <a:cubicBezTo>
                    <a:pt x="1366290" y="1260338"/>
                    <a:pt x="1319618" y="1964236"/>
                    <a:pt x="1488210" y="2358571"/>
                  </a:cubicBezTo>
                  <a:cubicBezTo>
                    <a:pt x="1616798" y="2657656"/>
                    <a:pt x="1783485" y="3209153"/>
                    <a:pt x="1841588" y="3539671"/>
                  </a:cubicBezTo>
                  <a:cubicBezTo>
                    <a:pt x="1971128" y="4275953"/>
                    <a:pt x="487133" y="3938768"/>
                    <a:pt x="155663" y="4530271"/>
                  </a:cubicBezTo>
                  <a:cubicBezTo>
                    <a:pt x="-386310" y="5498011"/>
                    <a:pt x="607148" y="5906633"/>
                    <a:pt x="1294853" y="6156188"/>
                  </a:cubicBezTo>
                  <a:cubicBezTo>
                    <a:pt x="1482495" y="6223816"/>
                    <a:pt x="1677758" y="6279061"/>
                    <a:pt x="1816823" y="6426699"/>
                  </a:cubicBezTo>
                  <a:cubicBezTo>
                    <a:pt x="1829205" y="6440033"/>
                    <a:pt x="2205443" y="6767693"/>
                    <a:pt x="2181630" y="6753406"/>
                  </a:cubicBezTo>
                  <a:cubicBezTo>
                    <a:pt x="2294025" y="6823891"/>
                    <a:pt x="2802660" y="6784838"/>
                    <a:pt x="2930295" y="6784838"/>
                  </a:cubicBezTo>
                  <a:cubicBezTo>
                    <a:pt x="2831235" y="6709591"/>
                    <a:pt x="2550248" y="6259058"/>
                    <a:pt x="2451188" y="6126661"/>
                  </a:cubicBezTo>
                  <a:cubicBezTo>
                    <a:pt x="2279738" y="5898061"/>
                    <a:pt x="2165438" y="5698036"/>
                    <a:pt x="2352128" y="5419906"/>
                  </a:cubicBezTo>
                  <a:cubicBezTo>
                    <a:pt x="2632163" y="5002711"/>
                    <a:pt x="3646575" y="5310368"/>
                    <a:pt x="3638003" y="4676003"/>
                  </a:cubicBezTo>
                  <a:cubicBezTo>
                    <a:pt x="3631335" y="4198801"/>
                    <a:pt x="2949345" y="4121648"/>
                    <a:pt x="3425595" y="3607298"/>
                  </a:cubicBezTo>
                  <a:cubicBezTo>
                    <a:pt x="3972330" y="3016748"/>
                    <a:pt x="4710518" y="3607298"/>
                    <a:pt x="5353456" y="3782558"/>
                  </a:cubicBezTo>
                  <a:cubicBezTo>
                    <a:pt x="5906858" y="3934006"/>
                    <a:pt x="6559320" y="3850186"/>
                    <a:pt x="7006995" y="3392986"/>
                  </a:cubicBezTo>
                  <a:cubicBezTo>
                    <a:pt x="7565160" y="2821486"/>
                    <a:pt x="7475626" y="2466203"/>
                    <a:pt x="8492895" y="2407148"/>
                  </a:cubicBezTo>
                  <a:cubicBezTo>
                    <a:pt x="9212985" y="2365238"/>
                    <a:pt x="9866400" y="2736713"/>
                    <a:pt x="10588395" y="2607173"/>
                  </a:cubicBezTo>
                  <a:cubicBezTo>
                    <a:pt x="11225618" y="2491921"/>
                    <a:pt x="12105728" y="1653721"/>
                    <a:pt x="11922847" y="958396"/>
                  </a:cubicBezTo>
                  <a:close/>
                </a:path>
              </a:pathLst>
            </a:custGeom>
            <a:solidFill>
              <a:srgbClr val="174A9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231F24-2D93-9562-0474-A637578754BF}"/>
              </a:ext>
            </a:extLst>
          </p:cNvPr>
          <p:cNvGrpSpPr/>
          <p:nvPr/>
        </p:nvGrpSpPr>
        <p:grpSpPr>
          <a:xfrm>
            <a:off x="1028099" y="3928844"/>
            <a:ext cx="5014007" cy="1572812"/>
            <a:chOff x="4454664" y="1497375"/>
            <a:chExt cx="2060044" cy="179828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AC8B378-D661-1C5C-F5A1-AACADB2CE9C5}"/>
                </a:ext>
              </a:extLst>
            </p:cNvPr>
            <p:cNvSpPr/>
            <p:nvPr/>
          </p:nvSpPr>
          <p:spPr>
            <a:xfrm>
              <a:off x="4454664" y="2345534"/>
              <a:ext cx="2060044" cy="9501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Perizian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Berusaha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adalah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legalitas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yang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diberikan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kepada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pelaku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usaha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untuk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memulai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dan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menjalankan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usaha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dan/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atau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kegiatannya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.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4C65F2-372D-26F3-CF1F-AD56F01A1D4C}"/>
                </a:ext>
              </a:extLst>
            </p:cNvPr>
            <p:cNvSpPr txBox="1"/>
            <p:nvPr/>
          </p:nvSpPr>
          <p:spPr>
            <a:xfrm>
              <a:off x="4684383" y="1497375"/>
              <a:ext cx="1600607" cy="66860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UU No. 6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Tahun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2023</a:t>
              </a:r>
            </a:p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Pasal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1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ayat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4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1F1FD7C-95F8-640C-C93C-CED5044B23CC}"/>
              </a:ext>
            </a:extLst>
          </p:cNvPr>
          <p:cNvSpPr txBox="1"/>
          <p:nvPr/>
        </p:nvSpPr>
        <p:spPr>
          <a:xfrm>
            <a:off x="7026509" y="3928842"/>
            <a:ext cx="3637957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PP No. 05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Tahun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2021</a:t>
            </a:r>
          </a:p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Pasal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1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angka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4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" pitchFamily="2" charset="77"/>
              <a:ea typeface="Century Gothic" charset="0"/>
              <a:cs typeface="Century Gothic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7BAF04-ADBC-AA18-C450-8C93B9AA4954}"/>
              </a:ext>
            </a:extLst>
          </p:cNvPr>
          <p:cNvSpPr/>
          <p:nvPr/>
        </p:nvSpPr>
        <p:spPr>
          <a:xfrm>
            <a:off x="6709013" y="4670660"/>
            <a:ext cx="47064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Persetujuan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Pemerintah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Pusat dan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Pemerintah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Daerah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untuk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pelaksanaan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kegiatan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usaha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yang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wajib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dipenuhi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oleh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pelaku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usaha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sebelum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melakukan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usahanya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.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" pitchFamily="2" charset="77"/>
              <a:ea typeface="Century Gothic" charset="0"/>
              <a:cs typeface="Century Gothic" charset="0"/>
            </a:endParaRPr>
          </a:p>
        </p:txBody>
      </p:sp>
      <p:pic>
        <p:nvPicPr>
          <p:cNvPr id="6" name="Picture 5" descr="lgo sigap.png">
            <a:extLst>
              <a:ext uri="{FF2B5EF4-FFF2-40B4-BE49-F238E27FC236}">
                <a16:creationId xmlns:a16="http://schemas.microsoft.com/office/drawing/2014/main" id="{8D80A294-57AD-788A-7AB3-4DA810AF2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7" name="Round Same Side Corner Rectangle 1">
            <a:extLst>
              <a:ext uri="{FF2B5EF4-FFF2-40B4-BE49-F238E27FC236}">
                <a16:creationId xmlns:a16="http://schemas.microsoft.com/office/drawing/2014/main" id="{7340A573-7C3D-FA78-18F0-662A9445AC8D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E2C3521-D08E-F50C-3C4D-2562B4909D07}"/>
              </a:ext>
            </a:extLst>
          </p:cNvPr>
          <p:cNvSpPr txBox="1">
            <a:spLocks/>
          </p:cNvSpPr>
          <p:nvPr/>
        </p:nvSpPr>
        <p:spPr>
          <a:xfrm>
            <a:off x="318804" y="169194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SBU DAN SKK SEBAGAI PEMENUHAN</a:t>
            </a:r>
          </a:p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PERIZINAN BERUSAHA BERBASIS RISIKO</a:t>
            </a:r>
          </a:p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SEKTOR PUPR SUBSEKTOR JASA KONSTRUKSI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3C0F15-3E1C-4B30-5FED-85F7DC145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503F53A-F028-B98F-2909-5DEF6063D0B7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5006DD1-F64D-4257-9F63-179EAE639B73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658A364-EC0B-E94A-BBE4-4D9C6230ECEF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B7B8475-D6BD-CE9D-A26A-119E46FB5CF5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982F12D-3716-5D61-6302-75F3D7959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5652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8C8C4E-5BD6-FB9E-B46B-19D4573A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162" y="1903968"/>
            <a:ext cx="854959" cy="121485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DD6AB1C-DDD3-FD69-509B-032E7ED81212}"/>
              </a:ext>
            </a:extLst>
          </p:cNvPr>
          <p:cNvGrpSpPr/>
          <p:nvPr/>
        </p:nvGrpSpPr>
        <p:grpSpPr>
          <a:xfrm>
            <a:off x="2649936" y="1542157"/>
            <a:ext cx="2076286" cy="1947476"/>
            <a:chOff x="2649936" y="1400263"/>
            <a:chExt cx="2076286" cy="194747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2DB089-922D-BD1B-608E-6BEA8902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96" r="5084" b="1370"/>
            <a:stretch/>
          </p:blipFill>
          <p:spPr>
            <a:xfrm>
              <a:off x="3236506" y="1676021"/>
              <a:ext cx="977832" cy="1300912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BE9C8F0-0619-49A8-8605-05F5F4748582}"/>
                </a:ext>
              </a:extLst>
            </p:cNvPr>
            <p:cNvGrpSpPr/>
            <p:nvPr/>
          </p:nvGrpSpPr>
          <p:grpSpPr>
            <a:xfrm>
              <a:off x="2649936" y="1400263"/>
              <a:ext cx="2076286" cy="1947476"/>
              <a:chOff x="728131" y="2276872"/>
              <a:chExt cx="2763749" cy="2592288"/>
            </a:xfrm>
          </p:grpSpPr>
          <p:sp>
            <p:nvSpPr>
              <p:cNvPr id="84" name="Block Arc 83">
                <a:extLst>
                  <a:ext uri="{FF2B5EF4-FFF2-40B4-BE49-F238E27FC236}">
                    <a16:creationId xmlns:a16="http://schemas.microsoft.com/office/drawing/2014/main" id="{73E53A8A-F449-4554-96DF-24C21CB96A74}"/>
                  </a:ext>
                </a:extLst>
              </p:cNvPr>
              <p:cNvSpPr/>
              <p:nvPr/>
            </p:nvSpPr>
            <p:spPr>
              <a:xfrm>
                <a:off x="899592" y="2276872"/>
                <a:ext cx="2592288" cy="2592288"/>
              </a:xfrm>
              <a:prstGeom prst="blockArc">
                <a:avLst>
                  <a:gd name="adj1" fmla="val 12214054"/>
                  <a:gd name="adj2" fmla="val 9664598"/>
                  <a:gd name="adj3" fmla="val 14811"/>
                </a:avLst>
              </a:prstGeom>
              <a:solidFill>
                <a:srgbClr val="05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7429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9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09FC263-C292-4D3B-9EF2-04DBA5A83D22}"/>
                  </a:ext>
                </a:extLst>
              </p:cNvPr>
              <p:cNvSpPr txBox="1"/>
              <p:nvPr/>
            </p:nvSpPr>
            <p:spPr>
              <a:xfrm>
                <a:off x="728131" y="3185928"/>
                <a:ext cx="704458" cy="722064"/>
              </a:xfrm>
              <a:prstGeom prst="rect">
                <a:avLst/>
              </a:prstGeom>
              <a:noFill/>
            </p:spPr>
            <p:txBody>
              <a:bodyPr wrap="square" rIns="0" rtlCol="0">
                <a:spAutoFit/>
              </a:bodyPr>
              <a:lstStyle/>
              <a:p>
                <a:pPr marL="0" marR="0" lvl="0" indent="0" algn="ctr" defTabSz="7429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92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5B050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</a:rPr>
                  <a:t>01</a:t>
                </a:r>
                <a:endParaRPr kumimoji="0" lang="ko-KR" altLang="en-US" sz="2925" b="1" i="0" u="none" strike="noStrike" kern="0" cap="none" spc="0" normalizeH="0" baseline="0" noProof="0" dirty="0">
                  <a:ln>
                    <a:noFill/>
                  </a:ln>
                  <a:solidFill>
                    <a:srgbClr val="05B050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D55B514-D020-43DA-9B1E-D25F6BE02F72}"/>
              </a:ext>
            </a:extLst>
          </p:cNvPr>
          <p:cNvGrpSpPr/>
          <p:nvPr/>
        </p:nvGrpSpPr>
        <p:grpSpPr>
          <a:xfrm>
            <a:off x="7784093" y="1539294"/>
            <a:ext cx="2076286" cy="1947476"/>
            <a:chOff x="728131" y="2276872"/>
            <a:chExt cx="2763749" cy="2592288"/>
          </a:xfrm>
        </p:grpSpPr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1290A8E1-CD6B-4375-9926-A7E505095707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rgbClr val="24A8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9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3B8A2A9-E7B9-4D08-A0CA-70157773296B}"/>
                </a:ext>
              </a:extLst>
            </p:cNvPr>
            <p:cNvSpPr txBox="1"/>
            <p:nvPr/>
          </p:nvSpPr>
          <p:spPr>
            <a:xfrm>
              <a:off x="728131" y="3185928"/>
              <a:ext cx="704458" cy="722064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925" b="1" i="0" u="none" strike="noStrike" kern="0" cap="none" spc="0" normalizeH="0" baseline="0" noProof="0" dirty="0">
                  <a:ln>
                    <a:noFill/>
                  </a:ln>
                  <a:solidFill>
                    <a:srgbClr val="24A8C2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</a:rPr>
                <a:t>02</a:t>
              </a:r>
              <a:endParaRPr kumimoji="0" lang="ko-KR" altLang="en-US" sz="2925" b="1" i="0" u="none" strike="noStrike" kern="0" cap="none" spc="0" normalizeH="0" baseline="0" noProof="0" dirty="0">
                <a:ln>
                  <a:noFill/>
                </a:ln>
                <a:solidFill>
                  <a:srgbClr val="24A8C2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8D0452B-0EEF-4738-8CCB-B93EC3FD0F37}"/>
              </a:ext>
            </a:extLst>
          </p:cNvPr>
          <p:cNvGrpSpPr/>
          <p:nvPr/>
        </p:nvGrpSpPr>
        <p:grpSpPr>
          <a:xfrm>
            <a:off x="1450486" y="3517912"/>
            <a:ext cx="4636445" cy="2312407"/>
            <a:chOff x="4370344" y="1509806"/>
            <a:chExt cx="2237240" cy="2846038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2B1A6CD-5624-4317-8AC9-D42790EDE117}"/>
                </a:ext>
              </a:extLst>
            </p:cNvPr>
            <p:cNvSpPr/>
            <p:nvPr/>
          </p:nvSpPr>
          <p:spPr>
            <a:xfrm>
              <a:off x="4370344" y="2386075"/>
              <a:ext cx="2237240" cy="196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Sertifikat</a:t>
              </a:r>
              <a:r>
                <a:rPr kumimoji="0" lang="en-ID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Badan Usaha </a:t>
              </a:r>
              <a:r>
                <a:rPr kumimoji="0" lang="en-ID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adalah</a:t>
              </a: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tanda</a:t>
              </a:r>
              <a:r>
                <a:rPr kumimoji="0" lang="en-ID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bukti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pengakuan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terhadap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Klasifikasi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dan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Kualifikasi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atas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kemampuan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Badan Usaha Jasa </a:t>
              </a:r>
              <a:r>
                <a:rPr kumimoji="0" lang="en-ID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Konstruksi</a:t>
              </a:r>
              <a:r>
                <a:rPr kumimoji="0" lang="en-ID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termasuk</a:t>
              </a: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hasil</a:t>
              </a: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penyetaraan</a:t>
              </a: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kemampuan</a:t>
              </a: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Badan Usaha Jasa </a:t>
              </a:r>
              <a:r>
                <a:rPr kumimoji="0" lang="en-ID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Konstruksi</a:t>
              </a: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</a:t>
              </a:r>
              <a:r>
                <a:rPr kumimoji="0" lang="en-ID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asing</a:t>
              </a:r>
              <a:r>
                <a:rPr kumimoji="0" lang="en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. 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7E3023C-ED70-48DB-97A7-6ECF6E69F351}"/>
                </a:ext>
              </a:extLst>
            </p:cNvPr>
            <p:cNvSpPr txBox="1"/>
            <p:nvPr/>
          </p:nvSpPr>
          <p:spPr>
            <a:xfrm>
              <a:off x="4667773" y="1509806"/>
              <a:ext cx="1600607" cy="71972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PP No. 14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Tahun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2021</a:t>
              </a:r>
            </a:p>
            <a:p>
              <a:pPr marL="0" marR="0" lvl="0" indent="0" algn="ctr" defTabSz="742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Pasal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Century Gothic" charset="0"/>
                  <a:cs typeface="Century Gothic" charset="0"/>
                </a:rPr>
                <a:t> 1 Angka 16 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13C0630B-3557-4676-AE73-9FEAF835C664}"/>
              </a:ext>
            </a:extLst>
          </p:cNvPr>
          <p:cNvSpPr txBox="1"/>
          <p:nvPr/>
        </p:nvSpPr>
        <p:spPr>
          <a:xfrm>
            <a:off x="7488810" y="3517911"/>
            <a:ext cx="309757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PP No. 14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Tahun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2021</a:t>
            </a:r>
          </a:p>
          <a:p>
            <a:pPr marL="0" marR="0" lvl="0" indent="0" algn="ctr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Pasal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Century Gothic" charset="0"/>
                <a:cs typeface="Century Gothic" charset="0"/>
              </a:rPr>
              <a:t> 1 Angka 18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" pitchFamily="2" charset="77"/>
              <a:ea typeface="Century Gothic" charset="0"/>
              <a:cs typeface="Century Gothic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96A1338-A052-4811-BFD1-E379925528A7}"/>
              </a:ext>
            </a:extLst>
          </p:cNvPr>
          <p:cNvSpPr/>
          <p:nvPr/>
        </p:nvSpPr>
        <p:spPr>
          <a:xfrm>
            <a:off x="6981498" y="4245323"/>
            <a:ext cx="400794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74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</a:rPr>
              <a:t>Sertifikat Kompetensi Kerja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adalah tanda </a:t>
            </a: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</a:rPr>
              <a:t>bukti pengakuan kompetensi tenaga kerja konstruksi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M Sans" pitchFamily="2" charset="77"/>
              <a:ea typeface="Century Gothic" charset="0"/>
              <a:cs typeface="Century Gothic" charset="0"/>
            </a:endParaRPr>
          </a:p>
        </p:txBody>
      </p:sp>
      <p:pic>
        <p:nvPicPr>
          <p:cNvPr id="6" name="Picture 5" descr="lgo sigap.png">
            <a:extLst>
              <a:ext uri="{FF2B5EF4-FFF2-40B4-BE49-F238E27FC236}">
                <a16:creationId xmlns:a16="http://schemas.microsoft.com/office/drawing/2014/main" id="{7F50908C-3DE8-6737-3DBB-E0B7BE22E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7" name="Round Same Side Corner Rectangle 1">
            <a:extLst>
              <a:ext uri="{FF2B5EF4-FFF2-40B4-BE49-F238E27FC236}">
                <a16:creationId xmlns:a16="http://schemas.microsoft.com/office/drawing/2014/main" id="{7D0A958E-90D6-9DE2-30B8-7089F33D1B4E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11F499-0077-CA00-DE3D-583E4B5F35B5}"/>
              </a:ext>
            </a:extLst>
          </p:cNvPr>
          <p:cNvSpPr txBox="1">
            <a:spLocks/>
          </p:cNvSpPr>
          <p:nvPr/>
        </p:nvSpPr>
        <p:spPr>
          <a:xfrm>
            <a:off x="318804" y="169194"/>
            <a:ext cx="8718793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SBU &amp; SKK SEBAGAI PENGAKUAN ATAS</a:t>
            </a:r>
          </a:p>
          <a:p>
            <a:pPr>
              <a:lnSpc>
                <a:spcPct val="100000"/>
              </a:lnSpc>
              <a:defRPr/>
            </a:pPr>
            <a:r>
              <a:rPr lang="fi-FI" sz="2400" b="1" dirty="0">
                <a:solidFill>
                  <a:prstClr val="black"/>
                </a:solidFill>
                <a:latin typeface="Segoe UI"/>
              </a:rPr>
              <a:t>KEDALAMAN KOMPETENSI BUJK &amp; TKK-KONSTRUKSI</a:t>
            </a:r>
          </a:p>
          <a:p>
            <a:pPr>
              <a:lnSpc>
                <a:spcPct val="100000"/>
              </a:lnSpc>
              <a:defRPr/>
            </a:pPr>
            <a:endParaRPr lang="fi-FI" sz="24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97D84F-083C-B149-28AC-F571BB005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62F3B8B-2DF2-C8EA-C970-76999E67E028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3DC752-D9A9-0188-8FFB-695F95A36AD2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EFEBA5-34A4-7E88-976A-A14821485306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2A9DF83-1D0C-6A4C-0D45-CC3402643A5A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D60FB4-5303-2FCB-BDA6-9722598BE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2819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BE9C8F0-0619-49A8-8605-05F5F4748582}"/>
              </a:ext>
            </a:extLst>
          </p:cNvPr>
          <p:cNvGrpSpPr/>
          <p:nvPr/>
        </p:nvGrpSpPr>
        <p:grpSpPr>
          <a:xfrm>
            <a:off x="895971" y="1217318"/>
            <a:ext cx="2555429" cy="2396893"/>
            <a:chOff x="728131" y="2276872"/>
            <a:chExt cx="2763749" cy="2592288"/>
          </a:xfrm>
        </p:grpSpPr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73E53A8A-F449-4554-96DF-24C21CB96A74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rgbClr val="1E326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9FC263-C292-4D3B-9EF2-04DBA5A83D22}"/>
                </a:ext>
              </a:extLst>
            </p:cNvPr>
            <p:cNvSpPr txBox="1"/>
            <p:nvPr/>
          </p:nvSpPr>
          <p:spPr>
            <a:xfrm>
              <a:off x="728131" y="3185929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3267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rPr>
                <a:t>01</a:t>
              </a:r>
              <a:endParaRPr kumimoji="0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E3267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55B514-D020-43DA-9B1E-D25F6BE02F72}"/>
              </a:ext>
            </a:extLst>
          </p:cNvPr>
          <p:cNvGrpSpPr/>
          <p:nvPr/>
        </p:nvGrpSpPr>
        <p:grpSpPr>
          <a:xfrm>
            <a:off x="5230344" y="1222211"/>
            <a:ext cx="2555429" cy="2396893"/>
            <a:chOff x="728131" y="2276872"/>
            <a:chExt cx="2763749" cy="2592288"/>
          </a:xfrm>
        </p:grpSpPr>
        <p:sp>
          <p:nvSpPr>
            <p:cNvPr id="30" name="Block Arc 29">
              <a:extLst>
                <a:ext uri="{FF2B5EF4-FFF2-40B4-BE49-F238E27FC236}">
                  <a16:creationId xmlns:a16="http://schemas.microsoft.com/office/drawing/2014/main" id="{1290A8E1-CD6B-4375-9926-A7E505095707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rgbClr val="24A8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B8A2A9-E7B9-4D08-A0CA-70157773296B}"/>
                </a:ext>
              </a:extLst>
            </p:cNvPr>
            <p:cNvSpPr txBox="1"/>
            <p:nvPr/>
          </p:nvSpPr>
          <p:spPr>
            <a:xfrm>
              <a:off x="728131" y="3185929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24A8C2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rPr>
                <a:t>02</a:t>
              </a:r>
              <a:endParaRPr kumimoji="0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4A8C2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1D0B04-C30A-4D46-BC2F-00207C3EAFA7}"/>
              </a:ext>
            </a:extLst>
          </p:cNvPr>
          <p:cNvGrpSpPr/>
          <p:nvPr/>
        </p:nvGrpSpPr>
        <p:grpSpPr>
          <a:xfrm>
            <a:off x="8831323" y="1224868"/>
            <a:ext cx="2555429" cy="2396893"/>
            <a:chOff x="728131" y="2276872"/>
            <a:chExt cx="2763749" cy="2592288"/>
          </a:xfrm>
        </p:grpSpPr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774D195D-2059-4E89-9E30-3388656E952D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6FEBB1-A8A4-42DE-A0B0-25955CB228EC}"/>
                </a:ext>
              </a:extLst>
            </p:cNvPr>
            <p:cNvSpPr txBox="1"/>
            <p:nvPr/>
          </p:nvSpPr>
          <p:spPr>
            <a:xfrm>
              <a:off x="728131" y="3185929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rPr>
                <a:t>03</a:t>
              </a:r>
              <a:endParaRPr kumimoji="0" lang="ko-KR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54" name="Oval 44">
            <a:extLst>
              <a:ext uri="{FF2B5EF4-FFF2-40B4-BE49-F238E27FC236}">
                <a16:creationId xmlns:a16="http://schemas.microsoft.com/office/drawing/2014/main" id="{7ECA576D-6FB4-469D-9DF4-461A129DE1E5}"/>
              </a:ext>
            </a:extLst>
          </p:cNvPr>
          <p:cNvSpPr>
            <a:spLocks noChangeAspect="1"/>
          </p:cNvSpPr>
          <p:nvPr/>
        </p:nvSpPr>
        <p:spPr>
          <a:xfrm>
            <a:off x="9835401" y="1860007"/>
            <a:ext cx="888358" cy="1057755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5" name="Rounded Rectangle 51">
            <a:extLst>
              <a:ext uri="{FF2B5EF4-FFF2-40B4-BE49-F238E27FC236}">
                <a16:creationId xmlns:a16="http://schemas.microsoft.com/office/drawing/2014/main" id="{C6096D02-146E-4978-AF9D-2DAD2ACFB8C2}"/>
              </a:ext>
            </a:extLst>
          </p:cNvPr>
          <p:cNvSpPr/>
          <p:nvPr/>
        </p:nvSpPr>
        <p:spPr>
          <a:xfrm rot="16200000" flipH="1">
            <a:off x="6019706" y="1779036"/>
            <a:ext cx="1131695" cy="1127385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24A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919A4B0-BE12-4B30-82B4-86EDE049B32E}"/>
              </a:ext>
            </a:extLst>
          </p:cNvPr>
          <p:cNvGrpSpPr/>
          <p:nvPr/>
        </p:nvGrpSpPr>
        <p:grpSpPr>
          <a:xfrm>
            <a:off x="1744411" y="1753511"/>
            <a:ext cx="1017088" cy="1215057"/>
            <a:chOff x="7981066" y="2575110"/>
            <a:chExt cx="1017088" cy="1215057"/>
          </a:xfrm>
          <a:solidFill>
            <a:srgbClr val="1E3267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5755BFF-C33F-4CD9-AE2B-88636FC36D9C}"/>
                </a:ext>
              </a:extLst>
            </p:cNvPr>
            <p:cNvSpPr/>
            <p:nvPr/>
          </p:nvSpPr>
          <p:spPr>
            <a:xfrm>
              <a:off x="7981066" y="2811194"/>
              <a:ext cx="1017088" cy="978973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raphic 12">
              <a:extLst>
                <a:ext uri="{FF2B5EF4-FFF2-40B4-BE49-F238E27FC236}">
                  <a16:creationId xmlns:a16="http://schemas.microsoft.com/office/drawing/2014/main" id="{690C1900-86DA-4F62-B834-0EA09B83521E}"/>
                </a:ext>
              </a:extLst>
            </p:cNvPr>
            <p:cNvSpPr/>
            <p:nvPr/>
          </p:nvSpPr>
          <p:spPr>
            <a:xfrm>
              <a:off x="8006387" y="2575110"/>
              <a:ext cx="629297" cy="357806"/>
            </a:xfrm>
            <a:custGeom>
              <a:avLst/>
              <a:gdLst>
                <a:gd name="connsiteX0" fmla="*/ 11922847 w 11944350"/>
                <a:gd name="connsiteY0" fmla="*/ 958396 h 6791325"/>
                <a:gd name="connsiteX1" fmla="*/ 9884497 w 11944350"/>
                <a:gd name="connsiteY1" fmla="*/ 6848 h 6791325"/>
                <a:gd name="connsiteX2" fmla="*/ 6293573 w 11944350"/>
                <a:gd name="connsiteY2" fmla="*/ 1401308 h 6791325"/>
                <a:gd name="connsiteX3" fmla="*/ 1673948 w 11944350"/>
                <a:gd name="connsiteY3" fmla="*/ 996496 h 6791325"/>
                <a:gd name="connsiteX4" fmla="*/ 1488210 w 11944350"/>
                <a:gd name="connsiteY4" fmla="*/ 2358571 h 6791325"/>
                <a:gd name="connsiteX5" fmla="*/ 1841588 w 11944350"/>
                <a:gd name="connsiteY5" fmla="*/ 3539671 h 6791325"/>
                <a:gd name="connsiteX6" fmla="*/ 155663 w 11944350"/>
                <a:gd name="connsiteY6" fmla="*/ 4530271 h 6791325"/>
                <a:gd name="connsiteX7" fmla="*/ 1294853 w 11944350"/>
                <a:gd name="connsiteY7" fmla="*/ 6156188 h 6791325"/>
                <a:gd name="connsiteX8" fmla="*/ 1816823 w 11944350"/>
                <a:gd name="connsiteY8" fmla="*/ 6426699 h 6791325"/>
                <a:gd name="connsiteX9" fmla="*/ 2181630 w 11944350"/>
                <a:gd name="connsiteY9" fmla="*/ 6753406 h 6791325"/>
                <a:gd name="connsiteX10" fmla="*/ 2930295 w 11944350"/>
                <a:gd name="connsiteY10" fmla="*/ 6784838 h 6791325"/>
                <a:gd name="connsiteX11" fmla="*/ 2451188 w 11944350"/>
                <a:gd name="connsiteY11" fmla="*/ 6126661 h 6791325"/>
                <a:gd name="connsiteX12" fmla="*/ 2352128 w 11944350"/>
                <a:gd name="connsiteY12" fmla="*/ 5419906 h 6791325"/>
                <a:gd name="connsiteX13" fmla="*/ 3638003 w 11944350"/>
                <a:gd name="connsiteY13" fmla="*/ 4676003 h 6791325"/>
                <a:gd name="connsiteX14" fmla="*/ 3425595 w 11944350"/>
                <a:gd name="connsiteY14" fmla="*/ 3607298 h 6791325"/>
                <a:gd name="connsiteX15" fmla="*/ 5353456 w 11944350"/>
                <a:gd name="connsiteY15" fmla="*/ 3782558 h 6791325"/>
                <a:gd name="connsiteX16" fmla="*/ 7006995 w 11944350"/>
                <a:gd name="connsiteY16" fmla="*/ 3392986 h 6791325"/>
                <a:gd name="connsiteX17" fmla="*/ 8492895 w 11944350"/>
                <a:gd name="connsiteY17" fmla="*/ 2407148 h 6791325"/>
                <a:gd name="connsiteX18" fmla="*/ 10588395 w 11944350"/>
                <a:gd name="connsiteY18" fmla="*/ 2607173 h 6791325"/>
                <a:gd name="connsiteX19" fmla="*/ 11922847 w 11944350"/>
                <a:gd name="connsiteY19" fmla="*/ 958396 h 679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4350" h="6791325">
                  <a:moveTo>
                    <a:pt x="11922847" y="958396"/>
                  </a:moveTo>
                  <a:cubicBezTo>
                    <a:pt x="11710441" y="147818"/>
                    <a:pt x="10620780" y="-40777"/>
                    <a:pt x="9884497" y="6848"/>
                  </a:cubicBezTo>
                  <a:cubicBezTo>
                    <a:pt x="8818650" y="76381"/>
                    <a:pt x="7229881" y="1044121"/>
                    <a:pt x="6293573" y="1401308"/>
                  </a:cubicBezTo>
                  <a:cubicBezTo>
                    <a:pt x="4570501" y="2059486"/>
                    <a:pt x="3269385" y="-370342"/>
                    <a:pt x="1673948" y="996496"/>
                  </a:cubicBezTo>
                  <a:cubicBezTo>
                    <a:pt x="1366290" y="1260338"/>
                    <a:pt x="1319618" y="1964236"/>
                    <a:pt x="1488210" y="2358571"/>
                  </a:cubicBezTo>
                  <a:cubicBezTo>
                    <a:pt x="1616798" y="2657656"/>
                    <a:pt x="1783485" y="3209153"/>
                    <a:pt x="1841588" y="3539671"/>
                  </a:cubicBezTo>
                  <a:cubicBezTo>
                    <a:pt x="1971128" y="4275953"/>
                    <a:pt x="487133" y="3938768"/>
                    <a:pt x="155663" y="4530271"/>
                  </a:cubicBezTo>
                  <a:cubicBezTo>
                    <a:pt x="-386310" y="5498011"/>
                    <a:pt x="607148" y="5906633"/>
                    <a:pt x="1294853" y="6156188"/>
                  </a:cubicBezTo>
                  <a:cubicBezTo>
                    <a:pt x="1482495" y="6223816"/>
                    <a:pt x="1677758" y="6279061"/>
                    <a:pt x="1816823" y="6426699"/>
                  </a:cubicBezTo>
                  <a:cubicBezTo>
                    <a:pt x="1829205" y="6440033"/>
                    <a:pt x="2205443" y="6767693"/>
                    <a:pt x="2181630" y="6753406"/>
                  </a:cubicBezTo>
                  <a:cubicBezTo>
                    <a:pt x="2294025" y="6823891"/>
                    <a:pt x="2802660" y="6784838"/>
                    <a:pt x="2930295" y="6784838"/>
                  </a:cubicBezTo>
                  <a:cubicBezTo>
                    <a:pt x="2831235" y="6709591"/>
                    <a:pt x="2550248" y="6259058"/>
                    <a:pt x="2451188" y="6126661"/>
                  </a:cubicBezTo>
                  <a:cubicBezTo>
                    <a:pt x="2279738" y="5898061"/>
                    <a:pt x="2165438" y="5698036"/>
                    <a:pt x="2352128" y="5419906"/>
                  </a:cubicBezTo>
                  <a:cubicBezTo>
                    <a:pt x="2632163" y="5002711"/>
                    <a:pt x="3646575" y="5310368"/>
                    <a:pt x="3638003" y="4676003"/>
                  </a:cubicBezTo>
                  <a:cubicBezTo>
                    <a:pt x="3631335" y="4198801"/>
                    <a:pt x="2949345" y="4121648"/>
                    <a:pt x="3425595" y="3607298"/>
                  </a:cubicBezTo>
                  <a:cubicBezTo>
                    <a:pt x="3972330" y="3016748"/>
                    <a:pt x="4710518" y="3607298"/>
                    <a:pt x="5353456" y="3782558"/>
                  </a:cubicBezTo>
                  <a:cubicBezTo>
                    <a:pt x="5906858" y="3934006"/>
                    <a:pt x="6559320" y="3850186"/>
                    <a:pt x="7006995" y="3392986"/>
                  </a:cubicBezTo>
                  <a:cubicBezTo>
                    <a:pt x="7565160" y="2821486"/>
                    <a:pt x="7475626" y="2466203"/>
                    <a:pt x="8492895" y="2407148"/>
                  </a:cubicBezTo>
                  <a:cubicBezTo>
                    <a:pt x="9212985" y="2365238"/>
                    <a:pt x="9866400" y="2736713"/>
                    <a:pt x="10588395" y="2607173"/>
                  </a:cubicBezTo>
                  <a:cubicBezTo>
                    <a:pt x="11225618" y="2491921"/>
                    <a:pt x="12105728" y="1653721"/>
                    <a:pt x="11922847" y="9583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BD6DE4-0B5B-43A4-BD5F-907542D92685}"/>
              </a:ext>
            </a:extLst>
          </p:cNvPr>
          <p:cNvGrpSpPr/>
          <p:nvPr/>
        </p:nvGrpSpPr>
        <p:grpSpPr>
          <a:xfrm>
            <a:off x="8110037" y="3697637"/>
            <a:ext cx="4156537" cy="1963806"/>
            <a:chOff x="4841043" y="1257438"/>
            <a:chExt cx="1574762" cy="196380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83D87C-5FD5-4E6A-B665-A126EC0D1211}"/>
                </a:ext>
              </a:extLst>
            </p:cNvPr>
            <p:cNvSpPr/>
            <p:nvPr/>
          </p:nvSpPr>
          <p:spPr>
            <a:xfrm>
              <a:off x="4992703" y="1897805"/>
              <a:ext cx="134060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Sektor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Pekerjaan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Umum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Dan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Perumahan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Rakyat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Subsektor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Jasa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Konstruksi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termasuk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dalam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kegiatan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usaha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dengan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tingkat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Risiko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menengah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tinggi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59C41DC-32FC-4D95-94B9-8B4DE7FA148E}"/>
                </a:ext>
              </a:extLst>
            </p:cNvPr>
            <p:cNvSpPr txBox="1"/>
            <p:nvPr/>
          </p:nvSpPr>
          <p:spPr>
            <a:xfrm>
              <a:off x="4841043" y="1257438"/>
              <a:ext cx="157476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Lampiran 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PP No. 05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Tahun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2021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8D0452B-0EEF-4738-8CCB-B93EC3FD0F37}"/>
              </a:ext>
            </a:extLst>
          </p:cNvPr>
          <p:cNvGrpSpPr/>
          <p:nvPr/>
        </p:nvGrpSpPr>
        <p:grpSpPr>
          <a:xfrm>
            <a:off x="220722" y="3678497"/>
            <a:ext cx="4401879" cy="2195239"/>
            <a:chOff x="4684383" y="1539289"/>
            <a:chExt cx="1725794" cy="219523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2B1A6CD-5624-4317-8AC9-D42790EDE117}"/>
                </a:ext>
              </a:extLst>
            </p:cNvPr>
            <p:cNvSpPr/>
            <p:nvPr/>
          </p:nvSpPr>
          <p:spPr>
            <a:xfrm>
              <a:off x="4727002" y="2164868"/>
              <a:ext cx="168317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Perizinan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Berusaha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untuk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kegiatan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usaha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dengan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tingkat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Risiko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menengah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tinggi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sebagaimana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dimaksud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dalam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Pasal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10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ayat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(2)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huruf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b 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berupa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NIB; dan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Sertifikat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Standar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7E3023C-ED70-48DB-97A7-6ECF6E69F351}"/>
                </a:ext>
              </a:extLst>
            </p:cNvPr>
            <p:cNvSpPr txBox="1"/>
            <p:nvPr/>
          </p:nvSpPr>
          <p:spPr>
            <a:xfrm>
              <a:off x="4684383" y="1539289"/>
              <a:ext cx="160060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PP No. 05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Tahun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2021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Pasal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14 </a:t>
              </a:r>
              <a:r>
                <a:rPr kumimoji="0" lang="en-US" altLang="ko-KR" sz="1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ayat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DM Sans" pitchFamily="2" charset="77"/>
                  <a:ea typeface="맑은 고딕" panose="020B0503020000020004" pitchFamily="34" charset="-127"/>
                  <a:cs typeface="Arial" pitchFamily="34" charset="0"/>
                </a:rPr>
                <a:t> 1 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3C0630B-3557-4676-AE73-9FEAF835C664}"/>
              </a:ext>
            </a:extLst>
          </p:cNvPr>
          <p:cNvSpPr txBox="1"/>
          <p:nvPr/>
        </p:nvSpPr>
        <p:spPr>
          <a:xfrm>
            <a:off x="4679356" y="3722451"/>
            <a:ext cx="381239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PP No. 05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Tahun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Pasal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 99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" pitchFamily="2" charset="77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6A1338-A052-4811-BFD1-E379925528A7}"/>
              </a:ext>
            </a:extLst>
          </p:cNvPr>
          <p:cNvSpPr/>
          <p:nvPr/>
        </p:nvSpPr>
        <p:spPr>
          <a:xfrm>
            <a:off x="4956388" y="4338004"/>
            <a:ext cx="31839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Sertifikat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Standar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Perizinan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Berusaha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subsektor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jasa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konstruksi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 </a:t>
            </a:r>
            <a:r>
              <a:rPr kumimoji="0" lang="en-ID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meliputi</a:t>
            </a:r>
            <a:r>
              <a:rPr kumimoji="0" lang="en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" pitchFamily="2" charset="77"/>
                <a:cs typeface="Arial" panose="020B0604020202020204" pitchFamily="34" charset="0"/>
              </a:rPr>
              <a:t>: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DM Sans" pitchFamily="2" charset="77"/>
              <a:ea typeface="맑은 고딕" panose="020B0503020000020004" pitchFamily="34" charset="-127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SBU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Konstruksi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M Sans" pitchFamily="2" charset="77"/>
              <a:ea typeface="맑은 고딕" panose="020B0503020000020004" pitchFamily="34" charset="-127"/>
              <a:cs typeface="Arial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SKK </a:t>
            </a: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Konstruksi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; dan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" pitchFamily="2" charset="77"/>
                <a:ea typeface="맑은 고딕" panose="020B0503020000020004" pitchFamily="34" charset="-127"/>
                <a:cs typeface="Arial" pitchFamily="34" charset="0"/>
              </a:rPr>
              <a:t>Lisensi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M Sans" pitchFamily="2" charset="77"/>
              <a:ea typeface="맑은 고딕" panose="020B0503020000020004" pitchFamily="34" charset="-127"/>
              <a:cs typeface="Arial" pitchFamily="34" charset="0"/>
            </a:endParaRPr>
          </a:p>
        </p:txBody>
      </p:sp>
      <p:pic>
        <p:nvPicPr>
          <p:cNvPr id="17" name="Picture 16" descr="lgo sigap.png">
            <a:extLst>
              <a:ext uri="{FF2B5EF4-FFF2-40B4-BE49-F238E27FC236}">
                <a16:creationId xmlns:a16="http://schemas.microsoft.com/office/drawing/2014/main" id="{486B2862-2AF0-8276-ADED-A048C3CC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8" name="Round Same Side Corner Rectangle 1">
            <a:extLst>
              <a:ext uri="{FF2B5EF4-FFF2-40B4-BE49-F238E27FC236}">
                <a16:creationId xmlns:a16="http://schemas.microsoft.com/office/drawing/2014/main" id="{7D3F532E-736A-1E08-0297-197282003DEC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EABC3C-42D7-8A27-B0B8-D3C44AAF25F4}"/>
              </a:ext>
            </a:extLst>
          </p:cNvPr>
          <p:cNvSpPr txBox="1">
            <a:spLocks/>
          </p:cNvSpPr>
          <p:nvPr/>
        </p:nvSpPr>
        <p:spPr>
          <a:xfrm>
            <a:off x="318804" y="169194"/>
            <a:ext cx="867105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000" b="1" dirty="0">
                <a:solidFill>
                  <a:prstClr val="black"/>
                </a:solidFill>
                <a:latin typeface="Segoe UI"/>
              </a:rPr>
              <a:t>PERIZINAN BERUSAHA BERBASIS RESIKO SEKTOR PEKERJAAN UMUM DAN PERUMAHAN RAKYAT SUBSEKTOR JASA KONSTRUKSI</a:t>
            </a:r>
          </a:p>
          <a:p>
            <a:pPr>
              <a:lnSpc>
                <a:spcPct val="100000"/>
              </a:lnSpc>
              <a:defRPr/>
            </a:pPr>
            <a:endParaRPr lang="fi-FI" sz="2000" b="1" dirty="0">
              <a:solidFill>
                <a:prstClr val="black"/>
              </a:solidFill>
              <a:latin typeface="Segoe U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BCDEF8-8DD8-71CC-D7C5-158D49E37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46141"/>
            <a:ext cx="12192000" cy="5053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FB4DBC4-A864-9098-460B-F55822D10F46}"/>
              </a:ext>
            </a:extLst>
          </p:cNvPr>
          <p:cNvGrpSpPr/>
          <p:nvPr/>
        </p:nvGrpSpPr>
        <p:grpSpPr>
          <a:xfrm>
            <a:off x="347157" y="6260533"/>
            <a:ext cx="5739774" cy="434260"/>
            <a:chOff x="534093" y="6215953"/>
            <a:chExt cx="5739774" cy="43426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82674B1-F26F-4C5D-89CA-74502381A0E8}"/>
                </a:ext>
              </a:extLst>
            </p:cNvPr>
            <p:cNvGrpSpPr/>
            <p:nvPr/>
          </p:nvGrpSpPr>
          <p:grpSpPr>
            <a:xfrm>
              <a:off x="968353" y="6234714"/>
              <a:ext cx="5305514" cy="415499"/>
              <a:chOff x="837102" y="6173125"/>
              <a:chExt cx="5305514" cy="415499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A9F8CE-0352-BB3C-44EC-4D18E7A65C93}"/>
                  </a:ext>
                </a:extLst>
              </p:cNvPr>
              <p:cNvSpPr txBox="1"/>
              <p:nvPr/>
            </p:nvSpPr>
            <p:spPr>
              <a:xfrm>
                <a:off x="837102" y="6334708"/>
                <a:ext cx="530551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030" b="1" spc="320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LEMBAGA PENGEMBANGAN JASA KONSTRUKSI</a:t>
                </a:r>
                <a:endParaRPr lang="en-ID" sz="1030" b="1" spc="320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AA833AF-860D-190D-8C63-8A4E42B2AE0B}"/>
                  </a:ext>
                </a:extLst>
              </p:cNvPr>
              <p:cNvSpPr txBox="1"/>
              <p:nvPr/>
            </p:nvSpPr>
            <p:spPr>
              <a:xfrm>
                <a:off x="837102" y="6173125"/>
                <a:ext cx="53055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200" b="1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KEMENTERIAN PEKERJAAN UMUM DAN PERUMAHAN RAKYAT</a:t>
                </a:r>
                <a:endParaRPr lang="en-ID" sz="1200" b="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5B5435-1D97-6E11-09DC-7D7B86CA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93" y="6215953"/>
              <a:ext cx="434260" cy="434260"/>
            </a:xfrm>
            <a:prstGeom prst="rect">
              <a:avLst/>
            </a:prstGeom>
            <a:ln w="3175">
              <a:solidFill>
                <a:srgbClr val="354878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22416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6DE09EE9-D753-1E61-C18F-E9FD174AA58C}"/>
              </a:ext>
            </a:extLst>
          </p:cNvPr>
          <p:cNvSpPr/>
          <p:nvPr/>
        </p:nvSpPr>
        <p:spPr>
          <a:xfrm>
            <a:off x="359379" y="1209557"/>
            <a:ext cx="8792185" cy="761163"/>
          </a:xfrm>
          <a:prstGeom prst="snip2DiagRect">
            <a:avLst/>
          </a:prstGeom>
          <a:solidFill>
            <a:srgbClr val="F7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733" name="Google Shape;2733;p31"/>
          <p:cNvGrpSpPr/>
          <p:nvPr/>
        </p:nvGrpSpPr>
        <p:grpSpPr>
          <a:xfrm>
            <a:off x="176914" y="2493439"/>
            <a:ext cx="4222286" cy="3275726"/>
            <a:chOff x="637925" y="2036075"/>
            <a:chExt cx="2981675" cy="2104400"/>
          </a:xfrm>
        </p:grpSpPr>
        <p:sp>
          <p:nvSpPr>
            <p:cNvPr id="2757" name="Google Shape;2757;p31"/>
            <p:cNvSpPr/>
            <p:nvPr/>
          </p:nvSpPr>
          <p:spPr>
            <a:xfrm>
              <a:off x="3532475" y="3044725"/>
              <a:ext cx="87125" cy="87100"/>
            </a:xfrm>
            <a:custGeom>
              <a:avLst/>
              <a:gdLst/>
              <a:ahLst/>
              <a:cxnLst/>
              <a:rect l="l" t="t" r="r" b="b"/>
              <a:pathLst>
                <a:path w="3485" h="3484" extrusionOk="0">
                  <a:moveTo>
                    <a:pt x="1743" y="0"/>
                  </a:moveTo>
                  <a:cubicBezTo>
                    <a:pt x="793" y="0"/>
                    <a:pt x="1" y="760"/>
                    <a:pt x="1" y="1742"/>
                  </a:cubicBezTo>
                  <a:cubicBezTo>
                    <a:pt x="1" y="2692"/>
                    <a:pt x="793" y="3484"/>
                    <a:pt x="1743" y="3484"/>
                  </a:cubicBezTo>
                  <a:cubicBezTo>
                    <a:pt x="2693" y="3484"/>
                    <a:pt x="3485" y="2692"/>
                    <a:pt x="3485" y="1742"/>
                  </a:cubicBezTo>
                  <a:cubicBezTo>
                    <a:pt x="3485" y="760"/>
                    <a:pt x="2693" y="0"/>
                    <a:pt x="174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31"/>
            <p:cNvSpPr/>
            <p:nvPr/>
          </p:nvSpPr>
          <p:spPr>
            <a:xfrm>
              <a:off x="2694850" y="2979800"/>
              <a:ext cx="86325" cy="62575"/>
            </a:xfrm>
            <a:custGeom>
              <a:avLst/>
              <a:gdLst/>
              <a:ahLst/>
              <a:cxnLst/>
              <a:rect l="l" t="t" r="r" b="b"/>
              <a:pathLst>
                <a:path w="3453" h="2503" extrusionOk="0">
                  <a:moveTo>
                    <a:pt x="0" y="0"/>
                  </a:moveTo>
                  <a:lnTo>
                    <a:pt x="855" y="1267"/>
                  </a:lnTo>
                  <a:lnTo>
                    <a:pt x="1710" y="2502"/>
                  </a:lnTo>
                  <a:lnTo>
                    <a:pt x="2597" y="1267"/>
                  </a:lnTo>
                  <a:lnTo>
                    <a:pt x="3452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31"/>
            <p:cNvSpPr/>
            <p:nvPr/>
          </p:nvSpPr>
          <p:spPr>
            <a:xfrm>
              <a:off x="2384475" y="3080350"/>
              <a:ext cx="373725" cy="6350"/>
            </a:xfrm>
            <a:custGeom>
              <a:avLst/>
              <a:gdLst/>
              <a:ahLst/>
              <a:cxnLst/>
              <a:rect l="l" t="t" r="r" b="b"/>
              <a:pathLst>
                <a:path w="14949" h="254" extrusionOk="0">
                  <a:moveTo>
                    <a:pt x="1" y="0"/>
                  </a:moveTo>
                  <a:lnTo>
                    <a:pt x="1" y="254"/>
                  </a:lnTo>
                  <a:lnTo>
                    <a:pt x="14949" y="254"/>
                  </a:lnTo>
                  <a:lnTo>
                    <a:pt x="14949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31"/>
            <p:cNvSpPr/>
            <p:nvPr/>
          </p:nvSpPr>
          <p:spPr>
            <a:xfrm>
              <a:off x="1694900" y="3759650"/>
              <a:ext cx="6350" cy="373700"/>
            </a:xfrm>
            <a:custGeom>
              <a:avLst/>
              <a:gdLst/>
              <a:ahLst/>
              <a:cxnLst/>
              <a:rect l="l" t="t" r="r" b="b"/>
              <a:pathLst>
                <a:path w="254" h="14948" extrusionOk="0">
                  <a:moveTo>
                    <a:pt x="0" y="0"/>
                  </a:moveTo>
                  <a:lnTo>
                    <a:pt x="0" y="14948"/>
                  </a:lnTo>
                  <a:lnTo>
                    <a:pt x="253" y="14948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31"/>
            <p:cNvSpPr/>
            <p:nvPr/>
          </p:nvSpPr>
          <p:spPr>
            <a:xfrm>
              <a:off x="642675" y="3080350"/>
              <a:ext cx="373725" cy="6350"/>
            </a:xfrm>
            <a:custGeom>
              <a:avLst/>
              <a:gdLst/>
              <a:ahLst/>
              <a:cxnLst/>
              <a:rect l="l" t="t" r="r" b="b"/>
              <a:pathLst>
                <a:path w="14949" h="254" extrusionOk="0">
                  <a:moveTo>
                    <a:pt x="1" y="0"/>
                  </a:moveTo>
                  <a:lnTo>
                    <a:pt x="1" y="254"/>
                  </a:lnTo>
                  <a:lnTo>
                    <a:pt x="14949" y="254"/>
                  </a:lnTo>
                  <a:lnTo>
                    <a:pt x="14949" y="0"/>
                  </a:lnTo>
                  <a:close/>
                </a:path>
              </a:pathLst>
            </a:custGeom>
            <a:solidFill>
              <a:srgbClr val="9697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31"/>
            <p:cNvSpPr/>
            <p:nvPr/>
          </p:nvSpPr>
          <p:spPr>
            <a:xfrm>
              <a:off x="1698050" y="3079550"/>
              <a:ext cx="688050" cy="688025"/>
            </a:xfrm>
            <a:custGeom>
              <a:avLst/>
              <a:gdLst/>
              <a:ahLst/>
              <a:cxnLst/>
              <a:rect l="l" t="t" r="r" b="b"/>
              <a:pathLst>
                <a:path w="27522" h="27521" extrusionOk="0">
                  <a:moveTo>
                    <a:pt x="23056" y="1"/>
                  </a:moveTo>
                  <a:lnTo>
                    <a:pt x="23056" y="32"/>
                  </a:lnTo>
                  <a:cubicBezTo>
                    <a:pt x="23056" y="12763"/>
                    <a:pt x="12732" y="23087"/>
                    <a:pt x="1" y="23087"/>
                  </a:cubicBezTo>
                  <a:lnTo>
                    <a:pt x="1" y="27521"/>
                  </a:lnTo>
                  <a:cubicBezTo>
                    <a:pt x="15202" y="27521"/>
                    <a:pt x="27521" y="15202"/>
                    <a:pt x="2752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31"/>
            <p:cNvSpPr/>
            <p:nvPr/>
          </p:nvSpPr>
          <p:spPr>
            <a:xfrm>
              <a:off x="1010050" y="3079550"/>
              <a:ext cx="688025" cy="688025"/>
            </a:xfrm>
            <a:custGeom>
              <a:avLst/>
              <a:gdLst/>
              <a:ahLst/>
              <a:cxnLst/>
              <a:rect l="l" t="t" r="r" b="b"/>
              <a:pathLst>
                <a:path w="27521" h="27521" extrusionOk="0">
                  <a:moveTo>
                    <a:pt x="0" y="1"/>
                  </a:moveTo>
                  <a:cubicBezTo>
                    <a:pt x="0" y="15202"/>
                    <a:pt x="12320" y="27521"/>
                    <a:pt x="27521" y="27521"/>
                  </a:cubicBezTo>
                  <a:lnTo>
                    <a:pt x="27521" y="23087"/>
                  </a:lnTo>
                  <a:cubicBezTo>
                    <a:pt x="14790" y="23087"/>
                    <a:pt x="4466" y="12763"/>
                    <a:pt x="4466" y="32"/>
                  </a:cubicBezTo>
                  <a:lnTo>
                    <a:pt x="4466" y="1"/>
                  </a:lnTo>
                  <a:close/>
                </a:path>
              </a:pathLst>
            </a:custGeom>
            <a:solidFill>
              <a:srgbClr val="212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766" name="Google Shape;2766;p31"/>
            <p:cNvSpPr/>
            <p:nvPr/>
          </p:nvSpPr>
          <p:spPr>
            <a:xfrm>
              <a:off x="1010050" y="2393125"/>
              <a:ext cx="1376050" cy="688025"/>
            </a:xfrm>
            <a:custGeom>
              <a:avLst/>
              <a:gdLst/>
              <a:ahLst/>
              <a:cxnLst/>
              <a:rect l="l" t="t" r="r" b="b"/>
              <a:pathLst>
                <a:path w="55042" h="27521" extrusionOk="0">
                  <a:moveTo>
                    <a:pt x="27521" y="1"/>
                  </a:moveTo>
                  <a:cubicBezTo>
                    <a:pt x="12320" y="1"/>
                    <a:pt x="0" y="12320"/>
                    <a:pt x="0" y="27521"/>
                  </a:cubicBezTo>
                  <a:lnTo>
                    <a:pt x="4466" y="27521"/>
                  </a:lnTo>
                  <a:lnTo>
                    <a:pt x="4466" y="27489"/>
                  </a:lnTo>
                  <a:cubicBezTo>
                    <a:pt x="4466" y="14758"/>
                    <a:pt x="14790" y="4434"/>
                    <a:pt x="27521" y="4434"/>
                  </a:cubicBezTo>
                  <a:cubicBezTo>
                    <a:pt x="40252" y="4434"/>
                    <a:pt x="50576" y="14758"/>
                    <a:pt x="50576" y="27489"/>
                  </a:cubicBezTo>
                  <a:lnTo>
                    <a:pt x="50576" y="27521"/>
                  </a:lnTo>
                  <a:lnTo>
                    <a:pt x="55041" y="27521"/>
                  </a:lnTo>
                  <a:cubicBezTo>
                    <a:pt x="55041" y="12320"/>
                    <a:pt x="42722" y="1"/>
                    <a:pt x="27521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31"/>
            <p:cNvSpPr/>
            <p:nvPr/>
          </p:nvSpPr>
          <p:spPr>
            <a:xfrm>
              <a:off x="820825" y="2203125"/>
              <a:ext cx="1754500" cy="877250"/>
            </a:xfrm>
            <a:custGeom>
              <a:avLst/>
              <a:gdLst/>
              <a:ahLst/>
              <a:cxnLst/>
              <a:rect l="l" t="t" r="r" b="b"/>
              <a:pathLst>
                <a:path w="70180" h="35090" extrusionOk="0">
                  <a:moveTo>
                    <a:pt x="35090" y="0"/>
                  </a:moveTo>
                  <a:cubicBezTo>
                    <a:pt x="15740" y="0"/>
                    <a:pt x="0" y="15740"/>
                    <a:pt x="0" y="35089"/>
                  </a:cubicBezTo>
                  <a:lnTo>
                    <a:pt x="1457" y="35089"/>
                  </a:lnTo>
                  <a:cubicBezTo>
                    <a:pt x="1457" y="16563"/>
                    <a:pt x="16563" y="1457"/>
                    <a:pt x="35090" y="1457"/>
                  </a:cubicBezTo>
                  <a:cubicBezTo>
                    <a:pt x="53648" y="1457"/>
                    <a:pt x="68722" y="16563"/>
                    <a:pt x="68722" y="35089"/>
                  </a:cubicBezTo>
                  <a:lnTo>
                    <a:pt x="70179" y="35089"/>
                  </a:lnTo>
                  <a:cubicBezTo>
                    <a:pt x="70179" y="15740"/>
                    <a:pt x="54440" y="0"/>
                    <a:pt x="3509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31"/>
            <p:cNvSpPr/>
            <p:nvPr/>
          </p:nvSpPr>
          <p:spPr>
            <a:xfrm>
              <a:off x="836650" y="3080350"/>
              <a:ext cx="861425" cy="862200"/>
            </a:xfrm>
            <a:custGeom>
              <a:avLst/>
              <a:gdLst/>
              <a:ahLst/>
              <a:cxnLst/>
              <a:rect l="l" t="t" r="r" b="b"/>
              <a:pathLst>
                <a:path w="34457" h="34488" extrusionOk="0">
                  <a:moveTo>
                    <a:pt x="1" y="0"/>
                  </a:moveTo>
                  <a:cubicBezTo>
                    <a:pt x="1" y="19002"/>
                    <a:pt x="15455" y="34488"/>
                    <a:pt x="34457" y="34488"/>
                  </a:cubicBezTo>
                  <a:lnTo>
                    <a:pt x="34457" y="34234"/>
                  </a:lnTo>
                  <a:cubicBezTo>
                    <a:pt x="15582" y="34234"/>
                    <a:pt x="223" y="18875"/>
                    <a:pt x="223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9" name="Google Shape;2769;p31"/>
            <p:cNvSpPr/>
            <p:nvPr/>
          </p:nvSpPr>
          <p:spPr>
            <a:xfrm>
              <a:off x="1698050" y="3080350"/>
              <a:ext cx="862225" cy="862200"/>
            </a:xfrm>
            <a:custGeom>
              <a:avLst/>
              <a:gdLst/>
              <a:ahLst/>
              <a:cxnLst/>
              <a:rect l="l" t="t" r="r" b="b"/>
              <a:pathLst>
                <a:path w="34489" h="34488" extrusionOk="0">
                  <a:moveTo>
                    <a:pt x="34235" y="0"/>
                  </a:moveTo>
                  <a:cubicBezTo>
                    <a:pt x="34235" y="18875"/>
                    <a:pt x="18876" y="34234"/>
                    <a:pt x="1" y="34234"/>
                  </a:cubicBezTo>
                  <a:lnTo>
                    <a:pt x="1" y="34488"/>
                  </a:lnTo>
                  <a:cubicBezTo>
                    <a:pt x="19002" y="34488"/>
                    <a:pt x="34488" y="19002"/>
                    <a:pt x="34488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0" name="Google Shape;2770;p31"/>
            <p:cNvSpPr/>
            <p:nvPr/>
          </p:nvSpPr>
          <p:spPr>
            <a:xfrm>
              <a:off x="653775" y="2036075"/>
              <a:ext cx="2089375" cy="1044300"/>
            </a:xfrm>
            <a:custGeom>
              <a:avLst/>
              <a:gdLst/>
              <a:ahLst/>
              <a:cxnLst/>
              <a:rect l="l" t="t" r="r" b="b"/>
              <a:pathLst>
                <a:path w="83575" h="41772" extrusionOk="0">
                  <a:moveTo>
                    <a:pt x="41772" y="0"/>
                  </a:moveTo>
                  <a:cubicBezTo>
                    <a:pt x="18748" y="0"/>
                    <a:pt x="0" y="18748"/>
                    <a:pt x="0" y="41771"/>
                  </a:cubicBezTo>
                  <a:lnTo>
                    <a:pt x="222" y="41771"/>
                  </a:lnTo>
                  <a:cubicBezTo>
                    <a:pt x="222" y="18875"/>
                    <a:pt x="18875" y="222"/>
                    <a:pt x="41772" y="222"/>
                  </a:cubicBezTo>
                  <a:cubicBezTo>
                    <a:pt x="64669" y="222"/>
                    <a:pt x="83322" y="18875"/>
                    <a:pt x="83322" y="41771"/>
                  </a:cubicBezTo>
                  <a:lnTo>
                    <a:pt x="83575" y="41771"/>
                  </a:lnTo>
                  <a:cubicBezTo>
                    <a:pt x="83575" y="18748"/>
                    <a:pt x="64827" y="0"/>
                    <a:pt x="41772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31"/>
            <p:cNvSpPr/>
            <p:nvPr/>
          </p:nvSpPr>
          <p:spPr>
            <a:xfrm>
              <a:off x="637925" y="3080350"/>
              <a:ext cx="1060150" cy="1060125"/>
            </a:xfrm>
            <a:custGeom>
              <a:avLst/>
              <a:gdLst/>
              <a:ahLst/>
              <a:cxnLst/>
              <a:rect l="l" t="t" r="r" b="b"/>
              <a:pathLst>
                <a:path w="42406" h="42405" extrusionOk="0">
                  <a:moveTo>
                    <a:pt x="1" y="0"/>
                  </a:moveTo>
                  <a:cubicBezTo>
                    <a:pt x="1" y="23372"/>
                    <a:pt x="19034" y="42405"/>
                    <a:pt x="42406" y="42405"/>
                  </a:cubicBezTo>
                  <a:lnTo>
                    <a:pt x="42406" y="40948"/>
                  </a:lnTo>
                  <a:cubicBezTo>
                    <a:pt x="19826" y="40948"/>
                    <a:pt x="1489" y="22580"/>
                    <a:pt x="1489" y="0"/>
                  </a:cubicBezTo>
                  <a:close/>
                </a:path>
              </a:pathLst>
            </a:custGeom>
            <a:solidFill>
              <a:srgbClr val="2128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31"/>
            <p:cNvSpPr/>
            <p:nvPr/>
          </p:nvSpPr>
          <p:spPr>
            <a:xfrm>
              <a:off x="1698050" y="3080350"/>
              <a:ext cx="1060150" cy="1060125"/>
            </a:xfrm>
            <a:custGeom>
              <a:avLst/>
              <a:gdLst/>
              <a:ahLst/>
              <a:cxnLst/>
              <a:rect l="l" t="t" r="r" b="b"/>
              <a:pathLst>
                <a:path w="42406" h="42405" extrusionOk="0">
                  <a:moveTo>
                    <a:pt x="40949" y="0"/>
                  </a:moveTo>
                  <a:cubicBezTo>
                    <a:pt x="40949" y="22580"/>
                    <a:pt x="22581" y="40948"/>
                    <a:pt x="1" y="40948"/>
                  </a:cubicBezTo>
                  <a:lnTo>
                    <a:pt x="1" y="42405"/>
                  </a:lnTo>
                  <a:cubicBezTo>
                    <a:pt x="23373" y="42405"/>
                    <a:pt x="42406" y="23372"/>
                    <a:pt x="42406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31"/>
            <p:cNvSpPr/>
            <p:nvPr/>
          </p:nvSpPr>
          <p:spPr>
            <a:xfrm>
              <a:off x="797075" y="3080350"/>
              <a:ext cx="86325" cy="62575"/>
            </a:xfrm>
            <a:custGeom>
              <a:avLst/>
              <a:gdLst/>
              <a:ahLst/>
              <a:cxnLst/>
              <a:rect l="l" t="t" r="r" b="b"/>
              <a:pathLst>
                <a:path w="3453" h="2503" extrusionOk="0">
                  <a:moveTo>
                    <a:pt x="1742" y="0"/>
                  </a:moveTo>
                  <a:lnTo>
                    <a:pt x="855" y="1267"/>
                  </a:lnTo>
                  <a:lnTo>
                    <a:pt x="0" y="2502"/>
                  </a:lnTo>
                  <a:lnTo>
                    <a:pt x="3452" y="2502"/>
                  </a:lnTo>
                  <a:lnTo>
                    <a:pt x="2597" y="1267"/>
                  </a:lnTo>
                  <a:lnTo>
                    <a:pt x="1742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31"/>
            <p:cNvSpPr/>
            <p:nvPr/>
          </p:nvSpPr>
          <p:spPr>
            <a:xfrm>
              <a:off x="1702025" y="3893450"/>
              <a:ext cx="61775" cy="87100"/>
            </a:xfrm>
            <a:custGeom>
              <a:avLst/>
              <a:gdLst/>
              <a:ahLst/>
              <a:cxnLst/>
              <a:rect l="l" t="t" r="r" b="b"/>
              <a:pathLst>
                <a:path w="2471" h="3484" extrusionOk="0">
                  <a:moveTo>
                    <a:pt x="2470" y="0"/>
                  </a:moveTo>
                  <a:lnTo>
                    <a:pt x="1235" y="887"/>
                  </a:lnTo>
                  <a:lnTo>
                    <a:pt x="0" y="1742"/>
                  </a:lnTo>
                  <a:lnTo>
                    <a:pt x="1235" y="2597"/>
                  </a:lnTo>
                  <a:lnTo>
                    <a:pt x="2470" y="3484"/>
                  </a:lnTo>
                  <a:lnTo>
                    <a:pt x="2470" y="1742"/>
                  </a:lnTo>
                  <a:lnTo>
                    <a:pt x="2470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31"/>
            <p:cNvSpPr/>
            <p:nvPr/>
          </p:nvSpPr>
          <p:spPr>
            <a:xfrm>
              <a:off x="3469950" y="3041550"/>
              <a:ext cx="66525" cy="92650"/>
            </a:xfrm>
            <a:custGeom>
              <a:avLst/>
              <a:gdLst/>
              <a:ahLst/>
              <a:cxnLst/>
              <a:rect l="l" t="t" r="r" b="b"/>
              <a:pathLst>
                <a:path w="2661" h="3706" extrusionOk="0">
                  <a:moveTo>
                    <a:pt x="0" y="1"/>
                  </a:moveTo>
                  <a:lnTo>
                    <a:pt x="0" y="1869"/>
                  </a:lnTo>
                  <a:lnTo>
                    <a:pt x="0" y="3706"/>
                  </a:lnTo>
                  <a:lnTo>
                    <a:pt x="1330" y="2787"/>
                  </a:lnTo>
                  <a:lnTo>
                    <a:pt x="2660" y="1869"/>
                  </a:lnTo>
                  <a:lnTo>
                    <a:pt x="1330" y="9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9" name="Google Shape;2809;p31"/>
            <p:cNvSpPr/>
            <p:nvPr/>
          </p:nvSpPr>
          <p:spPr>
            <a:xfrm>
              <a:off x="2693250" y="3044725"/>
              <a:ext cx="85550" cy="86325"/>
            </a:xfrm>
            <a:custGeom>
              <a:avLst/>
              <a:gdLst/>
              <a:ahLst/>
              <a:cxnLst/>
              <a:rect l="l" t="t" r="r" b="b"/>
              <a:pathLst>
                <a:path w="3422" h="3453" extrusionOk="0">
                  <a:moveTo>
                    <a:pt x="1711" y="0"/>
                  </a:moveTo>
                  <a:cubicBezTo>
                    <a:pt x="761" y="0"/>
                    <a:pt x="1" y="792"/>
                    <a:pt x="1" y="1742"/>
                  </a:cubicBezTo>
                  <a:cubicBezTo>
                    <a:pt x="1" y="2692"/>
                    <a:pt x="761" y="3452"/>
                    <a:pt x="1711" y="3452"/>
                  </a:cubicBezTo>
                  <a:cubicBezTo>
                    <a:pt x="2661" y="3452"/>
                    <a:pt x="3421" y="2692"/>
                    <a:pt x="3421" y="1742"/>
                  </a:cubicBezTo>
                  <a:cubicBezTo>
                    <a:pt x="3421" y="792"/>
                    <a:pt x="2661" y="0"/>
                    <a:pt x="1711" y="0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23" name="Google Shape;2823;p31"/>
          <p:cNvSpPr txBox="1"/>
          <p:nvPr/>
        </p:nvSpPr>
        <p:spPr>
          <a:xfrm>
            <a:off x="6937744" y="3026403"/>
            <a:ext cx="25428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Belum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memiliki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SBU KBLI 2020</a:t>
            </a:r>
          </a:p>
        </p:txBody>
      </p:sp>
      <p:sp>
        <p:nvSpPr>
          <p:cNvPr id="2825" name="Google Shape;2825;p31"/>
          <p:cNvSpPr txBox="1"/>
          <p:nvPr/>
        </p:nvSpPr>
        <p:spPr>
          <a:xfrm>
            <a:off x="7789647" y="3886656"/>
            <a:ext cx="3504373" cy="51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Perpanjangan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masa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berlaku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SBU KBLI 2020</a:t>
            </a:r>
          </a:p>
        </p:txBody>
      </p:sp>
      <p:sp>
        <p:nvSpPr>
          <p:cNvPr id="2827" name="Google Shape;2827;p31"/>
          <p:cNvSpPr txBox="1"/>
          <p:nvPr/>
        </p:nvSpPr>
        <p:spPr>
          <a:xfrm>
            <a:off x="7244900" y="4960112"/>
            <a:ext cx="4770186" cy="1522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65113" indent="-265113">
              <a:buFont typeface="+mj-lt"/>
              <a:buAutoNum type="arabicParenR"/>
            </a:pPr>
            <a:r>
              <a:rPr lang="id-ID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Proses </a:t>
            </a:r>
            <a:r>
              <a:rPr lang="en-US" sz="1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Perubahan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Melalui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LSBU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d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Perluasan lingkup (penambahan subklasifikasi)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id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Turun kualifikasi melalui asesmen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id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Naik kualifikasi dengan </a:t>
            </a:r>
            <a:r>
              <a:rPr lang="id-ID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asesmen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65113" indent="-265113">
              <a:buFont typeface="+mj-lt"/>
              <a:buAutoNum type="arabicParenR"/>
            </a:pPr>
            <a:r>
              <a:rPr lang="id-ID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Tanpa proses </a:t>
            </a:r>
            <a:r>
              <a:rPr lang="en-US" sz="1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melalui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LSBU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langsung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LPJK)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id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Perubahan data adminisrasi merubah sertifikat tanpa asesmen: alamat, asosiasi, email, npwp, PJBU </a:t>
            </a:r>
            <a:r>
              <a:rPr lang="en-U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dll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265113" lvl="0" indent="-265113">
              <a:buFont typeface="+mj-lt"/>
              <a:buAutoNum type="arabicParenR"/>
            </a:pP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2E9881C8-8F83-4276-A9DD-50608AE06C99}"/>
              </a:ext>
            </a:extLst>
          </p:cNvPr>
          <p:cNvSpPr txBox="1">
            <a:spLocks/>
          </p:cNvSpPr>
          <p:nvPr/>
        </p:nvSpPr>
        <p:spPr>
          <a:xfrm>
            <a:off x="1045829" y="3649412"/>
            <a:ext cx="1221984" cy="5059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000" b="1" dirty="0">
                <a:solidFill>
                  <a:prstClr val="black"/>
                </a:solidFill>
                <a:latin typeface=""/>
              </a:rPr>
              <a:t>OSS/LSBU</a:t>
            </a:r>
            <a:endParaRPr kumimoji="0" lang="fi-FI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"/>
            </a:endParaRPr>
          </a:p>
        </p:txBody>
      </p:sp>
      <p:sp>
        <p:nvSpPr>
          <p:cNvPr id="191" name="Title 1">
            <a:extLst>
              <a:ext uri="{FF2B5EF4-FFF2-40B4-BE49-F238E27FC236}">
                <a16:creationId xmlns:a16="http://schemas.microsoft.com/office/drawing/2014/main" id="{3E048CE1-C90D-4424-BCF5-808D3AE60EC4}"/>
              </a:ext>
            </a:extLst>
          </p:cNvPr>
          <p:cNvSpPr txBox="1">
            <a:spLocks/>
          </p:cNvSpPr>
          <p:nvPr/>
        </p:nvSpPr>
        <p:spPr>
          <a:xfrm>
            <a:off x="3840982" y="3068542"/>
            <a:ext cx="978480" cy="3293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rPr>
              <a:t>Baru</a:t>
            </a:r>
          </a:p>
        </p:txBody>
      </p:sp>
      <p:sp>
        <p:nvSpPr>
          <p:cNvPr id="192" name="Title 1">
            <a:extLst>
              <a:ext uri="{FF2B5EF4-FFF2-40B4-BE49-F238E27FC236}">
                <a16:creationId xmlns:a16="http://schemas.microsoft.com/office/drawing/2014/main" id="{3A19A75C-511E-4243-B9BC-DC3DD80D1797}"/>
              </a:ext>
            </a:extLst>
          </p:cNvPr>
          <p:cNvSpPr txBox="1">
            <a:spLocks/>
          </p:cNvSpPr>
          <p:nvPr/>
        </p:nvSpPr>
        <p:spPr>
          <a:xfrm>
            <a:off x="4392921" y="3889961"/>
            <a:ext cx="2213516" cy="6541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rPr>
              <a:t>Perpanjangan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B4E451-AC94-40CC-8CFA-289ADAB8EF54}"/>
              </a:ext>
            </a:extLst>
          </p:cNvPr>
          <p:cNvCxnSpPr>
            <a:cxnSpLocks/>
          </p:cNvCxnSpPr>
          <p:nvPr/>
        </p:nvCxnSpPr>
        <p:spPr>
          <a:xfrm>
            <a:off x="4165145" y="3527688"/>
            <a:ext cx="827" cy="1751882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798C378-C35B-46E4-B571-7E6B4F767BC5}"/>
              </a:ext>
            </a:extLst>
          </p:cNvPr>
          <p:cNvCxnSpPr>
            <a:cxnSpLocks/>
          </p:cNvCxnSpPr>
          <p:nvPr/>
        </p:nvCxnSpPr>
        <p:spPr>
          <a:xfrm flipH="1">
            <a:off x="3179390" y="4117721"/>
            <a:ext cx="1029206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Title 1">
            <a:extLst>
              <a:ext uri="{FF2B5EF4-FFF2-40B4-BE49-F238E27FC236}">
                <a16:creationId xmlns:a16="http://schemas.microsoft.com/office/drawing/2014/main" id="{7782C6B8-65B8-4CB4-913C-7AA35158A076}"/>
              </a:ext>
            </a:extLst>
          </p:cNvPr>
          <p:cNvSpPr txBox="1">
            <a:spLocks/>
          </p:cNvSpPr>
          <p:nvPr/>
        </p:nvSpPr>
        <p:spPr>
          <a:xfrm>
            <a:off x="3573852" y="5285526"/>
            <a:ext cx="2213516" cy="6541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</a:rPr>
              <a:t>Perubahan</a:t>
            </a:r>
          </a:p>
        </p:txBody>
      </p: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83E1AA61-A7B8-4220-AE72-FE7295A4C1BC}"/>
              </a:ext>
            </a:extLst>
          </p:cNvPr>
          <p:cNvSpPr/>
          <p:nvPr/>
        </p:nvSpPr>
        <p:spPr>
          <a:xfrm>
            <a:off x="5581409" y="5071472"/>
            <a:ext cx="1646449" cy="713886"/>
          </a:xfrm>
          <a:prstGeom prst="stripedRightArrow">
            <a:avLst/>
          </a:prstGeom>
          <a:solidFill>
            <a:srgbClr val="F7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2" name="Arrow: Striped Right 231">
            <a:extLst>
              <a:ext uri="{FF2B5EF4-FFF2-40B4-BE49-F238E27FC236}">
                <a16:creationId xmlns:a16="http://schemas.microsoft.com/office/drawing/2014/main" id="{DCE4F901-E8FB-48C6-9BA7-D5AA25187AFF}"/>
              </a:ext>
            </a:extLst>
          </p:cNvPr>
          <p:cNvSpPr/>
          <p:nvPr/>
        </p:nvSpPr>
        <p:spPr>
          <a:xfrm>
            <a:off x="5453389" y="2916302"/>
            <a:ext cx="1201066" cy="685906"/>
          </a:xfrm>
          <a:prstGeom prst="stripedRightArrow">
            <a:avLst/>
          </a:prstGeom>
          <a:solidFill>
            <a:srgbClr val="F7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3" name="Arrow: Striped Right 232">
            <a:extLst>
              <a:ext uri="{FF2B5EF4-FFF2-40B4-BE49-F238E27FC236}">
                <a16:creationId xmlns:a16="http://schemas.microsoft.com/office/drawing/2014/main" id="{B8929110-249D-4BB1-8CCB-30B9B6D3091D}"/>
              </a:ext>
            </a:extLst>
          </p:cNvPr>
          <p:cNvSpPr/>
          <p:nvPr/>
        </p:nvSpPr>
        <p:spPr>
          <a:xfrm>
            <a:off x="6654455" y="3753078"/>
            <a:ext cx="823224" cy="705840"/>
          </a:xfrm>
          <a:prstGeom prst="stripedRightArrow">
            <a:avLst/>
          </a:prstGeom>
          <a:solidFill>
            <a:srgbClr val="F7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57F743-859A-AFCC-856B-EE342E5A90FA}"/>
              </a:ext>
            </a:extLst>
          </p:cNvPr>
          <p:cNvSpPr txBox="1"/>
          <p:nvPr/>
        </p:nvSpPr>
        <p:spPr>
          <a:xfrm>
            <a:off x="9005706" y="1674503"/>
            <a:ext cx="327481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 No. 05 </a:t>
            </a:r>
            <a:r>
              <a:rPr lang="en-US" altLang="ko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2021</a:t>
            </a:r>
          </a:p>
          <a:p>
            <a:pPr algn="ctr"/>
            <a:r>
              <a:rPr lang="en-US" altLang="ko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Pasal</a:t>
            </a:r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102 &amp; 103</a:t>
            </a:r>
          </a:p>
        </p:txBody>
      </p:sp>
      <p:sp>
        <p:nvSpPr>
          <p:cNvPr id="44" name="Rectangle: Diagonal Corners Snipped 43">
            <a:extLst>
              <a:ext uri="{FF2B5EF4-FFF2-40B4-BE49-F238E27FC236}">
                <a16:creationId xmlns:a16="http://schemas.microsoft.com/office/drawing/2014/main" id="{B6F40F9E-AE20-F89D-FBBE-93DD7E21B2DF}"/>
              </a:ext>
            </a:extLst>
          </p:cNvPr>
          <p:cNvSpPr/>
          <p:nvPr/>
        </p:nvSpPr>
        <p:spPr>
          <a:xfrm>
            <a:off x="359379" y="2097547"/>
            <a:ext cx="8792186" cy="715832"/>
          </a:xfrm>
          <a:prstGeom prst="snip2DiagRect">
            <a:avLst/>
          </a:prstGeom>
          <a:solidFill>
            <a:srgbClr val="085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94C9D3-0B8B-E929-194C-414417ED13CC}"/>
              </a:ext>
            </a:extLst>
          </p:cNvPr>
          <p:cNvSpPr txBox="1"/>
          <p:nvPr/>
        </p:nvSpPr>
        <p:spPr>
          <a:xfrm>
            <a:off x="524381" y="2061082"/>
            <a:ext cx="848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BUJK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mengajukan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permohonan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sebagaimana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dimaksud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ayat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(1)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huruf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melalui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Lembaga OSS </a:t>
            </a:r>
            <a:r>
              <a:rPr lang="en-ID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ID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dilengkapi</a:t>
            </a:r>
            <a:r>
              <a:rPr lang="en-ID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dokumen</a:t>
            </a:r>
            <a:r>
              <a:rPr lang="en-ID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ID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dipersyaratkan</a:t>
            </a:r>
            <a:r>
              <a:rPr lang="en-ID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ID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87F78-E749-C32E-588A-E3912BD8E085}"/>
              </a:ext>
            </a:extLst>
          </p:cNvPr>
          <p:cNvSpPr txBox="1"/>
          <p:nvPr/>
        </p:nvSpPr>
        <p:spPr>
          <a:xfrm>
            <a:off x="515933" y="1159028"/>
            <a:ext cx="8607057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7619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Pengajuan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sertifikasi</a:t>
            </a:r>
            <a:r>
              <a:rPr lang="en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SBU </a:t>
            </a:r>
            <a:r>
              <a:rPr lang="en-ID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SKK </a:t>
            </a:r>
            <a:r>
              <a:rPr lang="en-ID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sebagaimana</a:t>
            </a:r>
            <a:r>
              <a:rPr lang="en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dimaksud</a:t>
            </a:r>
            <a:r>
              <a:rPr lang="en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Pasal</a:t>
            </a:r>
            <a:r>
              <a:rPr lang="en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 dan </a:t>
            </a:r>
            <a:r>
              <a:rPr lang="en-ID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Pasal</a:t>
            </a:r>
            <a:r>
              <a:rPr lang="en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101</a:t>
            </a:r>
            <a:r>
              <a:rPr lang="en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dilaksanakan</a:t>
            </a:r>
            <a:r>
              <a:rPr lang="en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melalui</a:t>
            </a:r>
            <a:r>
              <a:rPr lang="en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Lembaga OSS.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lgo sigap.png">
            <a:extLst>
              <a:ext uri="{FF2B5EF4-FFF2-40B4-BE49-F238E27FC236}">
                <a16:creationId xmlns:a16="http://schemas.microsoft.com/office/drawing/2014/main" id="{760C3099-D993-5659-48D4-80892A8E6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21" y="0"/>
            <a:ext cx="2877879" cy="1109585"/>
          </a:xfrm>
          <a:prstGeom prst="rect">
            <a:avLst/>
          </a:prstGeom>
        </p:spPr>
      </p:pic>
      <p:sp>
        <p:nvSpPr>
          <p:cNvPr id="10" name="Round Same Side Corner Rectangle 1">
            <a:extLst>
              <a:ext uri="{FF2B5EF4-FFF2-40B4-BE49-F238E27FC236}">
                <a16:creationId xmlns:a16="http://schemas.microsoft.com/office/drawing/2014/main" id="{D56E18FC-66F2-D4D8-F50B-207E7CDB1F86}"/>
              </a:ext>
            </a:extLst>
          </p:cNvPr>
          <p:cNvSpPr/>
          <p:nvPr/>
        </p:nvSpPr>
        <p:spPr>
          <a:xfrm rot="5400000">
            <a:off x="-367852" y="347646"/>
            <a:ext cx="857283" cy="156047"/>
          </a:xfrm>
          <a:prstGeom prst="round2Same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94F709-D29B-7AE5-2266-AD49C6493963}"/>
              </a:ext>
            </a:extLst>
          </p:cNvPr>
          <p:cNvSpPr txBox="1">
            <a:spLocks/>
          </p:cNvSpPr>
          <p:nvPr/>
        </p:nvSpPr>
        <p:spPr>
          <a:xfrm>
            <a:off x="176914" y="169726"/>
            <a:ext cx="9941166" cy="51294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fi-FI" sz="2800" b="1" dirty="0">
                <a:solidFill>
                  <a:prstClr val="black"/>
                </a:solidFill>
                <a:latin typeface="Segoe UI"/>
              </a:rPr>
              <a:t>PENGAJUAN SERTIFIKASI SBU &amp; SKK</a:t>
            </a:r>
          </a:p>
        </p:txBody>
      </p:sp>
    </p:spTree>
    <p:extLst>
      <p:ext uri="{BB962C8B-B14F-4D97-AF65-F5344CB8AC3E}">
        <p14:creationId xmlns:p14="http://schemas.microsoft.com/office/powerpoint/2010/main" val="22278755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AEF28E0A17E4AE4FA5DD6A9AABB5DBC8" ma:contentTypeVersion="14" ma:contentTypeDescription="Buat sebuah dokumen baru." ma:contentTypeScope="" ma:versionID="42d596267b3f81e0b0ac10b6ed990834">
  <xsd:schema xmlns:xsd="http://www.w3.org/2001/XMLSchema" xmlns:xs="http://www.w3.org/2001/XMLSchema" xmlns:p="http://schemas.microsoft.com/office/2006/metadata/properties" xmlns:ns2="87f1a149-5420-40c2-b2e8-d8d0877ebc85" xmlns:ns3="23b7ebbb-480e-4d36-8f38-fd0ac82dae9c" targetNamespace="http://schemas.microsoft.com/office/2006/metadata/properties" ma:root="true" ma:fieldsID="4b1cec40b1cc87e1987a31aa0e4ea4d8" ns2:_="" ns3:_="">
    <xsd:import namespace="87f1a149-5420-40c2-b2e8-d8d0877ebc85"/>
    <xsd:import namespace="23b7ebbb-480e-4d36-8f38-fd0ac82dae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f1a149-5420-40c2-b2e8-d8d0877ebc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Tag Gambar" ma:readOnly="false" ma:fieldId="{5cf76f15-5ced-4ddc-b409-7134ff3c332f}" ma:taxonomyMulti="true" ma:sspId="e6e5fdbd-f22c-4953-aab7-1427a6960b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7ebbb-480e-4d36-8f38-fd0ac82dae9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a478d63-9ff4-49de-8015-1fe076f1fbba}" ma:internalName="TaxCatchAll" ma:showField="CatchAllData" ma:web="23b7ebbb-480e-4d36-8f38-fd0ac82dae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ibagikan Denga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ibagikan Dengan Detai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f1a149-5420-40c2-b2e8-d8d0877ebc85">
      <Terms xmlns="http://schemas.microsoft.com/office/infopath/2007/PartnerControls"/>
    </lcf76f155ced4ddcb4097134ff3c332f>
    <TaxCatchAll xmlns="23b7ebbb-480e-4d36-8f38-fd0ac82dae9c" xsi:nil="true"/>
  </documentManagement>
</p:properties>
</file>

<file path=customXml/itemProps1.xml><?xml version="1.0" encoding="utf-8"?>
<ds:datastoreItem xmlns:ds="http://schemas.openxmlformats.org/officeDocument/2006/customXml" ds:itemID="{6F51339B-F671-4404-8862-BB200DECBC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7AA3E7-E0B1-4E74-90A6-FA582C383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f1a149-5420-40c2-b2e8-d8d0877ebc85"/>
    <ds:schemaRef ds:uri="23b7ebbb-480e-4d36-8f38-fd0ac82dae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572560-C44B-441C-B6B5-1728095868B2}">
  <ds:schemaRefs>
    <ds:schemaRef ds:uri="http://schemas.openxmlformats.org/package/2006/metadata/core-properties"/>
    <ds:schemaRef ds:uri="http://www.w3.org/XML/1998/namespace"/>
    <ds:schemaRef ds:uri="http://purl.org/dc/dcmitype/"/>
    <ds:schemaRef ds:uri="87f1a149-5420-40c2-b2e8-d8d0877ebc85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  <ds:schemaRef ds:uri="23b7ebbb-480e-4d36-8f38-fd0ac82dae9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12594</TotalTime>
  <Words>7390</Words>
  <Application>Microsoft Macintosh PowerPoint</Application>
  <PresentationFormat>Widescreen</PresentationFormat>
  <Paragraphs>1678</Paragraphs>
  <Slides>54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83" baseType="lpstr">
      <vt:lpstr>Aharoni</vt:lpstr>
      <vt:lpstr>Aptos</vt:lpstr>
      <vt:lpstr>Arial</vt:lpstr>
      <vt:lpstr>Calibri</vt:lpstr>
      <vt:lpstr>Calibri Light</vt:lpstr>
      <vt:lpstr>Century Gothic</vt:lpstr>
      <vt:lpstr>DM Sans</vt:lpstr>
      <vt:lpstr>Franklin Gothic Book</vt:lpstr>
      <vt:lpstr>Franklin Gothic Demi Cond</vt:lpstr>
      <vt:lpstr>Gotham</vt:lpstr>
      <vt:lpstr>Helvetica Neue</vt:lpstr>
      <vt:lpstr>Impact</vt:lpstr>
      <vt:lpstr>Montserrat</vt:lpstr>
      <vt:lpstr>Plus Jakarta Sans</vt:lpstr>
      <vt:lpstr>Roboto</vt:lpstr>
      <vt:lpstr>Rockwell</vt:lpstr>
      <vt:lpstr>Segoe UI</vt:lpstr>
      <vt:lpstr>Segoe UI Light</vt:lpstr>
      <vt:lpstr>Symbol</vt:lpstr>
      <vt:lpstr>Tahoma</vt:lpstr>
      <vt:lpstr>Verdana</vt:lpstr>
      <vt:lpstr>Wingdings</vt:lpstr>
      <vt:lpstr>1_Office Theme</vt:lpstr>
      <vt:lpstr>Office Theme</vt:lpstr>
      <vt:lpstr>2_Office Theme</vt:lpstr>
      <vt:lpstr>3_Office Theme</vt:lpstr>
      <vt:lpstr>Contents Slide Master</vt:lpstr>
      <vt:lpstr>4_Office Theme</vt:lpstr>
      <vt:lpstr>think-cell Slide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Pengurus LPJK 7</dc:creator>
  <cp:lastModifiedBy>celineoktaviaptr@gmail.com</cp:lastModifiedBy>
  <cp:revision>115</cp:revision>
  <dcterms:created xsi:type="dcterms:W3CDTF">2023-10-23T03:02:32Z</dcterms:created>
  <dcterms:modified xsi:type="dcterms:W3CDTF">2024-07-31T02:32:32Z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0x010100AEF28E0A17E4AE4FA5DD6A9AABB5DBC8</vt:lpwstr>
  </property>
  <property fmtid="{D5CDD505-2E9C-101B-9397-08002B2CF9AE}" pid="3" name="MediaServiceImageTags">
    <vt:lpwstr/>
  </property>
</Properties>
</file>