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27.jpg" ContentType="image/jpeg"/>
  <Override PartName="/ppt/notesSlides/notesSlide11.xml" ContentType="application/vnd.openxmlformats-officedocument.presentationml.notesSlide+xml"/>
  <Override PartName="/ppt/media/image128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39.jpg" ContentType="image/jpeg"/>
  <Override PartName="/ppt/media/image140.jp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166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264.jpg" ContentType="image/jpeg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8" r:id="rId2"/>
    <p:sldMasterId id="2147483685" r:id="rId3"/>
  </p:sldMasterIdLst>
  <p:notesMasterIdLst>
    <p:notesMasterId r:id="rId125"/>
  </p:notesMasterIdLst>
  <p:sldIdLst>
    <p:sldId id="2147378347" r:id="rId4"/>
    <p:sldId id="2147378289" r:id="rId5"/>
    <p:sldId id="2147378298" r:id="rId6"/>
    <p:sldId id="2147377937" r:id="rId7"/>
    <p:sldId id="277" r:id="rId8"/>
    <p:sldId id="278" r:id="rId9"/>
    <p:sldId id="2147378346" r:id="rId10"/>
    <p:sldId id="279" r:id="rId11"/>
    <p:sldId id="2147377946" r:id="rId12"/>
    <p:sldId id="2147375888" r:id="rId13"/>
    <p:sldId id="2147378297" r:id="rId14"/>
    <p:sldId id="2147375892" r:id="rId15"/>
    <p:sldId id="2147377949" r:id="rId16"/>
    <p:sldId id="5360" r:id="rId17"/>
    <p:sldId id="2147375915" r:id="rId18"/>
    <p:sldId id="5347" r:id="rId19"/>
    <p:sldId id="2147375948" r:id="rId20"/>
    <p:sldId id="2147375899" r:id="rId21"/>
    <p:sldId id="2147375927" r:id="rId22"/>
    <p:sldId id="2147375903" r:id="rId23"/>
    <p:sldId id="404" r:id="rId24"/>
    <p:sldId id="2147375964" r:id="rId25"/>
    <p:sldId id="319" r:id="rId26"/>
    <p:sldId id="2147378348" r:id="rId27"/>
    <p:sldId id="2147375966" r:id="rId28"/>
    <p:sldId id="2147375968" r:id="rId29"/>
    <p:sldId id="2147377948" r:id="rId30"/>
    <p:sldId id="2147375896" r:id="rId31"/>
    <p:sldId id="2147375890" r:id="rId32"/>
    <p:sldId id="2147378349" r:id="rId33"/>
    <p:sldId id="266" r:id="rId34"/>
    <p:sldId id="264" r:id="rId35"/>
    <p:sldId id="1235" r:id="rId36"/>
    <p:sldId id="313" r:id="rId37"/>
    <p:sldId id="2147378375" r:id="rId38"/>
    <p:sldId id="391" r:id="rId39"/>
    <p:sldId id="392" r:id="rId40"/>
    <p:sldId id="393" r:id="rId41"/>
    <p:sldId id="394" r:id="rId42"/>
    <p:sldId id="2147378376" r:id="rId43"/>
    <p:sldId id="4062" r:id="rId44"/>
    <p:sldId id="4063" r:id="rId45"/>
    <p:sldId id="4064" r:id="rId46"/>
    <p:sldId id="4065" r:id="rId47"/>
    <p:sldId id="4066" r:id="rId48"/>
    <p:sldId id="4067" r:id="rId49"/>
    <p:sldId id="4068" r:id="rId50"/>
    <p:sldId id="4069" r:id="rId51"/>
    <p:sldId id="2147378365" r:id="rId52"/>
    <p:sldId id="2147378366" r:id="rId53"/>
    <p:sldId id="4071" r:id="rId54"/>
    <p:sldId id="4072" r:id="rId55"/>
    <p:sldId id="4073" r:id="rId56"/>
    <p:sldId id="271" r:id="rId57"/>
    <p:sldId id="4074" r:id="rId58"/>
    <p:sldId id="2147378367" r:id="rId59"/>
    <p:sldId id="274" r:id="rId60"/>
    <p:sldId id="2147378368" r:id="rId61"/>
    <p:sldId id="4076" r:id="rId62"/>
    <p:sldId id="2147378377" r:id="rId63"/>
    <p:sldId id="2147378369" r:id="rId64"/>
    <p:sldId id="2147378378" r:id="rId65"/>
    <p:sldId id="280" r:id="rId66"/>
    <p:sldId id="281" r:id="rId67"/>
    <p:sldId id="282" r:id="rId68"/>
    <p:sldId id="283" r:id="rId69"/>
    <p:sldId id="2147378370" r:id="rId70"/>
    <p:sldId id="4081" r:id="rId71"/>
    <p:sldId id="2147378371" r:id="rId72"/>
    <p:sldId id="4083" r:id="rId73"/>
    <p:sldId id="2147378372" r:id="rId74"/>
    <p:sldId id="4084" r:id="rId75"/>
    <p:sldId id="349" r:id="rId76"/>
    <p:sldId id="348" r:id="rId77"/>
    <p:sldId id="350" r:id="rId78"/>
    <p:sldId id="351" r:id="rId79"/>
    <p:sldId id="352" r:id="rId80"/>
    <p:sldId id="2147378380" r:id="rId81"/>
    <p:sldId id="321" r:id="rId82"/>
    <p:sldId id="322" r:id="rId83"/>
    <p:sldId id="323" r:id="rId84"/>
    <p:sldId id="324" r:id="rId85"/>
    <p:sldId id="325" r:id="rId86"/>
    <p:sldId id="327" r:id="rId87"/>
    <p:sldId id="326" r:id="rId88"/>
    <p:sldId id="2147378381" r:id="rId89"/>
    <p:sldId id="4095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  <p:sldId id="336" r:id="rId99"/>
    <p:sldId id="337" r:id="rId100"/>
    <p:sldId id="2147378382" r:id="rId101"/>
    <p:sldId id="339" r:id="rId102"/>
    <p:sldId id="340" r:id="rId103"/>
    <p:sldId id="341" r:id="rId104"/>
    <p:sldId id="342" r:id="rId105"/>
    <p:sldId id="343" r:id="rId106"/>
    <p:sldId id="344" r:id="rId107"/>
    <p:sldId id="345" r:id="rId108"/>
    <p:sldId id="2147378350" r:id="rId109"/>
    <p:sldId id="2147378351" r:id="rId110"/>
    <p:sldId id="2147378352" r:id="rId111"/>
    <p:sldId id="2147378353" r:id="rId112"/>
    <p:sldId id="2147378355" r:id="rId113"/>
    <p:sldId id="2147378356" r:id="rId114"/>
    <p:sldId id="2147378357" r:id="rId115"/>
    <p:sldId id="2147378354" r:id="rId116"/>
    <p:sldId id="2147378359" r:id="rId117"/>
    <p:sldId id="2147378358" r:id="rId118"/>
    <p:sldId id="2147378360" r:id="rId119"/>
    <p:sldId id="2147378361" r:id="rId120"/>
    <p:sldId id="2147378362" r:id="rId121"/>
    <p:sldId id="2147378363" r:id="rId122"/>
    <p:sldId id="2147378364" r:id="rId123"/>
    <p:sldId id="338" r:id="rId124"/>
  </p:sldIdLst>
  <p:sldSz cx="18288000" cy="10287000"/>
  <p:notesSz cx="6869113" cy="10002838"/>
  <p:embeddedFontLst>
    <p:embeddedFont>
      <p:font typeface="Arial Black" panose="020B0A04020102020204" pitchFamily="34" charset="0"/>
      <p:bold r:id="rId126"/>
    </p:embeddedFont>
    <p:embeddedFont>
      <p:font typeface="Arial Narrow" panose="020B0606020202030204" pitchFamily="34" charset="0"/>
      <p:regular r:id="rId127"/>
      <p:bold r:id="rId128"/>
      <p:italic r:id="rId129"/>
      <p:boldItalic r:id="rId130"/>
    </p:embeddedFont>
    <p:embeddedFont>
      <p:font typeface="Arial Rounded MT Bold" panose="020F0704030504030204" pitchFamily="34" charset="0"/>
      <p:regular r:id="rId131"/>
    </p:embeddedFont>
    <p:embeddedFont>
      <p:font typeface="Avenir Next LT Pro" panose="020B0504020202020204" pitchFamily="34" charset="0"/>
      <p:regular r:id="rId132"/>
      <p:bold r:id="rId133"/>
      <p:italic r:id="rId134"/>
      <p:boldItalic r:id="rId135"/>
    </p:embeddedFont>
    <p:embeddedFont>
      <p:font typeface="Canva Sans 1" panose="020B0604020202020204" charset="0"/>
      <p:regular r:id="rId136"/>
    </p:embeddedFont>
    <p:embeddedFont>
      <p:font typeface="Canva Sans 1 Italics" panose="020B0604020202020204" charset="0"/>
      <p:regular r:id="rId137"/>
    </p:embeddedFont>
    <p:embeddedFont>
      <p:font typeface="Canva Sans Bold" panose="020B0604020202020204" charset="0"/>
      <p:regular r:id="rId138"/>
    </p:embeddedFont>
    <p:embeddedFont>
      <p:font typeface="Cooper Hewitt Bold" panose="020B0604020202020204" charset="0"/>
      <p:regular r:id="rId139"/>
    </p:embeddedFont>
    <p:embeddedFont>
      <p:font typeface="DM Sans" pitchFamily="2" charset="0"/>
      <p:regular r:id="rId140"/>
      <p:bold r:id="rId141"/>
    </p:embeddedFont>
    <p:embeddedFont>
      <p:font typeface="DM Sans Bold" charset="0"/>
      <p:bold r:id="rId142"/>
    </p:embeddedFont>
    <p:embeddedFont>
      <p:font typeface="Kollektif" panose="020B0604020202020204" charset="0"/>
      <p:regular r:id="rId143"/>
    </p:embeddedFont>
    <p:embeddedFont>
      <p:font typeface="Kollektif Bold" panose="020B0604020202020204" charset="0"/>
      <p:regular r:id="rId144"/>
      <p:bold r:id="rId145"/>
    </p:embeddedFont>
    <p:embeddedFont>
      <p:font typeface="Montserrat" panose="00000500000000000000" pitchFamily="2" charset="0"/>
      <p:regular r:id="rId146"/>
      <p:bold r:id="rId147"/>
      <p:italic r:id="rId148"/>
      <p:boldItalic r:id="rId149"/>
    </p:embeddedFont>
    <p:embeddedFont>
      <p:font typeface="Montserrat Classic Bold" panose="020B0604020202020204" charset="0"/>
      <p:regular r:id="rId150"/>
    </p:embeddedFont>
    <p:embeddedFont>
      <p:font typeface="Montserrat ExtraBold" panose="00000900000000000000" pitchFamily="2" charset="0"/>
      <p:bold r:id="rId151"/>
    </p:embeddedFont>
    <p:embeddedFont>
      <p:font typeface="Nunito Sans Condensed Ultra-Bold" panose="020B0604020202020204" charset="0"/>
      <p:regular r:id="rId152"/>
    </p:embeddedFont>
    <p:embeddedFont>
      <p:font typeface="Nunito Sans Regular" panose="020B0604020202020204" charset="0"/>
      <p:regular r:id="rId153"/>
    </p:embeddedFont>
    <p:embeddedFont>
      <p:font typeface="Nunito Sans Regular Bold" panose="020B0604020202020204" charset="0"/>
      <p:regular r:id="rId154"/>
    </p:embeddedFont>
    <p:embeddedFont>
      <p:font typeface="Pathway Gothic One" panose="020B0604020202020204" charset="0"/>
      <p:regular r:id="rId155"/>
    </p:embeddedFont>
    <p:embeddedFont>
      <p:font typeface="Poppins" panose="00000500000000000000" pitchFamily="2" charset="0"/>
      <p:regular r:id="rId156"/>
      <p:bold r:id="rId157"/>
      <p:italic r:id="rId158"/>
      <p:boldItalic r:id="rId159"/>
    </p:embeddedFont>
    <p:embeddedFont>
      <p:font typeface="Poppins Black" panose="00000A00000000000000" pitchFamily="2" charset="0"/>
      <p:bold r:id="rId160"/>
      <p:boldItalic r:id="rId161"/>
    </p:embeddedFont>
    <p:embeddedFont>
      <p:font typeface="Poppins Bold" panose="00000800000000000000" charset="0"/>
      <p:regular r:id="rId162"/>
      <p:bold r:id="rId163"/>
    </p:embeddedFont>
    <p:embeddedFont>
      <p:font typeface="Poppins Bold Italics" panose="020B0604020202020204" charset="0"/>
      <p:regular r:id="rId164"/>
    </p:embeddedFont>
    <p:embeddedFont>
      <p:font typeface="PT Serif Bold" panose="020B0604020202020204" charset="0"/>
      <p:regular r:id="rId165"/>
      <p:bold r:id="rId166"/>
    </p:embeddedFont>
    <p:embeddedFont>
      <p:font typeface="Ramabhadra" panose="020B0604020202020204" charset="0"/>
      <p:regular r:id="rId167"/>
    </p:embeddedFont>
    <p:embeddedFont>
      <p:font typeface="Source Sans Pro" panose="020B0503030403020204" pitchFamily="34" charset="0"/>
      <p:regular r:id="rId168"/>
      <p:bold r:id="rId169"/>
      <p:italic r:id="rId170"/>
      <p:boldItalic r:id="rId171"/>
    </p:embeddedFont>
    <p:embeddedFont>
      <p:font typeface="Source Serif Pro" panose="02040603050405020204" pitchFamily="18" charset="0"/>
      <p:regular r:id="rId172"/>
      <p:bold r:id="rId173"/>
    </p:embeddedFont>
    <p:embeddedFont>
      <p:font typeface="Tahoma" panose="020B0604030504040204" pitchFamily="34" charset="0"/>
      <p:regular r:id="rId174"/>
      <p:bold r:id="rId175"/>
    </p:embeddedFont>
    <p:embeddedFont>
      <p:font typeface="Tw Cen MT" panose="020B0602020104020603" pitchFamily="34" charset="0"/>
      <p:regular r:id="rId176"/>
      <p:bold r:id="rId177"/>
      <p:italic r:id="rId178"/>
      <p:boldItalic r:id="rId1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96E"/>
    <a:srgbClr val="FFFFFF"/>
    <a:srgbClr val="E8B8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4660"/>
  </p:normalViewPr>
  <p:slideViewPr>
    <p:cSldViewPr snapToGrid="0">
      <p:cViewPr varScale="1">
        <p:scale>
          <a:sx n="29" d="100"/>
          <a:sy n="29" d="100"/>
        </p:scale>
        <p:origin x="14" y="7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font" Target="fonts/font13.fntdata"/><Relationship Id="rId159" Type="http://schemas.openxmlformats.org/officeDocument/2006/relationships/font" Target="fonts/font34.fntdata"/><Relationship Id="rId170" Type="http://schemas.openxmlformats.org/officeDocument/2006/relationships/font" Target="fonts/font45.fntdata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font" Target="fonts/font3.fntdata"/><Relationship Id="rId149" Type="http://schemas.openxmlformats.org/officeDocument/2006/relationships/font" Target="fonts/font24.fntdata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font" Target="fonts/font35.fntdata"/><Relationship Id="rId181" Type="http://schemas.openxmlformats.org/officeDocument/2006/relationships/viewProps" Target="viewProps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font" Target="fonts/font14.fntdata"/><Relationship Id="rId85" Type="http://schemas.openxmlformats.org/officeDocument/2006/relationships/slide" Target="slides/slide82.xml"/><Relationship Id="rId150" Type="http://schemas.openxmlformats.org/officeDocument/2006/relationships/font" Target="fonts/font25.fntdata"/><Relationship Id="rId171" Type="http://schemas.openxmlformats.org/officeDocument/2006/relationships/font" Target="fonts/font46.fntdata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font" Target="fonts/font4.fntdata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font" Target="fonts/font15.fntdata"/><Relationship Id="rId161" Type="http://schemas.openxmlformats.org/officeDocument/2006/relationships/font" Target="fonts/font36.fntdata"/><Relationship Id="rId182" Type="http://schemas.openxmlformats.org/officeDocument/2006/relationships/theme" Target="theme/theme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font" Target="fonts/font5.fntdata"/><Relationship Id="rId135" Type="http://schemas.openxmlformats.org/officeDocument/2006/relationships/font" Target="fonts/font10.fntdata"/><Relationship Id="rId151" Type="http://schemas.openxmlformats.org/officeDocument/2006/relationships/font" Target="fonts/font26.fntdata"/><Relationship Id="rId156" Type="http://schemas.openxmlformats.org/officeDocument/2006/relationships/font" Target="fonts/font31.fntdata"/><Relationship Id="rId177" Type="http://schemas.openxmlformats.org/officeDocument/2006/relationships/font" Target="fonts/font52.fntdata"/><Relationship Id="rId172" Type="http://schemas.openxmlformats.org/officeDocument/2006/relationships/font" Target="fonts/font47.fntdata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notesMaster" Target="notesMasters/notesMaster1.xml"/><Relationship Id="rId141" Type="http://schemas.openxmlformats.org/officeDocument/2006/relationships/font" Target="fonts/font16.fntdata"/><Relationship Id="rId146" Type="http://schemas.openxmlformats.org/officeDocument/2006/relationships/font" Target="fonts/font21.fntdata"/><Relationship Id="rId167" Type="http://schemas.openxmlformats.org/officeDocument/2006/relationships/font" Target="fonts/font42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font" Target="fonts/font37.fntdata"/><Relationship Id="rId18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font" Target="fonts/font6.fntdata"/><Relationship Id="rId136" Type="http://schemas.openxmlformats.org/officeDocument/2006/relationships/font" Target="fonts/font11.fntdata"/><Relationship Id="rId157" Type="http://schemas.openxmlformats.org/officeDocument/2006/relationships/font" Target="fonts/font32.fntdata"/><Relationship Id="rId178" Type="http://schemas.openxmlformats.org/officeDocument/2006/relationships/font" Target="fonts/font53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font" Target="fonts/font27.fntdata"/><Relationship Id="rId173" Type="http://schemas.openxmlformats.org/officeDocument/2006/relationships/font" Target="fonts/font4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font" Target="fonts/font1.fntdata"/><Relationship Id="rId147" Type="http://schemas.openxmlformats.org/officeDocument/2006/relationships/font" Target="fonts/font22.fntdata"/><Relationship Id="rId168" Type="http://schemas.openxmlformats.org/officeDocument/2006/relationships/font" Target="fonts/font4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font" Target="fonts/font17.fntdata"/><Relationship Id="rId163" Type="http://schemas.openxmlformats.org/officeDocument/2006/relationships/font" Target="fonts/font38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font" Target="fonts/font12.fntdata"/><Relationship Id="rId158" Type="http://schemas.openxmlformats.org/officeDocument/2006/relationships/font" Target="fonts/font3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font" Target="fonts/font7.fntdata"/><Relationship Id="rId153" Type="http://schemas.openxmlformats.org/officeDocument/2006/relationships/font" Target="fonts/font28.fntdata"/><Relationship Id="rId174" Type="http://schemas.openxmlformats.org/officeDocument/2006/relationships/font" Target="fonts/font49.fntdata"/><Relationship Id="rId179" Type="http://schemas.openxmlformats.org/officeDocument/2006/relationships/font" Target="fonts/font54.fntdata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font" Target="fonts/font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font" Target="fonts/font18.fntdata"/><Relationship Id="rId148" Type="http://schemas.openxmlformats.org/officeDocument/2006/relationships/font" Target="fonts/font23.fntdata"/><Relationship Id="rId164" Type="http://schemas.openxmlformats.org/officeDocument/2006/relationships/font" Target="fonts/font39.fntdata"/><Relationship Id="rId169" Type="http://schemas.openxmlformats.org/officeDocument/2006/relationships/font" Target="fonts/font4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presProps" Target="presProps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8.fntdata"/><Relationship Id="rId154" Type="http://schemas.openxmlformats.org/officeDocument/2006/relationships/font" Target="fonts/font29.fntdata"/><Relationship Id="rId175" Type="http://schemas.openxmlformats.org/officeDocument/2006/relationships/font" Target="fonts/font50.fntdata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font" Target="fonts/font19.fntdata"/><Relationship Id="rId90" Type="http://schemas.openxmlformats.org/officeDocument/2006/relationships/slide" Target="slides/slide87.xml"/><Relationship Id="rId165" Type="http://schemas.openxmlformats.org/officeDocument/2006/relationships/font" Target="fonts/font40.fntdata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font" Target="fonts/font9.fntdata"/><Relationship Id="rId80" Type="http://schemas.openxmlformats.org/officeDocument/2006/relationships/slide" Target="slides/slide77.xml"/><Relationship Id="rId155" Type="http://schemas.openxmlformats.org/officeDocument/2006/relationships/font" Target="fonts/font30.fntdata"/><Relationship Id="rId176" Type="http://schemas.openxmlformats.org/officeDocument/2006/relationships/font" Target="fonts/font51.fntdata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font" Target="fonts/font20.fntdata"/><Relationship Id="rId166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DA5058-E703-46A8-A9A0-EBFA621B970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E60B60E-1B93-4801-8BCB-6AAC39109BAA}">
      <dgm:prSet phldrT="[Text]" custT="1"/>
      <dgm:spPr/>
      <dgm:t>
        <a:bodyPr anchor="ctr"/>
        <a:lstStyle/>
        <a:p>
          <a:r>
            <a:rPr lang="en-US" sz="3200" err="1"/>
            <a:t>Acuan</a:t>
          </a:r>
          <a:r>
            <a:rPr lang="en-US" sz="3200"/>
            <a:t> </a:t>
          </a:r>
          <a:r>
            <a:rPr lang="en-US" sz="3200" err="1"/>
            <a:t>dalam</a:t>
          </a:r>
          <a:r>
            <a:rPr lang="en-US" sz="3200"/>
            <a:t> </a:t>
          </a:r>
          <a:r>
            <a:rPr lang="en-US" sz="3200" err="1"/>
            <a:t>Penyusunan</a:t>
          </a:r>
          <a:r>
            <a:rPr lang="en-US" sz="3200"/>
            <a:t> AHSP</a:t>
          </a:r>
          <a:endParaRPr lang="id-ID" sz="3200"/>
        </a:p>
      </dgm:t>
    </dgm:pt>
    <dgm:pt modelId="{C0B92805-48A0-4BB6-81D9-5AE06CCD01E9}" type="parTrans" cxnId="{91869C04-09B0-4F04-AEB6-5C987755DDD3}">
      <dgm:prSet/>
      <dgm:spPr/>
      <dgm:t>
        <a:bodyPr/>
        <a:lstStyle/>
        <a:p>
          <a:endParaRPr lang="id-ID"/>
        </a:p>
      </dgm:t>
    </dgm:pt>
    <dgm:pt modelId="{6E45B628-F9D1-4939-87FC-0E19DB658EB8}" type="sibTrans" cxnId="{91869C04-09B0-4F04-AEB6-5C987755DDD3}">
      <dgm:prSet/>
      <dgm:spPr/>
      <dgm:t>
        <a:bodyPr/>
        <a:lstStyle/>
        <a:p>
          <a:endParaRPr lang="id-ID"/>
        </a:p>
      </dgm:t>
    </dgm:pt>
    <dgm:pt modelId="{07CD900D-D4C9-4061-BC1C-EBF6038DE3E8}">
      <dgm:prSet phldrT="[Text]" custT="1"/>
      <dgm:spPr/>
      <dgm:t>
        <a:bodyPr anchor="ctr"/>
        <a:lstStyle/>
        <a:p>
          <a:r>
            <a:rPr lang="en-US" sz="3200"/>
            <a:t>AHSP </a:t>
          </a:r>
          <a:r>
            <a:rPr lang="en-US" sz="3200" err="1"/>
            <a:t>Bidang</a:t>
          </a:r>
          <a:r>
            <a:rPr lang="en-US" sz="3200"/>
            <a:t> </a:t>
          </a:r>
          <a:r>
            <a:rPr lang="en-US" sz="3200" err="1"/>
            <a:t>Sumber</a:t>
          </a:r>
          <a:r>
            <a:rPr lang="en-US" sz="3200"/>
            <a:t> Daya Air</a:t>
          </a:r>
          <a:endParaRPr lang="id-ID" sz="3200"/>
        </a:p>
      </dgm:t>
    </dgm:pt>
    <dgm:pt modelId="{07FFE352-CB8C-4F08-89CA-7FCEB5C399D5}" type="parTrans" cxnId="{9775CAB6-BD24-4519-95F4-C3376CB3B2A1}">
      <dgm:prSet/>
      <dgm:spPr/>
      <dgm:t>
        <a:bodyPr/>
        <a:lstStyle/>
        <a:p>
          <a:endParaRPr lang="id-ID"/>
        </a:p>
      </dgm:t>
    </dgm:pt>
    <dgm:pt modelId="{D6E06221-7C15-49D6-897C-3C6B4932DBFA}" type="sibTrans" cxnId="{9775CAB6-BD24-4519-95F4-C3376CB3B2A1}">
      <dgm:prSet/>
      <dgm:spPr/>
      <dgm:t>
        <a:bodyPr/>
        <a:lstStyle/>
        <a:p>
          <a:endParaRPr lang="id-ID"/>
        </a:p>
      </dgm:t>
    </dgm:pt>
    <dgm:pt modelId="{25B2AE48-A2E6-4421-8E28-E27E1707C273}">
      <dgm:prSet phldrT="[Text]" custT="1"/>
      <dgm:spPr/>
      <dgm:t>
        <a:bodyPr anchor="ctr"/>
        <a:lstStyle/>
        <a:p>
          <a:r>
            <a:rPr lang="en-US" sz="3200"/>
            <a:t>AHSP </a:t>
          </a:r>
          <a:r>
            <a:rPr lang="en-US" sz="3200" err="1"/>
            <a:t>Bidang</a:t>
          </a:r>
          <a:r>
            <a:rPr lang="en-US" sz="3200"/>
            <a:t> Bina </a:t>
          </a:r>
          <a:r>
            <a:rPr lang="en-US" sz="3200" err="1"/>
            <a:t>Marga</a:t>
          </a:r>
          <a:endParaRPr lang="id-ID" sz="3200"/>
        </a:p>
      </dgm:t>
    </dgm:pt>
    <dgm:pt modelId="{9CC5084B-8D60-455C-9F01-300E63C28BE5}" type="parTrans" cxnId="{8FB7D599-6EF4-428E-BD00-2344D49E1FB5}">
      <dgm:prSet/>
      <dgm:spPr/>
      <dgm:t>
        <a:bodyPr/>
        <a:lstStyle/>
        <a:p>
          <a:endParaRPr lang="id-ID"/>
        </a:p>
      </dgm:t>
    </dgm:pt>
    <dgm:pt modelId="{0DB0561A-BC73-4D73-80D1-95C45301B5E1}" type="sibTrans" cxnId="{8FB7D599-6EF4-428E-BD00-2344D49E1FB5}">
      <dgm:prSet/>
      <dgm:spPr/>
      <dgm:t>
        <a:bodyPr/>
        <a:lstStyle/>
        <a:p>
          <a:endParaRPr lang="id-ID"/>
        </a:p>
      </dgm:t>
    </dgm:pt>
    <dgm:pt modelId="{343886F2-F89A-4B09-846B-2FBA8E9CEA42}">
      <dgm:prSet custT="1"/>
      <dgm:spPr/>
      <dgm:t>
        <a:bodyPr/>
        <a:lstStyle/>
        <a:p>
          <a:r>
            <a:rPr lang="en-US" sz="3200"/>
            <a:t>AHSP </a:t>
          </a:r>
          <a:r>
            <a:rPr lang="en-US" sz="3200" err="1"/>
            <a:t>Bidang</a:t>
          </a:r>
          <a:r>
            <a:rPr lang="en-US" sz="3200"/>
            <a:t> </a:t>
          </a:r>
          <a:r>
            <a:rPr lang="en-US" sz="3200" err="1"/>
            <a:t>Cipta</a:t>
          </a:r>
          <a:r>
            <a:rPr lang="en-US" sz="3200"/>
            <a:t> </a:t>
          </a:r>
          <a:r>
            <a:rPr lang="en-US" sz="3200" err="1"/>
            <a:t>Karya</a:t>
          </a:r>
          <a:r>
            <a:rPr lang="en-US" sz="3200"/>
            <a:t> dan </a:t>
          </a:r>
          <a:r>
            <a:rPr lang="en-US" sz="3200" err="1"/>
            <a:t>Perumahan</a:t>
          </a:r>
          <a:endParaRPr lang="id-ID" sz="3200"/>
        </a:p>
      </dgm:t>
    </dgm:pt>
    <dgm:pt modelId="{CB2F9B5B-647C-4396-BDD2-DFF1A270C163}" type="parTrans" cxnId="{293E763C-B87D-445C-8CDA-DF3C35B996D5}">
      <dgm:prSet/>
      <dgm:spPr/>
      <dgm:t>
        <a:bodyPr/>
        <a:lstStyle/>
        <a:p>
          <a:endParaRPr lang="id-ID"/>
        </a:p>
      </dgm:t>
    </dgm:pt>
    <dgm:pt modelId="{E90FD80F-1249-4710-9C8B-3B974D87980C}" type="sibTrans" cxnId="{293E763C-B87D-445C-8CDA-DF3C35B996D5}">
      <dgm:prSet/>
      <dgm:spPr/>
      <dgm:t>
        <a:bodyPr/>
        <a:lstStyle/>
        <a:p>
          <a:endParaRPr lang="id-ID"/>
        </a:p>
      </dgm:t>
    </dgm:pt>
    <dgm:pt modelId="{83509D85-C8DA-40F0-B235-48E758C713E3}">
      <dgm:prSet phldrT="[Text]" phldr="1"/>
      <dgm:spPr/>
      <dgm:t>
        <a:bodyPr/>
        <a:lstStyle/>
        <a:p>
          <a:endParaRPr lang="id-ID"/>
        </a:p>
      </dgm:t>
    </dgm:pt>
    <dgm:pt modelId="{7C97BBBB-03EB-432F-AB4B-FCD09CAB239A}" type="sibTrans" cxnId="{B97B1747-8562-4B47-81DF-496165DED647}">
      <dgm:prSet/>
      <dgm:spPr/>
      <dgm:t>
        <a:bodyPr/>
        <a:lstStyle/>
        <a:p>
          <a:endParaRPr lang="id-ID"/>
        </a:p>
      </dgm:t>
    </dgm:pt>
    <dgm:pt modelId="{3F10730B-ED84-4595-80A6-970A7FC5AB5C}" type="parTrans" cxnId="{B97B1747-8562-4B47-81DF-496165DED647}">
      <dgm:prSet/>
      <dgm:spPr/>
      <dgm:t>
        <a:bodyPr/>
        <a:lstStyle/>
        <a:p>
          <a:endParaRPr lang="id-ID"/>
        </a:p>
      </dgm:t>
    </dgm:pt>
    <dgm:pt modelId="{0B59C856-2603-4520-AEAC-1F9DD1CEA0E3}">
      <dgm:prSet custT="1"/>
      <dgm:spPr/>
      <dgm:t>
        <a:bodyPr/>
        <a:lstStyle/>
        <a:p>
          <a:r>
            <a:rPr lang="en-US" sz="3200" err="1"/>
            <a:t>Biaya</a:t>
          </a:r>
          <a:r>
            <a:rPr lang="en-US" sz="3200"/>
            <a:t> </a:t>
          </a:r>
          <a:r>
            <a:rPr lang="en-US" sz="3200" err="1"/>
            <a:t>Penerapan</a:t>
          </a:r>
          <a:r>
            <a:rPr lang="en-US" sz="3200"/>
            <a:t> SMKK</a:t>
          </a:r>
          <a:endParaRPr lang="id-ID" sz="3200"/>
        </a:p>
      </dgm:t>
    </dgm:pt>
    <dgm:pt modelId="{D78E38B4-E6C4-45C6-B519-59A2062D3765}" type="parTrans" cxnId="{328186EA-1BD8-4057-B87A-7D68AF9F7C6B}">
      <dgm:prSet/>
      <dgm:spPr/>
      <dgm:t>
        <a:bodyPr/>
        <a:lstStyle/>
        <a:p>
          <a:endParaRPr lang="id-ID"/>
        </a:p>
      </dgm:t>
    </dgm:pt>
    <dgm:pt modelId="{A74F9A37-0828-4568-A346-FB4B976888BB}" type="sibTrans" cxnId="{328186EA-1BD8-4057-B87A-7D68AF9F7C6B}">
      <dgm:prSet/>
      <dgm:spPr/>
      <dgm:t>
        <a:bodyPr/>
        <a:lstStyle/>
        <a:p>
          <a:endParaRPr lang="id-ID"/>
        </a:p>
      </dgm:t>
    </dgm:pt>
    <dgm:pt modelId="{D8D5255D-54BB-42BB-A0D1-124AA5F0844B}">
      <dgm:prSet custT="1"/>
      <dgm:spPr/>
      <dgm:t>
        <a:bodyPr/>
        <a:lstStyle/>
        <a:p>
          <a:r>
            <a:rPr lang="en-US" sz="3200" err="1"/>
            <a:t>Pengajuan</a:t>
          </a:r>
          <a:r>
            <a:rPr lang="en-US" sz="3200"/>
            <a:t> </a:t>
          </a:r>
          <a:r>
            <a:rPr lang="en-US" sz="3200" err="1"/>
            <a:t>Usulan</a:t>
          </a:r>
          <a:r>
            <a:rPr lang="en-US" sz="3200"/>
            <a:t> AHSP</a:t>
          </a:r>
          <a:endParaRPr lang="id-ID" sz="3200"/>
        </a:p>
      </dgm:t>
    </dgm:pt>
    <dgm:pt modelId="{F8E61C4E-71E3-4D56-BF4B-EA71F327E6E7}" type="parTrans" cxnId="{CE046710-D183-435C-BFAB-ADB446F2C17E}">
      <dgm:prSet/>
      <dgm:spPr/>
      <dgm:t>
        <a:bodyPr/>
        <a:lstStyle/>
        <a:p>
          <a:endParaRPr lang="id-ID"/>
        </a:p>
      </dgm:t>
    </dgm:pt>
    <dgm:pt modelId="{FB3D5CED-8D7A-4BE2-B2CD-37B9F7A874B0}" type="sibTrans" cxnId="{CE046710-D183-435C-BFAB-ADB446F2C17E}">
      <dgm:prSet/>
      <dgm:spPr/>
      <dgm:t>
        <a:bodyPr/>
        <a:lstStyle/>
        <a:p>
          <a:endParaRPr lang="id-ID"/>
        </a:p>
      </dgm:t>
    </dgm:pt>
    <dgm:pt modelId="{D77306C0-FAAB-42EF-8F36-945663320E83}">
      <dgm:prSet custT="1"/>
      <dgm:spPr/>
      <dgm:t>
        <a:bodyPr anchor="ctr"/>
        <a:lstStyle/>
        <a:p>
          <a:r>
            <a:rPr lang="en-US" sz="3200"/>
            <a:t>Teknis </a:t>
          </a:r>
          <a:r>
            <a:rPr lang="en-US" sz="3200" err="1"/>
            <a:t>pengumpulan</a:t>
          </a:r>
          <a:r>
            <a:rPr lang="en-US" sz="3200"/>
            <a:t> data Harga </a:t>
          </a:r>
          <a:r>
            <a:rPr lang="en-US" sz="3200" err="1"/>
            <a:t>Satuan</a:t>
          </a:r>
          <a:r>
            <a:rPr lang="en-US" sz="3200"/>
            <a:t> </a:t>
          </a:r>
          <a:r>
            <a:rPr lang="en-US" sz="3200" err="1"/>
            <a:t>pokok</a:t>
          </a:r>
          <a:r>
            <a:rPr lang="en-US" sz="3200"/>
            <a:t> </a:t>
          </a:r>
          <a:r>
            <a:rPr lang="en-US" sz="3200" err="1"/>
            <a:t>sektor</a:t>
          </a:r>
          <a:r>
            <a:rPr lang="en-US" sz="3200"/>
            <a:t> </a:t>
          </a:r>
          <a:r>
            <a:rPr lang="en-US" sz="3200" err="1"/>
            <a:t>konstruksi</a:t>
          </a:r>
          <a:r>
            <a:rPr lang="en-US" sz="3200"/>
            <a:t> di Kementerian PUPR</a:t>
          </a:r>
          <a:endParaRPr lang="id-ID" sz="3200"/>
        </a:p>
      </dgm:t>
    </dgm:pt>
    <dgm:pt modelId="{5D010560-F09B-43FD-B623-03DC4B3D9B98}" type="parTrans" cxnId="{0CA3C03A-8F6D-4272-811F-3814E2BA8851}">
      <dgm:prSet/>
      <dgm:spPr/>
      <dgm:t>
        <a:bodyPr/>
        <a:lstStyle/>
        <a:p>
          <a:endParaRPr lang="id-ID"/>
        </a:p>
      </dgm:t>
    </dgm:pt>
    <dgm:pt modelId="{D226F0BC-9D89-46E2-B77F-1AD06653DAC7}" type="sibTrans" cxnId="{0CA3C03A-8F6D-4272-811F-3814E2BA8851}">
      <dgm:prSet/>
      <dgm:spPr/>
      <dgm:t>
        <a:bodyPr/>
        <a:lstStyle/>
        <a:p>
          <a:endParaRPr lang="id-ID"/>
        </a:p>
      </dgm:t>
    </dgm:pt>
    <dgm:pt modelId="{921995D9-F3CE-4F50-9AE5-9D1BFE6582E8}" type="pres">
      <dgm:prSet presAssocID="{45DA5058-E703-46A8-A9A0-EBFA621B970F}" presName="vert0" presStyleCnt="0">
        <dgm:presLayoutVars>
          <dgm:dir/>
          <dgm:animOne val="branch"/>
          <dgm:animLvl val="lvl"/>
        </dgm:presLayoutVars>
      </dgm:prSet>
      <dgm:spPr/>
    </dgm:pt>
    <dgm:pt modelId="{45C14230-AD11-4978-9C27-96F71AC41D21}" type="pres">
      <dgm:prSet presAssocID="{83509D85-C8DA-40F0-B235-48E758C713E3}" presName="thickLine" presStyleLbl="alignNode1" presStyleIdx="0" presStyleCnt="1"/>
      <dgm:spPr/>
    </dgm:pt>
    <dgm:pt modelId="{657CD183-5E70-4D4B-A45C-2296238C93C1}" type="pres">
      <dgm:prSet presAssocID="{83509D85-C8DA-40F0-B235-48E758C713E3}" presName="horz1" presStyleCnt="0"/>
      <dgm:spPr/>
    </dgm:pt>
    <dgm:pt modelId="{6B4208DA-34F6-4A5D-AA4C-864955FB0274}" type="pres">
      <dgm:prSet presAssocID="{83509D85-C8DA-40F0-B235-48E758C713E3}" presName="tx1" presStyleLbl="revTx" presStyleIdx="0" presStyleCnt="8" custScaleX="42648"/>
      <dgm:spPr/>
    </dgm:pt>
    <dgm:pt modelId="{2CC73260-18C0-4B74-9AC0-02C91E396A21}" type="pres">
      <dgm:prSet presAssocID="{83509D85-C8DA-40F0-B235-48E758C713E3}" presName="vert1" presStyleCnt="0"/>
      <dgm:spPr/>
    </dgm:pt>
    <dgm:pt modelId="{890E6D8E-EB3A-4539-AA26-E70C72C08FBB}" type="pres">
      <dgm:prSet presAssocID="{D77306C0-FAAB-42EF-8F36-945663320E83}" presName="vertSpace2a" presStyleCnt="0"/>
      <dgm:spPr/>
    </dgm:pt>
    <dgm:pt modelId="{EB684C3E-0357-4142-9DAB-948FAFCFCC2F}" type="pres">
      <dgm:prSet presAssocID="{D77306C0-FAAB-42EF-8F36-945663320E83}" presName="horz2" presStyleCnt="0"/>
      <dgm:spPr/>
    </dgm:pt>
    <dgm:pt modelId="{135B1042-6314-4C6C-B45B-DCC0736C72D2}" type="pres">
      <dgm:prSet presAssocID="{D77306C0-FAAB-42EF-8F36-945663320E83}" presName="horzSpace2" presStyleCnt="0"/>
      <dgm:spPr/>
    </dgm:pt>
    <dgm:pt modelId="{03BF027E-DC50-466E-AB7F-35E749944946}" type="pres">
      <dgm:prSet presAssocID="{D77306C0-FAAB-42EF-8F36-945663320E83}" presName="tx2" presStyleLbl="revTx" presStyleIdx="1" presStyleCnt="8"/>
      <dgm:spPr/>
    </dgm:pt>
    <dgm:pt modelId="{94E54C4A-C53C-4976-BC76-794550670215}" type="pres">
      <dgm:prSet presAssocID="{D77306C0-FAAB-42EF-8F36-945663320E83}" presName="vert2" presStyleCnt="0"/>
      <dgm:spPr/>
    </dgm:pt>
    <dgm:pt modelId="{9AE9ADA0-0E82-4DCE-9213-91C83C21FB01}" type="pres">
      <dgm:prSet presAssocID="{D77306C0-FAAB-42EF-8F36-945663320E83}" presName="thinLine2b" presStyleLbl="callout" presStyleIdx="0" presStyleCnt="7"/>
      <dgm:spPr/>
    </dgm:pt>
    <dgm:pt modelId="{4C19FD9F-D66C-446E-AA95-AAD99C4B6672}" type="pres">
      <dgm:prSet presAssocID="{D77306C0-FAAB-42EF-8F36-945663320E83}" presName="vertSpace2b" presStyleCnt="0"/>
      <dgm:spPr/>
    </dgm:pt>
    <dgm:pt modelId="{54A470D1-FCFD-4BC5-AAB8-BF70293B2A86}" type="pres">
      <dgm:prSet presAssocID="{3E60B60E-1B93-4801-8BCB-6AAC39109BAA}" presName="horz2" presStyleCnt="0"/>
      <dgm:spPr/>
    </dgm:pt>
    <dgm:pt modelId="{7B85EC78-877B-4EBA-8D2F-CF24A65FE5F2}" type="pres">
      <dgm:prSet presAssocID="{3E60B60E-1B93-4801-8BCB-6AAC39109BAA}" presName="horzSpace2" presStyleCnt="0"/>
      <dgm:spPr/>
    </dgm:pt>
    <dgm:pt modelId="{527C118D-D3CE-4526-A2BF-5B64E5218152}" type="pres">
      <dgm:prSet presAssocID="{3E60B60E-1B93-4801-8BCB-6AAC39109BAA}" presName="tx2" presStyleLbl="revTx" presStyleIdx="2" presStyleCnt="8" custScaleY="44135"/>
      <dgm:spPr/>
    </dgm:pt>
    <dgm:pt modelId="{9982CA51-AF40-4CF9-A38F-E1D411863060}" type="pres">
      <dgm:prSet presAssocID="{3E60B60E-1B93-4801-8BCB-6AAC39109BAA}" presName="vert2" presStyleCnt="0"/>
      <dgm:spPr/>
    </dgm:pt>
    <dgm:pt modelId="{9213754F-DAFD-47C8-B3B2-431A760F6CB7}" type="pres">
      <dgm:prSet presAssocID="{3E60B60E-1B93-4801-8BCB-6AAC39109BAA}" presName="thinLine2b" presStyleLbl="callout" presStyleIdx="1" presStyleCnt="7"/>
      <dgm:spPr/>
    </dgm:pt>
    <dgm:pt modelId="{C5AB10C6-4252-4CD8-8B71-C6B1CA6C8A44}" type="pres">
      <dgm:prSet presAssocID="{3E60B60E-1B93-4801-8BCB-6AAC39109BAA}" presName="vertSpace2b" presStyleCnt="0"/>
      <dgm:spPr/>
    </dgm:pt>
    <dgm:pt modelId="{F6E87765-5FBC-459F-BD49-2362E885C584}" type="pres">
      <dgm:prSet presAssocID="{0B59C856-2603-4520-AEAC-1F9DD1CEA0E3}" presName="horz2" presStyleCnt="0"/>
      <dgm:spPr/>
    </dgm:pt>
    <dgm:pt modelId="{C616F23B-DE86-4D5C-B07E-261737A5B138}" type="pres">
      <dgm:prSet presAssocID="{0B59C856-2603-4520-AEAC-1F9DD1CEA0E3}" presName="horzSpace2" presStyleCnt="0"/>
      <dgm:spPr/>
    </dgm:pt>
    <dgm:pt modelId="{9B095210-0E4E-42C8-AE6A-A713EB6DED3A}" type="pres">
      <dgm:prSet presAssocID="{0B59C856-2603-4520-AEAC-1F9DD1CEA0E3}" presName="tx2" presStyleLbl="revTx" presStyleIdx="3" presStyleCnt="8" custScaleY="45826"/>
      <dgm:spPr/>
    </dgm:pt>
    <dgm:pt modelId="{87785CFC-FC16-4CFC-8F22-D89CFDF78134}" type="pres">
      <dgm:prSet presAssocID="{0B59C856-2603-4520-AEAC-1F9DD1CEA0E3}" presName="vert2" presStyleCnt="0"/>
      <dgm:spPr/>
    </dgm:pt>
    <dgm:pt modelId="{FC3EE57D-4854-4C9D-94CF-2CEC93BA22DB}" type="pres">
      <dgm:prSet presAssocID="{0B59C856-2603-4520-AEAC-1F9DD1CEA0E3}" presName="thinLine2b" presStyleLbl="callout" presStyleIdx="2" presStyleCnt="7"/>
      <dgm:spPr/>
    </dgm:pt>
    <dgm:pt modelId="{DCE4CC42-DF6D-48D1-918B-5FDFE1266FE1}" type="pres">
      <dgm:prSet presAssocID="{0B59C856-2603-4520-AEAC-1F9DD1CEA0E3}" presName="vertSpace2b" presStyleCnt="0"/>
      <dgm:spPr/>
    </dgm:pt>
    <dgm:pt modelId="{0BBA02AD-4933-4B12-83F3-70A0CB4D31C4}" type="pres">
      <dgm:prSet presAssocID="{07CD900D-D4C9-4061-BC1C-EBF6038DE3E8}" presName="horz2" presStyleCnt="0"/>
      <dgm:spPr/>
    </dgm:pt>
    <dgm:pt modelId="{80EE93B7-C171-4404-97DD-16EE03CC0865}" type="pres">
      <dgm:prSet presAssocID="{07CD900D-D4C9-4061-BC1C-EBF6038DE3E8}" presName="horzSpace2" presStyleCnt="0"/>
      <dgm:spPr/>
    </dgm:pt>
    <dgm:pt modelId="{D8436E8C-6570-433F-B639-181C66AB7E34}" type="pres">
      <dgm:prSet presAssocID="{07CD900D-D4C9-4061-BC1C-EBF6038DE3E8}" presName="tx2" presStyleLbl="revTx" presStyleIdx="4" presStyleCnt="8" custScaleX="110508" custScaleY="59704"/>
      <dgm:spPr/>
    </dgm:pt>
    <dgm:pt modelId="{99F2BAEC-33A0-4DC4-BAD2-813C49DE9249}" type="pres">
      <dgm:prSet presAssocID="{07CD900D-D4C9-4061-BC1C-EBF6038DE3E8}" presName="vert2" presStyleCnt="0"/>
      <dgm:spPr/>
    </dgm:pt>
    <dgm:pt modelId="{63FE655A-776F-4CD3-8712-383F408E9298}" type="pres">
      <dgm:prSet presAssocID="{07CD900D-D4C9-4061-BC1C-EBF6038DE3E8}" presName="thinLine2b" presStyleLbl="callout" presStyleIdx="3" presStyleCnt="7"/>
      <dgm:spPr/>
    </dgm:pt>
    <dgm:pt modelId="{B4BC50A3-DFAB-4BF8-8AE1-46D4843E741B}" type="pres">
      <dgm:prSet presAssocID="{07CD900D-D4C9-4061-BC1C-EBF6038DE3E8}" presName="vertSpace2b" presStyleCnt="0"/>
      <dgm:spPr/>
    </dgm:pt>
    <dgm:pt modelId="{20FC21FF-9B11-489D-88F0-CECA0C50441D}" type="pres">
      <dgm:prSet presAssocID="{25B2AE48-A2E6-4421-8E28-E27E1707C273}" presName="horz2" presStyleCnt="0"/>
      <dgm:spPr/>
    </dgm:pt>
    <dgm:pt modelId="{88BAF76B-3AFA-442B-AE11-4CE35178B541}" type="pres">
      <dgm:prSet presAssocID="{25B2AE48-A2E6-4421-8E28-E27E1707C273}" presName="horzSpace2" presStyleCnt="0"/>
      <dgm:spPr/>
    </dgm:pt>
    <dgm:pt modelId="{52151486-3638-4243-B4A1-E321D816A61F}" type="pres">
      <dgm:prSet presAssocID="{25B2AE48-A2E6-4421-8E28-E27E1707C273}" presName="tx2" presStyleLbl="revTx" presStyleIdx="5" presStyleCnt="8" custScaleX="110508" custScaleY="63296"/>
      <dgm:spPr/>
    </dgm:pt>
    <dgm:pt modelId="{C5CCB730-30CE-4C18-B5DA-E8B7326C31AB}" type="pres">
      <dgm:prSet presAssocID="{25B2AE48-A2E6-4421-8E28-E27E1707C273}" presName="vert2" presStyleCnt="0"/>
      <dgm:spPr/>
    </dgm:pt>
    <dgm:pt modelId="{5D5F55E6-B6FD-42C0-A450-FEBF59E65902}" type="pres">
      <dgm:prSet presAssocID="{25B2AE48-A2E6-4421-8E28-E27E1707C273}" presName="thinLine2b" presStyleLbl="callout" presStyleIdx="4" presStyleCnt="7"/>
      <dgm:spPr/>
    </dgm:pt>
    <dgm:pt modelId="{A839FBD3-A1B4-48D3-B56D-C660FA4BEC07}" type="pres">
      <dgm:prSet presAssocID="{25B2AE48-A2E6-4421-8E28-E27E1707C273}" presName="vertSpace2b" presStyleCnt="0"/>
      <dgm:spPr/>
    </dgm:pt>
    <dgm:pt modelId="{93E009A9-7F4A-4218-AB6C-23880FC8B25A}" type="pres">
      <dgm:prSet presAssocID="{343886F2-F89A-4B09-846B-2FBA8E9CEA42}" presName="horz2" presStyleCnt="0"/>
      <dgm:spPr/>
    </dgm:pt>
    <dgm:pt modelId="{E241E5C9-7038-44C2-8E05-251523E2909F}" type="pres">
      <dgm:prSet presAssocID="{343886F2-F89A-4B09-846B-2FBA8E9CEA42}" presName="horzSpace2" presStyleCnt="0"/>
      <dgm:spPr/>
    </dgm:pt>
    <dgm:pt modelId="{A6B79B0B-E6D5-4E59-9E43-5201C2DC8F28}" type="pres">
      <dgm:prSet presAssocID="{343886F2-F89A-4B09-846B-2FBA8E9CEA42}" presName="tx2" presStyleLbl="revTx" presStyleIdx="6" presStyleCnt="8" custScaleX="110508" custScaleY="70721"/>
      <dgm:spPr/>
    </dgm:pt>
    <dgm:pt modelId="{B9FE4F29-264D-45B5-9984-84E825746ABE}" type="pres">
      <dgm:prSet presAssocID="{343886F2-F89A-4B09-846B-2FBA8E9CEA42}" presName="vert2" presStyleCnt="0"/>
      <dgm:spPr/>
    </dgm:pt>
    <dgm:pt modelId="{EAD9E56C-D3D9-44B0-AB2B-ED149D99AA27}" type="pres">
      <dgm:prSet presAssocID="{343886F2-F89A-4B09-846B-2FBA8E9CEA42}" presName="thinLine2b" presStyleLbl="callout" presStyleIdx="5" presStyleCnt="7"/>
      <dgm:spPr/>
    </dgm:pt>
    <dgm:pt modelId="{557988E1-3403-4F1E-A715-CA7E1B55E9CC}" type="pres">
      <dgm:prSet presAssocID="{343886F2-F89A-4B09-846B-2FBA8E9CEA42}" presName="vertSpace2b" presStyleCnt="0"/>
      <dgm:spPr/>
    </dgm:pt>
    <dgm:pt modelId="{F7B1E846-DD6B-4F60-9DA2-2199EC9C2529}" type="pres">
      <dgm:prSet presAssocID="{D8D5255D-54BB-42BB-A0D1-124AA5F0844B}" presName="horz2" presStyleCnt="0"/>
      <dgm:spPr/>
    </dgm:pt>
    <dgm:pt modelId="{502F4C12-6B73-489B-9338-3C1A1F819AA6}" type="pres">
      <dgm:prSet presAssocID="{D8D5255D-54BB-42BB-A0D1-124AA5F0844B}" presName="horzSpace2" presStyleCnt="0"/>
      <dgm:spPr/>
    </dgm:pt>
    <dgm:pt modelId="{2C7CBFBF-C88C-4455-B838-5B16E1C03307}" type="pres">
      <dgm:prSet presAssocID="{D8D5255D-54BB-42BB-A0D1-124AA5F0844B}" presName="tx2" presStyleLbl="revTx" presStyleIdx="7" presStyleCnt="8"/>
      <dgm:spPr/>
    </dgm:pt>
    <dgm:pt modelId="{32C73A6B-E8B5-4B27-B226-6031FFEC691C}" type="pres">
      <dgm:prSet presAssocID="{D8D5255D-54BB-42BB-A0D1-124AA5F0844B}" presName="vert2" presStyleCnt="0"/>
      <dgm:spPr/>
    </dgm:pt>
    <dgm:pt modelId="{7021511F-164F-432B-8EF2-C12961C5FDC7}" type="pres">
      <dgm:prSet presAssocID="{D8D5255D-54BB-42BB-A0D1-124AA5F0844B}" presName="thinLine2b" presStyleLbl="callout" presStyleIdx="6" presStyleCnt="7"/>
      <dgm:spPr/>
    </dgm:pt>
    <dgm:pt modelId="{96ADE075-72A3-47FC-9BE1-8D5B0082E268}" type="pres">
      <dgm:prSet presAssocID="{D8D5255D-54BB-42BB-A0D1-124AA5F0844B}" presName="vertSpace2b" presStyleCnt="0"/>
      <dgm:spPr/>
    </dgm:pt>
  </dgm:ptLst>
  <dgm:cxnLst>
    <dgm:cxn modelId="{91869C04-09B0-4F04-AEB6-5C987755DDD3}" srcId="{83509D85-C8DA-40F0-B235-48E758C713E3}" destId="{3E60B60E-1B93-4801-8BCB-6AAC39109BAA}" srcOrd="1" destOrd="0" parTransId="{C0B92805-48A0-4BB6-81D9-5AE06CCD01E9}" sibTransId="{6E45B628-F9D1-4939-87FC-0E19DB658EB8}"/>
    <dgm:cxn modelId="{CE046710-D183-435C-BFAB-ADB446F2C17E}" srcId="{83509D85-C8DA-40F0-B235-48E758C713E3}" destId="{D8D5255D-54BB-42BB-A0D1-124AA5F0844B}" srcOrd="6" destOrd="0" parTransId="{F8E61C4E-71E3-4D56-BF4B-EA71F327E6E7}" sibTransId="{FB3D5CED-8D7A-4BE2-B2CD-37B9F7A874B0}"/>
    <dgm:cxn modelId="{82BD612B-F539-4369-9C54-BD8754C40AB2}" type="presOf" srcId="{83509D85-C8DA-40F0-B235-48E758C713E3}" destId="{6B4208DA-34F6-4A5D-AA4C-864955FB0274}" srcOrd="0" destOrd="0" presId="urn:microsoft.com/office/officeart/2008/layout/LinedList"/>
    <dgm:cxn modelId="{0CA3C03A-8F6D-4272-811F-3814E2BA8851}" srcId="{83509D85-C8DA-40F0-B235-48E758C713E3}" destId="{D77306C0-FAAB-42EF-8F36-945663320E83}" srcOrd="0" destOrd="0" parTransId="{5D010560-F09B-43FD-B623-03DC4B3D9B98}" sibTransId="{D226F0BC-9D89-46E2-B77F-1AD06653DAC7}"/>
    <dgm:cxn modelId="{293E763C-B87D-445C-8CDA-DF3C35B996D5}" srcId="{83509D85-C8DA-40F0-B235-48E758C713E3}" destId="{343886F2-F89A-4B09-846B-2FBA8E9CEA42}" srcOrd="5" destOrd="0" parTransId="{CB2F9B5B-647C-4396-BDD2-DFF1A270C163}" sibTransId="{E90FD80F-1249-4710-9C8B-3B974D87980C}"/>
    <dgm:cxn modelId="{B97B1747-8562-4B47-81DF-496165DED647}" srcId="{45DA5058-E703-46A8-A9A0-EBFA621B970F}" destId="{83509D85-C8DA-40F0-B235-48E758C713E3}" srcOrd="0" destOrd="0" parTransId="{3F10730B-ED84-4595-80A6-970A7FC5AB5C}" sibTransId="{7C97BBBB-03EB-432F-AB4B-FCD09CAB239A}"/>
    <dgm:cxn modelId="{1781F073-7A51-4AE8-B708-6396F1152294}" type="presOf" srcId="{07CD900D-D4C9-4061-BC1C-EBF6038DE3E8}" destId="{D8436E8C-6570-433F-B639-181C66AB7E34}" srcOrd="0" destOrd="0" presId="urn:microsoft.com/office/officeart/2008/layout/LinedList"/>
    <dgm:cxn modelId="{61E00155-277C-4E05-AFF8-28FC5FD1534D}" type="presOf" srcId="{3E60B60E-1B93-4801-8BCB-6AAC39109BAA}" destId="{527C118D-D3CE-4526-A2BF-5B64E5218152}" srcOrd="0" destOrd="0" presId="urn:microsoft.com/office/officeart/2008/layout/LinedList"/>
    <dgm:cxn modelId="{E2C58E56-A322-41A2-9D0B-67F40B4253FF}" type="presOf" srcId="{343886F2-F89A-4B09-846B-2FBA8E9CEA42}" destId="{A6B79B0B-E6D5-4E59-9E43-5201C2DC8F28}" srcOrd="0" destOrd="0" presId="urn:microsoft.com/office/officeart/2008/layout/LinedList"/>
    <dgm:cxn modelId="{F5F8C383-8A17-46B5-B227-39C18BDDA148}" type="presOf" srcId="{0B59C856-2603-4520-AEAC-1F9DD1CEA0E3}" destId="{9B095210-0E4E-42C8-AE6A-A713EB6DED3A}" srcOrd="0" destOrd="0" presId="urn:microsoft.com/office/officeart/2008/layout/LinedList"/>
    <dgm:cxn modelId="{8FB7D599-6EF4-428E-BD00-2344D49E1FB5}" srcId="{83509D85-C8DA-40F0-B235-48E758C713E3}" destId="{25B2AE48-A2E6-4421-8E28-E27E1707C273}" srcOrd="4" destOrd="0" parTransId="{9CC5084B-8D60-455C-9F01-300E63C28BE5}" sibTransId="{0DB0561A-BC73-4D73-80D1-95C45301B5E1}"/>
    <dgm:cxn modelId="{9775CAB6-BD24-4519-95F4-C3376CB3B2A1}" srcId="{83509D85-C8DA-40F0-B235-48E758C713E3}" destId="{07CD900D-D4C9-4061-BC1C-EBF6038DE3E8}" srcOrd="3" destOrd="0" parTransId="{07FFE352-CB8C-4F08-89CA-7FCEB5C399D5}" sibTransId="{D6E06221-7C15-49D6-897C-3C6B4932DBFA}"/>
    <dgm:cxn modelId="{026C8DBD-3F81-4095-A190-4263C4315D33}" type="presOf" srcId="{D77306C0-FAAB-42EF-8F36-945663320E83}" destId="{03BF027E-DC50-466E-AB7F-35E749944946}" srcOrd="0" destOrd="0" presId="urn:microsoft.com/office/officeart/2008/layout/LinedList"/>
    <dgm:cxn modelId="{B2D808CC-065B-4647-B6C3-C05560F027C8}" type="presOf" srcId="{D8D5255D-54BB-42BB-A0D1-124AA5F0844B}" destId="{2C7CBFBF-C88C-4455-B838-5B16E1C03307}" srcOrd="0" destOrd="0" presId="urn:microsoft.com/office/officeart/2008/layout/LinedList"/>
    <dgm:cxn modelId="{B6C3E8DF-165D-43AD-A4EA-0D7DED2A542A}" type="presOf" srcId="{45DA5058-E703-46A8-A9A0-EBFA621B970F}" destId="{921995D9-F3CE-4F50-9AE5-9D1BFE6582E8}" srcOrd="0" destOrd="0" presId="urn:microsoft.com/office/officeart/2008/layout/LinedList"/>
    <dgm:cxn modelId="{328186EA-1BD8-4057-B87A-7D68AF9F7C6B}" srcId="{83509D85-C8DA-40F0-B235-48E758C713E3}" destId="{0B59C856-2603-4520-AEAC-1F9DD1CEA0E3}" srcOrd="2" destOrd="0" parTransId="{D78E38B4-E6C4-45C6-B519-59A2062D3765}" sibTransId="{A74F9A37-0828-4568-A346-FB4B976888BB}"/>
    <dgm:cxn modelId="{F3E7D9F1-9140-42BC-8472-225FA8796F20}" type="presOf" srcId="{25B2AE48-A2E6-4421-8E28-E27E1707C273}" destId="{52151486-3638-4243-B4A1-E321D816A61F}" srcOrd="0" destOrd="0" presId="urn:microsoft.com/office/officeart/2008/layout/LinedList"/>
    <dgm:cxn modelId="{5D5046CC-C998-4498-8B69-FA700B8F60B6}" type="presParOf" srcId="{921995D9-F3CE-4F50-9AE5-9D1BFE6582E8}" destId="{45C14230-AD11-4978-9C27-96F71AC41D21}" srcOrd="0" destOrd="0" presId="urn:microsoft.com/office/officeart/2008/layout/LinedList"/>
    <dgm:cxn modelId="{D506E013-9F9B-4979-9441-95B828D11505}" type="presParOf" srcId="{921995D9-F3CE-4F50-9AE5-9D1BFE6582E8}" destId="{657CD183-5E70-4D4B-A45C-2296238C93C1}" srcOrd="1" destOrd="0" presId="urn:microsoft.com/office/officeart/2008/layout/LinedList"/>
    <dgm:cxn modelId="{7AC27416-2224-4435-814C-E331336F6215}" type="presParOf" srcId="{657CD183-5E70-4D4B-A45C-2296238C93C1}" destId="{6B4208DA-34F6-4A5D-AA4C-864955FB0274}" srcOrd="0" destOrd="0" presId="urn:microsoft.com/office/officeart/2008/layout/LinedList"/>
    <dgm:cxn modelId="{E7C60D50-2AC7-48B3-86BE-3101633C8F72}" type="presParOf" srcId="{657CD183-5E70-4D4B-A45C-2296238C93C1}" destId="{2CC73260-18C0-4B74-9AC0-02C91E396A21}" srcOrd="1" destOrd="0" presId="urn:microsoft.com/office/officeart/2008/layout/LinedList"/>
    <dgm:cxn modelId="{2CFC452C-6633-4892-99F1-E59D2C4ACD71}" type="presParOf" srcId="{2CC73260-18C0-4B74-9AC0-02C91E396A21}" destId="{890E6D8E-EB3A-4539-AA26-E70C72C08FBB}" srcOrd="0" destOrd="0" presId="urn:microsoft.com/office/officeart/2008/layout/LinedList"/>
    <dgm:cxn modelId="{8CD5B060-B846-4B62-B398-B1FD64A35ACB}" type="presParOf" srcId="{2CC73260-18C0-4B74-9AC0-02C91E396A21}" destId="{EB684C3E-0357-4142-9DAB-948FAFCFCC2F}" srcOrd="1" destOrd="0" presId="urn:microsoft.com/office/officeart/2008/layout/LinedList"/>
    <dgm:cxn modelId="{96123FC3-07C8-4A92-98B2-35E191962423}" type="presParOf" srcId="{EB684C3E-0357-4142-9DAB-948FAFCFCC2F}" destId="{135B1042-6314-4C6C-B45B-DCC0736C72D2}" srcOrd="0" destOrd="0" presId="urn:microsoft.com/office/officeart/2008/layout/LinedList"/>
    <dgm:cxn modelId="{2B859AAC-0E70-4B86-8709-65FE74EA7C20}" type="presParOf" srcId="{EB684C3E-0357-4142-9DAB-948FAFCFCC2F}" destId="{03BF027E-DC50-466E-AB7F-35E749944946}" srcOrd="1" destOrd="0" presId="urn:microsoft.com/office/officeart/2008/layout/LinedList"/>
    <dgm:cxn modelId="{8A1F0A53-F5A7-4E61-B2F8-FD7CBC5C85D8}" type="presParOf" srcId="{EB684C3E-0357-4142-9DAB-948FAFCFCC2F}" destId="{94E54C4A-C53C-4976-BC76-794550670215}" srcOrd="2" destOrd="0" presId="urn:microsoft.com/office/officeart/2008/layout/LinedList"/>
    <dgm:cxn modelId="{CE903875-ED49-4776-9879-D48935A03771}" type="presParOf" srcId="{2CC73260-18C0-4B74-9AC0-02C91E396A21}" destId="{9AE9ADA0-0E82-4DCE-9213-91C83C21FB01}" srcOrd="2" destOrd="0" presId="urn:microsoft.com/office/officeart/2008/layout/LinedList"/>
    <dgm:cxn modelId="{FD5419EB-7776-45D7-90FE-338DC57DC8E1}" type="presParOf" srcId="{2CC73260-18C0-4B74-9AC0-02C91E396A21}" destId="{4C19FD9F-D66C-446E-AA95-AAD99C4B6672}" srcOrd="3" destOrd="0" presId="urn:microsoft.com/office/officeart/2008/layout/LinedList"/>
    <dgm:cxn modelId="{EACB4C93-8C29-47A0-9660-B2E436E95629}" type="presParOf" srcId="{2CC73260-18C0-4B74-9AC0-02C91E396A21}" destId="{54A470D1-FCFD-4BC5-AAB8-BF70293B2A86}" srcOrd="4" destOrd="0" presId="urn:microsoft.com/office/officeart/2008/layout/LinedList"/>
    <dgm:cxn modelId="{175FE18F-088A-492E-BCA3-5EC15FF58798}" type="presParOf" srcId="{54A470D1-FCFD-4BC5-AAB8-BF70293B2A86}" destId="{7B85EC78-877B-4EBA-8D2F-CF24A65FE5F2}" srcOrd="0" destOrd="0" presId="urn:microsoft.com/office/officeart/2008/layout/LinedList"/>
    <dgm:cxn modelId="{0A562A86-FDF0-4EEB-9D7F-E7A8E524AEC0}" type="presParOf" srcId="{54A470D1-FCFD-4BC5-AAB8-BF70293B2A86}" destId="{527C118D-D3CE-4526-A2BF-5B64E5218152}" srcOrd="1" destOrd="0" presId="urn:microsoft.com/office/officeart/2008/layout/LinedList"/>
    <dgm:cxn modelId="{F9F4509C-5F11-4471-AC3C-07094E8505B8}" type="presParOf" srcId="{54A470D1-FCFD-4BC5-AAB8-BF70293B2A86}" destId="{9982CA51-AF40-4CF9-A38F-E1D411863060}" srcOrd="2" destOrd="0" presId="urn:microsoft.com/office/officeart/2008/layout/LinedList"/>
    <dgm:cxn modelId="{8044A085-D4FD-4C4D-A9C2-5A68F78303E7}" type="presParOf" srcId="{2CC73260-18C0-4B74-9AC0-02C91E396A21}" destId="{9213754F-DAFD-47C8-B3B2-431A760F6CB7}" srcOrd="5" destOrd="0" presId="urn:microsoft.com/office/officeart/2008/layout/LinedList"/>
    <dgm:cxn modelId="{9C90EE31-3FF4-49AD-8D9C-10B5088AE9B7}" type="presParOf" srcId="{2CC73260-18C0-4B74-9AC0-02C91E396A21}" destId="{C5AB10C6-4252-4CD8-8B71-C6B1CA6C8A44}" srcOrd="6" destOrd="0" presId="urn:microsoft.com/office/officeart/2008/layout/LinedList"/>
    <dgm:cxn modelId="{52E31E0F-151A-4B16-A294-C09DC8EB1908}" type="presParOf" srcId="{2CC73260-18C0-4B74-9AC0-02C91E396A21}" destId="{F6E87765-5FBC-459F-BD49-2362E885C584}" srcOrd="7" destOrd="0" presId="urn:microsoft.com/office/officeart/2008/layout/LinedList"/>
    <dgm:cxn modelId="{302F4C86-E617-4524-AB31-3428AD3B6609}" type="presParOf" srcId="{F6E87765-5FBC-459F-BD49-2362E885C584}" destId="{C616F23B-DE86-4D5C-B07E-261737A5B138}" srcOrd="0" destOrd="0" presId="urn:microsoft.com/office/officeart/2008/layout/LinedList"/>
    <dgm:cxn modelId="{B53FE681-721E-4525-BC7A-4708DA736C59}" type="presParOf" srcId="{F6E87765-5FBC-459F-BD49-2362E885C584}" destId="{9B095210-0E4E-42C8-AE6A-A713EB6DED3A}" srcOrd="1" destOrd="0" presId="urn:microsoft.com/office/officeart/2008/layout/LinedList"/>
    <dgm:cxn modelId="{DA22D9EA-6A83-494B-A469-ACCACE8D69E1}" type="presParOf" srcId="{F6E87765-5FBC-459F-BD49-2362E885C584}" destId="{87785CFC-FC16-4CFC-8F22-D89CFDF78134}" srcOrd="2" destOrd="0" presId="urn:microsoft.com/office/officeart/2008/layout/LinedList"/>
    <dgm:cxn modelId="{FECFCDF3-3549-41D6-AEBF-61A5C299B221}" type="presParOf" srcId="{2CC73260-18C0-4B74-9AC0-02C91E396A21}" destId="{FC3EE57D-4854-4C9D-94CF-2CEC93BA22DB}" srcOrd="8" destOrd="0" presId="urn:microsoft.com/office/officeart/2008/layout/LinedList"/>
    <dgm:cxn modelId="{86A0C95B-6C06-4758-A38C-A42DF510E8D4}" type="presParOf" srcId="{2CC73260-18C0-4B74-9AC0-02C91E396A21}" destId="{DCE4CC42-DF6D-48D1-918B-5FDFE1266FE1}" srcOrd="9" destOrd="0" presId="urn:microsoft.com/office/officeart/2008/layout/LinedList"/>
    <dgm:cxn modelId="{E81ECD67-7A1A-48D0-9E4F-915130FAB38A}" type="presParOf" srcId="{2CC73260-18C0-4B74-9AC0-02C91E396A21}" destId="{0BBA02AD-4933-4B12-83F3-70A0CB4D31C4}" srcOrd="10" destOrd="0" presId="urn:microsoft.com/office/officeart/2008/layout/LinedList"/>
    <dgm:cxn modelId="{54039DA7-905D-41EE-92F1-302DF7EAA81E}" type="presParOf" srcId="{0BBA02AD-4933-4B12-83F3-70A0CB4D31C4}" destId="{80EE93B7-C171-4404-97DD-16EE03CC0865}" srcOrd="0" destOrd="0" presId="urn:microsoft.com/office/officeart/2008/layout/LinedList"/>
    <dgm:cxn modelId="{E649A639-4265-4095-9F80-517EC64E571D}" type="presParOf" srcId="{0BBA02AD-4933-4B12-83F3-70A0CB4D31C4}" destId="{D8436E8C-6570-433F-B639-181C66AB7E34}" srcOrd="1" destOrd="0" presId="urn:microsoft.com/office/officeart/2008/layout/LinedList"/>
    <dgm:cxn modelId="{0A65E451-2071-4394-8F67-C3BC248B8EC4}" type="presParOf" srcId="{0BBA02AD-4933-4B12-83F3-70A0CB4D31C4}" destId="{99F2BAEC-33A0-4DC4-BAD2-813C49DE9249}" srcOrd="2" destOrd="0" presId="urn:microsoft.com/office/officeart/2008/layout/LinedList"/>
    <dgm:cxn modelId="{389B4257-C6E4-4D9C-AFA2-FA4F808FAB64}" type="presParOf" srcId="{2CC73260-18C0-4B74-9AC0-02C91E396A21}" destId="{63FE655A-776F-4CD3-8712-383F408E9298}" srcOrd="11" destOrd="0" presId="urn:microsoft.com/office/officeart/2008/layout/LinedList"/>
    <dgm:cxn modelId="{81B4071D-8D3D-4D4D-B2B8-B4D078EAF79E}" type="presParOf" srcId="{2CC73260-18C0-4B74-9AC0-02C91E396A21}" destId="{B4BC50A3-DFAB-4BF8-8AE1-46D4843E741B}" srcOrd="12" destOrd="0" presId="urn:microsoft.com/office/officeart/2008/layout/LinedList"/>
    <dgm:cxn modelId="{7A67673B-8CA0-4554-9C0B-45BE0F65ED28}" type="presParOf" srcId="{2CC73260-18C0-4B74-9AC0-02C91E396A21}" destId="{20FC21FF-9B11-489D-88F0-CECA0C50441D}" srcOrd="13" destOrd="0" presId="urn:microsoft.com/office/officeart/2008/layout/LinedList"/>
    <dgm:cxn modelId="{13FD9964-5252-4E48-976C-5F5305E668F9}" type="presParOf" srcId="{20FC21FF-9B11-489D-88F0-CECA0C50441D}" destId="{88BAF76B-3AFA-442B-AE11-4CE35178B541}" srcOrd="0" destOrd="0" presId="urn:microsoft.com/office/officeart/2008/layout/LinedList"/>
    <dgm:cxn modelId="{46940C5D-84B9-42E2-8841-77584BABA173}" type="presParOf" srcId="{20FC21FF-9B11-489D-88F0-CECA0C50441D}" destId="{52151486-3638-4243-B4A1-E321D816A61F}" srcOrd="1" destOrd="0" presId="urn:microsoft.com/office/officeart/2008/layout/LinedList"/>
    <dgm:cxn modelId="{28CE49FE-A1A9-48D8-808F-FB2C3F8AE5D7}" type="presParOf" srcId="{20FC21FF-9B11-489D-88F0-CECA0C50441D}" destId="{C5CCB730-30CE-4C18-B5DA-E8B7326C31AB}" srcOrd="2" destOrd="0" presId="urn:microsoft.com/office/officeart/2008/layout/LinedList"/>
    <dgm:cxn modelId="{987D5B1C-FDBF-4C5C-87EE-98899221DEB8}" type="presParOf" srcId="{2CC73260-18C0-4B74-9AC0-02C91E396A21}" destId="{5D5F55E6-B6FD-42C0-A450-FEBF59E65902}" srcOrd="14" destOrd="0" presId="urn:microsoft.com/office/officeart/2008/layout/LinedList"/>
    <dgm:cxn modelId="{7D837149-40A5-434C-8E79-4C0873A229D5}" type="presParOf" srcId="{2CC73260-18C0-4B74-9AC0-02C91E396A21}" destId="{A839FBD3-A1B4-48D3-B56D-C660FA4BEC07}" srcOrd="15" destOrd="0" presId="urn:microsoft.com/office/officeart/2008/layout/LinedList"/>
    <dgm:cxn modelId="{11EA2D1E-BAC6-4531-B138-50281065EE62}" type="presParOf" srcId="{2CC73260-18C0-4B74-9AC0-02C91E396A21}" destId="{93E009A9-7F4A-4218-AB6C-23880FC8B25A}" srcOrd="16" destOrd="0" presId="urn:microsoft.com/office/officeart/2008/layout/LinedList"/>
    <dgm:cxn modelId="{A029428D-E653-4334-A054-DBF56F31F4C5}" type="presParOf" srcId="{93E009A9-7F4A-4218-AB6C-23880FC8B25A}" destId="{E241E5C9-7038-44C2-8E05-251523E2909F}" srcOrd="0" destOrd="0" presId="urn:microsoft.com/office/officeart/2008/layout/LinedList"/>
    <dgm:cxn modelId="{47DC786B-A48F-49AF-9BC6-CD12F0E0184D}" type="presParOf" srcId="{93E009A9-7F4A-4218-AB6C-23880FC8B25A}" destId="{A6B79B0B-E6D5-4E59-9E43-5201C2DC8F28}" srcOrd="1" destOrd="0" presId="urn:microsoft.com/office/officeart/2008/layout/LinedList"/>
    <dgm:cxn modelId="{D2634D42-A9BA-4685-8410-8DD5D201ED19}" type="presParOf" srcId="{93E009A9-7F4A-4218-AB6C-23880FC8B25A}" destId="{B9FE4F29-264D-45B5-9984-84E825746ABE}" srcOrd="2" destOrd="0" presId="urn:microsoft.com/office/officeart/2008/layout/LinedList"/>
    <dgm:cxn modelId="{76A1C968-9479-4661-BD23-2117347C8C6C}" type="presParOf" srcId="{2CC73260-18C0-4B74-9AC0-02C91E396A21}" destId="{EAD9E56C-D3D9-44B0-AB2B-ED149D99AA27}" srcOrd="17" destOrd="0" presId="urn:microsoft.com/office/officeart/2008/layout/LinedList"/>
    <dgm:cxn modelId="{F5D92B72-A545-4633-A3E8-43F52A0284D6}" type="presParOf" srcId="{2CC73260-18C0-4B74-9AC0-02C91E396A21}" destId="{557988E1-3403-4F1E-A715-CA7E1B55E9CC}" srcOrd="18" destOrd="0" presId="urn:microsoft.com/office/officeart/2008/layout/LinedList"/>
    <dgm:cxn modelId="{3BD2B440-9BFE-48CD-B8E7-675BBAD010D1}" type="presParOf" srcId="{2CC73260-18C0-4B74-9AC0-02C91E396A21}" destId="{F7B1E846-DD6B-4F60-9DA2-2199EC9C2529}" srcOrd="19" destOrd="0" presId="urn:microsoft.com/office/officeart/2008/layout/LinedList"/>
    <dgm:cxn modelId="{38835FF2-7717-41BB-A7DE-36D0E514F430}" type="presParOf" srcId="{F7B1E846-DD6B-4F60-9DA2-2199EC9C2529}" destId="{502F4C12-6B73-489B-9338-3C1A1F819AA6}" srcOrd="0" destOrd="0" presId="urn:microsoft.com/office/officeart/2008/layout/LinedList"/>
    <dgm:cxn modelId="{DF4068A1-4797-4E3C-AB8D-1F034BD366FA}" type="presParOf" srcId="{F7B1E846-DD6B-4F60-9DA2-2199EC9C2529}" destId="{2C7CBFBF-C88C-4455-B838-5B16E1C03307}" srcOrd="1" destOrd="0" presId="urn:microsoft.com/office/officeart/2008/layout/LinedList"/>
    <dgm:cxn modelId="{8130A27A-5EAB-4AD3-99D7-E18459F8695B}" type="presParOf" srcId="{F7B1E846-DD6B-4F60-9DA2-2199EC9C2529}" destId="{32C73A6B-E8B5-4B27-B226-6031FFEC691C}" srcOrd="2" destOrd="0" presId="urn:microsoft.com/office/officeart/2008/layout/LinedList"/>
    <dgm:cxn modelId="{CB807946-6C38-4559-8C06-79B374D17879}" type="presParOf" srcId="{2CC73260-18C0-4B74-9AC0-02C91E396A21}" destId="{7021511F-164F-432B-8EF2-C12961C5FDC7}" srcOrd="20" destOrd="0" presId="urn:microsoft.com/office/officeart/2008/layout/LinedList"/>
    <dgm:cxn modelId="{1AE888D5-D2E5-461D-BC41-850DEF01FFC2}" type="presParOf" srcId="{2CC73260-18C0-4B74-9AC0-02C91E396A21}" destId="{96ADE075-72A3-47FC-9BE1-8D5B0082E268}" srcOrd="2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4230-AD11-4978-9C27-96F71AC41D21}">
      <dsp:nvSpPr>
        <dsp:cNvPr id="0" name=""/>
        <dsp:cNvSpPr/>
      </dsp:nvSpPr>
      <dsp:spPr>
        <a:xfrm>
          <a:off x="0" y="3919"/>
          <a:ext cx="77040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208DA-34F6-4A5D-AA4C-864955FB0274}">
      <dsp:nvSpPr>
        <dsp:cNvPr id="0" name=""/>
        <dsp:cNvSpPr/>
      </dsp:nvSpPr>
      <dsp:spPr>
        <a:xfrm>
          <a:off x="0" y="3919"/>
          <a:ext cx="657128" cy="8019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800" kern="1200"/>
        </a:p>
      </dsp:txBody>
      <dsp:txXfrm>
        <a:off x="0" y="3919"/>
        <a:ext cx="657128" cy="8019281"/>
      </dsp:txXfrm>
    </dsp:sp>
    <dsp:sp modelId="{03BF027E-DC50-466E-AB7F-35E749944946}">
      <dsp:nvSpPr>
        <dsp:cNvPr id="0" name=""/>
        <dsp:cNvSpPr/>
      </dsp:nvSpPr>
      <dsp:spPr>
        <a:xfrm>
          <a:off x="772690" y="80470"/>
          <a:ext cx="6047715" cy="153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Teknis </a:t>
          </a:r>
          <a:r>
            <a:rPr lang="en-US" sz="3200" kern="1200" err="1"/>
            <a:t>pengumpulan</a:t>
          </a:r>
          <a:r>
            <a:rPr lang="en-US" sz="3200" kern="1200"/>
            <a:t> data Harga </a:t>
          </a:r>
          <a:r>
            <a:rPr lang="en-US" sz="3200" kern="1200" err="1"/>
            <a:t>Satuan</a:t>
          </a:r>
          <a:r>
            <a:rPr lang="en-US" sz="3200" kern="1200"/>
            <a:t> </a:t>
          </a:r>
          <a:r>
            <a:rPr lang="en-US" sz="3200" kern="1200" err="1"/>
            <a:t>pokok</a:t>
          </a:r>
          <a:r>
            <a:rPr lang="en-US" sz="3200" kern="1200"/>
            <a:t> </a:t>
          </a:r>
          <a:r>
            <a:rPr lang="en-US" sz="3200" kern="1200" err="1"/>
            <a:t>sektor</a:t>
          </a:r>
          <a:r>
            <a:rPr lang="en-US" sz="3200" kern="1200"/>
            <a:t> </a:t>
          </a:r>
          <a:r>
            <a:rPr lang="en-US" sz="3200" kern="1200" err="1"/>
            <a:t>konstruksi</a:t>
          </a:r>
          <a:r>
            <a:rPr lang="en-US" sz="3200" kern="1200"/>
            <a:t> di Kementerian PUPR</a:t>
          </a:r>
          <a:endParaRPr lang="id-ID" sz="3200" kern="1200"/>
        </a:p>
      </dsp:txBody>
      <dsp:txXfrm>
        <a:off x="772690" y="80470"/>
        <a:ext cx="6047715" cy="1531024"/>
      </dsp:txXfrm>
    </dsp:sp>
    <dsp:sp modelId="{9AE9ADA0-0E82-4DCE-9213-91C83C21FB01}">
      <dsp:nvSpPr>
        <dsp:cNvPr id="0" name=""/>
        <dsp:cNvSpPr/>
      </dsp:nvSpPr>
      <dsp:spPr>
        <a:xfrm>
          <a:off x="657128" y="1611495"/>
          <a:ext cx="6163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7C118D-D3CE-4526-A2BF-5B64E5218152}">
      <dsp:nvSpPr>
        <dsp:cNvPr id="0" name=""/>
        <dsp:cNvSpPr/>
      </dsp:nvSpPr>
      <dsp:spPr>
        <a:xfrm>
          <a:off x="772690" y="1688046"/>
          <a:ext cx="6047715" cy="675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err="1"/>
            <a:t>Acuan</a:t>
          </a:r>
          <a:r>
            <a:rPr lang="en-US" sz="3200" kern="1200"/>
            <a:t> </a:t>
          </a:r>
          <a:r>
            <a:rPr lang="en-US" sz="3200" kern="1200" err="1"/>
            <a:t>dalam</a:t>
          </a:r>
          <a:r>
            <a:rPr lang="en-US" sz="3200" kern="1200"/>
            <a:t> </a:t>
          </a:r>
          <a:r>
            <a:rPr lang="en-US" sz="3200" kern="1200" err="1"/>
            <a:t>Penyusunan</a:t>
          </a:r>
          <a:r>
            <a:rPr lang="en-US" sz="3200" kern="1200"/>
            <a:t> AHSP</a:t>
          </a:r>
          <a:endParaRPr lang="id-ID" sz="3200" kern="1200"/>
        </a:p>
      </dsp:txBody>
      <dsp:txXfrm>
        <a:off x="772690" y="1688046"/>
        <a:ext cx="6047715" cy="675717"/>
      </dsp:txXfrm>
    </dsp:sp>
    <dsp:sp modelId="{9213754F-DAFD-47C8-B3B2-431A760F6CB7}">
      <dsp:nvSpPr>
        <dsp:cNvPr id="0" name=""/>
        <dsp:cNvSpPr/>
      </dsp:nvSpPr>
      <dsp:spPr>
        <a:xfrm>
          <a:off x="657128" y="2363764"/>
          <a:ext cx="6163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95210-0E4E-42C8-AE6A-A713EB6DED3A}">
      <dsp:nvSpPr>
        <dsp:cNvPr id="0" name=""/>
        <dsp:cNvSpPr/>
      </dsp:nvSpPr>
      <dsp:spPr>
        <a:xfrm>
          <a:off x="772690" y="2440315"/>
          <a:ext cx="6047715" cy="701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err="1"/>
            <a:t>Biaya</a:t>
          </a:r>
          <a:r>
            <a:rPr lang="en-US" sz="3200" kern="1200"/>
            <a:t> </a:t>
          </a:r>
          <a:r>
            <a:rPr lang="en-US" sz="3200" kern="1200" err="1"/>
            <a:t>Penerapan</a:t>
          </a:r>
          <a:r>
            <a:rPr lang="en-US" sz="3200" kern="1200"/>
            <a:t> SMKK</a:t>
          </a:r>
          <a:endParaRPr lang="id-ID" sz="3200" kern="1200"/>
        </a:p>
      </dsp:txBody>
      <dsp:txXfrm>
        <a:off x="772690" y="2440315"/>
        <a:ext cx="6047715" cy="701607"/>
      </dsp:txXfrm>
    </dsp:sp>
    <dsp:sp modelId="{FC3EE57D-4854-4C9D-94CF-2CEC93BA22DB}">
      <dsp:nvSpPr>
        <dsp:cNvPr id="0" name=""/>
        <dsp:cNvSpPr/>
      </dsp:nvSpPr>
      <dsp:spPr>
        <a:xfrm>
          <a:off x="657128" y="3141923"/>
          <a:ext cx="6163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36E8C-6570-433F-B639-181C66AB7E34}">
      <dsp:nvSpPr>
        <dsp:cNvPr id="0" name=""/>
        <dsp:cNvSpPr/>
      </dsp:nvSpPr>
      <dsp:spPr>
        <a:xfrm>
          <a:off x="772690" y="3218474"/>
          <a:ext cx="6683209" cy="914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AHSP </a:t>
          </a:r>
          <a:r>
            <a:rPr lang="en-US" sz="3200" kern="1200" err="1"/>
            <a:t>Bidang</a:t>
          </a:r>
          <a:r>
            <a:rPr lang="en-US" sz="3200" kern="1200"/>
            <a:t> </a:t>
          </a:r>
          <a:r>
            <a:rPr lang="en-US" sz="3200" kern="1200" err="1"/>
            <a:t>Sumber</a:t>
          </a:r>
          <a:r>
            <a:rPr lang="en-US" sz="3200" kern="1200"/>
            <a:t> Daya Air</a:t>
          </a:r>
          <a:endParaRPr lang="id-ID" sz="3200" kern="1200"/>
        </a:p>
      </dsp:txBody>
      <dsp:txXfrm>
        <a:off x="772690" y="3218474"/>
        <a:ext cx="6683209" cy="914083"/>
      </dsp:txXfrm>
    </dsp:sp>
    <dsp:sp modelId="{63FE655A-776F-4CD3-8712-383F408E9298}">
      <dsp:nvSpPr>
        <dsp:cNvPr id="0" name=""/>
        <dsp:cNvSpPr/>
      </dsp:nvSpPr>
      <dsp:spPr>
        <a:xfrm>
          <a:off x="657128" y="4132557"/>
          <a:ext cx="6163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51486-3638-4243-B4A1-E321D816A61F}">
      <dsp:nvSpPr>
        <dsp:cNvPr id="0" name=""/>
        <dsp:cNvSpPr/>
      </dsp:nvSpPr>
      <dsp:spPr>
        <a:xfrm>
          <a:off x="772690" y="4209108"/>
          <a:ext cx="6683209" cy="969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AHSP </a:t>
          </a:r>
          <a:r>
            <a:rPr lang="en-US" sz="3200" kern="1200" err="1"/>
            <a:t>Bidang</a:t>
          </a:r>
          <a:r>
            <a:rPr lang="en-US" sz="3200" kern="1200"/>
            <a:t> Bina </a:t>
          </a:r>
          <a:r>
            <a:rPr lang="en-US" sz="3200" kern="1200" err="1"/>
            <a:t>Marga</a:t>
          </a:r>
          <a:endParaRPr lang="id-ID" sz="3200" kern="1200"/>
        </a:p>
      </dsp:txBody>
      <dsp:txXfrm>
        <a:off x="772690" y="4209108"/>
        <a:ext cx="6683209" cy="969077"/>
      </dsp:txXfrm>
    </dsp:sp>
    <dsp:sp modelId="{5D5F55E6-B6FD-42C0-A450-FEBF59E65902}">
      <dsp:nvSpPr>
        <dsp:cNvPr id="0" name=""/>
        <dsp:cNvSpPr/>
      </dsp:nvSpPr>
      <dsp:spPr>
        <a:xfrm>
          <a:off x="657128" y="5178186"/>
          <a:ext cx="6163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79B0B-E6D5-4E59-9E43-5201C2DC8F28}">
      <dsp:nvSpPr>
        <dsp:cNvPr id="0" name=""/>
        <dsp:cNvSpPr/>
      </dsp:nvSpPr>
      <dsp:spPr>
        <a:xfrm>
          <a:off x="772690" y="5254737"/>
          <a:ext cx="6683209" cy="108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AHSP </a:t>
          </a:r>
          <a:r>
            <a:rPr lang="en-US" sz="3200" kern="1200" err="1"/>
            <a:t>Bidang</a:t>
          </a:r>
          <a:r>
            <a:rPr lang="en-US" sz="3200" kern="1200"/>
            <a:t> </a:t>
          </a:r>
          <a:r>
            <a:rPr lang="en-US" sz="3200" kern="1200" err="1"/>
            <a:t>Cipta</a:t>
          </a:r>
          <a:r>
            <a:rPr lang="en-US" sz="3200" kern="1200"/>
            <a:t> </a:t>
          </a:r>
          <a:r>
            <a:rPr lang="en-US" sz="3200" kern="1200" err="1"/>
            <a:t>Karya</a:t>
          </a:r>
          <a:r>
            <a:rPr lang="en-US" sz="3200" kern="1200"/>
            <a:t> dan </a:t>
          </a:r>
          <a:r>
            <a:rPr lang="en-US" sz="3200" kern="1200" err="1"/>
            <a:t>Perumahan</a:t>
          </a:r>
          <a:endParaRPr lang="id-ID" sz="3200" kern="1200"/>
        </a:p>
      </dsp:txBody>
      <dsp:txXfrm>
        <a:off x="772690" y="5254737"/>
        <a:ext cx="6683209" cy="1082756"/>
      </dsp:txXfrm>
    </dsp:sp>
    <dsp:sp modelId="{EAD9E56C-D3D9-44B0-AB2B-ED149D99AA27}">
      <dsp:nvSpPr>
        <dsp:cNvPr id="0" name=""/>
        <dsp:cNvSpPr/>
      </dsp:nvSpPr>
      <dsp:spPr>
        <a:xfrm>
          <a:off x="657128" y="6337493"/>
          <a:ext cx="6163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CBFBF-C88C-4455-B838-5B16E1C03307}">
      <dsp:nvSpPr>
        <dsp:cNvPr id="0" name=""/>
        <dsp:cNvSpPr/>
      </dsp:nvSpPr>
      <dsp:spPr>
        <a:xfrm>
          <a:off x="772690" y="6414044"/>
          <a:ext cx="6047715" cy="153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err="1"/>
            <a:t>Pengajuan</a:t>
          </a:r>
          <a:r>
            <a:rPr lang="en-US" sz="3200" kern="1200"/>
            <a:t> </a:t>
          </a:r>
          <a:r>
            <a:rPr lang="en-US" sz="3200" kern="1200" err="1"/>
            <a:t>Usulan</a:t>
          </a:r>
          <a:r>
            <a:rPr lang="en-US" sz="3200" kern="1200"/>
            <a:t> AHSP</a:t>
          </a:r>
          <a:endParaRPr lang="id-ID" sz="3200" kern="1200"/>
        </a:p>
      </dsp:txBody>
      <dsp:txXfrm>
        <a:off x="772690" y="6414044"/>
        <a:ext cx="6047715" cy="1531024"/>
      </dsp:txXfrm>
    </dsp:sp>
    <dsp:sp modelId="{7021511F-164F-432B-8EF2-C12961C5FDC7}">
      <dsp:nvSpPr>
        <dsp:cNvPr id="0" name=""/>
        <dsp:cNvSpPr/>
      </dsp:nvSpPr>
      <dsp:spPr>
        <a:xfrm>
          <a:off x="657128" y="7945069"/>
          <a:ext cx="6163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6615" cy="501879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0908" y="0"/>
            <a:ext cx="2976615" cy="501879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A17313F-1EAE-4EE6-8524-764320CB122E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49363"/>
            <a:ext cx="6002337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912" y="4813866"/>
            <a:ext cx="5495290" cy="3938617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00961"/>
            <a:ext cx="2976615" cy="50187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0908" y="9500961"/>
            <a:ext cx="2976615" cy="50187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8AF4DC4-50BD-418B-BE43-6CAE26C52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28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6D495-AA67-59CF-8A69-78CA65EB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DFBB0-7068-488C-24C4-C42476E09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98D86-2DD0-3C69-2808-4CE751FC1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E9D3E-D4E9-37FB-DD78-D0B5A9FFD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02E72-7F77-4BCB-AB85-BB522D2281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87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0B981F13-F081-AAB3-5650-B0701790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>
            <a:extLst>
              <a:ext uri="{FF2B5EF4-FFF2-40B4-BE49-F238E27FC236}">
                <a16:creationId xmlns:a16="http://schemas.microsoft.com/office/drawing/2014/main" id="{CB6002A6-3606-66DC-6E4F-14864FEFD0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>
            <a:extLst>
              <a:ext uri="{FF2B5EF4-FFF2-40B4-BE49-F238E27FC236}">
                <a16:creationId xmlns:a16="http://schemas.microsoft.com/office/drawing/2014/main" id="{3DDE7EB3-68AE-174A-1C51-4B89F24472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685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16398-EA85-F7D0-B8E3-A0A439F1B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07CE9-2A38-2EC1-B054-5CE90F04F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A50B7D-D8A9-9298-E4A5-7021E1A5E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116C-49F8-0572-639B-4ADE7744CF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02E72-7F77-4BCB-AB85-BB522D2281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9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5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6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99037B42-8472-6E25-0F96-DDEA47945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>
            <a:extLst>
              <a:ext uri="{FF2B5EF4-FFF2-40B4-BE49-F238E27FC236}">
                <a16:creationId xmlns:a16="http://schemas.microsoft.com/office/drawing/2014/main" id="{3B4DDCFD-1526-4106-6B5D-1E2C7F60A0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>
            <a:extLst>
              <a:ext uri="{FF2B5EF4-FFF2-40B4-BE49-F238E27FC236}">
                <a16:creationId xmlns:a16="http://schemas.microsoft.com/office/drawing/2014/main" id="{4240ECA9-50D3-03BF-8749-455F718F75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7171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9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3CFB5E67-602D-CA19-AD8F-EE8A4D9CA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>
            <a:extLst>
              <a:ext uri="{FF2B5EF4-FFF2-40B4-BE49-F238E27FC236}">
                <a16:creationId xmlns:a16="http://schemas.microsoft.com/office/drawing/2014/main" id="{2981C4C7-D37C-D969-9BB6-65EFB1353F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>
            <a:extLst>
              <a:ext uri="{FF2B5EF4-FFF2-40B4-BE49-F238E27FC236}">
                <a16:creationId xmlns:a16="http://schemas.microsoft.com/office/drawing/2014/main" id="{1E5CA34B-0EA0-F5A5-2D20-ACBF75033A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2983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1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2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F4DC4-50BD-418B-BE43-6CAE26C524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31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4C5A7177-1CF6-50E8-7E91-C20475EE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>
            <a:extLst>
              <a:ext uri="{FF2B5EF4-FFF2-40B4-BE49-F238E27FC236}">
                <a16:creationId xmlns:a16="http://schemas.microsoft.com/office/drawing/2014/main" id="{DBC186FA-5031-790E-B1D3-44F75D1B63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>
            <a:extLst>
              <a:ext uri="{FF2B5EF4-FFF2-40B4-BE49-F238E27FC236}">
                <a16:creationId xmlns:a16="http://schemas.microsoft.com/office/drawing/2014/main" id="{D4F89008-6A54-D620-5B5F-7224DEB85C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5505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4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5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87886788-897C-E905-395A-0A7C1D8A5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>
            <a:extLst>
              <a:ext uri="{FF2B5EF4-FFF2-40B4-BE49-F238E27FC236}">
                <a16:creationId xmlns:a16="http://schemas.microsoft.com/office/drawing/2014/main" id="{FB4D8B88-BFCB-EF6B-4E49-156540D4AE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>
            <a:extLst>
              <a:ext uri="{FF2B5EF4-FFF2-40B4-BE49-F238E27FC236}">
                <a16:creationId xmlns:a16="http://schemas.microsoft.com/office/drawing/2014/main" id="{8BA6B584-75DB-D4FF-E944-3A7ACE7DB8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50412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30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DE8E777F-5BD7-3FC8-D9BF-ECAD63BDD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>
            <a:extLst>
              <a:ext uri="{FF2B5EF4-FFF2-40B4-BE49-F238E27FC236}">
                <a16:creationId xmlns:a16="http://schemas.microsoft.com/office/drawing/2014/main" id="{9450B3F6-8DA4-9040-05B4-FF0A04CB21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>
            <a:extLst>
              <a:ext uri="{FF2B5EF4-FFF2-40B4-BE49-F238E27FC236}">
                <a16:creationId xmlns:a16="http://schemas.microsoft.com/office/drawing/2014/main" id="{B1575FA8-236C-F2EC-F922-AEAB1C372F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9332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2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F4DC4-50BD-418B-BE43-6CAE26C524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98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E9079904-CF4C-C113-AFC3-1DCDB11CE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>
            <a:extLst>
              <a:ext uri="{FF2B5EF4-FFF2-40B4-BE49-F238E27FC236}">
                <a16:creationId xmlns:a16="http://schemas.microsoft.com/office/drawing/2014/main" id="{ED6A5C62-C949-ACE6-1DE4-240639DF53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>
            <a:extLst>
              <a:ext uri="{FF2B5EF4-FFF2-40B4-BE49-F238E27FC236}">
                <a16:creationId xmlns:a16="http://schemas.microsoft.com/office/drawing/2014/main" id="{3A87D067-CBDE-E8AD-96A5-D94A9BF15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4149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4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4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20560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4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35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35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09479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36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16558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36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35495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a72d3ef3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24a72d3ef30_0_72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8635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75676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066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59DA6EB3-CCA0-3DB0-8891-271D570A2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3A40AC7D-0268-8588-38F0-D09131CADA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A7EEEF56-8636-E539-9794-4FF34F1E09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65765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81715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92273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75615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6324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94778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6A31D3A8-4D88-4DC3-8780-D47DDC00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C5C29D13-7341-BB82-5285-2802FDE7D0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3255F0D8-11D1-9974-8CF4-1ED424ED9F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83144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a72d3ef3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0250"/>
            <a:ext cx="6496050" cy="3654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24a72d3ef30_0_72:notes"/>
          <p:cNvSpPr txBox="1">
            <a:spLocks noGrp="1"/>
          </p:cNvSpPr>
          <p:nvPr>
            <p:ph type="body" idx="1"/>
          </p:nvPr>
        </p:nvSpPr>
        <p:spPr>
          <a:xfrm>
            <a:off x="663267" y="4627624"/>
            <a:ext cx="5306136" cy="438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4170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74931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30573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467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F4DC4-50BD-418B-BE43-6CAE26C524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744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60261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10663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63951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52374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21905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23827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24016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76682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47658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1328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:notes"/>
          <p:cNvSpPr txBox="1">
            <a:spLocks noGrp="1"/>
          </p:cNvSpPr>
          <p:nvPr>
            <p:ph type="body" idx="1"/>
          </p:nvPr>
        </p:nvSpPr>
        <p:spPr>
          <a:xfrm>
            <a:off x="707486" y="4922942"/>
            <a:ext cx="5659879" cy="4027859"/>
          </a:xfrm>
          <a:prstGeom prst="rect">
            <a:avLst/>
          </a:prstGeom>
        </p:spPr>
        <p:txBody>
          <a:bodyPr spcFirstLastPara="1" wrap="square" lIns="90975" tIns="45500" rIns="90975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76350"/>
            <a:ext cx="6143625" cy="3455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03510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10318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65666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96250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/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62485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5D3840A0-2421-3EFC-5E5A-4998CBCC6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4684AF69-69C1-DDFE-B3DE-331438BFBB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AA0FC70E-521B-3A88-F304-DA7D1A5BF3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5121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EC2751C3-EA76-EC8F-2C56-9648856E5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15093B86-7B96-D3CB-EDF0-D8A20F4F38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F4837CD2-4D3C-B0AA-2867-F9231B42BD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75581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E70470A3-A8EE-CA01-CF7A-EEB6D5BE6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9C799BD1-A6B1-C43E-10E0-3A2BCA5103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83BDB9BE-37AB-1BBD-B7CF-5DBFF59AAF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01807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6066ECF0-4E90-2CCB-83BF-1CB6C2838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1F7B6826-B55B-9269-D9DB-29753CD745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0AACF8FB-ED66-0819-8751-51A69B8207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7009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6B2753ED-F5BD-FA7A-A7F8-80738E0E0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8FD47007-F286-F9E2-E19B-DBCAD32493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54C0EE3A-3E47-29B8-398F-13F96560FE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8098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0500" y="1401763"/>
            <a:ext cx="6723063" cy="3783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1513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0B2974A8-2D47-4252-E3A2-C7E9405A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8E927591-F864-D261-9F31-4AB56949CE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2E5D7DEB-B411-C298-02AD-22811DC3D1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13957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F2AB3340-F069-C349-81B8-3F608553D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B7282745-A7E8-F95A-536D-92C3A81036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E13927A1-75D9-9DF7-5961-BB944FC09E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596825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F833C8FA-6BE6-7566-40C4-164D1E9F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4A2295D5-1F6E-5933-814E-73AF46B55B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129A08AF-64BB-C68B-8DFE-6AB4B1DA5E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324543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A165F421-DE81-B041-3FE0-F37DD8FC7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60E90B3E-A6C7-514E-C26E-1EBEFE8396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62CEBD86-38B7-5044-5FE9-E4561DB622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22396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7B2246AC-1AF9-9F45-06B4-01CE082C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150C27AE-6226-13DB-9CA9-C084B5CCC5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CB714584-8228-F4BE-EEEE-1EE120F130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92140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511C5F4F-3AA1-32D9-D30A-4F68B00FD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CB77084C-B6DB-52AD-5690-49654329FC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365ACDEC-339A-DEED-0E16-5B286411E8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64931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67FC9CBF-CBCE-B6F4-996B-578583637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06FCF43F-8894-4E21-54BB-5F9E66A414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356E4273-3013-BD28-657A-0A80786C19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52127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F8EE4EA2-177D-C2CB-1D3A-640298A6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DEA74361-B762-3910-4B00-64109348ED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50FEC437-93A0-08DA-D450-509CDB831A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244616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A7ADBF19-C307-DBFD-3719-518C07C81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1590E7B1-AB6A-DB9B-684C-7D86043CCB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C7C72C62-5438-5E8C-C176-509D8E12E5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493575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75CB6D3D-68A5-5B7D-BCE1-E05BDD763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A2FDFBCE-0CCD-1AF2-F526-18B0A5DB2F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518D2DA4-1FEA-9412-2A68-DF4E6E3279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7693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>
          <a:extLst>
            <a:ext uri="{FF2B5EF4-FFF2-40B4-BE49-F238E27FC236}">
              <a16:creationId xmlns:a16="http://schemas.microsoft.com/office/drawing/2014/main" id="{59DA6EB3-CCA0-3DB0-8891-271D570A2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:notes">
            <a:extLst>
              <a:ext uri="{FF2B5EF4-FFF2-40B4-BE49-F238E27FC236}">
                <a16:creationId xmlns:a16="http://schemas.microsoft.com/office/drawing/2014/main" id="{3A40AC7D-0268-8588-38F0-D09131CADA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67" y="4688513"/>
            <a:ext cx="5306136" cy="38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8" name="Google Shape;648;p10:notes">
            <a:extLst>
              <a:ext uri="{FF2B5EF4-FFF2-40B4-BE49-F238E27FC236}">
                <a16:creationId xmlns:a16="http://schemas.microsoft.com/office/drawing/2014/main" id="{A7EEEF56-8636-E539-9794-4FF34F1E09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1217613"/>
            <a:ext cx="5842000" cy="3287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657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s slide layout">
  <p:cSld name="1_Contents slide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255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17"/>
          <p:cNvGrpSpPr/>
          <p:nvPr/>
        </p:nvGrpSpPr>
        <p:grpSpPr>
          <a:xfrm>
            <a:off x="-1918949" y="378802"/>
            <a:ext cx="22065450" cy="11057750"/>
            <a:chOff x="-959475" y="189400"/>
            <a:chExt cx="11032725" cy="5528875"/>
          </a:xfrm>
        </p:grpSpPr>
        <p:sp>
          <p:nvSpPr>
            <p:cNvPr id="13" name="Google Shape;13;p17"/>
            <p:cNvSpPr/>
            <p:nvPr/>
          </p:nvSpPr>
          <p:spPr>
            <a:xfrm>
              <a:off x="7550850" y="3859250"/>
              <a:ext cx="2522400" cy="1498500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7"/>
            <p:cNvSpPr/>
            <p:nvPr/>
          </p:nvSpPr>
          <p:spPr>
            <a:xfrm>
              <a:off x="-959475" y="189400"/>
              <a:ext cx="3009900" cy="691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7"/>
            <p:cNvSpPr/>
            <p:nvPr/>
          </p:nvSpPr>
          <p:spPr>
            <a:xfrm>
              <a:off x="-238300" y="4321475"/>
              <a:ext cx="953400" cy="1396800"/>
            </a:xfrm>
            <a:prstGeom prst="round1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63000">
                  <a:srgbClr val="194175"/>
                </a:gs>
                <a:gs pos="100000">
                  <a:schemeClr val="accent2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1430100" y="4502250"/>
            <a:ext cx="8244600" cy="3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914445" lvl="0" indent="-66043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●"/>
              <a:defRPr sz="3200">
                <a:solidFill>
                  <a:srgbClr val="434343"/>
                </a:solidFill>
              </a:defRPr>
            </a:lvl1pPr>
            <a:lvl2pPr marL="1828892" lvl="1" indent="-66043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○"/>
              <a:defRPr>
                <a:solidFill>
                  <a:srgbClr val="434343"/>
                </a:solidFill>
              </a:defRPr>
            </a:lvl2pPr>
            <a:lvl3pPr marL="2743337" lvl="2" indent="-66043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■"/>
              <a:defRPr>
                <a:solidFill>
                  <a:srgbClr val="434343"/>
                </a:solidFill>
              </a:defRPr>
            </a:lvl3pPr>
            <a:lvl4pPr marL="3657783" lvl="3" indent="-66043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●"/>
              <a:defRPr>
                <a:solidFill>
                  <a:srgbClr val="434343"/>
                </a:solidFill>
              </a:defRPr>
            </a:lvl4pPr>
            <a:lvl5pPr marL="4572228" lvl="4" indent="-66043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○"/>
              <a:defRPr>
                <a:solidFill>
                  <a:srgbClr val="434343"/>
                </a:solidFill>
              </a:defRPr>
            </a:lvl5pPr>
            <a:lvl6pPr marL="5486675" lvl="5" indent="-66043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■"/>
              <a:defRPr>
                <a:solidFill>
                  <a:srgbClr val="434343"/>
                </a:solidFill>
              </a:defRPr>
            </a:lvl6pPr>
            <a:lvl7pPr marL="6401120" lvl="6" indent="-66043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●"/>
              <a:defRPr>
                <a:solidFill>
                  <a:srgbClr val="434343"/>
                </a:solidFill>
              </a:defRPr>
            </a:lvl7pPr>
            <a:lvl8pPr marL="7315566" lvl="7" indent="-66043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○"/>
              <a:defRPr>
                <a:solidFill>
                  <a:srgbClr val="434343"/>
                </a:solidFill>
              </a:defRPr>
            </a:lvl8pPr>
            <a:lvl9pPr marL="8230011" lvl="8" indent="-66043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1430100" y="1976550"/>
            <a:ext cx="8244600" cy="23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1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1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1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1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1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1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1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1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088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24583" y="1044321"/>
            <a:ext cx="1418272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83B7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50163" y="5589226"/>
            <a:ext cx="83029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1C427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7150">
              <a:lnSpc>
                <a:spcPts val="2421"/>
              </a:lnSpc>
            </a:pPr>
            <a:fld id="{81D60167-4931-47E6-BA6A-407CBD079E47}" type="slidenum">
              <a:rPr lang="en-US" spc="-38" smtClean="0"/>
              <a:pPr marL="57150">
                <a:lnSpc>
                  <a:spcPts val="2421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4058548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452" y="-110946"/>
            <a:ext cx="13949286" cy="738664"/>
          </a:xfrm>
        </p:spPr>
        <p:txBody>
          <a:bodyPr lIns="0" tIns="0" rIns="0" bIns="0"/>
          <a:lstStyle>
            <a:lvl1pPr>
              <a:defRPr sz="4800" b="1" i="0">
                <a:solidFill>
                  <a:srgbClr val="283B7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8364" y="2119313"/>
            <a:ext cx="17351273" cy="692497"/>
          </a:xfrm>
        </p:spPr>
        <p:txBody>
          <a:bodyPr lIns="0" tIns="0" rIns="0" bIns="0"/>
          <a:lstStyle>
            <a:lvl1pPr>
              <a:defRPr sz="4500" b="0" i="0">
                <a:solidFill>
                  <a:srgbClr val="1C427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7150">
              <a:lnSpc>
                <a:spcPts val="2421"/>
              </a:lnSpc>
            </a:pPr>
            <a:fld id="{81D60167-4931-47E6-BA6A-407CBD079E47}" type="slidenum">
              <a:rPr lang="en-US" spc="-38" smtClean="0"/>
              <a:pPr marL="57150">
                <a:lnSpc>
                  <a:spcPts val="2421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3352643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452" y="-110946"/>
            <a:ext cx="13949286" cy="738664"/>
          </a:xfrm>
        </p:spPr>
        <p:txBody>
          <a:bodyPr lIns="0" tIns="0" rIns="0" bIns="0"/>
          <a:lstStyle>
            <a:lvl1pPr>
              <a:defRPr sz="4800" b="1" i="0">
                <a:solidFill>
                  <a:srgbClr val="283B7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222544" y="2128952"/>
            <a:ext cx="516636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7150">
              <a:lnSpc>
                <a:spcPts val="2421"/>
              </a:lnSpc>
            </a:pPr>
            <a:fld id="{81D60167-4931-47E6-BA6A-407CBD079E47}" type="slidenum">
              <a:rPr lang="en-US" spc="-38" smtClean="0"/>
              <a:pPr marL="57150">
                <a:lnSpc>
                  <a:spcPts val="2421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1595127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452" y="-110946"/>
            <a:ext cx="13949286" cy="738664"/>
          </a:xfrm>
        </p:spPr>
        <p:txBody>
          <a:bodyPr lIns="0" tIns="0" rIns="0" bIns="0"/>
          <a:lstStyle>
            <a:lvl1pPr>
              <a:defRPr sz="4800" b="1" i="0">
                <a:solidFill>
                  <a:srgbClr val="283B7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7150">
              <a:lnSpc>
                <a:spcPts val="2421"/>
              </a:lnSpc>
            </a:pPr>
            <a:fld id="{81D60167-4931-47E6-BA6A-407CBD079E47}" type="slidenum">
              <a:rPr lang="en-US" spc="-38" smtClean="0"/>
              <a:pPr marL="57150">
                <a:lnSpc>
                  <a:spcPts val="2421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3802185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7150">
              <a:lnSpc>
                <a:spcPts val="2421"/>
              </a:lnSpc>
            </a:pPr>
            <a:fld id="{81D60167-4931-47E6-BA6A-407CBD079E47}" type="slidenum">
              <a:rPr lang="en-US" spc="-38" smtClean="0"/>
              <a:pPr marL="57150">
                <a:lnSpc>
                  <a:spcPts val="2421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254120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361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401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374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397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5217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8935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625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151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522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507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88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17"/>
          <p:cNvGrpSpPr/>
          <p:nvPr/>
        </p:nvGrpSpPr>
        <p:grpSpPr>
          <a:xfrm>
            <a:off x="-1918949" y="378801"/>
            <a:ext cx="22065450" cy="11057750"/>
            <a:chOff x="-959475" y="189400"/>
            <a:chExt cx="11032725" cy="5528875"/>
          </a:xfrm>
        </p:grpSpPr>
        <p:sp>
          <p:nvSpPr>
            <p:cNvPr id="13" name="Google Shape;13;p17"/>
            <p:cNvSpPr/>
            <p:nvPr/>
          </p:nvSpPr>
          <p:spPr>
            <a:xfrm>
              <a:off x="7550850" y="3859250"/>
              <a:ext cx="2522400" cy="1498500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7"/>
            <p:cNvSpPr/>
            <p:nvPr/>
          </p:nvSpPr>
          <p:spPr>
            <a:xfrm>
              <a:off x="-959475" y="189400"/>
              <a:ext cx="3009900" cy="691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3"/>
                </a:gs>
                <a:gs pos="34000">
                  <a:srgbClr val="FAB93C"/>
                </a:gs>
                <a:gs pos="100000">
                  <a:schemeClr val="accent4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7"/>
            <p:cNvSpPr/>
            <p:nvPr/>
          </p:nvSpPr>
          <p:spPr>
            <a:xfrm>
              <a:off x="-238300" y="4321475"/>
              <a:ext cx="953400" cy="1396800"/>
            </a:xfrm>
            <a:prstGeom prst="round1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63000">
                  <a:srgbClr val="194175"/>
                </a:gs>
                <a:gs pos="100000">
                  <a:schemeClr val="accent2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1430100" y="4502250"/>
            <a:ext cx="8244600" cy="3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●"/>
              <a:defRPr sz="3200">
                <a:solidFill>
                  <a:srgbClr val="434343"/>
                </a:solidFill>
              </a:defRPr>
            </a:lvl1pPr>
            <a:lvl2pPr marL="1828800" lvl="1" indent="-66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○"/>
              <a:defRPr>
                <a:solidFill>
                  <a:srgbClr val="434343"/>
                </a:solidFill>
              </a:defRPr>
            </a:lvl2pPr>
            <a:lvl3pPr marL="2743200" lvl="2" indent="-66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■"/>
              <a:defRPr>
                <a:solidFill>
                  <a:srgbClr val="434343"/>
                </a:solidFill>
              </a:defRPr>
            </a:lvl3pPr>
            <a:lvl4pPr marL="3657600" lvl="3" indent="-66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●"/>
              <a:defRPr>
                <a:solidFill>
                  <a:srgbClr val="434343"/>
                </a:solidFill>
              </a:defRPr>
            </a:lvl4pPr>
            <a:lvl5pPr marL="4572000" lvl="4" indent="-66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○"/>
              <a:defRPr>
                <a:solidFill>
                  <a:srgbClr val="434343"/>
                </a:solidFill>
              </a:defRPr>
            </a:lvl5pPr>
            <a:lvl6pPr marL="5486400" lvl="5" indent="-66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■"/>
              <a:defRPr>
                <a:solidFill>
                  <a:srgbClr val="434343"/>
                </a:solidFill>
              </a:defRPr>
            </a:lvl6pPr>
            <a:lvl7pPr marL="6400800" lvl="6" indent="-66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●"/>
              <a:defRPr>
                <a:solidFill>
                  <a:srgbClr val="434343"/>
                </a:solidFill>
              </a:defRPr>
            </a:lvl7pPr>
            <a:lvl8pPr marL="7315200" lvl="7" indent="-66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○"/>
              <a:defRPr>
                <a:solidFill>
                  <a:srgbClr val="434343"/>
                </a:solidFill>
              </a:defRPr>
            </a:lvl8pPr>
            <a:lvl9pPr marL="8229600" lvl="8" indent="-66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Exo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1430100" y="1976550"/>
            <a:ext cx="8244600" cy="23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amabhadra"/>
              <a:buNone/>
              <a:defRPr sz="5600" b="1">
                <a:solidFill>
                  <a:schemeClr val="accent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171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s slide layout">
  <p:cSld name="1_Contents slide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0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37"/>
            <a:ext cx="18287999" cy="102869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562583" y="222008"/>
            <a:ext cx="3487865" cy="5885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452" y="-110946"/>
            <a:ext cx="139492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83B7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8364" y="2119313"/>
            <a:ext cx="1735127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1C427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640681" y="9706166"/>
            <a:ext cx="440055" cy="3120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7150">
              <a:lnSpc>
                <a:spcPts val="2421"/>
              </a:lnSpc>
            </a:pPr>
            <a:fld id="{81D60167-4931-47E6-BA6A-407CBD079E47}" type="slidenum">
              <a:rPr lang="en-US" spc="-38" smtClean="0"/>
              <a:pPr marL="57150">
                <a:lnSpc>
                  <a:spcPts val="2421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111293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327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3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2.wdp"/><Relationship Id="rId18" Type="http://schemas.openxmlformats.org/officeDocument/2006/relationships/image" Target="../media/image68.png"/><Relationship Id="rId3" Type="http://schemas.openxmlformats.org/officeDocument/2006/relationships/diagramData" Target="../diagrams/data1.xml"/><Relationship Id="rId21" Type="http://schemas.openxmlformats.org/officeDocument/2006/relationships/image" Target="../media/image71.svg"/><Relationship Id="rId7" Type="http://schemas.microsoft.com/office/2007/relationships/diagramDrawing" Target="../diagrams/drawing1.xml"/><Relationship Id="rId12" Type="http://schemas.openxmlformats.org/officeDocument/2006/relationships/image" Target="../media/image12.jpeg"/><Relationship Id="rId17" Type="http://schemas.openxmlformats.org/officeDocument/2006/relationships/image" Target="../media/image67.svg"/><Relationship Id="rId2" Type="http://schemas.openxmlformats.org/officeDocument/2006/relationships/image" Target="../media/image59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3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5.svg"/><Relationship Id="rId23" Type="http://schemas.openxmlformats.org/officeDocument/2006/relationships/image" Target="../media/image73.svg"/><Relationship Id="rId10" Type="http://schemas.openxmlformats.org/officeDocument/2006/relationships/image" Target="../media/image62.png"/><Relationship Id="rId19" Type="http://schemas.openxmlformats.org/officeDocument/2006/relationships/image" Target="../media/image69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61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9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80.pn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81.pn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59.png"/><Relationship Id="rId7" Type="http://schemas.openxmlformats.org/officeDocument/2006/relationships/image" Target="../media/image58.sv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85.png"/><Relationship Id="rId5" Type="http://schemas.microsoft.com/office/2007/relationships/hdphoto" Target="../media/hdphoto2.wdp"/><Relationship Id="rId10" Type="http://schemas.openxmlformats.org/officeDocument/2006/relationships/image" Target="../media/image84.svg"/><Relationship Id="rId4" Type="http://schemas.openxmlformats.org/officeDocument/2006/relationships/image" Target="../media/image12.jpeg"/><Relationship Id="rId9" Type="http://schemas.openxmlformats.org/officeDocument/2006/relationships/image" Target="../media/image83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58.sv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85.png"/><Relationship Id="rId5" Type="http://schemas.microsoft.com/office/2007/relationships/hdphoto" Target="../media/hdphoto2.wdp"/><Relationship Id="rId10" Type="http://schemas.openxmlformats.org/officeDocument/2006/relationships/image" Target="../media/image84.svg"/><Relationship Id="rId4" Type="http://schemas.openxmlformats.org/officeDocument/2006/relationships/image" Target="../media/image12.jpeg"/><Relationship Id="rId9" Type="http://schemas.openxmlformats.org/officeDocument/2006/relationships/image" Target="../media/image83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6.pn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8.svg"/><Relationship Id="rId7" Type="http://schemas.openxmlformats.org/officeDocument/2006/relationships/image" Target="../media/image120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5.sv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89.svg"/><Relationship Id="rId7" Type="http://schemas.openxmlformats.org/officeDocument/2006/relationships/image" Target="../media/image124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svg"/><Relationship Id="rId10" Type="http://schemas.openxmlformats.org/officeDocument/2006/relationships/image" Target="../media/image27.png"/><Relationship Id="rId4" Type="http://schemas.openxmlformats.org/officeDocument/2006/relationships/image" Target="../media/image121.png"/><Relationship Id="rId9" Type="http://schemas.openxmlformats.org/officeDocument/2006/relationships/image" Target="../media/image126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2.png"/><Relationship Id="rId3" Type="http://schemas.openxmlformats.org/officeDocument/2006/relationships/image" Target="../media/image91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28.jp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39.jp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39.jp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3" Type="http://schemas.openxmlformats.org/officeDocument/2006/relationships/image" Target="../media/image139.jpg"/><Relationship Id="rId21" Type="http://schemas.openxmlformats.org/officeDocument/2006/relationships/image" Target="../media/image166.jp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1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Relationship Id="rId22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39.jp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12.png"/><Relationship Id="rId5" Type="http://schemas.openxmlformats.org/officeDocument/2006/relationships/image" Target="../media/image140.jpg"/><Relationship Id="rId10" Type="http://schemas.openxmlformats.org/officeDocument/2006/relationships/image" Target="../media/image169.png"/><Relationship Id="rId4" Type="http://schemas.openxmlformats.org/officeDocument/2006/relationships/image" Target="../media/image167.png"/><Relationship Id="rId9" Type="http://schemas.openxmlformats.org/officeDocument/2006/relationships/image" Target="../media/image16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39.jp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10" Type="http://schemas.openxmlformats.org/officeDocument/2006/relationships/image" Target="../media/image112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39.jp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1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3.png"/><Relationship Id="rId18" Type="http://schemas.openxmlformats.org/officeDocument/2006/relationships/image" Target="../media/image112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17" Type="http://schemas.openxmlformats.org/officeDocument/2006/relationships/image" Target="../media/image197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Relationship Id="rId14" Type="http://schemas.openxmlformats.org/officeDocument/2006/relationships/image" Target="../media/image1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10" Type="http://schemas.openxmlformats.org/officeDocument/2006/relationships/image" Target="../media/image112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sv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2.png"/><Relationship Id="rId4" Type="http://schemas.openxmlformats.org/officeDocument/2006/relationships/image" Target="../media/image21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6.png"/><Relationship Id="rId18" Type="http://schemas.openxmlformats.org/officeDocument/2006/relationships/image" Target="../media/image231.svg"/><Relationship Id="rId26" Type="http://schemas.openxmlformats.org/officeDocument/2006/relationships/image" Target="../media/image239.svg"/><Relationship Id="rId3" Type="http://schemas.openxmlformats.org/officeDocument/2006/relationships/image" Target="../media/image216.png"/><Relationship Id="rId21" Type="http://schemas.openxmlformats.org/officeDocument/2006/relationships/image" Target="../media/image234.png"/><Relationship Id="rId7" Type="http://schemas.openxmlformats.org/officeDocument/2006/relationships/image" Target="../media/image220.png"/><Relationship Id="rId12" Type="http://schemas.openxmlformats.org/officeDocument/2006/relationships/image" Target="../media/image225.png"/><Relationship Id="rId17" Type="http://schemas.openxmlformats.org/officeDocument/2006/relationships/image" Target="../media/image230.png"/><Relationship Id="rId25" Type="http://schemas.openxmlformats.org/officeDocument/2006/relationships/image" Target="../media/image238.png"/><Relationship Id="rId3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29.png"/><Relationship Id="rId20" Type="http://schemas.openxmlformats.org/officeDocument/2006/relationships/image" Target="../media/image233.svg"/><Relationship Id="rId29" Type="http://schemas.openxmlformats.org/officeDocument/2006/relationships/image" Target="../media/image2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24" Type="http://schemas.openxmlformats.org/officeDocument/2006/relationships/image" Target="../media/image237.svg"/><Relationship Id="rId32" Type="http://schemas.openxmlformats.org/officeDocument/2006/relationships/image" Target="../media/image245.svg"/><Relationship Id="rId5" Type="http://schemas.openxmlformats.org/officeDocument/2006/relationships/image" Target="../media/image218.png"/><Relationship Id="rId15" Type="http://schemas.openxmlformats.org/officeDocument/2006/relationships/image" Target="../media/image228.png"/><Relationship Id="rId23" Type="http://schemas.openxmlformats.org/officeDocument/2006/relationships/image" Target="../media/image236.png"/><Relationship Id="rId28" Type="http://schemas.openxmlformats.org/officeDocument/2006/relationships/image" Target="../media/image241.svg"/><Relationship Id="rId10" Type="http://schemas.openxmlformats.org/officeDocument/2006/relationships/image" Target="../media/image223.png"/><Relationship Id="rId19" Type="http://schemas.openxmlformats.org/officeDocument/2006/relationships/image" Target="../media/image232.png"/><Relationship Id="rId31" Type="http://schemas.openxmlformats.org/officeDocument/2006/relationships/image" Target="../media/image244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Relationship Id="rId22" Type="http://schemas.openxmlformats.org/officeDocument/2006/relationships/image" Target="../media/image235.svg"/><Relationship Id="rId27" Type="http://schemas.openxmlformats.org/officeDocument/2006/relationships/image" Target="../media/image240.png"/><Relationship Id="rId30" Type="http://schemas.openxmlformats.org/officeDocument/2006/relationships/image" Target="../media/image243.svg"/><Relationship Id="rId8" Type="http://schemas.openxmlformats.org/officeDocument/2006/relationships/image" Target="../media/image2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6.png"/><Relationship Id="rId18" Type="http://schemas.openxmlformats.org/officeDocument/2006/relationships/image" Target="../media/image261.png"/><Relationship Id="rId3" Type="http://schemas.openxmlformats.org/officeDocument/2006/relationships/image" Target="../media/image246.png"/><Relationship Id="rId21" Type="http://schemas.openxmlformats.org/officeDocument/2006/relationships/image" Target="../media/image112.png"/><Relationship Id="rId7" Type="http://schemas.openxmlformats.org/officeDocument/2006/relationships/image" Target="../media/image250.png"/><Relationship Id="rId12" Type="http://schemas.openxmlformats.org/officeDocument/2006/relationships/image" Target="../media/image255.png"/><Relationship Id="rId17" Type="http://schemas.openxmlformats.org/officeDocument/2006/relationships/image" Target="../media/image26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59.png"/><Relationship Id="rId20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5" Type="http://schemas.openxmlformats.org/officeDocument/2006/relationships/image" Target="../media/image258.png"/><Relationship Id="rId10" Type="http://schemas.openxmlformats.org/officeDocument/2006/relationships/image" Target="../media/image253.png"/><Relationship Id="rId19" Type="http://schemas.openxmlformats.org/officeDocument/2006/relationships/image" Target="../media/image262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Relationship Id="rId14" Type="http://schemas.openxmlformats.org/officeDocument/2006/relationships/image" Target="../media/image2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18" Type="http://schemas.openxmlformats.org/officeDocument/2006/relationships/image" Target="../media/image279.png"/><Relationship Id="rId3" Type="http://schemas.openxmlformats.org/officeDocument/2006/relationships/image" Target="../media/image264.jpg"/><Relationship Id="rId21" Type="http://schemas.openxmlformats.org/officeDocument/2006/relationships/image" Target="../media/image112.png"/><Relationship Id="rId7" Type="http://schemas.openxmlformats.org/officeDocument/2006/relationships/image" Target="../media/image268.png"/><Relationship Id="rId12" Type="http://schemas.openxmlformats.org/officeDocument/2006/relationships/image" Target="../media/image273.png"/><Relationship Id="rId17" Type="http://schemas.openxmlformats.org/officeDocument/2006/relationships/image" Target="../media/image278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77.png"/><Relationship Id="rId20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png"/><Relationship Id="rId15" Type="http://schemas.openxmlformats.org/officeDocument/2006/relationships/image" Target="../media/image276.png"/><Relationship Id="rId10" Type="http://schemas.openxmlformats.org/officeDocument/2006/relationships/image" Target="../media/image271.png"/><Relationship Id="rId19" Type="http://schemas.openxmlformats.org/officeDocument/2006/relationships/image" Target="../media/image280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Relationship Id="rId14" Type="http://schemas.openxmlformats.org/officeDocument/2006/relationships/image" Target="../media/image2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264.jpg"/><Relationship Id="rId7" Type="http://schemas.openxmlformats.org/officeDocument/2006/relationships/image" Target="../media/image285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10" Type="http://schemas.openxmlformats.org/officeDocument/2006/relationships/image" Target="../media/image112.png"/><Relationship Id="rId4" Type="http://schemas.openxmlformats.org/officeDocument/2006/relationships/image" Target="../media/image282.png"/><Relationship Id="rId9" Type="http://schemas.openxmlformats.org/officeDocument/2006/relationships/image" Target="../media/image287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64.jpg"/><Relationship Id="rId7" Type="http://schemas.openxmlformats.org/officeDocument/2006/relationships/image" Target="../media/image2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png"/><Relationship Id="rId5" Type="http://schemas.openxmlformats.org/officeDocument/2006/relationships/image" Target="../media/image287.svg"/><Relationship Id="rId10" Type="http://schemas.openxmlformats.org/officeDocument/2006/relationships/image" Target="../media/image112.png"/><Relationship Id="rId4" Type="http://schemas.openxmlformats.org/officeDocument/2006/relationships/image" Target="../media/image286.png"/><Relationship Id="rId9" Type="http://schemas.openxmlformats.org/officeDocument/2006/relationships/image" Target="../media/image285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8.png"/><Relationship Id="rId18" Type="http://schemas.openxmlformats.org/officeDocument/2006/relationships/image" Target="../media/image112.png"/><Relationship Id="rId3" Type="http://schemas.openxmlformats.org/officeDocument/2006/relationships/image" Target="../media/image264.jpg"/><Relationship Id="rId7" Type="http://schemas.openxmlformats.org/officeDocument/2006/relationships/image" Target="../media/image292.png"/><Relationship Id="rId12" Type="http://schemas.openxmlformats.org/officeDocument/2006/relationships/image" Target="../media/image297.png"/><Relationship Id="rId17" Type="http://schemas.openxmlformats.org/officeDocument/2006/relationships/image" Target="../media/image302.sv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png"/><Relationship Id="rId11" Type="http://schemas.openxmlformats.org/officeDocument/2006/relationships/image" Target="../media/image296.png"/><Relationship Id="rId5" Type="http://schemas.openxmlformats.org/officeDocument/2006/relationships/image" Target="../media/image290.png"/><Relationship Id="rId15" Type="http://schemas.openxmlformats.org/officeDocument/2006/relationships/image" Target="../media/image300.png"/><Relationship Id="rId10" Type="http://schemas.openxmlformats.org/officeDocument/2006/relationships/image" Target="../media/image295.png"/><Relationship Id="rId4" Type="http://schemas.openxmlformats.org/officeDocument/2006/relationships/image" Target="../media/image289.png"/><Relationship Id="rId9" Type="http://schemas.openxmlformats.org/officeDocument/2006/relationships/image" Target="../media/image294.png"/><Relationship Id="rId14" Type="http://schemas.openxmlformats.org/officeDocument/2006/relationships/image" Target="../media/image2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0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1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7"/>
            <a:ext cx="18287999" cy="102869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62583" y="222008"/>
            <a:ext cx="3487865" cy="58856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5006" y="6151626"/>
            <a:ext cx="0" cy="1680210"/>
          </a:xfrm>
          <a:custGeom>
            <a:avLst/>
            <a:gdLst/>
            <a:ahLst/>
            <a:cxnLst/>
            <a:rect l="l" t="t" r="r" b="b"/>
            <a:pathLst>
              <a:path h="1120139">
                <a:moveTo>
                  <a:pt x="0" y="0"/>
                </a:moveTo>
                <a:lnTo>
                  <a:pt x="0" y="1119632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191548" y="2983421"/>
            <a:ext cx="2094548" cy="292093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6191548" y="5983186"/>
            <a:ext cx="2094548" cy="334328"/>
          </a:xfrm>
          <a:custGeom>
            <a:avLst/>
            <a:gdLst/>
            <a:ahLst/>
            <a:cxnLst/>
            <a:rect l="l" t="t" r="r" b="b"/>
            <a:pathLst>
              <a:path w="1396365" h="222885">
                <a:moveTo>
                  <a:pt x="1396365" y="0"/>
                </a:moveTo>
                <a:lnTo>
                  <a:pt x="0" y="0"/>
                </a:lnTo>
                <a:lnTo>
                  <a:pt x="0" y="222402"/>
                </a:lnTo>
                <a:lnTo>
                  <a:pt x="1396365" y="222402"/>
                </a:lnTo>
                <a:lnTo>
                  <a:pt x="1396365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123355" y="2570950"/>
            <a:ext cx="2984183" cy="334328"/>
          </a:xfrm>
          <a:custGeom>
            <a:avLst/>
            <a:gdLst/>
            <a:ahLst/>
            <a:cxnLst/>
            <a:rect l="l" t="t" r="r" b="b"/>
            <a:pathLst>
              <a:path w="1989454" h="222885">
                <a:moveTo>
                  <a:pt x="1989201" y="0"/>
                </a:moveTo>
                <a:lnTo>
                  <a:pt x="0" y="0"/>
                </a:lnTo>
                <a:lnTo>
                  <a:pt x="0" y="222402"/>
                </a:lnTo>
                <a:lnTo>
                  <a:pt x="1989201" y="222402"/>
                </a:lnTo>
                <a:lnTo>
                  <a:pt x="1989201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622977" y="6395699"/>
            <a:ext cx="329565" cy="3891915"/>
          </a:xfrm>
          <a:custGeom>
            <a:avLst/>
            <a:gdLst/>
            <a:ahLst/>
            <a:cxnLst/>
            <a:rect l="l" t="t" r="r" b="b"/>
            <a:pathLst>
              <a:path w="219709" h="2594609">
                <a:moveTo>
                  <a:pt x="219595" y="0"/>
                </a:moveTo>
                <a:lnTo>
                  <a:pt x="0" y="0"/>
                </a:lnTo>
                <a:lnTo>
                  <a:pt x="0" y="2594198"/>
                </a:lnTo>
                <a:lnTo>
                  <a:pt x="219595" y="2594198"/>
                </a:lnTo>
                <a:lnTo>
                  <a:pt x="219595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22265" y="6395619"/>
            <a:ext cx="4084890" cy="38913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91548" y="6395618"/>
            <a:ext cx="2094548" cy="389134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123355" y="2983421"/>
            <a:ext cx="2983802" cy="33333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" y="19"/>
            <a:ext cx="3998594" cy="1479023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66141" y="2384673"/>
            <a:ext cx="11269823" cy="195822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US" sz="7200" spc="-113" dirty="0" err="1">
                <a:solidFill>
                  <a:srgbClr val="283979"/>
                </a:solidFill>
              </a:rPr>
              <a:t>Sosialisasi</a:t>
            </a:r>
            <a:r>
              <a:rPr lang="en-US" sz="7200" spc="-113" dirty="0">
                <a:solidFill>
                  <a:srgbClr val="283979"/>
                </a:solidFill>
              </a:rPr>
              <a:t> </a:t>
            </a:r>
            <a:r>
              <a:rPr lang="en-US" sz="7200" spc="-113" dirty="0" err="1">
                <a:solidFill>
                  <a:srgbClr val="283979"/>
                </a:solidFill>
              </a:rPr>
              <a:t>Kebijakan</a:t>
            </a:r>
            <a:r>
              <a:rPr lang="en-US" sz="7200" spc="-113" dirty="0">
                <a:solidFill>
                  <a:srgbClr val="283979"/>
                </a:solidFill>
              </a:rPr>
              <a:t> </a:t>
            </a:r>
            <a:br>
              <a:rPr lang="en-US" sz="7200" spc="-113" dirty="0">
                <a:solidFill>
                  <a:srgbClr val="283979"/>
                </a:solidFill>
              </a:rPr>
            </a:br>
            <a:r>
              <a:rPr lang="en-US" sz="5400" spc="-113" dirty="0">
                <a:solidFill>
                  <a:srgbClr val="283979"/>
                </a:solidFill>
              </a:rPr>
              <a:t>SE DIRJEN BINA KONSTRUKSI</a:t>
            </a:r>
            <a:endParaRPr sz="7200" dirty="0"/>
          </a:p>
        </p:txBody>
      </p:sp>
      <p:sp>
        <p:nvSpPr>
          <p:cNvPr id="14" name="object 14"/>
          <p:cNvSpPr txBox="1"/>
          <p:nvPr/>
        </p:nvSpPr>
        <p:spPr>
          <a:xfrm>
            <a:off x="666141" y="4297731"/>
            <a:ext cx="10355580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lang="en-US" sz="5400" b="1" kern="0" spc="-120" dirty="0">
                <a:solidFill>
                  <a:srgbClr val="283979"/>
                </a:solidFill>
                <a:latin typeface="Tahoma"/>
                <a:cs typeface="Tahoma"/>
              </a:rPr>
              <a:t>No. 30/SE/Dk/2025</a:t>
            </a:r>
            <a:endParaRPr sz="5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5453" y="9164988"/>
            <a:ext cx="6469380" cy="942566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/>
            <a:r>
              <a:rPr sz="3000" b="1" kern="0" spc="-135" dirty="0" err="1">
                <a:solidFill>
                  <a:srgbClr val="283979"/>
                </a:solidFill>
                <a:latin typeface="Tahoma"/>
                <a:cs typeface="Tahoma"/>
              </a:rPr>
              <a:t>Direktorat</a:t>
            </a:r>
            <a:r>
              <a:rPr sz="3000" b="1" kern="0" spc="-83" dirty="0">
                <a:solidFill>
                  <a:srgbClr val="283979"/>
                </a:solidFill>
                <a:latin typeface="Tahoma"/>
                <a:cs typeface="Tahoma"/>
              </a:rPr>
              <a:t> </a:t>
            </a:r>
            <a:r>
              <a:rPr sz="3000" b="1" kern="0" spc="-135" dirty="0" err="1">
                <a:solidFill>
                  <a:srgbClr val="283979"/>
                </a:solidFill>
                <a:latin typeface="Tahoma"/>
                <a:cs typeface="Tahoma"/>
              </a:rPr>
              <a:t>Keberlanjutan</a:t>
            </a:r>
            <a:r>
              <a:rPr sz="3000" b="1" kern="0" spc="-113" dirty="0">
                <a:solidFill>
                  <a:srgbClr val="283979"/>
                </a:solidFill>
                <a:latin typeface="Tahoma"/>
                <a:cs typeface="Tahoma"/>
              </a:rPr>
              <a:t> </a:t>
            </a:r>
            <a:r>
              <a:rPr sz="3000" b="1" kern="0" spc="-83" dirty="0" err="1">
                <a:solidFill>
                  <a:srgbClr val="283979"/>
                </a:solidFill>
                <a:latin typeface="Tahoma"/>
                <a:cs typeface="Tahoma"/>
              </a:rPr>
              <a:t>Konstruksi</a:t>
            </a:r>
            <a:r>
              <a:rPr lang="en-US" sz="3000" b="1" kern="0" spc="-83" dirty="0">
                <a:solidFill>
                  <a:srgbClr val="283979"/>
                </a:solidFill>
                <a:latin typeface="Tahoma"/>
                <a:cs typeface="Tahoma"/>
              </a:rPr>
              <a:t> </a:t>
            </a:r>
            <a:r>
              <a:rPr lang="en-US" sz="3000" b="1" kern="0" spc="-83" dirty="0" err="1">
                <a:solidFill>
                  <a:srgbClr val="283979"/>
                </a:solidFill>
                <a:latin typeface="Tahoma"/>
                <a:cs typeface="Tahoma"/>
              </a:rPr>
              <a:t>Tahun</a:t>
            </a:r>
            <a:r>
              <a:rPr lang="en-US" sz="3000" b="1" kern="0" spc="-83" dirty="0">
                <a:solidFill>
                  <a:srgbClr val="283979"/>
                </a:solidFill>
                <a:latin typeface="Tahoma"/>
                <a:cs typeface="Tahoma"/>
              </a:rPr>
              <a:t> 2025</a:t>
            </a:r>
            <a:endParaRPr sz="30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E72EF290-83B7-214E-9AA4-42C9F6DBB72D}"/>
              </a:ext>
            </a:extLst>
          </p:cNvPr>
          <p:cNvSpPr txBox="1"/>
          <p:nvPr/>
        </p:nvSpPr>
        <p:spPr>
          <a:xfrm>
            <a:off x="914591" y="6316790"/>
            <a:ext cx="6469380" cy="140423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/>
            <a:r>
              <a:rPr lang="en-US" sz="3000" b="1" kern="0" spc="-135" dirty="0">
                <a:solidFill>
                  <a:srgbClr val="283979"/>
                </a:solidFill>
                <a:latin typeface="Tahoma"/>
                <a:cs typeface="Tahoma"/>
              </a:rPr>
              <a:t>TATA CARA PENYUSUNAN PERKIRAAN BIAYA PEKERJAAN KONSTRUKSI BIDANG PUPR</a:t>
            </a:r>
            <a:endParaRPr sz="30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62001" y="605910"/>
            <a:ext cx="11349488" cy="1626332"/>
            <a:chOff x="0" y="0"/>
            <a:chExt cx="3639022" cy="472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39022" cy="472966"/>
            </a:xfrm>
            <a:custGeom>
              <a:avLst/>
              <a:gdLst/>
              <a:ahLst/>
              <a:cxnLst/>
              <a:rect l="l" t="t" r="r" b="b"/>
              <a:pathLst>
                <a:path w="3639022" h="472966">
                  <a:moveTo>
                    <a:pt x="46403" y="0"/>
                  </a:moveTo>
                  <a:lnTo>
                    <a:pt x="3592619" y="0"/>
                  </a:lnTo>
                  <a:cubicBezTo>
                    <a:pt x="3618246" y="0"/>
                    <a:pt x="3639022" y="20775"/>
                    <a:pt x="3639022" y="46403"/>
                  </a:cubicBezTo>
                  <a:lnTo>
                    <a:pt x="3639022" y="426563"/>
                  </a:lnTo>
                  <a:cubicBezTo>
                    <a:pt x="3639022" y="438870"/>
                    <a:pt x="3634133" y="450673"/>
                    <a:pt x="3625431" y="459375"/>
                  </a:cubicBezTo>
                  <a:cubicBezTo>
                    <a:pt x="3616728" y="468077"/>
                    <a:pt x="3604926" y="472966"/>
                    <a:pt x="3592619" y="472966"/>
                  </a:cubicBezTo>
                  <a:lnTo>
                    <a:pt x="46403" y="472966"/>
                  </a:lnTo>
                  <a:cubicBezTo>
                    <a:pt x="34096" y="472966"/>
                    <a:pt x="22293" y="468077"/>
                    <a:pt x="13591" y="459375"/>
                  </a:cubicBezTo>
                  <a:cubicBezTo>
                    <a:pt x="4889" y="450673"/>
                    <a:pt x="0" y="438870"/>
                    <a:pt x="0" y="426563"/>
                  </a:cubicBezTo>
                  <a:lnTo>
                    <a:pt x="0" y="46403"/>
                  </a:lnTo>
                  <a:cubicBezTo>
                    <a:pt x="0" y="20775"/>
                    <a:pt x="20775" y="0"/>
                    <a:pt x="46403" y="0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39022" cy="530116"/>
            </a:xfrm>
            <a:prstGeom prst="rect">
              <a:avLst/>
            </a:prstGeom>
          </p:spPr>
          <p:txBody>
            <a:bodyPr lIns="34739" tIns="34739" rIns="34739" bIns="34739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90519"/>
              </p:ext>
            </p:extLst>
          </p:nvPr>
        </p:nvGraphicFramePr>
        <p:xfrm>
          <a:off x="762001" y="2720272"/>
          <a:ext cx="8382000" cy="6661373"/>
        </p:xfrm>
        <a:graphic>
          <a:graphicData uri="http://schemas.openxmlformats.org/drawingml/2006/table">
            <a:tbl>
              <a:tblPr/>
              <a:tblGrid>
                <a:gridCol w="7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5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393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1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kantor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pusat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yang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bukan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dari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pengadaan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untuk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setiap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mata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pembayaran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34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2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upah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pegawai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kantor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lapangan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,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termasuk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pimpinan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UKK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34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3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manajemen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(bunga bank,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jaminan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bank)</a:t>
                      </a:r>
                      <a:endParaRPr lang="en-US" sz="240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34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4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pelatihan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(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 Italics"/>
                        </a:rPr>
                        <a:t>training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) di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luar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SMKK</a:t>
                      </a:r>
                      <a:endParaRPr lang="en-US" sz="240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34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5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Biaya akuntansi dan auditing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34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6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Biaya registrasi dan perizinan lainnya di luar SMKK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34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7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Biaya periklanan, humas dan promosi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534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8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pengobatan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pegawai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pusat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dan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lapangan</a:t>
                      </a:r>
                      <a:endParaRPr lang="en-US" sz="240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46145"/>
              </p:ext>
            </p:extLst>
          </p:nvPr>
        </p:nvGraphicFramePr>
        <p:xfrm>
          <a:off x="9313099" y="3421626"/>
          <a:ext cx="8212900" cy="5960018"/>
        </p:xfrm>
        <a:graphic>
          <a:graphicData uri="http://schemas.openxmlformats.org/drawingml/2006/table">
            <a:tbl>
              <a:tblPr/>
              <a:tblGrid>
                <a:gridCol w="705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252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9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Biaya traveling dan rapat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252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10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asuransi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di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luar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SMKK</a:t>
                      </a:r>
                      <a:endParaRPr lang="en-US" sz="240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252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11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penyusutan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peralatan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penunjang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252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12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kantor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,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listrik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, dan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latin typeface="Canva Sans 1"/>
                        </a:rPr>
                        <a:t>komunikasi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937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13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Biaya percetakan (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 Italics"/>
                        </a:rPr>
                        <a:t>Shop drawing, Asbuilt drawing, 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Dokumentasi, Laporan di luar SMKK, dll.)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252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14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Biaya pengujian mutu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937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nva Sans 1"/>
                        </a:rPr>
                        <a:t>15</a:t>
                      </a:r>
                      <a:endParaRPr lang="en-US" sz="240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Biaya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perbaikan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dan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penanganan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dampak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kecelakaan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konstruksi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untuk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pekerjaan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yang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tidak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nva Sans 1"/>
                        </a:rPr>
                        <a:t>menggunakan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 Italics"/>
                        </a:rPr>
                        <a:t>Construction All Risk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nva Sans 1"/>
                        </a:rPr>
                        <a:t> (CAR)).</a:t>
                      </a:r>
                      <a:endParaRPr lang="en-US" sz="240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1089524" y="790698"/>
            <a:ext cx="7437059" cy="313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1859">
                <a:solidFill>
                  <a:srgbClr val="FFFFFF"/>
                </a:solidFill>
                <a:latin typeface="Poppins Bold"/>
              </a:rPr>
              <a:t>BIAYA UMUM (</a:t>
            </a:r>
            <a:r>
              <a:rPr lang="en-US" sz="1859">
                <a:solidFill>
                  <a:srgbClr val="FFFFFF"/>
                </a:solidFill>
                <a:latin typeface="Poppins Bold Italics"/>
              </a:rPr>
              <a:t>OVERHEAD</a:t>
            </a:r>
            <a:r>
              <a:rPr lang="en-US" sz="1859">
                <a:solidFill>
                  <a:srgbClr val="FFFFFF"/>
                </a:solidFill>
                <a:latin typeface="Poppins Bold"/>
              </a:rPr>
              <a:t>) DAN KEUNTUNGAN (</a:t>
            </a:r>
            <a:r>
              <a:rPr lang="en-US" sz="1859">
                <a:solidFill>
                  <a:srgbClr val="FFFFFF"/>
                </a:solidFill>
                <a:latin typeface="Poppins Bold Italics"/>
              </a:rPr>
              <a:t>PROFIT</a:t>
            </a:r>
            <a:r>
              <a:rPr lang="en-US" sz="1859">
                <a:solidFill>
                  <a:srgbClr val="FFFFFF"/>
                </a:solidFill>
                <a:latin typeface="Poppins Bold"/>
              </a:rPr>
              <a:t>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9524" y="1125587"/>
            <a:ext cx="10803120" cy="87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2"/>
              </a:lnSpc>
            </a:pPr>
            <a:r>
              <a:rPr lang="en-US" sz="1754" err="1">
                <a:solidFill>
                  <a:srgbClr val="FFFFFF"/>
                </a:solidFill>
                <a:latin typeface="Poppins"/>
              </a:rPr>
              <a:t>Biaya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Umum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adalah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biaya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tidak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langsung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yang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dikeluarkan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untuk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mendukung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terwujudnya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pekerjaan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(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kegiatan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pekerjaan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) yang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bersangkutan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atau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biaya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yang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diperhitungkan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sebagai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biaya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operasional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meliputi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pengeluaran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namun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tidak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terbatas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754" err="1">
                <a:solidFill>
                  <a:srgbClr val="FFFFFF"/>
                </a:solidFill>
                <a:latin typeface="Poppins"/>
              </a:rPr>
              <a:t>untuk</a:t>
            </a:r>
            <a:r>
              <a:rPr lang="en-US" sz="1754">
                <a:solidFill>
                  <a:srgbClr val="FFFFFF"/>
                </a:solidFill>
                <a:latin typeface="Poppins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7B211-1339-F425-C48F-95FA4E8C2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678" y="65912"/>
            <a:ext cx="1989595" cy="1105331"/>
          </a:xfrm>
          <a:prstGeom prst="rect">
            <a:avLst/>
          </a:prstGeom>
        </p:spPr>
      </p:pic>
      <p:sp>
        <p:nvSpPr>
          <p:cNvPr id="2" name="Google Shape;655;p10">
            <a:extLst>
              <a:ext uri="{FF2B5EF4-FFF2-40B4-BE49-F238E27FC236}">
                <a16:creationId xmlns:a16="http://schemas.microsoft.com/office/drawing/2014/main" id="{267E7F3E-C972-AD9B-A8B9-232CD6CDA034}"/>
              </a:ext>
            </a:extLst>
          </p:cNvPr>
          <p:cNvSpPr txBox="1"/>
          <p:nvPr/>
        </p:nvSpPr>
        <p:spPr>
          <a:xfrm>
            <a:off x="17613628" y="9659981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10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0F0AA-E8F5-21CA-FB5E-6A0387E8D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14378427" y="-506411"/>
            <a:ext cx="1962837" cy="5421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504B28-1944-BFED-E2FD-34C0D4D42471}"/>
              </a:ext>
            </a:extLst>
          </p:cNvPr>
          <p:cNvSpPr txBox="1"/>
          <p:nvPr/>
        </p:nvSpPr>
        <p:spPr>
          <a:xfrm>
            <a:off x="12529529" y="1294420"/>
            <a:ext cx="5421285" cy="1711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ctr">
              <a:lnSpc>
                <a:spcPts val="3359"/>
              </a:lnSpc>
              <a:defRPr/>
            </a:pPr>
            <a:r>
              <a:rPr lang="en-US" sz="2600" b="1" dirty="0">
                <a:solidFill>
                  <a:srgbClr val="FFFF00"/>
                </a:solidFill>
              </a:rPr>
              <a:t>Pasal 11 </a:t>
            </a:r>
            <a:r>
              <a:rPr lang="en-US" sz="2600" b="1" dirty="0" err="1">
                <a:solidFill>
                  <a:srgbClr val="FFFF00"/>
                </a:solidFill>
              </a:rPr>
              <a:t>ayat</a:t>
            </a:r>
            <a:r>
              <a:rPr lang="en-US" sz="2600" b="1" dirty="0">
                <a:solidFill>
                  <a:srgbClr val="FFFF00"/>
                </a:solidFill>
              </a:rPr>
              <a:t> (3) </a:t>
            </a:r>
            <a:r>
              <a:rPr lang="en-US" sz="2600" b="1" dirty="0" err="1">
                <a:solidFill>
                  <a:srgbClr val="FFFF00"/>
                </a:solidFill>
              </a:rPr>
              <a:t>Permen</a:t>
            </a:r>
            <a:r>
              <a:rPr lang="en-US" sz="2600" b="1" dirty="0">
                <a:solidFill>
                  <a:srgbClr val="FFFF00"/>
                </a:solidFill>
              </a:rPr>
              <a:t> PUPR </a:t>
            </a:r>
            <a:r>
              <a:rPr lang="en-US" sz="2600" b="1" dirty="0" err="1">
                <a:solidFill>
                  <a:srgbClr val="FFFF00"/>
                </a:solidFill>
              </a:rPr>
              <a:t>Nomor</a:t>
            </a:r>
            <a:r>
              <a:rPr lang="en-US" sz="2600" b="1" dirty="0">
                <a:solidFill>
                  <a:srgbClr val="FFFF00"/>
                </a:solidFill>
              </a:rPr>
              <a:t> 08 </a:t>
            </a:r>
            <a:r>
              <a:rPr lang="en-US" sz="2600" b="1" dirty="0" err="1">
                <a:solidFill>
                  <a:srgbClr val="FFFF00"/>
                </a:solidFill>
              </a:rPr>
              <a:t>Tahun</a:t>
            </a:r>
            <a:r>
              <a:rPr lang="en-US" sz="2600" b="1" dirty="0">
                <a:solidFill>
                  <a:srgbClr val="FFFF00"/>
                </a:solidFill>
              </a:rPr>
              <a:t> 2023</a:t>
            </a:r>
          </a:p>
          <a:p>
            <a:pPr marL="259079" lvl="1" algn="ctr">
              <a:lnSpc>
                <a:spcPts val="3359"/>
              </a:lnSpc>
              <a:defRPr/>
            </a:pPr>
            <a:r>
              <a:rPr kumimoji="0" lang="en-US" sz="2600" i="0" u="none" strike="noStrike" kern="1200" cap="none" spc="23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Besaran</a:t>
            </a:r>
            <a:r>
              <a:rPr kumimoji="0" lang="en-US" sz="2600" i="0" u="none" strike="noStrike" kern="1200" cap="none" spc="2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i="0" u="none" strike="noStrike" kern="1200" cap="none" spc="23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biaya</a:t>
            </a:r>
            <a:r>
              <a:rPr kumimoji="0" lang="en-US" sz="2600" i="0" u="none" strike="noStrike" kern="1200" cap="none" spc="2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i="0" u="none" strike="noStrike" kern="1200" cap="none" spc="23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tidak</a:t>
            </a:r>
            <a:r>
              <a:rPr kumimoji="0" lang="en-US" sz="2600" i="0" u="none" strike="noStrike" kern="1200" cap="none" spc="2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i="0" u="none" strike="noStrike" kern="1200" cap="none" spc="23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langsung</a:t>
            </a:r>
            <a:r>
              <a:rPr kumimoji="0" lang="en-US" sz="2600" i="0" u="none" strike="noStrike" kern="1200" cap="none" spc="2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lang="en-US" sz="2600" spc="23" dirty="0">
                <a:solidFill>
                  <a:schemeClr val="bg1"/>
                </a:solidFill>
                <a:latin typeface="Kollektif"/>
              </a:rPr>
              <a:t>10-15% </a:t>
            </a:r>
            <a:r>
              <a:rPr lang="en-US" sz="2600" spc="23" dirty="0" err="1">
                <a:solidFill>
                  <a:schemeClr val="bg1"/>
                </a:solidFill>
                <a:latin typeface="Kollektif"/>
              </a:rPr>
              <a:t>dari</a:t>
            </a:r>
            <a:r>
              <a:rPr lang="en-US" sz="2600" spc="23" dirty="0">
                <a:solidFill>
                  <a:schemeClr val="bg1"/>
                </a:solidFill>
                <a:latin typeface="Kollektif"/>
              </a:rPr>
              <a:t> </a:t>
            </a:r>
            <a:r>
              <a:rPr lang="en-US" sz="2600" spc="23" dirty="0" err="1">
                <a:solidFill>
                  <a:schemeClr val="bg1"/>
                </a:solidFill>
                <a:latin typeface="Kollektif"/>
              </a:rPr>
              <a:t>biaya</a:t>
            </a:r>
            <a:r>
              <a:rPr lang="en-US" sz="2600" spc="23" dirty="0">
                <a:solidFill>
                  <a:schemeClr val="bg1"/>
                </a:solidFill>
                <a:latin typeface="Kollektif"/>
              </a:rPr>
              <a:t> </a:t>
            </a:r>
            <a:r>
              <a:rPr lang="en-US" sz="2600" spc="23" dirty="0" err="1">
                <a:solidFill>
                  <a:schemeClr val="bg1"/>
                </a:solidFill>
                <a:latin typeface="Kollektif"/>
              </a:rPr>
              <a:t>langsung</a:t>
            </a:r>
            <a:endParaRPr kumimoji="0" lang="en-US" sz="2600" i="0" u="none" strike="noStrike" kern="1200" cap="none" spc="23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ollekt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9601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100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8116E-C774-7A5D-245F-7E87AED57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896" y="1498844"/>
            <a:ext cx="14510120" cy="8568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F52E5-0AF1-5681-F96C-3B37A5524A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05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101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F1107-B7F3-93BA-9F7B-1CF0C4C06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483" y="1480060"/>
            <a:ext cx="14687085" cy="8414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BEB17B-7DEE-938A-61DF-B349FB7896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447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102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120ED-58CA-988A-4427-32202E672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876" y="1453994"/>
            <a:ext cx="14546357" cy="8574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BF5C4-AEB9-9E4C-75F8-93602C6E75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937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103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C23E2-79BC-C162-5DBF-4CE94D874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319" y="1515750"/>
            <a:ext cx="14126913" cy="852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A2025D-B72D-D766-580A-732664B34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74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104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6DC4C-DBE8-7E63-ABBC-FC32DF170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789" y="1558611"/>
            <a:ext cx="14243921" cy="8483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BE6B2-4E38-D1CC-504A-958082D1E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554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105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D2D22-59FF-4E4B-2BB1-F1FC249DA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37" y="1525818"/>
            <a:ext cx="15527439" cy="8503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8BDD4-A796-487A-1491-0E9A4D0157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4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77E32F3A-0379-967E-43E6-4A0898BE6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B5C0E1F-BDCF-47F7-2D50-71CC9C2ED192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913C2C81-E07A-772B-9F1B-011AF441981E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947DA9A8-965F-85E7-A74E-69582EB099AC}"/>
                </a:ext>
              </a:extLst>
            </p:cNvPr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E220A725-4DB5-1963-8470-9CEFE3CD82E4}"/>
                  </a:ext>
                </a:extLst>
              </p:cNvPr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7BEFBE99-D9D7-376A-2BC5-2C07E57C9D6A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0002CDD7-7FE1-853D-1E2E-FD108C3624E9}"/>
                    </a:ext>
                  </a:extLst>
                </p:cNvPr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106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CBDAB000-3DEC-96E7-8869-E8C3643861D1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2AE9B455-CD33-485C-B2DC-A60DEBE90E32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43EE61D3-05B1-F6FF-9281-EEB66872663D}"/>
              </a:ext>
            </a:extLst>
          </p:cNvPr>
          <p:cNvSpPr/>
          <p:nvPr/>
        </p:nvSpPr>
        <p:spPr>
          <a:xfrm>
            <a:off x="-509251" y="115500"/>
            <a:ext cx="1235358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79C078E1-9B5D-6CC4-54C9-6292576EBA25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4FA329E9-7FF3-3CF3-1360-308E66F60EAB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992AB45B-4948-5865-DF2F-051D21DE0EDE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D106F-EF24-CBF6-AE92-F33A25426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234" y="1515750"/>
            <a:ext cx="14313900" cy="8513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9F50D-399F-406C-303C-65596475B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058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7B965110-1E9A-59BC-F2DB-A5939CC69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6DEDFC6-029F-9FD4-5078-D174167641AE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0204C5AD-8B4E-6BB2-A51F-72B5DAA64BF1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2C7BBEF8-8719-AA98-8660-D60E98B7DC10}"/>
                </a:ext>
              </a:extLst>
            </p:cNvPr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802A04F5-AFF0-0015-CB64-076CAFB64D73}"/>
                  </a:ext>
                </a:extLst>
              </p:cNvPr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7DFAEE0E-CCD7-04C1-C068-A4CB29FE3457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FBF85C09-CD3C-570B-E941-2A6B267A07C4}"/>
                    </a:ext>
                  </a:extLst>
                </p:cNvPr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107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E6F83390-9C9A-A028-E18E-33A0CDD93243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80D06372-AB97-D681-F131-6DA01BB9BA60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8578D8CB-3720-2F9F-47EB-B80528C1896D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13084A1C-F23C-892B-ED34-2ED23B5891BF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55BCB968-A766-DBED-7487-DB80C686D8B7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A4EFE9C1-7820-BDBB-A70E-67CFB8EE9A46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897E1-C1FA-8A68-FDA6-D5CE5F41C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045" y="1525818"/>
            <a:ext cx="14054720" cy="8483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65FC1-2707-1C44-003D-4E54F852C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551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0E8CA7D0-5FDA-96AA-9843-43A6B6C4E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77DA402-B497-A240-89E8-9EC88D8D4D49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D5ECF435-B535-11CE-855C-5A1C0AB21F23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C530A522-DAC6-3DE4-1AFD-F1FF83528FDF}"/>
                </a:ext>
              </a:extLst>
            </p:cNvPr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9376C989-D54B-4446-9F6C-4A83350448AE}"/>
                  </a:ext>
                </a:extLst>
              </p:cNvPr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5C01C2D3-6710-59FA-0E44-2117CBA6A0C1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C6939A44-9A49-A9AA-9271-48D68ADD9F53}"/>
                    </a:ext>
                  </a:extLst>
                </p:cNvPr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108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1AEEB41F-E092-7291-3996-041B350058D7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2314507D-7E88-30B5-937F-1341E51A3210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DF13CDDF-4FA6-231A-2AC1-FD105A058C7F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16320785-8311-A20F-AB82-3E94C9713262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8AA2F859-94D5-2E97-8426-9748D734B3EB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CC8D4769-ABE1-5E42-3066-36269A39B1A7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1E126-D02D-3457-9515-880E03692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934" y="1582532"/>
            <a:ext cx="14398082" cy="8400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9C63E-2D40-736B-375E-6B6575BF71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147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CBDB88A4-378B-3D30-FF90-1EBAA0252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E5C6C11-7EB9-A6A6-EDEC-8B7CAC84C173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3FEBEE40-FAA8-48C5-44C6-01907C072BE6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F7777772-147A-C096-1FD9-33A2999FCC4F}"/>
                </a:ext>
              </a:extLst>
            </p:cNvPr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EDA305CE-5262-1472-4455-5558B8E2F6D7}"/>
                  </a:ext>
                </a:extLst>
              </p:cNvPr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98A73773-3BCA-2362-CFD8-D7A0BCB4AD99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777549E8-EF2C-C444-12DB-353736C2CAC1}"/>
                    </a:ext>
                  </a:extLst>
                </p:cNvPr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109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0600D409-85C7-3619-ECE8-243F5C5879AE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B03B649D-4722-E124-EDF0-36D7938EE1BB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1C667124-C241-77B2-99B2-3BB5C48850CE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2A3CD01E-E2C3-E62D-B33A-A633F430C5EF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6F17A305-1409-5BC7-134F-461D8DFCF09E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00A855DC-1C52-0119-0360-F9D2667C3C51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5B05F-BDBC-9B84-1BCD-12A9E039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452" y="1515751"/>
            <a:ext cx="14509148" cy="8462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27E1F-5696-6B2C-022A-15D07D5B3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5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988824A7-37DD-4034-A798-E6FD20A82472}"/>
              </a:ext>
            </a:extLst>
          </p:cNvPr>
          <p:cNvSpPr/>
          <p:nvPr/>
        </p:nvSpPr>
        <p:spPr>
          <a:xfrm>
            <a:off x="1947204" y="4152900"/>
            <a:ext cx="1981200" cy="1981200"/>
          </a:xfrm>
          <a:prstGeom prst="ellipse">
            <a:avLst/>
          </a:prstGeom>
          <a:solidFill>
            <a:srgbClr val="2B3A7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ID" sz="8001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947BE51-9B30-46C4-962A-7387BCFDB47B}"/>
              </a:ext>
            </a:extLst>
          </p:cNvPr>
          <p:cNvCxnSpPr/>
          <p:nvPr/>
        </p:nvCxnSpPr>
        <p:spPr>
          <a:xfrm>
            <a:off x="4551903" y="3399725"/>
            <a:ext cx="0" cy="3487551"/>
          </a:xfrm>
          <a:prstGeom prst="line">
            <a:avLst/>
          </a:prstGeom>
          <a:ln w="50800" cmpd="sng">
            <a:solidFill>
              <a:srgbClr val="2B3A7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9" name="object 21">
            <a:extLst>
              <a:ext uri="{FF2B5EF4-FFF2-40B4-BE49-F238E27FC236}">
                <a16:creationId xmlns:a16="http://schemas.microsoft.com/office/drawing/2014/main" id="{B5039B8B-9A02-4675-BB60-B7B4B6D9424C}"/>
              </a:ext>
            </a:extLst>
          </p:cNvPr>
          <p:cNvSpPr txBox="1">
            <a:spLocks/>
          </p:cNvSpPr>
          <p:nvPr/>
        </p:nvSpPr>
        <p:spPr>
          <a:xfrm>
            <a:off x="5101332" y="4584175"/>
            <a:ext cx="12748515" cy="1181607"/>
          </a:xfrm>
          <a:prstGeom prst="rect">
            <a:avLst/>
          </a:prstGeom>
        </p:spPr>
        <p:txBody>
          <a:bodyPr vert="horz" wrap="square" lIns="0" tIns="1270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ko-KR" sz="4200" b="1" dirty="0">
                <a:solidFill>
                  <a:srgbClr val="002060"/>
                </a:solidFill>
                <a:latin typeface="Poppins Black" panose="00000A00000000000000" pitchFamily="50" charset="0"/>
                <a:cs typeface="Poppins Black" panose="00000A00000000000000" pitchFamily="50" charset="0"/>
              </a:rPr>
              <a:t>SE DIRJEN BINA KONSTRUKSI</a:t>
            </a:r>
          </a:p>
          <a:p>
            <a:r>
              <a:rPr lang="en-US" altLang="ko-KR" sz="4200" b="1" dirty="0">
                <a:solidFill>
                  <a:srgbClr val="002060"/>
                </a:solidFill>
                <a:latin typeface="Poppins Black" panose="00000A00000000000000" pitchFamily="50" charset="0"/>
                <a:cs typeface="Poppins Black" panose="00000A00000000000000" pitchFamily="50" charset="0"/>
              </a:rPr>
              <a:t>NOMOR 30/SE/DK/2025</a:t>
            </a:r>
            <a:endParaRPr lang="ko-KR" altLang="en-US" sz="4200" b="1" dirty="0">
              <a:solidFill>
                <a:srgbClr val="002060"/>
              </a:solidFill>
              <a:latin typeface="Poppins Black" panose="00000A00000000000000" pitchFamily="50" charset="0"/>
              <a:cs typeface="Poppins Black" panose="00000A00000000000000" pitchFamily="50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D8CDD8-DBBF-4F20-B813-6142557F9A73}"/>
              </a:ext>
            </a:extLst>
          </p:cNvPr>
          <p:cNvSpPr/>
          <p:nvPr/>
        </p:nvSpPr>
        <p:spPr>
          <a:xfrm>
            <a:off x="14656526" y="13855"/>
            <a:ext cx="3500846" cy="10050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50CC0-CBB1-4744-BDEA-CBF5E906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803" y="124149"/>
            <a:ext cx="3240290" cy="7844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430945-A2AA-4E21-9BC5-92552FD47F7E}"/>
              </a:ext>
            </a:extLst>
          </p:cNvPr>
          <p:cNvGrpSpPr/>
          <p:nvPr/>
        </p:nvGrpSpPr>
        <p:grpSpPr>
          <a:xfrm>
            <a:off x="14562543" y="13855"/>
            <a:ext cx="3581766" cy="1005050"/>
            <a:chOff x="9708362" y="9236"/>
            <a:chExt cx="2387844" cy="67003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C3BDC23-BCF4-42F5-83C3-A69AD8103BE3}"/>
                </a:ext>
              </a:extLst>
            </p:cNvPr>
            <p:cNvSpPr/>
            <p:nvPr/>
          </p:nvSpPr>
          <p:spPr>
            <a:xfrm>
              <a:off x="9771017" y="9236"/>
              <a:ext cx="2325189" cy="6700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A1829D-EF70-41FE-8824-A8CCDEC09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362" y="148064"/>
              <a:ext cx="2325189" cy="392376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FAB6987-E47F-4D18-B688-68550537C310}"/>
              </a:ext>
            </a:extLst>
          </p:cNvPr>
          <p:cNvSpPr/>
          <p:nvPr/>
        </p:nvSpPr>
        <p:spPr>
          <a:xfrm>
            <a:off x="14656526" y="8686800"/>
            <a:ext cx="3631475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BB0846-C70A-4F22-84B3-AEA22193B282}"/>
              </a:ext>
            </a:extLst>
          </p:cNvPr>
          <p:cNvSpPr/>
          <p:nvPr/>
        </p:nvSpPr>
        <p:spPr>
          <a:xfrm>
            <a:off x="15518673" y="9509761"/>
            <a:ext cx="2743200" cy="76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FD3027A-F6AB-476E-BD28-87D4FCAE21BA}"/>
              </a:ext>
            </a:extLst>
          </p:cNvPr>
          <p:cNvSpPr txBox="1">
            <a:spLocks/>
          </p:cNvSpPr>
          <p:nvPr/>
        </p:nvSpPr>
        <p:spPr>
          <a:xfrm>
            <a:off x="17518727" y="9555436"/>
            <a:ext cx="658862" cy="585656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ko-KR"/>
            </a:defPPr>
            <a:lvl1pPr marL="0" algn="ctr" defTabSz="914400" rtl="0" eaLnBrk="1" latinLnBrk="1" hangingPunct="1">
              <a:defRPr sz="1600" b="1" kern="1200">
                <a:solidFill>
                  <a:srgbClr val="2F3A4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 latinLnBrk="0">
              <a:defRPr/>
            </a:pPr>
            <a:fld id="{47DCBB09-FF6C-4944-947C-594D9E2B994D}" type="slidenum">
              <a:rPr lang="en-US" sz="2400">
                <a:solidFill>
                  <a:prstClr val="white"/>
                </a:solidFill>
                <a:latin typeface="Calibri"/>
                <a:ea typeface="맑은 고딕"/>
              </a:rPr>
              <a:pPr defTabSz="1371600" latinLnBrk="0">
                <a:defRPr/>
              </a:pPr>
              <a:t>11</a:t>
            </a:fld>
            <a:endParaRPr lang="en-US" sz="2400">
              <a:solidFill>
                <a:prstClr val="white"/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52783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6BF19170-1AF4-B3D1-1988-B695C09BC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02D234-514A-0879-32AC-8E5B0374FE82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BBAE5724-DB8E-2954-A588-4E8956F40148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570581F5-F037-EB71-778C-DD0000CB3DB9}"/>
                </a:ext>
              </a:extLst>
            </p:cNvPr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12B45166-D392-95BB-6AEA-916B1E3116DA}"/>
                  </a:ext>
                </a:extLst>
              </p:cNvPr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606C4A57-F652-61E3-B2DC-1A3049A49B1E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A0B89D1B-63B3-FAD5-1809-D32016DAA92D}"/>
                    </a:ext>
                  </a:extLst>
                </p:cNvPr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110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3CE43BCD-5190-5382-3F44-0A1E593DA991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B9427D93-59DB-EC43-FB3A-40AB40A64B87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532443CF-C5BA-0875-3B25-25F7FE2A68BF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2D58A1E8-C3D1-5D51-C36C-4DD457920E0D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F864C5F3-B92B-E54F-D9BF-B35BA6A810F3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AA404EC9-D0A2-3105-41CF-FE2F066BE43B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30E23-0F28-CB4D-55C9-34560521E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944" y="1525819"/>
            <a:ext cx="14272163" cy="8654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F6A2F-921A-A847-22D0-30A30A0A3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42462AAC-2D91-4C80-E848-A8B7DF29F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423850D-A73B-F1F0-2B15-F6F376CD22DD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30E9D6AD-127C-AE50-F8AA-85096A484074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1E786B46-445E-E579-2F6B-322AAA97FEE5}"/>
                </a:ext>
              </a:extLst>
            </p:cNvPr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07CFD0C8-750C-33F7-BCFA-00A4A1C1A302}"/>
                  </a:ext>
                </a:extLst>
              </p:cNvPr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3032AAB5-F10B-4F13-08DC-2DD896873F84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C7BB77BA-BF4B-5C6E-865A-C453EB8A5605}"/>
                    </a:ext>
                  </a:extLst>
                </p:cNvPr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111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60604A98-DD6D-A406-95DA-B67E431DE2F0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8668FEC9-350D-067B-BE02-47ACD5DF3D15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0DF992F9-FAAA-8F26-F939-9DF1D3E95311}"/>
              </a:ext>
            </a:extLst>
          </p:cNvPr>
          <p:cNvSpPr/>
          <p:nvPr/>
        </p:nvSpPr>
        <p:spPr>
          <a:xfrm>
            <a:off x="-509250" y="115500"/>
            <a:ext cx="12367875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D476EA88-A695-A2E7-9E63-88C9FC8E99D0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E9159DB3-8F27-074E-0069-0955226ADD17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4D945A35-5BC6-B4C4-A875-D39CB3DB3A35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42072-A70D-1C38-2792-4C4214B3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487" y="1541552"/>
            <a:ext cx="15021818" cy="8487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D22A3-02E3-8FAF-0390-BD5D161113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024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AF6AE4C5-4CC1-F8F7-760F-240307509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5850E9F-CE9D-20BE-B565-241DD4017CC0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4841F2D1-D848-440F-C1EB-3CD06667524A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0E3B16F3-1AC8-CD33-4DCF-5A4D9F39FB03}"/>
                </a:ext>
              </a:extLst>
            </p:cNvPr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0547FD49-F2C3-324E-4629-86EDCEEE8252}"/>
                  </a:ext>
                </a:extLst>
              </p:cNvPr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13E15DC9-29CA-6A5C-E424-34CCC3FEC7BC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AD499F13-DB5C-E9BA-DC19-6E7B5E20B4F2}"/>
                    </a:ext>
                  </a:extLst>
                </p:cNvPr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112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8F89ACCE-AEA5-EC33-AC53-5F383C9DEA08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CB9E6BE4-C24E-002C-333A-EC3E43777651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4F735CB3-B0F1-2851-D03F-36F1D3F12DB5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D835C3EA-197B-F0F4-C287-1C4F958810B1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FFB9F959-C8E4-AC50-E745-ADB3FA218B04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13BDAE79-CF21-4DEF-7B03-15A4A40EE86F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10CAF-CF5A-BC4A-F185-1FD2BD380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48" y="1465562"/>
            <a:ext cx="14907096" cy="8697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43E099-16E7-88D2-929A-3D37F62DE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636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EA06169F-615B-9928-91D2-8884DE36A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816BA6B-8B7F-2A73-A33C-D79876C2FD9A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C84C9917-545E-4741-7068-67AC5F0B98FF}"/>
              </a:ext>
            </a:extLst>
          </p:cNvPr>
          <p:cNvGrpSpPr/>
          <p:nvPr/>
        </p:nvGrpSpPr>
        <p:grpSpPr>
          <a:xfrm>
            <a:off x="1" y="-17419"/>
            <a:ext cx="18428654" cy="10307183"/>
            <a:chOff x="0" y="-11613"/>
            <a:chExt cx="12285768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CBD009A5-96EC-A1C7-7FD6-FC48AE5F8248}"/>
                </a:ext>
              </a:extLst>
            </p:cNvPr>
            <p:cNvGrpSpPr/>
            <p:nvPr/>
          </p:nvGrpSpPr>
          <p:grpSpPr>
            <a:xfrm>
              <a:off x="11550661" y="-11613"/>
              <a:ext cx="735107" cy="6862131"/>
              <a:chOff x="11550661" y="-11613"/>
              <a:chExt cx="735107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D3AD7659-82AC-9E87-A596-081D705E6B0D}"/>
                  </a:ext>
                </a:extLst>
              </p:cNvPr>
              <p:cNvGrpSpPr/>
              <p:nvPr/>
            </p:nvGrpSpPr>
            <p:grpSpPr>
              <a:xfrm>
                <a:off x="11550661" y="6353625"/>
                <a:ext cx="735107" cy="496893"/>
                <a:chOff x="11550661" y="6339770"/>
                <a:chExt cx="73510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18AD8AAB-3282-71E4-A7F9-D5A9EEE57491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0681BA32-2F3B-B413-B6CD-271D3D82B2DE}"/>
                    </a:ext>
                  </a:extLst>
                </p:cNvPr>
                <p:cNvSpPr txBox="1"/>
                <p:nvPr/>
              </p:nvSpPr>
              <p:spPr>
                <a:xfrm>
                  <a:off x="11550661" y="6480399"/>
                  <a:ext cx="735107" cy="3420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113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9F7C177F-7AF8-3D20-F23B-C929CC243970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778AE7DA-037E-0132-B716-5C0EF9332BF9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FD16E242-3053-B29C-58C2-DE6B3DDCF117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ECB60FC0-4557-CB5C-F255-5621CEC613C6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421D190E-94DB-05E2-C434-22A2C48824B3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23F95302-1DE4-1EDB-91D5-71184D49E27B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4EF42-708F-E1D8-E101-7BDB48FFD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573" y="1515750"/>
            <a:ext cx="14243921" cy="8579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7DCC68-2CD1-6BBA-AABC-BCF7C0EBA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766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D43961F6-5DFB-7623-A0A0-62D64CFBC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103E14D-F448-8EB9-1BB1-E371C9FCE232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0EA53945-8E15-720B-9CD3-593B5010FA18}"/>
              </a:ext>
            </a:extLst>
          </p:cNvPr>
          <p:cNvGrpSpPr/>
          <p:nvPr/>
        </p:nvGrpSpPr>
        <p:grpSpPr>
          <a:xfrm>
            <a:off x="0" y="-17420"/>
            <a:ext cx="18411555" cy="10366179"/>
            <a:chOff x="0" y="-11613"/>
            <a:chExt cx="12274369" cy="6910785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A5E41123-2116-3986-C2A0-4FAB6A833B76}"/>
                </a:ext>
              </a:extLst>
            </p:cNvPr>
            <p:cNvGrpSpPr/>
            <p:nvPr/>
          </p:nvGrpSpPr>
          <p:grpSpPr>
            <a:xfrm>
              <a:off x="11560391" y="-11613"/>
              <a:ext cx="713978" cy="6910785"/>
              <a:chOff x="11560391" y="-11613"/>
              <a:chExt cx="713978" cy="6910785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0E4AA036-0319-2A0C-C7C2-98E40C12EC24}"/>
                  </a:ext>
                </a:extLst>
              </p:cNvPr>
              <p:cNvGrpSpPr/>
              <p:nvPr/>
            </p:nvGrpSpPr>
            <p:grpSpPr>
              <a:xfrm>
                <a:off x="11560391" y="6353625"/>
                <a:ext cx="713978" cy="545547"/>
                <a:chOff x="11560391" y="6339770"/>
                <a:chExt cx="713978" cy="545547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95468361-7DA7-6AAA-C19B-34F1E002C270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178297B7-1469-3C8D-82A3-9B59D705F02A}"/>
                    </a:ext>
                  </a:extLst>
                </p:cNvPr>
                <p:cNvSpPr txBox="1"/>
                <p:nvPr/>
              </p:nvSpPr>
              <p:spPr>
                <a:xfrm>
                  <a:off x="11560391" y="6467305"/>
                  <a:ext cx="713978" cy="4180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114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36A6D8A0-715E-A584-1977-F78AA6F9ABFE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ECEF6A45-A000-00D0-1514-BAD24B3D5ED1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0423E93B-77E2-E2C6-8BD1-A9C747361E6D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8CBFC1CB-7632-D314-6173-B89DD7FE684A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B0CCC6F3-73D0-B190-8867-867C7EDC3102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7570BC14-CE1E-7DBB-8031-2A0E3B758024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5422E-1C2C-C1CE-6E5A-9BB1E36FD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11" y="1525819"/>
            <a:ext cx="14971205" cy="8509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6EE9B-2AAB-70C5-983C-0DE7E06D7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759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3D43CA43-C282-44AD-224B-A44F3980A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B7E7F91-536F-05B0-BEAC-55B5B130F1A0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7D35FD7F-70A0-DEE2-3FB0-B3297CC569EB}"/>
              </a:ext>
            </a:extLst>
          </p:cNvPr>
          <p:cNvGrpSpPr/>
          <p:nvPr/>
        </p:nvGrpSpPr>
        <p:grpSpPr>
          <a:xfrm>
            <a:off x="1" y="-17420"/>
            <a:ext cx="18424739" cy="10318455"/>
            <a:chOff x="0" y="-11613"/>
            <a:chExt cx="12283158" cy="6878969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4D19674E-5198-DE8E-641B-9D17E28C091B}"/>
                </a:ext>
              </a:extLst>
            </p:cNvPr>
            <p:cNvGrpSpPr/>
            <p:nvPr/>
          </p:nvGrpSpPr>
          <p:grpSpPr>
            <a:xfrm>
              <a:off x="11619769" y="-11613"/>
              <a:ext cx="663389" cy="6878969"/>
              <a:chOff x="11619769" y="-11613"/>
              <a:chExt cx="663389" cy="6878969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79BEA6BE-B6FE-DCAE-E318-FF0D6C6B388C}"/>
                  </a:ext>
                </a:extLst>
              </p:cNvPr>
              <p:cNvGrpSpPr/>
              <p:nvPr/>
            </p:nvGrpSpPr>
            <p:grpSpPr>
              <a:xfrm>
                <a:off x="11619769" y="6353625"/>
                <a:ext cx="663389" cy="513731"/>
                <a:chOff x="11619769" y="6339770"/>
                <a:chExt cx="663389" cy="513731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AEA67060-4EF3-4E9C-CBD0-D20FAB02F553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FC79556F-429A-9CE7-90DE-4EA0D5C8CAC4}"/>
                    </a:ext>
                  </a:extLst>
                </p:cNvPr>
                <p:cNvSpPr txBox="1"/>
                <p:nvPr/>
              </p:nvSpPr>
              <p:spPr>
                <a:xfrm>
                  <a:off x="11619769" y="6442970"/>
                  <a:ext cx="663389" cy="410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115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F970ED2B-65A8-A69A-EFFE-F789E1A689EA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D259CCEC-FC8A-5CC2-A186-E91422F93825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BDD7CACE-F1AF-D7C1-A589-D6F668B2CA3C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6B4D10AA-FE7C-553E-59EA-69B7666D48D5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F4DCC695-3740-FF39-8106-7E515DC3DB6B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B0A1FCF4-892D-020F-06AA-F87F4D44E352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5E7F5-E99C-EACE-2883-EBC77E88C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059" y="1538656"/>
            <a:ext cx="14959073" cy="8490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D2DC9-BF36-F2E0-B71E-92187A23D1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189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43660807-D50E-6B5A-7ACC-C64B688F1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53EBDD8-CE4E-45C6-451F-15E89BC5EFFB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201886C6-B1DF-E2D8-3C1C-4F65BFB84F0F}"/>
              </a:ext>
            </a:extLst>
          </p:cNvPr>
          <p:cNvGrpSpPr/>
          <p:nvPr/>
        </p:nvGrpSpPr>
        <p:grpSpPr>
          <a:xfrm>
            <a:off x="0" y="-17419"/>
            <a:ext cx="18438450" cy="10496060"/>
            <a:chOff x="0" y="-11613"/>
            <a:chExt cx="12292299" cy="6997372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70EC6C6E-5B8D-AAEB-0DF0-6670A5AA761E}"/>
                </a:ext>
              </a:extLst>
            </p:cNvPr>
            <p:cNvGrpSpPr/>
            <p:nvPr/>
          </p:nvGrpSpPr>
          <p:grpSpPr>
            <a:xfrm>
              <a:off x="11557192" y="-11613"/>
              <a:ext cx="735107" cy="6997372"/>
              <a:chOff x="11557192" y="-11613"/>
              <a:chExt cx="735107" cy="6997372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71176D1B-F624-3ADE-243A-A4989D0059D4}"/>
                  </a:ext>
                </a:extLst>
              </p:cNvPr>
              <p:cNvGrpSpPr/>
              <p:nvPr/>
            </p:nvGrpSpPr>
            <p:grpSpPr>
              <a:xfrm>
                <a:off x="11557192" y="6353625"/>
                <a:ext cx="735107" cy="632134"/>
                <a:chOff x="11557192" y="6339770"/>
                <a:chExt cx="735107" cy="632134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A22FE9D2-9233-C92C-A9D6-FC199268AA96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74829BB6-4B43-4B97-8073-2A04FC1845A7}"/>
                    </a:ext>
                  </a:extLst>
                </p:cNvPr>
                <p:cNvSpPr txBox="1"/>
                <p:nvPr/>
              </p:nvSpPr>
              <p:spPr>
                <a:xfrm>
                  <a:off x="11557192" y="6475011"/>
                  <a:ext cx="735107" cy="4968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116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3AD42031-8827-331F-73EA-3EF8F6DC99CF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054CE10E-1358-038D-71FD-F26691AC6008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93D34986-C687-1563-8FAE-CFAF71C91E98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3333B6A9-8006-6BD4-9FA7-BB0215F492FE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39FD031F-69D6-77F0-AFB2-EDF8F6AE4058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D31D5E30-2EFC-1F89-D388-6DD3BDF6DA18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0258E-10E9-4E29-9F82-E5915FF1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292" y="1515750"/>
            <a:ext cx="15076208" cy="859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33EE43-0950-3C5C-1DFA-49CFD154D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654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BB614067-EE67-6066-336B-D107764C0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6134709-4583-3595-85AD-4ED07EA147E4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578831B8-3EF3-67E7-B34D-EDB0EFDAFF83}"/>
              </a:ext>
            </a:extLst>
          </p:cNvPr>
          <p:cNvGrpSpPr/>
          <p:nvPr/>
        </p:nvGrpSpPr>
        <p:grpSpPr>
          <a:xfrm>
            <a:off x="1" y="-17420"/>
            <a:ext cx="18288005" cy="10322376"/>
            <a:chOff x="0" y="-11613"/>
            <a:chExt cx="12192002" cy="6881583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45FF0CD1-19BB-12BB-4CCB-9FF611339C42}"/>
                </a:ext>
              </a:extLst>
            </p:cNvPr>
            <p:cNvGrpSpPr/>
            <p:nvPr/>
          </p:nvGrpSpPr>
          <p:grpSpPr>
            <a:xfrm>
              <a:off x="11596683" y="-11613"/>
              <a:ext cx="595319" cy="6881583"/>
              <a:chOff x="11596683" y="-11613"/>
              <a:chExt cx="595319" cy="6881583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2C4770B9-C7D4-F160-B80D-D5B65C7C0B16}"/>
                  </a:ext>
                </a:extLst>
              </p:cNvPr>
              <p:cNvGrpSpPr/>
              <p:nvPr/>
            </p:nvGrpSpPr>
            <p:grpSpPr>
              <a:xfrm>
                <a:off x="11596683" y="6353625"/>
                <a:ext cx="595317" cy="516345"/>
                <a:chOff x="11596683" y="6339770"/>
                <a:chExt cx="595317" cy="516345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A35200BD-C1CF-4FC0-F979-55C09D33509F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77763F48-92EC-77D3-68EC-53F8377591B4}"/>
                    </a:ext>
                  </a:extLst>
                </p:cNvPr>
                <p:cNvSpPr txBox="1"/>
                <p:nvPr/>
              </p:nvSpPr>
              <p:spPr>
                <a:xfrm>
                  <a:off x="11596683" y="6426132"/>
                  <a:ext cx="595317" cy="4299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117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9B07E47A-556E-F7A8-7658-0621C32B8763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7EC4A1B6-7AF7-0B0A-AC04-177F797E7DCD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8C0CA688-18C2-E17D-49D1-21B29E925174}"/>
              </a:ext>
            </a:extLst>
          </p:cNvPr>
          <p:cNvSpPr/>
          <p:nvPr/>
        </p:nvSpPr>
        <p:spPr>
          <a:xfrm>
            <a:off x="-509251" y="115500"/>
            <a:ext cx="12371219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2E457AAD-1FC0-5281-22D0-3F1A301A8619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DBE91F5F-D5C0-5C43-EFB3-5D8C65A62004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E7E3ECD0-05E8-396D-161C-ECFCCD41FA35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3FD20-75AB-9DF2-4B37-9539A219C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801" y="1448809"/>
            <a:ext cx="14793216" cy="8709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34F85-B90C-F2D8-3953-59BCA0E06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653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D91DF567-DCB1-9D71-F7DF-FC9AC8FE5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EE1B77A-66DC-D5C9-C7E2-B7C32C0A2457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737F1F25-1C8F-F1B2-DF03-2811ACEDA4AB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A052AC26-CFC5-62AC-B672-CB65C1849DE1}"/>
                </a:ext>
              </a:extLst>
            </p:cNvPr>
            <p:cNvGrpSpPr/>
            <p:nvPr/>
          </p:nvGrpSpPr>
          <p:grpSpPr>
            <a:xfrm>
              <a:off x="11546540" y="-11613"/>
              <a:ext cx="645462" cy="6862131"/>
              <a:chOff x="11546540" y="-11613"/>
              <a:chExt cx="645462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1163ED3A-AE4B-DC0B-A104-B8B94C8C4869}"/>
                  </a:ext>
                </a:extLst>
              </p:cNvPr>
              <p:cNvGrpSpPr/>
              <p:nvPr/>
            </p:nvGrpSpPr>
            <p:grpSpPr>
              <a:xfrm>
                <a:off x="11546540" y="6353625"/>
                <a:ext cx="645460" cy="496893"/>
                <a:chOff x="11546540" y="6339770"/>
                <a:chExt cx="645460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06A3F975-4DE4-9898-BFAF-AA1868CBC6F7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AFD872A9-DB88-EB83-E7FA-E811CD1AB6ED}"/>
                    </a:ext>
                  </a:extLst>
                </p:cNvPr>
                <p:cNvSpPr txBox="1"/>
                <p:nvPr/>
              </p:nvSpPr>
              <p:spPr>
                <a:xfrm>
                  <a:off x="11546540" y="6426132"/>
                  <a:ext cx="645460" cy="410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118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D030CDB9-9FA7-101B-C007-B6A314DEE572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2BAA2F2C-6EAE-2232-36C5-418EE9E507EE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A026EB83-B526-74DD-8FE8-5F89BD82114D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BCD2F821-59E5-199B-DB01-9A5DDB08FA9E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F09B7D67-F897-DFCB-7367-5A7E59D8597A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FF654267-301A-2B16-5ABF-3D2401A44D29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76320-1FB6-C9D1-31A8-7024B6BEB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4" y="1564551"/>
            <a:ext cx="14009906" cy="8444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9F5FF-A8C8-C03E-F304-7B037D6F7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480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75BA2A22-DC08-B17A-3FA6-E5A8B6FE1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4390054-A566-5EAB-8B6C-54BAC0349D46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91F30A0C-3E83-90F2-EB93-13929E461B65}"/>
              </a:ext>
            </a:extLst>
          </p:cNvPr>
          <p:cNvGrpSpPr/>
          <p:nvPr/>
        </p:nvGrpSpPr>
        <p:grpSpPr>
          <a:xfrm>
            <a:off x="1" y="-17420"/>
            <a:ext cx="18288005" cy="10410990"/>
            <a:chOff x="0" y="-11613"/>
            <a:chExt cx="12192002" cy="6940659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9B79B5FD-878E-2F43-0554-A1C8FA6958A6}"/>
                </a:ext>
              </a:extLst>
            </p:cNvPr>
            <p:cNvGrpSpPr/>
            <p:nvPr/>
          </p:nvGrpSpPr>
          <p:grpSpPr>
            <a:xfrm>
              <a:off x="11492752" y="-11613"/>
              <a:ext cx="699250" cy="6940659"/>
              <a:chOff x="11492752" y="-11613"/>
              <a:chExt cx="699250" cy="6940659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60D026FF-9EC4-B957-D750-E5C62CAFBBC2}"/>
                  </a:ext>
                </a:extLst>
              </p:cNvPr>
              <p:cNvGrpSpPr/>
              <p:nvPr/>
            </p:nvGrpSpPr>
            <p:grpSpPr>
              <a:xfrm>
                <a:off x="11492752" y="6353625"/>
                <a:ext cx="699248" cy="575421"/>
                <a:chOff x="11492752" y="6339770"/>
                <a:chExt cx="699248" cy="575421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43208661-9951-4102-5CB8-AF3C9863A5D9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6F059304-558E-A907-263B-D172DD25445B}"/>
                    </a:ext>
                  </a:extLst>
                </p:cNvPr>
                <p:cNvSpPr txBox="1"/>
                <p:nvPr/>
              </p:nvSpPr>
              <p:spPr>
                <a:xfrm>
                  <a:off x="11492752" y="6426132"/>
                  <a:ext cx="699248" cy="4890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119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71D09DC3-B1C7-E371-C272-F43A2198AAC1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F8945583-B684-FF42-AADD-213B2DFBE385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E32C945F-0976-028D-94A6-04E362F9367F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97FAF90A-42D2-305A-A2EB-B4846B0ADFEF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E6F8C771-AE81-E9E3-2CDF-200357407661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D99BE63C-9AFA-B0CD-4FB2-F5D65D0F12F3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C3F24-DD0E-3184-D178-D3CA52AFC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095" y="1491143"/>
            <a:ext cx="14243922" cy="8583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F1042-8C5D-AA09-D469-F1BFD8C6B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51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A3814BB-8AE0-9379-9D6C-51B38B28B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" y="-468988"/>
            <a:ext cx="18288000" cy="10427714"/>
          </a:xfrm>
          <a:prstGeom prst="rect">
            <a:avLst/>
          </a:prstGeom>
        </p:spPr>
      </p:pic>
      <p:sp>
        <p:nvSpPr>
          <p:cNvPr id="34" name="Google Shape;330;p31">
            <a:extLst>
              <a:ext uri="{FF2B5EF4-FFF2-40B4-BE49-F238E27FC236}">
                <a16:creationId xmlns:a16="http://schemas.microsoft.com/office/drawing/2014/main" id="{6B83362F-20E0-C2A0-0F03-515010C22654}"/>
              </a:ext>
            </a:extLst>
          </p:cNvPr>
          <p:cNvSpPr/>
          <p:nvPr/>
        </p:nvSpPr>
        <p:spPr>
          <a:xfrm>
            <a:off x="17502682" y="9918388"/>
            <a:ext cx="784816" cy="426697"/>
          </a:xfrm>
          <a:custGeom>
            <a:avLst/>
            <a:gdLst/>
            <a:ahLst/>
            <a:cxnLst/>
            <a:rect l="l" t="t" r="r" b="b"/>
            <a:pathLst>
              <a:path w="523240" h="284479" extrusionOk="0">
                <a:moveTo>
                  <a:pt x="0" y="284479"/>
                </a:moveTo>
                <a:lnTo>
                  <a:pt x="523240" y="284479"/>
                </a:lnTo>
                <a:lnTo>
                  <a:pt x="523240" y="0"/>
                </a:lnTo>
                <a:lnTo>
                  <a:pt x="0" y="0"/>
                </a:lnTo>
                <a:lnTo>
                  <a:pt x="0" y="284479"/>
                </a:lnTo>
                <a:close/>
              </a:path>
            </a:pathLst>
          </a:custGeom>
          <a:solidFill>
            <a:srgbClr val="00297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28;p31">
            <a:extLst>
              <a:ext uri="{FF2B5EF4-FFF2-40B4-BE49-F238E27FC236}">
                <a16:creationId xmlns:a16="http://schemas.microsoft.com/office/drawing/2014/main" id="{203F79F5-C21C-36EB-AA69-BDEAC59D8618}"/>
              </a:ext>
            </a:extLst>
          </p:cNvPr>
          <p:cNvSpPr/>
          <p:nvPr/>
        </p:nvSpPr>
        <p:spPr>
          <a:xfrm>
            <a:off x="3756957" y="9979345"/>
            <a:ext cx="13745725" cy="365740"/>
          </a:xfrm>
          <a:custGeom>
            <a:avLst/>
            <a:gdLst/>
            <a:ahLst/>
            <a:cxnLst/>
            <a:rect l="l" t="t" r="r" b="b"/>
            <a:pathLst>
              <a:path w="9164320" h="243840" extrusionOk="0">
                <a:moveTo>
                  <a:pt x="0" y="243840"/>
                </a:moveTo>
                <a:lnTo>
                  <a:pt x="9164319" y="243840"/>
                </a:lnTo>
                <a:lnTo>
                  <a:pt x="9164319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29;p31">
            <a:extLst>
              <a:ext uri="{FF2B5EF4-FFF2-40B4-BE49-F238E27FC236}">
                <a16:creationId xmlns:a16="http://schemas.microsoft.com/office/drawing/2014/main" id="{F547286A-75B0-3DC3-A6F2-45297D5A66D0}"/>
              </a:ext>
            </a:extLst>
          </p:cNvPr>
          <p:cNvSpPr/>
          <p:nvPr/>
        </p:nvSpPr>
        <p:spPr>
          <a:xfrm>
            <a:off x="506" y="9975536"/>
            <a:ext cx="3779312" cy="369550"/>
          </a:xfrm>
          <a:custGeom>
            <a:avLst/>
            <a:gdLst/>
            <a:ahLst/>
            <a:cxnLst/>
            <a:rect l="l" t="t" r="r" b="b"/>
            <a:pathLst>
              <a:path w="2519680" h="246379" extrusionOk="0">
                <a:moveTo>
                  <a:pt x="0" y="246379"/>
                </a:moveTo>
                <a:lnTo>
                  <a:pt x="2519680" y="246379"/>
                </a:lnTo>
                <a:lnTo>
                  <a:pt x="2519680" y="0"/>
                </a:lnTo>
                <a:lnTo>
                  <a:pt x="0" y="0"/>
                </a:lnTo>
                <a:lnTo>
                  <a:pt x="0" y="24637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178C5E5-9E70-3CA4-20F3-A815B2ACD104}"/>
              </a:ext>
            </a:extLst>
          </p:cNvPr>
          <p:cNvGrpSpPr/>
          <p:nvPr/>
        </p:nvGrpSpPr>
        <p:grpSpPr>
          <a:xfrm rot="-5400000">
            <a:off x="-1385334" y="4093150"/>
            <a:ext cx="6799283" cy="3531014"/>
            <a:chOff x="0" y="0"/>
            <a:chExt cx="6741304" cy="3033896"/>
          </a:xfrm>
          <a:solidFill>
            <a:srgbClr val="002060"/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5C70A2A3-D4FC-58BB-AB11-4AA46FFD885C}"/>
                </a:ext>
              </a:extLst>
            </p:cNvPr>
            <p:cNvSpPr/>
            <p:nvPr/>
          </p:nvSpPr>
          <p:spPr>
            <a:xfrm>
              <a:off x="0" y="0"/>
              <a:ext cx="6741304" cy="3033896"/>
            </a:xfrm>
            <a:custGeom>
              <a:avLst/>
              <a:gdLst/>
              <a:ahLst/>
              <a:cxnLst/>
              <a:rect l="l" t="t" r="r" b="b"/>
              <a:pathLst>
                <a:path w="6741304" h="3033896">
                  <a:moveTo>
                    <a:pt x="496570" y="0"/>
                  </a:moveTo>
                  <a:lnTo>
                    <a:pt x="496570" y="3033896"/>
                  </a:lnTo>
                  <a:lnTo>
                    <a:pt x="4995054" y="3033896"/>
                  </a:lnTo>
                  <a:lnTo>
                    <a:pt x="4995054" y="0"/>
                  </a:lnTo>
                  <a:cubicBezTo>
                    <a:pt x="4995054" y="0"/>
                    <a:pt x="496570" y="0"/>
                    <a:pt x="496570" y="0"/>
                  </a:cubicBezTo>
                  <a:close/>
                  <a:moveTo>
                    <a:pt x="5491624" y="485006"/>
                  </a:moveTo>
                  <a:lnTo>
                    <a:pt x="5491624" y="455887"/>
                  </a:lnTo>
                  <a:cubicBezTo>
                    <a:pt x="5491624" y="222250"/>
                    <a:pt x="5269374" y="0"/>
                    <a:pt x="4995054" y="0"/>
                  </a:cubicBezTo>
                  <a:lnTo>
                    <a:pt x="4995054" y="3033896"/>
                  </a:lnTo>
                  <a:cubicBezTo>
                    <a:pt x="5269374" y="3033896"/>
                    <a:pt x="5491624" y="2811646"/>
                    <a:pt x="5491624" y="2537326"/>
                  </a:cubicBezTo>
                  <a:lnTo>
                    <a:pt x="5491624" y="957446"/>
                  </a:lnTo>
                  <a:cubicBezTo>
                    <a:pt x="5999624" y="972686"/>
                    <a:pt x="6503814" y="948556"/>
                    <a:pt x="6741304" y="991736"/>
                  </a:cubicBezTo>
                  <a:cubicBezTo>
                    <a:pt x="6337444" y="805046"/>
                    <a:pt x="5903104" y="669156"/>
                    <a:pt x="5491624" y="485006"/>
                  </a:cubicBezTo>
                  <a:close/>
                  <a:moveTo>
                    <a:pt x="0" y="455887"/>
                  </a:moveTo>
                  <a:lnTo>
                    <a:pt x="0" y="2537326"/>
                  </a:lnTo>
                  <a:cubicBezTo>
                    <a:pt x="0" y="2811646"/>
                    <a:pt x="222250" y="3033896"/>
                    <a:pt x="496570" y="3033896"/>
                  </a:cubicBezTo>
                  <a:lnTo>
                    <a:pt x="496570" y="0"/>
                  </a:lnTo>
                  <a:cubicBezTo>
                    <a:pt x="222250" y="0"/>
                    <a:pt x="0" y="222250"/>
                    <a:pt x="0" y="455887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D" sz="2531"/>
            </a:p>
          </p:txBody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2A9C4191-B280-78EE-D07B-8BFA050F221F}"/>
              </a:ext>
            </a:extLst>
          </p:cNvPr>
          <p:cNvGrpSpPr/>
          <p:nvPr/>
        </p:nvGrpSpPr>
        <p:grpSpPr>
          <a:xfrm rot="-5400000">
            <a:off x="3100379" y="3033727"/>
            <a:ext cx="7467600" cy="5895945"/>
            <a:chOff x="0" y="0"/>
            <a:chExt cx="6741304" cy="3033896"/>
          </a:xfrm>
          <a:solidFill>
            <a:srgbClr val="002060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7CB813B-64CF-74F3-B396-E35637A9EC30}"/>
                </a:ext>
              </a:extLst>
            </p:cNvPr>
            <p:cNvSpPr/>
            <p:nvPr/>
          </p:nvSpPr>
          <p:spPr>
            <a:xfrm>
              <a:off x="0" y="0"/>
              <a:ext cx="6741304" cy="3033896"/>
            </a:xfrm>
            <a:custGeom>
              <a:avLst/>
              <a:gdLst/>
              <a:ahLst/>
              <a:cxnLst/>
              <a:rect l="l" t="t" r="r" b="b"/>
              <a:pathLst>
                <a:path w="6741304" h="3033896">
                  <a:moveTo>
                    <a:pt x="496570" y="0"/>
                  </a:moveTo>
                  <a:lnTo>
                    <a:pt x="496570" y="3033896"/>
                  </a:lnTo>
                  <a:lnTo>
                    <a:pt x="4995054" y="3033896"/>
                  </a:lnTo>
                  <a:lnTo>
                    <a:pt x="4995054" y="0"/>
                  </a:lnTo>
                  <a:cubicBezTo>
                    <a:pt x="4995054" y="0"/>
                    <a:pt x="496570" y="0"/>
                    <a:pt x="496570" y="0"/>
                  </a:cubicBezTo>
                  <a:close/>
                  <a:moveTo>
                    <a:pt x="5491624" y="485006"/>
                  </a:moveTo>
                  <a:lnTo>
                    <a:pt x="5491624" y="455887"/>
                  </a:lnTo>
                  <a:cubicBezTo>
                    <a:pt x="5491624" y="222250"/>
                    <a:pt x="5269374" y="0"/>
                    <a:pt x="4995054" y="0"/>
                  </a:cubicBezTo>
                  <a:lnTo>
                    <a:pt x="4995054" y="3033896"/>
                  </a:lnTo>
                  <a:cubicBezTo>
                    <a:pt x="5269374" y="3033896"/>
                    <a:pt x="5491624" y="2811646"/>
                    <a:pt x="5491624" y="2537326"/>
                  </a:cubicBezTo>
                  <a:lnTo>
                    <a:pt x="5491624" y="957446"/>
                  </a:lnTo>
                  <a:cubicBezTo>
                    <a:pt x="5999624" y="972686"/>
                    <a:pt x="6503814" y="948556"/>
                    <a:pt x="6741304" y="991736"/>
                  </a:cubicBezTo>
                  <a:cubicBezTo>
                    <a:pt x="6337444" y="805046"/>
                    <a:pt x="5903104" y="669156"/>
                    <a:pt x="5491624" y="485006"/>
                  </a:cubicBezTo>
                  <a:close/>
                  <a:moveTo>
                    <a:pt x="0" y="455887"/>
                  </a:moveTo>
                  <a:lnTo>
                    <a:pt x="0" y="2537326"/>
                  </a:lnTo>
                  <a:cubicBezTo>
                    <a:pt x="0" y="2811646"/>
                    <a:pt x="222250" y="3033896"/>
                    <a:pt x="496570" y="3033896"/>
                  </a:cubicBezTo>
                  <a:lnTo>
                    <a:pt x="496570" y="0"/>
                  </a:lnTo>
                  <a:cubicBezTo>
                    <a:pt x="222250" y="0"/>
                    <a:pt x="0" y="222250"/>
                    <a:pt x="0" y="455887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D" sz="2531"/>
            </a:p>
          </p:txBody>
        </p:sp>
      </p:grpSp>
      <p:sp>
        <p:nvSpPr>
          <p:cNvPr id="26" name="TextBox 45">
            <a:extLst>
              <a:ext uri="{FF2B5EF4-FFF2-40B4-BE49-F238E27FC236}">
                <a16:creationId xmlns:a16="http://schemas.microsoft.com/office/drawing/2014/main" id="{D9E992AB-BD22-D86E-8898-DE39E2348DFE}"/>
              </a:ext>
            </a:extLst>
          </p:cNvPr>
          <p:cNvSpPr txBox="1"/>
          <p:nvPr/>
        </p:nvSpPr>
        <p:spPr>
          <a:xfrm>
            <a:off x="549863" y="3949445"/>
            <a:ext cx="306486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2249">
                <a:solidFill>
                  <a:srgbClr val="FCC201"/>
                </a:solidFill>
                <a:latin typeface="Nunito Sans Regular Bold"/>
              </a:rPr>
              <a:t>Surat </a:t>
            </a:r>
            <a:r>
              <a:rPr lang="en-US" sz="2249" err="1">
                <a:solidFill>
                  <a:srgbClr val="FCC201"/>
                </a:solidFill>
                <a:latin typeface="Nunito Sans Regular Bold"/>
              </a:rPr>
              <a:t>Edaran</a:t>
            </a:r>
            <a:r>
              <a:rPr lang="en-US" sz="2249">
                <a:solidFill>
                  <a:srgbClr val="FCC201"/>
                </a:solidFill>
                <a:latin typeface="Nunito Sans Regular Bold"/>
              </a:rPr>
              <a:t> </a:t>
            </a:r>
            <a:r>
              <a:rPr lang="en-US" sz="2249" err="1">
                <a:solidFill>
                  <a:srgbClr val="FCC201"/>
                </a:solidFill>
                <a:latin typeface="Nunito Sans Regular Bold"/>
              </a:rPr>
              <a:t>ini</a:t>
            </a:r>
            <a:r>
              <a:rPr lang="en-US" sz="2249">
                <a:solidFill>
                  <a:srgbClr val="FCC201"/>
                </a:solidFill>
                <a:latin typeface="Nunito Sans Regular Bold"/>
              </a:rPr>
              <a:t> </a:t>
            </a:r>
          </a:p>
          <a:p>
            <a:pPr>
              <a:lnSpc>
                <a:spcPts val="2519"/>
              </a:lnSpc>
            </a:pPr>
            <a:r>
              <a:rPr lang="en-US" sz="2249" err="1">
                <a:solidFill>
                  <a:srgbClr val="FCC201"/>
                </a:solidFill>
                <a:latin typeface="Nunito Sans Regular Bold"/>
              </a:rPr>
              <a:t>dimaksudkan</a:t>
            </a:r>
            <a:r>
              <a:rPr lang="en-US" sz="2249">
                <a:solidFill>
                  <a:srgbClr val="FCC201"/>
                </a:solidFill>
                <a:latin typeface="Nunito Sans Regular Bold"/>
              </a:rPr>
              <a:t> </a:t>
            </a:r>
            <a:r>
              <a:rPr lang="en-US" sz="2249" err="1">
                <a:solidFill>
                  <a:srgbClr val="FCC201"/>
                </a:solidFill>
                <a:latin typeface="Nunito Sans Regular Bold"/>
              </a:rPr>
              <a:t>sebagai</a:t>
            </a:r>
            <a:r>
              <a:rPr lang="en-US" sz="2249">
                <a:solidFill>
                  <a:srgbClr val="FCC201"/>
                </a:solidFill>
                <a:latin typeface="Nunito Sans Regular Bold"/>
              </a:rPr>
              <a:t> :</a:t>
            </a:r>
          </a:p>
        </p:txBody>
      </p:sp>
      <p:sp>
        <p:nvSpPr>
          <p:cNvPr id="28" name="TextBox 47">
            <a:extLst>
              <a:ext uri="{FF2B5EF4-FFF2-40B4-BE49-F238E27FC236}">
                <a16:creationId xmlns:a16="http://schemas.microsoft.com/office/drawing/2014/main" id="{99F43257-F2AF-98D4-678D-1C497E0F4DF9}"/>
              </a:ext>
            </a:extLst>
          </p:cNvPr>
          <p:cNvSpPr txBox="1"/>
          <p:nvPr/>
        </p:nvSpPr>
        <p:spPr>
          <a:xfrm>
            <a:off x="329071" y="4847924"/>
            <a:ext cx="3122182" cy="305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998" lvl="1">
              <a:lnSpc>
                <a:spcPts val="3009"/>
              </a:lnSpc>
            </a:pPr>
            <a:r>
              <a:rPr lang="en-US" sz="2408" err="1">
                <a:solidFill>
                  <a:srgbClr val="FFFFFF"/>
                </a:solidFill>
                <a:latin typeface="Nunito Sans Regular"/>
              </a:rPr>
              <a:t>Sebagai</a:t>
            </a:r>
            <a:r>
              <a:rPr lang="en-US" sz="2408">
                <a:solidFill>
                  <a:srgbClr val="FFFFFF"/>
                </a:solidFill>
                <a:latin typeface="Nunito Sans Regular Bold"/>
              </a:rPr>
              <a:t> </a:t>
            </a:r>
            <a:r>
              <a:rPr lang="en-US" sz="2408" err="1">
                <a:solidFill>
                  <a:srgbClr val="41B8D5"/>
                </a:solidFill>
                <a:latin typeface="Nunito Sans Regular Bold"/>
              </a:rPr>
              <a:t>petunjuk</a:t>
            </a:r>
            <a:r>
              <a:rPr lang="en-US" sz="2408">
                <a:solidFill>
                  <a:srgbClr val="41B8D5"/>
                </a:solidFill>
                <a:latin typeface="Nunito Sans Regular Bold"/>
              </a:rPr>
              <a:t> </a:t>
            </a:r>
            <a:r>
              <a:rPr lang="en-US" sz="2408" err="1">
                <a:solidFill>
                  <a:srgbClr val="41B8D5"/>
                </a:solidFill>
                <a:latin typeface="Nunito Sans Regular Bold"/>
              </a:rPr>
              <a:t>teknis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mengenai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tata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cara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penyusunan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perkiraan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biaya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pekerjaan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konstruksi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bidang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PUPR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untuk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</a:t>
            </a:r>
            <a:r>
              <a:rPr lang="en-US" sz="2408" err="1">
                <a:solidFill>
                  <a:srgbClr val="FFFFFF"/>
                </a:solidFill>
                <a:latin typeface="Nunito Sans Regular"/>
              </a:rPr>
              <a:t>menghasilkan</a:t>
            </a:r>
            <a:r>
              <a:rPr lang="en-US" sz="2408">
                <a:solidFill>
                  <a:srgbClr val="FFFFFF"/>
                </a:solidFill>
                <a:latin typeface="Nunito Sans Regular"/>
              </a:rPr>
              <a:t> </a:t>
            </a:r>
            <a:r>
              <a:rPr lang="en-US" sz="2408" b="1">
                <a:solidFill>
                  <a:srgbClr val="41B8D5"/>
                </a:solidFill>
                <a:latin typeface="Nunito Sans Regular Bold"/>
              </a:rPr>
              <a:t>HPP, RAB, </a:t>
            </a:r>
            <a:r>
              <a:rPr lang="en-US" sz="2408" b="1" err="1">
                <a:solidFill>
                  <a:srgbClr val="41B8D5"/>
                </a:solidFill>
                <a:latin typeface="Nunito Sans Regular Bold"/>
              </a:rPr>
              <a:t>atau</a:t>
            </a:r>
            <a:r>
              <a:rPr lang="en-US" sz="2408" b="1">
                <a:solidFill>
                  <a:srgbClr val="41B8D5"/>
                </a:solidFill>
                <a:latin typeface="Nunito Sans Regular Bold"/>
              </a:rPr>
              <a:t> HPS.</a:t>
            </a:r>
            <a:endParaRPr lang="en-US" sz="2408" b="1">
              <a:solidFill>
                <a:srgbClr val="FFFFFF"/>
              </a:solidFill>
              <a:latin typeface="Nunito Sans Regular"/>
            </a:endParaRPr>
          </a:p>
        </p:txBody>
      </p:sp>
      <p:sp>
        <p:nvSpPr>
          <p:cNvPr id="31" name="TextBox 49">
            <a:extLst>
              <a:ext uri="{FF2B5EF4-FFF2-40B4-BE49-F238E27FC236}">
                <a16:creationId xmlns:a16="http://schemas.microsoft.com/office/drawing/2014/main" id="{DF30C188-C6C4-24DF-A6C4-129493EBF32B}"/>
              </a:ext>
            </a:extLst>
          </p:cNvPr>
          <p:cNvSpPr txBox="1"/>
          <p:nvPr/>
        </p:nvSpPr>
        <p:spPr>
          <a:xfrm>
            <a:off x="4120262" y="4226482"/>
            <a:ext cx="5321440" cy="4974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87"/>
              </a:lnSpc>
            </a:pPr>
            <a:r>
              <a:rPr lang="en-US" sz="2389" err="1">
                <a:solidFill>
                  <a:schemeClr val="bg1"/>
                </a:solidFill>
                <a:latin typeface="Nunito Sans Regular"/>
              </a:rPr>
              <a:t>Acuan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penyusunan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perkiraan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biaya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pekerjaan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konstruksi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sebagai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acuan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penyusunan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perkiraan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biaya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pekerjaan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konstruksi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dalam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rangka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mendukung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rgbClr val="00B0F0"/>
                </a:solidFill>
                <a:latin typeface="Nunito Sans Regular"/>
              </a:rPr>
              <a:t>penerapan</a:t>
            </a:r>
            <a:r>
              <a:rPr lang="en-US" sz="2389">
                <a:solidFill>
                  <a:srgbClr val="00B0F0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rgbClr val="00B0F0"/>
                </a:solidFill>
                <a:latin typeface="Nunito Sans Regular"/>
              </a:rPr>
              <a:t>standar</a:t>
            </a:r>
            <a:r>
              <a:rPr lang="en-US" sz="2389">
                <a:solidFill>
                  <a:srgbClr val="00B0F0"/>
                </a:solidFill>
                <a:latin typeface="Nunito Sans Regular"/>
              </a:rPr>
              <a:t> K4 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yang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didalamnya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meliputi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:</a:t>
            </a:r>
          </a:p>
          <a:p>
            <a:pPr marL="342900" indent="-342900">
              <a:lnSpc>
                <a:spcPts val="2987"/>
              </a:lnSpc>
              <a:buFont typeface="Arial" panose="020B0604020202020204" pitchFamily="34" charset="0"/>
              <a:buChar char="•"/>
            </a:pPr>
            <a:r>
              <a:rPr lang="en-US" sz="2389" err="1">
                <a:solidFill>
                  <a:schemeClr val="bg1"/>
                </a:solidFill>
                <a:latin typeface="Nunito Sans Regular"/>
              </a:rPr>
              <a:t>standar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mutu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bahan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, </a:t>
            </a:r>
          </a:p>
          <a:p>
            <a:pPr marL="342900" indent="-342900">
              <a:lnSpc>
                <a:spcPts val="2987"/>
              </a:lnSpc>
              <a:buFont typeface="Arial" panose="020B0604020202020204" pitchFamily="34" charset="0"/>
              <a:buChar char="•"/>
            </a:pPr>
            <a:r>
              <a:rPr lang="en-US" sz="2389" err="1">
                <a:solidFill>
                  <a:schemeClr val="bg1"/>
                </a:solidFill>
                <a:latin typeface="Nunito Sans Regular"/>
              </a:rPr>
              <a:t>standar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mutu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peralatan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, </a:t>
            </a:r>
          </a:p>
          <a:p>
            <a:pPr marL="342900" indent="-342900">
              <a:lnSpc>
                <a:spcPts val="2987"/>
              </a:lnSpc>
              <a:buFont typeface="Arial" panose="020B0604020202020204" pitchFamily="34" charset="0"/>
              <a:buChar char="•"/>
            </a:pPr>
            <a:r>
              <a:rPr lang="en-US" sz="2389" err="1">
                <a:solidFill>
                  <a:schemeClr val="bg1"/>
                </a:solidFill>
                <a:latin typeface="Nunito Sans Regular"/>
              </a:rPr>
              <a:t>standar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prosedur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pelaksanaan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jasa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konstruksi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, </a:t>
            </a:r>
          </a:p>
          <a:p>
            <a:pPr marL="342900" indent="-342900">
              <a:lnSpc>
                <a:spcPts val="2987"/>
              </a:lnSpc>
              <a:buFont typeface="Arial" panose="020B0604020202020204" pitchFamily="34" charset="0"/>
              <a:buChar char="•"/>
            </a:pPr>
            <a:r>
              <a:rPr lang="en-US" sz="2389" err="1">
                <a:solidFill>
                  <a:schemeClr val="bg1"/>
                </a:solidFill>
                <a:latin typeface="Nunito Sans Regular"/>
              </a:rPr>
              <a:t>standar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mutu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hasil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pelaksanaan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jasa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konstruksi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, dan; </a:t>
            </a:r>
          </a:p>
          <a:p>
            <a:pPr marL="342900" indent="-342900">
              <a:lnSpc>
                <a:spcPts val="2987"/>
              </a:lnSpc>
              <a:buFont typeface="Arial" panose="020B0604020202020204" pitchFamily="34" charset="0"/>
              <a:buChar char="•"/>
            </a:pPr>
            <a:r>
              <a:rPr lang="en-US" sz="2389" err="1">
                <a:solidFill>
                  <a:schemeClr val="bg1"/>
                </a:solidFill>
                <a:latin typeface="Nunito Sans Regular"/>
              </a:rPr>
              <a:t>standar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operasi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 dan </a:t>
            </a:r>
            <a:r>
              <a:rPr lang="en-US" sz="2389" err="1">
                <a:solidFill>
                  <a:schemeClr val="bg1"/>
                </a:solidFill>
                <a:latin typeface="Nunito Sans Regular"/>
              </a:rPr>
              <a:t>pemeliharaan</a:t>
            </a:r>
            <a:r>
              <a:rPr lang="en-US" sz="2389">
                <a:solidFill>
                  <a:schemeClr val="bg1"/>
                </a:solidFill>
                <a:latin typeface="Nunito Sans Regular"/>
              </a:rPr>
              <a:t>.</a:t>
            </a:r>
          </a:p>
        </p:txBody>
      </p:sp>
      <p:sp>
        <p:nvSpPr>
          <p:cNvPr id="37" name="Google Shape;329;p31">
            <a:extLst>
              <a:ext uri="{FF2B5EF4-FFF2-40B4-BE49-F238E27FC236}">
                <a16:creationId xmlns:a16="http://schemas.microsoft.com/office/drawing/2014/main" id="{38F07374-9D31-80F3-0B40-1EFFDECCAD63}"/>
              </a:ext>
            </a:extLst>
          </p:cNvPr>
          <p:cNvSpPr/>
          <p:nvPr/>
        </p:nvSpPr>
        <p:spPr>
          <a:xfrm>
            <a:off x="9198676" y="9937435"/>
            <a:ext cx="3779312" cy="369550"/>
          </a:xfrm>
          <a:custGeom>
            <a:avLst/>
            <a:gdLst/>
            <a:ahLst/>
            <a:cxnLst/>
            <a:rect l="l" t="t" r="r" b="b"/>
            <a:pathLst>
              <a:path w="2519680" h="246379" extrusionOk="0">
                <a:moveTo>
                  <a:pt x="0" y="246379"/>
                </a:moveTo>
                <a:lnTo>
                  <a:pt x="2519680" y="246379"/>
                </a:lnTo>
                <a:lnTo>
                  <a:pt x="2519680" y="0"/>
                </a:lnTo>
                <a:lnTo>
                  <a:pt x="0" y="0"/>
                </a:lnTo>
                <a:lnTo>
                  <a:pt x="0" y="24637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5">
            <a:extLst>
              <a:ext uri="{FF2B5EF4-FFF2-40B4-BE49-F238E27FC236}">
                <a16:creationId xmlns:a16="http://schemas.microsoft.com/office/drawing/2014/main" id="{147E078F-907B-A86A-59E0-AC890C343DD2}"/>
              </a:ext>
            </a:extLst>
          </p:cNvPr>
          <p:cNvSpPr txBox="1"/>
          <p:nvPr/>
        </p:nvSpPr>
        <p:spPr>
          <a:xfrm>
            <a:off x="4610245" y="3823981"/>
            <a:ext cx="489455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2249">
                <a:solidFill>
                  <a:srgbClr val="FCC201"/>
                </a:solidFill>
                <a:latin typeface="Nunito Sans Regular Bold"/>
              </a:rPr>
              <a:t>Surat </a:t>
            </a:r>
            <a:r>
              <a:rPr lang="en-US" sz="2249" err="1">
                <a:solidFill>
                  <a:srgbClr val="FCC201"/>
                </a:solidFill>
                <a:latin typeface="Nunito Sans Regular Bold"/>
              </a:rPr>
              <a:t>Edaran</a:t>
            </a:r>
            <a:r>
              <a:rPr lang="en-US" sz="2249">
                <a:solidFill>
                  <a:srgbClr val="FCC201"/>
                </a:solidFill>
                <a:latin typeface="Nunito Sans Regular Bold"/>
              </a:rPr>
              <a:t> </a:t>
            </a:r>
            <a:r>
              <a:rPr lang="en-US" sz="2249" err="1">
                <a:solidFill>
                  <a:srgbClr val="FCC201"/>
                </a:solidFill>
                <a:latin typeface="Nunito Sans Regular Bold"/>
              </a:rPr>
              <a:t>ini</a:t>
            </a:r>
            <a:r>
              <a:rPr lang="en-US" sz="2249">
                <a:solidFill>
                  <a:srgbClr val="FCC201"/>
                </a:solidFill>
                <a:latin typeface="Nunito Sans Regular Bold"/>
              </a:rPr>
              <a:t> </a:t>
            </a:r>
            <a:r>
              <a:rPr lang="en-US" sz="2249" err="1">
                <a:solidFill>
                  <a:srgbClr val="FCC201"/>
                </a:solidFill>
                <a:latin typeface="Nunito Sans Regular Bold"/>
              </a:rPr>
              <a:t>bertujuan</a:t>
            </a:r>
            <a:r>
              <a:rPr lang="en-US" sz="2249">
                <a:solidFill>
                  <a:srgbClr val="FCC201"/>
                </a:solidFill>
                <a:latin typeface="Nunito Sans Regular Bold"/>
              </a:rPr>
              <a:t> </a:t>
            </a:r>
            <a:r>
              <a:rPr lang="en-US" sz="2249" err="1">
                <a:solidFill>
                  <a:srgbClr val="FCC201"/>
                </a:solidFill>
                <a:latin typeface="Nunito Sans Regular Bold"/>
              </a:rPr>
              <a:t>sebagai</a:t>
            </a:r>
            <a:r>
              <a:rPr lang="en-US" sz="2249">
                <a:solidFill>
                  <a:srgbClr val="FCC201"/>
                </a:solidFill>
                <a:latin typeface="Nunito Sans Regular Bold"/>
              </a:rPr>
              <a:t> :</a:t>
            </a:r>
          </a:p>
        </p:txBody>
      </p:sp>
      <p:graphicFrame>
        <p:nvGraphicFramePr>
          <p:cNvPr id="50" name="Diagram 49">
            <a:extLst>
              <a:ext uri="{FF2B5EF4-FFF2-40B4-BE49-F238E27FC236}">
                <a16:creationId xmlns:a16="http://schemas.microsoft.com/office/drawing/2014/main" id="{5E489C47-46E5-146D-2F0A-7B17498B09FC}"/>
              </a:ext>
            </a:extLst>
          </p:cNvPr>
          <p:cNvGraphicFramePr/>
          <p:nvPr/>
        </p:nvGraphicFramePr>
        <p:xfrm>
          <a:off x="10364519" y="1905878"/>
          <a:ext cx="7704096" cy="8027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4" name="Google Shape;456;p16">
            <a:extLst>
              <a:ext uri="{FF2B5EF4-FFF2-40B4-BE49-F238E27FC236}">
                <a16:creationId xmlns:a16="http://schemas.microsoft.com/office/drawing/2014/main" id="{04A1FA65-CBB9-53EC-C288-2C54A2FC8E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01426" y="6196590"/>
            <a:ext cx="711628" cy="66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486;p17">
            <a:extLst>
              <a:ext uri="{FF2B5EF4-FFF2-40B4-BE49-F238E27FC236}">
                <a16:creationId xmlns:a16="http://schemas.microsoft.com/office/drawing/2014/main" id="{1F2A586A-B007-AA16-3777-56E602EA48B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3668" y="7233263"/>
            <a:ext cx="757156" cy="66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23;p15">
            <a:extLst>
              <a:ext uri="{FF2B5EF4-FFF2-40B4-BE49-F238E27FC236}">
                <a16:creationId xmlns:a16="http://schemas.microsoft.com/office/drawing/2014/main" id="{6639F18B-9759-43CE-CC9B-7981B155CD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8529" y="5187321"/>
            <a:ext cx="777131" cy="66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421;p15">
            <a:extLst>
              <a:ext uri="{FF2B5EF4-FFF2-40B4-BE49-F238E27FC236}">
                <a16:creationId xmlns:a16="http://schemas.microsoft.com/office/drawing/2014/main" id="{A3B6AD20-A197-A8E7-CA71-26CF4C1B03A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187871" y="4254739"/>
            <a:ext cx="827914" cy="816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CE35D578-BD8C-8F68-9A46-0341B465684E}"/>
              </a:ext>
            </a:extLst>
          </p:cNvPr>
          <p:cNvGrpSpPr/>
          <p:nvPr/>
        </p:nvGrpSpPr>
        <p:grpSpPr>
          <a:xfrm>
            <a:off x="502" y="-562306"/>
            <a:ext cx="18286996" cy="2276770"/>
            <a:chOff x="1" y="1334382"/>
            <a:chExt cx="11496676" cy="1831578"/>
          </a:xfrm>
        </p:grpSpPr>
        <p:pic>
          <p:nvPicPr>
            <p:cNvPr id="60" name="Picture 59" descr="A close up of a garden&#10;&#10;Description automatically generated">
              <a:extLst>
                <a:ext uri="{FF2B5EF4-FFF2-40B4-BE49-F238E27FC236}">
                  <a16:creationId xmlns:a16="http://schemas.microsoft.com/office/drawing/2014/main" id="{2F94DAEF-EC8D-4604-57C7-15EEA45F7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334382"/>
              <a:ext cx="11496676" cy="1831578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55CC477-8FE2-46A7-82C0-F918F6A66C4B}"/>
                </a:ext>
              </a:extLst>
            </p:cNvPr>
            <p:cNvSpPr/>
            <p:nvPr/>
          </p:nvSpPr>
          <p:spPr>
            <a:xfrm>
              <a:off x="2" y="1745974"/>
              <a:ext cx="11496675" cy="1251406"/>
            </a:xfrm>
            <a:prstGeom prst="rect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>
                <a:defRPr/>
              </a:pPr>
              <a:endParaRPr lang="en-ID" sz="199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TextBox 7">
            <a:extLst>
              <a:ext uri="{FF2B5EF4-FFF2-40B4-BE49-F238E27FC236}">
                <a16:creationId xmlns:a16="http://schemas.microsoft.com/office/drawing/2014/main" id="{852BD2C3-3614-D1A1-6D0C-3201FF5373A6}"/>
              </a:ext>
            </a:extLst>
          </p:cNvPr>
          <p:cNvSpPr txBox="1"/>
          <p:nvPr/>
        </p:nvSpPr>
        <p:spPr>
          <a:xfrm>
            <a:off x="897961" y="276891"/>
            <a:ext cx="8372614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 spc="-69">
                <a:solidFill>
                  <a:srgbClr val="FFC000"/>
                </a:solidFill>
                <a:latin typeface="Kollektif Bold"/>
              </a:rPr>
              <a:t>MAKSUD &amp; TUJUAN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24B63FA6-2EFE-6050-1A37-B286ADC096DC}"/>
              </a:ext>
            </a:extLst>
          </p:cNvPr>
          <p:cNvSpPr txBox="1"/>
          <p:nvPr/>
        </p:nvSpPr>
        <p:spPr>
          <a:xfrm>
            <a:off x="10425437" y="281410"/>
            <a:ext cx="8372614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 spc="-69">
                <a:solidFill>
                  <a:schemeClr val="bg1"/>
                </a:solidFill>
                <a:latin typeface="Kollektif Bold"/>
              </a:rPr>
              <a:t>RUANG LINGKUP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309EA538-9FF4-157C-2BBA-B3018082F892}"/>
              </a:ext>
            </a:extLst>
          </p:cNvPr>
          <p:cNvGrpSpPr/>
          <p:nvPr/>
        </p:nvGrpSpPr>
        <p:grpSpPr>
          <a:xfrm>
            <a:off x="851556" y="1591403"/>
            <a:ext cx="1854481" cy="1854481"/>
            <a:chOff x="0" y="0"/>
            <a:chExt cx="6350000" cy="635000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97145BF-F480-84E4-7A4A-D00691B2FC4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D" sz="2531"/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47698F80-2919-5DA5-1711-898E27AC23EE}"/>
              </a:ext>
            </a:extLst>
          </p:cNvPr>
          <p:cNvGrpSpPr/>
          <p:nvPr/>
        </p:nvGrpSpPr>
        <p:grpSpPr>
          <a:xfrm>
            <a:off x="920396" y="1660243"/>
            <a:ext cx="1716801" cy="1716801"/>
            <a:chOff x="0" y="0"/>
            <a:chExt cx="6350000" cy="6350000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9573811-D638-5E6F-C90D-00E0A91843F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F0E"/>
            </a:solidFill>
          </p:spPr>
          <p:txBody>
            <a:bodyPr/>
            <a:lstStyle/>
            <a:p>
              <a:endParaRPr lang="en-ID" sz="2531"/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833F2AF6-E725-7696-9499-EE295761E4EE}"/>
              </a:ext>
            </a:extLst>
          </p:cNvPr>
          <p:cNvGrpSpPr/>
          <p:nvPr/>
        </p:nvGrpSpPr>
        <p:grpSpPr>
          <a:xfrm>
            <a:off x="5006519" y="1665872"/>
            <a:ext cx="1778431" cy="1778431"/>
            <a:chOff x="0" y="0"/>
            <a:chExt cx="6350000" cy="6350000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9CAAF59-48BD-6081-3BC7-8D32C2B9DA3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F0E"/>
            </a:solidFill>
          </p:spPr>
          <p:txBody>
            <a:bodyPr/>
            <a:lstStyle/>
            <a:p>
              <a:endParaRPr lang="en-ID" sz="2531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2684CBC9-ABDE-E2C1-34A7-DE497E1A737C}"/>
              </a:ext>
            </a:extLst>
          </p:cNvPr>
          <p:cNvGrpSpPr/>
          <p:nvPr/>
        </p:nvGrpSpPr>
        <p:grpSpPr>
          <a:xfrm>
            <a:off x="5072537" y="1731889"/>
            <a:ext cx="1646397" cy="1646397"/>
            <a:chOff x="0" y="0"/>
            <a:chExt cx="6350000" cy="6350000"/>
          </a:xfrm>
        </p:grpSpPr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B4C96562-CE00-E535-AE0C-6654BB037C9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3965"/>
            </a:solidFill>
          </p:spPr>
          <p:txBody>
            <a:bodyPr/>
            <a:lstStyle/>
            <a:p>
              <a:endParaRPr lang="en-ID" sz="2531"/>
            </a:p>
          </p:txBody>
        </p:sp>
      </p:grpSp>
      <p:sp>
        <p:nvSpPr>
          <p:cNvPr id="20" name="Freeform 18">
            <a:extLst>
              <a:ext uri="{FF2B5EF4-FFF2-40B4-BE49-F238E27FC236}">
                <a16:creationId xmlns:a16="http://schemas.microsoft.com/office/drawing/2014/main" id="{E93A4B84-1743-9BFB-AC3F-9F88C884D91B}"/>
              </a:ext>
            </a:extLst>
          </p:cNvPr>
          <p:cNvSpPr/>
          <p:nvPr/>
        </p:nvSpPr>
        <p:spPr>
          <a:xfrm>
            <a:off x="1344705" y="1984526"/>
            <a:ext cx="868184" cy="1068235"/>
          </a:xfrm>
          <a:custGeom>
            <a:avLst/>
            <a:gdLst/>
            <a:ahLst/>
            <a:cxnLst/>
            <a:rect l="l" t="t" r="r" b="b"/>
            <a:pathLst>
              <a:path w="617375" h="759634">
                <a:moveTo>
                  <a:pt x="0" y="0"/>
                </a:moveTo>
                <a:lnTo>
                  <a:pt x="617375" y="0"/>
                </a:lnTo>
                <a:lnTo>
                  <a:pt x="617375" y="759634"/>
                </a:lnTo>
                <a:lnTo>
                  <a:pt x="0" y="759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2531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8848DBC0-E26B-9406-F343-9852BA364C2B}"/>
              </a:ext>
            </a:extLst>
          </p:cNvPr>
          <p:cNvSpPr/>
          <p:nvPr/>
        </p:nvSpPr>
        <p:spPr>
          <a:xfrm>
            <a:off x="5283307" y="2017682"/>
            <a:ext cx="1224858" cy="1074812"/>
          </a:xfrm>
          <a:custGeom>
            <a:avLst/>
            <a:gdLst/>
            <a:ahLst/>
            <a:cxnLst/>
            <a:rect l="l" t="t" r="r" b="b"/>
            <a:pathLst>
              <a:path w="871010" h="764311">
                <a:moveTo>
                  <a:pt x="0" y="0"/>
                </a:moveTo>
                <a:lnTo>
                  <a:pt x="871009" y="0"/>
                </a:lnTo>
                <a:lnTo>
                  <a:pt x="871009" y="764311"/>
                </a:lnTo>
                <a:lnTo>
                  <a:pt x="0" y="7643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2531"/>
          </a:p>
        </p:txBody>
      </p:sp>
      <p:sp>
        <p:nvSpPr>
          <p:cNvPr id="33" name="AutoShape 9">
            <a:extLst>
              <a:ext uri="{FF2B5EF4-FFF2-40B4-BE49-F238E27FC236}">
                <a16:creationId xmlns:a16="http://schemas.microsoft.com/office/drawing/2014/main" id="{49A9643C-8C52-D984-264B-169A535BAF04}"/>
              </a:ext>
            </a:extLst>
          </p:cNvPr>
          <p:cNvSpPr/>
          <p:nvPr/>
        </p:nvSpPr>
        <p:spPr>
          <a:xfrm flipV="1">
            <a:off x="10058400" y="0"/>
            <a:ext cx="0" cy="1024134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sz="2531"/>
          </a:p>
        </p:txBody>
      </p:sp>
      <p:pic>
        <p:nvPicPr>
          <p:cNvPr id="3" name="Graphic 2" descr="Playbook">
            <a:extLst>
              <a:ext uri="{FF2B5EF4-FFF2-40B4-BE49-F238E27FC236}">
                <a16:creationId xmlns:a16="http://schemas.microsoft.com/office/drawing/2014/main" id="{7F6F52A5-557E-D591-D095-F9F51F8D3F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44628" y="8128149"/>
            <a:ext cx="914400" cy="914400"/>
          </a:xfrm>
          <a:prstGeom prst="rect">
            <a:avLst/>
          </a:prstGeom>
        </p:spPr>
      </p:pic>
      <p:pic>
        <p:nvPicPr>
          <p:cNvPr id="7" name="Graphic 6" descr="Database">
            <a:extLst>
              <a:ext uri="{FF2B5EF4-FFF2-40B4-BE49-F238E27FC236}">
                <a16:creationId xmlns:a16="http://schemas.microsoft.com/office/drawing/2014/main" id="{575B9248-B371-780A-5DBF-6443E70AC6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28871" y="2408415"/>
            <a:ext cx="914400" cy="914400"/>
          </a:xfrm>
          <a:prstGeom prst="rect">
            <a:avLst/>
          </a:prstGeom>
        </p:spPr>
      </p:pic>
      <p:pic>
        <p:nvPicPr>
          <p:cNvPr id="11" name="Graphic 10" descr="Presentation with checklist">
            <a:extLst>
              <a:ext uri="{FF2B5EF4-FFF2-40B4-BE49-F238E27FC236}">
                <a16:creationId xmlns:a16="http://schemas.microsoft.com/office/drawing/2014/main" id="{9888E466-69C2-AC6B-B8B7-E137A961E3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111838" y="3386072"/>
            <a:ext cx="914400" cy="914400"/>
          </a:xfrm>
          <a:prstGeom prst="rect">
            <a:avLst/>
          </a:prstGeom>
        </p:spPr>
      </p:pic>
      <p:sp>
        <p:nvSpPr>
          <p:cNvPr id="2" name="Google Shape;655;p10">
            <a:extLst>
              <a:ext uri="{FF2B5EF4-FFF2-40B4-BE49-F238E27FC236}">
                <a16:creationId xmlns:a16="http://schemas.microsoft.com/office/drawing/2014/main" id="{1088335D-1E89-05F0-A7A2-D51841AE82DB}"/>
              </a:ext>
            </a:extLst>
          </p:cNvPr>
          <p:cNvSpPr txBox="1"/>
          <p:nvPr/>
        </p:nvSpPr>
        <p:spPr>
          <a:xfrm>
            <a:off x="17629890" y="9887925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12</a:t>
            </a:fld>
            <a:endParaRPr sz="210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F9693D76-64C9-9404-420F-C1271933F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CCF10D9-1766-0AD3-CA42-EB0173DB0280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C6F3DBF6-B16E-D8BD-301D-F0696BADE063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DEB1A87A-9255-B4A4-EFAB-04245AA84451}"/>
                </a:ext>
              </a:extLst>
            </p:cNvPr>
            <p:cNvGrpSpPr/>
            <p:nvPr/>
          </p:nvGrpSpPr>
          <p:grpSpPr>
            <a:xfrm>
              <a:off x="11546540" y="-11613"/>
              <a:ext cx="645462" cy="6862131"/>
              <a:chOff x="11546540" y="-11613"/>
              <a:chExt cx="645462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1BE7DA15-C7A1-5D4B-9BD4-046AC9A3DF31}"/>
                  </a:ext>
                </a:extLst>
              </p:cNvPr>
              <p:cNvGrpSpPr/>
              <p:nvPr/>
            </p:nvGrpSpPr>
            <p:grpSpPr>
              <a:xfrm>
                <a:off x="11546540" y="6353625"/>
                <a:ext cx="645460" cy="496893"/>
                <a:chOff x="11546540" y="6339770"/>
                <a:chExt cx="645460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DABDC51F-33E8-09E5-4A84-DDE943C65360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36316332-00BA-C8FD-3542-0115AC344A30}"/>
                    </a:ext>
                  </a:extLst>
                </p:cNvPr>
                <p:cNvSpPr txBox="1"/>
                <p:nvPr/>
              </p:nvSpPr>
              <p:spPr>
                <a:xfrm>
                  <a:off x="11546540" y="6426132"/>
                  <a:ext cx="645460" cy="410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120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750D4D1B-4D9D-44A2-76E0-A9F7D68D81B5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ABC7FDAC-FE37-33F0-6B21-A564B49F2C37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63D92A3D-CB53-C7DC-E46A-2BCE0674F5D9}"/>
              </a:ext>
            </a:extLst>
          </p:cNvPr>
          <p:cNvSpPr/>
          <p:nvPr/>
        </p:nvSpPr>
        <p:spPr>
          <a:xfrm>
            <a:off x="-509251" y="115500"/>
            <a:ext cx="12488228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DA6B9EA2-4005-4068-4D40-5FF07854FABD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43CE657F-5DA7-F438-0E2E-C45E4473FED4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27533408-99E2-7A76-0DB9-992011182D55}"/>
              </a:ext>
            </a:extLst>
          </p:cNvPr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916B8-5CEC-D534-EE29-C69BE7006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64" y="2192720"/>
            <a:ext cx="17447472" cy="5901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D46AC3-083C-8205-58DF-4B43BB9B5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2278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1692401"/>
            <a:ext cx="13716000" cy="557879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64975" y="8265076"/>
            <a:ext cx="13308326" cy="2022158"/>
            <a:chOff x="1109983" y="5510050"/>
            <a:chExt cx="8872217" cy="1348105"/>
          </a:xfrm>
        </p:grpSpPr>
        <p:sp>
          <p:nvSpPr>
            <p:cNvPr id="4" name="object 4"/>
            <p:cNvSpPr/>
            <p:nvPr/>
          </p:nvSpPr>
          <p:spPr>
            <a:xfrm>
              <a:off x="1109983" y="5510050"/>
              <a:ext cx="1884680" cy="1348105"/>
            </a:xfrm>
            <a:custGeom>
              <a:avLst/>
              <a:gdLst/>
              <a:ahLst/>
              <a:cxnLst/>
              <a:rect l="l" t="t" r="r" b="b"/>
              <a:pathLst>
                <a:path w="1884680" h="1348104">
                  <a:moveTo>
                    <a:pt x="1880828" y="5162"/>
                  </a:moveTo>
                  <a:lnTo>
                    <a:pt x="1874474" y="549"/>
                  </a:lnTo>
                  <a:lnTo>
                    <a:pt x="1866639" y="0"/>
                  </a:lnTo>
                  <a:lnTo>
                    <a:pt x="802796" y="262609"/>
                  </a:lnTo>
                  <a:lnTo>
                    <a:pt x="798845" y="266328"/>
                  </a:lnTo>
                  <a:lnTo>
                    <a:pt x="797181" y="271148"/>
                  </a:lnTo>
                  <a:lnTo>
                    <a:pt x="795602" y="276085"/>
                  </a:lnTo>
                  <a:lnTo>
                    <a:pt x="796581" y="281328"/>
                  </a:lnTo>
                  <a:lnTo>
                    <a:pt x="891853" y="394063"/>
                  </a:lnTo>
                  <a:lnTo>
                    <a:pt x="551458" y="478057"/>
                  </a:lnTo>
                  <a:lnTo>
                    <a:pt x="546504" y="479209"/>
                  </a:lnTo>
                  <a:lnTo>
                    <a:pt x="542552" y="482928"/>
                  </a:lnTo>
                  <a:lnTo>
                    <a:pt x="540880" y="487755"/>
                  </a:lnTo>
                  <a:lnTo>
                    <a:pt x="539300" y="492693"/>
                  </a:lnTo>
                  <a:lnTo>
                    <a:pt x="540289" y="497928"/>
                  </a:lnTo>
                  <a:lnTo>
                    <a:pt x="648651" y="626154"/>
                  </a:lnTo>
                  <a:lnTo>
                    <a:pt x="263754" y="721204"/>
                  </a:lnTo>
                  <a:lnTo>
                    <a:pt x="258800" y="722356"/>
                  </a:lnTo>
                  <a:lnTo>
                    <a:pt x="254736" y="726170"/>
                  </a:lnTo>
                  <a:lnTo>
                    <a:pt x="253064" y="730997"/>
                  </a:lnTo>
                  <a:lnTo>
                    <a:pt x="251596" y="735840"/>
                  </a:lnTo>
                  <a:lnTo>
                    <a:pt x="252473" y="741169"/>
                  </a:lnTo>
                  <a:lnTo>
                    <a:pt x="345686" y="851469"/>
                  </a:lnTo>
                  <a:lnTo>
                    <a:pt x="12156" y="933835"/>
                  </a:lnTo>
                  <a:lnTo>
                    <a:pt x="7195" y="934994"/>
                  </a:lnTo>
                  <a:lnTo>
                    <a:pt x="3135" y="938805"/>
                  </a:lnTo>
                  <a:lnTo>
                    <a:pt x="1465" y="943630"/>
                  </a:lnTo>
                  <a:lnTo>
                    <a:pt x="0" y="948471"/>
                  </a:lnTo>
                  <a:lnTo>
                    <a:pt x="868" y="953807"/>
                  </a:lnTo>
                  <a:lnTo>
                    <a:pt x="333939" y="1347931"/>
                  </a:lnTo>
                  <a:lnTo>
                    <a:pt x="372836" y="1347932"/>
                  </a:lnTo>
                  <a:lnTo>
                    <a:pt x="42164" y="956648"/>
                  </a:lnTo>
                  <a:lnTo>
                    <a:pt x="399030" y="868570"/>
                  </a:lnTo>
                  <a:lnTo>
                    <a:pt x="293766" y="744012"/>
                  </a:lnTo>
                  <a:lnTo>
                    <a:pt x="701839" y="643298"/>
                  </a:lnTo>
                  <a:lnTo>
                    <a:pt x="581470" y="500865"/>
                  </a:lnTo>
                  <a:lnTo>
                    <a:pt x="944984" y="411140"/>
                  </a:lnTo>
                  <a:lnTo>
                    <a:pt x="837762" y="284265"/>
                  </a:lnTo>
                  <a:lnTo>
                    <a:pt x="1844759" y="35746"/>
                  </a:lnTo>
                  <a:lnTo>
                    <a:pt x="1865883" y="60743"/>
                  </a:lnTo>
                  <a:lnTo>
                    <a:pt x="1883559" y="20020"/>
                  </a:lnTo>
                  <a:lnTo>
                    <a:pt x="1884319" y="12199"/>
                  </a:lnTo>
                  <a:lnTo>
                    <a:pt x="1880828" y="5162"/>
                  </a:lnTo>
                  <a:close/>
                </a:path>
                <a:path w="1884680" h="1348104">
                  <a:moveTo>
                    <a:pt x="1070272" y="733057"/>
                  </a:moveTo>
                  <a:lnTo>
                    <a:pt x="1049187" y="708106"/>
                  </a:lnTo>
                  <a:lnTo>
                    <a:pt x="771411" y="1347944"/>
                  </a:lnTo>
                  <a:lnTo>
                    <a:pt x="804145" y="1347945"/>
                  </a:lnTo>
                  <a:lnTo>
                    <a:pt x="803692" y="1347409"/>
                  </a:lnTo>
                  <a:lnTo>
                    <a:pt x="1070272" y="733057"/>
                  </a:lnTo>
                  <a:close/>
                </a:path>
                <a:path w="1884680" h="1348104">
                  <a:moveTo>
                    <a:pt x="1089290" y="681426"/>
                  </a:moveTo>
                  <a:lnTo>
                    <a:pt x="1082086" y="672901"/>
                  </a:lnTo>
                  <a:lnTo>
                    <a:pt x="1076358" y="671115"/>
                  </a:lnTo>
                  <a:lnTo>
                    <a:pt x="377815" y="843468"/>
                  </a:lnTo>
                  <a:lnTo>
                    <a:pt x="399030" y="868570"/>
                  </a:lnTo>
                  <a:lnTo>
                    <a:pt x="1049187" y="708106"/>
                  </a:lnTo>
                  <a:lnTo>
                    <a:pt x="1070272" y="733057"/>
                  </a:lnTo>
                  <a:lnTo>
                    <a:pt x="1090096" y="687371"/>
                  </a:lnTo>
                  <a:lnTo>
                    <a:pt x="1089290" y="681426"/>
                  </a:lnTo>
                  <a:close/>
                </a:path>
                <a:path w="1884680" h="1348104">
                  <a:moveTo>
                    <a:pt x="1321868" y="520428"/>
                  </a:moveTo>
                  <a:lnTo>
                    <a:pt x="1300781" y="495477"/>
                  </a:lnTo>
                  <a:lnTo>
                    <a:pt x="930698" y="1347949"/>
                  </a:lnTo>
                  <a:lnTo>
                    <a:pt x="962683" y="1347950"/>
                  </a:lnTo>
                  <a:lnTo>
                    <a:pt x="1063121" y="1116597"/>
                  </a:lnTo>
                  <a:lnTo>
                    <a:pt x="1171483" y="1244822"/>
                  </a:lnTo>
                  <a:lnTo>
                    <a:pt x="1176575" y="1246782"/>
                  </a:lnTo>
                  <a:lnTo>
                    <a:pt x="1181614" y="1245939"/>
                  </a:lnTo>
                  <a:lnTo>
                    <a:pt x="1186740" y="1245197"/>
                  </a:lnTo>
                  <a:lnTo>
                    <a:pt x="1190972" y="1241810"/>
                  </a:lnTo>
                  <a:lnTo>
                    <a:pt x="1192941" y="1237126"/>
                  </a:lnTo>
                  <a:lnTo>
                    <a:pt x="1196586" y="1228733"/>
                  </a:lnTo>
                  <a:lnTo>
                    <a:pt x="1076255" y="1086345"/>
                  </a:lnTo>
                  <a:lnTo>
                    <a:pt x="1321868" y="520428"/>
                  </a:lnTo>
                  <a:close/>
                </a:path>
                <a:path w="1884680" h="1348104">
                  <a:moveTo>
                    <a:pt x="1336793" y="465013"/>
                  </a:moveTo>
                  <a:lnTo>
                    <a:pt x="1330442" y="460406"/>
                  </a:lnTo>
                  <a:lnTo>
                    <a:pt x="1322568" y="459809"/>
                  </a:lnTo>
                  <a:lnTo>
                    <a:pt x="680669" y="618247"/>
                  </a:lnTo>
                  <a:lnTo>
                    <a:pt x="701839" y="643298"/>
                  </a:lnTo>
                  <a:lnTo>
                    <a:pt x="1300781" y="495477"/>
                  </a:lnTo>
                  <a:lnTo>
                    <a:pt x="1321868" y="520428"/>
                  </a:lnTo>
                  <a:lnTo>
                    <a:pt x="1339488" y="479830"/>
                  </a:lnTo>
                  <a:lnTo>
                    <a:pt x="1340261" y="472024"/>
                  </a:lnTo>
                  <a:lnTo>
                    <a:pt x="1336793" y="465013"/>
                  </a:lnTo>
                  <a:close/>
                </a:path>
                <a:path w="1884680" h="1348104">
                  <a:moveTo>
                    <a:pt x="1609611" y="277252"/>
                  </a:moveTo>
                  <a:lnTo>
                    <a:pt x="1588523" y="252298"/>
                  </a:lnTo>
                  <a:lnTo>
                    <a:pt x="1175455" y="1203729"/>
                  </a:lnTo>
                  <a:lnTo>
                    <a:pt x="1196586" y="1228733"/>
                  </a:lnTo>
                  <a:lnTo>
                    <a:pt x="1332598" y="915599"/>
                  </a:lnTo>
                  <a:lnTo>
                    <a:pt x="1427775" y="1028222"/>
                  </a:lnTo>
                  <a:lnTo>
                    <a:pt x="1432876" y="1030174"/>
                  </a:lnTo>
                  <a:lnTo>
                    <a:pt x="1437916" y="1029331"/>
                  </a:lnTo>
                  <a:lnTo>
                    <a:pt x="1443032" y="1028598"/>
                  </a:lnTo>
                  <a:lnTo>
                    <a:pt x="1447264" y="1025211"/>
                  </a:lnTo>
                  <a:lnTo>
                    <a:pt x="1452919" y="1012182"/>
                  </a:lnTo>
                  <a:lnTo>
                    <a:pt x="1345732" y="885347"/>
                  </a:lnTo>
                  <a:lnTo>
                    <a:pt x="1609611" y="277252"/>
                  </a:lnTo>
                  <a:close/>
                </a:path>
                <a:path w="1884680" h="1348104">
                  <a:moveTo>
                    <a:pt x="1624499" y="221793"/>
                  </a:moveTo>
                  <a:lnTo>
                    <a:pt x="1618144" y="217180"/>
                  </a:lnTo>
                  <a:lnTo>
                    <a:pt x="1610310" y="216631"/>
                  </a:lnTo>
                  <a:lnTo>
                    <a:pt x="923870" y="386157"/>
                  </a:lnTo>
                  <a:lnTo>
                    <a:pt x="944984" y="411140"/>
                  </a:lnTo>
                  <a:lnTo>
                    <a:pt x="1588523" y="252298"/>
                  </a:lnTo>
                  <a:lnTo>
                    <a:pt x="1609611" y="277252"/>
                  </a:lnTo>
                  <a:lnTo>
                    <a:pt x="1627229" y="236652"/>
                  </a:lnTo>
                  <a:lnTo>
                    <a:pt x="1627989" y="228830"/>
                  </a:lnTo>
                  <a:lnTo>
                    <a:pt x="1624499" y="221793"/>
                  </a:lnTo>
                  <a:close/>
                </a:path>
                <a:path w="1884680" h="1348104">
                  <a:moveTo>
                    <a:pt x="1865883" y="60743"/>
                  </a:moveTo>
                  <a:lnTo>
                    <a:pt x="1844759" y="35746"/>
                  </a:lnTo>
                  <a:lnTo>
                    <a:pt x="1431747" y="987129"/>
                  </a:lnTo>
                  <a:lnTo>
                    <a:pt x="1452919" y="1012182"/>
                  </a:lnTo>
                  <a:lnTo>
                    <a:pt x="1865883" y="60743"/>
                  </a:lnTo>
                  <a:close/>
                </a:path>
              </a:pathLst>
            </a:custGeom>
            <a:solidFill>
              <a:srgbClr val="B1D7E2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209800" y="5613831"/>
              <a:ext cx="7772400" cy="694055"/>
            </a:xfrm>
            <a:custGeom>
              <a:avLst/>
              <a:gdLst/>
              <a:ahLst/>
              <a:cxnLst/>
              <a:rect l="l" t="t" r="r" b="b"/>
              <a:pathLst>
                <a:path w="7772400" h="694054">
                  <a:moveTo>
                    <a:pt x="7697597" y="0"/>
                  </a:moveTo>
                  <a:lnTo>
                    <a:pt x="74802" y="0"/>
                  </a:lnTo>
                  <a:lnTo>
                    <a:pt x="45702" y="5878"/>
                  </a:lnTo>
                  <a:lnTo>
                    <a:pt x="21923" y="21909"/>
                  </a:lnTo>
                  <a:lnTo>
                    <a:pt x="5883" y="45686"/>
                  </a:lnTo>
                  <a:lnTo>
                    <a:pt x="0" y="74803"/>
                  </a:lnTo>
                  <a:lnTo>
                    <a:pt x="0" y="618832"/>
                  </a:lnTo>
                  <a:lnTo>
                    <a:pt x="12590" y="660332"/>
                  </a:lnTo>
                  <a:lnTo>
                    <a:pt x="46196" y="687944"/>
                  </a:lnTo>
                  <a:lnTo>
                    <a:pt x="74802" y="693635"/>
                  </a:lnTo>
                  <a:lnTo>
                    <a:pt x="7697597" y="693635"/>
                  </a:lnTo>
                  <a:lnTo>
                    <a:pt x="7726697" y="687757"/>
                  </a:lnTo>
                  <a:lnTo>
                    <a:pt x="7750476" y="671726"/>
                  </a:lnTo>
                  <a:lnTo>
                    <a:pt x="7766516" y="647949"/>
                  </a:lnTo>
                  <a:lnTo>
                    <a:pt x="7772400" y="618832"/>
                  </a:lnTo>
                  <a:lnTo>
                    <a:pt x="7772400" y="74803"/>
                  </a:lnTo>
                  <a:lnTo>
                    <a:pt x="7766516" y="45686"/>
                  </a:lnTo>
                  <a:lnTo>
                    <a:pt x="7750476" y="21909"/>
                  </a:lnTo>
                  <a:lnTo>
                    <a:pt x="7726697" y="5878"/>
                  </a:lnTo>
                  <a:lnTo>
                    <a:pt x="7697597" y="0"/>
                  </a:lnTo>
                  <a:close/>
                </a:path>
              </a:pathLst>
            </a:custGeom>
            <a:solidFill>
              <a:srgbClr val="FBC200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6000" y="3764947"/>
            <a:ext cx="13716000" cy="1408078"/>
          </a:xfrm>
          <a:prstGeom prst="rect">
            <a:avLst/>
          </a:prstGeom>
          <a:solidFill>
            <a:srgbClr val="000000">
              <a:alpha val="59999"/>
            </a:srgbClr>
          </a:solidFill>
        </p:spPr>
        <p:txBody>
          <a:bodyPr vert="horz" wrap="square" lIns="0" tIns="68580" rIns="0" bIns="0" rtlCol="0">
            <a:spAutoFit/>
          </a:bodyPr>
          <a:lstStyle/>
          <a:p>
            <a:pPr marL="6668" algn="ctr">
              <a:spcBef>
                <a:spcPts val="540"/>
              </a:spcBef>
            </a:pPr>
            <a:r>
              <a:rPr sz="8700" dirty="0">
                <a:solidFill>
                  <a:srgbClr val="FFFFFF"/>
                </a:solidFill>
              </a:rPr>
              <a:t>TERIMA</a:t>
            </a:r>
            <a:r>
              <a:rPr sz="8700" spc="15" dirty="0">
                <a:solidFill>
                  <a:srgbClr val="FFFFFF"/>
                </a:solidFill>
              </a:rPr>
              <a:t> </a:t>
            </a:r>
            <a:r>
              <a:rPr sz="8700" spc="-15" dirty="0">
                <a:solidFill>
                  <a:srgbClr val="FFFFFF"/>
                </a:solidFill>
              </a:rPr>
              <a:t>KASIH</a:t>
            </a:r>
            <a:endParaRPr sz="8700"/>
          </a:p>
        </p:txBody>
      </p:sp>
      <p:sp>
        <p:nvSpPr>
          <p:cNvPr id="7" name="object 7"/>
          <p:cNvSpPr txBox="1"/>
          <p:nvPr/>
        </p:nvSpPr>
        <p:spPr>
          <a:xfrm>
            <a:off x="5805296" y="8547048"/>
            <a:ext cx="6676073" cy="756938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marR="7620" indent="710564" defTabSz="1371600">
              <a:spcBef>
                <a:spcPts val="143"/>
              </a:spcBef>
            </a:pPr>
            <a:r>
              <a:rPr sz="2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KEMENTERIAN</a:t>
            </a:r>
            <a:r>
              <a:rPr sz="2400" b="1" kern="0" spc="-1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PEKERJAAN</a:t>
            </a:r>
            <a:r>
              <a:rPr sz="2400" b="1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40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UMUM </a:t>
            </a:r>
            <a:r>
              <a:rPr sz="2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DIREKTORAT</a:t>
            </a:r>
            <a:r>
              <a:rPr sz="240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JENDERAL</a:t>
            </a:r>
            <a:r>
              <a:rPr sz="2400" b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BINA</a:t>
            </a:r>
            <a:r>
              <a:rPr sz="2400" b="1" kern="0" spc="-1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40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KONSTRUKSI</a:t>
            </a:r>
            <a:endParaRPr sz="24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88FED-D30E-024F-13D6-24CD69E4E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89B193D-888F-D049-571A-95C73A53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3"/>
          <a:stretch/>
        </p:blipFill>
        <p:spPr bwMode="auto">
          <a:xfrm>
            <a:off x="-31435" y="-38100"/>
            <a:ext cx="1831943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59B9F31C-A15F-7283-AEE7-925F3CDE2616}"/>
              </a:ext>
            </a:extLst>
          </p:cNvPr>
          <p:cNvGrpSpPr/>
          <p:nvPr/>
        </p:nvGrpSpPr>
        <p:grpSpPr>
          <a:xfrm>
            <a:off x="-20140" y="7277100"/>
            <a:ext cx="18319436" cy="3009900"/>
            <a:chOff x="0" y="0"/>
            <a:chExt cx="8091963" cy="1819158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34E56E2-AA95-7CCE-30A5-FA42BFBA5162}"/>
                </a:ext>
              </a:extLst>
            </p:cNvPr>
            <p:cNvSpPr/>
            <p:nvPr/>
          </p:nvSpPr>
          <p:spPr>
            <a:xfrm>
              <a:off x="0" y="0"/>
              <a:ext cx="8091963" cy="1819158"/>
            </a:xfrm>
            <a:custGeom>
              <a:avLst/>
              <a:gdLst/>
              <a:ahLst/>
              <a:cxnLst/>
              <a:rect l="l" t="t" r="r" b="b"/>
              <a:pathLst>
                <a:path w="8091963" h="1725769">
                  <a:moveTo>
                    <a:pt x="0" y="0"/>
                  </a:moveTo>
                  <a:lnTo>
                    <a:pt x="8091963" y="0"/>
                  </a:lnTo>
                  <a:lnTo>
                    <a:pt x="8091963" y="1725769"/>
                  </a:lnTo>
                  <a:lnTo>
                    <a:pt x="0" y="1725769"/>
                  </a:lnTo>
                  <a:close/>
                </a:path>
              </a:pathLst>
            </a:custGeom>
            <a:grp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id="{53C92446-B3CC-8B20-2F70-3B86A35EA1F1}"/>
              </a:ext>
            </a:extLst>
          </p:cNvPr>
          <p:cNvSpPr txBox="1"/>
          <p:nvPr/>
        </p:nvSpPr>
        <p:spPr>
          <a:xfrm>
            <a:off x="762002" y="7356995"/>
            <a:ext cx="17548589" cy="2506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LAMPIRAN I PEDOMAN TEKNIS PENGUMPULAN DATA HASPO SEKTOR KONSTRUKSI</a:t>
            </a:r>
          </a:p>
          <a:p>
            <a:pPr>
              <a:lnSpc>
                <a:spcPts val="7839"/>
              </a:lnSpc>
            </a:pPr>
            <a:r>
              <a:rPr lang="en-US" sz="3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SE DIRJEN BINA KONSTRUKSI NO. 30/SE/Dk/2025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A8DE28-0E93-3996-F4D6-6E528C79FD5E}"/>
              </a:ext>
            </a:extLst>
          </p:cNvPr>
          <p:cNvCxnSpPr>
            <a:cxnSpLocks/>
          </p:cNvCxnSpPr>
          <p:nvPr/>
        </p:nvCxnSpPr>
        <p:spPr>
          <a:xfrm flipV="1">
            <a:off x="609600" y="7658100"/>
            <a:ext cx="0" cy="2209800"/>
          </a:xfrm>
          <a:prstGeom prst="line">
            <a:avLst/>
          </a:prstGeom>
          <a:ln w="38100">
            <a:solidFill>
              <a:srgbClr val="EF9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2FCA4AA-965A-880F-554E-A817DA77EB47}"/>
              </a:ext>
            </a:extLst>
          </p:cNvPr>
          <p:cNvGrpSpPr/>
          <p:nvPr/>
        </p:nvGrpSpPr>
        <p:grpSpPr>
          <a:xfrm>
            <a:off x="15831671" y="6724"/>
            <a:ext cx="2438400" cy="1597959"/>
            <a:chOff x="14706600" y="0"/>
            <a:chExt cx="3276600" cy="20955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24E6717-AAE3-B3BD-CA24-F5FBD36D367B}"/>
                </a:ext>
              </a:extLst>
            </p:cNvPr>
            <p:cNvSpPr/>
            <p:nvPr/>
          </p:nvSpPr>
          <p:spPr>
            <a:xfrm>
              <a:off x="14706600" y="0"/>
              <a:ext cx="3276600" cy="20955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5B54D2-04B4-5971-B90D-31E12BCDE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2788" y="190500"/>
              <a:ext cx="3240412" cy="1800229"/>
            </a:xfrm>
            <a:prstGeom prst="rect">
              <a:avLst/>
            </a:prstGeom>
          </p:spPr>
        </p:pic>
      </p:grpSp>
      <p:sp>
        <p:nvSpPr>
          <p:cNvPr id="6" name="Google Shape;655;p10">
            <a:extLst>
              <a:ext uri="{FF2B5EF4-FFF2-40B4-BE49-F238E27FC236}">
                <a16:creationId xmlns:a16="http://schemas.microsoft.com/office/drawing/2014/main" id="{4E1C6B55-C0EE-654D-F4A8-CC4B7E812645}"/>
              </a:ext>
            </a:extLst>
          </p:cNvPr>
          <p:cNvSpPr txBox="1"/>
          <p:nvPr/>
        </p:nvSpPr>
        <p:spPr>
          <a:xfrm>
            <a:off x="17659662" y="9822137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13</a:t>
            </a:fld>
            <a:endParaRPr sz="210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6544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77CEBCF-4604-40BA-BD26-86B4A2F633E5}"/>
              </a:ext>
            </a:extLst>
          </p:cNvPr>
          <p:cNvSpPr/>
          <p:nvPr/>
        </p:nvSpPr>
        <p:spPr>
          <a:xfrm>
            <a:off x="9436703" y="1853006"/>
            <a:ext cx="7822598" cy="3747695"/>
          </a:xfrm>
          <a:prstGeom prst="roundRect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/>
          </a:p>
        </p:txBody>
      </p:sp>
      <p:sp>
        <p:nvSpPr>
          <p:cNvPr id="5" name="TextBox 5"/>
          <p:cNvSpPr txBox="1"/>
          <p:nvPr/>
        </p:nvSpPr>
        <p:spPr>
          <a:xfrm>
            <a:off x="13791182" y="9085898"/>
            <a:ext cx="4496819" cy="29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spc="899">
                <a:solidFill>
                  <a:srgbClr val="FFFFFF"/>
                </a:solidFill>
                <a:latin typeface="Montserrat"/>
              </a:rPr>
              <a:t>PRESENTATION</a:t>
            </a:r>
          </a:p>
        </p:txBody>
      </p:sp>
      <p:grpSp>
        <p:nvGrpSpPr>
          <p:cNvPr id="6" name="Group 6"/>
          <p:cNvGrpSpPr/>
          <p:nvPr/>
        </p:nvGrpSpPr>
        <p:grpSpPr>
          <a:xfrm rot="5400000">
            <a:off x="1291704" y="-841938"/>
            <a:ext cx="1157871" cy="3741279"/>
            <a:chOff x="0" y="0"/>
            <a:chExt cx="660400" cy="2133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2133865"/>
            </a:xfrm>
            <a:custGeom>
              <a:avLst/>
              <a:gdLst/>
              <a:ahLst/>
              <a:cxnLst/>
              <a:rect l="l" t="t" r="r" b="b"/>
              <a:pathLst>
                <a:path w="660400" h="2133865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57847"/>
                  </a:cubicBezTo>
                  <a:lnTo>
                    <a:pt x="660400" y="2133865"/>
                  </a:lnTo>
                  <a:lnTo>
                    <a:pt x="0" y="2133865"/>
                  </a:lnTo>
                  <a:lnTo>
                    <a:pt x="0" y="35916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88900"/>
              <a:ext cx="660400" cy="2044965"/>
            </a:xfrm>
            <a:prstGeom prst="rect">
              <a:avLst/>
            </a:prstGeom>
            <a:ln>
              <a:noFill/>
            </a:ln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14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32005" y="551616"/>
            <a:ext cx="11568099" cy="83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501">
                <a:solidFill>
                  <a:srgbClr val="1E3267"/>
                </a:solidFill>
                <a:latin typeface="Montserrat Classic Bold"/>
              </a:rPr>
              <a:t>SUBSTANSI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707314-DE68-46C5-BF6B-4ECD50F207E6}"/>
              </a:ext>
            </a:extLst>
          </p:cNvPr>
          <p:cNvGrpSpPr/>
          <p:nvPr/>
        </p:nvGrpSpPr>
        <p:grpSpPr>
          <a:xfrm>
            <a:off x="1" y="423821"/>
            <a:ext cx="1432160" cy="8400345"/>
            <a:chOff x="16555983" y="1"/>
            <a:chExt cx="1432159" cy="8400345"/>
          </a:xfrm>
        </p:grpSpPr>
        <p:sp>
          <p:nvSpPr>
            <p:cNvPr id="23" name="AutoShape 9">
              <a:extLst>
                <a:ext uri="{FF2B5EF4-FFF2-40B4-BE49-F238E27FC236}">
                  <a16:creationId xmlns:a16="http://schemas.microsoft.com/office/drawing/2014/main" id="{67EE2F3E-19DF-4CA9-AAF3-1E440F28FE76}"/>
                </a:ext>
              </a:extLst>
            </p:cNvPr>
            <p:cNvSpPr/>
            <p:nvPr/>
          </p:nvSpPr>
          <p:spPr>
            <a:xfrm rot="5400000">
              <a:off x="13777378" y="3539436"/>
              <a:ext cx="7078870" cy="0"/>
            </a:xfrm>
            <a:prstGeom prst="line">
              <a:avLst/>
            </a:prstGeom>
            <a:ln w="38100" cap="flat">
              <a:solidFill>
                <a:srgbClr val="FFC00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A60097-92F7-4DCC-AFAB-40B6856DB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4218" y="7078869"/>
              <a:ext cx="1323924" cy="1321477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FE88E-E078-4BBE-8EAB-F81C937C0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5983" y="4051067"/>
              <a:ext cx="1406633" cy="1345984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F0E125-550E-4F5B-AE6F-987FD71A1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19890" y="1429186"/>
              <a:ext cx="1368252" cy="1365608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F422A5B-39A2-490D-B18A-D852C7324987}"/>
              </a:ext>
            </a:extLst>
          </p:cNvPr>
          <p:cNvSpPr txBox="1"/>
          <p:nvPr/>
        </p:nvSpPr>
        <p:spPr>
          <a:xfrm>
            <a:off x="10038347" y="2115446"/>
            <a:ext cx="6477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BATANG TUBUH </a:t>
            </a:r>
          </a:p>
          <a:p>
            <a:r>
              <a:rPr lang="en-US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BAGIAN E: TEKNIS PENGUMPULAN DATA HARGA SATUAN POKOK SEKTOR KONSTRUKSI DI KEMENTERIAN PUPR</a:t>
            </a:r>
          </a:p>
          <a:p>
            <a:pPr algn="just"/>
            <a:endParaRPr lang="en-US" sz="3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084AF9F-8416-40BF-96D6-D07DCEA0C6AA}"/>
              </a:ext>
            </a:extLst>
          </p:cNvPr>
          <p:cNvSpPr/>
          <p:nvPr/>
        </p:nvSpPr>
        <p:spPr>
          <a:xfrm>
            <a:off x="9418295" y="5863142"/>
            <a:ext cx="7822598" cy="2308413"/>
          </a:xfrm>
          <a:prstGeom prst="roundRect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1B2503-9262-42B6-8528-1B9422ACDC41}"/>
              </a:ext>
            </a:extLst>
          </p:cNvPr>
          <p:cNvSpPr txBox="1"/>
          <p:nvPr/>
        </p:nvSpPr>
        <p:spPr>
          <a:xfrm>
            <a:off x="9976220" y="6091995"/>
            <a:ext cx="647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LAMPIRAN I: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DETIL PENJELASAN BAGIAN E BERIKUT DOKUMEN PENDUKUNG</a:t>
            </a:r>
          </a:p>
          <a:p>
            <a:pPr algn="just"/>
            <a:endParaRPr lang="en-US" sz="3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7AA47-4C43-4645-99C4-0F3EC4107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309" y="1633582"/>
            <a:ext cx="5381315" cy="8539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7C64F7-3EF2-45A2-E6B1-7EAD3F481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678" y="65912"/>
            <a:ext cx="1989595" cy="11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5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3791182" y="9085898"/>
            <a:ext cx="4496819" cy="29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spc="899">
                <a:solidFill>
                  <a:srgbClr val="FFFFFF"/>
                </a:solidFill>
                <a:latin typeface="Montserrat"/>
              </a:rPr>
              <a:t>PRESENTATION</a:t>
            </a:r>
          </a:p>
        </p:txBody>
      </p:sp>
      <p:grpSp>
        <p:nvGrpSpPr>
          <p:cNvPr id="6" name="Group 6"/>
          <p:cNvGrpSpPr/>
          <p:nvPr/>
        </p:nvGrpSpPr>
        <p:grpSpPr>
          <a:xfrm rot="5400000">
            <a:off x="1291704" y="-841938"/>
            <a:ext cx="1157871" cy="3741279"/>
            <a:chOff x="0" y="0"/>
            <a:chExt cx="660400" cy="2133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2133865"/>
            </a:xfrm>
            <a:custGeom>
              <a:avLst/>
              <a:gdLst/>
              <a:ahLst/>
              <a:cxnLst/>
              <a:rect l="l" t="t" r="r" b="b"/>
              <a:pathLst>
                <a:path w="660400" h="2133865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57847"/>
                  </a:cubicBezTo>
                  <a:lnTo>
                    <a:pt x="660400" y="2133865"/>
                  </a:lnTo>
                  <a:lnTo>
                    <a:pt x="0" y="2133865"/>
                  </a:lnTo>
                  <a:lnTo>
                    <a:pt x="0" y="35916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88900"/>
              <a:ext cx="660400" cy="2044965"/>
            </a:xfrm>
            <a:prstGeom prst="rect">
              <a:avLst/>
            </a:prstGeom>
            <a:ln>
              <a:noFill/>
            </a:ln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14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707314-DE68-46C5-BF6B-4ECD50F207E6}"/>
              </a:ext>
            </a:extLst>
          </p:cNvPr>
          <p:cNvGrpSpPr/>
          <p:nvPr/>
        </p:nvGrpSpPr>
        <p:grpSpPr>
          <a:xfrm>
            <a:off x="1" y="423821"/>
            <a:ext cx="1432160" cy="8400345"/>
            <a:chOff x="16555983" y="1"/>
            <a:chExt cx="1432159" cy="8400345"/>
          </a:xfrm>
        </p:grpSpPr>
        <p:sp>
          <p:nvSpPr>
            <p:cNvPr id="23" name="AutoShape 9">
              <a:extLst>
                <a:ext uri="{FF2B5EF4-FFF2-40B4-BE49-F238E27FC236}">
                  <a16:creationId xmlns:a16="http://schemas.microsoft.com/office/drawing/2014/main" id="{67EE2F3E-19DF-4CA9-AAF3-1E440F28FE76}"/>
                </a:ext>
              </a:extLst>
            </p:cNvPr>
            <p:cNvSpPr/>
            <p:nvPr/>
          </p:nvSpPr>
          <p:spPr>
            <a:xfrm rot="5400000">
              <a:off x="13777378" y="3539436"/>
              <a:ext cx="7078870" cy="0"/>
            </a:xfrm>
            <a:prstGeom prst="line">
              <a:avLst/>
            </a:prstGeom>
            <a:ln w="38100" cap="flat">
              <a:solidFill>
                <a:srgbClr val="FFC00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A60097-92F7-4DCC-AFAB-40B6856DB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4218" y="7078869"/>
              <a:ext cx="1323924" cy="1321477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FE88E-E078-4BBE-8EAB-F81C937C0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5983" y="4051067"/>
              <a:ext cx="1406633" cy="1345984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F0E125-550E-4F5B-AE6F-987FD71A1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19890" y="1429186"/>
              <a:ext cx="1368252" cy="1365608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4" name="TextBox 17">
            <a:extLst>
              <a:ext uri="{FF2B5EF4-FFF2-40B4-BE49-F238E27FC236}">
                <a16:creationId xmlns:a16="http://schemas.microsoft.com/office/drawing/2014/main" id="{8DDA77F2-301C-DF0A-7B6E-2D801E026726}"/>
              </a:ext>
            </a:extLst>
          </p:cNvPr>
          <p:cNvSpPr txBox="1"/>
          <p:nvPr/>
        </p:nvSpPr>
        <p:spPr>
          <a:xfrm>
            <a:off x="4282335" y="623654"/>
            <a:ext cx="11568099" cy="83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501">
                <a:solidFill>
                  <a:srgbClr val="1E3267"/>
                </a:solidFill>
                <a:latin typeface="Montserrat Classic Bold"/>
              </a:rPr>
              <a:t>PROSES BISNIS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367DC0-42EC-40E2-AF7F-BDC99C502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1" y="1853006"/>
            <a:ext cx="14282837" cy="81282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F6DC05-47FD-A8B7-4466-C45CA100C6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678" y="65912"/>
            <a:ext cx="1989595" cy="11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3791182" y="9085898"/>
            <a:ext cx="4496819" cy="29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spc="899">
                <a:solidFill>
                  <a:srgbClr val="FFFFFF"/>
                </a:solidFill>
                <a:latin typeface="Montserrat"/>
              </a:rPr>
              <a:t>PRESENTATION</a:t>
            </a:r>
          </a:p>
        </p:txBody>
      </p:sp>
      <p:grpSp>
        <p:nvGrpSpPr>
          <p:cNvPr id="6" name="Group 6"/>
          <p:cNvGrpSpPr/>
          <p:nvPr/>
        </p:nvGrpSpPr>
        <p:grpSpPr>
          <a:xfrm rot="5400000">
            <a:off x="1291704" y="-841938"/>
            <a:ext cx="1157871" cy="3741279"/>
            <a:chOff x="0" y="0"/>
            <a:chExt cx="660400" cy="2133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2133865"/>
            </a:xfrm>
            <a:custGeom>
              <a:avLst/>
              <a:gdLst/>
              <a:ahLst/>
              <a:cxnLst/>
              <a:rect l="l" t="t" r="r" b="b"/>
              <a:pathLst>
                <a:path w="660400" h="2133865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57847"/>
                  </a:cubicBezTo>
                  <a:lnTo>
                    <a:pt x="660400" y="2133865"/>
                  </a:lnTo>
                  <a:lnTo>
                    <a:pt x="0" y="2133865"/>
                  </a:lnTo>
                  <a:lnTo>
                    <a:pt x="0" y="35916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88900"/>
              <a:ext cx="660400" cy="2044965"/>
            </a:xfrm>
            <a:prstGeom prst="rect">
              <a:avLst/>
            </a:prstGeom>
            <a:ln>
              <a:noFill/>
            </a:ln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14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707314-DE68-46C5-BF6B-4ECD50F207E6}"/>
              </a:ext>
            </a:extLst>
          </p:cNvPr>
          <p:cNvGrpSpPr/>
          <p:nvPr/>
        </p:nvGrpSpPr>
        <p:grpSpPr>
          <a:xfrm>
            <a:off x="1" y="423821"/>
            <a:ext cx="1432160" cy="8400345"/>
            <a:chOff x="16555983" y="1"/>
            <a:chExt cx="1432159" cy="8400345"/>
          </a:xfrm>
        </p:grpSpPr>
        <p:sp>
          <p:nvSpPr>
            <p:cNvPr id="23" name="AutoShape 9">
              <a:extLst>
                <a:ext uri="{FF2B5EF4-FFF2-40B4-BE49-F238E27FC236}">
                  <a16:creationId xmlns:a16="http://schemas.microsoft.com/office/drawing/2014/main" id="{67EE2F3E-19DF-4CA9-AAF3-1E440F28FE76}"/>
                </a:ext>
              </a:extLst>
            </p:cNvPr>
            <p:cNvSpPr/>
            <p:nvPr/>
          </p:nvSpPr>
          <p:spPr>
            <a:xfrm rot="5400000">
              <a:off x="13777378" y="3539436"/>
              <a:ext cx="7078870" cy="0"/>
            </a:xfrm>
            <a:prstGeom prst="line">
              <a:avLst/>
            </a:prstGeom>
            <a:ln w="38100" cap="flat">
              <a:solidFill>
                <a:srgbClr val="FFC00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A60097-92F7-4DCC-AFAB-40B6856DB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4218" y="7078869"/>
              <a:ext cx="1323924" cy="1321477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FE88E-E078-4BBE-8EAB-F81C937C0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5983" y="4051067"/>
              <a:ext cx="1406633" cy="1345984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F0E125-550E-4F5B-AE6F-987FD71A1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19890" y="1429186"/>
              <a:ext cx="1368252" cy="1365608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FE1ADDD-4658-4681-A91E-03D0ED2BDCE8}"/>
              </a:ext>
            </a:extLst>
          </p:cNvPr>
          <p:cNvSpPr/>
          <p:nvPr/>
        </p:nvSpPr>
        <p:spPr>
          <a:xfrm>
            <a:off x="11395136" y="1853006"/>
            <a:ext cx="6412806" cy="7772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lvl="3" algn="just">
              <a:lnSpc>
                <a:spcPct val="150000"/>
              </a:lnSpc>
              <a:tabLst>
                <a:tab pos="450237" algn="l"/>
              </a:tabLst>
            </a:pP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Teknis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Harga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Satuan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Pokok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Pusat,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terdiri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Direktur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Jenderal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Sumber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Air, Bina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Marga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Cipta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Karya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Perumahan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Bina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ID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Balai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Unor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Teknis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/UPT,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terdiri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I.Penanggung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Jawab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(PJ)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Provinsi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Kepala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Balai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Teknis</a:t>
            </a:r>
            <a:endParaRPr lang="en-ID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ID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  <a:p>
            <a:pPr algn="just">
              <a:lnSpc>
                <a:spcPct val="150000"/>
              </a:lnSpc>
            </a:pP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II.Unit</a:t>
            </a:r>
            <a:r>
              <a:rPr lang="en-ID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terdiri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36637" indent="-342917" algn="just">
              <a:lnSpc>
                <a:spcPct val="150000"/>
              </a:lnSpc>
              <a:buFont typeface="+mj-lt"/>
              <a:buAutoNum type="alphaLcPeriod"/>
            </a:pP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Petugas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Lapangan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736637" indent="-342917" algn="just">
              <a:lnSpc>
                <a:spcPct val="150000"/>
              </a:lnSpc>
              <a:buFont typeface="+mj-lt"/>
              <a:buAutoNum type="alphaLcPeriod"/>
            </a:pP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Pengawas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dan</a:t>
            </a:r>
          </a:p>
          <a:p>
            <a:pPr marL="736637" indent="-342917" algn="just">
              <a:lnSpc>
                <a:spcPct val="150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ID" sz="2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Pengolah</a:t>
            </a:r>
            <a:r>
              <a:rPr lang="en-ID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Data.</a:t>
            </a: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9F0CFC7D-A0E8-A108-4B1D-D2BD3984B194}"/>
              </a:ext>
            </a:extLst>
          </p:cNvPr>
          <p:cNvSpPr txBox="1"/>
          <p:nvPr/>
        </p:nvSpPr>
        <p:spPr>
          <a:xfrm>
            <a:off x="4484405" y="704016"/>
            <a:ext cx="12774893" cy="833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501">
                <a:solidFill>
                  <a:srgbClr val="1E3267"/>
                </a:solidFill>
                <a:latin typeface="Montserrat Classic Bold"/>
              </a:rPr>
              <a:t>STRUKTUR ORGANISASI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063FED-687F-48FC-A46D-22CBB9E98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339" y="2191903"/>
            <a:ext cx="7812774" cy="782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C2D64-45DC-F60C-E2D4-2B0B0EBC0B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678" y="65912"/>
            <a:ext cx="1989595" cy="11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53317-9348-62AB-D7EF-C2AB60557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C8F18F-CB10-555B-2A49-8EAA6EF1A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3"/>
          <a:stretch/>
        </p:blipFill>
        <p:spPr bwMode="auto">
          <a:xfrm>
            <a:off x="-31435" y="-38100"/>
            <a:ext cx="1831943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499B0AB2-899C-9F73-85DF-378938E7DBA2}"/>
              </a:ext>
            </a:extLst>
          </p:cNvPr>
          <p:cNvGrpSpPr/>
          <p:nvPr/>
        </p:nvGrpSpPr>
        <p:grpSpPr>
          <a:xfrm>
            <a:off x="-20140" y="7277100"/>
            <a:ext cx="18319436" cy="3009900"/>
            <a:chOff x="0" y="0"/>
            <a:chExt cx="8091963" cy="1819158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6874628B-0A62-B263-239B-08AD6AAF5764}"/>
                </a:ext>
              </a:extLst>
            </p:cNvPr>
            <p:cNvSpPr/>
            <p:nvPr/>
          </p:nvSpPr>
          <p:spPr>
            <a:xfrm>
              <a:off x="0" y="0"/>
              <a:ext cx="8091963" cy="1819158"/>
            </a:xfrm>
            <a:custGeom>
              <a:avLst/>
              <a:gdLst/>
              <a:ahLst/>
              <a:cxnLst/>
              <a:rect l="l" t="t" r="r" b="b"/>
              <a:pathLst>
                <a:path w="8091963" h="1725769">
                  <a:moveTo>
                    <a:pt x="0" y="0"/>
                  </a:moveTo>
                  <a:lnTo>
                    <a:pt x="8091963" y="0"/>
                  </a:lnTo>
                  <a:lnTo>
                    <a:pt x="8091963" y="1725769"/>
                  </a:lnTo>
                  <a:lnTo>
                    <a:pt x="0" y="1725769"/>
                  </a:lnTo>
                  <a:close/>
                </a:path>
              </a:pathLst>
            </a:custGeom>
            <a:grp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id="{729E1C5D-7377-D5F2-12BC-39EA1782F931}"/>
              </a:ext>
            </a:extLst>
          </p:cNvPr>
          <p:cNvSpPr txBox="1"/>
          <p:nvPr/>
        </p:nvSpPr>
        <p:spPr>
          <a:xfrm>
            <a:off x="761999" y="7840375"/>
            <a:ext cx="17548589" cy="1845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5400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LAMPIRAN II ACUAN DALAM PENYUSUNAN AHSP</a:t>
            </a:r>
          </a:p>
          <a:p>
            <a:pPr>
              <a:lnSpc>
                <a:spcPts val="7839"/>
              </a:lnSpc>
            </a:pPr>
            <a:r>
              <a:rPr lang="en-US" sz="36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SE DIRJEN BINA KONSTRUKSI NO. 30/SE/Dk/2025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4B313D-A44B-BEA0-E595-6636D51E66E0}"/>
              </a:ext>
            </a:extLst>
          </p:cNvPr>
          <p:cNvCxnSpPr>
            <a:cxnSpLocks/>
          </p:cNvCxnSpPr>
          <p:nvPr/>
        </p:nvCxnSpPr>
        <p:spPr>
          <a:xfrm flipV="1">
            <a:off x="609600" y="7658100"/>
            <a:ext cx="0" cy="2209800"/>
          </a:xfrm>
          <a:prstGeom prst="line">
            <a:avLst/>
          </a:prstGeom>
          <a:ln w="38100">
            <a:solidFill>
              <a:srgbClr val="EF9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CAE7A9D-B784-1626-9EC1-DE7AD9CBE986}"/>
              </a:ext>
            </a:extLst>
          </p:cNvPr>
          <p:cNvGrpSpPr/>
          <p:nvPr/>
        </p:nvGrpSpPr>
        <p:grpSpPr>
          <a:xfrm>
            <a:off x="15831671" y="6724"/>
            <a:ext cx="2438400" cy="1597959"/>
            <a:chOff x="14706600" y="0"/>
            <a:chExt cx="3276600" cy="20955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B1444FA-C03E-AB87-0DAA-4FB6BD4FD9F0}"/>
                </a:ext>
              </a:extLst>
            </p:cNvPr>
            <p:cNvSpPr/>
            <p:nvPr/>
          </p:nvSpPr>
          <p:spPr>
            <a:xfrm>
              <a:off x="14706600" y="0"/>
              <a:ext cx="3276600" cy="20955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84546A-073C-7549-1C67-94B3C8A7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2788" y="190500"/>
              <a:ext cx="3240412" cy="1800229"/>
            </a:xfrm>
            <a:prstGeom prst="rect">
              <a:avLst/>
            </a:prstGeom>
          </p:spPr>
        </p:pic>
      </p:grpSp>
      <p:sp>
        <p:nvSpPr>
          <p:cNvPr id="6" name="Google Shape;655;p10">
            <a:extLst>
              <a:ext uri="{FF2B5EF4-FFF2-40B4-BE49-F238E27FC236}">
                <a16:creationId xmlns:a16="http://schemas.microsoft.com/office/drawing/2014/main" id="{4337356D-B618-02A2-DF10-E656FFEF45BE}"/>
              </a:ext>
            </a:extLst>
          </p:cNvPr>
          <p:cNvSpPr txBox="1"/>
          <p:nvPr/>
        </p:nvSpPr>
        <p:spPr>
          <a:xfrm>
            <a:off x="17659662" y="9822137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17</a:t>
            </a:fld>
            <a:endParaRPr sz="210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778393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A3814BB-8AE0-9379-9D6C-51B38B28B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" y="0"/>
            <a:ext cx="18288000" cy="995872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5219" y="437033"/>
            <a:ext cx="340035" cy="133350"/>
            <a:chOff x="0" y="0"/>
            <a:chExt cx="453379" cy="177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3970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34" name="Google Shape;330;p31">
            <a:extLst>
              <a:ext uri="{FF2B5EF4-FFF2-40B4-BE49-F238E27FC236}">
                <a16:creationId xmlns:a16="http://schemas.microsoft.com/office/drawing/2014/main" id="{6B83362F-20E0-C2A0-0F03-515010C22654}"/>
              </a:ext>
            </a:extLst>
          </p:cNvPr>
          <p:cNvSpPr/>
          <p:nvPr/>
        </p:nvSpPr>
        <p:spPr>
          <a:xfrm>
            <a:off x="17478730" y="9862861"/>
            <a:ext cx="833728" cy="424140"/>
          </a:xfrm>
          <a:custGeom>
            <a:avLst/>
            <a:gdLst/>
            <a:ahLst/>
            <a:cxnLst/>
            <a:rect l="l" t="t" r="r" b="b"/>
            <a:pathLst>
              <a:path w="523240" h="284479" extrusionOk="0">
                <a:moveTo>
                  <a:pt x="0" y="284479"/>
                </a:moveTo>
                <a:lnTo>
                  <a:pt x="523240" y="284479"/>
                </a:lnTo>
                <a:lnTo>
                  <a:pt x="523240" y="0"/>
                </a:lnTo>
                <a:lnTo>
                  <a:pt x="0" y="0"/>
                </a:lnTo>
                <a:lnTo>
                  <a:pt x="0" y="284479"/>
                </a:lnTo>
                <a:close/>
              </a:path>
            </a:pathLst>
          </a:custGeom>
          <a:solidFill>
            <a:srgbClr val="00297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28;p31">
            <a:extLst>
              <a:ext uri="{FF2B5EF4-FFF2-40B4-BE49-F238E27FC236}">
                <a16:creationId xmlns:a16="http://schemas.microsoft.com/office/drawing/2014/main" id="{203F79F5-C21C-36EB-AA69-BDEAC59D8618}"/>
              </a:ext>
            </a:extLst>
          </p:cNvPr>
          <p:cNvSpPr/>
          <p:nvPr/>
        </p:nvSpPr>
        <p:spPr>
          <a:xfrm>
            <a:off x="3733005" y="9923817"/>
            <a:ext cx="13745725" cy="365740"/>
          </a:xfrm>
          <a:custGeom>
            <a:avLst/>
            <a:gdLst/>
            <a:ahLst/>
            <a:cxnLst/>
            <a:rect l="l" t="t" r="r" b="b"/>
            <a:pathLst>
              <a:path w="9164320" h="243840" extrusionOk="0">
                <a:moveTo>
                  <a:pt x="0" y="243840"/>
                </a:moveTo>
                <a:lnTo>
                  <a:pt x="9164319" y="243840"/>
                </a:lnTo>
                <a:lnTo>
                  <a:pt x="9164319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29;p31">
            <a:extLst>
              <a:ext uri="{FF2B5EF4-FFF2-40B4-BE49-F238E27FC236}">
                <a16:creationId xmlns:a16="http://schemas.microsoft.com/office/drawing/2014/main" id="{F547286A-75B0-3DC3-A6F2-45297D5A66D0}"/>
              </a:ext>
            </a:extLst>
          </p:cNvPr>
          <p:cNvSpPr/>
          <p:nvPr/>
        </p:nvSpPr>
        <p:spPr>
          <a:xfrm>
            <a:off x="-23446" y="9920008"/>
            <a:ext cx="3779312" cy="369550"/>
          </a:xfrm>
          <a:custGeom>
            <a:avLst/>
            <a:gdLst/>
            <a:ahLst/>
            <a:cxnLst/>
            <a:rect l="l" t="t" r="r" b="b"/>
            <a:pathLst>
              <a:path w="2519680" h="246379" extrusionOk="0">
                <a:moveTo>
                  <a:pt x="0" y="246379"/>
                </a:moveTo>
                <a:lnTo>
                  <a:pt x="2519680" y="246379"/>
                </a:lnTo>
                <a:lnTo>
                  <a:pt x="2519680" y="0"/>
                </a:lnTo>
                <a:lnTo>
                  <a:pt x="0" y="0"/>
                </a:lnTo>
                <a:lnTo>
                  <a:pt x="0" y="24637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F3AAB6-1D94-5B63-7518-7B94B664B1CC}"/>
              </a:ext>
            </a:extLst>
          </p:cNvPr>
          <p:cNvGrpSpPr/>
          <p:nvPr/>
        </p:nvGrpSpPr>
        <p:grpSpPr>
          <a:xfrm>
            <a:off x="152902" y="102253"/>
            <a:ext cx="15358476" cy="1404620"/>
            <a:chOff x="0" y="2444750"/>
            <a:chExt cx="11496676" cy="1835150"/>
          </a:xfrm>
        </p:grpSpPr>
        <p:pic>
          <p:nvPicPr>
            <p:cNvPr id="8" name="Picture 7" descr="A close up of a garden&#10;&#10;Description automatically generated">
              <a:extLst>
                <a:ext uri="{FF2B5EF4-FFF2-40B4-BE49-F238E27FC236}">
                  <a16:creationId xmlns:a16="http://schemas.microsoft.com/office/drawing/2014/main" id="{F0C9A94B-4D38-0914-F27F-F87079D1D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448322"/>
              <a:ext cx="11496676" cy="18315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EAF273-1D8A-37AF-C6D7-5CD0F8388F3D}"/>
                </a:ext>
              </a:extLst>
            </p:cNvPr>
            <p:cNvSpPr/>
            <p:nvPr/>
          </p:nvSpPr>
          <p:spPr>
            <a:xfrm>
              <a:off x="0" y="2444750"/>
              <a:ext cx="11496675" cy="1835150"/>
            </a:xfrm>
            <a:prstGeom prst="rect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>
                <a:defRPr/>
              </a:pPr>
              <a:endParaRPr lang="en-ID" sz="199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8650FFBD-9B13-108C-C4F1-3EAD43CBB387}"/>
              </a:ext>
            </a:extLst>
          </p:cNvPr>
          <p:cNvGrpSpPr/>
          <p:nvPr/>
        </p:nvGrpSpPr>
        <p:grpSpPr>
          <a:xfrm>
            <a:off x="497619" y="589433"/>
            <a:ext cx="340035" cy="133350"/>
            <a:chOff x="0" y="0"/>
            <a:chExt cx="453379" cy="177800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E0E98244-B59D-BE28-07F2-21ED2E1B9D2B}"/>
                </a:ext>
              </a:extLst>
            </p:cNvPr>
            <p:cNvSpPr/>
            <p:nvPr/>
          </p:nvSpPr>
          <p:spPr>
            <a:xfrm>
              <a:off x="0" y="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E0FC01AA-48AC-23DB-165C-B8CF94A80A17}"/>
                </a:ext>
              </a:extLst>
            </p:cNvPr>
            <p:cNvSpPr/>
            <p:nvPr/>
          </p:nvSpPr>
          <p:spPr>
            <a:xfrm>
              <a:off x="0" y="13970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5618" y="299346"/>
            <a:ext cx="1455369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000" spc="-69">
                <a:solidFill>
                  <a:schemeClr val="bg1"/>
                </a:solidFill>
                <a:latin typeface="Kollektif Bold"/>
              </a:rPr>
              <a:t>II. ACUAN DALAM PENYUSUNAN AHSP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62B30738-53C9-C6E4-D090-EF1847EDF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307099" y="3904100"/>
            <a:ext cx="5539307" cy="529358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7BAE00-9DBC-6C62-2BE9-52ACDBA4F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7747507" y="2366866"/>
            <a:ext cx="2581468" cy="5410199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89D47B1-5B04-3A7C-A129-A66EDED2EE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463529" y="4138513"/>
            <a:ext cx="1073220" cy="1051538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08BA4B26-884E-9041-BDB7-A14948CFB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12243206" y="3871916"/>
            <a:ext cx="5539312" cy="5357943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381705DC-D200-12EB-C72A-D4494AA6CE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514344" y="4081379"/>
            <a:ext cx="997034" cy="993408"/>
          </a:xfrm>
          <a:prstGeom prst="rect">
            <a:avLst/>
          </a:prstGeom>
        </p:spPr>
      </p:pic>
      <p:grpSp>
        <p:nvGrpSpPr>
          <p:cNvPr id="18" name="Group 15">
            <a:extLst>
              <a:ext uri="{FF2B5EF4-FFF2-40B4-BE49-F238E27FC236}">
                <a16:creationId xmlns:a16="http://schemas.microsoft.com/office/drawing/2014/main" id="{B643F587-67E2-6B98-F437-AB6651FD6C3C}"/>
              </a:ext>
            </a:extLst>
          </p:cNvPr>
          <p:cNvGrpSpPr/>
          <p:nvPr/>
        </p:nvGrpSpPr>
        <p:grpSpPr>
          <a:xfrm>
            <a:off x="407476" y="4664282"/>
            <a:ext cx="5064980" cy="4896272"/>
            <a:chOff x="-24345" y="3116921"/>
            <a:chExt cx="5484793" cy="6528362"/>
          </a:xfrm>
        </p:grpSpPr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3940D5EB-119C-B6C2-1931-8AFC11F22150}"/>
                </a:ext>
              </a:extLst>
            </p:cNvPr>
            <p:cNvSpPr txBox="1"/>
            <p:nvPr/>
          </p:nvSpPr>
          <p:spPr>
            <a:xfrm>
              <a:off x="-24345" y="4515674"/>
              <a:ext cx="5484793" cy="512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6279" lvl="1" indent="-457200" algn="just">
                <a:lnSpc>
                  <a:spcPts val="3359"/>
                </a:lnSpc>
                <a:buFont typeface="+mj-lt"/>
                <a:buAutoNum type="alphaLcPeriod"/>
                <a:defRPr/>
              </a:pP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Faktor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Konversi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Bahan</a:t>
              </a:r>
              <a:endParaRPr lang="en-US" sz="2400" spc="23">
                <a:solidFill>
                  <a:srgbClr val="FFFFFF"/>
                </a:solidFill>
                <a:latin typeface="Kollektif"/>
              </a:endParaRPr>
            </a:p>
            <a:p>
              <a:pPr marL="716279" lvl="1" indent="-457200" algn="just">
                <a:lnSpc>
                  <a:spcPts val="3359"/>
                </a:lnSpc>
                <a:buFont typeface="+mj-lt"/>
                <a:buAutoNum type="alphaLcPeriod"/>
                <a:defRPr/>
              </a:pP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Berat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Isi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Bahan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Baku,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Bahan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Olahan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dan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Campuran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;</a:t>
              </a:r>
            </a:p>
            <a:p>
              <a:pPr marL="716279" lvl="1" indent="-457200" algn="just">
                <a:lnSpc>
                  <a:spcPts val="3359"/>
                </a:lnSpc>
                <a:buFont typeface="+mj-lt"/>
                <a:buAutoNum type="alphaLcPeriod"/>
                <a:defRPr/>
              </a:pP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Faktor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Kehilangan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Bahan</a:t>
              </a:r>
              <a:endParaRPr lang="en-US" sz="2400" spc="23">
                <a:solidFill>
                  <a:srgbClr val="FFFFFF"/>
                </a:solidFill>
                <a:latin typeface="Kollektif"/>
              </a:endParaRPr>
            </a:p>
            <a:p>
              <a:pPr marL="716279" lvl="1" indent="-457200" algn="just">
                <a:lnSpc>
                  <a:spcPts val="3359"/>
                </a:lnSpc>
                <a:buFont typeface="+mj-lt"/>
                <a:buAutoNum type="alphaLcPeriod"/>
                <a:defRPr/>
              </a:pP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Komposisi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Campuran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Bahan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; dan</a:t>
              </a:r>
            </a:p>
            <a:p>
              <a:pPr marL="716279" lvl="1" indent="-457200" algn="just">
                <a:lnSpc>
                  <a:spcPts val="3359"/>
                </a:lnSpc>
                <a:buFont typeface="+mj-lt"/>
                <a:buAutoNum type="alphaLcPeriod"/>
                <a:defRPr/>
              </a:pP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Berat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Besi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/Baja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Tulangan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, Baja 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Prategang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/</a:t>
              </a:r>
              <a:r>
                <a:rPr lang="en-US" sz="2400" spc="23" err="1">
                  <a:solidFill>
                    <a:srgbClr val="FFFFFF"/>
                  </a:solidFill>
                  <a:latin typeface="Kollektif"/>
                </a:rPr>
                <a:t>Kawat</a:t>
              </a:r>
              <a:r>
                <a:rPr lang="en-US" sz="24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lang="en-US" sz="2400" i="1" spc="23">
                  <a:solidFill>
                    <a:srgbClr val="FFFFFF"/>
                  </a:solidFill>
                  <a:latin typeface="Kollektif"/>
                </a:rPr>
                <a:t>Stand</a:t>
              </a:r>
              <a:endParaRPr lang="en-US" sz="2400" spc="23">
                <a:solidFill>
                  <a:srgbClr val="FFC000"/>
                </a:solidFill>
                <a:latin typeface="Kollektif"/>
              </a:endParaRPr>
            </a:p>
            <a:p>
              <a:pPr marL="0" marR="0" lvl="0" indent="0" algn="just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D746E69-5857-C181-1C18-362595B75F5C}"/>
                </a:ext>
              </a:extLst>
            </p:cNvPr>
            <p:cNvSpPr txBox="1"/>
            <p:nvPr/>
          </p:nvSpPr>
          <p:spPr>
            <a:xfrm>
              <a:off x="-24345" y="3116921"/>
              <a:ext cx="5484793" cy="1872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40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99" spc="28">
                  <a:solidFill>
                    <a:srgbClr val="FFFFFF"/>
                  </a:solidFill>
                  <a:latin typeface="Kollektif Bold"/>
                </a:rPr>
                <a:t>TABEL ACUAN</a:t>
              </a:r>
              <a:endParaRPr kumimoji="0" lang="en-US" sz="2899" b="0" i="0" u="none" strike="noStrike" kern="1200" cap="none" spc="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99" b="0" i="0" u="none" strike="noStrike" kern="1200" cap="none" spc="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+mn-ea"/>
                <a:cs typeface="+mn-cs"/>
              </a:endParaRPr>
            </a:p>
          </p:txBody>
        </p:sp>
      </p:grpSp>
      <p:pic>
        <p:nvPicPr>
          <p:cNvPr id="21" name="Picture 18">
            <a:extLst>
              <a:ext uri="{FF2B5EF4-FFF2-40B4-BE49-F238E27FC236}">
                <a16:creationId xmlns:a16="http://schemas.microsoft.com/office/drawing/2014/main" id="{D3631784-FC44-058A-02F5-22C4F2E021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59906" y="4081379"/>
            <a:ext cx="960120" cy="960120"/>
          </a:xfrm>
          <a:prstGeom prst="rect">
            <a:avLst/>
          </a:prstGeom>
        </p:spPr>
      </p:pic>
      <p:sp>
        <p:nvSpPr>
          <p:cNvPr id="22" name="TextBox 23">
            <a:extLst>
              <a:ext uri="{FF2B5EF4-FFF2-40B4-BE49-F238E27FC236}">
                <a16:creationId xmlns:a16="http://schemas.microsoft.com/office/drawing/2014/main" id="{D4B1D392-7FB6-6E4C-F77E-8427D3BC0416}"/>
              </a:ext>
            </a:extLst>
          </p:cNvPr>
          <p:cNvSpPr txBox="1"/>
          <p:nvPr/>
        </p:nvSpPr>
        <p:spPr>
          <a:xfrm>
            <a:off x="6759108" y="5495562"/>
            <a:ext cx="4770830" cy="567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kumimoji="0" lang="en-US" sz="28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Analisis</a:t>
            </a:r>
            <a:r>
              <a:rPr kumimoji="0" lang="en-US" sz="28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8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Produktivitas</a:t>
            </a:r>
            <a:r>
              <a:rPr kumimoji="0" lang="en-US" sz="28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Alat</a:t>
            </a:r>
          </a:p>
        </p:txBody>
      </p:sp>
      <p:grpSp>
        <p:nvGrpSpPr>
          <p:cNvPr id="23" name="Group 25">
            <a:extLst>
              <a:ext uri="{FF2B5EF4-FFF2-40B4-BE49-F238E27FC236}">
                <a16:creationId xmlns:a16="http://schemas.microsoft.com/office/drawing/2014/main" id="{9B69C602-49BD-9DE1-A69B-631023966416}"/>
              </a:ext>
            </a:extLst>
          </p:cNvPr>
          <p:cNvGrpSpPr/>
          <p:nvPr/>
        </p:nvGrpSpPr>
        <p:grpSpPr>
          <a:xfrm>
            <a:off x="12818679" y="2764736"/>
            <a:ext cx="4487260" cy="6334153"/>
            <a:chOff x="-1601769" y="-768510"/>
            <a:chExt cx="5312669" cy="8445539"/>
          </a:xfrm>
        </p:grpSpPr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8786B876-470B-D9C8-704E-FB936C7B1F63}"/>
                </a:ext>
              </a:extLst>
            </p:cNvPr>
            <p:cNvSpPr txBox="1"/>
            <p:nvPr/>
          </p:nvSpPr>
          <p:spPr>
            <a:xfrm>
              <a:off x="-1601769" y="3162972"/>
              <a:ext cx="5212344" cy="4514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>
                <a:lnSpc>
                  <a:spcPts val="3331"/>
                </a:lnSpc>
                <a:defRPr/>
              </a:pP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Ketentuan</a:t>
              </a:r>
              <a:r>
                <a:rPr lang="en-US" sz="28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mengenai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Acuan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dalam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Penyusunan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AHSP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ini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tercantum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dalam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Lampiran I</a:t>
              </a:r>
              <a:r>
                <a:rPr lang="en-US" sz="2800" spc="23">
                  <a:solidFill>
                    <a:srgbClr val="FFFF00"/>
                  </a:solidFill>
                  <a:latin typeface="Kollektif"/>
                </a:rPr>
                <a:t>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yang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merupakan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bagian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tidak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terpisahkan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dari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Surat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Edaran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ini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.</a:t>
              </a:r>
            </a:p>
            <a:p>
              <a:pPr lvl="0" algn="just">
                <a:lnSpc>
                  <a:spcPts val="3331"/>
                </a:lnSpc>
                <a:defRPr/>
              </a:pP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5" name="TextBox 27">
              <a:extLst>
                <a:ext uri="{FF2B5EF4-FFF2-40B4-BE49-F238E27FC236}">
                  <a16:creationId xmlns:a16="http://schemas.microsoft.com/office/drawing/2014/main" id="{AD542EF3-25FA-A805-C9A5-3A3ECB29619F}"/>
                </a:ext>
              </a:extLst>
            </p:cNvPr>
            <p:cNvSpPr txBox="1"/>
            <p:nvPr/>
          </p:nvSpPr>
          <p:spPr>
            <a:xfrm>
              <a:off x="-1501443" y="-768510"/>
              <a:ext cx="5212343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54" b="0" i="0" u="none" strike="noStrike" kern="1200" cap="none" spc="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13861E9-FB08-C4D0-AB55-A4E3C7B856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49" y="1793900"/>
            <a:ext cx="1560579" cy="1560579"/>
          </a:xfrm>
          <a:prstGeom prst="rect">
            <a:avLst/>
          </a:prstGeom>
        </p:spPr>
      </p:pic>
      <p:sp>
        <p:nvSpPr>
          <p:cNvPr id="26" name="Google Shape;655;p10">
            <a:extLst>
              <a:ext uri="{FF2B5EF4-FFF2-40B4-BE49-F238E27FC236}">
                <a16:creationId xmlns:a16="http://schemas.microsoft.com/office/drawing/2014/main" id="{377652E1-5AE0-6E92-89B3-ECEF0A10EB01}"/>
              </a:ext>
            </a:extLst>
          </p:cNvPr>
          <p:cNvSpPr txBox="1"/>
          <p:nvPr/>
        </p:nvSpPr>
        <p:spPr>
          <a:xfrm>
            <a:off x="17613627" y="9824229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18</a:t>
            </a:fld>
            <a:endParaRPr sz="210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777DA-8D96-2F71-91BC-CB2C223CE6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678" y="65912"/>
            <a:ext cx="1989595" cy="11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E1391-CDDD-8C64-0970-52890CA16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0A27D6-E9D2-9AD7-F765-494708793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3"/>
          <a:stretch/>
        </p:blipFill>
        <p:spPr bwMode="auto">
          <a:xfrm>
            <a:off x="-31435" y="-38100"/>
            <a:ext cx="1831943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DBAA9073-5C08-5E58-3C6E-8FDBBDDEB468}"/>
              </a:ext>
            </a:extLst>
          </p:cNvPr>
          <p:cNvGrpSpPr/>
          <p:nvPr/>
        </p:nvGrpSpPr>
        <p:grpSpPr>
          <a:xfrm>
            <a:off x="-20140" y="7277100"/>
            <a:ext cx="18319436" cy="3009900"/>
            <a:chOff x="0" y="0"/>
            <a:chExt cx="8091963" cy="1819158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94CBC97-A3B3-8644-2D2E-9E602ECBB616}"/>
                </a:ext>
              </a:extLst>
            </p:cNvPr>
            <p:cNvSpPr/>
            <p:nvPr/>
          </p:nvSpPr>
          <p:spPr>
            <a:xfrm>
              <a:off x="0" y="0"/>
              <a:ext cx="8091963" cy="1819158"/>
            </a:xfrm>
            <a:custGeom>
              <a:avLst/>
              <a:gdLst/>
              <a:ahLst/>
              <a:cxnLst/>
              <a:rect l="l" t="t" r="r" b="b"/>
              <a:pathLst>
                <a:path w="8091963" h="1725769">
                  <a:moveTo>
                    <a:pt x="0" y="0"/>
                  </a:moveTo>
                  <a:lnTo>
                    <a:pt x="8091963" y="0"/>
                  </a:lnTo>
                  <a:lnTo>
                    <a:pt x="8091963" y="1725769"/>
                  </a:lnTo>
                  <a:lnTo>
                    <a:pt x="0" y="1725769"/>
                  </a:lnTo>
                  <a:close/>
                </a:path>
              </a:pathLst>
            </a:custGeom>
            <a:grp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id="{6488B5BE-CA26-B199-02E6-5E50FF35758A}"/>
              </a:ext>
            </a:extLst>
          </p:cNvPr>
          <p:cNvSpPr txBox="1"/>
          <p:nvPr/>
        </p:nvSpPr>
        <p:spPr>
          <a:xfrm>
            <a:off x="761999" y="7840375"/>
            <a:ext cx="17548589" cy="1845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6600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LAMPIRAN III BIAYA PENERAPAN SMKK</a:t>
            </a:r>
          </a:p>
          <a:p>
            <a:pPr>
              <a:lnSpc>
                <a:spcPts val="7839"/>
              </a:lnSpc>
            </a:pPr>
            <a:r>
              <a:rPr lang="en-US" sz="36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DIRJEN BINA KONSTRUKSI NO. 30/SE/Dk/2025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EB13D1-30C8-8799-2052-7E956CD022D5}"/>
              </a:ext>
            </a:extLst>
          </p:cNvPr>
          <p:cNvCxnSpPr>
            <a:cxnSpLocks/>
          </p:cNvCxnSpPr>
          <p:nvPr/>
        </p:nvCxnSpPr>
        <p:spPr>
          <a:xfrm flipV="1">
            <a:off x="609600" y="7658100"/>
            <a:ext cx="0" cy="2209800"/>
          </a:xfrm>
          <a:prstGeom prst="line">
            <a:avLst/>
          </a:prstGeom>
          <a:ln w="38100">
            <a:solidFill>
              <a:srgbClr val="EF9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C0E0BDA-1C04-546C-C9F4-3280C73A05D7}"/>
              </a:ext>
            </a:extLst>
          </p:cNvPr>
          <p:cNvGrpSpPr/>
          <p:nvPr/>
        </p:nvGrpSpPr>
        <p:grpSpPr>
          <a:xfrm>
            <a:off x="15831671" y="6724"/>
            <a:ext cx="2438400" cy="1597959"/>
            <a:chOff x="14706600" y="0"/>
            <a:chExt cx="3276600" cy="20955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C966A6F-9489-1D3B-6EF1-E216F57CF6C2}"/>
                </a:ext>
              </a:extLst>
            </p:cNvPr>
            <p:cNvSpPr/>
            <p:nvPr/>
          </p:nvSpPr>
          <p:spPr>
            <a:xfrm>
              <a:off x="14706600" y="0"/>
              <a:ext cx="3276600" cy="20955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E2740D-081F-5BAA-11D2-F253A26FC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2788" y="190500"/>
              <a:ext cx="3240412" cy="1800229"/>
            </a:xfrm>
            <a:prstGeom prst="rect">
              <a:avLst/>
            </a:prstGeom>
          </p:spPr>
        </p:pic>
      </p:grpSp>
      <p:sp>
        <p:nvSpPr>
          <p:cNvPr id="6" name="Google Shape;655;p10">
            <a:extLst>
              <a:ext uri="{FF2B5EF4-FFF2-40B4-BE49-F238E27FC236}">
                <a16:creationId xmlns:a16="http://schemas.microsoft.com/office/drawing/2014/main" id="{8DAACDAE-7780-66F4-C135-570613A56884}"/>
              </a:ext>
            </a:extLst>
          </p:cNvPr>
          <p:cNvSpPr txBox="1"/>
          <p:nvPr/>
        </p:nvSpPr>
        <p:spPr>
          <a:xfrm>
            <a:off x="17613627" y="9747186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19</a:t>
            </a:fld>
            <a:endParaRPr sz="210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5191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5F61D9-6A1F-4414-A13A-249160B612C0}"/>
              </a:ext>
            </a:extLst>
          </p:cNvPr>
          <p:cNvGrpSpPr/>
          <p:nvPr/>
        </p:nvGrpSpPr>
        <p:grpSpPr>
          <a:xfrm>
            <a:off x="14562543" y="13855"/>
            <a:ext cx="3581766" cy="1005050"/>
            <a:chOff x="9708362" y="9236"/>
            <a:chExt cx="2387844" cy="6700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D778BDB-34E3-49D7-BE96-0060CD67CB70}"/>
                </a:ext>
              </a:extLst>
            </p:cNvPr>
            <p:cNvSpPr/>
            <p:nvPr/>
          </p:nvSpPr>
          <p:spPr>
            <a:xfrm>
              <a:off x="9771017" y="9236"/>
              <a:ext cx="2325189" cy="6700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595FEF-C3F5-45E2-9891-8A593826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362" y="148064"/>
              <a:ext cx="2325189" cy="39237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2E4A4-A283-4946-A525-4964B93C44DC}"/>
              </a:ext>
            </a:extLst>
          </p:cNvPr>
          <p:cNvSpPr/>
          <p:nvPr/>
        </p:nvSpPr>
        <p:spPr>
          <a:xfrm>
            <a:off x="14656526" y="8686800"/>
            <a:ext cx="3631475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F1D65A-E4D3-464F-BA02-D4D58B6AAA12}"/>
              </a:ext>
            </a:extLst>
          </p:cNvPr>
          <p:cNvSpPr/>
          <p:nvPr/>
        </p:nvSpPr>
        <p:spPr>
          <a:xfrm>
            <a:off x="15518673" y="9509761"/>
            <a:ext cx="2743200" cy="76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AEADE8F-807D-415C-A495-341B1239D806}"/>
              </a:ext>
            </a:extLst>
          </p:cNvPr>
          <p:cNvSpPr txBox="1">
            <a:spLocks/>
          </p:cNvSpPr>
          <p:nvPr/>
        </p:nvSpPr>
        <p:spPr>
          <a:xfrm>
            <a:off x="17518727" y="9555436"/>
            <a:ext cx="658862" cy="585656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ko-KR"/>
            </a:defPPr>
            <a:lvl1pPr marL="0" algn="ctr" defTabSz="914400" rtl="0" eaLnBrk="1" latinLnBrk="1" hangingPunct="1">
              <a:defRPr sz="1600" b="1" kern="1200">
                <a:solidFill>
                  <a:srgbClr val="2F3A4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 latinLnBrk="0">
              <a:defRPr/>
            </a:pPr>
            <a:fld id="{47DCBB09-FF6C-4944-947C-594D9E2B994D}" type="slidenum">
              <a:rPr lang="en-US" sz="2400">
                <a:solidFill>
                  <a:prstClr val="white"/>
                </a:solidFill>
                <a:latin typeface="Calibri"/>
                <a:ea typeface="맑은 고딕"/>
              </a:rPr>
              <a:pPr defTabSz="1371600" latinLnBrk="0">
                <a:defRPr/>
              </a:pPr>
              <a:t>2</a:t>
            </a:fld>
            <a:endParaRPr lang="en-US" sz="2400" dirty="0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4ACD5C-1D0E-40B0-869E-1310D16B8CBD}"/>
              </a:ext>
            </a:extLst>
          </p:cNvPr>
          <p:cNvSpPr txBox="1"/>
          <p:nvPr/>
        </p:nvSpPr>
        <p:spPr>
          <a:xfrm>
            <a:off x="3139578" y="2250943"/>
            <a:ext cx="144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ko-KR" sz="4800" b="1" dirty="0">
                <a:solidFill>
                  <a:srgbClr val="002060"/>
                </a:solidFill>
                <a:latin typeface="Poppins Black" panose="00000A00000000000000" pitchFamily="50" charset="0"/>
                <a:cs typeface="Poppins Black" panose="00000A00000000000000" pitchFamily="50" charset="0"/>
              </a:rPr>
              <a:t>KEBIJAKAN PENGATURAN PENYUSUNAN PERKIRAAN BIAYA PEKERJAAN KONSTRUKSI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957169-1A1E-4977-92B5-8137B4581C4C}"/>
              </a:ext>
            </a:extLst>
          </p:cNvPr>
          <p:cNvSpPr txBox="1"/>
          <p:nvPr/>
        </p:nvSpPr>
        <p:spPr>
          <a:xfrm>
            <a:off x="1184504" y="412319"/>
            <a:ext cx="5484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60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</a:t>
            </a:r>
            <a:endParaRPr lang="ko-KR" altLang="en-US" sz="6000" b="1" u="sng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B3823658-7E33-405B-BACD-26269B470261}"/>
              </a:ext>
            </a:extLst>
          </p:cNvPr>
          <p:cNvSpPr/>
          <p:nvPr/>
        </p:nvSpPr>
        <p:spPr>
          <a:xfrm>
            <a:off x="1184506" y="2396383"/>
            <a:ext cx="1578200" cy="1341120"/>
          </a:xfrm>
          <a:prstGeom prst="hexagon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oppins Black" panose="00000A00000000000000" pitchFamily="2" charset="0"/>
                <a:ea typeface="Tahoma" panose="020B0604030504040204" pitchFamily="34" charset="0"/>
                <a:cs typeface="Poppins Black" panose="00000A00000000000000" pitchFamily="2" charset="0"/>
              </a:rPr>
              <a:t>01</a:t>
            </a:r>
            <a:endParaRPr lang="en-ID" sz="4800" b="1" dirty="0">
              <a:latin typeface="Poppins Black" panose="00000A00000000000000" pitchFamily="2" charset="0"/>
              <a:ea typeface="Tahoma" panose="020B0604030504040204" pitchFamily="34" charset="0"/>
              <a:cs typeface="Poppins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82F47-DC29-DD87-C64B-528B3BDE4EAC}"/>
              </a:ext>
            </a:extLst>
          </p:cNvPr>
          <p:cNvSpPr txBox="1"/>
          <p:nvPr/>
        </p:nvSpPr>
        <p:spPr>
          <a:xfrm>
            <a:off x="3139578" y="4559267"/>
            <a:ext cx="12675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>
                <a:solidFill>
                  <a:srgbClr val="002060"/>
                </a:solidFill>
                <a:latin typeface="Poppins Black" panose="00000A00000000000000" pitchFamily="50" charset="0"/>
                <a:ea typeface="Tahoma" panose="020B0604030504040204" pitchFamily="34" charset="0"/>
                <a:cs typeface="Poppins Black" panose="00000A00000000000000" pitchFamily="50" charset="0"/>
              </a:rPr>
              <a:t>SE DIRJEN  BINAKON 30/SE/Dk/2025</a:t>
            </a:r>
          </a:p>
          <a:p>
            <a:r>
              <a:rPr lang="en-US" sz="4800" b="1" dirty="0">
                <a:solidFill>
                  <a:srgbClr val="002060"/>
                </a:solidFill>
                <a:latin typeface="Poppins Black" panose="00000A00000000000000" pitchFamily="50" charset="0"/>
                <a:cs typeface="Poppins Black" panose="00000A00000000000000" pitchFamily="50" charset="0"/>
                <a:sym typeface="Montserrat Light"/>
              </a:rPr>
              <a:t>(Lampiran I-VII)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F29EA302-F883-FD65-DC3D-B0606DD159BE}"/>
              </a:ext>
            </a:extLst>
          </p:cNvPr>
          <p:cNvSpPr/>
          <p:nvPr/>
        </p:nvSpPr>
        <p:spPr>
          <a:xfrm>
            <a:off x="1184504" y="4696621"/>
            <a:ext cx="1578200" cy="1341120"/>
          </a:xfrm>
          <a:prstGeom prst="hexagon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02</a:t>
            </a:r>
            <a:endParaRPr lang="en-ID" sz="48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76F53-93F7-9F66-B7AE-1F01CEC966ED}"/>
              </a:ext>
            </a:extLst>
          </p:cNvPr>
          <p:cNvSpPr txBox="1"/>
          <p:nvPr/>
        </p:nvSpPr>
        <p:spPr>
          <a:xfrm>
            <a:off x="3139578" y="7205060"/>
            <a:ext cx="12675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>
                <a:solidFill>
                  <a:srgbClr val="002060"/>
                </a:solidFill>
                <a:latin typeface="Poppins Black" panose="00000A00000000000000" pitchFamily="50" charset="0"/>
                <a:ea typeface="Tahoma" panose="020B0604030504040204" pitchFamily="34" charset="0"/>
                <a:cs typeface="Poppins Black" panose="00000A00000000000000" pitchFamily="50" charset="0"/>
              </a:rPr>
              <a:t>PENYUSUNAN BIAYA PENERAPAN SMKK</a:t>
            </a:r>
            <a:endParaRPr lang="en-US" sz="4800" b="1" dirty="0">
              <a:solidFill>
                <a:srgbClr val="002060"/>
              </a:solidFill>
              <a:latin typeface="Poppins Black" panose="00000A00000000000000" pitchFamily="50" charset="0"/>
              <a:cs typeface="Poppins Black" panose="00000A00000000000000" pitchFamily="50" charset="0"/>
              <a:sym typeface="Montserrat Light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AB8F6DA2-3779-17CD-DEDF-4045130ADF49}"/>
              </a:ext>
            </a:extLst>
          </p:cNvPr>
          <p:cNvSpPr/>
          <p:nvPr/>
        </p:nvSpPr>
        <p:spPr>
          <a:xfrm>
            <a:off x="1184504" y="6998056"/>
            <a:ext cx="1578200" cy="1341120"/>
          </a:xfrm>
          <a:prstGeom prst="hexagon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02</a:t>
            </a:r>
            <a:endParaRPr lang="en-ID" sz="48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A3814BB-8AE0-9379-9D6C-51B38B28B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" y="0"/>
            <a:ext cx="18288000" cy="995872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5219" y="437033"/>
            <a:ext cx="340035" cy="133350"/>
            <a:chOff x="0" y="0"/>
            <a:chExt cx="453379" cy="177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3970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34" name="Google Shape;330;p31">
            <a:extLst>
              <a:ext uri="{FF2B5EF4-FFF2-40B4-BE49-F238E27FC236}">
                <a16:creationId xmlns:a16="http://schemas.microsoft.com/office/drawing/2014/main" id="{6B83362F-20E0-C2A0-0F03-515010C22654}"/>
              </a:ext>
            </a:extLst>
          </p:cNvPr>
          <p:cNvSpPr/>
          <p:nvPr/>
        </p:nvSpPr>
        <p:spPr>
          <a:xfrm>
            <a:off x="17478730" y="9862861"/>
            <a:ext cx="833728" cy="424140"/>
          </a:xfrm>
          <a:custGeom>
            <a:avLst/>
            <a:gdLst/>
            <a:ahLst/>
            <a:cxnLst/>
            <a:rect l="l" t="t" r="r" b="b"/>
            <a:pathLst>
              <a:path w="523240" h="284479" extrusionOk="0">
                <a:moveTo>
                  <a:pt x="0" y="284479"/>
                </a:moveTo>
                <a:lnTo>
                  <a:pt x="523240" y="284479"/>
                </a:lnTo>
                <a:lnTo>
                  <a:pt x="523240" y="0"/>
                </a:lnTo>
                <a:lnTo>
                  <a:pt x="0" y="0"/>
                </a:lnTo>
                <a:lnTo>
                  <a:pt x="0" y="284479"/>
                </a:lnTo>
                <a:close/>
              </a:path>
            </a:pathLst>
          </a:custGeom>
          <a:solidFill>
            <a:srgbClr val="00297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28;p31">
            <a:extLst>
              <a:ext uri="{FF2B5EF4-FFF2-40B4-BE49-F238E27FC236}">
                <a16:creationId xmlns:a16="http://schemas.microsoft.com/office/drawing/2014/main" id="{203F79F5-C21C-36EB-AA69-BDEAC59D8618}"/>
              </a:ext>
            </a:extLst>
          </p:cNvPr>
          <p:cNvSpPr/>
          <p:nvPr/>
        </p:nvSpPr>
        <p:spPr>
          <a:xfrm>
            <a:off x="3733005" y="9923817"/>
            <a:ext cx="13745725" cy="365740"/>
          </a:xfrm>
          <a:custGeom>
            <a:avLst/>
            <a:gdLst/>
            <a:ahLst/>
            <a:cxnLst/>
            <a:rect l="l" t="t" r="r" b="b"/>
            <a:pathLst>
              <a:path w="9164320" h="243840" extrusionOk="0">
                <a:moveTo>
                  <a:pt x="0" y="243840"/>
                </a:moveTo>
                <a:lnTo>
                  <a:pt x="9164319" y="243840"/>
                </a:lnTo>
                <a:lnTo>
                  <a:pt x="9164319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29;p31">
            <a:extLst>
              <a:ext uri="{FF2B5EF4-FFF2-40B4-BE49-F238E27FC236}">
                <a16:creationId xmlns:a16="http://schemas.microsoft.com/office/drawing/2014/main" id="{F547286A-75B0-3DC3-A6F2-45297D5A66D0}"/>
              </a:ext>
            </a:extLst>
          </p:cNvPr>
          <p:cNvSpPr/>
          <p:nvPr/>
        </p:nvSpPr>
        <p:spPr>
          <a:xfrm>
            <a:off x="-23446" y="9920008"/>
            <a:ext cx="3779312" cy="369550"/>
          </a:xfrm>
          <a:custGeom>
            <a:avLst/>
            <a:gdLst/>
            <a:ahLst/>
            <a:cxnLst/>
            <a:rect l="l" t="t" r="r" b="b"/>
            <a:pathLst>
              <a:path w="2519680" h="246379" extrusionOk="0">
                <a:moveTo>
                  <a:pt x="0" y="246379"/>
                </a:moveTo>
                <a:lnTo>
                  <a:pt x="2519680" y="246379"/>
                </a:lnTo>
                <a:lnTo>
                  <a:pt x="2519680" y="0"/>
                </a:lnTo>
                <a:lnTo>
                  <a:pt x="0" y="0"/>
                </a:lnTo>
                <a:lnTo>
                  <a:pt x="0" y="246379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F3AAB6-1D94-5B63-7518-7B94B664B1CC}"/>
              </a:ext>
            </a:extLst>
          </p:cNvPr>
          <p:cNvGrpSpPr/>
          <p:nvPr/>
        </p:nvGrpSpPr>
        <p:grpSpPr>
          <a:xfrm>
            <a:off x="152902" y="102253"/>
            <a:ext cx="12877298" cy="1469456"/>
            <a:chOff x="0" y="2444750"/>
            <a:chExt cx="11496676" cy="1835150"/>
          </a:xfrm>
        </p:grpSpPr>
        <p:pic>
          <p:nvPicPr>
            <p:cNvPr id="8" name="Picture 7" descr="A close up of a garden&#10;&#10;Description automatically generated">
              <a:extLst>
                <a:ext uri="{FF2B5EF4-FFF2-40B4-BE49-F238E27FC236}">
                  <a16:creationId xmlns:a16="http://schemas.microsoft.com/office/drawing/2014/main" id="{F0C9A94B-4D38-0914-F27F-F87079D1D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448322"/>
              <a:ext cx="11496676" cy="18315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EAF273-1D8A-37AF-C6D7-5CD0F8388F3D}"/>
                </a:ext>
              </a:extLst>
            </p:cNvPr>
            <p:cNvSpPr/>
            <p:nvPr/>
          </p:nvSpPr>
          <p:spPr>
            <a:xfrm>
              <a:off x="0" y="2444750"/>
              <a:ext cx="11496675" cy="1835150"/>
            </a:xfrm>
            <a:prstGeom prst="rect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>
                <a:defRPr/>
              </a:pPr>
              <a:endParaRPr lang="en-ID" sz="199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8650FFBD-9B13-108C-C4F1-3EAD43CBB387}"/>
              </a:ext>
            </a:extLst>
          </p:cNvPr>
          <p:cNvGrpSpPr/>
          <p:nvPr/>
        </p:nvGrpSpPr>
        <p:grpSpPr>
          <a:xfrm>
            <a:off x="497619" y="589433"/>
            <a:ext cx="340035" cy="133350"/>
            <a:chOff x="0" y="0"/>
            <a:chExt cx="453379" cy="177800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E0E98244-B59D-BE28-07F2-21ED2E1B9D2B}"/>
                </a:ext>
              </a:extLst>
            </p:cNvPr>
            <p:cNvSpPr/>
            <p:nvPr/>
          </p:nvSpPr>
          <p:spPr>
            <a:xfrm>
              <a:off x="0" y="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E0FC01AA-48AC-23DB-165C-B8CF94A80A17}"/>
                </a:ext>
              </a:extLst>
            </p:cNvPr>
            <p:cNvSpPr/>
            <p:nvPr/>
          </p:nvSpPr>
          <p:spPr>
            <a:xfrm>
              <a:off x="0" y="13970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5619" y="299346"/>
            <a:ext cx="1175306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000" spc="-69">
                <a:solidFill>
                  <a:schemeClr val="bg1"/>
                </a:solidFill>
                <a:latin typeface="Kollektif Bold"/>
              </a:rPr>
              <a:t>III. BIAYA PENERAPAN SMKK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62B30738-53C9-C6E4-D090-EF1847EDF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307099" y="3904100"/>
            <a:ext cx="5539307" cy="529358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7BAE00-9DBC-6C62-2BE9-52ACDBA4F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6268586" y="3845788"/>
            <a:ext cx="5539309" cy="5410199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89D47B1-5B04-3A7C-A129-A66EDED2EE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463529" y="4138513"/>
            <a:ext cx="1073220" cy="1051538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08BA4B26-884E-9041-BDB7-A14948CFB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12243206" y="3871916"/>
            <a:ext cx="5539312" cy="5357943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381705DC-D200-12EB-C72A-D4494AA6CE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514344" y="4081379"/>
            <a:ext cx="997034" cy="993408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3940D5EB-119C-B6C2-1931-8AFC11F22150}"/>
              </a:ext>
            </a:extLst>
          </p:cNvPr>
          <p:cNvSpPr txBox="1"/>
          <p:nvPr/>
        </p:nvSpPr>
        <p:spPr>
          <a:xfrm>
            <a:off x="497618" y="5713347"/>
            <a:ext cx="497483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Tata Cara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Penyusunan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Biaya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Penerapan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SMKK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merupakan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cara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menghitung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biaya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SMKK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sesuai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dengan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ruang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lingkup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23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pekerjaan</a:t>
            </a:r>
            <a:r>
              <a:rPr kumimoji="0" lang="en-US" sz="2600" b="0" i="0" u="none" strike="noStrike" kern="1200" cap="none" spc="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"/>
                <a:ea typeface="+mn-ea"/>
                <a:cs typeface="+mn-cs"/>
              </a:rPr>
              <a:t>.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D3631784-FC44-058A-02F5-22C4F2E021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59906" y="4081379"/>
            <a:ext cx="960120" cy="960120"/>
          </a:xfrm>
          <a:prstGeom prst="rect">
            <a:avLst/>
          </a:prstGeom>
        </p:spPr>
      </p:pic>
      <p:sp>
        <p:nvSpPr>
          <p:cNvPr id="22" name="TextBox 23">
            <a:extLst>
              <a:ext uri="{FF2B5EF4-FFF2-40B4-BE49-F238E27FC236}">
                <a16:creationId xmlns:a16="http://schemas.microsoft.com/office/drawing/2014/main" id="{D4B1D392-7FB6-6E4C-F77E-8427D3BC0416}"/>
              </a:ext>
            </a:extLst>
          </p:cNvPr>
          <p:cNvSpPr txBox="1"/>
          <p:nvPr/>
        </p:nvSpPr>
        <p:spPr>
          <a:xfrm>
            <a:off x="6547794" y="5495562"/>
            <a:ext cx="498214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Komponen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Biaya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Penerapan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SMKK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menjadi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acuan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dalam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menetapkan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kebutuhan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sumber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daya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,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untuk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diperhitungkan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dalam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menyusun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biaya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penerapan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SMKK, yang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dilengkapi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dengan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kriteria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keberterimaan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dan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bukti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 </a:t>
            </a:r>
            <a:r>
              <a:rPr kumimoji="0" lang="en-US" sz="2600" i="0" u="none" strike="noStrike" kern="1200" cap="none" spc="22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dukung</a:t>
            </a:r>
            <a:r>
              <a:rPr kumimoji="0" lang="en-US" sz="2600" i="0" u="none" strike="noStrike" kern="1200" cap="none" spc="2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llektif" panose="020B0604020202020204" charset="0"/>
              </a:rPr>
              <a:t>.</a:t>
            </a:r>
          </a:p>
        </p:txBody>
      </p:sp>
      <p:grpSp>
        <p:nvGrpSpPr>
          <p:cNvPr id="23" name="Group 25">
            <a:extLst>
              <a:ext uri="{FF2B5EF4-FFF2-40B4-BE49-F238E27FC236}">
                <a16:creationId xmlns:a16="http://schemas.microsoft.com/office/drawing/2014/main" id="{9B69C602-49BD-9DE1-A69B-631023966416}"/>
              </a:ext>
            </a:extLst>
          </p:cNvPr>
          <p:cNvGrpSpPr/>
          <p:nvPr/>
        </p:nvGrpSpPr>
        <p:grpSpPr>
          <a:xfrm>
            <a:off x="12818679" y="2764736"/>
            <a:ext cx="4487260" cy="5910960"/>
            <a:chOff x="-1601769" y="-768510"/>
            <a:chExt cx="5312669" cy="7881281"/>
          </a:xfrm>
        </p:grpSpPr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8786B876-470B-D9C8-704E-FB936C7B1F63}"/>
                </a:ext>
              </a:extLst>
            </p:cNvPr>
            <p:cNvSpPr txBox="1"/>
            <p:nvPr/>
          </p:nvSpPr>
          <p:spPr>
            <a:xfrm>
              <a:off x="-1601769" y="3162972"/>
              <a:ext cx="5212344" cy="3949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>
                <a:lnSpc>
                  <a:spcPts val="3331"/>
                </a:lnSpc>
                <a:defRPr/>
              </a:pP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Ketentuan</a:t>
              </a:r>
              <a:r>
                <a:rPr lang="en-US" sz="2800" spc="23">
                  <a:solidFill>
                    <a:srgbClr val="FFFFFF"/>
                  </a:solidFill>
                  <a:latin typeface="Kollektif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mengenai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Biaya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Penerapan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SMKK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ini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tercantum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dalam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Lampiran I</a:t>
              </a:r>
              <a:r>
                <a:rPr lang="en-US" sz="2800" spc="23">
                  <a:solidFill>
                    <a:srgbClr val="FFFF00"/>
                  </a:solidFill>
                  <a:latin typeface="Kollektif"/>
                </a:rPr>
                <a:t>II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yang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merupakan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bagian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tidak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terpisahkan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dari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Surat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Edaran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23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ini</a:t>
              </a: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.</a:t>
              </a:r>
            </a:p>
            <a:p>
              <a:pPr lvl="0" algn="just">
                <a:lnSpc>
                  <a:spcPts val="3331"/>
                </a:lnSpc>
                <a:defRPr/>
              </a:pPr>
              <a:r>
                <a:rPr kumimoji="0" lang="en-US" sz="2800" b="0" i="0" u="none" strike="noStrike" kern="1200" cap="none" spc="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ollektif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5" name="TextBox 27">
              <a:extLst>
                <a:ext uri="{FF2B5EF4-FFF2-40B4-BE49-F238E27FC236}">
                  <a16:creationId xmlns:a16="http://schemas.microsoft.com/office/drawing/2014/main" id="{AD542EF3-25FA-A805-C9A5-3A3ECB29619F}"/>
                </a:ext>
              </a:extLst>
            </p:cNvPr>
            <p:cNvSpPr txBox="1"/>
            <p:nvPr/>
          </p:nvSpPr>
          <p:spPr>
            <a:xfrm>
              <a:off x="-1501443" y="-768510"/>
              <a:ext cx="5212343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54" b="0" i="0" u="none" strike="noStrike" kern="1200" cap="none" spc="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llektif Bold"/>
                <a:ea typeface="+mn-ea"/>
                <a:cs typeface="+mn-cs"/>
              </a:endParaRPr>
            </a:p>
          </p:txBody>
        </p:sp>
      </p:grpSp>
      <p:pic>
        <p:nvPicPr>
          <p:cNvPr id="37" name="Google Shape;421;p15">
            <a:extLst>
              <a:ext uri="{FF2B5EF4-FFF2-40B4-BE49-F238E27FC236}">
                <a16:creationId xmlns:a16="http://schemas.microsoft.com/office/drawing/2014/main" id="{49D83B62-75FF-0547-33B8-C72E1B92F98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40923" y="1800300"/>
            <a:ext cx="1994634" cy="18077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55;p10">
            <a:extLst>
              <a:ext uri="{FF2B5EF4-FFF2-40B4-BE49-F238E27FC236}">
                <a16:creationId xmlns:a16="http://schemas.microsoft.com/office/drawing/2014/main" id="{E1BC5596-3F17-85AD-5481-F4AD21A2D573}"/>
              </a:ext>
            </a:extLst>
          </p:cNvPr>
          <p:cNvSpPr txBox="1"/>
          <p:nvPr/>
        </p:nvSpPr>
        <p:spPr>
          <a:xfrm>
            <a:off x="17626109" y="9824229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20</a:t>
            </a:fld>
            <a:endParaRPr sz="210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73CB6-2B03-04B1-9CB3-37CA0D46B8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678" y="65912"/>
            <a:ext cx="1989595" cy="11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81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372000">
            <a:off x="-5692472" y="2810444"/>
            <a:ext cx="8693739" cy="17326688"/>
            <a:chOff x="0" y="0"/>
            <a:chExt cx="2018789" cy="40234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8789" cy="4023461"/>
            </a:xfrm>
            <a:custGeom>
              <a:avLst/>
              <a:gdLst/>
              <a:ahLst/>
              <a:cxnLst/>
              <a:rect l="l" t="t" r="r" b="b"/>
              <a:pathLst>
                <a:path w="2018789" h="4023461">
                  <a:moveTo>
                    <a:pt x="0" y="0"/>
                  </a:moveTo>
                  <a:lnTo>
                    <a:pt x="2018789" y="0"/>
                  </a:lnTo>
                  <a:lnTo>
                    <a:pt x="2018789" y="4023461"/>
                  </a:lnTo>
                  <a:lnTo>
                    <a:pt x="0" y="4023461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18789" cy="40615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3372000">
            <a:off x="-6236504" y="3155736"/>
            <a:ext cx="8693739" cy="17326688"/>
            <a:chOff x="0" y="0"/>
            <a:chExt cx="2018789" cy="4023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8789" cy="4023461"/>
            </a:xfrm>
            <a:custGeom>
              <a:avLst/>
              <a:gdLst/>
              <a:ahLst/>
              <a:cxnLst/>
              <a:rect l="l" t="t" r="r" b="b"/>
              <a:pathLst>
                <a:path w="2018789" h="4023461">
                  <a:moveTo>
                    <a:pt x="0" y="0"/>
                  </a:moveTo>
                  <a:lnTo>
                    <a:pt x="2018789" y="0"/>
                  </a:lnTo>
                  <a:lnTo>
                    <a:pt x="2018789" y="4023461"/>
                  </a:lnTo>
                  <a:lnTo>
                    <a:pt x="0" y="4023461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18789" cy="40615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3372000">
            <a:off x="16317740" y="-2894715"/>
            <a:ext cx="2584740" cy="5789430"/>
            <a:chOff x="0" y="0"/>
            <a:chExt cx="600207" cy="13443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3372000">
            <a:off x="16538893" y="-3201516"/>
            <a:ext cx="2584740" cy="5789430"/>
            <a:chOff x="0" y="0"/>
            <a:chExt cx="600207" cy="13443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1049184" y="2835562"/>
            <a:ext cx="753168" cy="983948"/>
          </a:xfrm>
          <a:custGeom>
            <a:avLst/>
            <a:gdLst/>
            <a:ahLst/>
            <a:cxnLst/>
            <a:rect l="l" t="t" r="r" b="b"/>
            <a:pathLst>
              <a:path w="753168" h="983948">
                <a:moveTo>
                  <a:pt x="0" y="0"/>
                </a:moveTo>
                <a:lnTo>
                  <a:pt x="753168" y="0"/>
                </a:lnTo>
                <a:lnTo>
                  <a:pt x="753168" y="983949"/>
                </a:lnTo>
                <a:lnTo>
                  <a:pt x="0" y="983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87364" y="1634447"/>
            <a:ext cx="16230600" cy="715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74A71"/>
                </a:solidFill>
                <a:effectLst/>
                <a:uLnTx/>
                <a:uFillTx/>
                <a:latin typeface="Cooper Hewitt Bold"/>
                <a:ea typeface="Cooper Hewitt Bold"/>
                <a:cs typeface="Cooper Hewitt Bold"/>
                <a:sym typeface="Cooper Hewitt Bold"/>
              </a:rPr>
              <a:t>A. TATA CARA PENYUSUNAN  BIAYA PENERAPAN SMKK</a:t>
            </a:r>
          </a:p>
        </p:txBody>
      </p:sp>
      <p:sp>
        <p:nvSpPr>
          <p:cNvPr id="17" name="Freeform 17"/>
          <p:cNvSpPr/>
          <p:nvPr/>
        </p:nvSpPr>
        <p:spPr>
          <a:xfrm>
            <a:off x="2681732" y="2071144"/>
            <a:ext cx="13089734" cy="6250348"/>
          </a:xfrm>
          <a:custGeom>
            <a:avLst/>
            <a:gdLst/>
            <a:ahLst/>
            <a:cxnLst/>
            <a:rect l="l" t="t" r="r" b="b"/>
            <a:pathLst>
              <a:path w="13089734" h="6250348">
                <a:moveTo>
                  <a:pt x="0" y="0"/>
                </a:moveTo>
                <a:lnTo>
                  <a:pt x="13089734" y="0"/>
                </a:lnTo>
                <a:lnTo>
                  <a:pt x="13089734" y="6250348"/>
                </a:lnTo>
                <a:lnTo>
                  <a:pt x="0" y="6250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969189" y="8595982"/>
            <a:ext cx="9830703" cy="792969"/>
            <a:chOff x="0" y="0"/>
            <a:chExt cx="2320947" cy="18721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0947" cy="187213"/>
            </a:xfrm>
            <a:custGeom>
              <a:avLst/>
              <a:gdLst/>
              <a:ahLst/>
              <a:cxnLst/>
              <a:rect l="l" t="t" r="r" b="b"/>
              <a:pathLst>
                <a:path w="2320947" h="187213">
                  <a:moveTo>
                    <a:pt x="78752" y="0"/>
                  </a:moveTo>
                  <a:lnTo>
                    <a:pt x="2242195" y="0"/>
                  </a:lnTo>
                  <a:cubicBezTo>
                    <a:pt x="2285688" y="0"/>
                    <a:pt x="2320947" y="35259"/>
                    <a:pt x="2320947" y="78752"/>
                  </a:cubicBezTo>
                  <a:lnTo>
                    <a:pt x="2320947" y="108461"/>
                  </a:lnTo>
                  <a:cubicBezTo>
                    <a:pt x="2320947" y="129347"/>
                    <a:pt x="2312650" y="149378"/>
                    <a:pt x="2297881" y="164147"/>
                  </a:cubicBezTo>
                  <a:cubicBezTo>
                    <a:pt x="2283112" y="178916"/>
                    <a:pt x="2263081" y="187213"/>
                    <a:pt x="2242195" y="187213"/>
                  </a:cubicBezTo>
                  <a:lnTo>
                    <a:pt x="78752" y="187213"/>
                  </a:lnTo>
                  <a:cubicBezTo>
                    <a:pt x="57866" y="187213"/>
                    <a:pt x="37835" y="178916"/>
                    <a:pt x="23066" y="164147"/>
                  </a:cubicBezTo>
                  <a:cubicBezTo>
                    <a:pt x="8297" y="149378"/>
                    <a:pt x="0" y="129347"/>
                    <a:pt x="0" y="108461"/>
                  </a:cubicBezTo>
                  <a:lnTo>
                    <a:pt x="0" y="78752"/>
                  </a:lnTo>
                  <a:cubicBezTo>
                    <a:pt x="0" y="57866"/>
                    <a:pt x="8297" y="37835"/>
                    <a:pt x="23066" y="23066"/>
                  </a:cubicBezTo>
                  <a:cubicBezTo>
                    <a:pt x="37835" y="8297"/>
                    <a:pt x="57866" y="0"/>
                    <a:pt x="78752" y="0"/>
                  </a:cubicBez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0947" cy="225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126386" y="8666784"/>
            <a:ext cx="9159018" cy="1253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27" b="1" i="0" u="none" strike="noStrike" kern="1200" cap="none" spc="0" normalizeH="0" baseline="0" noProof="0">
                <a:ln>
                  <a:noFill/>
                </a:ln>
                <a:solidFill>
                  <a:srgbClr val="374A71"/>
                </a:solidFill>
                <a:effectLst/>
                <a:uLnTx/>
                <a:uFillTx/>
                <a:latin typeface="Nunito Sans Condensed Ultra-Bold"/>
                <a:ea typeface="Nunito Sans Condensed Ultra-Bold"/>
                <a:cs typeface="Nunito Sans Condensed Ultra-Bold"/>
                <a:sym typeface="Nunito Sans Condensed Ultra-Bold"/>
              </a:rPr>
              <a:t>Alur Penyusunan Biaya SMKK</a:t>
            </a:r>
          </a:p>
          <a:p>
            <a:pPr marL="0" marR="0" lvl="0" indent="0" algn="ctr" defTabSz="914400" rtl="0" eaLnBrk="1" fontAlgn="auto" latinLnBrk="0" hangingPunct="1">
              <a:lnSpc>
                <a:spcPts val="49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27" b="1" i="0" u="none" strike="noStrike" kern="1200" cap="none" spc="0" normalizeH="0" baseline="0" noProof="0">
              <a:ln>
                <a:noFill/>
              </a:ln>
              <a:solidFill>
                <a:srgbClr val="374A71"/>
              </a:solidFill>
              <a:effectLst/>
              <a:uLnTx/>
              <a:uFillTx/>
              <a:latin typeface="Nunito Sans Condensed Ultra-Bold"/>
              <a:ea typeface="Nunito Sans Condensed Ultra-Bold"/>
              <a:cs typeface="Nunito Sans Condensed Ultra-Bold"/>
              <a:sym typeface="Nunito Sans Condensed Ultra-Bold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7B9A62-621D-E9A4-9716-927BDA20A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9" y="38100"/>
            <a:ext cx="2084294" cy="1157941"/>
          </a:xfrm>
          <a:prstGeom prst="rect">
            <a:avLst/>
          </a:prstGeom>
        </p:spPr>
      </p:pic>
      <p:sp>
        <p:nvSpPr>
          <p:cNvPr id="15" name="Google Shape;655;p10">
            <a:extLst>
              <a:ext uri="{FF2B5EF4-FFF2-40B4-BE49-F238E27FC236}">
                <a16:creationId xmlns:a16="http://schemas.microsoft.com/office/drawing/2014/main" id="{239172B8-C464-06D9-AC89-EE0CE35D7BFA}"/>
              </a:ext>
            </a:extLst>
          </p:cNvPr>
          <p:cNvSpPr txBox="1"/>
          <p:nvPr/>
        </p:nvSpPr>
        <p:spPr>
          <a:xfrm>
            <a:off x="17613627" y="9747186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21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61568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BFECCD49-5B46-7A9C-8D54-62E795A9B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E2DCF19-2AC6-B13C-02BC-A50A54A21425}"/>
              </a:ext>
            </a:extLst>
          </p:cNvPr>
          <p:cNvSpPr/>
          <p:nvPr/>
        </p:nvSpPr>
        <p:spPr>
          <a:xfrm>
            <a:off x="31791" y="-17417"/>
            <a:ext cx="18256210" cy="10307182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srgbClr val="FFFFFF"/>
              </a:solidFill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AE5CCDF9-82B1-B1B1-2960-81BEE6A498A3}"/>
              </a:ext>
            </a:extLst>
          </p:cNvPr>
          <p:cNvGrpSpPr/>
          <p:nvPr/>
        </p:nvGrpSpPr>
        <p:grpSpPr>
          <a:xfrm>
            <a:off x="0" y="-17419"/>
            <a:ext cx="18288004" cy="10307182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1495982E-4300-199F-E474-6622C2677615}"/>
                </a:ext>
              </a:extLst>
            </p:cNvPr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AC7C3F9B-82FA-FBA9-97B0-A5CAF1A46BB3}"/>
                  </a:ext>
                </a:extLst>
              </p:cNvPr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023B6EE8-1EF4-B871-3BFB-B849160B3310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27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5F5B0EE2-5540-6119-FBB5-13ADAD120B89}"/>
                    </a:ext>
                  </a:extLst>
                </p:cNvPr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>
                    <a:buSzPts val="1400"/>
                  </a:pPr>
                  <a:fld id="{00000000-1234-1234-1234-123412341234}" type="slidenum">
                    <a:rPr lang="en-ID" sz="2100"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>
                      <a:buSzPts val="1400"/>
                    </a:pPr>
                    <a:t>22</a:t>
                  </a:fld>
                  <a:endParaRPr sz="2100"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C5F9569C-55C4-F943-1D73-E3C910704E45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>
                  <a:buSzPts val="1800"/>
                </a:pPr>
                <a:endParaRPr sz="27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C1E58013-7B3A-6FF6-5872-5FBD053DC145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>
                <a:buSzPts val="1800"/>
              </a:pPr>
              <a:endParaRPr sz="2700">
                <a:solidFill>
                  <a:srgbClr val="FFFFFF"/>
                </a:solidFill>
              </a:endParaRPr>
            </a:p>
          </p:txBody>
        </p:sp>
      </p:grp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B0C96C2C-91BD-1A44-15B7-CD2DAB5F726F}"/>
              </a:ext>
            </a:extLst>
          </p:cNvPr>
          <p:cNvCxnSpPr/>
          <p:nvPr/>
        </p:nvCxnSpPr>
        <p:spPr>
          <a:xfrm rot="-5400000">
            <a:off x="-57212" y="562486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C4D3B6B-842F-69AC-3123-07085E8AF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162" y="54706"/>
            <a:ext cx="2617622" cy="1454235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C0EA776B-246E-C093-AD15-5CA03C6F73ED}"/>
              </a:ext>
            </a:extLst>
          </p:cNvPr>
          <p:cNvSpPr txBox="1"/>
          <p:nvPr/>
        </p:nvSpPr>
        <p:spPr>
          <a:xfrm>
            <a:off x="901497" y="413096"/>
            <a:ext cx="16230600" cy="715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74A71"/>
                </a:solidFill>
                <a:effectLst/>
                <a:uLnTx/>
                <a:uFillTx/>
                <a:latin typeface="Cooper Hewitt Bold"/>
                <a:ea typeface="Cooper Hewitt Bold"/>
                <a:cs typeface="Cooper Hewitt Bold"/>
                <a:sym typeface="Cooper Hewitt Bold"/>
              </a:rPr>
              <a:t>. KOMPONEN BIAYA PENERAPAN SMKK</a:t>
            </a:r>
          </a:p>
        </p:txBody>
      </p:sp>
      <p:grpSp>
        <p:nvGrpSpPr>
          <p:cNvPr id="6" name="Google Shape;98;p2">
            <a:extLst>
              <a:ext uri="{FF2B5EF4-FFF2-40B4-BE49-F238E27FC236}">
                <a16:creationId xmlns:a16="http://schemas.microsoft.com/office/drawing/2014/main" id="{EAEFAB73-4AAD-CCCC-9E4E-598B5D8A2300}"/>
              </a:ext>
            </a:extLst>
          </p:cNvPr>
          <p:cNvGrpSpPr/>
          <p:nvPr/>
        </p:nvGrpSpPr>
        <p:grpSpPr>
          <a:xfrm>
            <a:off x="380595" y="3801094"/>
            <a:ext cx="443760" cy="445749"/>
            <a:chOff x="1326" y="0"/>
            <a:chExt cx="591679" cy="594331"/>
          </a:xfrm>
        </p:grpSpPr>
        <p:sp>
          <p:nvSpPr>
            <p:cNvPr id="7" name="Google Shape;99;p2">
              <a:extLst>
                <a:ext uri="{FF2B5EF4-FFF2-40B4-BE49-F238E27FC236}">
                  <a16:creationId xmlns:a16="http://schemas.microsoft.com/office/drawing/2014/main" id="{5572A390-CCC3-45DE-8739-80D1D438A245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0;p2">
              <a:extLst>
                <a:ext uri="{FF2B5EF4-FFF2-40B4-BE49-F238E27FC236}">
                  <a16:creationId xmlns:a16="http://schemas.microsoft.com/office/drawing/2014/main" id="{CAC6CCD2-38C5-F9F0-814F-F32C24DA1921}"/>
                </a:ext>
              </a:extLst>
            </p:cNvPr>
            <p:cNvSpPr txBox="1"/>
            <p:nvPr/>
          </p:nvSpPr>
          <p:spPr>
            <a:xfrm>
              <a:off x="90835" y="53466"/>
              <a:ext cx="412661" cy="473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9" name="Google Shape;101;p2">
            <a:extLst>
              <a:ext uri="{FF2B5EF4-FFF2-40B4-BE49-F238E27FC236}">
                <a16:creationId xmlns:a16="http://schemas.microsoft.com/office/drawing/2014/main" id="{5DE16A24-61A5-47D0-E509-FB8222173DDE}"/>
              </a:ext>
            </a:extLst>
          </p:cNvPr>
          <p:cNvGrpSpPr/>
          <p:nvPr/>
        </p:nvGrpSpPr>
        <p:grpSpPr>
          <a:xfrm>
            <a:off x="4917155" y="3801094"/>
            <a:ext cx="443760" cy="445749"/>
            <a:chOff x="1326" y="0"/>
            <a:chExt cx="591679" cy="594331"/>
          </a:xfrm>
        </p:grpSpPr>
        <p:sp>
          <p:nvSpPr>
            <p:cNvPr id="10" name="Google Shape;102;p2">
              <a:extLst>
                <a:ext uri="{FF2B5EF4-FFF2-40B4-BE49-F238E27FC236}">
                  <a16:creationId xmlns:a16="http://schemas.microsoft.com/office/drawing/2014/main" id="{A9A7DE7D-6E05-3254-BF73-8553A7050661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3;p2">
              <a:extLst>
                <a:ext uri="{FF2B5EF4-FFF2-40B4-BE49-F238E27FC236}">
                  <a16:creationId xmlns:a16="http://schemas.microsoft.com/office/drawing/2014/main" id="{2A9C9D73-743D-4BD8-01F8-96706AED8114}"/>
                </a:ext>
              </a:extLst>
            </p:cNvPr>
            <p:cNvSpPr txBox="1"/>
            <p:nvPr/>
          </p:nvSpPr>
          <p:spPr>
            <a:xfrm>
              <a:off x="90835" y="53466"/>
              <a:ext cx="412661" cy="473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2" name="Google Shape;104;p2">
            <a:extLst>
              <a:ext uri="{FF2B5EF4-FFF2-40B4-BE49-F238E27FC236}">
                <a16:creationId xmlns:a16="http://schemas.microsoft.com/office/drawing/2014/main" id="{45FAF8E7-B3C6-83F9-5A9E-B17B19C412E9}"/>
              </a:ext>
            </a:extLst>
          </p:cNvPr>
          <p:cNvGrpSpPr/>
          <p:nvPr/>
        </p:nvGrpSpPr>
        <p:grpSpPr>
          <a:xfrm>
            <a:off x="8062338" y="3801094"/>
            <a:ext cx="443760" cy="445749"/>
            <a:chOff x="1326" y="0"/>
            <a:chExt cx="591679" cy="594331"/>
          </a:xfrm>
        </p:grpSpPr>
        <p:sp>
          <p:nvSpPr>
            <p:cNvPr id="13" name="Google Shape;105;p2">
              <a:extLst>
                <a:ext uri="{FF2B5EF4-FFF2-40B4-BE49-F238E27FC236}">
                  <a16:creationId xmlns:a16="http://schemas.microsoft.com/office/drawing/2014/main" id="{264072F1-2150-BD01-8A2A-7EDB44B32297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6;p2">
              <a:extLst>
                <a:ext uri="{FF2B5EF4-FFF2-40B4-BE49-F238E27FC236}">
                  <a16:creationId xmlns:a16="http://schemas.microsoft.com/office/drawing/2014/main" id="{A9258478-F83E-70CC-60BF-269E1D6C63D8}"/>
                </a:ext>
              </a:extLst>
            </p:cNvPr>
            <p:cNvSpPr txBox="1"/>
            <p:nvPr/>
          </p:nvSpPr>
          <p:spPr>
            <a:xfrm>
              <a:off x="90835" y="53466"/>
              <a:ext cx="412661" cy="473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5" name="Google Shape;107;p2">
            <a:extLst>
              <a:ext uri="{FF2B5EF4-FFF2-40B4-BE49-F238E27FC236}">
                <a16:creationId xmlns:a16="http://schemas.microsoft.com/office/drawing/2014/main" id="{2784CC32-C223-0F30-664E-190197EF1C33}"/>
              </a:ext>
            </a:extLst>
          </p:cNvPr>
          <p:cNvGrpSpPr/>
          <p:nvPr/>
        </p:nvGrpSpPr>
        <p:grpSpPr>
          <a:xfrm>
            <a:off x="11669834" y="3801094"/>
            <a:ext cx="443760" cy="445749"/>
            <a:chOff x="1326" y="0"/>
            <a:chExt cx="591679" cy="594331"/>
          </a:xfrm>
        </p:grpSpPr>
        <p:sp>
          <p:nvSpPr>
            <p:cNvPr id="16" name="Google Shape;108;p2">
              <a:extLst>
                <a:ext uri="{FF2B5EF4-FFF2-40B4-BE49-F238E27FC236}">
                  <a16:creationId xmlns:a16="http://schemas.microsoft.com/office/drawing/2014/main" id="{18E42E7E-C091-1CE6-C4F4-490A73B35033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9;p2">
              <a:extLst>
                <a:ext uri="{FF2B5EF4-FFF2-40B4-BE49-F238E27FC236}">
                  <a16:creationId xmlns:a16="http://schemas.microsoft.com/office/drawing/2014/main" id="{81FB5DC6-CB15-FD01-68CA-C33C14AD5080}"/>
                </a:ext>
              </a:extLst>
            </p:cNvPr>
            <p:cNvSpPr txBox="1"/>
            <p:nvPr/>
          </p:nvSpPr>
          <p:spPr>
            <a:xfrm>
              <a:off x="90835" y="53466"/>
              <a:ext cx="412661" cy="473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8" name="Google Shape;110;p2">
            <a:extLst>
              <a:ext uri="{FF2B5EF4-FFF2-40B4-BE49-F238E27FC236}">
                <a16:creationId xmlns:a16="http://schemas.microsoft.com/office/drawing/2014/main" id="{B3D99902-0A64-0643-8CCA-B31C2270B6F5}"/>
              </a:ext>
            </a:extLst>
          </p:cNvPr>
          <p:cNvGrpSpPr/>
          <p:nvPr/>
        </p:nvGrpSpPr>
        <p:grpSpPr>
          <a:xfrm>
            <a:off x="14855490" y="3801094"/>
            <a:ext cx="443760" cy="445749"/>
            <a:chOff x="1326" y="0"/>
            <a:chExt cx="591679" cy="594331"/>
          </a:xfrm>
        </p:grpSpPr>
        <p:sp>
          <p:nvSpPr>
            <p:cNvPr id="19" name="Google Shape;111;p2">
              <a:extLst>
                <a:ext uri="{FF2B5EF4-FFF2-40B4-BE49-F238E27FC236}">
                  <a16:creationId xmlns:a16="http://schemas.microsoft.com/office/drawing/2014/main" id="{CD64685A-947A-88FE-DD58-9453A6D81D61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;p2">
              <a:extLst>
                <a:ext uri="{FF2B5EF4-FFF2-40B4-BE49-F238E27FC236}">
                  <a16:creationId xmlns:a16="http://schemas.microsoft.com/office/drawing/2014/main" id="{BCE4B6CF-CA07-BE92-A854-8B47F73AFE84}"/>
                </a:ext>
              </a:extLst>
            </p:cNvPr>
            <p:cNvSpPr txBox="1"/>
            <p:nvPr/>
          </p:nvSpPr>
          <p:spPr>
            <a:xfrm>
              <a:off x="90835" y="53466"/>
              <a:ext cx="412661" cy="473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pSp>
        <p:nvGrpSpPr>
          <p:cNvPr id="21" name="Google Shape;113;p2">
            <a:extLst>
              <a:ext uri="{FF2B5EF4-FFF2-40B4-BE49-F238E27FC236}">
                <a16:creationId xmlns:a16="http://schemas.microsoft.com/office/drawing/2014/main" id="{9684D4D9-3FA0-9998-2912-0035ED4B2CFD}"/>
              </a:ext>
            </a:extLst>
          </p:cNvPr>
          <p:cNvGrpSpPr/>
          <p:nvPr/>
        </p:nvGrpSpPr>
        <p:grpSpPr>
          <a:xfrm>
            <a:off x="826344" y="6738282"/>
            <a:ext cx="443760" cy="445153"/>
            <a:chOff x="1326" y="0"/>
            <a:chExt cx="591679" cy="593538"/>
          </a:xfrm>
        </p:grpSpPr>
        <p:sp>
          <p:nvSpPr>
            <p:cNvPr id="22" name="Google Shape;114;p2">
              <a:extLst>
                <a:ext uri="{FF2B5EF4-FFF2-40B4-BE49-F238E27FC236}">
                  <a16:creationId xmlns:a16="http://schemas.microsoft.com/office/drawing/2014/main" id="{998EA653-3B7A-3868-69B5-8FA711AB5A2B}"/>
                </a:ext>
              </a:extLst>
            </p:cNvPr>
            <p:cNvSpPr/>
            <p:nvPr/>
          </p:nvSpPr>
          <p:spPr>
            <a:xfrm>
              <a:off x="1326" y="0"/>
              <a:ext cx="591679" cy="59353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5;p2">
              <a:extLst>
                <a:ext uri="{FF2B5EF4-FFF2-40B4-BE49-F238E27FC236}">
                  <a16:creationId xmlns:a16="http://schemas.microsoft.com/office/drawing/2014/main" id="{A0F05D6B-5044-4850-B1F7-3095AA3C1A92}"/>
                </a:ext>
              </a:extLst>
            </p:cNvPr>
            <p:cNvSpPr txBox="1"/>
            <p:nvPr/>
          </p:nvSpPr>
          <p:spPr>
            <a:xfrm>
              <a:off x="90835" y="53466"/>
              <a:ext cx="412661" cy="472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/>
            </a:p>
          </p:txBody>
        </p:sp>
      </p:grpSp>
      <p:grpSp>
        <p:nvGrpSpPr>
          <p:cNvPr id="24" name="Google Shape;116;p2">
            <a:extLst>
              <a:ext uri="{FF2B5EF4-FFF2-40B4-BE49-F238E27FC236}">
                <a16:creationId xmlns:a16="http://schemas.microsoft.com/office/drawing/2014/main" id="{2B8A5A34-3380-A107-8EE1-AB3D7959D969}"/>
              </a:ext>
            </a:extLst>
          </p:cNvPr>
          <p:cNvGrpSpPr/>
          <p:nvPr/>
        </p:nvGrpSpPr>
        <p:grpSpPr>
          <a:xfrm>
            <a:off x="5354347" y="6738282"/>
            <a:ext cx="443760" cy="445153"/>
            <a:chOff x="1326" y="0"/>
            <a:chExt cx="591679" cy="593538"/>
          </a:xfrm>
        </p:grpSpPr>
        <p:sp>
          <p:nvSpPr>
            <p:cNvPr id="25" name="Google Shape;117;p2">
              <a:extLst>
                <a:ext uri="{FF2B5EF4-FFF2-40B4-BE49-F238E27FC236}">
                  <a16:creationId xmlns:a16="http://schemas.microsoft.com/office/drawing/2014/main" id="{1BB7FCB1-751A-561C-6A81-050EE87FD396}"/>
                </a:ext>
              </a:extLst>
            </p:cNvPr>
            <p:cNvSpPr/>
            <p:nvPr/>
          </p:nvSpPr>
          <p:spPr>
            <a:xfrm>
              <a:off x="1326" y="0"/>
              <a:ext cx="591679" cy="59353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8;p2">
              <a:extLst>
                <a:ext uri="{FF2B5EF4-FFF2-40B4-BE49-F238E27FC236}">
                  <a16:creationId xmlns:a16="http://schemas.microsoft.com/office/drawing/2014/main" id="{38BEE8E3-1F29-B766-31EF-AB8F35B0ADEC}"/>
                </a:ext>
              </a:extLst>
            </p:cNvPr>
            <p:cNvSpPr txBox="1"/>
            <p:nvPr/>
          </p:nvSpPr>
          <p:spPr>
            <a:xfrm>
              <a:off x="90835" y="53466"/>
              <a:ext cx="412661" cy="472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/>
            </a:p>
          </p:txBody>
        </p:sp>
      </p:grpSp>
      <p:grpSp>
        <p:nvGrpSpPr>
          <p:cNvPr id="27" name="Google Shape;119;p2">
            <a:extLst>
              <a:ext uri="{FF2B5EF4-FFF2-40B4-BE49-F238E27FC236}">
                <a16:creationId xmlns:a16="http://schemas.microsoft.com/office/drawing/2014/main" id="{06B0B08A-7734-A9E2-060D-FD00EB58801D}"/>
              </a:ext>
            </a:extLst>
          </p:cNvPr>
          <p:cNvGrpSpPr/>
          <p:nvPr/>
        </p:nvGrpSpPr>
        <p:grpSpPr>
          <a:xfrm>
            <a:off x="9674679" y="6738282"/>
            <a:ext cx="443760" cy="445153"/>
            <a:chOff x="1326" y="0"/>
            <a:chExt cx="591679" cy="593538"/>
          </a:xfrm>
        </p:grpSpPr>
        <p:sp>
          <p:nvSpPr>
            <p:cNvPr id="28" name="Google Shape;120;p2">
              <a:extLst>
                <a:ext uri="{FF2B5EF4-FFF2-40B4-BE49-F238E27FC236}">
                  <a16:creationId xmlns:a16="http://schemas.microsoft.com/office/drawing/2014/main" id="{F38CC6BA-868C-A584-9550-01A4778609D3}"/>
                </a:ext>
              </a:extLst>
            </p:cNvPr>
            <p:cNvSpPr/>
            <p:nvPr/>
          </p:nvSpPr>
          <p:spPr>
            <a:xfrm>
              <a:off x="1326" y="0"/>
              <a:ext cx="591679" cy="59353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;p2">
              <a:extLst>
                <a:ext uri="{FF2B5EF4-FFF2-40B4-BE49-F238E27FC236}">
                  <a16:creationId xmlns:a16="http://schemas.microsoft.com/office/drawing/2014/main" id="{FC934EBD-7FB8-FB3C-7AFA-4C2ABA003F9B}"/>
                </a:ext>
              </a:extLst>
            </p:cNvPr>
            <p:cNvSpPr txBox="1"/>
            <p:nvPr/>
          </p:nvSpPr>
          <p:spPr>
            <a:xfrm>
              <a:off x="90835" y="53466"/>
              <a:ext cx="412661" cy="472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/>
            </a:p>
          </p:txBody>
        </p:sp>
      </p:grpSp>
      <p:grpSp>
        <p:nvGrpSpPr>
          <p:cNvPr id="30" name="Google Shape;122;p2">
            <a:extLst>
              <a:ext uri="{FF2B5EF4-FFF2-40B4-BE49-F238E27FC236}">
                <a16:creationId xmlns:a16="http://schemas.microsoft.com/office/drawing/2014/main" id="{5407270B-857E-AC32-ACF9-234B20141C10}"/>
              </a:ext>
            </a:extLst>
          </p:cNvPr>
          <p:cNvGrpSpPr/>
          <p:nvPr/>
        </p:nvGrpSpPr>
        <p:grpSpPr>
          <a:xfrm>
            <a:off x="13225959" y="6738282"/>
            <a:ext cx="443760" cy="445153"/>
            <a:chOff x="1326" y="0"/>
            <a:chExt cx="591679" cy="593538"/>
          </a:xfrm>
        </p:grpSpPr>
        <p:sp>
          <p:nvSpPr>
            <p:cNvPr id="31" name="Google Shape;123;p2">
              <a:extLst>
                <a:ext uri="{FF2B5EF4-FFF2-40B4-BE49-F238E27FC236}">
                  <a16:creationId xmlns:a16="http://schemas.microsoft.com/office/drawing/2014/main" id="{AB2C1B6F-3121-A282-8E05-B2C3DB376923}"/>
                </a:ext>
              </a:extLst>
            </p:cNvPr>
            <p:cNvSpPr/>
            <p:nvPr/>
          </p:nvSpPr>
          <p:spPr>
            <a:xfrm>
              <a:off x="1326" y="0"/>
              <a:ext cx="591679" cy="59353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4;p2">
              <a:extLst>
                <a:ext uri="{FF2B5EF4-FFF2-40B4-BE49-F238E27FC236}">
                  <a16:creationId xmlns:a16="http://schemas.microsoft.com/office/drawing/2014/main" id="{14D03FA1-D02F-C9A7-F98A-AFB7ECA6E227}"/>
                </a:ext>
              </a:extLst>
            </p:cNvPr>
            <p:cNvSpPr txBox="1"/>
            <p:nvPr/>
          </p:nvSpPr>
          <p:spPr>
            <a:xfrm>
              <a:off x="90835" y="53466"/>
              <a:ext cx="412661" cy="472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/>
            </a:p>
          </p:txBody>
        </p:sp>
      </p:grpSp>
      <p:pic>
        <p:nvPicPr>
          <p:cNvPr id="33" name="Google Shape;126;p2">
            <a:extLst>
              <a:ext uri="{FF2B5EF4-FFF2-40B4-BE49-F238E27FC236}">
                <a16:creationId xmlns:a16="http://schemas.microsoft.com/office/drawing/2014/main" id="{CF85EBD4-738E-BC2E-F6AF-9559D3AD1D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4807" y="2482643"/>
            <a:ext cx="978759" cy="97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27;p2">
            <a:extLst>
              <a:ext uri="{FF2B5EF4-FFF2-40B4-BE49-F238E27FC236}">
                <a16:creationId xmlns:a16="http://schemas.microsoft.com/office/drawing/2014/main" id="{B89CE9F8-9E43-DD91-C638-B35952ACA7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24095" y="2482643"/>
            <a:ext cx="1333806" cy="95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28;p2">
            <a:extLst>
              <a:ext uri="{FF2B5EF4-FFF2-40B4-BE49-F238E27FC236}">
                <a16:creationId xmlns:a16="http://schemas.microsoft.com/office/drawing/2014/main" id="{DA2B6353-BEBD-1C73-9B68-BDEE4C6110B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90441" y="5598659"/>
            <a:ext cx="1156963" cy="91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29;p2">
            <a:extLst>
              <a:ext uri="{FF2B5EF4-FFF2-40B4-BE49-F238E27FC236}">
                <a16:creationId xmlns:a16="http://schemas.microsoft.com/office/drawing/2014/main" id="{3F9C041D-571F-7D87-9422-4970D58BA27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15771" y="2482643"/>
            <a:ext cx="1105140" cy="71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30;p2">
            <a:extLst>
              <a:ext uri="{FF2B5EF4-FFF2-40B4-BE49-F238E27FC236}">
                <a16:creationId xmlns:a16="http://schemas.microsoft.com/office/drawing/2014/main" id="{32187732-FFEC-A037-98CB-729BA148641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22276" y="2452279"/>
            <a:ext cx="929538" cy="92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31;p2">
            <a:extLst>
              <a:ext uri="{FF2B5EF4-FFF2-40B4-BE49-F238E27FC236}">
                <a16:creationId xmlns:a16="http://schemas.microsoft.com/office/drawing/2014/main" id="{49EA9C03-A09D-B1A9-47A6-E37E897CE7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72176" y="5671809"/>
            <a:ext cx="1492855" cy="7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32;p2">
            <a:extLst>
              <a:ext uri="{FF2B5EF4-FFF2-40B4-BE49-F238E27FC236}">
                <a16:creationId xmlns:a16="http://schemas.microsoft.com/office/drawing/2014/main" id="{A0CA935D-C840-93F8-6558-47360176D48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32918" y="5511961"/>
            <a:ext cx="1028645" cy="90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33;p2">
            <a:extLst>
              <a:ext uri="{FF2B5EF4-FFF2-40B4-BE49-F238E27FC236}">
                <a16:creationId xmlns:a16="http://schemas.microsoft.com/office/drawing/2014/main" id="{CAB72734-6828-A489-0DE3-EEFB9EAB658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34368" y="5476165"/>
            <a:ext cx="1196948" cy="97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34;p2">
            <a:extLst>
              <a:ext uri="{FF2B5EF4-FFF2-40B4-BE49-F238E27FC236}">
                <a16:creationId xmlns:a16="http://schemas.microsoft.com/office/drawing/2014/main" id="{6D5B01F6-DF1F-F873-1105-777082EAD28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762347" y="2485259"/>
            <a:ext cx="859566" cy="85956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36;p2">
            <a:extLst>
              <a:ext uri="{FF2B5EF4-FFF2-40B4-BE49-F238E27FC236}">
                <a16:creationId xmlns:a16="http://schemas.microsoft.com/office/drawing/2014/main" id="{892549E9-8568-B320-6DBA-6856BDC2E69A}"/>
              </a:ext>
            </a:extLst>
          </p:cNvPr>
          <p:cNvSpPr txBox="1"/>
          <p:nvPr/>
        </p:nvSpPr>
        <p:spPr>
          <a:xfrm>
            <a:off x="1092050" y="3544850"/>
            <a:ext cx="3359817" cy="114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Penyiapan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dokumen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Penerapan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SMKK</a:t>
            </a:r>
            <a:endParaRPr/>
          </a:p>
        </p:txBody>
      </p:sp>
      <p:sp>
        <p:nvSpPr>
          <p:cNvPr id="44" name="Google Shape;137;p2">
            <a:extLst>
              <a:ext uri="{FF2B5EF4-FFF2-40B4-BE49-F238E27FC236}">
                <a16:creationId xmlns:a16="http://schemas.microsoft.com/office/drawing/2014/main" id="{A65DF0EB-17F5-E832-1808-817C2FDC14CA}"/>
              </a:ext>
            </a:extLst>
          </p:cNvPr>
          <p:cNvSpPr txBox="1"/>
          <p:nvPr/>
        </p:nvSpPr>
        <p:spPr>
          <a:xfrm>
            <a:off x="8389022" y="3544850"/>
            <a:ext cx="2791332" cy="139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Alat Pelindung Kerja dan Alat Pelindung Diri</a:t>
            </a:r>
            <a:endParaRPr/>
          </a:p>
        </p:txBody>
      </p:sp>
      <p:sp>
        <p:nvSpPr>
          <p:cNvPr id="45" name="Google Shape;138;p2">
            <a:extLst>
              <a:ext uri="{FF2B5EF4-FFF2-40B4-BE49-F238E27FC236}">
                <a16:creationId xmlns:a16="http://schemas.microsoft.com/office/drawing/2014/main" id="{EC426CE6-4B74-08E2-2E11-DBC0164BD3AA}"/>
              </a:ext>
            </a:extLst>
          </p:cNvPr>
          <p:cNvSpPr txBox="1"/>
          <p:nvPr/>
        </p:nvSpPr>
        <p:spPr>
          <a:xfrm>
            <a:off x="5039041" y="3516275"/>
            <a:ext cx="2791332" cy="139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Sosialisasi, promosi dan pelatihan</a:t>
            </a:r>
            <a:endParaRPr/>
          </a:p>
        </p:txBody>
      </p:sp>
      <p:sp>
        <p:nvSpPr>
          <p:cNvPr id="46" name="Google Shape;139;p2">
            <a:extLst>
              <a:ext uri="{FF2B5EF4-FFF2-40B4-BE49-F238E27FC236}">
                <a16:creationId xmlns:a16="http://schemas.microsoft.com/office/drawing/2014/main" id="{5042C80A-8EC8-2EB9-4D3E-D1ECD3A64A18}"/>
              </a:ext>
            </a:extLst>
          </p:cNvPr>
          <p:cNvSpPr txBox="1"/>
          <p:nvPr/>
        </p:nvSpPr>
        <p:spPr>
          <a:xfrm>
            <a:off x="11796464" y="3732345"/>
            <a:ext cx="2791332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Asuransi</a:t>
            </a:r>
            <a:endParaRPr/>
          </a:p>
        </p:txBody>
      </p:sp>
      <p:sp>
        <p:nvSpPr>
          <p:cNvPr id="47" name="Google Shape;140;p2">
            <a:extLst>
              <a:ext uri="{FF2B5EF4-FFF2-40B4-BE49-F238E27FC236}">
                <a16:creationId xmlns:a16="http://schemas.microsoft.com/office/drawing/2014/main" id="{89345DD0-164B-6F42-16D0-FE9C6B211F8B}"/>
              </a:ext>
            </a:extLst>
          </p:cNvPr>
          <p:cNvSpPr txBox="1"/>
          <p:nvPr/>
        </p:nvSpPr>
        <p:spPr>
          <a:xfrm>
            <a:off x="14939004" y="3544850"/>
            <a:ext cx="2791332" cy="139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Personel Keselamatan Konstruksi</a:t>
            </a:r>
            <a:endParaRPr/>
          </a:p>
        </p:txBody>
      </p:sp>
      <p:sp>
        <p:nvSpPr>
          <p:cNvPr id="48" name="Google Shape;141;p2">
            <a:extLst>
              <a:ext uri="{FF2B5EF4-FFF2-40B4-BE49-F238E27FC236}">
                <a16:creationId xmlns:a16="http://schemas.microsoft.com/office/drawing/2014/main" id="{74ABEED7-24DD-04B9-8ED9-F71167070483}"/>
              </a:ext>
            </a:extLst>
          </p:cNvPr>
          <p:cNvSpPr txBox="1"/>
          <p:nvPr/>
        </p:nvSpPr>
        <p:spPr>
          <a:xfrm>
            <a:off x="1443470" y="6506290"/>
            <a:ext cx="3150267" cy="139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Fasilitas sarana, prasarana, dan alat kesehatan</a:t>
            </a:r>
            <a:endParaRPr/>
          </a:p>
        </p:txBody>
      </p:sp>
      <p:sp>
        <p:nvSpPr>
          <p:cNvPr id="49" name="Google Shape;142;p2">
            <a:extLst>
              <a:ext uri="{FF2B5EF4-FFF2-40B4-BE49-F238E27FC236}">
                <a16:creationId xmlns:a16="http://schemas.microsoft.com/office/drawing/2014/main" id="{A1A9424D-D955-95EA-7532-9788B6241A9D}"/>
              </a:ext>
            </a:extLst>
          </p:cNvPr>
          <p:cNvSpPr txBox="1"/>
          <p:nvPr/>
        </p:nvSpPr>
        <p:spPr>
          <a:xfrm>
            <a:off x="9820359" y="6481443"/>
            <a:ext cx="2824965" cy="2327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Konsultasi dengan Ahli terkait Keselamatan Konstruksi</a:t>
            </a:r>
            <a:endParaRPr/>
          </a:p>
        </p:txBody>
      </p:sp>
      <p:sp>
        <p:nvSpPr>
          <p:cNvPr id="50" name="Google Shape;143;p2">
            <a:extLst>
              <a:ext uri="{FF2B5EF4-FFF2-40B4-BE49-F238E27FC236}">
                <a16:creationId xmlns:a16="http://schemas.microsoft.com/office/drawing/2014/main" id="{F9EB6E5B-40BE-82EE-D85A-717B33AF0F4D}"/>
              </a:ext>
            </a:extLst>
          </p:cNvPr>
          <p:cNvSpPr txBox="1"/>
          <p:nvPr/>
        </p:nvSpPr>
        <p:spPr>
          <a:xfrm>
            <a:off x="5576226" y="6481431"/>
            <a:ext cx="3639600" cy="171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Rambu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Perlengkapan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lalu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lintas</a:t>
            </a:r>
            <a:endParaRPr/>
          </a:p>
        </p:txBody>
      </p:sp>
      <p:sp>
        <p:nvSpPr>
          <p:cNvPr id="51" name="Google Shape;144;p2">
            <a:extLst>
              <a:ext uri="{FF2B5EF4-FFF2-40B4-BE49-F238E27FC236}">
                <a16:creationId xmlns:a16="http://schemas.microsoft.com/office/drawing/2014/main" id="{9526B800-1712-5D7B-F083-AC5DC68676E0}"/>
              </a:ext>
            </a:extLst>
          </p:cNvPr>
          <p:cNvSpPr txBox="1"/>
          <p:nvPr/>
        </p:nvSpPr>
        <p:spPr>
          <a:xfrm>
            <a:off x="13670714" y="6481443"/>
            <a:ext cx="4088198" cy="186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Kegiatan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peralatan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terkait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Pengendalian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Risiko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0" i="0" u="none" strike="noStrike" cap="none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9186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901" y="482537"/>
            <a:ext cx="6571298" cy="66460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4200" spc="-15" dirty="0">
                <a:solidFill>
                  <a:srgbClr val="283979"/>
                </a:solidFill>
              </a:rPr>
              <a:t>PENGELOMPOKAN</a:t>
            </a:r>
            <a:r>
              <a:rPr sz="4200" spc="-203" dirty="0">
                <a:solidFill>
                  <a:srgbClr val="283979"/>
                </a:solidFill>
              </a:rPr>
              <a:t> </a:t>
            </a:r>
            <a:r>
              <a:rPr sz="4200" spc="-30" dirty="0">
                <a:solidFill>
                  <a:srgbClr val="283979"/>
                </a:solidFill>
              </a:rPr>
              <a:t>AHSP</a:t>
            </a:r>
            <a:endParaRPr sz="4200"/>
          </a:p>
        </p:txBody>
      </p:sp>
      <p:sp>
        <p:nvSpPr>
          <p:cNvPr id="3" name="object 3"/>
          <p:cNvSpPr/>
          <p:nvPr/>
        </p:nvSpPr>
        <p:spPr>
          <a:xfrm>
            <a:off x="587292" y="2255138"/>
            <a:ext cx="5349240" cy="645795"/>
          </a:xfrm>
          <a:custGeom>
            <a:avLst/>
            <a:gdLst/>
            <a:ahLst/>
            <a:cxnLst/>
            <a:rect l="l" t="t" r="r" b="b"/>
            <a:pathLst>
              <a:path w="3566160" h="430530">
                <a:moveTo>
                  <a:pt x="3557790" y="0"/>
                </a:moveTo>
                <a:lnTo>
                  <a:pt x="7835" y="0"/>
                </a:lnTo>
                <a:lnTo>
                  <a:pt x="0" y="7747"/>
                </a:lnTo>
                <a:lnTo>
                  <a:pt x="0" y="17525"/>
                </a:lnTo>
                <a:lnTo>
                  <a:pt x="0" y="422656"/>
                </a:lnTo>
                <a:lnTo>
                  <a:pt x="7835" y="430529"/>
                </a:lnTo>
                <a:lnTo>
                  <a:pt x="3557790" y="430529"/>
                </a:lnTo>
                <a:lnTo>
                  <a:pt x="3565664" y="422656"/>
                </a:lnTo>
                <a:lnTo>
                  <a:pt x="3565664" y="7747"/>
                </a:lnTo>
                <a:lnTo>
                  <a:pt x="3557790" y="0"/>
                </a:lnTo>
                <a:close/>
              </a:path>
            </a:pathLst>
          </a:custGeom>
          <a:solidFill>
            <a:srgbClr val="DDEAF6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93963" y="2390393"/>
            <a:ext cx="2544128" cy="343364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AHSP</a:t>
            </a:r>
            <a:r>
              <a:rPr sz="2100" b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BIDANG</a:t>
            </a:r>
            <a:r>
              <a:rPr sz="2100" b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SDA</a:t>
            </a:r>
            <a:endParaRPr sz="21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656" y="1494282"/>
            <a:ext cx="5349240" cy="546735"/>
          </a:xfrm>
          <a:custGeom>
            <a:avLst/>
            <a:gdLst/>
            <a:ahLst/>
            <a:cxnLst/>
            <a:rect l="l" t="t" r="r" b="b"/>
            <a:pathLst>
              <a:path w="3566160" h="364490">
                <a:moveTo>
                  <a:pt x="3504907" y="0"/>
                </a:moveTo>
                <a:lnTo>
                  <a:pt x="60718" y="0"/>
                </a:lnTo>
                <a:lnTo>
                  <a:pt x="37081" y="4790"/>
                </a:lnTo>
                <a:lnTo>
                  <a:pt x="17781" y="17843"/>
                </a:lnTo>
                <a:lnTo>
                  <a:pt x="4770" y="37183"/>
                </a:lnTo>
                <a:lnTo>
                  <a:pt x="0" y="60833"/>
                </a:lnTo>
                <a:lnTo>
                  <a:pt x="0" y="303657"/>
                </a:lnTo>
                <a:lnTo>
                  <a:pt x="4770" y="327286"/>
                </a:lnTo>
                <a:lnTo>
                  <a:pt x="17781" y="346582"/>
                </a:lnTo>
                <a:lnTo>
                  <a:pt x="37081" y="359592"/>
                </a:lnTo>
                <a:lnTo>
                  <a:pt x="60718" y="364363"/>
                </a:lnTo>
                <a:lnTo>
                  <a:pt x="3504907" y="364363"/>
                </a:lnTo>
                <a:lnTo>
                  <a:pt x="3528557" y="359592"/>
                </a:lnTo>
                <a:lnTo>
                  <a:pt x="3547897" y="346582"/>
                </a:lnTo>
                <a:lnTo>
                  <a:pt x="3560950" y="327286"/>
                </a:lnTo>
                <a:lnTo>
                  <a:pt x="3565740" y="303657"/>
                </a:lnTo>
                <a:lnTo>
                  <a:pt x="3565740" y="60833"/>
                </a:lnTo>
                <a:lnTo>
                  <a:pt x="3560950" y="37183"/>
                </a:lnTo>
                <a:lnTo>
                  <a:pt x="3547897" y="17843"/>
                </a:lnTo>
                <a:lnTo>
                  <a:pt x="3528557" y="4790"/>
                </a:lnTo>
                <a:lnTo>
                  <a:pt x="350490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7330" y="1559242"/>
            <a:ext cx="2016443" cy="3876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2400" b="1" kern="0" dirty="0">
                <a:solidFill>
                  <a:srgbClr val="FFFFFF"/>
                </a:solidFill>
                <a:latin typeface="Arial"/>
                <a:cs typeface="Arial"/>
              </a:rPr>
              <a:t>LAMPIRAN</a:t>
            </a:r>
            <a:r>
              <a:rPr sz="2400" b="1" kern="0" spc="-8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kern="0" spc="-38" dirty="0">
                <a:solidFill>
                  <a:srgbClr val="FFFFFF"/>
                </a:solidFill>
                <a:latin typeface="Arial"/>
                <a:cs typeface="Arial"/>
              </a:rPr>
              <a:t>IV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7292" y="3206876"/>
            <a:ext cx="5349240" cy="6143625"/>
          </a:xfrm>
          <a:custGeom>
            <a:avLst/>
            <a:gdLst/>
            <a:ahLst/>
            <a:cxnLst/>
            <a:rect l="l" t="t" r="r" b="b"/>
            <a:pathLst>
              <a:path w="3566160" h="4095750">
                <a:moveTo>
                  <a:pt x="3425202" y="0"/>
                </a:moveTo>
                <a:lnTo>
                  <a:pt x="140525" y="0"/>
                </a:lnTo>
                <a:lnTo>
                  <a:pt x="96108" y="7171"/>
                </a:lnTo>
                <a:lnTo>
                  <a:pt x="57533" y="27139"/>
                </a:lnTo>
                <a:lnTo>
                  <a:pt x="27113" y="57579"/>
                </a:lnTo>
                <a:lnTo>
                  <a:pt x="7164" y="96170"/>
                </a:lnTo>
                <a:lnTo>
                  <a:pt x="0" y="140589"/>
                </a:lnTo>
                <a:lnTo>
                  <a:pt x="0" y="3954957"/>
                </a:lnTo>
                <a:lnTo>
                  <a:pt x="7164" y="3999374"/>
                </a:lnTo>
                <a:lnTo>
                  <a:pt x="27113" y="4037950"/>
                </a:lnTo>
                <a:lnTo>
                  <a:pt x="57533" y="4068369"/>
                </a:lnTo>
                <a:lnTo>
                  <a:pt x="96108" y="4088319"/>
                </a:lnTo>
                <a:lnTo>
                  <a:pt x="140525" y="4095483"/>
                </a:lnTo>
                <a:lnTo>
                  <a:pt x="3425202" y="4095483"/>
                </a:lnTo>
                <a:lnTo>
                  <a:pt x="3469607" y="4088319"/>
                </a:lnTo>
                <a:lnTo>
                  <a:pt x="3508167" y="4068369"/>
                </a:lnTo>
                <a:lnTo>
                  <a:pt x="3538570" y="4037950"/>
                </a:lnTo>
                <a:lnTo>
                  <a:pt x="3558505" y="3999374"/>
                </a:lnTo>
                <a:lnTo>
                  <a:pt x="3565664" y="3954957"/>
                </a:lnTo>
                <a:lnTo>
                  <a:pt x="3565664" y="140589"/>
                </a:lnTo>
                <a:lnTo>
                  <a:pt x="3558505" y="96170"/>
                </a:lnTo>
                <a:lnTo>
                  <a:pt x="3538570" y="57579"/>
                </a:lnTo>
                <a:lnTo>
                  <a:pt x="3508167" y="27139"/>
                </a:lnTo>
                <a:lnTo>
                  <a:pt x="3469607" y="7171"/>
                </a:lnTo>
                <a:lnTo>
                  <a:pt x="3425202" y="0"/>
                </a:lnTo>
                <a:close/>
              </a:path>
            </a:pathLst>
          </a:custGeom>
          <a:solidFill>
            <a:srgbClr val="DDEAF6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4493" y="3576447"/>
            <a:ext cx="3795713" cy="343364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10</a:t>
            </a:r>
            <a:r>
              <a:rPr sz="2100" b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Jenis</a:t>
            </a:r>
            <a:r>
              <a:rPr sz="2100" b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pekerjaan</a:t>
            </a:r>
            <a:r>
              <a:rPr sz="2100" b="1" kern="0" spc="-8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terdiri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atas: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5652" y="3855339"/>
            <a:ext cx="4137660" cy="4237442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475298" indent="-456248" defTabSz="1371600">
              <a:spcBef>
                <a:spcPts val="930"/>
              </a:spcBef>
              <a:buFontTx/>
              <a:buAutoNum type="arabicPeriod"/>
              <a:tabLst>
                <a:tab pos="475298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Komponen</a:t>
            </a:r>
            <a:r>
              <a:rPr sz="210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Dasar</a:t>
            </a:r>
            <a:r>
              <a:rPr sz="2100" kern="0" spc="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Konstruksi;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5298" indent="-456248" defTabSz="1371600">
              <a:spcBef>
                <a:spcPts val="773"/>
              </a:spcBef>
              <a:buFontTx/>
              <a:buAutoNum type="arabicPeriod"/>
              <a:tabLst>
                <a:tab pos="475298" algn="l"/>
              </a:tabLst>
            </a:pP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Bendung;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5298" indent="-456248" defTabSz="1371600">
              <a:spcBef>
                <a:spcPts val="773"/>
              </a:spcBef>
              <a:buFontTx/>
              <a:buAutoNum type="arabicPeriod"/>
              <a:tabLst>
                <a:tab pos="475298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Jaringan</a:t>
            </a:r>
            <a:r>
              <a:rPr sz="2100" kern="0" spc="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Irigasi;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5298" indent="-456248" defTabSz="1371600">
              <a:spcBef>
                <a:spcPts val="795"/>
              </a:spcBef>
              <a:buFontTx/>
              <a:buAutoNum type="arabicPeriod"/>
              <a:tabLst>
                <a:tab pos="475298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Pengaman</a:t>
            </a:r>
            <a:r>
              <a:rPr sz="210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Sungai;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5298" indent="-456248" defTabSz="1371600">
              <a:spcBef>
                <a:spcPts val="773"/>
              </a:spcBef>
              <a:buFontTx/>
              <a:buAutoNum type="arabicPeriod"/>
              <a:tabLst>
                <a:tab pos="475298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Bendungan</a:t>
            </a:r>
            <a:r>
              <a:rPr sz="210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1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Embung;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32448" indent="-513398" defTabSz="1371600">
              <a:spcBef>
                <a:spcPts val="773"/>
              </a:spcBef>
              <a:buFontTx/>
              <a:buAutoNum type="arabicPeriod"/>
              <a:tabLst>
                <a:tab pos="532448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Pengaman</a:t>
            </a:r>
            <a:r>
              <a:rPr sz="210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Pantai;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5298" indent="-456248" defTabSz="1371600">
              <a:spcBef>
                <a:spcPts val="795"/>
              </a:spcBef>
              <a:buFontTx/>
              <a:buAutoNum type="arabicPeriod"/>
              <a:tabLst>
                <a:tab pos="475298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Pengendali</a:t>
            </a:r>
            <a:r>
              <a:rPr sz="210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Muara</a:t>
            </a:r>
            <a:r>
              <a:rPr sz="210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Sungai;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5298" indent="-456248" defTabSz="1371600">
              <a:spcBef>
                <a:spcPts val="780"/>
              </a:spcBef>
              <a:buFontTx/>
              <a:buAutoNum type="arabicPeriod"/>
              <a:tabLst>
                <a:tab pos="475298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Infrastruktur</a:t>
            </a:r>
            <a:r>
              <a:rPr sz="2100" kern="0" spc="113" dirty="0">
                <a:solidFill>
                  <a:sysClr val="windowText" lastClr="000000"/>
                </a:solidFill>
                <a:latin typeface="Arial MT"/>
                <a:cs typeface="Arial MT"/>
              </a:rPr>
              <a:t> 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Rawa;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6250" marR="7620" indent="-457200" defTabSz="1371600">
              <a:lnSpc>
                <a:spcPts val="3315"/>
              </a:lnSpc>
              <a:spcBef>
                <a:spcPts val="127"/>
              </a:spcBef>
              <a:buFontTx/>
              <a:buAutoNum type="arabicPeriod"/>
              <a:tabLst>
                <a:tab pos="47625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Infrastruktur</a:t>
            </a:r>
            <a:r>
              <a:rPr sz="2100" kern="0" spc="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Air</a:t>
            </a:r>
            <a:r>
              <a:rPr sz="2100" kern="0" spc="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Tanah</a:t>
            </a:r>
            <a:r>
              <a:rPr sz="2100" kern="0" spc="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Air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Baku;</a:t>
            </a:r>
            <a:r>
              <a:rPr sz="210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5652" y="8047952"/>
            <a:ext cx="4594860" cy="866263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9050" defTabSz="1371600">
              <a:spcBef>
                <a:spcPts val="915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10.</a:t>
            </a:r>
            <a:r>
              <a:rPr sz="2100" kern="0" spc="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r>
              <a:rPr sz="210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Pintu</a:t>
            </a:r>
            <a:r>
              <a:rPr sz="2100" kern="0" spc="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Air</a:t>
            </a:r>
            <a:r>
              <a:rPr sz="2100" kern="0" spc="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Peralatan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6250" defTabSz="1371600">
              <a:spcBef>
                <a:spcPts val="773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Hidromekanik-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elektrik</a:t>
            </a:r>
            <a:r>
              <a:rPr sz="2100" kern="0" spc="-15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33198" y="1484375"/>
            <a:ext cx="5501640" cy="594360"/>
          </a:xfrm>
          <a:custGeom>
            <a:avLst/>
            <a:gdLst/>
            <a:ahLst/>
            <a:cxnLst/>
            <a:rect l="l" t="t" r="r" b="b"/>
            <a:pathLst>
              <a:path w="3667759" h="396240">
                <a:moveTo>
                  <a:pt x="3601339" y="0"/>
                </a:moveTo>
                <a:lnTo>
                  <a:pt x="66039" y="0"/>
                </a:lnTo>
                <a:lnTo>
                  <a:pt x="40344" y="5193"/>
                </a:lnTo>
                <a:lnTo>
                  <a:pt x="19351" y="19351"/>
                </a:lnTo>
                <a:lnTo>
                  <a:pt x="5193" y="40344"/>
                </a:lnTo>
                <a:lnTo>
                  <a:pt x="0" y="66039"/>
                </a:lnTo>
                <a:lnTo>
                  <a:pt x="0" y="329945"/>
                </a:lnTo>
                <a:lnTo>
                  <a:pt x="5193" y="355695"/>
                </a:lnTo>
                <a:lnTo>
                  <a:pt x="19351" y="376681"/>
                </a:lnTo>
                <a:lnTo>
                  <a:pt x="40344" y="390810"/>
                </a:lnTo>
                <a:lnTo>
                  <a:pt x="66039" y="395986"/>
                </a:lnTo>
                <a:lnTo>
                  <a:pt x="3601339" y="395986"/>
                </a:lnTo>
                <a:lnTo>
                  <a:pt x="3627014" y="390810"/>
                </a:lnTo>
                <a:lnTo>
                  <a:pt x="3647963" y="376682"/>
                </a:lnTo>
                <a:lnTo>
                  <a:pt x="3662078" y="355695"/>
                </a:lnTo>
                <a:lnTo>
                  <a:pt x="3667252" y="329945"/>
                </a:lnTo>
                <a:lnTo>
                  <a:pt x="3667252" y="66039"/>
                </a:lnTo>
                <a:lnTo>
                  <a:pt x="3662078" y="40344"/>
                </a:lnTo>
                <a:lnTo>
                  <a:pt x="3647963" y="19351"/>
                </a:lnTo>
                <a:lnTo>
                  <a:pt x="3627014" y="5193"/>
                </a:lnTo>
                <a:lnTo>
                  <a:pt x="36013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16659" y="1572958"/>
            <a:ext cx="1932623" cy="3876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2400" b="1" kern="0" dirty="0">
                <a:solidFill>
                  <a:srgbClr val="FFFFFF"/>
                </a:solidFill>
                <a:latin typeface="Arial"/>
                <a:cs typeface="Arial"/>
              </a:rPr>
              <a:t>LAMPIRAN</a:t>
            </a:r>
            <a:r>
              <a:rPr sz="2400" b="1" kern="0" spc="-8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kern="0" spc="-7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33198" y="2227136"/>
            <a:ext cx="5501640" cy="701993"/>
          </a:xfrm>
          <a:custGeom>
            <a:avLst/>
            <a:gdLst/>
            <a:ahLst/>
            <a:cxnLst/>
            <a:rect l="l" t="t" r="r" b="b"/>
            <a:pathLst>
              <a:path w="3667759" h="467994">
                <a:moveTo>
                  <a:pt x="3639439" y="0"/>
                </a:moveTo>
                <a:lnTo>
                  <a:pt x="27939" y="0"/>
                </a:lnTo>
                <a:lnTo>
                  <a:pt x="17091" y="2184"/>
                </a:lnTo>
                <a:lnTo>
                  <a:pt x="8207" y="8143"/>
                </a:lnTo>
                <a:lnTo>
                  <a:pt x="2204" y="16984"/>
                </a:lnTo>
                <a:lnTo>
                  <a:pt x="0" y="27812"/>
                </a:lnTo>
                <a:lnTo>
                  <a:pt x="0" y="440054"/>
                </a:lnTo>
                <a:lnTo>
                  <a:pt x="2204" y="450957"/>
                </a:lnTo>
                <a:lnTo>
                  <a:pt x="8207" y="459835"/>
                </a:lnTo>
                <a:lnTo>
                  <a:pt x="17091" y="465808"/>
                </a:lnTo>
                <a:lnTo>
                  <a:pt x="27939" y="467994"/>
                </a:lnTo>
                <a:lnTo>
                  <a:pt x="3639439" y="467994"/>
                </a:lnTo>
                <a:lnTo>
                  <a:pt x="3650267" y="465808"/>
                </a:lnTo>
                <a:lnTo>
                  <a:pt x="3659108" y="459835"/>
                </a:lnTo>
                <a:lnTo>
                  <a:pt x="3665067" y="450957"/>
                </a:lnTo>
                <a:lnTo>
                  <a:pt x="3667252" y="440054"/>
                </a:lnTo>
                <a:lnTo>
                  <a:pt x="3667252" y="27812"/>
                </a:lnTo>
                <a:lnTo>
                  <a:pt x="3665067" y="16984"/>
                </a:lnTo>
                <a:lnTo>
                  <a:pt x="3659108" y="8143"/>
                </a:lnTo>
                <a:lnTo>
                  <a:pt x="3650267" y="2184"/>
                </a:lnTo>
                <a:lnTo>
                  <a:pt x="3639439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84819" y="2390393"/>
            <a:ext cx="2395538" cy="343364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AHSP</a:t>
            </a:r>
            <a:r>
              <a:rPr sz="2100" b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BIDANG</a:t>
            </a:r>
            <a:r>
              <a:rPr sz="2100" b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BM</a:t>
            </a:r>
            <a:endParaRPr sz="21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639" y="1832038"/>
            <a:ext cx="1165688" cy="992696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6533198" y="3206876"/>
            <a:ext cx="5501640" cy="6143625"/>
          </a:xfrm>
          <a:custGeom>
            <a:avLst/>
            <a:gdLst/>
            <a:ahLst/>
            <a:cxnLst/>
            <a:rect l="l" t="t" r="r" b="b"/>
            <a:pathLst>
              <a:path w="3667759" h="4095750">
                <a:moveTo>
                  <a:pt x="3448939" y="0"/>
                </a:moveTo>
                <a:lnTo>
                  <a:pt x="218439" y="0"/>
                </a:lnTo>
                <a:lnTo>
                  <a:pt x="168350" y="5768"/>
                </a:lnTo>
                <a:lnTo>
                  <a:pt x="122371" y="22200"/>
                </a:lnTo>
                <a:lnTo>
                  <a:pt x="81813" y="47986"/>
                </a:lnTo>
                <a:lnTo>
                  <a:pt x="47986" y="81813"/>
                </a:lnTo>
                <a:lnTo>
                  <a:pt x="22200" y="122371"/>
                </a:lnTo>
                <a:lnTo>
                  <a:pt x="5768" y="168350"/>
                </a:lnTo>
                <a:lnTo>
                  <a:pt x="0" y="218440"/>
                </a:lnTo>
                <a:lnTo>
                  <a:pt x="0" y="3877132"/>
                </a:lnTo>
                <a:lnTo>
                  <a:pt x="5768" y="3927200"/>
                </a:lnTo>
                <a:lnTo>
                  <a:pt x="22200" y="3973160"/>
                </a:lnTo>
                <a:lnTo>
                  <a:pt x="47986" y="4013702"/>
                </a:lnTo>
                <a:lnTo>
                  <a:pt x="81813" y="4047516"/>
                </a:lnTo>
                <a:lnTo>
                  <a:pt x="122371" y="4073291"/>
                </a:lnTo>
                <a:lnTo>
                  <a:pt x="168350" y="4089716"/>
                </a:lnTo>
                <a:lnTo>
                  <a:pt x="218439" y="4095483"/>
                </a:lnTo>
                <a:lnTo>
                  <a:pt x="3448939" y="4095483"/>
                </a:lnTo>
                <a:lnTo>
                  <a:pt x="3499021" y="4089716"/>
                </a:lnTo>
                <a:lnTo>
                  <a:pt x="3544982" y="4073291"/>
                </a:lnTo>
                <a:lnTo>
                  <a:pt x="3585515" y="4047516"/>
                </a:lnTo>
                <a:lnTo>
                  <a:pt x="3619315" y="4013702"/>
                </a:lnTo>
                <a:lnTo>
                  <a:pt x="3645076" y="3973160"/>
                </a:lnTo>
                <a:lnTo>
                  <a:pt x="3661490" y="3927200"/>
                </a:lnTo>
                <a:lnTo>
                  <a:pt x="3667252" y="3877132"/>
                </a:lnTo>
                <a:lnTo>
                  <a:pt x="3667252" y="218440"/>
                </a:lnTo>
                <a:lnTo>
                  <a:pt x="3661490" y="168350"/>
                </a:lnTo>
                <a:lnTo>
                  <a:pt x="3645076" y="122371"/>
                </a:lnTo>
                <a:lnTo>
                  <a:pt x="3619315" y="81813"/>
                </a:lnTo>
                <a:lnTo>
                  <a:pt x="3585515" y="47986"/>
                </a:lnTo>
                <a:lnTo>
                  <a:pt x="3544982" y="22200"/>
                </a:lnTo>
                <a:lnTo>
                  <a:pt x="3499021" y="5768"/>
                </a:lnTo>
                <a:lnTo>
                  <a:pt x="3448939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73005" y="1471421"/>
            <a:ext cx="17398365" cy="1587818"/>
            <a:chOff x="382003" y="980947"/>
            <a:chExt cx="11598910" cy="1058545"/>
          </a:xfrm>
        </p:grpSpPr>
        <p:sp>
          <p:nvSpPr>
            <p:cNvPr id="18" name="object 18"/>
            <p:cNvSpPr/>
            <p:nvPr/>
          </p:nvSpPr>
          <p:spPr>
            <a:xfrm>
              <a:off x="391528" y="2010917"/>
              <a:ext cx="11561445" cy="19050"/>
            </a:xfrm>
            <a:custGeom>
              <a:avLst/>
              <a:gdLst/>
              <a:ahLst/>
              <a:cxnLst/>
              <a:rect l="l" t="t" r="r" b="b"/>
              <a:pathLst>
                <a:path w="11561445" h="19050">
                  <a:moveTo>
                    <a:pt x="0" y="0"/>
                  </a:moveTo>
                  <a:lnTo>
                    <a:pt x="11560949" y="18542"/>
                  </a:lnTo>
                </a:path>
              </a:pathLst>
            </a:custGeom>
            <a:ln w="19050">
              <a:solidFill>
                <a:srgbClr val="2B397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360282" y="980947"/>
              <a:ext cx="3620135" cy="396240"/>
            </a:xfrm>
            <a:custGeom>
              <a:avLst/>
              <a:gdLst/>
              <a:ahLst/>
              <a:cxnLst/>
              <a:rect l="l" t="t" r="r" b="b"/>
              <a:pathLst>
                <a:path w="3620134" h="396240">
                  <a:moveTo>
                    <a:pt x="3554222" y="0"/>
                  </a:moveTo>
                  <a:lnTo>
                    <a:pt x="65913" y="0"/>
                  </a:lnTo>
                  <a:lnTo>
                    <a:pt x="40237" y="5193"/>
                  </a:lnTo>
                  <a:lnTo>
                    <a:pt x="19288" y="19351"/>
                  </a:lnTo>
                  <a:lnTo>
                    <a:pt x="5173" y="40344"/>
                  </a:lnTo>
                  <a:lnTo>
                    <a:pt x="0" y="66039"/>
                  </a:lnTo>
                  <a:lnTo>
                    <a:pt x="0" y="330073"/>
                  </a:lnTo>
                  <a:lnTo>
                    <a:pt x="5173" y="355748"/>
                  </a:lnTo>
                  <a:lnTo>
                    <a:pt x="19288" y="376697"/>
                  </a:lnTo>
                  <a:lnTo>
                    <a:pt x="40237" y="390812"/>
                  </a:lnTo>
                  <a:lnTo>
                    <a:pt x="65913" y="395986"/>
                  </a:lnTo>
                  <a:lnTo>
                    <a:pt x="3554222" y="395986"/>
                  </a:lnTo>
                  <a:lnTo>
                    <a:pt x="3579897" y="390812"/>
                  </a:lnTo>
                  <a:lnTo>
                    <a:pt x="3600846" y="376697"/>
                  </a:lnTo>
                  <a:lnTo>
                    <a:pt x="3614961" y="355748"/>
                  </a:lnTo>
                  <a:lnTo>
                    <a:pt x="3620135" y="330073"/>
                  </a:lnTo>
                  <a:lnTo>
                    <a:pt x="3620135" y="66039"/>
                  </a:lnTo>
                  <a:lnTo>
                    <a:pt x="3614961" y="40344"/>
                  </a:lnTo>
                  <a:lnTo>
                    <a:pt x="3600846" y="19351"/>
                  </a:lnTo>
                  <a:lnTo>
                    <a:pt x="3579897" y="5193"/>
                  </a:lnTo>
                  <a:lnTo>
                    <a:pt x="355422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360282" y="1452752"/>
              <a:ext cx="3620135" cy="469265"/>
            </a:xfrm>
            <a:custGeom>
              <a:avLst/>
              <a:gdLst/>
              <a:ahLst/>
              <a:cxnLst/>
              <a:rect l="l" t="t" r="r" b="b"/>
              <a:pathLst>
                <a:path w="3620134" h="469264">
                  <a:moveTo>
                    <a:pt x="3592322" y="0"/>
                  </a:moveTo>
                  <a:lnTo>
                    <a:pt x="27813" y="0"/>
                  </a:lnTo>
                  <a:lnTo>
                    <a:pt x="16984" y="2204"/>
                  </a:lnTo>
                  <a:lnTo>
                    <a:pt x="8143" y="8207"/>
                  </a:lnTo>
                  <a:lnTo>
                    <a:pt x="2184" y="17091"/>
                  </a:lnTo>
                  <a:lnTo>
                    <a:pt x="0" y="27939"/>
                  </a:lnTo>
                  <a:lnTo>
                    <a:pt x="0" y="441071"/>
                  </a:lnTo>
                  <a:lnTo>
                    <a:pt x="2184" y="451973"/>
                  </a:lnTo>
                  <a:lnTo>
                    <a:pt x="8143" y="460851"/>
                  </a:lnTo>
                  <a:lnTo>
                    <a:pt x="16984" y="466824"/>
                  </a:lnTo>
                  <a:lnTo>
                    <a:pt x="27813" y="469011"/>
                  </a:lnTo>
                  <a:lnTo>
                    <a:pt x="3592322" y="469011"/>
                  </a:lnTo>
                  <a:lnTo>
                    <a:pt x="3603150" y="466824"/>
                  </a:lnTo>
                  <a:lnTo>
                    <a:pt x="3611991" y="460851"/>
                  </a:lnTo>
                  <a:lnTo>
                    <a:pt x="3617950" y="451973"/>
                  </a:lnTo>
                  <a:lnTo>
                    <a:pt x="3620135" y="441071"/>
                  </a:lnTo>
                  <a:lnTo>
                    <a:pt x="3620135" y="27939"/>
                  </a:lnTo>
                  <a:lnTo>
                    <a:pt x="3617950" y="17091"/>
                  </a:lnTo>
                  <a:lnTo>
                    <a:pt x="3611991" y="8207"/>
                  </a:lnTo>
                  <a:lnTo>
                    <a:pt x="3603150" y="2204"/>
                  </a:lnTo>
                  <a:lnTo>
                    <a:pt x="3592322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47891" y="3416427"/>
            <a:ext cx="5070156" cy="343364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  <a:tabLst>
                <a:tab pos="638175" algn="l"/>
                <a:tab pos="1651635" algn="l"/>
                <a:tab pos="2920365" algn="l"/>
                <a:tab pos="4282440" algn="l"/>
              </a:tabLst>
            </a:pPr>
            <a:r>
              <a:rPr sz="210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11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210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Jenis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210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Contoh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210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Analisis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210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Harga</a:t>
            </a:r>
            <a:endParaRPr sz="21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47891" y="3736466"/>
            <a:ext cx="4846320" cy="343364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Satuan</a:t>
            </a:r>
            <a:r>
              <a:rPr sz="2100" b="1" kern="0" spc="10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Pekerjaan</a:t>
            </a:r>
            <a:r>
              <a:rPr sz="2100" b="1" kern="0" spc="1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(AHSP)</a:t>
            </a:r>
            <a:r>
              <a:rPr sz="2100" b="1" kern="0" spc="21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terdiri</a:t>
            </a:r>
            <a:r>
              <a:rPr sz="2100" kern="0" spc="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atas</a:t>
            </a:r>
            <a:r>
              <a:rPr sz="2100" kern="0" spc="1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: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47891" y="4015360"/>
            <a:ext cx="5078730" cy="4274247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556260" indent="-537210" defTabSz="1371600">
              <a:spcBef>
                <a:spcPts val="930"/>
              </a:spcBef>
              <a:buFontTx/>
              <a:buAutoNum type="arabicPeriod"/>
              <a:tabLst>
                <a:tab pos="55626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Umum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penerapan</a:t>
            </a:r>
            <a:r>
              <a:rPr sz="2100" kern="0" spc="-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SMKK;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56260" indent="-537210" defTabSz="1371600">
              <a:spcBef>
                <a:spcPts val="773"/>
              </a:spcBef>
              <a:buFontTx/>
              <a:buAutoNum type="arabicPeriod"/>
              <a:tabLst>
                <a:tab pos="556260" algn="l"/>
              </a:tabLst>
            </a:pP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Drainase;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56260" indent="-537210" defTabSz="1371600">
              <a:spcBef>
                <a:spcPts val="773"/>
              </a:spcBef>
              <a:buFontTx/>
              <a:buAutoNum type="arabicPeriod"/>
              <a:tabLst>
                <a:tab pos="55626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Tanah</a:t>
            </a:r>
            <a:r>
              <a:rPr sz="2100" kern="0" spc="-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geosintetik;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56260" indent="-537210" defTabSz="1371600">
              <a:spcBef>
                <a:spcPts val="795"/>
              </a:spcBef>
              <a:buFontTx/>
              <a:buAutoNum type="arabicPeriod"/>
              <a:tabLst>
                <a:tab pos="556260" algn="l"/>
              </a:tabLst>
            </a:pP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preventif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56260" indent="-537210" defTabSz="1371600">
              <a:spcBef>
                <a:spcPts val="773"/>
              </a:spcBef>
              <a:buFontTx/>
              <a:buAutoNum type="arabicPeriod"/>
              <a:tabLst>
                <a:tab pos="55626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Perkerasan</a:t>
            </a:r>
            <a:r>
              <a:rPr sz="2100" kern="0" spc="5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berbutir</a:t>
            </a:r>
            <a:r>
              <a:rPr sz="2100" kern="0" spc="5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5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perkerasan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56260" defTabSz="1371600">
              <a:spcBef>
                <a:spcPts val="773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beton</a:t>
            </a:r>
            <a:r>
              <a:rPr sz="2100" kern="0" spc="-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semen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33400" indent="-514350" defTabSz="1371600">
              <a:spcBef>
                <a:spcPts val="795"/>
              </a:spcBef>
              <a:buFontTx/>
              <a:buAutoNum type="arabicPeriod" startAt="6"/>
              <a:tabLst>
                <a:tab pos="53340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Perkerasan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aspal;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6250" indent="-457200" defTabSz="1371600">
              <a:spcBef>
                <a:spcPts val="780"/>
              </a:spcBef>
              <a:buFontTx/>
              <a:buAutoNum type="arabicPeriod" startAt="6"/>
              <a:tabLst>
                <a:tab pos="476250" algn="l"/>
              </a:tabLst>
            </a:pP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Struktur;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6250" indent="-457200" defTabSz="1371600">
              <a:spcBef>
                <a:spcPts val="773"/>
              </a:spcBef>
              <a:buFontTx/>
              <a:buAutoNum type="arabicPeriod" startAt="6"/>
              <a:tabLst>
                <a:tab pos="47625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Rehabilitasi</a:t>
            </a:r>
            <a:r>
              <a:rPr sz="2100" kern="0" spc="-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jembatan;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6250" indent="-457200" defTabSz="1371600">
              <a:spcBef>
                <a:spcPts val="788"/>
              </a:spcBef>
              <a:buFontTx/>
              <a:buAutoNum type="arabicPeriod" startAt="6"/>
              <a:tabLst>
                <a:tab pos="47625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Harian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lain-lain;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47892" y="8207972"/>
            <a:ext cx="4696778" cy="866263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474345" indent="-455295" defTabSz="1371600">
              <a:spcBef>
                <a:spcPts val="915"/>
              </a:spcBef>
              <a:buFontTx/>
              <a:buAutoNum type="arabicPeriod" startAt="10"/>
              <a:tabLst>
                <a:tab pos="474345" algn="l"/>
              </a:tabLst>
            </a:pP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Pemeliharaan;</a:t>
            </a:r>
            <a:r>
              <a:rPr sz="2100" kern="0" spc="3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74345" indent="-455295" defTabSz="1371600">
              <a:spcBef>
                <a:spcPts val="773"/>
              </a:spcBef>
              <a:buFontTx/>
              <a:buAutoNum type="arabicPeriod" startAt="10"/>
              <a:tabLst>
                <a:tab pos="474345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Jalan</a:t>
            </a:r>
            <a:r>
              <a:rPr sz="2100" kern="0" spc="-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bebas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hambatan</a:t>
            </a:r>
            <a:r>
              <a:rPr sz="2100" kern="0" spc="-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jalan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tol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752765" y="1560194"/>
            <a:ext cx="3011805" cy="1303242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algn="ctr" defTabSz="1371600">
              <a:spcBef>
                <a:spcPts val="143"/>
              </a:spcBef>
            </a:pPr>
            <a:r>
              <a:rPr sz="2400" b="1" kern="0" dirty="0">
                <a:solidFill>
                  <a:srgbClr val="FFFFFF"/>
                </a:solidFill>
                <a:latin typeface="Arial"/>
                <a:cs typeface="Arial"/>
              </a:rPr>
              <a:t>LAMPIRAN</a:t>
            </a:r>
            <a:r>
              <a:rPr sz="2400" b="1" kern="0" spc="-8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kern="0" spc="-38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endParaRPr sz="24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1371600">
              <a:spcBef>
                <a:spcPts val="2055"/>
              </a:spcBef>
            </a:pP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AHSP</a:t>
            </a:r>
            <a:r>
              <a:rPr sz="2100" b="1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BIDANG</a:t>
            </a:r>
            <a:r>
              <a:rPr sz="210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CK</a:t>
            </a:r>
            <a:r>
              <a:rPr sz="2100" b="1" kern="0" spc="-6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DAN</a:t>
            </a:r>
            <a:endParaRPr sz="21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1371600"/>
            <a:r>
              <a:rPr sz="210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PERUMAHAN</a:t>
            </a:r>
            <a:endParaRPr sz="21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540423" y="3213734"/>
            <a:ext cx="5501640" cy="6143625"/>
          </a:xfrm>
          <a:custGeom>
            <a:avLst/>
            <a:gdLst/>
            <a:ahLst/>
            <a:cxnLst/>
            <a:rect l="l" t="t" r="r" b="b"/>
            <a:pathLst>
              <a:path w="3667759" h="4095750">
                <a:moveTo>
                  <a:pt x="3448812" y="0"/>
                </a:moveTo>
                <a:lnTo>
                  <a:pt x="218313" y="0"/>
                </a:lnTo>
                <a:lnTo>
                  <a:pt x="168230" y="5768"/>
                </a:lnTo>
                <a:lnTo>
                  <a:pt x="122269" y="22200"/>
                </a:lnTo>
                <a:lnTo>
                  <a:pt x="81736" y="47986"/>
                </a:lnTo>
                <a:lnTo>
                  <a:pt x="47936" y="81813"/>
                </a:lnTo>
                <a:lnTo>
                  <a:pt x="22175" y="122371"/>
                </a:lnTo>
                <a:lnTo>
                  <a:pt x="5761" y="168350"/>
                </a:lnTo>
                <a:lnTo>
                  <a:pt x="0" y="218439"/>
                </a:lnTo>
                <a:lnTo>
                  <a:pt x="0" y="3877144"/>
                </a:lnTo>
                <a:lnTo>
                  <a:pt x="5761" y="3927208"/>
                </a:lnTo>
                <a:lnTo>
                  <a:pt x="22175" y="3973165"/>
                </a:lnTo>
                <a:lnTo>
                  <a:pt x="47936" y="4013705"/>
                </a:lnTo>
                <a:lnTo>
                  <a:pt x="81736" y="4047517"/>
                </a:lnTo>
                <a:lnTo>
                  <a:pt x="122269" y="4073291"/>
                </a:lnTo>
                <a:lnTo>
                  <a:pt x="168230" y="4089716"/>
                </a:lnTo>
                <a:lnTo>
                  <a:pt x="218313" y="4095483"/>
                </a:lnTo>
                <a:lnTo>
                  <a:pt x="3448812" y="4095483"/>
                </a:lnTo>
                <a:lnTo>
                  <a:pt x="3498901" y="4089716"/>
                </a:lnTo>
                <a:lnTo>
                  <a:pt x="3544880" y="4073291"/>
                </a:lnTo>
                <a:lnTo>
                  <a:pt x="3585438" y="4047517"/>
                </a:lnTo>
                <a:lnTo>
                  <a:pt x="3619265" y="4013705"/>
                </a:lnTo>
                <a:lnTo>
                  <a:pt x="3645051" y="3973165"/>
                </a:lnTo>
                <a:lnTo>
                  <a:pt x="3661483" y="3927208"/>
                </a:lnTo>
                <a:lnTo>
                  <a:pt x="3667252" y="3877144"/>
                </a:lnTo>
                <a:lnTo>
                  <a:pt x="3667252" y="218439"/>
                </a:lnTo>
                <a:lnTo>
                  <a:pt x="3661483" y="168350"/>
                </a:lnTo>
                <a:lnTo>
                  <a:pt x="3645051" y="122371"/>
                </a:lnTo>
                <a:lnTo>
                  <a:pt x="3619265" y="81813"/>
                </a:lnTo>
                <a:lnTo>
                  <a:pt x="3585438" y="47986"/>
                </a:lnTo>
                <a:lnTo>
                  <a:pt x="3544880" y="22200"/>
                </a:lnTo>
                <a:lnTo>
                  <a:pt x="3498901" y="5768"/>
                </a:lnTo>
                <a:lnTo>
                  <a:pt x="3448812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756070" y="3423284"/>
            <a:ext cx="4405313" cy="666529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12</a:t>
            </a:r>
            <a:r>
              <a:rPr sz="2100" b="1" kern="0" spc="1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Divisi</a:t>
            </a:r>
            <a:r>
              <a:rPr sz="2100" b="1" kern="0" spc="1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(Pokok</a:t>
            </a:r>
            <a:r>
              <a:rPr sz="2100" b="1" kern="0" spc="1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Pekerjaan)</a:t>
            </a:r>
            <a:r>
              <a:rPr sz="2100" b="1" kern="0" spc="1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AHSP</a:t>
            </a:r>
            <a:endParaRPr sz="21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/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terdiri</a:t>
            </a:r>
            <a:r>
              <a:rPr sz="2100" kern="0" spc="-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atas: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756069" y="4022218"/>
            <a:ext cx="4667250" cy="3848489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423863" indent="-404813" defTabSz="1371600">
              <a:spcBef>
                <a:spcPts val="930"/>
              </a:spcBef>
              <a:buFontTx/>
              <a:buAutoNum type="arabicPeriod"/>
              <a:tabLst>
                <a:tab pos="423863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Persiapan</a:t>
            </a:r>
            <a:r>
              <a:rPr sz="2100" kern="0" spc="-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Lapangan</a:t>
            </a:r>
            <a:r>
              <a:rPr sz="2100" kern="0" spc="-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/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site</a:t>
            </a:r>
            <a:r>
              <a:rPr sz="2100" i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100" i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work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3863" indent="-404813" defTabSz="1371600">
              <a:spcBef>
                <a:spcPts val="773"/>
              </a:spcBef>
              <a:buFontTx/>
              <a:buAutoNum type="arabicPeriod"/>
              <a:tabLst>
                <a:tab pos="423863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Struktur;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3863" indent="-404813" defTabSz="1371600">
              <a:spcBef>
                <a:spcPts val="773"/>
              </a:spcBef>
              <a:buFontTx/>
              <a:buAutoNum type="arabicPeriod"/>
              <a:tabLst>
                <a:tab pos="423863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Arsitektur;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3863" indent="-404813" defTabSz="1371600">
              <a:spcBef>
                <a:spcPts val="795"/>
              </a:spcBef>
              <a:buFontTx/>
              <a:buAutoNum type="arabicPeriod"/>
              <a:tabLst>
                <a:tab pos="423863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Lansekap;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3863" indent="-404813" defTabSz="1371600">
              <a:spcBef>
                <a:spcPts val="773"/>
              </a:spcBef>
              <a:buFontTx/>
              <a:buAutoNum type="arabicPeriod"/>
              <a:tabLst>
                <a:tab pos="423863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Mekanikal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Elektrikal;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3863" indent="-404813" defTabSz="1371600">
              <a:spcBef>
                <a:spcPts val="773"/>
              </a:spcBef>
              <a:buFontTx/>
              <a:buAutoNum type="arabicPeriod"/>
              <a:tabLst>
                <a:tab pos="423863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r>
              <a:rPr sz="2100" kern="0" spc="-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Plambing;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3863" indent="-404813" defTabSz="1371600">
              <a:spcBef>
                <a:spcPts val="795"/>
              </a:spcBef>
              <a:buFontTx/>
              <a:buAutoNum type="arabicPeriod"/>
              <a:tabLst>
                <a:tab pos="423863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Jalan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pada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Permukiman;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3863" indent="-404813" defTabSz="1371600">
              <a:spcBef>
                <a:spcPts val="780"/>
              </a:spcBef>
              <a:buFontTx/>
              <a:buAutoNum type="arabicPeriod"/>
              <a:tabLst>
                <a:tab pos="423863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Drainase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Jalan;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3863" indent="-404813" defTabSz="1371600">
              <a:spcBef>
                <a:spcPts val="773"/>
              </a:spcBef>
              <a:buFontTx/>
              <a:buAutoNum type="arabicPeriod"/>
              <a:tabLst>
                <a:tab pos="423863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Jaringan</a:t>
            </a:r>
            <a:r>
              <a:rPr sz="2100" kern="0" spc="-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Pipa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di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Luar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Gedung;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756070" y="7795716"/>
            <a:ext cx="4915853" cy="1292983"/>
          </a:xfrm>
          <a:prstGeom prst="rect">
            <a:avLst/>
          </a:prstGeom>
        </p:spPr>
        <p:txBody>
          <a:bodyPr vert="horz" wrap="square" lIns="0" tIns="117158" rIns="0" bIns="0" rtlCol="0">
            <a:spAutoFit/>
          </a:bodyPr>
          <a:lstStyle/>
          <a:p>
            <a:pPr marL="422910" indent="-403860" defTabSz="1371600">
              <a:spcBef>
                <a:spcPts val="923"/>
              </a:spcBef>
              <a:buFontTx/>
              <a:buAutoNum type="arabicPeriod" startAt="10"/>
              <a:tabLst>
                <a:tab pos="42291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Sistem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Struktur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RISHA;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2910" indent="-403860" defTabSz="1371600">
              <a:spcBef>
                <a:spcPts val="773"/>
              </a:spcBef>
              <a:buFontTx/>
              <a:buAutoNum type="arabicPeriod" startAt="10"/>
              <a:tabLst>
                <a:tab pos="42291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Tipologi</a:t>
            </a:r>
            <a:r>
              <a:rPr sz="210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RISHA;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22910" indent="-403860" defTabSz="1371600">
              <a:spcBef>
                <a:spcPts val="773"/>
              </a:spcBef>
              <a:buFontTx/>
              <a:buAutoNum type="arabicPeriod" startAt="10"/>
              <a:tabLst>
                <a:tab pos="42291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Desain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Tipe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Bangunan</a:t>
            </a:r>
            <a:r>
              <a:rPr sz="210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Rumah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Susun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518760" y="9555436"/>
            <a:ext cx="659130" cy="585788"/>
          </a:xfrm>
          <a:custGeom>
            <a:avLst/>
            <a:gdLst/>
            <a:ahLst/>
            <a:cxnLst/>
            <a:rect l="l" t="t" r="r" b="b"/>
            <a:pathLst>
              <a:path w="439420" h="390525">
                <a:moveTo>
                  <a:pt x="439242" y="0"/>
                </a:moveTo>
                <a:lnTo>
                  <a:pt x="0" y="0"/>
                </a:lnTo>
                <a:lnTo>
                  <a:pt x="0" y="390436"/>
                </a:lnTo>
                <a:lnTo>
                  <a:pt x="439242" y="390436"/>
                </a:lnTo>
                <a:lnTo>
                  <a:pt x="43924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595871" y="1794948"/>
            <a:ext cx="7032308" cy="1156335"/>
            <a:chOff x="4397247" y="1196632"/>
            <a:chExt cx="4688205" cy="770890"/>
          </a:xfrm>
        </p:grpSpPr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7247" y="1227988"/>
              <a:ext cx="725131" cy="73949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60282" y="1196632"/>
              <a:ext cx="725131" cy="725131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defTabSz="1371600">
              <a:lnSpc>
                <a:spcPts val="2421"/>
              </a:lnSpc>
            </a:pPr>
            <a:fld id="{81D60167-4931-47E6-BA6A-407CBD079E47}" type="slidenum">
              <a:rPr kern="0" spc="-38" dirty="0">
                <a:solidFill>
                  <a:prstClr val="white"/>
                </a:solidFill>
              </a:rPr>
              <a:pPr marL="57150" defTabSz="1371600">
                <a:lnSpc>
                  <a:spcPts val="2421"/>
                </a:lnSpc>
              </a:pPr>
              <a:t>23</a:t>
            </a:fld>
            <a:endParaRPr kern="0" spc="-38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4FB52-8F5B-5295-0F89-164288CB3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7ED19F3-F360-77A9-B36C-E8828728A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3"/>
          <a:stretch/>
        </p:blipFill>
        <p:spPr bwMode="auto">
          <a:xfrm>
            <a:off x="-31435" y="-38100"/>
            <a:ext cx="1831943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0AF75793-094D-4C6F-8C26-A2259FFF7150}"/>
              </a:ext>
            </a:extLst>
          </p:cNvPr>
          <p:cNvGrpSpPr/>
          <p:nvPr/>
        </p:nvGrpSpPr>
        <p:grpSpPr>
          <a:xfrm>
            <a:off x="-20140" y="7277100"/>
            <a:ext cx="18319436" cy="3009900"/>
            <a:chOff x="0" y="0"/>
            <a:chExt cx="8091963" cy="1819158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5D537AA1-4461-00BE-07F9-5DDBAE1B41FD}"/>
                </a:ext>
              </a:extLst>
            </p:cNvPr>
            <p:cNvSpPr/>
            <p:nvPr/>
          </p:nvSpPr>
          <p:spPr>
            <a:xfrm>
              <a:off x="0" y="0"/>
              <a:ext cx="8091963" cy="1819158"/>
            </a:xfrm>
            <a:custGeom>
              <a:avLst/>
              <a:gdLst/>
              <a:ahLst/>
              <a:cxnLst/>
              <a:rect l="l" t="t" r="r" b="b"/>
              <a:pathLst>
                <a:path w="8091963" h="1725769">
                  <a:moveTo>
                    <a:pt x="0" y="0"/>
                  </a:moveTo>
                  <a:lnTo>
                    <a:pt x="8091963" y="0"/>
                  </a:lnTo>
                  <a:lnTo>
                    <a:pt x="8091963" y="1725769"/>
                  </a:lnTo>
                  <a:lnTo>
                    <a:pt x="0" y="1725769"/>
                  </a:lnTo>
                  <a:close/>
                </a:path>
              </a:pathLst>
            </a:custGeom>
            <a:grp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id="{8A02266F-A7A4-C771-FBAA-479EC5CF9C69}"/>
              </a:ext>
            </a:extLst>
          </p:cNvPr>
          <p:cNvSpPr txBox="1"/>
          <p:nvPr/>
        </p:nvSpPr>
        <p:spPr>
          <a:xfrm>
            <a:off x="761999" y="7840375"/>
            <a:ext cx="17548589" cy="1845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6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LAMPIRAN VII PENGAJUAN USULAN AHSP</a:t>
            </a:r>
          </a:p>
          <a:p>
            <a:pPr>
              <a:lnSpc>
                <a:spcPts val="7839"/>
              </a:lnSpc>
            </a:pPr>
            <a:r>
              <a:rPr lang="en-US" sz="3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DIRJEN BINA KONSTRUKSI NO. 30/SE/Dk/2025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F8359A-4BA5-1EF9-F57F-20FF3A149D5F}"/>
              </a:ext>
            </a:extLst>
          </p:cNvPr>
          <p:cNvCxnSpPr>
            <a:cxnSpLocks/>
          </p:cNvCxnSpPr>
          <p:nvPr/>
        </p:nvCxnSpPr>
        <p:spPr>
          <a:xfrm flipV="1">
            <a:off x="609600" y="7658100"/>
            <a:ext cx="0" cy="2209800"/>
          </a:xfrm>
          <a:prstGeom prst="line">
            <a:avLst/>
          </a:prstGeom>
          <a:ln w="38100">
            <a:solidFill>
              <a:srgbClr val="EF9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72F1B33-58DA-E743-D979-749AE4281F2C}"/>
              </a:ext>
            </a:extLst>
          </p:cNvPr>
          <p:cNvGrpSpPr/>
          <p:nvPr/>
        </p:nvGrpSpPr>
        <p:grpSpPr>
          <a:xfrm>
            <a:off x="15831671" y="6724"/>
            <a:ext cx="2438400" cy="1597959"/>
            <a:chOff x="14706600" y="0"/>
            <a:chExt cx="3276600" cy="20955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D46F12D-652F-8C8F-5B99-75F61B9DBCD1}"/>
                </a:ext>
              </a:extLst>
            </p:cNvPr>
            <p:cNvSpPr/>
            <p:nvPr/>
          </p:nvSpPr>
          <p:spPr>
            <a:xfrm>
              <a:off x="14706600" y="0"/>
              <a:ext cx="3276600" cy="20955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7DF72D-7717-1FE1-5AF4-8BB67915E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2788" y="190500"/>
              <a:ext cx="3240412" cy="1800229"/>
            </a:xfrm>
            <a:prstGeom prst="rect">
              <a:avLst/>
            </a:prstGeom>
          </p:spPr>
        </p:pic>
      </p:grpSp>
      <p:sp>
        <p:nvSpPr>
          <p:cNvPr id="6" name="Google Shape;655;p10">
            <a:extLst>
              <a:ext uri="{FF2B5EF4-FFF2-40B4-BE49-F238E27FC236}">
                <a16:creationId xmlns:a16="http://schemas.microsoft.com/office/drawing/2014/main" id="{9B66588B-1B17-7DD0-C0DB-E4011745BEEE}"/>
              </a:ext>
            </a:extLst>
          </p:cNvPr>
          <p:cNvSpPr txBox="1"/>
          <p:nvPr/>
        </p:nvSpPr>
        <p:spPr>
          <a:xfrm>
            <a:off x="17613627" y="9747186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24</a:t>
            </a:fld>
            <a:endParaRPr sz="210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33361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475B3-3450-5483-6005-283CF042D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955C838-B6DD-80C9-A176-787BB639825D}"/>
              </a:ext>
            </a:extLst>
          </p:cNvPr>
          <p:cNvGrpSpPr/>
          <p:nvPr/>
        </p:nvGrpSpPr>
        <p:grpSpPr>
          <a:xfrm>
            <a:off x="502" y="-50149"/>
            <a:ext cx="18286996" cy="2281210"/>
            <a:chOff x="0" y="2444750"/>
            <a:chExt cx="11496676" cy="1835150"/>
          </a:xfrm>
        </p:grpSpPr>
        <p:pic>
          <p:nvPicPr>
            <p:cNvPr id="30" name="Picture 29" descr="A close up of a garden&#10;&#10;Description automatically generated">
              <a:extLst>
                <a:ext uri="{FF2B5EF4-FFF2-40B4-BE49-F238E27FC236}">
                  <a16:creationId xmlns:a16="http://schemas.microsoft.com/office/drawing/2014/main" id="{E28DA955-1A45-7942-A492-3A560DB80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448322"/>
              <a:ext cx="11496676" cy="183157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616699C-0564-A4C6-B0D5-9747166C2A0C}"/>
                </a:ext>
              </a:extLst>
            </p:cNvPr>
            <p:cNvSpPr/>
            <p:nvPr/>
          </p:nvSpPr>
          <p:spPr>
            <a:xfrm>
              <a:off x="0" y="2444750"/>
              <a:ext cx="11496675" cy="1480896"/>
            </a:xfrm>
            <a:prstGeom prst="rect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>
                <a:defRPr/>
              </a:pPr>
              <a:endParaRPr lang="en-ID" sz="199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8" name="Picture 8">
            <a:extLst>
              <a:ext uri="{FF2B5EF4-FFF2-40B4-BE49-F238E27FC236}">
                <a16:creationId xmlns:a16="http://schemas.microsoft.com/office/drawing/2014/main" id="{D46CACBF-D59D-B904-97FC-BB0659AC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18384140" cy="84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2A500ACA-07AE-51BC-3C08-EFD1FA2B5F38}"/>
              </a:ext>
            </a:extLst>
          </p:cNvPr>
          <p:cNvGrpSpPr/>
          <p:nvPr/>
        </p:nvGrpSpPr>
        <p:grpSpPr>
          <a:xfrm>
            <a:off x="345219" y="437033"/>
            <a:ext cx="340035" cy="133350"/>
            <a:chOff x="0" y="0"/>
            <a:chExt cx="453379" cy="177800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13A47A5D-277A-78FF-94AF-4E520356397B}"/>
                </a:ext>
              </a:extLst>
            </p:cNvPr>
            <p:cNvSpPr/>
            <p:nvPr/>
          </p:nvSpPr>
          <p:spPr>
            <a:xfrm>
              <a:off x="0" y="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49D1BFC5-4D1D-5071-E8E1-6A9771148D1E}"/>
                </a:ext>
              </a:extLst>
            </p:cNvPr>
            <p:cNvSpPr/>
            <p:nvPr/>
          </p:nvSpPr>
          <p:spPr>
            <a:xfrm>
              <a:off x="0" y="13970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F33DB57-FBDE-47B4-83C7-A7DF86A61081}"/>
              </a:ext>
            </a:extLst>
          </p:cNvPr>
          <p:cNvGrpSpPr/>
          <p:nvPr/>
        </p:nvGrpSpPr>
        <p:grpSpPr>
          <a:xfrm>
            <a:off x="910423" y="82249"/>
            <a:ext cx="16653838" cy="1565273"/>
            <a:chOff x="0" y="0"/>
            <a:chExt cx="22205117" cy="2087030"/>
          </a:xfrm>
        </p:grpSpPr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E522B73-A2BB-AE34-7F1E-7008F3A5A40B}"/>
                </a:ext>
              </a:extLst>
            </p:cNvPr>
            <p:cNvSpPr txBox="1"/>
            <p:nvPr/>
          </p:nvSpPr>
          <p:spPr>
            <a:xfrm>
              <a:off x="0" y="0"/>
              <a:ext cx="22205117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buClr>
                  <a:srgbClr val="000000"/>
                </a:buClr>
                <a:buSzPts val="2800"/>
              </a:pPr>
              <a:r>
                <a:rPr lang="en-US" sz="7200" b="1">
                  <a:solidFill>
                    <a:schemeClr val="bg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PENGAJUAN USULAN AHSP</a:t>
              </a:r>
              <a:endParaRPr lang="en-US" sz="7200">
                <a:solidFill>
                  <a:srgbClr val="FFC000"/>
                </a:solidFill>
                <a:latin typeface="Kollektif" panose="020B060402020202020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B92B7F5-9647-8BA1-403B-715079CD1680}"/>
                </a:ext>
              </a:extLst>
            </p:cNvPr>
            <p:cNvSpPr txBox="1"/>
            <p:nvPr/>
          </p:nvSpPr>
          <p:spPr>
            <a:xfrm>
              <a:off x="67037" y="1430868"/>
              <a:ext cx="18001834" cy="656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endParaRPr lang="en-US" sz="2999" spc="29">
                <a:solidFill>
                  <a:srgbClr val="D9D9D9"/>
                </a:solidFill>
                <a:latin typeface="Kollektif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AB43C1-366D-08EC-09C1-141C8F97C3DF}"/>
              </a:ext>
            </a:extLst>
          </p:cNvPr>
          <p:cNvGrpSpPr/>
          <p:nvPr/>
        </p:nvGrpSpPr>
        <p:grpSpPr>
          <a:xfrm>
            <a:off x="14149129" y="28142"/>
            <a:ext cx="4102507" cy="1127258"/>
            <a:chOff x="14149129" y="28142"/>
            <a:chExt cx="4102507" cy="112725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721E9A7-2AB7-9AB8-1A26-3ED7A415C205}"/>
                </a:ext>
              </a:extLst>
            </p:cNvPr>
            <p:cNvSpPr/>
            <p:nvPr/>
          </p:nvSpPr>
          <p:spPr>
            <a:xfrm>
              <a:off x="14149129" y="28142"/>
              <a:ext cx="4102507" cy="11272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238F10-A19D-2F59-52BE-1AA64DA2C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4747" y="155964"/>
              <a:ext cx="3982053" cy="871615"/>
            </a:xfrm>
            <a:prstGeom prst="rect">
              <a:avLst/>
            </a:prstGeom>
          </p:spPr>
        </p:pic>
      </p:grpSp>
      <p:sp>
        <p:nvSpPr>
          <p:cNvPr id="6" name="Google Shape;655;p10">
            <a:extLst>
              <a:ext uri="{FF2B5EF4-FFF2-40B4-BE49-F238E27FC236}">
                <a16:creationId xmlns:a16="http://schemas.microsoft.com/office/drawing/2014/main" id="{C7EF8C7D-7741-BA48-0FED-CD08FDB5F407}"/>
              </a:ext>
            </a:extLst>
          </p:cNvPr>
          <p:cNvSpPr txBox="1"/>
          <p:nvPr/>
        </p:nvSpPr>
        <p:spPr>
          <a:xfrm>
            <a:off x="13454817" y="9709470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25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F4577C-D8B2-2DB0-5669-FB4F6B255299}"/>
              </a:ext>
            </a:extLst>
          </p:cNvPr>
          <p:cNvSpPr/>
          <p:nvPr/>
        </p:nvSpPr>
        <p:spPr>
          <a:xfrm>
            <a:off x="994505" y="9448413"/>
            <a:ext cx="16926720" cy="7536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32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237153-90E1-31F7-DEC4-7047646BDE9B}"/>
              </a:ext>
            </a:extLst>
          </p:cNvPr>
          <p:cNvSpPr/>
          <p:nvPr/>
        </p:nvSpPr>
        <p:spPr>
          <a:xfrm>
            <a:off x="994505" y="8178803"/>
            <a:ext cx="16896078" cy="971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32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01C2C5-79C3-9197-AFE7-18014F194564}"/>
              </a:ext>
            </a:extLst>
          </p:cNvPr>
          <p:cNvSpPr/>
          <p:nvPr/>
        </p:nvSpPr>
        <p:spPr>
          <a:xfrm>
            <a:off x="960702" y="5717090"/>
            <a:ext cx="16896078" cy="21636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32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B336E1-D3A2-8699-5A57-9309C4A42943}"/>
              </a:ext>
            </a:extLst>
          </p:cNvPr>
          <p:cNvSpPr/>
          <p:nvPr/>
        </p:nvSpPr>
        <p:spPr>
          <a:xfrm>
            <a:off x="960701" y="2775853"/>
            <a:ext cx="16872107" cy="25081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32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9A0F12-C440-C0A3-E94E-DE3F2E823E14}"/>
              </a:ext>
            </a:extLst>
          </p:cNvPr>
          <p:cNvGrpSpPr/>
          <p:nvPr/>
        </p:nvGrpSpPr>
        <p:grpSpPr>
          <a:xfrm>
            <a:off x="960701" y="1507274"/>
            <a:ext cx="16936266" cy="907327"/>
            <a:chOff x="1168235" y="1322861"/>
            <a:chExt cx="10886217" cy="5863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8DBA24C-6239-3B10-9F38-D2C2C6EE9540}"/>
                </a:ext>
              </a:extLst>
            </p:cNvPr>
            <p:cNvSpPr/>
            <p:nvPr/>
          </p:nvSpPr>
          <p:spPr>
            <a:xfrm>
              <a:off x="1168235" y="1322861"/>
              <a:ext cx="10859747" cy="58637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532">
                <a:solidFill>
                  <a:schemeClr val="tx1"/>
                </a:solidFill>
              </a:endParaRPr>
            </a:p>
          </p:txBody>
        </p:sp>
        <p:sp>
          <p:nvSpPr>
            <p:cNvPr id="21" name="Google Shape;722;p27">
              <a:extLst>
                <a:ext uri="{FF2B5EF4-FFF2-40B4-BE49-F238E27FC236}">
                  <a16:creationId xmlns:a16="http://schemas.microsoft.com/office/drawing/2014/main" id="{8F8D5264-0B1D-AAB2-598B-3AF5E8E2DDC3}"/>
                </a:ext>
              </a:extLst>
            </p:cNvPr>
            <p:cNvSpPr txBox="1"/>
            <p:nvPr/>
          </p:nvSpPr>
          <p:spPr>
            <a:xfrm>
              <a:off x="1320830" y="1386040"/>
              <a:ext cx="10733622" cy="275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1" rIns="91425" bIns="45701" anchor="t" anchorCtr="0">
              <a:spAutoFit/>
            </a:bodyPr>
            <a:lstStyle/>
            <a:p>
              <a:pPr algn="just"/>
              <a:r>
                <a:rPr lang="en-US" sz="2175" err="1">
                  <a:latin typeface="Kollektif" panose="020B0604020202020204" charset="0"/>
                </a:rPr>
                <a:t>Pengajuan</a:t>
              </a:r>
              <a:r>
                <a:rPr lang="en-US" sz="2175">
                  <a:latin typeface="Kollektif" panose="020B0604020202020204" charset="0"/>
                </a:rPr>
                <a:t> </a:t>
              </a:r>
              <a:r>
                <a:rPr lang="en-US" sz="2175" err="1">
                  <a:latin typeface="Kollektif" panose="020B0604020202020204" charset="0"/>
                </a:rPr>
                <a:t>usulan</a:t>
              </a:r>
              <a:r>
                <a:rPr lang="en-US" sz="2175">
                  <a:latin typeface="Kollektif" panose="020B0604020202020204" charset="0"/>
                </a:rPr>
                <a:t> AHSP </a:t>
              </a:r>
              <a:r>
                <a:rPr lang="en-US" sz="2175" err="1">
                  <a:latin typeface="Kollektif" panose="020B0604020202020204" charset="0"/>
                </a:rPr>
                <a:t>baru</a:t>
              </a:r>
              <a:r>
                <a:rPr lang="en-US" sz="2175">
                  <a:latin typeface="Kollektif" panose="020B0604020202020204" charset="0"/>
                </a:rPr>
                <a:t> </a:t>
              </a:r>
              <a:r>
                <a:rPr lang="en-US" sz="2175" err="1">
                  <a:latin typeface="Kollektif" panose="020B0604020202020204" charset="0"/>
                </a:rPr>
                <a:t>dilakukan</a:t>
              </a:r>
              <a:r>
                <a:rPr lang="en-US" sz="2175">
                  <a:latin typeface="Kollektif" panose="020B0604020202020204" charset="0"/>
                </a:rPr>
                <a:t> pada </a:t>
              </a:r>
              <a:r>
                <a:rPr lang="en-US" sz="2175" err="1">
                  <a:latin typeface="Kollektif" panose="020B0604020202020204" charset="0"/>
                </a:rPr>
                <a:t>tahap</a:t>
              </a:r>
              <a:r>
                <a:rPr lang="en-US" sz="2175">
                  <a:latin typeface="Kollektif" panose="020B0604020202020204" charset="0"/>
                </a:rPr>
                <a:t> </a:t>
              </a:r>
              <a:r>
                <a:rPr lang="en-US" sz="2175" err="1">
                  <a:latin typeface="Kollektif" panose="020B0604020202020204" charset="0"/>
                </a:rPr>
                <a:t>perencanaan</a:t>
              </a:r>
              <a:r>
                <a:rPr lang="en-US" sz="2175">
                  <a:latin typeface="Kollektif" panose="020B0604020202020204" charset="0"/>
                </a:rPr>
                <a:t> </a:t>
              </a:r>
              <a:r>
                <a:rPr lang="en-US" sz="2175" err="1">
                  <a:latin typeface="Kollektif" panose="020B0604020202020204" charset="0"/>
                </a:rPr>
                <a:t>pengadaan</a:t>
              </a:r>
              <a:r>
                <a:rPr lang="en-US" sz="2175">
                  <a:latin typeface="Kollektif" panose="020B0604020202020204" charset="0"/>
                </a:rPr>
                <a:t> (pada </a:t>
              </a:r>
              <a:r>
                <a:rPr lang="en-US" sz="2175" err="1">
                  <a:latin typeface="Kollektif" panose="020B0604020202020204" charset="0"/>
                </a:rPr>
                <a:t>tahap</a:t>
              </a:r>
              <a:r>
                <a:rPr lang="en-US" sz="2175">
                  <a:latin typeface="Kollektif" panose="020B0604020202020204" charset="0"/>
                </a:rPr>
                <a:t> </a:t>
              </a:r>
              <a:r>
                <a:rPr lang="en-US" sz="2175" err="1">
                  <a:latin typeface="Kollektif" panose="020B0604020202020204" charset="0"/>
                </a:rPr>
                <a:t>penyusunan</a:t>
              </a:r>
              <a:r>
                <a:rPr lang="en-US" sz="2175">
                  <a:latin typeface="Kollektif" panose="020B0604020202020204" charset="0"/>
                </a:rPr>
                <a:t> HPP/</a:t>
              </a:r>
              <a:r>
                <a:rPr lang="en-US" sz="2175" i="1">
                  <a:latin typeface="Kollektif" panose="020B0604020202020204" charset="0"/>
                </a:rPr>
                <a:t>engineer’s estimate</a:t>
              </a:r>
              <a:r>
                <a:rPr lang="en-US" sz="2175">
                  <a:latin typeface="Kollektif" panose="020B0604020202020204" charset="0"/>
                </a:rPr>
                <a:t>)</a:t>
              </a:r>
              <a:endParaRPr sz="2175">
                <a:latin typeface="Kollektif" panose="020B0604020202020204" charset="0"/>
              </a:endParaRPr>
            </a:p>
          </p:txBody>
        </p:sp>
      </p:grpSp>
      <p:sp>
        <p:nvSpPr>
          <p:cNvPr id="22" name="Google Shape;722;p27">
            <a:extLst>
              <a:ext uri="{FF2B5EF4-FFF2-40B4-BE49-F238E27FC236}">
                <a16:creationId xmlns:a16="http://schemas.microsoft.com/office/drawing/2014/main" id="{7177EB7C-2879-9157-301F-2FDBD82E9CA5}"/>
              </a:ext>
            </a:extLst>
          </p:cNvPr>
          <p:cNvSpPr txBox="1"/>
          <p:nvPr/>
        </p:nvSpPr>
        <p:spPr>
          <a:xfrm>
            <a:off x="1275629" y="2767945"/>
            <a:ext cx="16100433" cy="2435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/>
            <a:r>
              <a:rPr lang="en-US" sz="2175" err="1">
                <a:latin typeface="Kollektif" panose="020B0604020202020204" charset="0"/>
              </a:rPr>
              <a:t>Usulan</a:t>
            </a:r>
            <a:r>
              <a:rPr lang="en-US" sz="2175">
                <a:latin typeface="Kollektif" panose="020B0604020202020204" charset="0"/>
              </a:rPr>
              <a:t> AHSP </a:t>
            </a:r>
            <a:r>
              <a:rPr lang="en-US" sz="2175" err="1">
                <a:latin typeface="Kollektif" panose="020B0604020202020204" charset="0"/>
              </a:rPr>
              <a:t>baru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meliputi</a:t>
            </a:r>
            <a:r>
              <a:rPr lang="en-US" sz="2175">
                <a:latin typeface="Kollektif" panose="020B0604020202020204" charset="0"/>
              </a:rPr>
              <a:t>:</a:t>
            </a:r>
          </a:p>
          <a:p>
            <a:pPr marL="514376" indent="-514376" algn="just">
              <a:buAutoNum type="alphaLcPeriod"/>
            </a:pPr>
            <a:r>
              <a:rPr lang="en-US" sz="2175">
                <a:latin typeface="Kollektif" panose="020B0604020202020204" charset="0"/>
              </a:rPr>
              <a:t>yang </a:t>
            </a:r>
            <a:r>
              <a:rPr lang="en-US" sz="2175" err="1">
                <a:latin typeface="Kollektif" panose="020B0604020202020204" charset="0"/>
              </a:rPr>
              <a:t>belum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tercantum</a:t>
            </a:r>
            <a:r>
              <a:rPr lang="en-US" sz="2175">
                <a:latin typeface="Kollektif" panose="020B0604020202020204" charset="0"/>
              </a:rPr>
              <a:t>; dan/</a:t>
            </a:r>
            <a:r>
              <a:rPr lang="en-US" sz="2175" err="1">
                <a:latin typeface="Kollektif" panose="020B0604020202020204" charset="0"/>
              </a:rPr>
              <a:t>atau</a:t>
            </a:r>
            <a:endParaRPr lang="en-US" sz="2175">
              <a:latin typeface="Kollektif" panose="020B0604020202020204" charset="0"/>
            </a:endParaRPr>
          </a:p>
          <a:p>
            <a:pPr marL="514376" indent="-514376" algn="just">
              <a:buAutoNum type="alphaLcPeriod"/>
            </a:pPr>
            <a:r>
              <a:rPr lang="en-US" sz="2175" err="1">
                <a:latin typeface="Kollektif" panose="020B0604020202020204" charset="0"/>
              </a:rPr>
              <a:t>sudah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tercantum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namun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perlu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revisi</a:t>
            </a:r>
            <a:r>
              <a:rPr lang="en-US" sz="2175">
                <a:latin typeface="Kollektif" panose="020B0604020202020204" charset="0"/>
              </a:rPr>
              <a:t> (</a:t>
            </a:r>
            <a:r>
              <a:rPr lang="en-US" sz="2175" err="1">
                <a:latin typeface="Kollektif" panose="020B0604020202020204" charset="0"/>
              </a:rPr>
              <a:t>kecuali</a:t>
            </a:r>
            <a:r>
              <a:rPr lang="en-US" sz="2175">
                <a:latin typeface="Kollektif" panose="020B0604020202020204" charset="0"/>
              </a:rPr>
              <a:t> item </a:t>
            </a:r>
            <a:r>
              <a:rPr lang="en-US" sz="2175" err="1">
                <a:latin typeface="Kollektif" panose="020B0604020202020204" charset="0"/>
              </a:rPr>
              <a:t>pekerjaan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informatif</a:t>
            </a:r>
            <a:r>
              <a:rPr lang="en-US" sz="2175">
                <a:latin typeface="Kollektif" panose="020B0604020202020204" charset="0"/>
              </a:rPr>
              <a:t>)</a:t>
            </a:r>
          </a:p>
          <a:p>
            <a:pPr marL="514376" indent="-514376" algn="just">
              <a:buAutoNum type="alphaLcPeriod"/>
            </a:pPr>
            <a:r>
              <a:rPr lang="en-US" sz="2175" err="1">
                <a:latin typeface="Kollektif" panose="020B0604020202020204" charset="0"/>
              </a:rPr>
              <a:t>pekerjaan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mekanis</a:t>
            </a:r>
            <a:r>
              <a:rPr lang="en-US" sz="2175">
                <a:latin typeface="Kollektif" panose="020B0604020202020204" charset="0"/>
              </a:rPr>
              <a:t>  </a:t>
            </a:r>
            <a:r>
              <a:rPr lang="en-US" sz="2175" err="1">
                <a:latin typeface="Kollektif" panose="020B0604020202020204" charset="0"/>
              </a:rPr>
              <a:t>dengan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perbedaan</a:t>
            </a:r>
            <a:r>
              <a:rPr lang="en-US" sz="2175">
                <a:latin typeface="Kollektif" panose="020B0604020202020204" charset="0"/>
              </a:rPr>
              <a:t>: </a:t>
            </a:r>
          </a:p>
          <a:p>
            <a:pPr marL="1076325" lvl="6" indent="-538163" algn="just">
              <a:buAutoNum type="arabicParenR"/>
            </a:pPr>
            <a:r>
              <a:rPr lang="en-US" sz="2175" err="1">
                <a:latin typeface="Kollektif" panose="020B0604020202020204" charset="0"/>
              </a:rPr>
              <a:t>asumsi</a:t>
            </a:r>
            <a:r>
              <a:rPr lang="en-US" sz="2175">
                <a:latin typeface="Kollektif" panose="020B0604020202020204" charset="0"/>
              </a:rPr>
              <a:t>, </a:t>
            </a:r>
          </a:p>
          <a:p>
            <a:pPr marL="1076325" lvl="6" indent="-538163" algn="just">
              <a:buAutoNum type="arabicParenR"/>
            </a:pPr>
            <a:r>
              <a:rPr lang="en-US" sz="2175" err="1">
                <a:latin typeface="Kollektif" panose="020B0604020202020204" charset="0"/>
              </a:rPr>
              <a:t>urutan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kerja</a:t>
            </a:r>
            <a:r>
              <a:rPr lang="en-US" sz="2175">
                <a:latin typeface="Kollektif" panose="020B0604020202020204" charset="0"/>
              </a:rPr>
              <a:t>/</a:t>
            </a:r>
            <a:r>
              <a:rPr lang="en-US" sz="2175" err="1">
                <a:latin typeface="Kollektif" panose="020B0604020202020204" charset="0"/>
              </a:rPr>
              <a:t>metode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pelaksanaan</a:t>
            </a:r>
            <a:r>
              <a:rPr lang="en-US" sz="2175">
                <a:latin typeface="Kollektif" panose="020B0604020202020204" charset="0"/>
              </a:rPr>
              <a:t>,</a:t>
            </a:r>
          </a:p>
          <a:p>
            <a:pPr marL="1076325" lvl="6" indent="-538163" algn="just">
              <a:buAutoNum type="arabicParenR"/>
            </a:pPr>
            <a:r>
              <a:rPr lang="en-US" sz="2175" err="1">
                <a:latin typeface="Kollektif" panose="020B0604020202020204" charset="0"/>
              </a:rPr>
              <a:t>Komponen</a:t>
            </a:r>
            <a:r>
              <a:rPr lang="en-US" sz="2175">
                <a:latin typeface="Kollektif" panose="020B0604020202020204" charset="0"/>
              </a:rPr>
              <a:t> (</a:t>
            </a:r>
            <a:r>
              <a:rPr lang="en-US" sz="2175" err="1">
                <a:latin typeface="Kollektif" panose="020B0604020202020204" charset="0"/>
              </a:rPr>
              <a:t>alat</a:t>
            </a:r>
            <a:r>
              <a:rPr lang="en-US" sz="2175">
                <a:latin typeface="Kollektif" panose="020B0604020202020204" charset="0"/>
              </a:rPr>
              <a:t> dan/</a:t>
            </a:r>
            <a:r>
              <a:rPr lang="en-US" sz="2175" err="1">
                <a:latin typeface="Kollektif" panose="020B0604020202020204" charset="0"/>
              </a:rPr>
              <a:t>atau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bahan</a:t>
            </a:r>
            <a:r>
              <a:rPr lang="en-US" sz="2175">
                <a:latin typeface="Kollektif" panose="020B0604020202020204" charset="0"/>
              </a:rPr>
              <a:t>)</a:t>
            </a:r>
            <a:endParaRPr sz="2175">
              <a:latin typeface="Kollektif" panose="020B0604020202020204" charset="0"/>
            </a:endParaRPr>
          </a:p>
        </p:txBody>
      </p:sp>
      <p:sp>
        <p:nvSpPr>
          <p:cNvPr id="23" name="Google Shape;700;p27">
            <a:extLst>
              <a:ext uri="{FF2B5EF4-FFF2-40B4-BE49-F238E27FC236}">
                <a16:creationId xmlns:a16="http://schemas.microsoft.com/office/drawing/2014/main" id="{7C2F3672-D9B8-3B7B-02AC-5BA9904468A1}"/>
              </a:ext>
            </a:extLst>
          </p:cNvPr>
          <p:cNvSpPr txBox="1"/>
          <p:nvPr/>
        </p:nvSpPr>
        <p:spPr>
          <a:xfrm>
            <a:off x="1275629" y="5741649"/>
            <a:ext cx="15992640" cy="210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/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Usulan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AHSP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baru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sebagaimana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dimaksud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:</a:t>
            </a:r>
            <a:endParaRPr lang="en-US" sz="2175">
              <a:latin typeface="Calibri"/>
              <a:ea typeface="Calibri"/>
              <a:cs typeface="Calibri"/>
              <a:sym typeface="Calibri"/>
            </a:endParaRPr>
          </a:p>
          <a:p>
            <a:pPr marL="514376" indent="-514376" algn="just">
              <a:buAutoNum type="alphaLcPeriod"/>
            </a:pP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Berdasarkan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perhitungan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teknis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dan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analisis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produktivitas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sesuai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kaidah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teknis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yang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telah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dibahas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di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direktorat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teknis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masing-masing.</a:t>
            </a:r>
          </a:p>
          <a:p>
            <a:pPr marL="514376" indent="-514376" algn="just">
              <a:buAutoNum type="alphaLcPeriod"/>
            </a:pP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Dapat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berasal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dari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lingkup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internal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maupun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eksternal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.</a:t>
            </a:r>
          </a:p>
          <a:p>
            <a:pPr marL="971598" lvl="1" indent="-514376" algn="just">
              <a:buFont typeface="+mj-lt"/>
              <a:buAutoNum type="arabicParenR"/>
            </a:pP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Lingkup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internal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yaitu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usulan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AHSP yang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berasal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dari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lingkungan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Kementerian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Pekerjaan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Umum.</a:t>
            </a:r>
          </a:p>
          <a:p>
            <a:pPr marL="971598" lvl="1" indent="-514376" algn="just">
              <a:buFont typeface="+mj-lt"/>
              <a:buAutoNum type="arabicParenR"/>
            </a:pP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Lingkup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eksternal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yaitu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usulan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AHSP yang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berasal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dari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Kementerian/Lembaga/Daerah/</a:t>
            </a:r>
            <a:r>
              <a:rPr lang="en-US" sz="2175" err="1">
                <a:latin typeface="Kollektif" panose="020B0604020202020204" charset="0"/>
                <a:ea typeface="Calibri"/>
                <a:cs typeface="Calibri"/>
                <a:sym typeface="Calibri"/>
              </a:rPr>
              <a:t>Institusi</a:t>
            </a:r>
            <a:r>
              <a:rPr lang="en-US" sz="2175">
                <a:latin typeface="Kollektif" panose="020B0604020202020204" charset="0"/>
                <a:ea typeface="Calibri"/>
                <a:cs typeface="Calibri"/>
                <a:sym typeface="Calibri"/>
              </a:rPr>
              <a:t> (K/L/D/I)</a:t>
            </a:r>
          </a:p>
        </p:txBody>
      </p:sp>
      <p:sp>
        <p:nvSpPr>
          <p:cNvPr id="24" name="Google Shape;700;p27">
            <a:extLst>
              <a:ext uri="{FF2B5EF4-FFF2-40B4-BE49-F238E27FC236}">
                <a16:creationId xmlns:a16="http://schemas.microsoft.com/office/drawing/2014/main" id="{2EDF7075-814F-5C7B-2D4C-980F9C7DAE3A}"/>
              </a:ext>
            </a:extLst>
          </p:cNvPr>
          <p:cNvSpPr txBox="1"/>
          <p:nvPr/>
        </p:nvSpPr>
        <p:spPr>
          <a:xfrm>
            <a:off x="1412114" y="9532045"/>
            <a:ext cx="16826339" cy="43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/>
            <a:r>
              <a:rPr lang="en-US" sz="2250" err="1">
                <a:latin typeface="Kollektif" panose="020B0604020202020204" charset="0"/>
                <a:ea typeface="Calibri"/>
                <a:cs typeface="Calibri"/>
                <a:sym typeface="Calibri"/>
              </a:rPr>
              <a:t>Penetapan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250" err="1">
                <a:latin typeface="Kollektif" panose="020B0604020202020204" charset="0"/>
                <a:ea typeface="Calibri"/>
                <a:cs typeface="Calibri"/>
                <a:sym typeface="Calibri"/>
              </a:rPr>
              <a:t>pimpinan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250" err="1">
                <a:latin typeface="Kollektif" panose="020B0604020202020204" charset="0"/>
                <a:ea typeface="Calibri"/>
                <a:cs typeface="Calibri"/>
                <a:sym typeface="Calibri"/>
              </a:rPr>
              <a:t>tinggi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250" err="1">
                <a:latin typeface="Kollektif" panose="020B0604020202020204" charset="0"/>
                <a:ea typeface="Calibri"/>
                <a:cs typeface="Calibri"/>
                <a:sym typeface="Calibri"/>
              </a:rPr>
              <a:t>madya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 yang </a:t>
            </a:r>
            <a:r>
              <a:rPr lang="en-US" sz="2250" err="1">
                <a:latin typeface="Kollektif" panose="020B0604020202020204" charset="0"/>
                <a:ea typeface="Calibri"/>
                <a:cs typeface="Calibri"/>
                <a:sym typeface="Calibri"/>
              </a:rPr>
              <a:t>membidangi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250" err="1">
                <a:latin typeface="Kollektif" panose="020B0604020202020204" charset="0"/>
                <a:ea typeface="Calibri"/>
                <a:cs typeface="Calibri"/>
                <a:sym typeface="Calibri"/>
              </a:rPr>
              <a:t>jasa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250" err="1">
                <a:latin typeface="Kollektif" panose="020B0604020202020204" charset="0"/>
                <a:ea typeface="Calibri"/>
                <a:cs typeface="Calibri"/>
                <a:sym typeface="Calibri"/>
              </a:rPr>
              <a:t>konstruksi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250" err="1">
                <a:latin typeface="Kollektif" panose="020B0604020202020204" charset="0"/>
                <a:ea typeface="Calibri"/>
                <a:cs typeface="Calibri"/>
                <a:sym typeface="Calibri"/>
              </a:rPr>
              <a:t>dalam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250" err="1">
                <a:latin typeface="Kollektif" panose="020B0604020202020204" charset="0"/>
                <a:ea typeface="Calibri"/>
                <a:cs typeface="Calibri"/>
                <a:sym typeface="Calibri"/>
              </a:rPr>
              <a:t>bentuk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250">
                <a:solidFill>
                  <a:schemeClr val="accent1"/>
                </a:solidFill>
                <a:latin typeface="Kollektif" panose="020B0604020202020204" charset="0"/>
                <a:ea typeface="Calibri"/>
                <a:cs typeface="Calibri"/>
                <a:sym typeface="Calibri"/>
              </a:rPr>
              <a:t>Surat </a:t>
            </a:r>
            <a:r>
              <a:rPr lang="en-US" sz="2250" err="1">
                <a:solidFill>
                  <a:schemeClr val="accent1"/>
                </a:solidFill>
                <a:latin typeface="Kollektif" panose="020B0604020202020204" charset="0"/>
                <a:ea typeface="Calibri"/>
                <a:cs typeface="Calibri"/>
                <a:sym typeface="Calibri"/>
              </a:rPr>
              <a:t>Edaran</a:t>
            </a:r>
            <a:r>
              <a:rPr lang="en-US" sz="2250">
                <a:latin typeface="Kollektif" panose="020B0604020202020204" charset="0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5" name="Google Shape;722;p27">
            <a:extLst>
              <a:ext uri="{FF2B5EF4-FFF2-40B4-BE49-F238E27FC236}">
                <a16:creationId xmlns:a16="http://schemas.microsoft.com/office/drawing/2014/main" id="{E29BCC7C-AA78-99A5-DDA3-30E67D0C3107}"/>
              </a:ext>
            </a:extLst>
          </p:cNvPr>
          <p:cNvSpPr txBox="1"/>
          <p:nvPr/>
        </p:nvSpPr>
        <p:spPr>
          <a:xfrm>
            <a:off x="1412114" y="8209454"/>
            <a:ext cx="16268217" cy="76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/>
            <a:r>
              <a:rPr lang="en-US" sz="2175" err="1">
                <a:latin typeface="Kollektif" panose="020B0604020202020204" charset="0"/>
              </a:rPr>
              <a:t>Usulan</a:t>
            </a:r>
            <a:r>
              <a:rPr lang="en-US" sz="2175">
                <a:latin typeface="Kollektif" panose="020B0604020202020204" charset="0"/>
              </a:rPr>
              <a:t> AHSP </a:t>
            </a:r>
            <a:r>
              <a:rPr lang="en-US" sz="2175" err="1">
                <a:latin typeface="Kollektif" panose="020B0604020202020204" charset="0"/>
              </a:rPr>
              <a:t>baru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dapat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digunakan</a:t>
            </a:r>
            <a:r>
              <a:rPr lang="en-US" sz="2175">
                <a:latin typeface="Kollektif" panose="020B0604020202020204" charset="0"/>
              </a:rPr>
              <a:t> di </a:t>
            </a:r>
            <a:r>
              <a:rPr lang="en-US" sz="2175" err="1">
                <a:latin typeface="Kollektif" panose="020B0604020202020204" charset="0"/>
              </a:rPr>
              <a:t>dalam</a:t>
            </a:r>
            <a:r>
              <a:rPr lang="en-US" sz="2175">
                <a:latin typeface="Kollektif" panose="020B0604020202020204" charset="0"/>
              </a:rPr>
              <a:t> SIPASTI </a:t>
            </a:r>
            <a:r>
              <a:rPr lang="en-US" sz="2175" err="1">
                <a:latin typeface="Kollektif" panose="020B0604020202020204" charset="0"/>
              </a:rPr>
              <a:t>setelah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dibahas</a:t>
            </a:r>
            <a:r>
              <a:rPr lang="en-US" sz="2175">
                <a:latin typeface="Kollektif" panose="020B0604020202020204" charset="0"/>
              </a:rPr>
              <a:t> oleh Tim </a:t>
            </a:r>
            <a:r>
              <a:rPr lang="en-US" sz="2175" err="1">
                <a:latin typeface="Kollektif" panose="020B0604020202020204" charset="0"/>
              </a:rPr>
              <a:t>Pembahas</a:t>
            </a:r>
            <a:r>
              <a:rPr lang="en-US" sz="2175">
                <a:latin typeface="Kollektif" panose="020B0604020202020204" charset="0"/>
              </a:rPr>
              <a:t> yang </a:t>
            </a:r>
            <a:r>
              <a:rPr lang="en-US" sz="2175" err="1">
                <a:latin typeface="Kollektif" panose="020B0604020202020204" charset="0"/>
              </a:rPr>
              <a:t>dikoordinir</a:t>
            </a:r>
            <a:r>
              <a:rPr lang="en-US" sz="2175">
                <a:latin typeface="Kollektif" panose="020B0604020202020204" charset="0"/>
              </a:rPr>
              <a:t> oleh </a:t>
            </a:r>
            <a:r>
              <a:rPr lang="en-US" sz="2175" err="1">
                <a:latin typeface="Kollektif" panose="020B0604020202020204" charset="0"/>
              </a:rPr>
              <a:t>Direktorat</a:t>
            </a:r>
            <a:r>
              <a:rPr lang="en-US" sz="2175">
                <a:latin typeface="Kollektif" panose="020B0604020202020204" charset="0"/>
              </a:rPr>
              <a:t> Bina Teknik unit </a:t>
            </a:r>
            <a:r>
              <a:rPr lang="en-US" sz="2175" err="1">
                <a:latin typeface="Kollektif" panose="020B0604020202020204" charset="0"/>
              </a:rPr>
              <a:t>organisasi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teknis</a:t>
            </a:r>
            <a:r>
              <a:rPr lang="en-US" sz="2175">
                <a:latin typeface="Kollektif" panose="020B0604020202020204" charset="0"/>
              </a:rPr>
              <a:t> dan </a:t>
            </a:r>
            <a:r>
              <a:rPr lang="en-US" sz="2175" err="1">
                <a:latin typeface="Kollektif" panose="020B0604020202020204" charset="0"/>
              </a:rPr>
              <a:t>ditetapkan</a:t>
            </a:r>
            <a:r>
              <a:rPr lang="en-US" sz="2175">
                <a:latin typeface="Kollektif" panose="020B0604020202020204" charset="0"/>
              </a:rPr>
              <a:t> oleh </a:t>
            </a:r>
            <a:r>
              <a:rPr lang="en-US" sz="2175" err="1">
                <a:latin typeface="Kollektif" panose="020B0604020202020204" charset="0"/>
              </a:rPr>
              <a:t>pimpinan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tinggi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madya</a:t>
            </a:r>
            <a:r>
              <a:rPr lang="en-US" sz="2175">
                <a:latin typeface="Kollektif" panose="020B0604020202020204" charset="0"/>
              </a:rPr>
              <a:t> yang </a:t>
            </a:r>
            <a:r>
              <a:rPr lang="en-US" sz="2175" err="1">
                <a:latin typeface="Kollektif" panose="020B0604020202020204" charset="0"/>
              </a:rPr>
              <a:t>membidangi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jasa</a:t>
            </a:r>
            <a:r>
              <a:rPr lang="en-US" sz="2175">
                <a:latin typeface="Kollektif" panose="020B0604020202020204" charset="0"/>
              </a:rPr>
              <a:t> </a:t>
            </a:r>
            <a:r>
              <a:rPr lang="en-US" sz="2175" err="1">
                <a:latin typeface="Kollektif" panose="020B0604020202020204" charset="0"/>
              </a:rPr>
              <a:t>konstruksi</a:t>
            </a:r>
            <a:endParaRPr sz="2175">
              <a:latin typeface="Kollektif" panose="020B060402020202020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1478013-C8FE-0BC7-7FE3-C3A8CF07CAD7}"/>
              </a:ext>
            </a:extLst>
          </p:cNvPr>
          <p:cNvSpPr/>
          <p:nvPr/>
        </p:nvSpPr>
        <p:spPr>
          <a:xfrm>
            <a:off x="452850" y="1297783"/>
            <a:ext cx="704070" cy="717564"/>
          </a:xfrm>
          <a:prstGeom prst="ellipse">
            <a:avLst/>
          </a:prstGeom>
          <a:solidFill>
            <a:srgbClr val="E5C243"/>
          </a:solidFill>
          <a:ln>
            <a:solidFill>
              <a:srgbClr val="E5C2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venir Next LT Pro" panose="020B0504020202020204" pitchFamily="34" charset="0"/>
              </a:rPr>
              <a:t>1</a:t>
            </a:r>
            <a:endParaRPr lang="id-ID" sz="2700" b="1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54AD32-4F22-1308-5FD7-7264E37B7D11}"/>
              </a:ext>
            </a:extLst>
          </p:cNvPr>
          <p:cNvSpPr/>
          <p:nvPr/>
        </p:nvSpPr>
        <p:spPr>
          <a:xfrm>
            <a:off x="452850" y="2688175"/>
            <a:ext cx="704070" cy="717564"/>
          </a:xfrm>
          <a:prstGeom prst="ellipse">
            <a:avLst/>
          </a:prstGeom>
          <a:solidFill>
            <a:srgbClr val="E5C243"/>
          </a:solidFill>
          <a:ln>
            <a:solidFill>
              <a:srgbClr val="E5C2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venir Next LT Pro" panose="020B0504020202020204" pitchFamily="34" charset="0"/>
              </a:rPr>
              <a:t>2</a:t>
            </a:r>
            <a:endParaRPr lang="id-ID" sz="2700" b="1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37CD92D-FA21-2C2C-B016-AA902A458FFF}"/>
              </a:ext>
            </a:extLst>
          </p:cNvPr>
          <p:cNvSpPr/>
          <p:nvPr/>
        </p:nvSpPr>
        <p:spPr>
          <a:xfrm>
            <a:off x="455960" y="5483801"/>
            <a:ext cx="704070" cy="717564"/>
          </a:xfrm>
          <a:prstGeom prst="ellipse">
            <a:avLst/>
          </a:prstGeom>
          <a:solidFill>
            <a:srgbClr val="E5C243"/>
          </a:solidFill>
          <a:ln>
            <a:solidFill>
              <a:srgbClr val="E5C2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venir Next LT Pro" panose="020B0504020202020204" pitchFamily="34" charset="0"/>
              </a:rPr>
              <a:t>3</a:t>
            </a:r>
            <a:endParaRPr lang="id-ID" sz="2700" b="1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9FFE1C2-C39D-DAF5-0DAB-BCBE6EE77BB9}"/>
              </a:ext>
            </a:extLst>
          </p:cNvPr>
          <p:cNvSpPr/>
          <p:nvPr/>
        </p:nvSpPr>
        <p:spPr>
          <a:xfrm>
            <a:off x="452850" y="7985377"/>
            <a:ext cx="704070" cy="717564"/>
          </a:xfrm>
          <a:prstGeom prst="ellipse">
            <a:avLst/>
          </a:prstGeom>
          <a:solidFill>
            <a:srgbClr val="E5C243"/>
          </a:solidFill>
          <a:ln>
            <a:solidFill>
              <a:srgbClr val="E5C2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venir Next LT Pro" panose="020B0504020202020204" pitchFamily="34" charset="0"/>
              </a:rPr>
              <a:t>4</a:t>
            </a:r>
            <a:endParaRPr lang="id-ID" sz="2700" b="1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38F64F1-43AA-0068-B13C-553A663AD6E8}"/>
              </a:ext>
            </a:extLst>
          </p:cNvPr>
          <p:cNvSpPr/>
          <p:nvPr/>
        </p:nvSpPr>
        <p:spPr>
          <a:xfrm>
            <a:off x="452850" y="9180719"/>
            <a:ext cx="704070" cy="717564"/>
          </a:xfrm>
          <a:prstGeom prst="ellipse">
            <a:avLst/>
          </a:prstGeom>
          <a:solidFill>
            <a:srgbClr val="E5C243"/>
          </a:solidFill>
          <a:ln>
            <a:solidFill>
              <a:srgbClr val="E5C2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venir Next LT Pro" panose="020B0504020202020204" pitchFamily="34" charset="0"/>
              </a:rPr>
              <a:t>5</a:t>
            </a:r>
            <a:endParaRPr lang="id-ID" sz="2700" b="1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5" name="Google Shape;655;p10">
            <a:extLst>
              <a:ext uri="{FF2B5EF4-FFF2-40B4-BE49-F238E27FC236}">
                <a16:creationId xmlns:a16="http://schemas.microsoft.com/office/drawing/2014/main" id="{16279559-F1A5-4689-77CB-C6D6A0A11EC8}"/>
              </a:ext>
            </a:extLst>
          </p:cNvPr>
          <p:cNvSpPr txBox="1"/>
          <p:nvPr/>
        </p:nvSpPr>
        <p:spPr>
          <a:xfrm>
            <a:off x="17842227" y="9683804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25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99097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C5741-EA4D-87A9-EF94-31AC29213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9640FEB-0BEF-C401-A982-C92F2F35ADF3}"/>
              </a:ext>
            </a:extLst>
          </p:cNvPr>
          <p:cNvSpPr/>
          <p:nvPr/>
        </p:nvSpPr>
        <p:spPr>
          <a:xfrm>
            <a:off x="502" y="-50147"/>
            <a:ext cx="18286994" cy="1481347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>
              <a:defRPr/>
            </a:pPr>
            <a:endParaRPr lang="en-ID" sz="199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167F6C69-96C5-D1AA-81DF-7C464C21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18384140" cy="84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84462F69-19A6-697F-8C75-0983DA7BF4D2}"/>
              </a:ext>
            </a:extLst>
          </p:cNvPr>
          <p:cNvGrpSpPr/>
          <p:nvPr/>
        </p:nvGrpSpPr>
        <p:grpSpPr>
          <a:xfrm>
            <a:off x="345219" y="437033"/>
            <a:ext cx="340035" cy="133350"/>
            <a:chOff x="0" y="0"/>
            <a:chExt cx="453379" cy="177800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AA9FCDF7-6B1B-490C-5202-C8DAA4420B07}"/>
                </a:ext>
              </a:extLst>
            </p:cNvPr>
            <p:cNvSpPr/>
            <p:nvPr/>
          </p:nvSpPr>
          <p:spPr>
            <a:xfrm>
              <a:off x="0" y="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45D75F00-9406-69F0-1BDB-8CB2C7D9DADF}"/>
                </a:ext>
              </a:extLst>
            </p:cNvPr>
            <p:cNvSpPr/>
            <p:nvPr/>
          </p:nvSpPr>
          <p:spPr>
            <a:xfrm>
              <a:off x="0" y="13970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B438F5F-BCAE-FAC8-17BD-C62A7FABE3B9}"/>
              </a:ext>
            </a:extLst>
          </p:cNvPr>
          <p:cNvGrpSpPr/>
          <p:nvPr/>
        </p:nvGrpSpPr>
        <p:grpSpPr>
          <a:xfrm>
            <a:off x="910423" y="82249"/>
            <a:ext cx="16653838" cy="1565273"/>
            <a:chOff x="0" y="0"/>
            <a:chExt cx="22205117" cy="2087030"/>
          </a:xfrm>
        </p:grpSpPr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14C7C31-B088-513A-0D16-FD8A7DA64475}"/>
                </a:ext>
              </a:extLst>
            </p:cNvPr>
            <p:cNvSpPr txBox="1"/>
            <p:nvPr/>
          </p:nvSpPr>
          <p:spPr>
            <a:xfrm>
              <a:off x="0" y="0"/>
              <a:ext cx="22205117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buClr>
                  <a:srgbClr val="000000"/>
                </a:buClr>
                <a:buSzPts val="2800"/>
              </a:pPr>
              <a:r>
                <a:rPr lang="en-US" sz="7200" b="1">
                  <a:solidFill>
                    <a:schemeClr val="bg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PENGAJUAN USULAN AHSP</a:t>
              </a:r>
              <a:endParaRPr lang="en-US" sz="7200">
                <a:solidFill>
                  <a:srgbClr val="FFC000"/>
                </a:solidFill>
                <a:latin typeface="Kollektif" panose="020B060402020202020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29C07F9-A6D1-A3B3-70CA-6122C90BC31B}"/>
                </a:ext>
              </a:extLst>
            </p:cNvPr>
            <p:cNvSpPr txBox="1"/>
            <p:nvPr/>
          </p:nvSpPr>
          <p:spPr>
            <a:xfrm>
              <a:off x="67037" y="1430868"/>
              <a:ext cx="18001834" cy="656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endParaRPr lang="en-US" sz="2999" spc="29">
                <a:solidFill>
                  <a:srgbClr val="D9D9D9"/>
                </a:solidFill>
                <a:latin typeface="Kollektif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7188CB-4391-9DE9-5094-D901A1609E29}"/>
              </a:ext>
            </a:extLst>
          </p:cNvPr>
          <p:cNvGrpSpPr/>
          <p:nvPr/>
        </p:nvGrpSpPr>
        <p:grpSpPr>
          <a:xfrm>
            <a:off x="14149129" y="28142"/>
            <a:ext cx="4102507" cy="1127258"/>
            <a:chOff x="14149129" y="28142"/>
            <a:chExt cx="4102507" cy="112725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26179A1-1E05-03E5-7D1D-0B7A44DDDC17}"/>
                </a:ext>
              </a:extLst>
            </p:cNvPr>
            <p:cNvSpPr/>
            <p:nvPr/>
          </p:nvSpPr>
          <p:spPr>
            <a:xfrm>
              <a:off x="14149129" y="28142"/>
              <a:ext cx="4102507" cy="11272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2C53755-EB3E-2F84-37F4-AA6D5B2C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4747" y="155964"/>
              <a:ext cx="3982053" cy="871615"/>
            </a:xfrm>
            <a:prstGeom prst="rect">
              <a:avLst/>
            </a:prstGeom>
          </p:spPr>
        </p:pic>
      </p:grpSp>
      <p:sp>
        <p:nvSpPr>
          <p:cNvPr id="15" name="Google Shape;655;p10">
            <a:extLst>
              <a:ext uri="{FF2B5EF4-FFF2-40B4-BE49-F238E27FC236}">
                <a16:creationId xmlns:a16="http://schemas.microsoft.com/office/drawing/2014/main" id="{DDA88A3A-D72A-6863-A26E-A9D91A8C8FB4}"/>
              </a:ext>
            </a:extLst>
          </p:cNvPr>
          <p:cNvSpPr txBox="1"/>
          <p:nvPr/>
        </p:nvSpPr>
        <p:spPr>
          <a:xfrm>
            <a:off x="17613627" y="9693048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26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C97CD3-051E-AEF9-3AC1-F6456D0E980F}"/>
              </a:ext>
            </a:extLst>
          </p:cNvPr>
          <p:cNvSpPr/>
          <p:nvPr/>
        </p:nvSpPr>
        <p:spPr>
          <a:xfrm>
            <a:off x="962025" y="7881970"/>
            <a:ext cx="16896078" cy="10779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32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52A7D27-DEEF-3392-E057-312ED2CB841A}"/>
              </a:ext>
            </a:extLst>
          </p:cNvPr>
          <p:cNvSpPr/>
          <p:nvPr/>
        </p:nvSpPr>
        <p:spPr>
          <a:xfrm>
            <a:off x="962024" y="6114195"/>
            <a:ext cx="16895085" cy="1223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32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2651E3-B3E0-EF75-6642-11E4CD8CB426}"/>
              </a:ext>
            </a:extLst>
          </p:cNvPr>
          <p:cNvGrpSpPr/>
          <p:nvPr/>
        </p:nvGrpSpPr>
        <p:grpSpPr>
          <a:xfrm>
            <a:off x="962024" y="2458503"/>
            <a:ext cx="16895085" cy="3156362"/>
            <a:chOff x="1168235" y="1322861"/>
            <a:chExt cx="10859747" cy="203984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5F3C90C-EA74-CDA1-2D81-87D8BE88EA2B}"/>
                </a:ext>
              </a:extLst>
            </p:cNvPr>
            <p:cNvSpPr/>
            <p:nvPr/>
          </p:nvSpPr>
          <p:spPr>
            <a:xfrm>
              <a:off x="1168235" y="1322861"/>
              <a:ext cx="10859747" cy="203984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700">
                <a:solidFill>
                  <a:schemeClr val="tx1"/>
                </a:solidFill>
              </a:endParaRPr>
            </a:p>
          </p:txBody>
        </p:sp>
        <p:sp>
          <p:nvSpPr>
            <p:cNvPr id="22" name="Google Shape;722;p27">
              <a:extLst>
                <a:ext uri="{FF2B5EF4-FFF2-40B4-BE49-F238E27FC236}">
                  <a16:creationId xmlns:a16="http://schemas.microsoft.com/office/drawing/2014/main" id="{2CB6894B-15C4-2F98-2BC4-4E49C0BE15FB}"/>
                </a:ext>
              </a:extLst>
            </p:cNvPr>
            <p:cNvSpPr txBox="1"/>
            <p:nvPr/>
          </p:nvSpPr>
          <p:spPr>
            <a:xfrm>
              <a:off x="1320831" y="1386040"/>
              <a:ext cx="10572054" cy="1670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1" rIns="91425" bIns="45701" anchor="t" anchorCtr="0">
              <a:spAutoFit/>
            </a:bodyPr>
            <a:lstStyle/>
            <a:p>
              <a:pPr algn="just"/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AHSP yang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belum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terdapat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dalam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Surat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Edaran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ini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,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maka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AHSP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tersebut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dapat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digunakan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dengan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ketentuan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:</a:t>
              </a:r>
            </a:p>
            <a:p>
              <a:pPr marL="514376" indent="-514376" algn="just">
                <a:buAutoNum type="alphaLcPeriod"/>
              </a:pP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Tetap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diajukan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mengikuti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ketentuan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dalam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lampiran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VII Surat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Edaran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ini</a:t>
              </a:r>
              <a:endParaRPr lang="en-US" sz="2700"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  <a:p>
              <a:pPr marL="514376" indent="-514376" algn="just">
                <a:buAutoNum type="alphaLcPeriod"/>
              </a:pP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Jika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prosedur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pada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huruf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a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belum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selesai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,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Direktur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Jenderal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terkait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/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setingkat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(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untuk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K/L/I)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atau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Inspektorat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/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Kepala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Dinas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setempat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(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untuk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Pemda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)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menyampaikan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surat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pertanggungjawaban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mutlak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terkait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usulan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AHSP yang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belum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terdapat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dalam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Surat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Edaran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kepada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Direktur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Jenderal</a:t>
              </a:r>
              <a:r>
                <a:rPr lang="en-US" sz="2700">
                  <a:latin typeface="Kollektif" panose="020B0604020202020204" charset="0"/>
                  <a:ea typeface="Calibri"/>
                  <a:cs typeface="Calibri"/>
                  <a:sym typeface="Calibri"/>
                </a:rPr>
                <a:t> Bina </a:t>
              </a:r>
              <a:r>
                <a:rPr lang="en-US" sz="2700" err="1">
                  <a:latin typeface="Kollektif" panose="020B0604020202020204" charset="0"/>
                  <a:ea typeface="Calibri"/>
                  <a:cs typeface="Calibri"/>
                  <a:sym typeface="Calibri"/>
                </a:rPr>
                <a:t>Konstruksi</a:t>
              </a:r>
              <a:endParaRPr lang="en-US" sz="2700"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722;p27">
            <a:extLst>
              <a:ext uri="{FF2B5EF4-FFF2-40B4-BE49-F238E27FC236}">
                <a16:creationId xmlns:a16="http://schemas.microsoft.com/office/drawing/2014/main" id="{79428E2C-866D-A386-1399-0CD7006B3EBF}"/>
              </a:ext>
            </a:extLst>
          </p:cNvPr>
          <p:cNvSpPr txBox="1"/>
          <p:nvPr/>
        </p:nvSpPr>
        <p:spPr>
          <a:xfrm>
            <a:off x="1276952" y="6233767"/>
            <a:ext cx="16122360" cy="92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/>
            <a:r>
              <a:rPr lang="en-US" sz="2700">
                <a:latin typeface="Kollektif" panose="020B0604020202020204" charset="0"/>
              </a:rPr>
              <a:t>Surat </a:t>
            </a:r>
            <a:r>
              <a:rPr lang="en-US" sz="2700" err="1">
                <a:latin typeface="Kollektif" panose="020B0604020202020204" charset="0"/>
              </a:rPr>
              <a:t>pertanggungjawaban</a:t>
            </a:r>
            <a:r>
              <a:rPr lang="en-US" sz="2700">
                <a:latin typeface="Kollektif" panose="020B0604020202020204" charset="0"/>
              </a:rPr>
              <a:t> </a:t>
            </a:r>
            <a:r>
              <a:rPr lang="en-US" sz="2700" err="1">
                <a:latin typeface="Kollektif" panose="020B0604020202020204" charset="0"/>
              </a:rPr>
              <a:t>mutlak</a:t>
            </a:r>
            <a:r>
              <a:rPr lang="en-US" sz="2700">
                <a:latin typeface="Kollektif" panose="020B0604020202020204" charset="0"/>
              </a:rPr>
              <a:t> (SPTJM) </a:t>
            </a:r>
            <a:r>
              <a:rPr lang="en-US" sz="2700" err="1">
                <a:latin typeface="Kollektif" panose="020B0604020202020204" charset="0"/>
              </a:rPr>
              <a:t>menyatakan</a:t>
            </a:r>
            <a:r>
              <a:rPr lang="en-US" sz="2700">
                <a:latin typeface="Kollektif" panose="020B0604020202020204" charset="0"/>
              </a:rPr>
              <a:t> </a:t>
            </a:r>
            <a:r>
              <a:rPr lang="en-US" sz="2700" err="1">
                <a:latin typeface="Kollektif" panose="020B0604020202020204" charset="0"/>
              </a:rPr>
              <a:t>bahwa</a:t>
            </a:r>
            <a:r>
              <a:rPr lang="en-US" sz="2700">
                <a:latin typeface="Kollektif" panose="020B0604020202020204" charset="0"/>
              </a:rPr>
              <a:t> </a:t>
            </a:r>
            <a:r>
              <a:rPr lang="en-US" sz="2700" err="1">
                <a:latin typeface="Kollektif" panose="020B0604020202020204" charset="0"/>
              </a:rPr>
              <a:t>usulan</a:t>
            </a:r>
            <a:r>
              <a:rPr lang="en-US" sz="2700">
                <a:latin typeface="Kollektif" panose="020B0604020202020204" charset="0"/>
              </a:rPr>
              <a:t> AHSP yang </a:t>
            </a:r>
            <a:r>
              <a:rPr lang="en-US" sz="2700" err="1">
                <a:latin typeface="Kollektif" panose="020B0604020202020204" charset="0"/>
              </a:rPr>
              <a:t>diajukan</a:t>
            </a:r>
            <a:r>
              <a:rPr lang="en-US" sz="2700">
                <a:latin typeface="Kollektif" panose="020B0604020202020204" charset="0"/>
              </a:rPr>
              <a:t> </a:t>
            </a:r>
            <a:r>
              <a:rPr lang="en-US" sz="2700" err="1">
                <a:latin typeface="Kollektif" panose="020B0604020202020204" charset="0"/>
              </a:rPr>
              <a:t>sama</a:t>
            </a:r>
            <a:r>
              <a:rPr lang="en-US" sz="2700">
                <a:latin typeface="Kollektif" panose="020B0604020202020204" charset="0"/>
              </a:rPr>
              <a:t> </a:t>
            </a:r>
            <a:r>
              <a:rPr lang="en-US" sz="2700" err="1">
                <a:latin typeface="Kollektif" panose="020B0604020202020204" charset="0"/>
              </a:rPr>
              <a:t>dengan</a:t>
            </a:r>
            <a:r>
              <a:rPr lang="en-US" sz="2700">
                <a:latin typeface="Kollektif" panose="020B0604020202020204" charset="0"/>
              </a:rPr>
              <a:t> </a:t>
            </a:r>
            <a:r>
              <a:rPr lang="en-US" sz="2700" err="1">
                <a:latin typeface="Kollektif" panose="020B0604020202020204" charset="0"/>
              </a:rPr>
              <a:t>usulan</a:t>
            </a:r>
            <a:r>
              <a:rPr lang="en-US" sz="2700">
                <a:latin typeface="Kollektif" panose="020B0604020202020204" charset="0"/>
              </a:rPr>
              <a:t> AHSP yang </a:t>
            </a:r>
            <a:r>
              <a:rPr lang="en-US" sz="2700" err="1">
                <a:latin typeface="Kollektif" panose="020B0604020202020204" charset="0"/>
              </a:rPr>
              <a:t>akan</a:t>
            </a:r>
            <a:r>
              <a:rPr lang="en-US" sz="2700">
                <a:latin typeface="Kollektif" panose="020B0604020202020204" charset="0"/>
              </a:rPr>
              <a:t> </a:t>
            </a:r>
            <a:r>
              <a:rPr lang="en-US" sz="2700" err="1">
                <a:latin typeface="Kollektif" panose="020B0604020202020204" charset="0"/>
              </a:rPr>
              <a:t>diinput</a:t>
            </a:r>
            <a:r>
              <a:rPr lang="en-US" sz="2700">
                <a:latin typeface="Kollektif" panose="020B0604020202020204" charset="0"/>
              </a:rPr>
              <a:t> dan </a:t>
            </a:r>
            <a:r>
              <a:rPr lang="en-US" sz="2700" err="1">
                <a:latin typeface="Kollektif" panose="020B0604020202020204" charset="0"/>
              </a:rPr>
              <a:t>digunakan</a:t>
            </a:r>
            <a:r>
              <a:rPr lang="en-US" sz="2700">
                <a:latin typeface="Kollektif" panose="020B0604020202020204" charset="0"/>
              </a:rPr>
              <a:t> </a:t>
            </a:r>
            <a:r>
              <a:rPr lang="en-US" sz="2700" err="1">
                <a:latin typeface="Kollektif" panose="020B0604020202020204" charset="0"/>
              </a:rPr>
              <a:t>dalam</a:t>
            </a:r>
            <a:r>
              <a:rPr lang="en-US" sz="2700">
                <a:latin typeface="Kollektif" panose="020B0604020202020204" charset="0"/>
              </a:rPr>
              <a:t> SIPASTI</a:t>
            </a:r>
          </a:p>
        </p:txBody>
      </p:sp>
      <p:sp>
        <p:nvSpPr>
          <p:cNvPr id="24" name="Google Shape;700;p27">
            <a:extLst>
              <a:ext uri="{FF2B5EF4-FFF2-40B4-BE49-F238E27FC236}">
                <a16:creationId xmlns:a16="http://schemas.microsoft.com/office/drawing/2014/main" id="{F81C5B67-135B-A1BD-5FF6-FC73EC29C9B3}"/>
              </a:ext>
            </a:extLst>
          </p:cNvPr>
          <p:cNvSpPr txBox="1"/>
          <p:nvPr/>
        </p:nvSpPr>
        <p:spPr>
          <a:xfrm>
            <a:off x="1276952" y="7906528"/>
            <a:ext cx="15992640" cy="92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/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Ketentuan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ini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berlaku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untuk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penyusunan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HPS pada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maksimum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1 (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satu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)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paket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Pekerjaan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Konstruksi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,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hingga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diterbitkannya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Surat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Edaran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baru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yang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memuat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 AHSP </a:t>
            </a:r>
            <a:r>
              <a:rPr lang="en-US" sz="2700" dirty="0" err="1">
                <a:latin typeface="Kollektif" panose="020B0604020202020204" charset="0"/>
                <a:ea typeface="Calibri"/>
                <a:cs typeface="Calibri"/>
                <a:sym typeface="Calibri"/>
              </a:rPr>
              <a:t>tersebut</a:t>
            </a:r>
            <a:r>
              <a:rPr lang="en-US" sz="2700" dirty="0">
                <a:latin typeface="Kollektif" panose="020B0604020202020204" charset="0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107DE36-184F-2285-6096-AA0D1F09304E}"/>
              </a:ext>
            </a:extLst>
          </p:cNvPr>
          <p:cNvSpPr/>
          <p:nvPr/>
        </p:nvSpPr>
        <p:spPr>
          <a:xfrm>
            <a:off x="457283" y="7648681"/>
            <a:ext cx="819669" cy="615855"/>
          </a:xfrm>
          <a:prstGeom prst="ellipse">
            <a:avLst/>
          </a:prstGeom>
          <a:solidFill>
            <a:srgbClr val="E5C243"/>
          </a:solidFill>
          <a:ln>
            <a:solidFill>
              <a:srgbClr val="E5C2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8</a:t>
            </a:r>
            <a:endParaRPr lang="id-ID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4A35CE-50B3-5A6C-3769-218C3C45EE1A}"/>
              </a:ext>
            </a:extLst>
          </p:cNvPr>
          <p:cNvSpPr/>
          <p:nvPr/>
        </p:nvSpPr>
        <p:spPr>
          <a:xfrm>
            <a:off x="457283" y="2194539"/>
            <a:ext cx="819669" cy="615855"/>
          </a:xfrm>
          <a:prstGeom prst="ellipse">
            <a:avLst/>
          </a:prstGeom>
          <a:solidFill>
            <a:srgbClr val="E5C243"/>
          </a:solidFill>
          <a:ln>
            <a:solidFill>
              <a:srgbClr val="E5C2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6</a:t>
            </a:r>
            <a:endParaRPr lang="id-ID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1FE0B6-E3F0-01A6-6A07-6FB50C6E4B60}"/>
              </a:ext>
            </a:extLst>
          </p:cNvPr>
          <p:cNvSpPr/>
          <p:nvPr/>
        </p:nvSpPr>
        <p:spPr>
          <a:xfrm>
            <a:off x="450102" y="5913561"/>
            <a:ext cx="819669" cy="615855"/>
          </a:xfrm>
          <a:prstGeom prst="ellipse">
            <a:avLst/>
          </a:prstGeom>
          <a:solidFill>
            <a:srgbClr val="E5C243"/>
          </a:solidFill>
          <a:ln>
            <a:solidFill>
              <a:srgbClr val="E5C2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7</a:t>
            </a:r>
            <a:endParaRPr lang="id-ID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73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2CF82-6E30-77FA-1B39-330B053A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F39B5EE-7AA2-0F47-B8ED-4C05974DA50D}"/>
              </a:ext>
            </a:extLst>
          </p:cNvPr>
          <p:cNvGrpSpPr/>
          <p:nvPr/>
        </p:nvGrpSpPr>
        <p:grpSpPr>
          <a:xfrm>
            <a:off x="502" y="-50149"/>
            <a:ext cx="18286996" cy="2281210"/>
            <a:chOff x="0" y="2444750"/>
            <a:chExt cx="11496676" cy="1835150"/>
          </a:xfrm>
        </p:grpSpPr>
        <p:pic>
          <p:nvPicPr>
            <p:cNvPr id="30" name="Picture 29" descr="A close up of a garden&#10;&#10;Description automatically generated">
              <a:extLst>
                <a:ext uri="{FF2B5EF4-FFF2-40B4-BE49-F238E27FC236}">
                  <a16:creationId xmlns:a16="http://schemas.microsoft.com/office/drawing/2014/main" id="{72E32AA8-EAC1-3228-C06F-0D089E036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448322"/>
              <a:ext cx="11496676" cy="183157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1C3AB9-BC7A-4684-9B08-6582D61905DF}"/>
                </a:ext>
              </a:extLst>
            </p:cNvPr>
            <p:cNvSpPr/>
            <p:nvPr/>
          </p:nvSpPr>
          <p:spPr>
            <a:xfrm>
              <a:off x="0" y="2444750"/>
              <a:ext cx="11496675" cy="1480896"/>
            </a:xfrm>
            <a:prstGeom prst="rect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>
                <a:defRPr/>
              </a:pPr>
              <a:endParaRPr lang="en-ID" sz="199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8" name="Picture 8">
            <a:extLst>
              <a:ext uri="{FF2B5EF4-FFF2-40B4-BE49-F238E27FC236}">
                <a16:creationId xmlns:a16="http://schemas.microsoft.com/office/drawing/2014/main" id="{0DE2BACB-1AB0-E812-12F9-7A2D4EA4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71" y="1705009"/>
            <a:ext cx="18384140" cy="84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FD24C638-C5AC-2E3A-9157-B0FD61996BC0}"/>
              </a:ext>
            </a:extLst>
          </p:cNvPr>
          <p:cNvGrpSpPr/>
          <p:nvPr/>
        </p:nvGrpSpPr>
        <p:grpSpPr>
          <a:xfrm>
            <a:off x="345219" y="437033"/>
            <a:ext cx="340035" cy="133350"/>
            <a:chOff x="0" y="0"/>
            <a:chExt cx="453379" cy="177800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75BCE052-AA07-A627-29DD-244553580DAC}"/>
                </a:ext>
              </a:extLst>
            </p:cNvPr>
            <p:cNvSpPr/>
            <p:nvPr/>
          </p:nvSpPr>
          <p:spPr>
            <a:xfrm>
              <a:off x="0" y="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17DD5C1C-0180-C6EE-DFBF-B277C5D76B2E}"/>
                </a:ext>
              </a:extLst>
            </p:cNvPr>
            <p:cNvSpPr/>
            <p:nvPr/>
          </p:nvSpPr>
          <p:spPr>
            <a:xfrm>
              <a:off x="0" y="13970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46E1029-9186-7642-C7F7-187AE03B3B0E}"/>
              </a:ext>
            </a:extLst>
          </p:cNvPr>
          <p:cNvGrpSpPr/>
          <p:nvPr/>
        </p:nvGrpSpPr>
        <p:grpSpPr>
          <a:xfrm>
            <a:off x="910423" y="82249"/>
            <a:ext cx="16653838" cy="1565272"/>
            <a:chOff x="0" y="0"/>
            <a:chExt cx="22205117" cy="2087030"/>
          </a:xfrm>
        </p:grpSpPr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14B3B8D-3946-914F-C2FE-BC18D616B661}"/>
                </a:ext>
              </a:extLst>
            </p:cNvPr>
            <p:cNvSpPr txBox="1"/>
            <p:nvPr/>
          </p:nvSpPr>
          <p:spPr>
            <a:xfrm>
              <a:off x="0" y="0"/>
              <a:ext cx="22205117" cy="1354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buClr>
                  <a:srgbClr val="000000"/>
                </a:buClr>
                <a:buSzPts val="2800"/>
              </a:pPr>
              <a:r>
                <a:rPr lang="en-US" sz="6600" b="1">
                  <a:solidFill>
                    <a:schemeClr val="bg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ALUR PENGAJUAN USULAN AHSP</a:t>
              </a:r>
              <a:endParaRPr lang="en-US" sz="6600">
                <a:solidFill>
                  <a:srgbClr val="FFC000"/>
                </a:solidFill>
                <a:latin typeface="Kollektif" panose="020B060402020202020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C8D38C4-EE64-4364-2A1B-7EF6C59AD805}"/>
                </a:ext>
              </a:extLst>
            </p:cNvPr>
            <p:cNvSpPr txBox="1"/>
            <p:nvPr/>
          </p:nvSpPr>
          <p:spPr>
            <a:xfrm>
              <a:off x="67037" y="1430868"/>
              <a:ext cx="18001834" cy="656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endParaRPr lang="en-US" sz="2999" spc="29">
                <a:solidFill>
                  <a:srgbClr val="D9D9D9"/>
                </a:solidFill>
                <a:latin typeface="Kollektif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556D69-7DAE-9F4A-2A2C-98890577FB0B}"/>
              </a:ext>
            </a:extLst>
          </p:cNvPr>
          <p:cNvGrpSpPr/>
          <p:nvPr/>
        </p:nvGrpSpPr>
        <p:grpSpPr>
          <a:xfrm>
            <a:off x="14149129" y="28142"/>
            <a:ext cx="4102507" cy="1127258"/>
            <a:chOff x="14149129" y="28142"/>
            <a:chExt cx="4102507" cy="112725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22A842C-9D6C-F736-C583-8FFA93B9ECEF}"/>
                </a:ext>
              </a:extLst>
            </p:cNvPr>
            <p:cNvSpPr/>
            <p:nvPr/>
          </p:nvSpPr>
          <p:spPr>
            <a:xfrm>
              <a:off x="14149129" y="28142"/>
              <a:ext cx="4102507" cy="112725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6411220-F2C7-D3CD-00EA-723A7F76A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4747" y="155964"/>
              <a:ext cx="3982053" cy="871615"/>
            </a:xfrm>
            <a:prstGeom prst="rect">
              <a:avLst/>
            </a:prstGeom>
          </p:spPr>
        </p:pic>
      </p:grpSp>
      <p:sp>
        <p:nvSpPr>
          <p:cNvPr id="20" name="Google Shape;655;p10">
            <a:extLst>
              <a:ext uri="{FF2B5EF4-FFF2-40B4-BE49-F238E27FC236}">
                <a16:creationId xmlns:a16="http://schemas.microsoft.com/office/drawing/2014/main" id="{5724F52D-5A2F-1478-75BA-95F5018B790B}"/>
              </a:ext>
            </a:extLst>
          </p:cNvPr>
          <p:cNvSpPr txBox="1"/>
          <p:nvPr/>
        </p:nvSpPr>
        <p:spPr>
          <a:xfrm>
            <a:off x="17675060" y="9683804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27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D7BD12F-E137-2670-3A7C-583AAB769F81}"/>
              </a:ext>
            </a:extLst>
          </p:cNvPr>
          <p:cNvGrpSpPr/>
          <p:nvPr/>
        </p:nvGrpSpPr>
        <p:grpSpPr>
          <a:xfrm>
            <a:off x="2477236" y="1638300"/>
            <a:ext cx="13333526" cy="8458788"/>
            <a:chOff x="795664" y="97504"/>
            <a:chExt cx="14235972" cy="1013938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0315895-5B35-FCAA-C8EF-2FD73B9559FD}"/>
                </a:ext>
              </a:extLst>
            </p:cNvPr>
            <p:cNvSpPr/>
            <p:nvPr/>
          </p:nvSpPr>
          <p:spPr>
            <a:xfrm>
              <a:off x="6093733" y="3141826"/>
              <a:ext cx="8480705" cy="3686929"/>
            </a:xfrm>
            <a:prstGeom prst="rect">
              <a:avLst/>
            </a:prstGeom>
            <a:solidFill>
              <a:srgbClr val="DDDDDD"/>
            </a:solidFill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03F256-0611-E90E-F9D6-5C6B3E3FE1CE}"/>
                </a:ext>
              </a:extLst>
            </p:cNvPr>
            <p:cNvSpPr/>
            <p:nvPr/>
          </p:nvSpPr>
          <p:spPr>
            <a:xfrm>
              <a:off x="795664" y="4484440"/>
              <a:ext cx="2278966" cy="81908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DINAS KAB./KOTA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F129A87-6CF6-53C2-22D2-3EF19F8F45C5}"/>
                </a:ext>
              </a:extLst>
            </p:cNvPr>
            <p:cNvSpPr/>
            <p:nvPr/>
          </p:nvSpPr>
          <p:spPr>
            <a:xfrm>
              <a:off x="3579777" y="4484440"/>
              <a:ext cx="2278966" cy="81908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DINAS PROV.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2F702D5-EDE0-77A1-6A71-243239985718}"/>
                </a:ext>
              </a:extLst>
            </p:cNvPr>
            <p:cNvCxnSpPr>
              <a:cxnSpLocks/>
              <a:stCxn id="57" idx="3"/>
              <a:endCxn id="58" idx="1"/>
            </p:cNvCxnSpPr>
            <p:nvPr/>
          </p:nvCxnSpPr>
          <p:spPr>
            <a:xfrm>
              <a:off x="3074630" y="4893983"/>
              <a:ext cx="505147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0302CD1-2812-C289-DCED-2F7DB8902649}"/>
                </a:ext>
              </a:extLst>
            </p:cNvPr>
            <p:cNvCxnSpPr/>
            <p:nvPr/>
          </p:nvCxnSpPr>
          <p:spPr>
            <a:xfrm>
              <a:off x="5858743" y="4889428"/>
              <a:ext cx="511126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D457EDC-66DB-1719-9C3E-012640FE3DAB}"/>
                </a:ext>
              </a:extLst>
            </p:cNvPr>
            <p:cNvSpPr/>
            <p:nvPr/>
          </p:nvSpPr>
          <p:spPr>
            <a:xfrm>
              <a:off x="11860197" y="1683003"/>
              <a:ext cx="2278966" cy="81908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DITJEN TEKNIS</a:t>
              </a:r>
            </a:p>
            <a:p>
              <a:pPr algn="ctr"/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K/L/I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0EFC5D0-0C73-76C2-7032-3D7FF763C996}"/>
                </a:ext>
              </a:extLst>
            </p:cNvPr>
            <p:cNvSpPr/>
            <p:nvPr/>
          </p:nvSpPr>
          <p:spPr>
            <a:xfrm>
              <a:off x="6344840" y="4368468"/>
              <a:ext cx="2332893" cy="10419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BALAI/BALAI BESAR/DIT. TEKNIS</a:t>
              </a:r>
            </a:p>
            <a:p>
              <a:pPr algn="ctr"/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KEMEN.PU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7A379D4-38E5-B938-A2C5-2696A1FA8176}"/>
                </a:ext>
              </a:extLst>
            </p:cNvPr>
            <p:cNvSpPr/>
            <p:nvPr/>
          </p:nvSpPr>
          <p:spPr>
            <a:xfrm>
              <a:off x="9134932" y="4368468"/>
              <a:ext cx="2136611" cy="10419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DITJEN TEKNIS</a:t>
              </a:r>
            </a:p>
            <a:p>
              <a:pPr algn="ctr"/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KEMEN.PU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BF98ECF-572F-C7B5-674C-EF8D96021C9B}"/>
                </a:ext>
              </a:extLst>
            </p:cNvPr>
            <p:cNvSpPr/>
            <p:nvPr/>
          </p:nvSpPr>
          <p:spPr>
            <a:xfrm>
              <a:off x="11925024" y="4368468"/>
              <a:ext cx="2136611" cy="10419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DITJEN BINKON</a:t>
              </a:r>
            </a:p>
            <a:p>
              <a:pPr algn="ctr"/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KEMEN.PU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226A857-3A0C-7247-0B91-1348FBC65276}"/>
                </a:ext>
              </a:extLst>
            </p:cNvPr>
            <p:cNvCxnSpPr>
              <a:cxnSpLocks/>
              <a:stCxn id="62" idx="3"/>
              <a:endCxn id="63" idx="1"/>
            </p:cNvCxnSpPr>
            <p:nvPr/>
          </p:nvCxnSpPr>
          <p:spPr>
            <a:xfrm>
              <a:off x="8677733" y="4889427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896E260-D110-F703-8091-F1D03359E477}"/>
                </a:ext>
              </a:extLst>
            </p:cNvPr>
            <p:cNvCxnSpPr>
              <a:cxnSpLocks/>
              <a:stCxn id="63" idx="3"/>
            </p:cNvCxnSpPr>
            <p:nvPr/>
          </p:nvCxnSpPr>
          <p:spPr>
            <a:xfrm flipV="1">
              <a:off x="11271543" y="4889427"/>
              <a:ext cx="653481" cy="1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E9F746B-5FA1-AD45-8593-AB032DF2D470}"/>
                </a:ext>
              </a:extLst>
            </p:cNvPr>
            <p:cNvCxnSpPr>
              <a:cxnSpLocks/>
              <a:stCxn id="61" idx="2"/>
              <a:endCxn id="64" idx="0"/>
            </p:cNvCxnSpPr>
            <p:nvPr/>
          </p:nvCxnSpPr>
          <p:spPr>
            <a:xfrm flipH="1">
              <a:off x="12993330" y="2502088"/>
              <a:ext cx="6350" cy="18663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C07C359F-9749-AE0D-BB2A-802C6FDF2573}"/>
                </a:ext>
              </a:extLst>
            </p:cNvPr>
            <p:cNvCxnSpPr>
              <a:cxnSpLocks/>
              <a:stCxn id="64" idx="2"/>
              <a:endCxn id="63" idx="2"/>
            </p:cNvCxnSpPr>
            <p:nvPr/>
          </p:nvCxnSpPr>
          <p:spPr>
            <a:xfrm rot="5400000">
              <a:off x="11598284" y="4015341"/>
              <a:ext cx="12700" cy="2790092"/>
            </a:xfrm>
            <a:prstGeom prst="bentConnector3">
              <a:avLst>
                <a:gd name="adj1" fmla="val 28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7A5FE4B-13B3-2BA4-1D24-09F2A0FDA5D4}"/>
                </a:ext>
              </a:extLst>
            </p:cNvPr>
            <p:cNvSpPr txBox="1"/>
            <p:nvPr/>
          </p:nvSpPr>
          <p:spPr>
            <a:xfrm>
              <a:off x="6550080" y="3097610"/>
              <a:ext cx="1962678" cy="479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ALUR INTERNAL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77C4C7A-CE81-80B5-AAED-C9070A068609}"/>
                </a:ext>
              </a:extLst>
            </p:cNvPr>
            <p:cNvSpPr txBox="1"/>
            <p:nvPr/>
          </p:nvSpPr>
          <p:spPr>
            <a:xfrm>
              <a:off x="9930278" y="5845153"/>
              <a:ext cx="4236601" cy="1217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PEMBAHASAN USULAN DITJEN TEKNIS BERSAMA KOMITE PERUMUS AHSP</a:t>
              </a:r>
            </a:p>
          </p:txBody>
        </p:sp>
        <p:sp>
          <p:nvSpPr>
            <p:cNvPr id="71" name="Flowchart: Terminator 70">
              <a:extLst>
                <a:ext uri="{FF2B5EF4-FFF2-40B4-BE49-F238E27FC236}">
                  <a16:creationId xmlns:a16="http://schemas.microsoft.com/office/drawing/2014/main" id="{A1F8AFDA-7B99-A603-09A3-8913213181FD}"/>
                </a:ext>
              </a:extLst>
            </p:cNvPr>
            <p:cNvSpPr/>
            <p:nvPr/>
          </p:nvSpPr>
          <p:spPr>
            <a:xfrm>
              <a:off x="1114534" y="3651395"/>
              <a:ext cx="1725106" cy="412274"/>
            </a:xfrm>
            <a:prstGeom prst="flowChartTermina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START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F675D91-B13D-EECA-4BEA-CC16437670A9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>
              <a:off x="1977087" y="4063669"/>
              <a:ext cx="0" cy="39403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9BD78D2-1AE1-A9A2-CC40-8DAE1B73A9D6}"/>
                </a:ext>
              </a:extLst>
            </p:cNvPr>
            <p:cNvSpPr txBox="1"/>
            <p:nvPr/>
          </p:nvSpPr>
          <p:spPr>
            <a:xfrm>
              <a:off x="1233954" y="3230623"/>
              <a:ext cx="1684799" cy="479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ALUR PEMDA</a:t>
              </a:r>
            </a:p>
          </p:txBody>
        </p:sp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6D10B81A-C272-7103-08F5-2098AF2F4845}"/>
                </a:ext>
              </a:extLst>
            </p:cNvPr>
            <p:cNvSpPr/>
            <p:nvPr/>
          </p:nvSpPr>
          <p:spPr>
            <a:xfrm>
              <a:off x="6522290" y="3512026"/>
              <a:ext cx="1725106" cy="412274"/>
            </a:xfrm>
            <a:prstGeom prst="flowChartTermina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START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43014EC-F922-461D-516D-F81A0F6BC045}"/>
                </a:ext>
              </a:extLst>
            </p:cNvPr>
            <p:cNvCxnSpPr>
              <a:cxnSpLocks/>
              <a:stCxn id="74" idx="2"/>
            </p:cNvCxnSpPr>
            <p:nvPr/>
          </p:nvCxnSpPr>
          <p:spPr>
            <a:xfrm>
              <a:off x="7384843" y="3924300"/>
              <a:ext cx="0" cy="4441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0E58F3A-5383-F760-001B-36F6CD39C429}"/>
                </a:ext>
              </a:extLst>
            </p:cNvPr>
            <p:cNvSpPr txBox="1"/>
            <p:nvPr/>
          </p:nvSpPr>
          <p:spPr>
            <a:xfrm>
              <a:off x="12392616" y="97504"/>
              <a:ext cx="1389326" cy="479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ALUR K/L/I</a:t>
              </a:r>
            </a:p>
          </p:txBody>
        </p:sp>
        <p:sp>
          <p:nvSpPr>
            <p:cNvPr id="77" name="Flowchart: Terminator 76">
              <a:extLst>
                <a:ext uri="{FF2B5EF4-FFF2-40B4-BE49-F238E27FC236}">
                  <a16:creationId xmlns:a16="http://schemas.microsoft.com/office/drawing/2014/main" id="{5FF895A4-3576-653B-CF9F-DD371B32EB8C}"/>
                </a:ext>
              </a:extLst>
            </p:cNvPr>
            <p:cNvSpPr/>
            <p:nvPr/>
          </p:nvSpPr>
          <p:spPr>
            <a:xfrm>
              <a:off x="12137127" y="515742"/>
              <a:ext cx="1725106" cy="412274"/>
            </a:xfrm>
            <a:prstGeom prst="flowChartTermina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START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19A15B77-C7F4-CBE7-B1F2-8FCB82559356}"/>
                </a:ext>
              </a:extLst>
            </p:cNvPr>
            <p:cNvCxnSpPr>
              <a:cxnSpLocks/>
              <a:stCxn id="77" idx="2"/>
            </p:cNvCxnSpPr>
            <p:nvPr/>
          </p:nvCxnSpPr>
          <p:spPr>
            <a:xfrm>
              <a:off x="12999680" y="928016"/>
              <a:ext cx="0" cy="6857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Flowchart: Decision 78">
              <a:extLst>
                <a:ext uri="{FF2B5EF4-FFF2-40B4-BE49-F238E27FC236}">
                  <a16:creationId xmlns:a16="http://schemas.microsoft.com/office/drawing/2014/main" id="{7D89F002-9645-ED67-C651-C55011BFF0F1}"/>
                </a:ext>
              </a:extLst>
            </p:cNvPr>
            <p:cNvSpPr/>
            <p:nvPr/>
          </p:nvSpPr>
          <p:spPr>
            <a:xfrm>
              <a:off x="8185205" y="7814398"/>
              <a:ext cx="1949395" cy="1002402"/>
            </a:xfrm>
            <a:prstGeom prst="flowChartDecis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SELESAI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D7F8C3E-58F5-31FA-83CB-F25A83E0D13C}"/>
                </a:ext>
              </a:extLst>
            </p:cNvPr>
            <p:cNvSpPr txBox="1"/>
            <p:nvPr/>
          </p:nvSpPr>
          <p:spPr>
            <a:xfrm>
              <a:off x="10078638" y="8130933"/>
              <a:ext cx="469498" cy="479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YA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84233F7-9D94-CD12-FB38-50BA746BB88E}"/>
                </a:ext>
              </a:extLst>
            </p:cNvPr>
            <p:cNvSpPr txBox="1"/>
            <p:nvPr/>
          </p:nvSpPr>
          <p:spPr>
            <a:xfrm>
              <a:off x="8794023" y="8801100"/>
              <a:ext cx="864034" cy="479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TIDAK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0C9B5B3-2C7C-9E52-B66C-DB4D53B0D53C}"/>
                </a:ext>
              </a:extLst>
            </p:cNvPr>
            <p:cNvCxnSpPr>
              <a:cxnSpLocks/>
            </p:cNvCxnSpPr>
            <p:nvPr/>
          </p:nvCxnSpPr>
          <p:spPr>
            <a:xfrm>
              <a:off x="9167587" y="9106246"/>
              <a:ext cx="0" cy="4568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75CC9A3-D7C6-AD94-C67B-6771B9CA9B31}"/>
                </a:ext>
              </a:extLst>
            </p:cNvPr>
            <p:cNvCxnSpPr>
              <a:cxnSpLocks/>
              <a:stCxn id="80" idx="3"/>
              <a:endCxn id="84" idx="1"/>
            </p:cNvCxnSpPr>
            <p:nvPr/>
          </p:nvCxnSpPr>
          <p:spPr>
            <a:xfrm>
              <a:off x="10548136" y="8370735"/>
              <a:ext cx="366142" cy="109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B13E307-0032-D280-44FE-A9406DC5CB9D}"/>
                </a:ext>
              </a:extLst>
            </p:cNvPr>
            <p:cNvSpPr/>
            <p:nvPr/>
          </p:nvSpPr>
          <p:spPr>
            <a:xfrm>
              <a:off x="10914279" y="7893039"/>
              <a:ext cx="2362200" cy="97733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PEMUTAKHIRAN SE DIRJEN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2C3889F-E17C-FE04-C3D5-1BACE4E73B62}"/>
                </a:ext>
              </a:extLst>
            </p:cNvPr>
            <p:cNvSpPr/>
            <p:nvPr/>
          </p:nvSpPr>
          <p:spPr>
            <a:xfrm>
              <a:off x="8529650" y="9627286"/>
              <a:ext cx="1275873" cy="609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SPTJM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CAEA26B-12AC-03C7-1942-3CBC721F5B1D}"/>
                </a:ext>
              </a:extLst>
            </p:cNvPr>
            <p:cNvSpPr/>
            <p:nvPr/>
          </p:nvSpPr>
          <p:spPr>
            <a:xfrm>
              <a:off x="3309620" y="2818623"/>
              <a:ext cx="11722016" cy="43016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5384FD4-09B4-B433-2749-72F8B1F39852}"/>
                </a:ext>
              </a:extLst>
            </p:cNvPr>
            <p:cNvSpPr txBox="1"/>
            <p:nvPr/>
          </p:nvSpPr>
          <p:spPr>
            <a:xfrm>
              <a:off x="3338683" y="2971339"/>
              <a:ext cx="2728265" cy="84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PROSES PENGUSULAN </a:t>
              </a:r>
            </a:p>
            <a:p>
              <a:pPr algn="ctr"/>
              <a:r>
                <a:rPr lang="en-US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AHSP ITEM BARU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97E2823-EF0B-A377-015A-B58EA02E7FEE}"/>
                </a:ext>
              </a:extLst>
            </p:cNvPr>
            <p:cNvCxnSpPr>
              <a:stCxn id="86" idx="2"/>
            </p:cNvCxnSpPr>
            <p:nvPr/>
          </p:nvCxnSpPr>
          <p:spPr>
            <a:xfrm>
              <a:off x="9170628" y="7120223"/>
              <a:ext cx="0" cy="6397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4584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1937ABA-5CC0-BE63-C801-61445019929B}"/>
              </a:ext>
            </a:extLst>
          </p:cNvPr>
          <p:cNvGrpSpPr/>
          <p:nvPr/>
        </p:nvGrpSpPr>
        <p:grpSpPr>
          <a:xfrm>
            <a:off x="-38043" y="19050"/>
            <a:ext cx="18325539" cy="10369489"/>
            <a:chOff x="-18770" y="-54993"/>
            <a:chExt cx="18325539" cy="103694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023954-FF2C-0F32-EDC5-FAE96B24F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6366"/>
            <a:stretch/>
          </p:blipFill>
          <p:spPr>
            <a:xfrm>
              <a:off x="-18770" y="-54993"/>
              <a:ext cx="18306769" cy="1034199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C33675-FBC2-0726-D643-8A09DBA47A1B}"/>
                </a:ext>
              </a:extLst>
            </p:cNvPr>
            <p:cNvSpPr/>
            <p:nvPr/>
          </p:nvSpPr>
          <p:spPr>
            <a:xfrm>
              <a:off x="0" y="-27497"/>
              <a:ext cx="18306769" cy="10341993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FE2CF1-38C1-EBA8-00AF-704B90D06F49}"/>
              </a:ext>
            </a:extLst>
          </p:cNvPr>
          <p:cNvGrpSpPr/>
          <p:nvPr/>
        </p:nvGrpSpPr>
        <p:grpSpPr>
          <a:xfrm>
            <a:off x="-22358" y="9922131"/>
            <a:ext cx="18309854" cy="426697"/>
            <a:chOff x="-22358" y="9922131"/>
            <a:chExt cx="18309854" cy="426697"/>
          </a:xfrm>
        </p:grpSpPr>
        <p:sp>
          <p:nvSpPr>
            <p:cNvPr id="12" name="Google Shape;328;p31">
              <a:extLst>
                <a:ext uri="{FF2B5EF4-FFF2-40B4-BE49-F238E27FC236}">
                  <a16:creationId xmlns:a16="http://schemas.microsoft.com/office/drawing/2014/main" id="{F737E2EA-0C21-3D48-B5DD-AC62A05A1E9F}"/>
                </a:ext>
              </a:extLst>
            </p:cNvPr>
            <p:cNvSpPr/>
            <p:nvPr/>
          </p:nvSpPr>
          <p:spPr>
            <a:xfrm>
              <a:off x="3756954" y="9969724"/>
              <a:ext cx="13745725" cy="365740"/>
            </a:xfrm>
            <a:custGeom>
              <a:avLst/>
              <a:gdLst/>
              <a:ahLst/>
              <a:cxnLst/>
              <a:rect l="l" t="t" r="r" b="b"/>
              <a:pathLst>
                <a:path w="9164320" h="243840" extrusionOk="0">
                  <a:moveTo>
                    <a:pt x="0" y="243840"/>
                  </a:moveTo>
                  <a:lnTo>
                    <a:pt x="9164319" y="243840"/>
                  </a:lnTo>
                  <a:lnTo>
                    <a:pt x="9164319" y="0"/>
                  </a:lnTo>
                  <a:lnTo>
                    <a:pt x="0" y="0"/>
                  </a:lnTo>
                  <a:lnTo>
                    <a:pt x="0" y="24384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29;p31">
              <a:extLst>
                <a:ext uri="{FF2B5EF4-FFF2-40B4-BE49-F238E27FC236}">
                  <a16:creationId xmlns:a16="http://schemas.microsoft.com/office/drawing/2014/main" id="{7F6171FD-A6E0-965A-2FD8-E7EA2EEC4DF3}"/>
                </a:ext>
              </a:extLst>
            </p:cNvPr>
            <p:cNvSpPr/>
            <p:nvPr/>
          </p:nvSpPr>
          <p:spPr>
            <a:xfrm>
              <a:off x="-22358" y="9956360"/>
              <a:ext cx="3779312" cy="369550"/>
            </a:xfrm>
            <a:custGeom>
              <a:avLst/>
              <a:gdLst/>
              <a:ahLst/>
              <a:cxnLst/>
              <a:rect l="l" t="t" r="r" b="b"/>
              <a:pathLst>
                <a:path w="2519680" h="246379" extrusionOk="0">
                  <a:moveTo>
                    <a:pt x="0" y="246379"/>
                  </a:moveTo>
                  <a:lnTo>
                    <a:pt x="2519680" y="246379"/>
                  </a:lnTo>
                  <a:lnTo>
                    <a:pt x="2519680" y="0"/>
                  </a:lnTo>
                  <a:lnTo>
                    <a:pt x="0" y="0"/>
                  </a:lnTo>
                  <a:lnTo>
                    <a:pt x="0" y="246379"/>
                  </a:lnTo>
                  <a:close/>
                </a:path>
              </a:pathLst>
            </a:custGeom>
            <a:solidFill>
              <a:srgbClr val="001F5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30;p31">
              <a:extLst>
                <a:ext uri="{FF2B5EF4-FFF2-40B4-BE49-F238E27FC236}">
                  <a16:creationId xmlns:a16="http://schemas.microsoft.com/office/drawing/2014/main" id="{9B3029C3-B887-45C7-7EB3-505669F62868}"/>
                </a:ext>
              </a:extLst>
            </p:cNvPr>
            <p:cNvSpPr/>
            <p:nvPr/>
          </p:nvSpPr>
          <p:spPr>
            <a:xfrm>
              <a:off x="17502680" y="9922131"/>
              <a:ext cx="784816" cy="426697"/>
            </a:xfrm>
            <a:custGeom>
              <a:avLst/>
              <a:gdLst/>
              <a:ahLst/>
              <a:cxnLst/>
              <a:rect l="l" t="t" r="r" b="b"/>
              <a:pathLst>
                <a:path w="523240" h="284479" extrusionOk="0">
                  <a:moveTo>
                    <a:pt x="0" y="284479"/>
                  </a:moveTo>
                  <a:lnTo>
                    <a:pt x="523240" y="284479"/>
                  </a:lnTo>
                  <a:lnTo>
                    <a:pt x="523240" y="0"/>
                  </a:lnTo>
                  <a:lnTo>
                    <a:pt x="0" y="0"/>
                  </a:lnTo>
                  <a:lnTo>
                    <a:pt x="0" y="284479"/>
                  </a:lnTo>
                  <a:close/>
                </a:path>
              </a:pathLst>
            </a:custGeom>
            <a:solidFill>
              <a:srgbClr val="00297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8600" y="1104900"/>
            <a:ext cx="1941902" cy="1139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59"/>
              </a:lnSpc>
            </a:pPr>
            <a:endParaRPr lang="en-US" sz="10699">
              <a:solidFill>
                <a:srgbClr val="FFC000"/>
              </a:solidFill>
              <a:latin typeface="Horizon Bold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65ECFF2-74DB-F86C-A630-1048BC5E0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-336385" y="2398407"/>
            <a:ext cx="7725894" cy="6967680"/>
          </a:xfrm>
          <a:prstGeom prst="rect">
            <a:avLst/>
          </a:prstGeom>
        </p:spPr>
      </p:pic>
      <p:sp>
        <p:nvSpPr>
          <p:cNvPr id="35" name="Persegi Panjang 21">
            <a:extLst>
              <a:ext uri="{FF2B5EF4-FFF2-40B4-BE49-F238E27FC236}">
                <a16:creationId xmlns:a16="http://schemas.microsoft.com/office/drawing/2014/main" id="{5B24BF81-12C7-F9A0-22B4-19CF65145B54}"/>
              </a:ext>
            </a:extLst>
          </p:cNvPr>
          <p:cNvSpPr/>
          <p:nvPr/>
        </p:nvSpPr>
        <p:spPr>
          <a:xfrm>
            <a:off x="345219" y="3082757"/>
            <a:ext cx="6534103" cy="5726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lvl="0" algn="just"/>
            <a:r>
              <a:rPr lang="en-US" sz="2800" dirty="0" err="1">
                <a:solidFill>
                  <a:srgbClr val="FFFF00"/>
                </a:solidFill>
              </a:rPr>
              <a:t>Pengadaan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paket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pekerjaan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konstruksi</a:t>
            </a:r>
            <a:r>
              <a:rPr lang="en-US" sz="2800" dirty="0">
                <a:solidFill>
                  <a:srgbClr val="FFFF00"/>
                </a:solidFill>
              </a:rPr>
              <a:t> yang </a:t>
            </a:r>
            <a:r>
              <a:rPr lang="en-US" sz="2800" dirty="0" err="1">
                <a:solidFill>
                  <a:srgbClr val="FFFF00"/>
                </a:solidFill>
              </a:rPr>
              <a:t>telah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diumumkan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dalam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Sistem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Informasi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Rencana</a:t>
            </a:r>
            <a:r>
              <a:rPr lang="en-US" sz="2800" dirty="0">
                <a:solidFill>
                  <a:srgbClr val="FFFF00"/>
                </a:solidFill>
              </a:rPr>
              <a:t> Umum </a:t>
            </a:r>
            <a:r>
              <a:rPr lang="en-US" sz="2800" dirty="0" err="1">
                <a:solidFill>
                  <a:srgbClr val="FFFF00"/>
                </a:solidFill>
              </a:rPr>
              <a:t>Pengadaan</a:t>
            </a:r>
            <a:r>
              <a:rPr lang="en-US" sz="2800" dirty="0">
                <a:solidFill>
                  <a:srgbClr val="FFFF00"/>
                </a:solidFill>
              </a:rPr>
              <a:t> (SIRUP) </a:t>
            </a:r>
            <a:r>
              <a:rPr lang="en-US" sz="2800" dirty="0"/>
              <a:t>dan </a:t>
            </a:r>
            <a:r>
              <a:rPr lang="en-US" sz="2800" dirty="0" err="1"/>
              <a:t>masih</a:t>
            </a:r>
            <a:r>
              <a:rPr lang="en-US" sz="2800" dirty="0"/>
              <a:t> </a:t>
            </a:r>
            <a:r>
              <a:rPr lang="en-US" sz="2800" dirty="0" err="1"/>
              <a:t>menggunakan</a:t>
            </a:r>
            <a:r>
              <a:rPr lang="en-US" sz="2800" dirty="0"/>
              <a:t> AHSP </a:t>
            </a:r>
            <a:r>
              <a:rPr lang="en-US" sz="2800" dirty="0" err="1"/>
              <a:t>berdasarkan</a:t>
            </a:r>
            <a:r>
              <a:rPr lang="en-US" sz="2800" dirty="0"/>
              <a:t> </a:t>
            </a:r>
            <a:r>
              <a:rPr lang="en-US" sz="2800" dirty="0" err="1"/>
              <a:t>Peraturan</a:t>
            </a:r>
            <a:r>
              <a:rPr lang="en-US" sz="2800" dirty="0"/>
              <a:t> Menteri PUPR </a:t>
            </a:r>
            <a:r>
              <a:rPr lang="en-US" sz="2800" dirty="0" err="1"/>
              <a:t>Nomor</a:t>
            </a:r>
            <a:r>
              <a:rPr lang="en-US" sz="2800" dirty="0"/>
              <a:t> 8 </a:t>
            </a:r>
            <a:r>
              <a:rPr lang="en-US" sz="2800" dirty="0" err="1"/>
              <a:t>Tahun</a:t>
            </a:r>
            <a:r>
              <a:rPr lang="en-US" sz="2800" dirty="0"/>
              <a:t> 2023 </a:t>
            </a:r>
            <a:r>
              <a:rPr lang="en-US" sz="2800" dirty="0" err="1"/>
              <a:t>tentang</a:t>
            </a:r>
            <a:r>
              <a:rPr lang="en-US" sz="2800" dirty="0"/>
              <a:t> </a:t>
            </a:r>
            <a:r>
              <a:rPr lang="en-US" sz="2800" dirty="0" err="1"/>
              <a:t>Pedoman</a:t>
            </a:r>
            <a:r>
              <a:rPr lang="en-US" sz="2800" dirty="0"/>
              <a:t> </a:t>
            </a:r>
            <a:r>
              <a:rPr lang="en-US" sz="2800" dirty="0" err="1"/>
              <a:t>Penyusunan</a:t>
            </a:r>
            <a:r>
              <a:rPr lang="en-US" sz="2800" dirty="0"/>
              <a:t> </a:t>
            </a:r>
            <a:r>
              <a:rPr lang="en-US" sz="2800" dirty="0" err="1"/>
              <a:t>Perkiraan</a:t>
            </a:r>
            <a:r>
              <a:rPr lang="en-US" sz="2800" dirty="0"/>
              <a:t> </a:t>
            </a:r>
            <a:r>
              <a:rPr lang="en-US" sz="2800" dirty="0" err="1"/>
              <a:t>Biaya</a:t>
            </a:r>
            <a:r>
              <a:rPr lang="en-US" sz="2800" dirty="0"/>
              <a:t> </a:t>
            </a:r>
            <a:r>
              <a:rPr lang="en-US" sz="2800" dirty="0" err="1"/>
              <a:t>Pekerjaan</a:t>
            </a:r>
            <a:r>
              <a:rPr lang="en-US" sz="2800" dirty="0"/>
              <a:t> </a:t>
            </a:r>
            <a:r>
              <a:rPr lang="en-US" sz="2800" dirty="0" err="1"/>
              <a:t>Konstruksi</a:t>
            </a:r>
            <a:r>
              <a:rPr lang="en-US" sz="2800" dirty="0"/>
              <a:t> </a:t>
            </a:r>
            <a:r>
              <a:rPr lang="en-US" sz="2800" dirty="0" err="1"/>
              <a:t>Bidang</a:t>
            </a:r>
            <a:r>
              <a:rPr lang="en-US" sz="2800" dirty="0"/>
              <a:t> </a:t>
            </a:r>
            <a:r>
              <a:rPr lang="en-US" sz="2800" dirty="0" err="1"/>
              <a:t>Pekerjaan</a:t>
            </a:r>
            <a:r>
              <a:rPr lang="en-US" sz="2800" dirty="0"/>
              <a:t> Umum dan </a:t>
            </a:r>
            <a:r>
              <a:rPr lang="en-US" sz="2800" dirty="0" err="1"/>
              <a:t>Perumahan</a:t>
            </a:r>
            <a:r>
              <a:rPr lang="en-US" sz="2800" dirty="0"/>
              <a:t> Rakyat (Berita Negara Republik Indonesia </a:t>
            </a:r>
            <a:r>
              <a:rPr lang="en-US" sz="2800" dirty="0" err="1"/>
              <a:t>Nomor</a:t>
            </a:r>
            <a:r>
              <a:rPr lang="en-US" sz="2800" dirty="0"/>
              <a:t> 683 </a:t>
            </a:r>
            <a:r>
              <a:rPr lang="en-US" sz="2800" dirty="0" err="1"/>
              <a:t>Tahun</a:t>
            </a:r>
            <a:r>
              <a:rPr lang="en-US" sz="2800" dirty="0"/>
              <a:t> 2023) dan SE </a:t>
            </a:r>
            <a:r>
              <a:rPr lang="en-US" sz="2800" dirty="0" err="1"/>
              <a:t>Dirjen</a:t>
            </a:r>
            <a:r>
              <a:rPr lang="en-US" sz="2800" dirty="0"/>
              <a:t> Bina </a:t>
            </a:r>
            <a:r>
              <a:rPr lang="en-US" sz="2800" dirty="0" err="1"/>
              <a:t>Konstruksi</a:t>
            </a:r>
            <a:r>
              <a:rPr lang="en-US" sz="2800" dirty="0"/>
              <a:t> </a:t>
            </a:r>
            <a:r>
              <a:rPr lang="en-US" sz="2800" dirty="0" err="1"/>
              <a:t>Nomor</a:t>
            </a:r>
            <a:r>
              <a:rPr lang="en-US" sz="2800" dirty="0"/>
              <a:t> 68 </a:t>
            </a:r>
            <a:r>
              <a:rPr lang="en-US" sz="2800" dirty="0" err="1"/>
              <a:t>Tahun</a:t>
            </a:r>
            <a:r>
              <a:rPr lang="en-US" sz="2800" dirty="0"/>
              <a:t> 2024 </a:t>
            </a:r>
            <a:r>
              <a:rPr lang="en-US" sz="2800" dirty="0" err="1"/>
              <a:t>tentang</a:t>
            </a:r>
            <a:r>
              <a:rPr lang="en-US" sz="2800" dirty="0"/>
              <a:t> Tata Cara </a:t>
            </a:r>
            <a:r>
              <a:rPr lang="en-US" sz="2800" dirty="0" err="1"/>
              <a:t>Penyusunan</a:t>
            </a:r>
            <a:r>
              <a:rPr lang="en-US" sz="2800" dirty="0"/>
              <a:t> </a:t>
            </a:r>
            <a:r>
              <a:rPr lang="en-US" sz="2800" dirty="0" err="1"/>
              <a:t>Perkiraan</a:t>
            </a:r>
            <a:r>
              <a:rPr lang="en-US" sz="2800" dirty="0"/>
              <a:t> </a:t>
            </a:r>
            <a:r>
              <a:rPr lang="en-US" sz="2800" dirty="0" err="1"/>
              <a:t>Biaya</a:t>
            </a:r>
            <a:r>
              <a:rPr lang="en-US" sz="2800" dirty="0"/>
              <a:t> </a:t>
            </a:r>
            <a:r>
              <a:rPr lang="en-US" sz="2800" dirty="0" err="1"/>
              <a:t>Pekerjaan</a:t>
            </a:r>
            <a:r>
              <a:rPr lang="en-US" sz="2800" dirty="0"/>
              <a:t> </a:t>
            </a:r>
            <a:r>
              <a:rPr lang="en-US" sz="2800" dirty="0" err="1"/>
              <a:t>Konstruksi</a:t>
            </a:r>
            <a:r>
              <a:rPr lang="en-US" sz="2800" dirty="0"/>
              <a:t> </a:t>
            </a:r>
            <a:r>
              <a:rPr lang="en-US" sz="2800" dirty="0" err="1"/>
              <a:t>Bidang</a:t>
            </a:r>
            <a:r>
              <a:rPr lang="en-US" sz="2800" dirty="0"/>
              <a:t> </a:t>
            </a:r>
            <a:r>
              <a:rPr lang="en-US" sz="2800" dirty="0" err="1"/>
              <a:t>Pekerjaan</a:t>
            </a:r>
            <a:r>
              <a:rPr lang="en-US" sz="2800" dirty="0"/>
              <a:t> Umum dan </a:t>
            </a:r>
            <a:r>
              <a:rPr lang="en-US" sz="2800" dirty="0" err="1"/>
              <a:t>Perumahan</a:t>
            </a:r>
            <a:r>
              <a:rPr lang="en-US" sz="2800" dirty="0"/>
              <a:t> Rakyat, </a:t>
            </a:r>
            <a:r>
              <a:rPr lang="en-US" sz="2800" dirty="0" err="1">
                <a:solidFill>
                  <a:srgbClr val="FFFF00"/>
                </a:solidFill>
              </a:rPr>
              <a:t>maksimal</a:t>
            </a:r>
            <a:r>
              <a:rPr lang="en-US" sz="2800" dirty="0">
                <a:solidFill>
                  <a:srgbClr val="FFFF00"/>
                </a:solidFill>
              </a:rPr>
              <a:t> 20 (dua </a:t>
            </a:r>
            <a:r>
              <a:rPr lang="en-US" sz="2800" dirty="0" err="1">
                <a:solidFill>
                  <a:srgbClr val="FFFF00"/>
                </a:solidFill>
              </a:rPr>
              <a:t>puluh</a:t>
            </a:r>
            <a:r>
              <a:rPr lang="en-US" sz="2800" dirty="0">
                <a:solidFill>
                  <a:srgbClr val="FFFF00"/>
                </a:solidFill>
              </a:rPr>
              <a:t>) </a:t>
            </a:r>
            <a:r>
              <a:rPr lang="en-US" sz="2800" dirty="0" err="1">
                <a:solidFill>
                  <a:srgbClr val="FFFF00"/>
                </a:solidFill>
              </a:rPr>
              <a:t>hari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kerja</a:t>
            </a:r>
            <a:r>
              <a:rPr lang="en-US" sz="2800" dirty="0"/>
              <a:t> </a:t>
            </a:r>
            <a:r>
              <a:rPr lang="en-US" sz="2800" dirty="0" err="1"/>
              <a:t>setelah</a:t>
            </a:r>
            <a:r>
              <a:rPr lang="en-US" sz="2800" dirty="0"/>
              <a:t> </a:t>
            </a:r>
            <a:r>
              <a:rPr lang="en-US" sz="2800" dirty="0" err="1"/>
              <a:t>berlakunya</a:t>
            </a:r>
            <a:r>
              <a:rPr lang="en-US" sz="2800" dirty="0"/>
              <a:t> Surat </a:t>
            </a:r>
            <a:r>
              <a:rPr lang="en-US" sz="2800" dirty="0" err="1"/>
              <a:t>Edaran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, </a:t>
            </a:r>
            <a:r>
              <a:rPr lang="en-US" sz="2800" dirty="0" err="1">
                <a:solidFill>
                  <a:srgbClr val="FFFF00"/>
                </a:solidFill>
              </a:rPr>
              <a:t>tetap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dilaksanakan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prosesnya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sampai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selesai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 9 APRIL 2025</a:t>
            </a:r>
            <a:endParaRPr lang="en-US" sz="2800" b="1" dirty="0">
              <a:solidFill>
                <a:schemeClr val="tx1"/>
              </a:solidFill>
              <a:latin typeface="Kollektif" panose="020B060402020202020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55F12-5938-7580-3BF7-9A202FA01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12905625" y="1715646"/>
            <a:ext cx="3702362" cy="6436581"/>
          </a:xfrm>
          <a:prstGeom prst="rect">
            <a:avLst/>
          </a:prstGeom>
        </p:spPr>
      </p:pic>
      <p:sp>
        <p:nvSpPr>
          <p:cNvPr id="36" name="Persegi Panjang 21">
            <a:extLst>
              <a:ext uri="{FF2B5EF4-FFF2-40B4-BE49-F238E27FC236}">
                <a16:creationId xmlns:a16="http://schemas.microsoft.com/office/drawing/2014/main" id="{5B24BF81-12C7-F9A0-22B4-19CF65145B54}"/>
              </a:ext>
            </a:extLst>
          </p:cNvPr>
          <p:cNvSpPr/>
          <p:nvPr/>
        </p:nvSpPr>
        <p:spPr>
          <a:xfrm>
            <a:off x="11811470" y="3114679"/>
            <a:ext cx="5855488" cy="367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36000" algn="just"/>
            <a:r>
              <a:rPr lang="en-US" sz="2800"/>
              <a:t>Pada </a:t>
            </a:r>
            <a:r>
              <a:rPr lang="en-US" sz="2800" err="1"/>
              <a:t>saat</a:t>
            </a:r>
            <a:r>
              <a:rPr lang="en-US" sz="2800"/>
              <a:t> Surat </a:t>
            </a:r>
            <a:r>
              <a:rPr lang="en-US" sz="2800" err="1"/>
              <a:t>Edaran</a:t>
            </a:r>
            <a:r>
              <a:rPr lang="en-US" sz="2800"/>
              <a:t> </a:t>
            </a:r>
            <a:r>
              <a:rPr lang="en-US" sz="2800" err="1"/>
              <a:t>ini</a:t>
            </a:r>
            <a:r>
              <a:rPr lang="en-US" sz="2800"/>
              <a:t> </a:t>
            </a:r>
            <a:r>
              <a:rPr lang="en-US" sz="2800" err="1"/>
              <a:t>mulai</a:t>
            </a:r>
            <a:r>
              <a:rPr lang="en-US" sz="2800"/>
              <a:t> </a:t>
            </a:r>
            <a:r>
              <a:rPr lang="en-US" sz="2800" err="1"/>
              <a:t>berlaku</a:t>
            </a:r>
            <a:r>
              <a:rPr lang="en-US" sz="2800"/>
              <a:t>, Surat </a:t>
            </a:r>
            <a:r>
              <a:rPr lang="en-US" sz="2800" err="1"/>
              <a:t>Edaran</a:t>
            </a:r>
            <a:r>
              <a:rPr lang="en-US" sz="2800"/>
              <a:t> </a:t>
            </a:r>
            <a:r>
              <a:rPr lang="en-US" sz="2800" err="1"/>
              <a:t>Direktur</a:t>
            </a:r>
            <a:r>
              <a:rPr lang="en-US" sz="2800"/>
              <a:t> </a:t>
            </a:r>
            <a:r>
              <a:rPr lang="en-US" sz="2800" err="1"/>
              <a:t>Jenderal</a:t>
            </a:r>
            <a:r>
              <a:rPr lang="en-US" sz="2800"/>
              <a:t> Bina </a:t>
            </a:r>
            <a:r>
              <a:rPr lang="en-US" sz="2800" err="1"/>
              <a:t>Konstruksi</a:t>
            </a:r>
            <a:r>
              <a:rPr lang="en-US" sz="2800"/>
              <a:t> </a:t>
            </a:r>
            <a:r>
              <a:rPr lang="en-US" sz="2800" err="1"/>
              <a:t>Nomor</a:t>
            </a:r>
            <a:r>
              <a:rPr lang="en-US" sz="2800"/>
              <a:t> 68 </a:t>
            </a:r>
            <a:r>
              <a:rPr lang="en-US" sz="2800" err="1"/>
              <a:t>Tahun</a:t>
            </a:r>
            <a:r>
              <a:rPr lang="en-US" sz="2800"/>
              <a:t> 2024 </a:t>
            </a:r>
            <a:r>
              <a:rPr lang="en-US" sz="2800" err="1"/>
              <a:t>tentang</a:t>
            </a:r>
            <a:r>
              <a:rPr lang="en-US" sz="2800"/>
              <a:t> Tata Cara </a:t>
            </a:r>
            <a:r>
              <a:rPr lang="en-US" sz="2800" err="1"/>
              <a:t>Penyusunan</a:t>
            </a:r>
            <a:r>
              <a:rPr lang="en-US" sz="2800"/>
              <a:t> </a:t>
            </a:r>
            <a:r>
              <a:rPr lang="en-US" sz="2800" err="1"/>
              <a:t>Perkiraan</a:t>
            </a:r>
            <a:r>
              <a:rPr lang="en-US" sz="2800"/>
              <a:t> </a:t>
            </a:r>
            <a:r>
              <a:rPr lang="en-US" sz="2800" err="1"/>
              <a:t>Biaya</a:t>
            </a:r>
            <a:r>
              <a:rPr lang="en-US" sz="2800"/>
              <a:t> </a:t>
            </a:r>
            <a:r>
              <a:rPr lang="en-US" sz="2800" err="1"/>
              <a:t>Pekerjaan</a:t>
            </a:r>
            <a:r>
              <a:rPr lang="en-US" sz="2800"/>
              <a:t> </a:t>
            </a:r>
            <a:r>
              <a:rPr lang="en-US" sz="2800" err="1"/>
              <a:t>Konstruksi</a:t>
            </a:r>
            <a:r>
              <a:rPr lang="en-US" sz="2800"/>
              <a:t> </a:t>
            </a:r>
            <a:r>
              <a:rPr lang="en-US" sz="2800" err="1"/>
              <a:t>Bidang</a:t>
            </a:r>
            <a:r>
              <a:rPr lang="en-US" sz="2800"/>
              <a:t> </a:t>
            </a:r>
            <a:r>
              <a:rPr lang="en-US" sz="2800" err="1"/>
              <a:t>Pekerjaan</a:t>
            </a:r>
            <a:r>
              <a:rPr lang="en-US" sz="2800"/>
              <a:t> Umum dan </a:t>
            </a:r>
            <a:r>
              <a:rPr lang="en-US" sz="2800" err="1"/>
              <a:t>Perumahan</a:t>
            </a:r>
            <a:r>
              <a:rPr lang="en-US" sz="2800"/>
              <a:t> Rakyat, </a:t>
            </a:r>
            <a:r>
              <a:rPr lang="en-US" sz="2800" err="1"/>
              <a:t>dicabut</a:t>
            </a:r>
            <a:r>
              <a:rPr lang="en-US" sz="2800"/>
              <a:t> dan </a:t>
            </a:r>
            <a:r>
              <a:rPr lang="en-US" sz="2800" err="1"/>
              <a:t>dinyatakan</a:t>
            </a:r>
            <a:r>
              <a:rPr lang="en-US" sz="2800"/>
              <a:t> </a:t>
            </a:r>
            <a:r>
              <a:rPr lang="en-US" sz="2800" err="1"/>
              <a:t>tidak</a:t>
            </a:r>
            <a:r>
              <a:rPr lang="en-US" sz="2800"/>
              <a:t> </a:t>
            </a:r>
            <a:r>
              <a:rPr lang="en-US" sz="2800" err="1"/>
              <a:t>berlaku</a:t>
            </a:r>
            <a:r>
              <a:rPr lang="en-US" sz="2800"/>
              <a:t>.</a:t>
            </a:r>
            <a:endParaRPr lang="en-US" sz="2800">
              <a:solidFill>
                <a:schemeClr val="tx1"/>
              </a:solidFill>
              <a:latin typeface="Kollektif" panose="020B060402020202020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11361C-DD74-4AC4-DE64-8F35C651BF31}"/>
              </a:ext>
            </a:extLst>
          </p:cNvPr>
          <p:cNvGrpSpPr/>
          <p:nvPr/>
        </p:nvGrpSpPr>
        <p:grpSpPr>
          <a:xfrm>
            <a:off x="42721" y="-29213"/>
            <a:ext cx="18286996" cy="2281212"/>
            <a:chOff x="26542" y="2461592"/>
            <a:chExt cx="11496676" cy="1835151"/>
          </a:xfrm>
        </p:grpSpPr>
        <p:pic>
          <p:nvPicPr>
            <p:cNvPr id="15" name="Picture 14" descr="A close up of a garden&#10;&#10;Description automatically generated">
              <a:extLst>
                <a:ext uri="{FF2B5EF4-FFF2-40B4-BE49-F238E27FC236}">
                  <a16:creationId xmlns:a16="http://schemas.microsoft.com/office/drawing/2014/main" id="{AE0537CA-4310-96BB-B8A1-6C2CCD29D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42" y="2465165"/>
              <a:ext cx="11496676" cy="183157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09B8AE-559F-10DA-1CD2-867C9CB3A2C2}"/>
                </a:ext>
              </a:extLst>
            </p:cNvPr>
            <p:cNvSpPr/>
            <p:nvPr/>
          </p:nvSpPr>
          <p:spPr>
            <a:xfrm>
              <a:off x="26543" y="2461592"/>
              <a:ext cx="11496675" cy="1480896"/>
            </a:xfrm>
            <a:prstGeom prst="rect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>
                <a:defRPr/>
              </a:pPr>
              <a:endParaRPr lang="en-ID" sz="199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345219" y="437033"/>
            <a:ext cx="340035" cy="133350"/>
            <a:chOff x="0" y="0"/>
            <a:chExt cx="453379" cy="177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3970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55503" y="335459"/>
            <a:ext cx="1703249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60">
                <a:solidFill>
                  <a:schemeClr val="bg1"/>
                </a:solidFill>
                <a:latin typeface="Kollektif Bold"/>
              </a:rPr>
              <a:t>KETENTUAN</a:t>
            </a:r>
            <a:r>
              <a:rPr lang="id-ID" sz="6000" spc="-60">
                <a:solidFill>
                  <a:schemeClr val="bg1"/>
                </a:solidFill>
                <a:latin typeface="Kollektif Bold"/>
              </a:rPr>
              <a:t> </a:t>
            </a:r>
            <a:r>
              <a:rPr lang="en-US" sz="6000" spc="-60">
                <a:solidFill>
                  <a:schemeClr val="bg1"/>
                </a:solidFill>
                <a:latin typeface="Kollektif Bold"/>
              </a:rPr>
              <a:t>PERALIHAN DAN PENUTUP </a:t>
            </a:r>
          </a:p>
        </p:txBody>
      </p:sp>
      <p:grpSp>
        <p:nvGrpSpPr>
          <p:cNvPr id="40" name="Group 3"/>
          <p:cNvGrpSpPr>
            <a:grpSpLocks noChangeAspect="1"/>
          </p:cNvGrpSpPr>
          <p:nvPr/>
        </p:nvGrpSpPr>
        <p:grpSpPr>
          <a:xfrm>
            <a:off x="7187461" y="1352563"/>
            <a:ext cx="4088399" cy="8176799"/>
            <a:chOff x="0" y="0"/>
            <a:chExt cx="3175000" cy="6350000"/>
          </a:xfrm>
        </p:grpSpPr>
        <p:sp>
          <p:nvSpPr>
            <p:cNvPr id="41" name="Freeform 4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10" cstate="print"/>
              <a:stretch>
                <a:fillRect l="-108639" t="-8224" r="-102053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42" name="Freeform 5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19050"/>
                  </a:moveTo>
                  <a:cubicBezTo>
                    <a:pt x="2452370" y="19050"/>
                    <a:pt x="3155950" y="722630"/>
                    <a:pt x="3155950" y="1587500"/>
                  </a:cubicBezTo>
                  <a:lnTo>
                    <a:pt x="3155950" y="4762500"/>
                  </a:lnTo>
                  <a:cubicBezTo>
                    <a:pt x="3155950" y="5627370"/>
                    <a:pt x="2452370" y="6330950"/>
                    <a:pt x="1587500" y="6330950"/>
                  </a:cubicBezTo>
                  <a:cubicBezTo>
                    <a:pt x="722630" y="6330950"/>
                    <a:pt x="19050" y="5627370"/>
                    <a:pt x="19050" y="4762500"/>
                  </a:cubicBezTo>
                  <a:lnTo>
                    <a:pt x="19050" y="1587500"/>
                  </a:lnTo>
                  <a:cubicBezTo>
                    <a:pt x="19050" y="722630"/>
                    <a:pt x="722630" y="19050"/>
                    <a:pt x="1587500" y="19050"/>
                  </a:cubicBezTo>
                  <a:moveTo>
                    <a:pt x="1587500" y="0"/>
                  </a:moveTo>
                  <a:cubicBezTo>
                    <a:pt x="711200" y="0"/>
                    <a:pt x="0" y="711200"/>
                    <a:pt x="0" y="1587500"/>
                  </a:cubicBezTo>
                  <a:lnTo>
                    <a:pt x="0" y="4762500"/>
                  </a:lnTo>
                  <a:cubicBezTo>
                    <a:pt x="0" y="5638800"/>
                    <a:pt x="711200" y="6350000"/>
                    <a:pt x="1587500" y="6350000"/>
                  </a:cubicBezTo>
                  <a:cubicBezTo>
                    <a:pt x="2463800" y="6350000"/>
                    <a:pt x="3175000" y="5638800"/>
                    <a:pt x="3175000" y="4762500"/>
                  </a:cubicBezTo>
                  <a:lnTo>
                    <a:pt x="3175000" y="1587500"/>
                  </a:lnTo>
                  <a:cubicBezTo>
                    <a:pt x="3175000" y="711200"/>
                    <a:pt x="2463800" y="0"/>
                    <a:pt x="1587500" y="0"/>
                  </a:cubicBezTo>
                  <a:lnTo>
                    <a:pt x="1587500" y="0"/>
                  </a:lnTo>
                  <a:close/>
                </a:path>
              </a:pathLst>
            </a:custGeom>
            <a:solidFill>
              <a:srgbClr val="13224B"/>
            </a:solidFill>
          </p:spPr>
          <p:txBody>
            <a:bodyPr/>
            <a:lstStyle/>
            <a:p>
              <a:endParaRPr lang="en-ID"/>
            </a:p>
          </p:txBody>
        </p:sp>
      </p:grpSp>
      <p:pic>
        <p:nvPicPr>
          <p:cNvPr id="22" name="Picture 5">
            <a:extLst>
              <a:ext uri="{FF2B5EF4-FFF2-40B4-BE49-F238E27FC236}">
                <a16:creationId xmlns:a16="http://schemas.microsoft.com/office/drawing/2014/main" id="{D8C5F73E-64F3-5DB5-8A69-2CE081AD0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13991378" y="4959928"/>
            <a:ext cx="1499078" cy="6436581"/>
          </a:xfrm>
          <a:prstGeom prst="rect">
            <a:avLst/>
          </a:prstGeom>
        </p:spPr>
      </p:pic>
      <p:sp>
        <p:nvSpPr>
          <p:cNvPr id="23" name="Persegi Panjang 21">
            <a:extLst>
              <a:ext uri="{FF2B5EF4-FFF2-40B4-BE49-F238E27FC236}">
                <a16:creationId xmlns:a16="http://schemas.microsoft.com/office/drawing/2014/main" id="{B5144FD0-82B2-BB9A-0CAD-FAB96D21FA23}"/>
              </a:ext>
            </a:extLst>
          </p:cNvPr>
          <p:cNvSpPr/>
          <p:nvPr/>
        </p:nvSpPr>
        <p:spPr>
          <a:xfrm>
            <a:off x="11795584" y="7703317"/>
            <a:ext cx="5855488" cy="91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36000" algn="ctr"/>
            <a:r>
              <a:rPr lang="en-US" sz="2800"/>
              <a:t>Surat </a:t>
            </a:r>
            <a:r>
              <a:rPr lang="en-US" sz="2800" err="1"/>
              <a:t>Edaran</a:t>
            </a:r>
            <a:r>
              <a:rPr lang="en-US" sz="2800"/>
              <a:t> </a:t>
            </a:r>
            <a:r>
              <a:rPr lang="en-US" sz="2800" err="1"/>
              <a:t>ini</a:t>
            </a:r>
            <a:r>
              <a:rPr lang="en-US" sz="2800"/>
              <a:t> </a:t>
            </a:r>
            <a:r>
              <a:rPr lang="en-US" sz="2800" err="1"/>
              <a:t>mulai</a:t>
            </a:r>
            <a:r>
              <a:rPr lang="en-US" sz="2800"/>
              <a:t> </a:t>
            </a:r>
            <a:r>
              <a:rPr lang="en-US" sz="2800" err="1"/>
              <a:t>berlaku</a:t>
            </a:r>
            <a:r>
              <a:rPr lang="en-US" sz="2800"/>
              <a:t> pada </a:t>
            </a:r>
            <a:r>
              <a:rPr lang="en-US" sz="2800" err="1"/>
              <a:t>tanggal</a:t>
            </a:r>
            <a:r>
              <a:rPr lang="en-US" sz="2800"/>
              <a:t> </a:t>
            </a:r>
            <a:r>
              <a:rPr lang="en-US" sz="2800" err="1"/>
              <a:t>ditetapkan</a:t>
            </a:r>
            <a:r>
              <a:rPr lang="en-US" sz="2800"/>
              <a:t> </a:t>
            </a:r>
          </a:p>
          <a:p>
            <a:pPr marL="36000" algn="ctr"/>
            <a:r>
              <a:rPr lang="en-US" sz="2800">
                <a:sym typeface="Wingdings" panose="05000000000000000000" pitchFamily="2" charset="2"/>
              </a:rPr>
              <a:t> </a:t>
            </a:r>
            <a:r>
              <a:rPr lang="en-US" sz="2800"/>
              <a:t>28 FEBRUARI 2024</a:t>
            </a:r>
            <a:endParaRPr lang="en-US" sz="2800">
              <a:solidFill>
                <a:schemeClr val="tx1"/>
              </a:solidFill>
              <a:latin typeface="Kollektif" panose="020B0604020202020204" charset="0"/>
            </a:endParaRPr>
          </a:p>
        </p:txBody>
      </p:sp>
      <p:sp>
        <p:nvSpPr>
          <p:cNvPr id="8" name="Google Shape;655;p10">
            <a:extLst>
              <a:ext uri="{FF2B5EF4-FFF2-40B4-BE49-F238E27FC236}">
                <a16:creationId xmlns:a16="http://schemas.microsoft.com/office/drawing/2014/main" id="{F48281B3-92E9-CF5A-EC9E-4D5E5052DA52}"/>
              </a:ext>
            </a:extLst>
          </p:cNvPr>
          <p:cNvSpPr txBox="1"/>
          <p:nvPr/>
        </p:nvSpPr>
        <p:spPr>
          <a:xfrm>
            <a:off x="17552209" y="9922131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28</a:t>
            </a:fld>
            <a:endParaRPr sz="210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82295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257800" y="7581902"/>
            <a:ext cx="8994247" cy="1178657"/>
            <a:chOff x="4063999" y="2045763"/>
            <a:chExt cx="4820846" cy="785771"/>
          </a:xfrm>
        </p:grpSpPr>
        <p:sp>
          <p:nvSpPr>
            <p:cNvPr id="7" name="Rectangle 6"/>
            <p:cNvSpPr/>
            <p:nvPr/>
          </p:nvSpPr>
          <p:spPr>
            <a:xfrm>
              <a:off x="4063999" y="2147533"/>
              <a:ext cx="4656057" cy="684000"/>
            </a:xfrm>
            <a:prstGeom prst="rect">
              <a:avLst/>
            </a:prstGeom>
            <a:solidFill>
              <a:srgbClr val="FDC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47262" y="2045763"/>
              <a:ext cx="4737583" cy="785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400" b="1">
                  <a:solidFill>
                    <a:prstClr val="black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bit.ly/SEDJBK30Thn2025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833290" y="5299049"/>
            <a:ext cx="10820402" cy="2039315"/>
          </a:xfrm>
          <a:prstGeom prst="rect">
            <a:avLst/>
          </a:prstGeom>
        </p:spPr>
        <p:txBody>
          <a:bodyPr wrap="square" lIns="137133" tIns="68567" rIns="137133" bIns="6856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prstClr val="black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LINK SE DIRJEN BINA KONSTRUKSI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prstClr val="black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NOMOR 30 TAHUN 2025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162939-F2EF-DB85-21B3-D7B662A02DD8}"/>
              </a:ext>
            </a:extLst>
          </p:cNvPr>
          <p:cNvGrpSpPr/>
          <p:nvPr/>
        </p:nvGrpSpPr>
        <p:grpSpPr>
          <a:xfrm>
            <a:off x="5257801" y="3321068"/>
            <a:ext cx="8686800" cy="1205499"/>
            <a:chOff x="3933279" y="2027868"/>
            <a:chExt cx="4072032" cy="8036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286488-949E-4087-AC05-BF84FB400196}"/>
                </a:ext>
              </a:extLst>
            </p:cNvPr>
            <p:cNvSpPr/>
            <p:nvPr/>
          </p:nvSpPr>
          <p:spPr>
            <a:xfrm>
              <a:off x="3933279" y="2147533"/>
              <a:ext cx="4072032" cy="684000"/>
            </a:xfrm>
            <a:prstGeom prst="rect">
              <a:avLst/>
            </a:prstGeom>
            <a:solidFill>
              <a:srgbClr val="FDC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AC4E50-C1D0-3CF1-8F3D-4BF4F283A575}"/>
                </a:ext>
              </a:extLst>
            </p:cNvPr>
            <p:cNvSpPr/>
            <p:nvPr/>
          </p:nvSpPr>
          <p:spPr>
            <a:xfrm>
              <a:off x="4006098" y="2027868"/>
              <a:ext cx="3999213" cy="785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400" b="1">
                  <a:solidFill>
                    <a:prstClr val="black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bit.ly/PERMEN8Thn2023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0B13185-072F-C4D6-AD0B-7C6209F86DA6}"/>
              </a:ext>
            </a:extLst>
          </p:cNvPr>
          <p:cNvSpPr/>
          <p:nvPr/>
        </p:nvSpPr>
        <p:spPr>
          <a:xfrm>
            <a:off x="3962400" y="1038215"/>
            <a:ext cx="10820402" cy="2039315"/>
          </a:xfrm>
          <a:prstGeom prst="rect">
            <a:avLst/>
          </a:prstGeom>
        </p:spPr>
        <p:txBody>
          <a:bodyPr wrap="square" lIns="137133" tIns="68567" rIns="137133" bIns="6856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prstClr val="black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LINK PERATURAN MENTERI PUPR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prstClr val="black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NOMOR 8 TAHUN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82DB4-54C7-476F-580A-B21E708A0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162" y="54706"/>
            <a:ext cx="2617622" cy="1454235"/>
          </a:xfrm>
          <a:prstGeom prst="rect">
            <a:avLst/>
          </a:prstGeom>
        </p:spPr>
      </p:pic>
      <p:sp>
        <p:nvSpPr>
          <p:cNvPr id="2" name="Google Shape;655;p10">
            <a:extLst>
              <a:ext uri="{FF2B5EF4-FFF2-40B4-BE49-F238E27FC236}">
                <a16:creationId xmlns:a16="http://schemas.microsoft.com/office/drawing/2014/main" id="{5E201FD0-2B4B-9948-7F46-DB72D49C57D0}"/>
              </a:ext>
            </a:extLst>
          </p:cNvPr>
          <p:cNvSpPr txBox="1"/>
          <p:nvPr/>
        </p:nvSpPr>
        <p:spPr>
          <a:xfrm>
            <a:off x="17613627" y="9671187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29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0008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C9E58-66FA-995B-4BFF-1FB010FD6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7A4629C8-FA1B-8652-FEDB-6DA7AA0CE574}"/>
              </a:ext>
            </a:extLst>
          </p:cNvPr>
          <p:cNvSpPr/>
          <p:nvPr/>
        </p:nvSpPr>
        <p:spPr>
          <a:xfrm>
            <a:off x="1947204" y="4152900"/>
            <a:ext cx="1981200" cy="1981200"/>
          </a:xfrm>
          <a:prstGeom prst="ellipse">
            <a:avLst/>
          </a:prstGeom>
          <a:solidFill>
            <a:srgbClr val="2B3A7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ID" sz="8001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1574484-3FBD-0589-1811-7A6C2A436F40}"/>
              </a:ext>
            </a:extLst>
          </p:cNvPr>
          <p:cNvCxnSpPr/>
          <p:nvPr/>
        </p:nvCxnSpPr>
        <p:spPr>
          <a:xfrm>
            <a:off x="4551903" y="3399725"/>
            <a:ext cx="0" cy="3487551"/>
          </a:xfrm>
          <a:prstGeom prst="line">
            <a:avLst/>
          </a:prstGeom>
          <a:ln w="50800" cmpd="sng">
            <a:solidFill>
              <a:srgbClr val="2B3A7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9" name="object 21">
            <a:extLst>
              <a:ext uri="{FF2B5EF4-FFF2-40B4-BE49-F238E27FC236}">
                <a16:creationId xmlns:a16="http://schemas.microsoft.com/office/drawing/2014/main" id="{81D82050-D40F-D312-F41F-993E2B88371B}"/>
              </a:ext>
            </a:extLst>
          </p:cNvPr>
          <p:cNvSpPr txBox="1">
            <a:spLocks/>
          </p:cNvSpPr>
          <p:nvPr/>
        </p:nvSpPr>
        <p:spPr>
          <a:xfrm>
            <a:off x="5101332" y="4584175"/>
            <a:ext cx="12748515" cy="1181607"/>
          </a:xfrm>
          <a:prstGeom prst="rect">
            <a:avLst/>
          </a:prstGeom>
        </p:spPr>
        <p:txBody>
          <a:bodyPr vert="horz" wrap="square" lIns="0" tIns="1270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200" b="1" dirty="0">
                <a:solidFill>
                  <a:srgbClr val="002060"/>
                </a:solidFill>
                <a:latin typeface="Poppins Black" panose="00000A00000000000000" pitchFamily="50" charset="0"/>
                <a:cs typeface="Poppins Black" panose="00000A00000000000000" pitchFamily="50" charset="0"/>
              </a:rPr>
              <a:t>KEBIJAKAN PENGATURAN PENYUSUNAN PERKIRAAN BIAYA PEKERJAAN KONSTRUKSI</a:t>
            </a:r>
            <a:endParaRPr lang="ko-KR" altLang="en-US" sz="4200" b="1" dirty="0">
              <a:solidFill>
                <a:srgbClr val="002060"/>
              </a:solidFill>
              <a:latin typeface="Poppins Black" panose="00000A00000000000000" pitchFamily="50" charset="0"/>
              <a:cs typeface="Poppins Black" panose="00000A00000000000000" pitchFamily="50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C49BD3-36E7-6A8D-AE4C-75E689F943BA}"/>
              </a:ext>
            </a:extLst>
          </p:cNvPr>
          <p:cNvSpPr/>
          <p:nvPr/>
        </p:nvSpPr>
        <p:spPr>
          <a:xfrm>
            <a:off x="14656526" y="13855"/>
            <a:ext cx="3500846" cy="10050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EF7C1-9C9E-340F-A73D-6024F4A9C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803" y="124149"/>
            <a:ext cx="3240290" cy="7844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E8E455-20D4-5427-2456-CA92AA1E1711}"/>
              </a:ext>
            </a:extLst>
          </p:cNvPr>
          <p:cNvGrpSpPr/>
          <p:nvPr/>
        </p:nvGrpSpPr>
        <p:grpSpPr>
          <a:xfrm>
            <a:off x="14562543" y="13855"/>
            <a:ext cx="3581766" cy="1005050"/>
            <a:chOff x="9708362" y="9236"/>
            <a:chExt cx="2387844" cy="67003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DC98E79-CB1F-7967-E212-6353EB7D9F25}"/>
                </a:ext>
              </a:extLst>
            </p:cNvPr>
            <p:cNvSpPr/>
            <p:nvPr/>
          </p:nvSpPr>
          <p:spPr>
            <a:xfrm>
              <a:off x="9771017" y="9236"/>
              <a:ext cx="2325189" cy="6700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49ED6E-8986-2F9A-AB85-F83015AD4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362" y="148064"/>
              <a:ext cx="2325189" cy="392376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FAC0F5B-97A8-E9F5-DA7D-0193E4DCA319}"/>
              </a:ext>
            </a:extLst>
          </p:cNvPr>
          <p:cNvSpPr/>
          <p:nvPr/>
        </p:nvSpPr>
        <p:spPr>
          <a:xfrm>
            <a:off x="14656526" y="8686800"/>
            <a:ext cx="3631475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F43852-7103-1CFC-BE2C-A797CB9D776C}"/>
              </a:ext>
            </a:extLst>
          </p:cNvPr>
          <p:cNvSpPr/>
          <p:nvPr/>
        </p:nvSpPr>
        <p:spPr>
          <a:xfrm>
            <a:off x="15518673" y="9509761"/>
            <a:ext cx="2743200" cy="76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672D1CC-E028-2DF4-5036-8F6518E3433E}"/>
              </a:ext>
            </a:extLst>
          </p:cNvPr>
          <p:cNvSpPr txBox="1">
            <a:spLocks/>
          </p:cNvSpPr>
          <p:nvPr/>
        </p:nvSpPr>
        <p:spPr>
          <a:xfrm>
            <a:off x="17518727" y="9555436"/>
            <a:ext cx="658862" cy="585656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ko-KR"/>
            </a:defPPr>
            <a:lvl1pPr marL="0" algn="ctr" defTabSz="914400" rtl="0" eaLnBrk="1" latinLnBrk="1" hangingPunct="1">
              <a:defRPr sz="1600" b="1" kern="1200">
                <a:solidFill>
                  <a:srgbClr val="2F3A4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 latinLnBrk="0">
              <a:defRPr/>
            </a:pPr>
            <a:fld id="{47DCBB09-FF6C-4944-947C-594D9E2B994D}" type="slidenum">
              <a:rPr lang="en-US" sz="2400">
                <a:solidFill>
                  <a:prstClr val="white"/>
                </a:solidFill>
                <a:latin typeface="Calibri"/>
                <a:ea typeface="맑은 고딕"/>
              </a:rPr>
              <a:pPr defTabSz="1371600" latinLnBrk="0">
                <a:defRPr/>
              </a:pPr>
              <a:t>3</a:t>
            </a:fld>
            <a:endParaRPr lang="en-US" sz="2400">
              <a:solidFill>
                <a:prstClr val="white"/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1954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A7E0C-C87D-9C16-64D1-5807D646C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ACD483E5-0EAF-CD86-EFB7-165E3683AD0C}"/>
              </a:ext>
            </a:extLst>
          </p:cNvPr>
          <p:cNvSpPr/>
          <p:nvPr/>
        </p:nvSpPr>
        <p:spPr>
          <a:xfrm>
            <a:off x="1947204" y="4152900"/>
            <a:ext cx="1981200" cy="1981200"/>
          </a:xfrm>
          <a:prstGeom prst="ellipse">
            <a:avLst/>
          </a:prstGeom>
          <a:solidFill>
            <a:srgbClr val="2B3A7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ID" sz="8001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53F4D02-5CCD-EBB8-A527-9CF406D5DAFA}"/>
              </a:ext>
            </a:extLst>
          </p:cNvPr>
          <p:cNvCxnSpPr/>
          <p:nvPr/>
        </p:nvCxnSpPr>
        <p:spPr>
          <a:xfrm>
            <a:off x="4551903" y="3399725"/>
            <a:ext cx="0" cy="3487551"/>
          </a:xfrm>
          <a:prstGeom prst="line">
            <a:avLst/>
          </a:prstGeom>
          <a:ln w="50800" cmpd="sng">
            <a:solidFill>
              <a:srgbClr val="2B3A7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9" name="object 21">
            <a:extLst>
              <a:ext uri="{FF2B5EF4-FFF2-40B4-BE49-F238E27FC236}">
                <a16:creationId xmlns:a16="http://schemas.microsoft.com/office/drawing/2014/main" id="{234D99E2-1FF1-2124-67C2-28E97988B410}"/>
              </a:ext>
            </a:extLst>
          </p:cNvPr>
          <p:cNvSpPr txBox="1">
            <a:spLocks/>
          </p:cNvSpPr>
          <p:nvPr/>
        </p:nvSpPr>
        <p:spPr>
          <a:xfrm>
            <a:off x="5101332" y="4875024"/>
            <a:ext cx="12748515" cy="599909"/>
          </a:xfrm>
          <a:prstGeom prst="rect">
            <a:avLst/>
          </a:prstGeom>
        </p:spPr>
        <p:txBody>
          <a:bodyPr vert="horz" wrap="square" lIns="0" tIns="1270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200" b="1" dirty="0">
                <a:solidFill>
                  <a:srgbClr val="002060"/>
                </a:solidFill>
                <a:latin typeface="Poppins Black" panose="00000A00000000000000" pitchFamily="50" charset="0"/>
                <a:cs typeface="Poppins Black" panose="00000A00000000000000" pitchFamily="50" charset="0"/>
              </a:rPr>
              <a:t>PENYUSUNAN BIAYA PENERAPAN SMKK</a:t>
            </a:r>
            <a:endParaRPr lang="ko-KR" altLang="en-US" sz="4200" b="1" dirty="0">
              <a:solidFill>
                <a:srgbClr val="002060"/>
              </a:solidFill>
              <a:latin typeface="Poppins Black" panose="00000A00000000000000" pitchFamily="50" charset="0"/>
              <a:cs typeface="Poppins Black" panose="00000A00000000000000" pitchFamily="50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DE2E6E-53C6-FC18-1F7E-57E18296C403}"/>
              </a:ext>
            </a:extLst>
          </p:cNvPr>
          <p:cNvSpPr/>
          <p:nvPr/>
        </p:nvSpPr>
        <p:spPr>
          <a:xfrm>
            <a:off x="14656526" y="13855"/>
            <a:ext cx="3500846" cy="10050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8D524-93EC-E61A-DF7C-465A18A85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803" y="124149"/>
            <a:ext cx="3240290" cy="7844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03D27A-18AC-88D6-4C0F-D3D79E335BAD}"/>
              </a:ext>
            </a:extLst>
          </p:cNvPr>
          <p:cNvGrpSpPr/>
          <p:nvPr/>
        </p:nvGrpSpPr>
        <p:grpSpPr>
          <a:xfrm>
            <a:off x="14562543" y="13855"/>
            <a:ext cx="3581766" cy="1005050"/>
            <a:chOff x="9708362" y="9236"/>
            <a:chExt cx="2387844" cy="67003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08A428F-C82B-C05B-C264-12871E44736A}"/>
                </a:ext>
              </a:extLst>
            </p:cNvPr>
            <p:cNvSpPr/>
            <p:nvPr/>
          </p:nvSpPr>
          <p:spPr>
            <a:xfrm>
              <a:off x="9771017" y="9236"/>
              <a:ext cx="2325189" cy="6700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38B6D7-63C9-ED06-7949-441C1C5A2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362" y="148064"/>
              <a:ext cx="2325189" cy="392376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32256B3-928D-BAAA-D6AA-0ED9F8D3678E}"/>
              </a:ext>
            </a:extLst>
          </p:cNvPr>
          <p:cNvSpPr/>
          <p:nvPr/>
        </p:nvSpPr>
        <p:spPr>
          <a:xfrm>
            <a:off x="14656526" y="8686800"/>
            <a:ext cx="3631475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93C3FB-86A6-6778-EC33-C4CCC3691C03}"/>
              </a:ext>
            </a:extLst>
          </p:cNvPr>
          <p:cNvSpPr/>
          <p:nvPr/>
        </p:nvSpPr>
        <p:spPr>
          <a:xfrm>
            <a:off x="15518673" y="9509761"/>
            <a:ext cx="2743200" cy="76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CC31BC-39BB-5066-7CAB-CC0BCA46ABCC}"/>
              </a:ext>
            </a:extLst>
          </p:cNvPr>
          <p:cNvSpPr txBox="1">
            <a:spLocks/>
          </p:cNvSpPr>
          <p:nvPr/>
        </p:nvSpPr>
        <p:spPr>
          <a:xfrm>
            <a:off x="17518727" y="9555436"/>
            <a:ext cx="658862" cy="585656"/>
          </a:xfrm>
          <a:prstGeom prst="rect">
            <a:avLst/>
          </a:prstGeom>
          <a:solidFill>
            <a:srgbClr val="FFC000"/>
          </a:solidFill>
        </p:spPr>
        <p:txBody>
          <a:bodyPr anchor="ctr"/>
          <a:lstStyle>
            <a:defPPr>
              <a:defRPr lang="ko-KR"/>
            </a:defPPr>
            <a:lvl1pPr marL="0" algn="ctr" defTabSz="914400" rtl="0" eaLnBrk="1" latinLnBrk="1" hangingPunct="1">
              <a:defRPr sz="1600" b="1" kern="1200">
                <a:solidFill>
                  <a:srgbClr val="2F3A4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 latinLnBrk="0">
              <a:defRPr/>
            </a:pPr>
            <a:fld id="{47DCBB09-FF6C-4944-947C-594D9E2B994D}" type="slidenum">
              <a:rPr lang="en-US" sz="2400">
                <a:solidFill>
                  <a:prstClr val="white"/>
                </a:solidFill>
                <a:latin typeface="Calibri"/>
                <a:ea typeface="맑은 고딕"/>
              </a:rPr>
              <a:pPr defTabSz="1371600" latinLnBrk="0">
                <a:defRPr/>
              </a:pPr>
              <a:t>30</a:t>
            </a:fld>
            <a:endParaRPr lang="en-US" sz="2400">
              <a:solidFill>
                <a:prstClr val="white"/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505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589027">
            <a:off x="-2309567" y="7883972"/>
            <a:ext cx="4947690" cy="3086100"/>
            <a:chOff x="0" y="0"/>
            <a:chExt cx="130309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3095" cy="812800"/>
            </a:xfrm>
            <a:custGeom>
              <a:avLst/>
              <a:gdLst/>
              <a:ahLst/>
              <a:cxnLst/>
              <a:rect l="l" t="t" r="r" b="b"/>
              <a:pathLst>
                <a:path w="1303095" h="812800">
                  <a:moveTo>
                    <a:pt x="0" y="0"/>
                  </a:moveTo>
                  <a:lnTo>
                    <a:pt x="1303095" y="0"/>
                  </a:lnTo>
                  <a:lnTo>
                    <a:pt x="13030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2C4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03095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635905" y="9154708"/>
            <a:ext cx="14144498" cy="1186505"/>
            <a:chOff x="0" y="0"/>
            <a:chExt cx="1527407" cy="1281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27407" cy="128126"/>
            </a:xfrm>
            <a:custGeom>
              <a:avLst/>
              <a:gdLst/>
              <a:ahLst/>
              <a:cxnLst/>
              <a:rect l="l" t="t" r="r" b="b"/>
              <a:pathLst>
                <a:path w="1527407" h="128126">
                  <a:moveTo>
                    <a:pt x="1324207" y="0"/>
                  </a:moveTo>
                  <a:lnTo>
                    <a:pt x="0" y="0"/>
                  </a:lnTo>
                  <a:lnTo>
                    <a:pt x="203200" y="128126"/>
                  </a:lnTo>
                  <a:lnTo>
                    <a:pt x="1527407" y="128126"/>
                  </a:lnTo>
                  <a:lnTo>
                    <a:pt x="1324207" y="0"/>
                  </a:lnTo>
                  <a:close/>
                </a:path>
              </a:pathLst>
            </a:custGeom>
            <a:solidFill>
              <a:srgbClr val="F5AB0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324207" cy="16622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93391" y="9374488"/>
            <a:ext cx="10131768" cy="1522496"/>
            <a:chOff x="0" y="0"/>
            <a:chExt cx="852641" cy="1281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52641" cy="128126"/>
            </a:xfrm>
            <a:custGeom>
              <a:avLst/>
              <a:gdLst/>
              <a:ahLst/>
              <a:cxnLst/>
              <a:rect l="l" t="t" r="r" b="b"/>
              <a:pathLst>
                <a:path w="852641" h="128126">
                  <a:moveTo>
                    <a:pt x="649441" y="0"/>
                  </a:moveTo>
                  <a:lnTo>
                    <a:pt x="0" y="0"/>
                  </a:lnTo>
                  <a:lnTo>
                    <a:pt x="203200" y="128126"/>
                  </a:lnTo>
                  <a:lnTo>
                    <a:pt x="852641" y="128126"/>
                  </a:lnTo>
                  <a:lnTo>
                    <a:pt x="649441" y="0"/>
                  </a:lnTo>
                  <a:close/>
                </a:path>
              </a:pathLst>
            </a:custGeom>
            <a:solidFill>
              <a:srgbClr val="F5AB0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49441" cy="16622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39657" y="9367337"/>
            <a:ext cx="5343123" cy="761247"/>
            <a:chOff x="0" y="0"/>
            <a:chExt cx="1219374" cy="1737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19374" cy="173727"/>
            </a:xfrm>
            <a:custGeom>
              <a:avLst/>
              <a:gdLst/>
              <a:ahLst/>
              <a:cxnLst/>
              <a:rect l="l" t="t" r="r" b="b"/>
              <a:pathLst>
                <a:path w="1219374" h="173727">
                  <a:moveTo>
                    <a:pt x="1016174" y="0"/>
                  </a:moveTo>
                  <a:lnTo>
                    <a:pt x="0" y="0"/>
                  </a:lnTo>
                  <a:lnTo>
                    <a:pt x="203200" y="173727"/>
                  </a:lnTo>
                  <a:lnTo>
                    <a:pt x="1219374" y="173727"/>
                  </a:lnTo>
                  <a:lnTo>
                    <a:pt x="1016174" y="0"/>
                  </a:lnTo>
                  <a:close/>
                </a:path>
              </a:pathLst>
            </a:custGeom>
            <a:solidFill>
              <a:srgbClr val="002C4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016174" cy="21182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6649855" y="9575642"/>
            <a:ext cx="14144498" cy="1340390"/>
            <a:chOff x="0" y="0"/>
            <a:chExt cx="1527407" cy="14474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27407" cy="144743"/>
            </a:xfrm>
            <a:custGeom>
              <a:avLst/>
              <a:gdLst/>
              <a:ahLst/>
              <a:cxnLst/>
              <a:rect l="l" t="t" r="r" b="b"/>
              <a:pathLst>
                <a:path w="1527407" h="144743">
                  <a:moveTo>
                    <a:pt x="1324207" y="0"/>
                  </a:moveTo>
                  <a:lnTo>
                    <a:pt x="0" y="0"/>
                  </a:lnTo>
                  <a:lnTo>
                    <a:pt x="203200" y="144743"/>
                  </a:lnTo>
                  <a:lnTo>
                    <a:pt x="1527407" y="144743"/>
                  </a:lnTo>
                  <a:lnTo>
                    <a:pt x="1324207" y="0"/>
                  </a:lnTo>
                  <a:close/>
                </a:path>
              </a:pathLst>
            </a:custGeom>
            <a:solidFill>
              <a:srgbClr val="002C4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1324207" cy="18284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49580" y="9148822"/>
            <a:ext cx="13622175" cy="853643"/>
            <a:chOff x="0" y="0"/>
            <a:chExt cx="3145382" cy="19710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45382" cy="197107"/>
            </a:xfrm>
            <a:custGeom>
              <a:avLst/>
              <a:gdLst/>
              <a:ahLst/>
              <a:cxnLst/>
              <a:rect l="l" t="t" r="r" b="b"/>
              <a:pathLst>
                <a:path w="3145382" h="197107">
                  <a:moveTo>
                    <a:pt x="2942182" y="0"/>
                  </a:moveTo>
                  <a:lnTo>
                    <a:pt x="0" y="0"/>
                  </a:lnTo>
                  <a:lnTo>
                    <a:pt x="203200" y="197107"/>
                  </a:lnTo>
                  <a:lnTo>
                    <a:pt x="3145382" y="197107"/>
                  </a:lnTo>
                  <a:lnTo>
                    <a:pt x="294218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2C4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942182" cy="23520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4632" y="299072"/>
            <a:ext cx="10126221" cy="725666"/>
            <a:chOff x="0" y="0"/>
            <a:chExt cx="4002133" cy="28680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02133" cy="286801"/>
            </a:xfrm>
            <a:custGeom>
              <a:avLst/>
              <a:gdLst/>
              <a:ahLst/>
              <a:cxnLst/>
              <a:rect l="l" t="t" r="r" b="b"/>
              <a:pathLst>
                <a:path w="4002133" h="286801">
                  <a:moveTo>
                    <a:pt x="3798933" y="0"/>
                  </a:moveTo>
                  <a:cubicBezTo>
                    <a:pt x="3911157" y="0"/>
                    <a:pt x="4002133" y="64203"/>
                    <a:pt x="4002133" y="143400"/>
                  </a:cubicBezTo>
                  <a:cubicBezTo>
                    <a:pt x="4002133" y="222598"/>
                    <a:pt x="3911157" y="286801"/>
                    <a:pt x="3798933" y="286801"/>
                  </a:cubicBezTo>
                  <a:lnTo>
                    <a:pt x="203200" y="286801"/>
                  </a:lnTo>
                  <a:cubicBezTo>
                    <a:pt x="90976" y="286801"/>
                    <a:pt x="0" y="222598"/>
                    <a:pt x="0" y="143400"/>
                  </a:cubicBezTo>
                  <a:cubicBezTo>
                    <a:pt x="0" y="64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46E4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4002133" cy="35347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176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6254590" y="121589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2" y="0"/>
                </a:lnTo>
                <a:lnTo>
                  <a:pt x="1952272" y="1084595"/>
                </a:lnTo>
                <a:lnTo>
                  <a:pt x="0" y="1084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84632" y="2553440"/>
            <a:ext cx="12018917" cy="6595380"/>
          </a:xfrm>
          <a:custGeom>
            <a:avLst/>
            <a:gdLst/>
            <a:ahLst/>
            <a:cxnLst/>
            <a:rect l="l" t="t" r="r" b="b"/>
            <a:pathLst>
              <a:path w="12018916" h="6595380">
                <a:moveTo>
                  <a:pt x="0" y="0"/>
                </a:moveTo>
                <a:lnTo>
                  <a:pt x="12018916" y="0"/>
                </a:lnTo>
                <a:lnTo>
                  <a:pt x="12018916" y="6595381"/>
                </a:lnTo>
                <a:lnTo>
                  <a:pt x="0" y="6595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73990" y="362432"/>
            <a:ext cx="9450476" cy="4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920"/>
              </a:lnSpc>
              <a:spcBef>
                <a:spcPct val="0"/>
              </a:spcBef>
            </a:pPr>
            <a:r>
              <a:rPr lang="en-US" sz="2801" spc="137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STRATEGI PEMENUHAN STANDAR K4 DALAM SMKK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1993392" y="1898453"/>
            <a:ext cx="5759156" cy="2673549"/>
            <a:chOff x="0" y="0"/>
            <a:chExt cx="1516815" cy="78806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16815" cy="788067"/>
            </a:xfrm>
            <a:custGeom>
              <a:avLst/>
              <a:gdLst/>
              <a:ahLst/>
              <a:cxnLst/>
              <a:rect l="l" t="t" r="r" b="b"/>
              <a:pathLst>
                <a:path w="1516815" h="788067">
                  <a:moveTo>
                    <a:pt x="96788" y="0"/>
                  </a:moveTo>
                  <a:lnTo>
                    <a:pt x="1420026" y="0"/>
                  </a:lnTo>
                  <a:cubicBezTo>
                    <a:pt x="1473481" y="0"/>
                    <a:pt x="1516815" y="43334"/>
                    <a:pt x="1516815" y="96788"/>
                  </a:cubicBezTo>
                  <a:lnTo>
                    <a:pt x="1516815" y="691279"/>
                  </a:lnTo>
                  <a:cubicBezTo>
                    <a:pt x="1516815" y="744733"/>
                    <a:pt x="1473481" y="788067"/>
                    <a:pt x="1420026" y="788067"/>
                  </a:cubicBezTo>
                  <a:lnTo>
                    <a:pt x="96788" y="788067"/>
                  </a:lnTo>
                  <a:cubicBezTo>
                    <a:pt x="43334" y="788067"/>
                    <a:pt x="0" y="744733"/>
                    <a:pt x="0" y="691279"/>
                  </a:cubicBezTo>
                  <a:lnTo>
                    <a:pt x="0" y="96788"/>
                  </a:lnTo>
                  <a:cubicBezTo>
                    <a:pt x="0" y="43334"/>
                    <a:pt x="43334" y="0"/>
                    <a:pt x="96788" y="0"/>
                  </a:cubicBezTo>
                  <a:close/>
                </a:path>
              </a:pathLst>
            </a:custGeom>
            <a:solidFill>
              <a:srgbClr val="002C4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516815" cy="82616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2528482" y="2127724"/>
            <a:ext cx="5224065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2921"/>
              </a:lnSpc>
            </a:pPr>
            <a:r>
              <a:rPr lang="en-US" sz="243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1. UU 2 TAHUN 2017</a:t>
            </a:r>
          </a:p>
          <a:p>
            <a:pPr defTabSz="914445">
              <a:lnSpc>
                <a:spcPts val="2921"/>
              </a:lnSpc>
            </a:pPr>
            <a:r>
              <a:rPr lang="en-US" sz="243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2. UU 6 TAHUN 2023</a:t>
            </a:r>
          </a:p>
          <a:p>
            <a:pPr defTabSz="914445">
              <a:lnSpc>
                <a:spcPts val="2921"/>
              </a:lnSpc>
            </a:pPr>
            <a:r>
              <a:rPr lang="en-US" sz="243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3. PP 14 TAHUN 2021</a:t>
            </a:r>
          </a:p>
          <a:p>
            <a:pPr defTabSz="914445">
              <a:lnSpc>
                <a:spcPts val="2921"/>
              </a:lnSpc>
            </a:pPr>
            <a:r>
              <a:rPr lang="en-US" sz="243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4. PERMEN PUPR 10 TAHUN 2021</a:t>
            </a:r>
          </a:p>
          <a:p>
            <a:pPr defTabSz="914445">
              <a:lnSpc>
                <a:spcPts val="2921"/>
              </a:lnSpc>
            </a:pPr>
            <a:r>
              <a:rPr lang="en-US" sz="243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5. PERMEN PUPR NO. 8 TAHUN 2023</a:t>
            </a:r>
          </a:p>
          <a:p>
            <a:pPr defTabSz="914445">
              <a:lnSpc>
                <a:spcPts val="2921"/>
              </a:lnSpc>
            </a:pPr>
            <a:r>
              <a:rPr lang="en-US" sz="243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6. SE PUPR 10 TAHUN 2022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"/>
          <p:cNvSpPr/>
          <p:nvPr/>
        </p:nvSpPr>
        <p:spPr>
          <a:xfrm>
            <a:off x="114763" y="114770"/>
            <a:ext cx="2965373" cy="983673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CD980A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  <a:defRPr/>
            </a:pPr>
            <a:endParaRPr sz="27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9"/>
          <p:cNvSpPr txBox="1"/>
          <p:nvPr/>
        </p:nvSpPr>
        <p:spPr>
          <a:xfrm>
            <a:off x="484727" y="499611"/>
            <a:ext cx="2965374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>
              <a:buClr>
                <a:srgbClr val="145DA8"/>
              </a:buClr>
              <a:buSzPts val="1400"/>
              <a:defRPr/>
            </a:pPr>
            <a:r>
              <a:rPr lang="en-US" sz="2100" b="1" kern="0">
                <a:solidFill>
                  <a:srgbClr val="145DA8"/>
                </a:solidFill>
                <a:latin typeface="Arial"/>
                <a:ea typeface="Arial"/>
                <a:cs typeface="Arial"/>
                <a:sym typeface="Arial"/>
              </a:rPr>
              <a:t>PENGKAJIAN atau</a:t>
            </a:r>
            <a:endParaRPr sz="2100" b="1" kern="0">
              <a:solidFill>
                <a:srgbClr val="145DA8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371600">
              <a:buClr>
                <a:srgbClr val="145DA8"/>
              </a:buClr>
              <a:buSzPts val="1400"/>
              <a:defRPr/>
            </a:pPr>
            <a:r>
              <a:rPr lang="en-US" sz="2100" b="1" kern="0">
                <a:solidFill>
                  <a:srgbClr val="145DA8"/>
                </a:solidFill>
                <a:latin typeface="Arial"/>
                <a:ea typeface="Arial"/>
                <a:cs typeface="Arial"/>
                <a:sym typeface="Arial"/>
              </a:rPr>
              <a:t>PERENCANAAN</a:t>
            </a:r>
            <a:endParaRPr sz="2100" kern="0">
              <a:solidFill>
                <a:srgbClr val="145D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9"/>
          <p:cNvSpPr txBox="1"/>
          <p:nvPr/>
        </p:nvSpPr>
        <p:spPr>
          <a:xfrm>
            <a:off x="45720" y="1447109"/>
            <a:ext cx="3838212" cy="207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>
              <a:buClr>
                <a:srgbClr val="000000"/>
              </a:buClr>
              <a:buSzPts val="1400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Informasi awal dan Rekomendasi Teknis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28625" indent="-428625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Aspek Lokasi,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28625" indent="-428625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Aspek lingkungan fisik,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28625" indent="-428625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Aspek sosio-ekonomi, dampak lingkungan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9"/>
          <p:cNvSpPr/>
          <p:nvPr/>
        </p:nvSpPr>
        <p:spPr>
          <a:xfrm>
            <a:off x="3409096" y="574640"/>
            <a:ext cx="2965373" cy="983673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CD980A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  <a:defRPr/>
            </a:pPr>
            <a:endParaRPr sz="27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9"/>
          <p:cNvSpPr txBox="1"/>
          <p:nvPr/>
        </p:nvSpPr>
        <p:spPr>
          <a:xfrm>
            <a:off x="3883933" y="1085107"/>
            <a:ext cx="2557163" cy="46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 defTabSz="1371600">
              <a:buClr>
                <a:srgbClr val="145DA8"/>
              </a:buClr>
              <a:buSzPts val="1400"/>
              <a:defRPr/>
            </a:pPr>
            <a:r>
              <a:rPr lang="en-US" sz="2100" b="1" kern="0">
                <a:solidFill>
                  <a:srgbClr val="145DA8"/>
                </a:solidFill>
                <a:latin typeface="Arial"/>
                <a:ea typeface="Arial"/>
                <a:cs typeface="Arial"/>
                <a:sym typeface="Arial"/>
              </a:rPr>
              <a:t>PERANCANGAN</a:t>
            </a:r>
            <a:endParaRPr sz="2100" kern="0">
              <a:solidFill>
                <a:srgbClr val="145D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9"/>
          <p:cNvSpPr txBox="1"/>
          <p:nvPr/>
        </p:nvSpPr>
        <p:spPr>
          <a:xfrm>
            <a:off x="3242847" y="1847197"/>
            <a:ext cx="3702876" cy="627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264320" indent="-264320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Metode Pelaksanaan Pekerjaan Konstruksi, 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320" indent="-264320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 pemeriksaan dan pengujian,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4320" indent="-264320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Rekomendasi rencana pengelolaan lingkungan hidup,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4320" indent="-264320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Rencana manajemen lalu lintas,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4320" indent="-264320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Identifikasi bahaya dan pengendalian risiko (IBPRP),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320" indent="-264320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standar/ ketentuan desain,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4320" indent="-264320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penetapan tingkat risiko,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4320" indent="-264320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biaya SMKK dan kebutuhan personil,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4320" indent="-264320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rancangan panduan keselamatan operasi dan pemeliharaan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9"/>
          <p:cNvSpPr txBox="1"/>
          <p:nvPr/>
        </p:nvSpPr>
        <p:spPr>
          <a:xfrm>
            <a:off x="7698964" y="1424824"/>
            <a:ext cx="2128952" cy="46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 defTabSz="1371600">
              <a:buClr>
                <a:srgbClr val="145DA8"/>
              </a:buClr>
              <a:buSzPts val="1400"/>
              <a:defRPr/>
            </a:pPr>
            <a:r>
              <a:rPr lang="en-US" sz="2100" b="1" kern="0">
                <a:solidFill>
                  <a:srgbClr val="145DA8"/>
                </a:solidFill>
                <a:latin typeface="Arial"/>
                <a:ea typeface="Arial"/>
                <a:cs typeface="Arial"/>
                <a:sym typeface="Arial"/>
              </a:rPr>
              <a:t>PEMILIHAN</a:t>
            </a:r>
            <a:endParaRPr sz="2100" kern="0">
              <a:solidFill>
                <a:srgbClr val="145D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9"/>
          <p:cNvSpPr txBox="1"/>
          <p:nvPr/>
        </p:nvSpPr>
        <p:spPr>
          <a:xfrm>
            <a:off x="7100324" y="2170389"/>
            <a:ext cx="3126911" cy="304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269082" indent="-269082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Identifikasi dan pengendalian risiko (IBPRP),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Biaya penerapan SMKK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Personil Manajerial Keselamatan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Kebutuhan Subpenyedia jasa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9"/>
          <p:cNvSpPr/>
          <p:nvPr/>
        </p:nvSpPr>
        <p:spPr>
          <a:xfrm>
            <a:off x="7142729" y="957269"/>
            <a:ext cx="2965373" cy="983673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C1550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  <a:defRPr/>
            </a:pPr>
            <a:endParaRPr sz="27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9"/>
          <p:cNvSpPr/>
          <p:nvPr/>
        </p:nvSpPr>
        <p:spPr>
          <a:xfrm>
            <a:off x="10246046" y="1271258"/>
            <a:ext cx="2965373" cy="983673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D3E70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  <a:defRPr/>
            </a:pPr>
            <a:endParaRPr sz="27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9"/>
          <p:cNvSpPr txBox="1"/>
          <p:nvPr/>
        </p:nvSpPr>
        <p:spPr>
          <a:xfrm>
            <a:off x="10081954" y="2571008"/>
            <a:ext cx="4671209" cy="660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Gambar Kerja,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Rencana Metode Pelaksanaan Kerja (Work Method Statement),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Identifikasi Bahaya dan Pengendalian hingga Sisa Risiko (IBPRP),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Rencana Pengujian dan Pemeriksaan (ITP),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Rencana Pengelolaan Lingkungan Hidup,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Manajemen Lalu Lintas,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Sumber Daya (Peralatan, Material, Biaya Dan Personil),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Pengendalian Subpenyedia dan Pemasok,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Prosedur Kerja,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Audit dan Inspeksi,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69082" indent="-269082" algn="just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Panduan Keselamatan dan Pemeliharaan Konstruksi Bangunan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9"/>
          <p:cNvSpPr txBox="1"/>
          <p:nvPr/>
        </p:nvSpPr>
        <p:spPr>
          <a:xfrm>
            <a:off x="10647024" y="1763094"/>
            <a:ext cx="2839008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>
              <a:buClr>
                <a:srgbClr val="145DA8"/>
              </a:buClr>
              <a:buSzPts val="1400"/>
              <a:defRPr/>
            </a:pPr>
            <a:r>
              <a:rPr lang="en-US" sz="2100" b="1" kern="0">
                <a:solidFill>
                  <a:srgbClr val="145DA8"/>
                </a:solidFill>
                <a:latin typeface="Arial"/>
                <a:ea typeface="Arial"/>
                <a:cs typeface="Arial"/>
                <a:sym typeface="Arial"/>
              </a:rPr>
              <a:t>PELAKSANAAN KONSTRUKSI</a:t>
            </a:r>
            <a:endParaRPr sz="2100" kern="0">
              <a:solidFill>
                <a:srgbClr val="145D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9"/>
          <p:cNvSpPr txBox="1"/>
          <p:nvPr/>
        </p:nvSpPr>
        <p:spPr>
          <a:xfrm>
            <a:off x="15252886" y="2304670"/>
            <a:ext cx="2965373" cy="46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 defTabSz="1371600">
              <a:buClr>
                <a:srgbClr val="145DA8"/>
              </a:buClr>
              <a:buSzPts val="1400"/>
              <a:defRPr/>
            </a:pPr>
            <a:r>
              <a:rPr lang="en-US" sz="2100" b="1" kern="0">
                <a:solidFill>
                  <a:srgbClr val="145DA8"/>
                </a:solidFill>
                <a:latin typeface="Arial"/>
                <a:ea typeface="Arial"/>
                <a:cs typeface="Arial"/>
                <a:sym typeface="Arial"/>
              </a:rPr>
              <a:t>SERAH TERIMA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8" name="Google Shape;978;p9"/>
          <p:cNvSpPr txBox="1"/>
          <p:nvPr/>
        </p:nvSpPr>
        <p:spPr>
          <a:xfrm>
            <a:off x="14854734" y="3090680"/>
            <a:ext cx="3414501" cy="304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273845" indent="-273845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Gambar Terlaksana dan Laporan Pelaksanaan (</a:t>
            </a:r>
            <a:r>
              <a:rPr lang="en-US" sz="21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As-Built document</a:t>
            </a: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),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73845" indent="-273845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Completion Test</a:t>
            </a: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3845" indent="-273845" defTabSz="1371600">
              <a:buClr>
                <a:srgbClr val="000000"/>
              </a:buClr>
              <a:buSzPts val="1400"/>
              <a:buFont typeface="Arial"/>
              <a:buChar char="-"/>
              <a:defRPr/>
            </a:pPr>
            <a:r>
              <a:rPr lang="en-US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Panduan keselamatan dan pemeliharaan konstruksi bangunan yang dimutakhirkan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9"/>
          <p:cNvSpPr/>
          <p:nvPr/>
        </p:nvSpPr>
        <p:spPr>
          <a:xfrm>
            <a:off x="14918407" y="1812833"/>
            <a:ext cx="2965373" cy="983673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F243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  <a:defRPr/>
            </a:pPr>
            <a:endParaRPr sz="27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9"/>
          <p:cNvSpPr/>
          <p:nvPr/>
        </p:nvSpPr>
        <p:spPr>
          <a:xfrm>
            <a:off x="2" y="9321701"/>
            <a:ext cx="6644640" cy="84858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1400"/>
              <a:defRPr/>
            </a:pPr>
            <a:r>
              <a:rPr lang="en-US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Rancangan Konseptual SMKK, DED dan Spesifikasi Teknis, </a:t>
            </a:r>
            <a:r>
              <a:rPr lang="en-US" sz="2100" b="1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Engineer Estimate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1" name="Google Shape;981;p9"/>
          <p:cNvSpPr/>
          <p:nvPr/>
        </p:nvSpPr>
        <p:spPr>
          <a:xfrm>
            <a:off x="7157298" y="8116612"/>
            <a:ext cx="2582490" cy="2132174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1400"/>
              <a:defRPr/>
            </a:pPr>
            <a:r>
              <a:rPr lang="en-US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KAK/TOR, Dok. Pemilihan dan Penawaran (termasuk RKK Penawaran dan Biaya)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2" name="Google Shape;982;p9"/>
          <p:cNvSpPr/>
          <p:nvPr/>
        </p:nvSpPr>
        <p:spPr>
          <a:xfrm>
            <a:off x="10034571" y="9171710"/>
            <a:ext cx="4820163" cy="994599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1400"/>
              <a:defRPr/>
            </a:pPr>
            <a:r>
              <a:rPr lang="en-US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Penyusunan dan Penerapan RKK, RMPK, RKPPL, RMLLP, Program Mutu</a:t>
            </a:r>
            <a:endParaRPr sz="21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9"/>
          <p:cNvSpPr/>
          <p:nvPr/>
        </p:nvSpPr>
        <p:spPr>
          <a:xfrm>
            <a:off x="15252886" y="9365173"/>
            <a:ext cx="2448767" cy="76164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1400"/>
              <a:defRPr/>
            </a:pPr>
            <a:r>
              <a:rPr lang="en-US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Pelaporan dan Dokumentasi</a:t>
            </a:r>
            <a:endParaRPr sz="21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4" name="Google Shape;984;p9"/>
          <p:cNvCxnSpPr/>
          <p:nvPr/>
        </p:nvCxnSpPr>
        <p:spPr>
          <a:xfrm>
            <a:off x="6971544" y="7284721"/>
            <a:ext cx="0" cy="3028202"/>
          </a:xfrm>
          <a:prstGeom prst="straightConnector1">
            <a:avLst/>
          </a:prstGeom>
          <a:noFill/>
          <a:ln w="9525" cap="flat" cmpd="sng">
            <a:solidFill>
              <a:srgbClr val="E42343"/>
            </a:solidFill>
            <a:prstDash val="lgDashDot"/>
            <a:round/>
            <a:headEnd type="none" w="sm" len="sm"/>
            <a:tailEnd type="none" w="sm" len="sm"/>
          </a:ln>
        </p:spPr>
      </p:cxnSp>
      <p:cxnSp>
        <p:nvCxnSpPr>
          <p:cNvPr id="985" name="Google Shape;985;p9"/>
          <p:cNvCxnSpPr/>
          <p:nvPr/>
        </p:nvCxnSpPr>
        <p:spPr>
          <a:xfrm>
            <a:off x="9895739" y="7250882"/>
            <a:ext cx="0" cy="3028202"/>
          </a:xfrm>
          <a:prstGeom prst="straightConnector1">
            <a:avLst/>
          </a:prstGeom>
          <a:noFill/>
          <a:ln w="9525" cap="flat" cmpd="sng">
            <a:solidFill>
              <a:srgbClr val="E42343"/>
            </a:solidFill>
            <a:prstDash val="lgDashDot"/>
            <a:round/>
            <a:headEnd type="none" w="sm" len="sm"/>
            <a:tailEnd type="none" w="sm" len="sm"/>
          </a:ln>
        </p:spPr>
      </p:cxnSp>
      <p:cxnSp>
        <p:nvCxnSpPr>
          <p:cNvPr id="986" name="Google Shape;986;p9"/>
          <p:cNvCxnSpPr/>
          <p:nvPr/>
        </p:nvCxnSpPr>
        <p:spPr>
          <a:xfrm>
            <a:off x="15003024" y="7284721"/>
            <a:ext cx="0" cy="3028202"/>
          </a:xfrm>
          <a:prstGeom prst="straightConnector1">
            <a:avLst/>
          </a:prstGeom>
          <a:noFill/>
          <a:ln w="9525" cap="flat" cmpd="sng">
            <a:solidFill>
              <a:srgbClr val="E42343"/>
            </a:solidFill>
            <a:prstDash val="lgDashDot"/>
            <a:round/>
            <a:headEnd type="none" w="sm" len="sm"/>
            <a:tailEnd type="none" w="sm" len="sm"/>
          </a:ln>
        </p:spPr>
      </p:cxnSp>
      <p:cxnSp>
        <p:nvCxnSpPr>
          <p:cNvPr id="987" name="Google Shape;987;p9"/>
          <p:cNvCxnSpPr/>
          <p:nvPr/>
        </p:nvCxnSpPr>
        <p:spPr>
          <a:xfrm>
            <a:off x="6644642" y="9676446"/>
            <a:ext cx="512657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88" name="Google Shape;988;p9"/>
          <p:cNvCxnSpPr/>
          <p:nvPr/>
        </p:nvCxnSpPr>
        <p:spPr>
          <a:xfrm rot="10800000" flipH="1">
            <a:off x="9739788" y="9703576"/>
            <a:ext cx="294783" cy="2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89" name="Google Shape;989;p9"/>
          <p:cNvCxnSpPr/>
          <p:nvPr/>
        </p:nvCxnSpPr>
        <p:spPr>
          <a:xfrm>
            <a:off x="14854734" y="9740602"/>
            <a:ext cx="398151" cy="2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90" name="Google Shape;990;p9"/>
          <p:cNvSpPr txBox="1"/>
          <p:nvPr/>
        </p:nvSpPr>
        <p:spPr>
          <a:xfrm>
            <a:off x="6644642" y="65811"/>
            <a:ext cx="11702477" cy="69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>
              <a:buClr>
                <a:srgbClr val="1F4E79"/>
              </a:buClr>
              <a:buSzPts val="2400"/>
              <a:defRPr/>
            </a:pPr>
            <a:r>
              <a:rPr lang="en-US" sz="3600" b="1" kern="0">
                <a:solidFill>
                  <a:srgbClr val="1F4E79"/>
                </a:solidFill>
                <a:latin typeface="Arial Narrow"/>
                <a:ea typeface="Arial Narrow"/>
                <a:cs typeface="Arial Narrow"/>
                <a:sym typeface="Arial Narrow"/>
              </a:rPr>
              <a:t>PEMENUHAN SMKK PADA TIAP TAHAPAN JASA KONSTRUKSI</a:t>
            </a:r>
            <a:endParaRPr sz="3600" b="1" kern="0">
              <a:solidFill>
                <a:srgbClr val="1F4E7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91" name="Google Shape;991;p9"/>
          <p:cNvSpPr/>
          <p:nvPr/>
        </p:nvSpPr>
        <p:spPr>
          <a:xfrm>
            <a:off x="14918406" y="758309"/>
            <a:ext cx="3170214" cy="889451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1400"/>
              <a:defRPr/>
            </a:pPr>
            <a:r>
              <a:rPr lang="en-US" sz="2100" b="1" kern="0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Pasal</a:t>
            </a:r>
            <a:r>
              <a:rPr lang="en-US" sz="2100" b="1" kern="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 21-23</a:t>
            </a:r>
          </a:p>
          <a:p>
            <a:pPr algn="ctr" defTabSz="1371600">
              <a:buClr>
                <a:srgbClr val="000000"/>
              </a:buClr>
              <a:buSzPts val="1400"/>
              <a:defRPr/>
            </a:pPr>
            <a:r>
              <a:rPr lang="en-US" sz="2100" b="1" kern="0" dirty="0" err="1">
                <a:solidFill>
                  <a:srgbClr val="000000"/>
                </a:solidFill>
                <a:latin typeface="Arial Narrow"/>
                <a:cs typeface="Arial"/>
                <a:sym typeface="Arial Narrow"/>
              </a:rPr>
              <a:t>Permen</a:t>
            </a:r>
            <a:r>
              <a:rPr lang="en-US" sz="2100" b="1" kern="0" dirty="0">
                <a:solidFill>
                  <a:srgbClr val="000000"/>
                </a:solidFill>
                <a:latin typeface="Arial Narrow"/>
                <a:cs typeface="Arial"/>
                <a:sym typeface="Arial Narrow"/>
              </a:rPr>
              <a:t> PUPR 10/2021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7CAC77-0A3E-A3AC-9797-C658299939CF}"/>
              </a:ext>
            </a:extLst>
          </p:cNvPr>
          <p:cNvSpPr/>
          <p:nvPr/>
        </p:nvSpPr>
        <p:spPr>
          <a:xfrm>
            <a:off x="3242848" y="6368144"/>
            <a:ext cx="2864039" cy="39425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0094CD-A49C-8BAF-12CC-08DA188E271A}"/>
              </a:ext>
            </a:extLst>
          </p:cNvPr>
          <p:cNvSpPr/>
          <p:nvPr/>
        </p:nvSpPr>
        <p:spPr>
          <a:xfrm>
            <a:off x="7131937" y="3193430"/>
            <a:ext cx="2864039" cy="61112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2796823"/>
            <a:ext cx="18288005" cy="29533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8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2559" y="7165038"/>
            <a:ext cx="2658599" cy="1920240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531">
              <a:defRPr/>
            </a:pPr>
            <a:r>
              <a:rPr lang="id-ID" sz="2100" b="1" dirty="0">
                <a:solidFill>
                  <a:prstClr val="black"/>
                </a:solidFill>
                <a:latin typeface="Calibri"/>
              </a:rPr>
              <a:t>Biaya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Penerapan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SMKK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merupakan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biaya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tersendiri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dan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bukan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bagian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dari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biaya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umum</a:t>
            </a:r>
            <a:endParaRPr lang="en-ID" sz="2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421" y="3115291"/>
            <a:ext cx="288137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1">
              <a:defRPr/>
            </a:pPr>
            <a:r>
              <a:rPr lang="en-US" sz="285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Permen</a:t>
            </a:r>
            <a:r>
              <a:rPr lang="en-US" sz="285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No. 8 </a:t>
            </a:r>
            <a:r>
              <a:rPr lang="en-US" sz="285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Tahun</a:t>
            </a:r>
            <a:r>
              <a:rPr lang="en-US" sz="285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2023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63397" y="3115290"/>
            <a:ext cx="372307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1">
              <a:defRPr/>
            </a:pPr>
            <a:r>
              <a:rPr lang="en-ID" sz="285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Peraturan LKPP No. 12 Tahun 2021</a:t>
            </a:r>
            <a:endParaRPr lang="en-US" sz="28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ardrop 25"/>
          <p:cNvSpPr/>
          <p:nvPr/>
        </p:nvSpPr>
        <p:spPr>
          <a:xfrm>
            <a:off x="1609484" y="2270691"/>
            <a:ext cx="753825" cy="863793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9" name="Teardrop 28"/>
          <p:cNvSpPr/>
          <p:nvPr/>
        </p:nvSpPr>
        <p:spPr>
          <a:xfrm>
            <a:off x="5560668" y="2241018"/>
            <a:ext cx="753825" cy="863793"/>
          </a:xfrm>
          <a:prstGeom prst="teardrop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ID" sz="3600" b="1" dirty="0">
                <a:solidFill>
                  <a:prstClr val="black"/>
                </a:solidFill>
                <a:latin typeface="Calibri"/>
              </a:rPr>
              <a:t>2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49254" y="6006497"/>
            <a:ext cx="4197005" cy="3023360"/>
          </a:xfrm>
          <a:prstGeom prst="rect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531"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Biaya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Penerapan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SMKK </a:t>
            </a:r>
            <a:r>
              <a:rPr lang="en-US" sz="2700" dirty="0" err="1">
                <a:solidFill>
                  <a:srgbClr val="000000"/>
                </a:solidFill>
                <a:latin typeface="Calibri"/>
              </a:rPr>
              <a:t>harus</a:t>
            </a:r>
            <a:r>
              <a:rPr lang="en-US" sz="27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libri"/>
              </a:rPr>
              <a:t>dimasukan</a:t>
            </a:r>
            <a:r>
              <a:rPr lang="en-US" sz="2700" dirty="0">
                <a:solidFill>
                  <a:srgbClr val="000000"/>
                </a:solidFill>
                <a:latin typeface="Calibri"/>
              </a:rPr>
              <a:t> pada 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daftar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kuantitas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dan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harga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libri"/>
              </a:rPr>
              <a:t>dengan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besaran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biaya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sesuai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dengan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kebutuhan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berdasarkan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pengendalian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dalam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RKK </a:t>
            </a:r>
            <a:endParaRPr lang="id-ID" sz="27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47688" y="3155822"/>
            <a:ext cx="4172481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31">
              <a:defRPr/>
            </a:pPr>
            <a:r>
              <a:rPr lang="en-US" sz="2850" b="1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PP No. 14 </a:t>
            </a:r>
            <a:r>
              <a:rPr lang="en-US" sz="2850" b="1" dirty="0" err="1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Tahun</a:t>
            </a:r>
            <a:r>
              <a:rPr lang="en-US" sz="2850" b="1" dirty="0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 2021 </a:t>
            </a:r>
          </a:p>
        </p:txBody>
      </p:sp>
      <p:sp>
        <p:nvSpPr>
          <p:cNvPr id="35" name="Rectangle 34"/>
          <p:cNvSpPr/>
          <p:nvPr/>
        </p:nvSpPr>
        <p:spPr>
          <a:xfrm flipH="1">
            <a:off x="8665481" y="2028510"/>
            <a:ext cx="9223289" cy="7214844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31">
              <a:defRPr/>
            </a:pPr>
            <a:endParaRPr lang="en-ID" sz="28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601530" y="1627478"/>
            <a:ext cx="63687" cy="8714127"/>
          </a:xfrm>
          <a:prstGeom prst="line">
            <a:avLst/>
          </a:prstGeom>
          <a:ln w="38100">
            <a:solidFill>
              <a:srgbClr val="01499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614593" y="1614218"/>
            <a:ext cx="986937" cy="0"/>
          </a:xfrm>
          <a:prstGeom prst="straightConnector1">
            <a:avLst/>
          </a:prstGeom>
          <a:ln w="38100">
            <a:solidFill>
              <a:srgbClr val="0149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4408" y="9499723"/>
            <a:ext cx="3374412" cy="461665"/>
          </a:xfrm>
          <a:prstGeom prst="rect">
            <a:avLst/>
          </a:prstGeom>
          <a:noFill/>
          <a:ln>
            <a:solidFill>
              <a:srgbClr val="014993"/>
            </a:solidFill>
          </a:ln>
        </p:spPr>
        <p:txBody>
          <a:bodyPr wrap="square" rtlCol="0">
            <a:spAutoFit/>
          </a:bodyPr>
          <a:lstStyle/>
          <a:p>
            <a:pPr algn="r" defTabSz="1371531">
              <a:defRPr/>
            </a:pPr>
            <a:r>
              <a:rPr lang="en-US" sz="2400" b="1" dirty="0">
                <a:solidFill>
                  <a:srgbClr val="014993"/>
                </a:solidFill>
                <a:latin typeface="Calibri"/>
              </a:rPr>
              <a:t>TAHAP PRAKONSTRUKSI</a:t>
            </a:r>
            <a:endParaRPr lang="en-ID" sz="2400" b="1" dirty="0">
              <a:solidFill>
                <a:srgbClr val="014993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66025" y="1321633"/>
            <a:ext cx="4028895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1371531">
              <a:defRPr/>
            </a:pPr>
            <a:r>
              <a:rPr lang="en-US" sz="2400" b="1" dirty="0">
                <a:solidFill>
                  <a:srgbClr val="44546A"/>
                </a:solidFill>
                <a:latin typeface="Calibri"/>
              </a:rPr>
              <a:t>TAHAP PEMILIHAN PENYEDIA</a:t>
            </a:r>
            <a:endParaRPr lang="en-ID" sz="2400" b="1" dirty="0">
              <a:solidFill>
                <a:srgbClr val="44546A"/>
              </a:solidFill>
              <a:latin typeface="Calibri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3821019" y="1614218"/>
            <a:ext cx="36810" cy="8727387"/>
          </a:xfrm>
          <a:prstGeom prst="line">
            <a:avLst/>
          </a:prstGeom>
          <a:ln w="3810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821020" y="1614218"/>
            <a:ext cx="575306" cy="13260"/>
          </a:xfrm>
          <a:prstGeom prst="straightConnector1">
            <a:avLst/>
          </a:prstGeom>
          <a:ln w="3810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/>
        </p:nvSpPr>
        <p:spPr>
          <a:xfrm rot="16200000" flipV="1">
            <a:off x="9072467" y="540490"/>
            <a:ext cx="1159616" cy="2472233"/>
          </a:xfrm>
          <a:prstGeom prst="arc">
            <a:avLst>
              <a:gd name="adj1" fmla="val 16519466"/>
              <a:gd name="adj2" fmla="val 4629763"/>
            </a:avLst>
          </a:prstGeom>
          <a:ln w="28575">
            <a:solidFill>
              <a:srgbClr val="FF0000"/>
            </a:solidFill>
            <a:prstDash val="sysDash"/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531">
              <a:defRPr/>
            </a:pPr>
            <a:endParaRPr lang="en-ID" sz="28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0721" y="2028510"/>
            <a:ext cx="7793826" cy="72148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31">
              <a:defRPr/>
            </a:pPr>
            <a:endParaRPr lang="id-ID" sz="28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7264" y="4096002"/>
            <a:ext cx="2683893" cy="23544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371531">
              <a:defRPr/>
            </a:pPr>
            <a:r>
              <a:rPr lang="fi-FI" sz="2100" b="1" dirty="0">
                <a:solidFill>
                  <a:prstClr val="black"/>
                </a:solidFill>
                <a:latin typeface="Calibri"/>
              </a:rPr>
              <a:t>Pedoman Penyusunan Perkiraan Biaya Pekerjaan Konstruksi Bidang Pekerjaan Umum dan Perumahan Rakyat (P3BPK PUPR)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84733" y="4065975"/>
            <a:ext cx="3701735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371531">
              <a:defRPr/>
            </a:pPr>
            <a:r>
              <a:rPr lang="id-ID" sz="2400" b="1">
                <a:solidFill>
                  <a:prstClr val="black"/>
                </a:solidFill>
                <a:latin typeface="Calibri"/>
              </a:rPr>
              <a:t>Pedoman Pelaksanaan Pengadaan Barang/Jasa Pemerintah Melalui Penyedia</a:t>
            </a:r>
            <a:endParaRPr lang="id-ID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49254" y="4065975"/>
            <a:ext cx="4197005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371531">
              <a:defRPr/>
            </a:pPr>
            <a:r>
              <a:rPr lang="en-ID" sz="2400" b="1">
                <a:solidFill>
                  <a:prstClr val="black"/>
                </a:solidFill>
                <a:latin typeface="Calibri"/>
              </a:rPr>
              <a:t>Perubahan atas PP No. 22 Tahun 2020 tentang Peraturan pelaksanaan UU No. 2 Tahun 2017 tentang Jasa Konstruksi </a:t>
            </a:r>
            <a:endParaRPr lang="en-ID" sz="2400" b="1" dirty="0" err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84733" y="6004732"/>
            <a:ext cx="3701735" cy="3023360"/>
          </a:xfrm>
          <a:prstGeom prst="rect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531">
              <a:defRPr/>
            </a:pPr>
            <a:r>
              <a:rPr lang="sv-SE" altLang="ko-KR" sz="2700" b="1">
                <a:solidFill>
                  <a:prstClr val="black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Komponen/Item pekerjaan penerapan SMKK </a:t>
            </a:r>
            <a:r>
              <a:rPr lang="sv-SE" altLang="ko-KR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dimasukkan dalam</a:t>
            </a:r>
            <a:r>
              <a:rPr lang="sv-SE" altLang="ko-KR" sz="2700" b="1">
                <a:solidFill>
                  <a:prstClr val="black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 Daftar Kuantitas dan Harga </a:t>
            </a:r>
            <a:r>
              <a:rPr lang="sv-SE" altLang="ko-KR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dengan</a:t>
            </a:r>
            <a:r>
              <a:rPr lang="sv-SE" altLang="ko-KR" sz="2700" b="1">
                <a:solidFill>
                  <a:prstClr val="black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 besaran biaya sesuai dengan kebutuhan</a:t>
            </a:r>
          </a:p>
          <a:p>
            <a:pPr algn="ctr" defTabSz="1371531">
              <a:defRPr/>
            </a:pPr>
            <a:endParaRPr lang="sv-SE" altLang="ko-KR" sz="2700" b="1">
              <a:solidFill>
                <a:prstClr val="black"/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0" name="Teardrop 39">
            <a:extLst>
              <a:ext uri="{FF2B5EF4-FFF2-40B4-BE49-F238E27FC236}">
                <a16:creationId xmlns:a16="http://schemas.microsoft.com/office/drawing/2014/main" id="{C18C6173-C755-427F-9005-C63A37FED585}"/>
              </a:ext>
            </a:extLst>
          </p:cNvPr>
          <p:cNvSpPr/>
          <p:nvPr/>
        </p:nvSpPr>
        <p:spPr>
          <a:xfrm>
            <a:off x="10655451" y="2201681"/>
            <a:ext cx="753825" cy="863793"/>
          </a:xfrm>
          <a:prstGeom prst="teardrop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45" name="Google Shape;1490;p5"/>
          <p:cNvSpPr txBox="1"/>
          <p:nvPr/>
        </p:nvSpPr>
        <p:spPr>
          <a:xfrm>
            <a:off x="13430033" y="3089027"/>
            <a:ext cx="4197003" cy="10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 defTabSz="1371531">
              <a:defRPr/>
            </a:pPr>
            <a:r>
              <a:rPr lang="en-US" sz="2850" b="1">
                <a:solidFill>
                  <a:srgbClr val="7030A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Permen PUPR </a:t>
            </a:r>
            <a:endParaRPr sz="285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531">
              <a:defRPr/>
            </a:pPr>
            <a:r>
              <a:rPr lang="en-US" sz="2850" b="1">
                <a:solidFill>
                  <a:srgbClr val="7030A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No. 10 Tahun 2021</a:t>
            </a:r>
            <a:endParaRPr sz="285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Google Shape;1491;p5"/>
          <p:cNvSpPr/>
          <p:nvPr/>
        </p:nvSpPr>
        <p:spPr>
          <a:xfrm>
            <a:off x="15292077" y="2254638"/>
            <a:ext cx="750654" cy="864108"/>
          </a:xfrm>
          <a:prstGeom prst="teardrop">
            <a:avLst>
              <a:gd name="adj" fmla="val 100000"/>
            </a:avLst>
          </a:prstGeom>
          <a:solidFill>
            <a:srgbClr val="E5A9F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 defTabSz="1371531">
              <a:buClr>
                <a:srgbClr val="000000"/>
              </a:buClr>
              <a:buSzPts val="1400"/>
              <a:defRPr/>
            </a:pPr>
            <a:r>
              <a:rPr lang="en-ID" sz="3600" b="1">
                <a:solidFill>
                  <a:prstClr val="black"/>
                </a:solidFill>
                <a:latin typeface="Calibri"/>
                <a:cs typeface="Calibri"/>
                <a:sym typeface="Calibri"/>
              </a:rPr>
              <a:t>4</a:t>
            </a:r>
            <a:endParaRPr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Google Shape;1493;p5"/>
          <p:cNvSpPr txBox="1"/>
          <p:nvPr/>
        </p:nvSpPr>
        <p:spPr>
          <a:xfrm>
            <a:off x="13419010" y="5026845"/>
            <a:ext cx="4197005" cy="830916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 defTabSz="1371531">
              <a:buClr>
                <a:prstClr val="white"/>
              </a:buClr>
              <a:buSzPts val="1000"/>
              <a:defRPr/>
            </a:pPr>
            <a:r>
              <a:rPr lang="en-US" sz="2100" b="1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Mencabut Permen PUPR </a:t>
            </a:r>
            <a:br>
              <a:rPr lang="en-US" sz="2100" b="1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100" b="1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No. 21/PRT/M/2019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3430032" y="6004732"/>
            <a:ext cx="4197005" cy="3023360"/>
          </a:xfrm>
          <a:prstGeom prst="rect">
            <a:avLst/>
          </a:prstGeom>
          <a:noFill/>
          <a:ln w="28575">
            <a:solidFill>
              <a:srgbClr val="B356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531"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Biaya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Penerapan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SMKK </a:t>
            </a:r>
            <a:r>
              <a:rPr lang="en-US" sz="2700" dirty="0" err="1">
                <a:solidFill>
                  <a:srgbClr val="000000"/>
                </a:solidFill>
                <a:latin typeface="Calibri"/>
              </a:rPr>
              <a:t>harus</a:t>
            </a:r>
            <a:r>
              <a:rPr lang="en-US" sz="27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libri"/>
              </a:rPr>
              <a:t>dimasukan</a:t>
            </a:r>
            <a:r>
              <a:rPr lang="en-US" sz="2700" dirty="0">
                <a:solidFill>
                  <a:srgbClr val="000000"/>
                </a:solidFill>
                <a:latin typeface="Calibri"/>
              </a:rPr>
              <a:t> pada 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daftar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kuantitas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dan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harga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libri"/>
              </a:rPr>
              <a:t>dengan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besaran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biaya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sesuai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dengan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kebutuhan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berdasarkan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pengendalian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libri"/>
              </a:rPr>
              <a:t>dalam</a:t>
            </a:r>
            <a:r>
              <a:rPr lang="en-US" sz="2700" b="1" dirty="0">
                <a:solidFill>
                  <a:srgbClr val="000000"/>
                </a:solidFill>
                <a:latin typeface="Calibri"/>
              </a:rPr>
              <a:t> RKK </a:t>
            </a:r>
            <a:endParaRPr lang="id-ID" sz="27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419011" y="4096002"/>
            <a:ext cx="4197005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371531">
              <a:defRPr/>
            </a:pPr>
            <a:r>
              <a:rPr lang="en-ID" sz="2400" b="1">
                <a:solidFill>
                  <a:prstClr val="black"/>
                </a:solidFill>
                <a:latin typeface="Calibri"/>
              </a:rPr>
              <a:t>Pedoman Sistem Manajemen Keselamatan Konstruksi</a:t>
            </a:r>
            <a:endParaRPr lang="en-ID" sz="2400" b="1" dirty="0" err="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组合 29">
            <a:extLst>
              <a:ext uri="{FF2B5EF4-FFF2-40B4-BE49-F238E27FC236}">
                <a16:creationId xmlns:a16="http://schemas.microsoft.com/office/drawing/2014/main" id="{B0C7E478-5168-4969-9EE8-A1991F6AEC76}"/>
              </a:ext>
            </a:extLst>
          </p:cNvPr>
          <p:cNvGrpSpPr/>
          <p:nvPr/>
        </p:nvGrpSpPr>
        <p:grpSpPr>
          <a:xfrm>
            <a:off x="22959" y="280389"/>
            <a:ext cx="1163292" cy="712320"/>
            <a:chOff x="-17740" y="112836"/>
            <a:chExt cx="759372" cy="844427"/>
          </a:xfrm>
        </p:grpSpPr>
        <p:sp>
          <p:nvSpPr>
            <p:cNvPr id="57" name="矩形 30">
              <a:extLst>
                <a:ext uri="{FF2B5EF4-FFF2-40B4-BE49-F238E27FC236}">
                  <a16:creationId xmlns:a16="http://schemas.microsoft.com/office/drawing/2014/main" id="{F27B3D30-35B7-44E2-9A0D-BCE160B3A488}"/>
                </a:ext>
              </a:extLst>
            </p:cNvPr>
            <p:cNvSpPr/>
            <p:nvPr/>
          </p:nvSpPr>
          <p:spPr>
            <a:xfrm>
              <a:off x="584257" y="142873"/>
              <a:ext cx="157375" cy="81438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31">
                <a:defRPr/>
              </a:pPr>
              <a:endParaRPr lang="zh-CN" altLang="en-US" sz="1520" dirty="0">
                <a:solidFill>
                  <a:prstClr val="white"/>
                </a:solidFill>
                <a:latin typeface="Tw Cen MT" pitchFamily="34" charset="0"/>
                <a:ea typeface="Calibri"/>
              </a:endParaRPr>
            </a:p>
          </p:txBody>
        </p:sp>
        <p:grpSp>
          <p:nvGrpSpPr>
            <p:cNvPr id="58" name="组合 31">
              <a:extLst>
                <a:ext uri="{FF2B5EF4-FFF2-40B4-BE49-F238E27FC236}">
                  <a16:creationId xmlns:a16="http://schemas.microsoft.com/office/drawing/2014/main" id="{8358B2C3-7A13-4BC3-88A0-D04E298F7A29}"/>
                </a:ext>
              </a:extLst>
            </p:cNvPr>
            <p:cNvGrpSpPr/>
            <p:nvPr/>
          </p:nvGrpSpPr>
          <p:grpSpPr>
            <a:xfrm>
              <a:off x="-17740" y="112836"/>
              <a:ext cx="501654" cy="844427"/>
              <a:chOff x="-17740" y="112836"/>
              <a:chExt cx="501654" cy="844427"/>
            </a:xfrm>
          </p:grpSpPr>
          <p:sp>
            <p:nvSpPr>
              <p:cNvPr id="65" name="矩形 32">
                <a:extLst>
                  <a:ext uri="{FF2B5EF4-FFF2-40B4-BE49-F238E27FC236}">
                    <a16:creationId xmlns:a16="http://schemas.microsoft.com/office/drawing/2014/main" id="{E47E1BF7-568E-4FB0-B2B5-E0DD9535C41C}"/>
                  </a:ext>
                </a:extLst>
              </p:cNvPr>
              <p:cNvSpPr/>
              <p:nvPr/>
            </p:nvSpPr>
            <p:spPr>
              <a:xfrm>
                <a:off x="-17740" y="142875"/>
                <a:ext cx="501654" cy="81438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31">
                  <a:defRPr/>
                </a:pPr>
                <a:endParaRPr lang="zh-CN" altLang="en-US" sz="1520" dirty="0">
                  <a:solidFill>
                    <a:prstClr val="white"/>
                  </a:solidFill>
                  <a:latin typeface="Tw Cen MT" pitchFamily="34" charset="0"/>
                  <a:ea typeface="Calibri"/>
                </a:endParaRPr>
              </a:p>
            </p:txBody>
          </p:sp>
          <p:sp>
            <p:nvSpPr>
              <p:cNvPr id="66" name="文本框 34">
                <a:extLst>
                  <a:ext uri="{FF2B5EF4-FFF2-40B4-BE49-F238E27FC236}">
                    <a16:creationId xmlns:a16="http://schemas.microsoft.com/office/drawing/2014/main" id="{A1947181-BECA-4C27-82F7-156B21FEBCFC}"/>
                  </a:ext>
                </a:extLst>
              </p:cNvPr>
              <p:cNvSpPr txBox="1"/>
              <p:nvPr/>
            </p:nvSpPr>
            <p:spPr>
              <a:xfrm>
                <a:off x="59248" y="112836"/>
                <a:ext cx="332509" cy="786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531">
                  <a:defRPr/>
                </a:pPr>
                <a:r>
                  <a:rPr lang="en-ID" altLang="zh-CN" sz="3713" dirty="0">
                    <a:solidFill>
                      <a:prstClr val="white"/>
                    </a:solidFill>
                    <a:latin typeface="Tw Cen MT" pitchFamily="34" charset="0"/>
                    <a:ea typeface="Calibri"/>
                    <a:cs typeface="Calibri Bold"/>
                  </a:rPr>
                  <a:t>C</a:t>
                </a:r>
                <a:endParaRPr lang="zh-CN" altLang="en-US" sz="3713" dirty="0">
                  <a:solidFill>
                    <a:prstClr val="white"/>
                  </a:solidFill>
                  <a:latin typeface="Tw Cen MT" pitchFamily="34" charset="0"/>
                  <a:ea typeface="Calibri"/>
                  <a:cs typeface="Calibri Bold"/>
                </a:endParaRPr>
              </a:p>
            </p:txBody>
          </p:sp>
        </p:grpSp>
      </p:grpSp>
      <p:grpSp>
        <p:nvGrpSpPr>
          <p:cNvPr id="61" name="组合 26">
            <a:extLst>
              <a:ext uri="{FF2B5EF4-FFF2-40B4-BE49-F238E27FC236}">
                <a16:creationId xmlns:a16="http://schemas.microsoft.com/office/drawing/2014/main" id="{3AD035CF-A8D9-4C57-8A25-4A7401491950}"/>
              </a:ext>
            </a:extLst>
          </p:cNvPr>
          <p:cNvGrpSpPr/>
          <p:nvPr/>
        </p:nvGrpSpPr>
        <p:grpSpPr>
          <a:xfrm>
            <a:off x="22959" y="305729"/>
            <a:ext cx="15612066" cy="686981"/>
            <a:chOff x="-17740" y="142873"/>
            <a:chExt cx="10191224" cy="814390"/>
          </a:xfrm>
        </p:grpSpPr>
        <p:sp>
          <p:nvSpPr>
            <p:cNvPr id="63" name="文本框 28">
              <a:extLst>
                <a:ext uri="{FF2B5EF4-FFF2-40B4-BE49-F238E27FC236}">
                  <a16:creationId xmlns:a16="http://schemas.microsoft.com/office/drawing/2014/main" id="{EDC21129-2357-4370-88C6-99E448724BD3}"/>
                </a:ext>
              </a:extLst>
            </p:cNvPr>
            <p:cNvSpPr txBox="1"/>
            <p:nvPr/>
          </p:nvSpPr>
          <p:spPr>
            <a:xfrm>
              <a:off x="748839" y="160653"/>
              <a:ext cx="9424645" cy="76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531">
                <a:defRPr/>
              </a:pPr>
              <a:r>
                <a:rPr lang="fi-FI" altLang="zh-CN" sz="3600" b="1" dirty="0">
                  <a:solidFill>
                    <a:srgbClr val="17858B"/>
                  </a:solidFill>
                  <a:latin typeface="Tw Cen MT" pitchFamily="34" charset="0"/>
                  <a:ea typeface="Calibri"/>
                  <a:cs typeface="Calibri Bold"/>
                </a:rPr>
                <a:t>BIAYA PENERAPAN SMKK</a:t>
              </a:r>
            </a:p>
          </p:txBody>
        </p:sp>
        <p:grpSp>
          <p:nvGrpSpPr>
            <p:cNvPr id="67" name="组合 29">
              <a:extLst>
                <a:ext uri="{FF2B5EF4-FFF2-40B4-BE49-F238E27FC236}">
                  <a16:creationId xmlns:a16="http://schemas.microsoft.com/office/drawing/2014/main" id="{A124D0A3-8DEC-4835-8248-5A488450EC2B}"/>
                </a:ext>
              </a:extLst>
            </p:cNvPr>
            <p:cNvGrpSpPr/>
            <p:nvPr/>
          </p:nvGrpSpPr>
          <p:grpSpPr>
            <a:xfrm>
              <a:off x="-17740" y="142873"/>
              <a:ext cx="759372" cy="814390"/>
              <a:chOff x="-17740" y="142873"/>
              <a:chExt cx="759372" cy="814390"/>
            </a:xfrm>
          </p:grpSpPr>
          <p:sp>
            <p:nvSpPr>
              <p:cNvPr id="68" name="矩形 30">
                <a:extLst>
                  <a:ext uri="{FF2B5EF4-FFF2-40B4-BE49-F238E27FC236}">
                    <a16:creationId xmlns:a16="http://schemas.microsoft.com/office/drawing/2014/main" id="{6131B24F-CAC0-4AF0-B3A6-39482090D089}"/>
                  </a:ext>
                </a:extLst>
              </p:cNvPr>
              <p:cNvSpPr/>
              <p:nvPr/>
            </p:nvSpPr>
            <p:spPr>
              <a:xfrm>
                <a:off x="584257" y="142873"/>
                <a:ext cx="157375" cy="814388"/>
              </a:xfrm>
              <a:prstGeom prst="rect">
                <a:avLst/>
              </a:prstGeom>
              <a:solidFill>
                <a:srgbClr val="66CCFF"/>
              </a:solidFill>
              <a:ln>
                <a:solidFill>
                  <a:srgbClr val="66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31">
                  <a:defRPr/>
                </a:pPr>
                <a:endParaRPr lang="zh-CN" altLang="en-US" sz="1520" dirty="0">
                  <a:solidFill>
                    <a:prstClr val="white"/>
                  </a:solidFill>
                  <a:latin typeface="Tw Cen MT" pitchFamily="34" charset="0"/>
                  <a:ea typeface="Calibri"/>
                </a:endParaRPr>
              </a:p>
            </p:txBody>
          </p:sp>
          <p:sp>
            <p:nvSpPr>
              <p:cNvPr id="70" name="矩形 32">
                <a:extLst>
                  <a:ext uri="{FF2B5EF4-FFF2-40B4-BE49-F238E27FC236}">
                    <a16:creationId xmlns:a16="http://schemas.microsoft.com/office/drawing/2014/main" id="{5EA7960A-759F-4210-8EA2-C74C1F426D55}"/>
                  </a:ext>
                </a:extLst>
              </p:cNvPr>
              <p:cNvSpPr/>
              <p:nvPr/>
            </p:nvSpPr>
            <p:spPr>
              <a:xfrm>
                <a:off x="-17740" y="142875"/>
                <a:ext cx="501654" cy="81438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31">
                  <a:defRPr/>
                </a:pPr>
                <a:endParaRPr lang="zh-CN" altLang="en-US" sz="1520" dirty="0">
                  <a:solidFill>
                    <a:prstClr val="white"/>
                  </a:solidFill>
                  <a:latin typeface="Tw Cen MT" pitchFamily="34" charset="0"/>
                  <a:ea typeface="Calibri"/>
                </a:endParaRPr>
              </a:p>
            </p:txBody>
          </p:sp>
        </p:grpSp>
      </p:grpSp>
      <p:sp>
        <p:nvSpPr>
          <p:cNvPr id="2" name="Freeform 23">
            <a:extLst>
              <a:ext uri="{FF2B5EF4-FFF2-40B4-BE49-F238E27FC236}">
                <a16:creationId xmlns:a16="http://schemas.microsoft.com/office/drawing/2014/main" id="{A1878F5E-FBA5-BD8A-1A37-A8FBF8B51184}"/>
              </a:ext>
            </a:extLst>
          </p:cNvPr>
          <p:cNvSpPr/>
          <p:nvPr/>
        </p:nvSpPr>
        <p:spPr>
          <a:xfrm>
            <a:off x="16254590" y="121589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2" y="0"/>
                </a:lnTo>
                <a:lnTo>
                  <a:pt x="1952272" y="1084595"/>
                </a:lnTo>
                <a:lnTo>
                  <a:pt x="0" y="1084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162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6C5FB-22EF-7BD8-C73E-88DD1154F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08" y="153234"/>
            <a:ext cx="15773400" cy="466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/>
              <a:t>BAGAN PENYUSUNAN BIAYA PERKIRAAN PEKERJAAN KONSTRUKSI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20F7A-7831-4153-8C2A-774B9F007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67AA6-EE7A-8D46-EF9A-2326DC42F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31E88-6503-AD9E-7DBC-02365A8A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4231F-0A91-DEE8-356A-0D804979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41496" y="9697212"/>
            <a:ext cx="1481328" cy="466344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r" defTabSz="13716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FB4751-880F-D840-AAA9-3A15815CC99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696ED-88F3-FAC7-A40F-A425732A2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3" y="619578"/>
            <a:ext cx="17590772" cy="9543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19FCFF-7A36-0C04-5C62-12082FB7E5F3}"/>
              </a:ext>
            </a:extLst>
          </p:cNvPr>
          <p:cNvSpPr/>
          <p:nvPr/>
        </p:nvSpPr>
        <p:spPr>
          <a:xfrm>
            <a:off x="265177" y="619578"/>
            <a:ext cx="6788768" cy="8312151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2176D-FBF8-664E-9493-9564F64EB67D}"/>
              </a:ext>
            </a:extLst>
          </p:cNvPr>
          <p:cNvSpPr/>
          <p:nvPr/>
        </p:nvSpPr>
        <p:spPr>
          <a:xfrm>
            <a:off x="265175" y="9134856"/>
            <a:ext cx="4159868" cy="998910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371600">
              <a:defRPr/>
            </a:pP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Sumber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: 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Permen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PUPR No.8 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Tahun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2023 t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tg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Pedoman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Penyusunan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Perkiraan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Biaya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Pekerjaan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Konstruksi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Bidang</a:t>
            </a:r>
            <a:r>
              <a:rPr lang="en-US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PUPR</a:t>
            </a:r>
          </a:p>
        </p:txBody>
      </p:sp>
    </p:spTree>
    <p:extLst>
      <p:ext uri="{BB962C8B-B14F-4D97-AF65-F5344CB8AC3E}">
        <p14:creationId xmlns:p14="http://schemas.microsoft.com/office/powerpoint/2010/main" val="1188582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372000">
            <a:off x="-5692472" y="2810446"/>
            <a:ext cx="8693739" cy="17326688"/>
            <a:chOff x="0" y="0"/>
            <a:chExt cx="2018789" cy="40234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8789" cy="4023461"/>
            </a:xfrm>
            <a:custGeom>
              <a:avLst/>
              <a:gdLst/>
              <a:ahLst/>
              <a:cxnLst/>
              <a:rect l="l" t="t" r="r" b="b"/>
              <a:pathLst>
                <a:path w="2018789" h="4023461">
                  <a:moveTo>
                    <a:pt x="0" y="0"/>
                  </a:moveTo>
                  <a:lnTo>
                    <a:pt x="2018789" y="0"/>
                  </a:lnTo>
                  <a:lnTo>
                    <a:pt x="2018789" y="4023461"/>
                  </a:lnTo>
                  <a:lnTo>
                    <a:pt x="0" y="4023461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18789" cy="406156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3372000">
            <a:off x="-6236504" y="3155737"/>
            <a:ext cx="8693739" cy="17326688"/>
            <a:chOff x="0" y="0"/>
            <a:chExt cx="2018789" cy="4023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8789" cy="4023461"/>
            </a:xfrm>
            <a:custGeom>
              <a:avLst/>
              <a:gdLst/>
              <a:ahLst/>
              <a:cxnLst/>
              <a:rect l="l" t="t" r="r" b="b"/>
              <a:pathLst>
                <a:path w="2018789" h="4023461">
                  <a:moveTo>
                    <a:pt x="0" y="0"/>
                  </a:moveTo>
                  <a:lnTo>
                    <a:pt x="2018789" y="0"/>
                  </a:lnTo>
                  <a:lnTo>
                    <a:pt x="2018789" y="4023461"/>
                  </a:lnTo>
                  <a:lnTo>
                    <a:pt x="0" y="4023461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18789" cy="406156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3372000">
            <a:off x="16317740" y="-2894715"/>
            <a:ext cx="2584740" cy="5789430"/>
            <a:chOff x="0" y="0"/>
            <a:chExt cx="600207" cy="13443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3372000">
            <a:off x="16538894" y="-3201516"/>
            <a:ext cx="2584740" cy="5789430"/>
            <a:chOff x="0" y="0"/>
            <a:chExt cx="600207" cy="13443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1049184" y="2835563"/>
            <a:ext cx="753168" cy="983948"/>
          </a:xfrm>
          <a:custGeom>
            <a:avLst/>
            <a:gdLst/>
            <a:ahLst/>
            <a:cxnLst/>
            <a:rect l="l" t="t" r="r" b="b"/>
            <a:pathLst>
              <a:path w="753168" h="983948">
                <a:moveTo>
                  <a:pt x="0" y="0"/>
                </a:moveTo>
                <a:lnTo>
                  <a:pt x="753168" y="0"/>
                </a:lnTo>
                <a:lnTo>
                  <a:pt x="753168" y="983949"/>
                </a:lnTo>
                <a:lnTo>
                  <a:pt x="0" y="983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87364" y="1634447"/>
            <a:ext cx="16230600" cy="71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6120"/>
              </a:lnSpc>
              <a:defRPr/>
            </a:pPr>
            <a:r>
              <a:rPr lang="en-US" sz="4400" b="1" dirty="0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TATA CARA PENYUSUNAN  BIAYA PENERAPAN SMKK</a:t>
            </a:r>
          </a:p>
        </p:txBody>
      </p:sp>
      <p:sp>
        <p:nvSpPr>
          <p:cNvPr id="17" name="Freeform 17"/>
          <p:cNvSpPr/>
          <p:nvPr/>
        </p:nvSpPr>
        <p:spPr>
          <a:xfrm>
            <a:off x="2681734" y="2071145"/>
            <a:ext cx="13089734" cy="6250349"/>
          </a:xfrm>
          <a:custGeom>
            <a:avLst/>
            <a:gdLst/>
            <a:ahLst/>
            <a:cxnLst/>
            <a:rect l="l" t="t" r="r" b="b"/>
            <a:pathLst>
              <a:path w="13089734" h="6250348">
                <a:moveTo>
                  <a:pt x="0" y="0"/>
                </a:moveTo>
                <a:lnTo>
                  <a:pt x="13089734" y="0"/>
                </a:lnTo>
                <a:lnTo>
                  <a:pt x="13089734" y="6250348"/>
                </a:lnTo>
                <a:lnTo>
                  <a:pt x="0" y="6250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969190" y="8595983"/>
            <a:ext cx="9830703" cy="792969"/>
            <a:chOff x="0" y="0"/>
            <a:chExt cx="2320947" cy="18721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0947" cy="187213"/>
            </a:xfrm>
            <a:custGeom>
              <a:avLst/>
              <a:gdLst/>
              <a:ahLst/>
              <a:cxnLst/>
              <a:rect l="l" t="t" r="r" b="b"/>
              <a:pathLst>
                <a:path w="2320947" h="187213">
                  <a:moveTo>
                    <a:pt x="78752" y="0"/>
                  </a:moveTo>
                  <a:lnTo>
                    <a:pt x="2242195" y="0"/>
                  </a:lnTo>
                  <a:cubicBezTo>
                    <a:pt x="2285688" y="0"/>
                    <a:pt x="2320947" y="35259"/>
                    <a:pt x="2320947" y="78752"/>
                  </a:cubicBezTo>
                  <a:lnTo>
                    <a:pt x="2320947" y="108461"/>
                  </a:lnTo>
                  <a:cubicBezTo>
                    <a:pt x="2320947" y="129347"/>
                    <a:pt x="2312650" y="149378"/>
                    <a:pt x="2297881" y="164147"/>
                  </a:cubicBezTo>
                  <a:cubicBezTo>
                    <a:pt x="2283112" y="178916"/>
                    <a:pt x="2263081" y="187213"/>
                    <a:pt x="2242195" y="187213"/>
                  </a:cubicBezTo>
                  <a:lnTo>
                    <a:pt x="78752" y="187213"/>
                  </a:lnTo>
                  <a:cubicBezTo>
                    <a:pt x="57866" y="187213"/>
                    <a:pt x="37835" y="178916"/>
                    <a:pt x="23066" y="164147"/>
                  </a:cubicBezTo>
                  <a:cubicBezTo>
                    <a:pt x="8297" y="149378"/>
                    <a:pt x="0" y="129347"/>
                    <a:pt x="0" y="108461"/>
                  </a:cubicBezTo>
                  <a:lnTo>
                    <a:pt x="0" y="78752"/>
                  </a:lnTo>
                  <a:cubicBezTo>
                    <a:pt x="0" y="57866"/>
                    <a:pt x="8297" y="37835"/>
                    <a:pt x="23066" y="23066"/>
                  </a:cubicBezTo>
                  <a:cubicBezTo>
                    <a:pt x="37835" y="8297"/>
                    <a:pt x="57866" y="0"/>
                    <a:pt x="78752" y="0"/>
                  </a:cubicBez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0947" cy="22531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126387" y="8666785"/>
            <a:ext cx="9159018" cy="1242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4953"/>
              </a:lnSpc>
              <a:defRPr/>
            </a:pPr>
            <a:r>
              <a:rPr lang="en-US" sz="4127" b="1">
                <a:solidFill>
                  <a:srgbClr val="374A71"/>
                </a:solidFill>
                <a:latin typeface="Nunito Sans Condensed Ultra-Bold"/>
                <a:ea typeface="Nunito Sans Condensed Ultra-Bold"/>
                <a:cs typeface="Nunito Sans Condensed Ultra-Bold"/>
                <a:sym typeface="Nunito Sans Condensed Ultra-Bold"/>
              </a:rPr>
              <a:t>Alur Penyusunan Biaya SMKK</a:t>
            </a:r>
          </a:p>
          <a:p>
            <a:pPr algn="ctr" defTabSz="914445">
              <a:lnSpc>
                <a:spcPts val="4953"/>
              </a:lnSpc>
              <a:defRPr/>
            </a:pPr>
            <a:endParaRPr lang="en-US" sz="4127" b="1">
              <a:solidFill>
                <a:srgbClr val="374A71"/>
              </a:solidFill>
              <a:latin typeface="Nunito Sans Condensed Ultra-Bold"/>
              <a:ea typeface="Nunito Sans Condensed Ultra-Bold"/>
              <a:cs typeface="Nunito Sans Condensed Ultra-Bold"/>
              <a:sym typeface="Nunito Sans Condensed Ultra-Bold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7B9A62-621D-E9A4-9716-927BDA20A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9" y="38101"/>
            <a:ext cx="2084294" cy="1157942"/>
          </a:xfrm>
          <a:prstGeom prst="rect">
            <a:avLst/>
          </a:prstGeom>
        </p:spPr>
      </p:pic>
      <p:sp>
        <p:nvSpPr>
          <p:cNvPr id="15" name="Google Shape;655;p10">
            <a:extLst>
              <a:ext uri="{FF2B5EF4-FFF2-40B4-BE49-F238E27FC236}">
                <a16:creationId xmlns:a16="http://schemas.microsoft.com/office/drawing/2014/main" id="{239172B8-C464-06D9-AC89-EE0CE35D7BFA}"/>
              </a:ext>
            </a:extLst>
          </p:cNvPr>
          <p:cNvSpPr txBox="1"/>
          <p:nvPr/>
        </p:nvSpPr>
        <p:spPr>
          <a:xfrm>
            <a:off x="17613627" y="9747188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35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9693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9672" y="1090851"/>
            <a:ext cx="16111124" cy="199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5280"/>
              </a:lnSpc>
              <a:defRPr/>
            </a:pP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a.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Mencantumkan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Lingkup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Pekerjaan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dalam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Tabel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Identifikasi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Bahaya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,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Pengendalian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Risiko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dan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Peluang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(IBPRP)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sesuai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dengan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Lembar Data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Pemilihan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</a:p>
        </p:txBody>
      </p:sp>
      <p:grpSp>
        <p:nvGrpSpPr>
          <p:cNvPr id="3" name="Group 3"/>
          <p:cNvGrpSpPr/>
          <p:nvPr/>
        </p:nvGrpSpPr>
        <p:grpSpPr>
          <a:xfrm rot="-3372000">
            <a:off x="16313690" y="-2894715"/>
            <a:ext cx="2584740" cy="5789430"/>
            <a:chOff x="0" y="0"/>
            <a:chExt cx="600207" cy="1344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372000">
            <a:off x="16538894" y="-3201516"/>
            <a:ext cx="2584740" cy="5789430"/>
            <a:chOff x="0" y="0"/>
            <a:chExt cx="600207" cy="1344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0271" y="9924411"/>
            <a:ext cx="17595348" cy="1025787"/>
            <a:chOff x="0" y="0"/>
            <a:chExt cx="4634166" cy="2701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34166" cy="270166"/>
            </a:xfrm>
            <a:custGeom>
              <a:avLst/>
              <a:gdLst/>
              <a:ahLst/>
              <a:cxnLst/>
              <a:rect l="l" t="t" r="r" b="b"/>
              <a:pathLst>
                <a:path w="4634166" h="270166">
                  <a:moveTo>
                    <a:pt x="0" y="0"/>
                  </a:moveTo>
                  <a:lnTo>
                    <a:pt x="4634166" y="0"/>
                  </a:lnTo>
                  <a:lnTo>
                    <a:pt x="4634166" y="270166"/>
                  </a:lnTo>
                  <a:lnTo>
                    <a:pt x="0" y="270166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634166" cy="30826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-3372000">
            <a:off x="-1308985" y="5758397"/>
            <a:ext cx="2043497" cy="7224744"/>
            <a:chOff x="0" y="0"/>
            <a:chExt cx="474524" cy="167767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74524" cy="1677671"/>
            </a:xfrm>
            <a:custGeom>
              <a:avLst/>
              <a:gdLst/>
              <a:ahLst/>
              <a:cxnLst/>
              <a:rect l="l" t="t" r="r" b="b"/>
              <a:pathLst>
                <a:path w="474524" h="1677671">
                  <a:moveTo>
                    <a:pt x="0" y="0"/>
                  </a:moveTo>
                  <a:lnTo>
                    <a:pt x="474524" y="0"/>
                  </a:lnTo>
                  <a:lnTo>
                    <a:pt x="474524" y="1677671"/>
                  </a:lnTo>
                  <a:lnTo>
                    <a:pt x="0" y="1677671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74524" cy="171577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10730" y="4267820"/>
            <a:ext cx="463811" cy="605927"/>
          </a:xfrm>
          <a:custGeom>
            <a:avLst/>
            <a:gdLst/>
            <a:ahLst/>
            <a:cxnLst/>
            <a:rect l="l" t="t" r="r" b="b"/>
            <a:pathLst>
              <a:path w="463810" h="605927">
                <a:moveTo>
                  <a:pt x="0" y="0"/>
                </a:moveTo>
                <a:lnTo>
                  <a:pt x="463810" y="0"/>
                </a:lnTo>
                <a:lnTo>
                  <a:pt x="463810" y="605927"/>
                </a:lnTo>
                <a:lnTo>
                  <a:pt x="0" y="60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810730" y="6749762"/>
            <a:ext cx="463811" cy="605927"/>
          </a:xfrm>
          <a:custGeom>
            <a:avLst/>
            <a:gdLst/>
            <a:ahLst/>
            <a:cxnLst/>
            <a:rect l="l" t="t" r="r" b="b"/>
            <a:pathLst>
              <a:path w="463810" h="605927">
                <a:moveTo>
                  <a:pt x="0" y="0"/>
                </a:moveTo>
                <a:lnTo>
                  <a:pt x="463810" y="0"/>
                </a:lnTo>
                <a:lnTo>
                  <a:pt x="463810" y="605928"/>
                </a:lnTo>
                <a:lnTo>
                  <a:pt x="0" y="605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55773" y="4020355"/>
            <a:ext cx="6950288" cy="4153367"/>
          </a:xfrm>
          <a:custGeom>
            <a:avLst/>
            <a:gdLst/>
            <a:ahLst/>
            <a:cxnLst/>
            <a:rect l="l" t="t" r="r" b="b"/>
            <a:pathLst>
              <a:path w="6950288" h="4153367">
                <a:moveTo>
                  <a:pt x="0" y="0"/>
                </a:moveTo>
                <a:lnTo>
                  <a:pt x="6950288" y="0"/>
                </a:lnTo>
                <a:lnTo>
                  <a:pt x="6950288" y="4153367"/>
                </a:lnTo>
                <a:lnTo>
                  <a:pt x="0" y="4153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634397" y="4338877"/>
            <a:ext cx="8315793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914445">
              <a:lnSpc>
                <a:spcPts val="3119"/>
              </a:lnSpc>
              <a:defRPr/>
            </a:pP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Lingkup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pekerjaan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dalam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dokumen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pemilihan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dicantumkan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dalam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tabel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IBPRP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dengan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cara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dipecah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menjadi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aktivitas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yang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lebih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sederhana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(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menggunakan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i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Work Breakdown Structure/WBS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).</a:t>
            </a:r>
          </a:p>
          <a:p>
            <a:pPr algn="just" defTabSz="914445">
              <a:lnSpc>
                <a:spcPts val="3119"/>
              </a:lnSpc>
              <a:defRPr/>
            </a:pPr>
            <a:endParaRPr lang="en-US" sz="2599" b="1">
              <a:solidFill>
                <a:srgbClr val="374A71"/>
              </a:solidFill>
              <a:latin typeface="Nunito Sans Condensed Bold"/>
              <a:ea typeface="Nunito Sans Condensed Bold"/>
              <a:cs typeface="Nunito Sans Condensed Bold"/>
              <a:sym typeface="Nunito Sans Condense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92152" y="6683855"/>
            <a:ext cx="831579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914445">
              <a:lnSpc>
                <a:spcPts val="3119"/>
              </a:lnSpc>
              <a:defRPr/>
            </a:pP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WBS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digunakan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untuk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membagi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proyek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kompleks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menjadi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tugas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yang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lebih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sederhana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serta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mudah</a:t>
            </a: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599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dikelola</a:t>
            </a:r>
            <a:endParaRPr lang="en-US" sz="2599" b="1">
              <a:solidFill>
                <a:srgbClr val="374A71"/>
              </a:solidFill>
              <a:latin typeface="Nunito Sans Condensed Bold"/>
              <a:ea typeface="Nunito Sans Condensed Bold"/>
              <a:cs typeface="Nunito Sans Condensed Bold"/>
              <a:sym typeface="Nunito Sans Condensed Bold"/>
            </a:endParaRPr>
          </a:p>
          <a:p>
            <a:pPr algn="just" defTabSz="914445">
              <a:lnSpc>
                <a:spcPts val="3119"/>
              </a:lnSpc>
              <a:spcBef>
                <a:spcPct val="0"/>
              </a:spcBef>
              <a:defRPr/>
            </a:pPr>
            <a:endParaRPr lang="en-US" sz="2599" b="1">
              <a:solidFill>
                <a:srgbClr val="374A71"/>
              </a:solidFill>
              <a:latin typeface="Nunito Sans Condensed Bold"/>
              <a:ea typeface="Nunito Sans Condensed Bold"/>
              <a:cs typeface="Nunito Sans Condensed Bold"/>
              <a:sym typeface="Nunito Sans 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135590" y="8411633"/>
            <a:ext cx="6470471" cy="37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914445">
              <a:lnSpc>
                <a:spcPts val="3119"/>
              </a:lnSpc>
              <a:spcBef>
                <a:spcPct val="0"/>
              </a:spcBef>
              <a:defRPr/>
            </a:pPr>
            <a:r>
              <a:rPr lang="en-US" sz="2400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Contoh</a:t>
            </a:r>
            <a:r>
              <a:rPr lang="en-US" sz="2400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WBS </a:t>
            </a:r>
            <a:r>
              <a:rPr lang="en-US" sz="2400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Bangunan</a:t>
            </a:r>
            <a:r>
              <a:rPr lang="en-US" sz="2400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Gedung (</a:t>
            </a:r>
            <a:r>
              <a:rPr lang="en-US" sz="2400" b="1" err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Arsitektural</a:t>
            </a:r>
            <a:r>
              <a:rPr lang="en-US" sz="2400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C6D7F8-886F-29CD-FDE2-AEC67C616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9" y="11912"/>
            <a:ext cx="2084294" cy="1157942"/>
          </a:xfrm>
          <a:prstGeom prst="rect">
            <a:avLst/>
          </a:prstGeom>
        </p:spPr>
      </p:pic>
      <p:sp>
        <p:nvSpPr>
          <p:cNvPr id="21" name="Google Shape;655;p10">
            <a:extLst>
              <a:ext uri="{FF2B5EF4-FFF2-40B4-BE49-F238E27FC236}">
                <a16:creationId xmlns:a16="http://schemas.microsoft.com/office/drawing/2014/main" id="{06D92CC0-1740-1DEB-2A28-3C39F032BDF2}"/>
              </a:ext>
            </a:extLst>
          </p:cNvPr>
          <p:cNvSpPr txBox="1"/>
          <p:nvPr/>
        </p:nvSpPr>
        <p:spPr>
          <a:xfrm>
            <a:off x="17613627" y="9499198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36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6564" y="2743651"/>
            <a:ext cx="7030190" cy="5790320"/>
          </a:xfrm>
          <a:custGeom>
            <a:avLst/>
            <a:gdLst/>
            <a:ahLst/>
            <a:cxnLst/>
            <a:rect l="l" t="t" r="r" b="b"/>
            <a:pathLst>
              <a:path w="7030189" h="5790319">
                <a:moveTo>
                  <a:pt x="0" y="0"/>
                </a:moveTo>
                <a:lnTo>
                  <a:pt x="7030189" y="0"/>
                </a:lnTo>
                <a:lnTo>
                  <a:pt x="7030189" y="5790320"/>
                </a:lnTo>
                <a:lnTo>
                  <a:pt x="0" y="5790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9671" y="876300"/>
            <a:ext cx="15538827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6120"/>
              </a:lnSpc>
              <a:defRPr/>
            </a:pPr>
            <a:r>
              <a:rPr lang="en-US" sz="51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b. Melakukan Identifikasi Bahaya dan Risiko pada Setiap Aktivitas sesuai Lingkup Pekerjaan</a:t>
            </a:r>
          </a:p>
        </p:txBody>
      </p:sp>
      <p:grpSp>
        <p:nvGrpSpPr>
          <p:cNvPr id="4" name="Group 4"/>
          <p:cNvGrpSpPr/>
          <p:nvPr/>
        </p:nvGrpSpPr>
        <p:grpSpPr>
          <a:xfrm rot="-3372000">
            <a:off x="16313690" y="-2894715"/>
            <a:ext cx="2584740" cy="5789430"/>
            <a:chOff x="0" y="0"/>
            <a:chExt cx="600207" cy="13443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-3372000">
            <a:off x="16538894" y="-3201516"/>
            <a:ext cx="2584740" cy="5789430"/>
            <a:chOff x="0" y="0"/>
            <a:chExt cx="600207" cy="13443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10271" y="9924411"/>
            <a:ext cx="17595348" cy="1025787"/>
            <a:chOff x="0" y="0"/>
            <a:chExt cx="4634166" cy="270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34166" cy="270166"/>
            </a:xfrm>
            <a:custGeom>
              <a:avLst/>
              <a:gdLst/>
              <a:ahLst/>
              <a:cxnLst/>
              <a:rect l="l" t="t" r="r" b="b"/>
              <a:pathLst>
                <a:path w="4634166" h="270166">
                  <a:moveTo>
                    <a:pt x="0" y="0"/>
                  </a:moveTo>
                  <a:lnTo>
                    <a:pt x="4634166" y="0"/>
                  </a:lnTo>
                  <a:lnTo>
                    <a:pt x="4634166" y="270166"/>
                  </a:lnTo>
                  <a:lnTo>
                    <a:pt x="0" y="270166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634166" cy="30826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372000">
            <a:off x="-1308985" y="5758397"/>
            <a:ext cx="2043497" cy="7224744"/>
            <a:chOff x="0" y="0"/>
            <a:chExt cx="474524" cy="16776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4524" cy="1677671"/>
            </a:xfrm>
            <a:custGeom>
              <a:avLst/>
              <a:gdLst/>
              <a:ahLst/>
              <a:cxnLst/>
              <a:rect l="l" t="t" r="r" b="b"/>
              <a:pathLst>
                <a:path w="474524" h="1677671">
                  <a:moveTo>
                    <a:pt x="0" y="0"/>
                  </a:moveTo>
                  <a:lnTo>
                    <a:pt x="474524" y="0"/>
                  </a:lnTo>
                  <a:lnTo>
                    <a:pt x="474524" y="1677671"/>
                  </a:lnTo>
                  <a:lnTo>
                    <a:pt x="0" y="1677671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74524" cy="171577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810730" y="3060821"/>
            <a:ext cx="463811" cy="605927"/>
          </a:xfrm>
          <a:custGeom>
            <a:avLst/>
            <a:gdLst/>
            <a:ahLst/>
            <a:cxnLst/>
            <a:rect l="l" t="t" r="r" b="b"/>
            <a:pathLst>
              <a:path w="463810" h="605927">
                <a:moveTo>
                  <a:pt x="0" y="0"/>
                </a:moveTo>
                <a:lnTo>
                  <a:pt x="463810" y="0"/>
                </a:lnTo>
                <a:lnTo>
                  <a:pt x="463810" y="605927"/>
                </a:lnTo>
                <a:lnTo>
                  <a:pt x="0" y="605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92152" y="4910567"/>
            <a:ext cx="8315793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914445">
              <a:lnSpc>
                <a:spcPts val="3119"/>
              </a:lnSpc>
              <a:spcBef>
                <a:spcPct val="0"/>
              </a:spcBef>
              <a:defRPr/>
            </a:pP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IBPRP disusun oleh penanggung jawab Keselamatan Konstruksi bersama dengan tenaga ahli teknis (engineer) dan disetujui oleh pimpinan tertinggi pelaksana pekerjaan konstruksi di proyek.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92152" y="3009900"/>
            <a:ext cx="831579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914445">
              <a:lnSpc>
                <a:spcPts val="3119"/>
              </a:lnSpc>
              <a:defRPr/>
            </a:pP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Uraian pekerjaan dalam tabel IBPRP diintegrasikan dengan jadwal dan tahapan pekerjaan sebagaimana dalam dokumen Rencana Mutu Pekerjaan Konstruksi (RMPK). </a:t>
            </a:r>
          </a:p>
        </p:txBody>
      </p:sp>
      <p:sp>
        <p:nvSpPr>
          <p:cNvPr id="19" name="Freeform 19"/>
          <p:cNvSpPr/>
          <p:nvPr/>
        </p:nvSpPr>
        <p:spPr>
          <a:xfrm rot="5400000">
            <a:off x="15851572" y="2968716"/>
            <a:ext cx="853856" cy="936225"/>
          </a:xfrm>
          <a:custGeom>
            <a:avLst/>
            <a:gdLst/>
            <a:ahLst/>
            <a:cxnLst/>
            <a:rect l="l" t="t" r="r" b="b"/>
            <a:pathLst>
              <a:path w="853855" h="936225">
                <a:moveTo>
                  <a:pt x="0" y="0"/>
                </a:moveTo>
                <a:lnTo>
                  <a:pt x="853855" y="0"/>
                </a:lnTo>
                <a:lnTo>
                  <a:pt x="853855" y="936225"/>
                </a:lnTo>
                <a:lnTo>
                  <a:pt x="0" y="936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98082"/>
            </a:stretch>
          </a:blipFill>
          <a:ln cap="sq">
            <a:noFill/>
            <a:prstDash val="solid"/>
            <a:miter/>
          </a:ln>
        </p:spPr>
      </p:sp>
      <p:sp>
        <p:nvSpPr>
          <p:cNvPr id="20" name="TextBox 20"/>
          <p:cNvSpPr txBox="1"/>
          <p:nvPr/>
        </p:nvSpPr>
        <p:spPr>
          <a:xfrm>
            <a:off x="1792152" y="6803108"/>
            <a:ext cx="8315793" cy="278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914445">
              <a:lnSpc>
                <a:spcPts val="3119"/>
              </a:lnSpc>
              <a:defRPr/>
            </a:pP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Setiap aktivitas/uraian pekerjaan pada IBPRP dilakukan:</a:t>
            </a:r>
          </a:p>
          <a:p>
            <a:pPr marL="561368" lvl="1" indent="-280683" algn="just" defTabSz="914445">
              <a:lnSpc>
                <a:spcPts val="3119"/>
              </a:lnSpc>
              <a:buFontTx/>
              <a:buAutoNum type="arabicPeriod"/>
              <a:defRPr/>
            </a:pP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identifikasi kondisi bahaya terhadap tenaga kerja, material, peralatan, dan lingkungan/publik.</a:t>
            </a:r>
          </a:p>
          <a:p>
            <a:pPr marL="561368" lvl="1" indent="-280683" algn="just" defTabSz="914445">
              <a:lnSpc>
                <a:spcPts val="3119"/>
              </a:lnSpc>
              <a:buFontTx/>
              <a:buAutoNum type="arabicPeriod"/>
              <a:defRPr/>
            </a:pP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identifikasi risiko yang dapat terjadi akibat kondisi bahaya, terhadap tenaga kerja, material, peralatan, dan lingkungan/publik.</a:t>
            </a:r>
          </a:p>
          <a:p>
            <a:pPr algn="just" defTabSz="914445">
              <a:lnSpc>
                <a:spcPts val="3119"/>
              </a:lnSpc>
              <a:spcBef>
                <a:spcPct val="0"/>
              </a:spcBef>
              <a:defRPr/>
            </a:pPr>
            <a:endParaRPr lang="en-US" sz="2599" b="1">
              <a:solidFill>
                <a:srgbClr val="374A71"/>
              </a:solidFill>
              <a:latin typeface="Nunito Sans Condensed Bold"/>
              <a:ea typeface="Nunito Sans Condensed Bold"/>
              <a:cs typeface="Nunito Sans Condensed Bold"/>
              <a:sym typeface="Nunito Sans Condensed Bold"/>
            </a:endParaRPr>
          </a:p>
        </p:txBody>
      </p:sp>
      <p:sp>
        <p:nvSpPr>
          <p:cNvPr id="21" name="Freeform 21"/>
          <p:cNvSpPr/>
          <p:nvPr/>
        </p:nvSpPr>
        <p:spPr>
          <a:xfrm rot="5400000">
            <a:off x="810730" y="4899574"/>
            <a:ext cx="463811" cy="605927"/>
          </a:xfrm>
          <a:custGeom>
            <a:avLst/>
            <a:gdLst/>
            <a:ahLst/>
            <a:cxnLst/>
            <a:rect l="l" t="t" r="r" b="b"/>
            <a:pathLst>
              <a:path w="463810" h="605927">
                <a:moveTo>
                  <a:pt x="0" y="0"/>
                </a:moveTo>
                <a:lnTo>
                  <a:pt x="463810" y="0"/>
                </a:lnTo>
                <a:lnTo>
                  <a:pt x="463810" y="605928"/>
                </a:lnTo>
                <a:lnTo>
                  <a:pt x="0" y="605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00000">
            <a:off x="810730" y="6869015"/>
            <a:ext cx="463811" cy="605927"/>
          </a:xfrm>
          <a:custGeom>
            <a:avLst/>
            <a:gdLst/>
            <a:ahLst/>
            <a:cxnLst/>
            <a:rect l="l" t="t" r="r" b="b"/>
            <a:pathLst>
              <a:path w="463810" h="605927">
                <a:moveTo>
                  <a:pt x="0" y="0"/>
                </a:moveTo>
                <a:lnTo>
                  <a:pt x="463810" y="0"/>
                </a:lnTo>
                <a:lnTo>
                  <a:pt x="463810" y="605928"/>
                </a:lnTo>
                <a:lnTo>
                  <a:pt x="0" y="605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B30C74-93D3-B64D-6865-EB9F0720D9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9" y="38101"/>
            <a:ext cx="2084294" cy="1157942"/>
          </a:xfrm>
          <a:prstGeom prst="rect">
            <a:avLst/>
          </a:prstGeom>
        </p:spPr>
      </p:pic>
      <p:sp>
        <p:nvSpPr>
          <p:cNvPr id="24" name="Google Shape;655;p10">
            <a:extLst>
              <a:ext uri="{FF2B5EF4-FFF2-40B4-BE49-F238E27FC236}">
                <a16:creationId xmlns:a16="http://schemas.microsoft.com/office/drawing/2014/main" id="{6587C101-D0C8-FFA0-3815-5A285058DCB8}"/>
              </a:ext>
            </a:extLst>
          </p:cNvPr>
          <p:cNvSpPr txBox="1"/>
          <p:nvPr/>
        </p:nvSpPr>
        <p:spPr>
          <a:xfrm>
            <a:off x="17613627" y="9499198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37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9671" y="1324426"/>
            <a:ext cx="15538827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6120"/>
              </a:lnSpc>
              <a:defRPr/>
            </a:pPr>
            <a:r>
              <a:rPr lang="en-US" sz="51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c. Menyusun Pengendalian Risiko</a:t>
            </a:r>
          </a:p>
        </p:txBody>
      </p:sp>
      <p:grpSp>
        <p:nvGrpSpPr>
          <p:cNvPr id="3" name="Group 3"/>
          <p:cNvGrpSpPr/>
          <p:nvPr/>
        </p:nvGrpSpPr>
        <p:grpSpPr>
          <a:xfrm rot="-3372000">
            <a:off x="16313690" y="-2894715"/>
            <a:ext cx="2584740" cy="5789430"/>
            <a:chOff x="0" y="0"/>
            <a:chExt cx="600207" cy="1344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372000">
            <a:off x="16538894" y="-3201516"/>
            <a:ext cx="2584740" cy="5789430"/>
            <a:chOff x="0" y="0"/>
            <a:chExt cx="600207" cy="1344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0271" y="9924411"/>
            <a:ext cx="17595348" cy="1025787"/>
            <a:chOff x="0" y="0"/>
            <a:chExt cx="4634166" cy="2701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34166" cy="270166"/>
            </a:xfrm>
            <a:custGeom>
              <a:avLst/>
              <a:gdLst/>
              <a:ahLst/>
              <a:cxnLst/>
              <a:rect l="l" t="t" r="r" b="b"/>
              <a:pathLst>
                <a:path w="4634166" h="270166">
                  <a:moveTo>
                    <a:pt x="0" y="0"/>
                  </a:moveTo>
                  <a:lnTo>
                    <a:pt x="4634166" y="0"/>
                  </a:lnTo>
                  <a:lnTo>
                    <a:pt x="4634166" y="270166"/>
                  </a:lnTo>
                  <a:lnTo>
                    <a:pt x="0" y="270166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634166" cy="30826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-3372000">
            <a:off x="-1308985" y="5758397"/>
            <a:ext cx="2043497" cy="7224744"/>
            <a:chOff x="0" y="0"/>
            <a:chExt cx="474524" cy="167767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74524" cy="1677671"/>
            </a:xfrm>
            <a:custGeom>
              <a:avLst/>
              <a:gdLst/>
              <a:ahLst/>
              <a:cxnLst/>
              <a:rect l="l" t="t" r="r" b="b"/>
              <a:pathLst>
                <a:path w="474524" h="1677671">
                  <a:moveTo>
                    <a:pt x="0" y="0"/>
                  </a:moveTo>
                  <a:lnTo>
                    <a:pt x="474524" y="0"/>
                  </a:lnTo>
                  <a:lnTo>
                    <a:pt x="474524" y="1677671"/>
                  </a:lnTo>
                  <a:lnTo>
                    <a:pt x="0" y="1677671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74524" cy="171577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775403" y="2306399"/>
            <a:ext cx="463811" cy="605927"/>
          </a:xfrm>
          <a:custGeom>
            <a:avLst/>
            <a:gdLst/>
            <a:ahLst/>
            <a:cxnLst/>
            <a:rect l="l" t="t" r="r" b="b"/>
            <a:pathLst>
              <a:path w="463810" h="605927">
                <a:moveTo>
                  <a:pt x="0" y="0"/>
                </a:moveTo>
                <a:lnTo>
                  <a:pt x="463809" y="0"/>
                </a:lnTo>
                <a:lnTo>
                  <a:pt x="463809" y="605927"/>
                </a:lnTo>
                <a:lnTo>
                  <a:pt x="0" y="60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548926" y="2450741"/>
            <a:ext cx="11892647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914445">
              <a:lnSpc>
                <a:spcPts val="3119"/>
              </a:lnSpc>
              <a:defRPr/>
            </a:pPr>
            <a:r>
              <a:rPr lang="en-US" sz="2599" b="1">
                <a:solidFill>
                  <a:srgbClr val="374A71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Pengendalian disusun berdasarkan hirarki pengendalian sebagai berikut: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004845" y="3423109"/>
            <a:ext cx="4161752" cy="1184729"/>
            <a:chOff x="0" y="0"/>
            <a:chExt cx="2565722" cy="73038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77800" y="-38100"/>
              <a:ext cx="2311722" cy="76848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06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6038432" y="4607837"/>
            <a:ext cx="4161752" cy="1184729"/>
            <a:chOff x="0" y="0"/>
            <a:chExt cx="2565722" cy="73038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C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77800" y="-38100"/>
              <a:ext cx="2311722" cy="76848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06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69252" y="5792566"/>
            <a:ext cx="4161752" cy="1184729"/>
            <a:chOff x="0" y="0"/>
            <a:chExt cx="2565722" cy="73038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AE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77800" y="-38100"/>
              <a:ext cx="2311722" cy="76848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06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6702839" y="6977294"/>
            <a:ext cx="4161752" cy="1184729"/>
            <a:chOff x="0" y="0"/>
            <a:chExt cx="2565722" cy="73038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D1FB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77800" y="-38100"/>
              <a:ext cx="2311722" cy="76848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06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69252" y="8157842"/>
            <a:ext cx="4161752" cy="1184729"/>
            <a:chOff x="0" y="0"/>
            <a:chExt cx="2565722" cy="73038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F4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77800" y="-38100"/>
              <a:ext cx="2311722" cy="76848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06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211352" y="4863101"/>
            <a:ext cx="3453516" cy="6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5186"/>
              </a:lnSpc>
              <a:spcBef>
                <a:spcPct val="0"/>
              </a:spcBef>
              <a:defRPr/>
            </a:pPr>
            <a:r>
              <a:rPr lang="en-US" sz="3758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b. Substitusi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13078" y="3672660"/>
            <a:ext cx="2745282" cy="6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5186"/>
              </a:lnSpc>
              <a:spcBef>
                <a:spcPct val="0"/>
              </a:spcBef>
              <a:defRPr/>
            </a:pPr>
            <a:r>
              <a:rPr lang="en-US" sz="3758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a. Eliminasi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452158" y="3560631"/>
            <a:ext cx="4826340" cy="95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2520"/>
              </a:lnSpc>
              <a:defRPr/>
            </a:pPr>
            <a:r>
              <a:rPr lang="en-US" sz="2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Meniadakan bahaya dan risiko dengan tidak mempekerjakan manusia pada aktivitas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229754" y="5927632"/>
            <a:ext cx="3040745" cy="99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758"/>
              </a:lnSpc>
              <a:defRPr/>
            </a:pPr>
            <a:r>
              <a:rPr lang="en-US" sz="3758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c. Rekayasa Teknis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850792" y="7172501"/>
            <a:ext cx="3732494" cy="85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257"/>
              </a:lnSpc>
              <a:defRPr/>
            </a:pPr>
            <a:r>
              <a:rPr lang="en-US" sz="3257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d. Pengendalian Administratif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048093" y="8445968"/>
            <a:ext cx="3404066" cy="65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2457"/>
              </a:lnSpc>
              <a:defRPr/>
            </a:pPr>
            <a:r>
              <a:rPr lang="en-US" sz="2457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e. Penggunaan Alat Pelindung Diri (APD)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4603435"/>
            <a:ext cx="4772460" cy="95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914445">
              <a:lnSpc>
                <a:spcPts val="2520"/>
              </a:lnSpc>
              <a:defRPr/>
            </a:pPr>
            <a:r>
              <a:rPr lang="en-US" sz="2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Penggantian proses, operasi, bahan, atau peralatan dengan yang tidak berbahaya atau memiliki bahaya lebih kecil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039198" y="5920564"/>
            <a:ext cx="4884918" cy="95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2520"/>
              </a:lnSpc>
              <a:defRPr/>
            </a:pPr>
            <a:r>
              <a:rPr lang="en-US" sz="2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Pengendalian terhadap desain peralatan, tempat kerja untuk memberikan perlindungan Keselamatan Konstruksi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50407" y="6970990"/>
            <a:ext cx="5400030" cy="95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914445">
              <a:lnSpc>
                <a:spcPts val="2520"/>
              </a:lnSpc>
              <a:defRPr/>
            </a:pPr>
            <a:r>
              <a:rPr lang="en-US" sz="2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Dengan mengendalikan prosedur, izin kerja, analisis keselamatan pekerjaan, dan peningkatan kompetensi tenaga kerja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039198" y="8379292"/>
            <a:ext cx="4500162" cy="63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2520"/>
              </a:lnSpc>
              <a:defRPr/>
            </a:pPr>
            <a:r>
              <a:rPr lang="en-US" sz="2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Menggunakan Alat Pelindung Diri sesuai peraturan yang berlaku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2AD1308-EE30-9483-C3DD-ABACD60A7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9" y="11912"/>
            <a:ext cx="2084294" cy="1157942"/>
          </a:xfrm>
          <a:prstGeom prst="rect">
            <a:avLst/>
          </a:prstGeom>
        </p:spPr>
      </p:pic>
      <p:sp>
        <p:nvSpPr>
          <p:cNvPr id="42" name="Google Shape;655;p10">
            <a:extLst>
              <a:ext uri="{FF2B5EF4-FFF2-40B4-BE49-F238E27FC236}">
                <a16:creationId xmlns:a16="http://schemas.microsoft.com/office/drawing/2014/main" id="{E4421A4D-DA25-924B-BAE1-6B1E83AEB043}"/>
              </a:ext>
            </a:extLst>
          </p:cNvPr>
          <p:cNvSpPr txBox="1"/>
          <p:nvPr/>
        </p:nvSpPr>
        <p:spPr>
          <a:xfrm>
            <a:off x="17613627" y="9499198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38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372000">
            <a:off x="16313690" y="-2894715"/>
            <a:ext cx="2584740" cy="5789430"/>
            <a:chOff x="0" y="0"/>
            <a:chExt cx="600207" cy="1344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3372000">
            <a:off x="16538894" y="-3201516"/>
            <a:ext cx="2584740" cy="5789430"/>
            <a:chOff x="0" y="0"/>
            <a:chExt cx="600207" cy="13443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0207" cy="1344374"/>
            </a:xfrm>
            <a:custGeom>
              <a:avLst/>
              <a:gdLst/>
              <a:ahLst/>
              <a:cxnLst/>
              <a:rect l="l" t="t" r="r" b="b"/>
              <a:pathLst>
                <a:path w="600207" h="1344374">
                  <a:moveTo>
                    <a:pt x="0" y="0"/>
                  </a:moveTo>
                  <a:lnTo>
                    <a:pt x="600207" y="0"/>
                  </a:lnTo>
                  <a:lnTo>
                    <a:pt x="600207" y="1344374"/>
                  </a:lnTo>
                  <a:lnTo>
                    <a:pt x="0" y="1344374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00207" cy="138247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0271" y="9924411"/>
            <a:ext cx="17595348" cy="1025787"/>
            <a:chOff x="0" y="0"/>
            <a:chExt cx="4634166" cy="2701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34166" cy="270166"/>
            </a:xfrm>
            <a:custGeom>
              <a:avLst/>
              <a:gdLst/>
              <a:ahLst/>
              <a:cxnLst/>
              <a:rect l="l" t="t" r="r" b="b"/>
              <a:pathLst>
                <a:path w="4634166" h="270166">
                  <a:moveTo>
                    <a:pt x="0" y="0"/>
                  </a:moveTo>
                  <a:lnTo>
                    <a:pt x="4634166" y="0"/>
                  </a:lnTo>
                  <a:lnTo>
                    <a:pt x="4634166" y="270166"/>
                  </a:lnTo>
                  <a:lnTo>
                    <a:pt x="0" y="270166"/>
                  </a:ln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34166" cy="30826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3372000">
            <a:off x="-1308985" y="5758397"/>
            <a:ext cx="2043497" cy="7224744"/>
            <a:chOff x="0" y="0"/>
            <a:chExt cx="474524" cy="16776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4524" cy="1677671"/>
            </a:xfrm>
            <a:custGeom>
              <a:avLst/>
              <a:gdLst/>
              <a:ahLst/>
              <a:cxnLst/>
              <a:rect l="l" t="t" r="r" b="b"/>
              <a:pathLst>
                <a:path w="474524" h="1677671">
                  <a:moveTo>
                    <a:pt x="0" y="0"/>
                  </a:moveTo>
                  <a:lnTo>
                    <a:pt x="474524" y="0"/>
                  </a:lnTo>
                  <a:lnTo>
                    <a:pt x="474524" y="1677671"/>
                  </a:lnTo>
                  <a:lnTo>
                    <a:pt x="0" y="1677671"/>
                  </a:lnTo>
                  <a:close/>
                </a:path>
              </a:pathLst>
            </a:custGeom>
            <a:gradFill rotWithShape="1">
              <a:gsLst>
                <a:gs pos="0">
                  <a:srgbClr val="597CBC">
                    <a:alpha val="100000"/>
                  </a:srgbClr>
                </a:gs>
                <a:gs pos="100000">
                  <a:srgbClr val="B2CDEB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74524" cy="1715771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10730" y="3664628"/>
            <a:ext cx="463811" cy="605927"/>
          </a:xfrm>
          <a:custGeom>
            <a:avLst/>
            <a:gdLst/>
            <a:ahLst/>
            <a:cxnLst/>
            <a:rect l="l" t="t" r="r" b="b"/>
            <a:pathLst>
              <a:path w="463810" h="605927">
                <a:moveTo>
                  <a:pt x="0" y="0"/>
                </a:moveTo>
                <a:lnTo>
                  <a:pt x="463810" y="0"/>
                </a:lnTo>
                <a:lnTo>
                  <a:pt x="463810" y="605927"/>
                </a:lnTo>
                <a:lnTo>
                  <a:pt x="0" y="605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5266390" y="6209204"/>
            <a:ext cx="463811" cy="605927"/>
          </a:xfrm>
          <a:custGeom>
            <a:avLst/>
            <a:gdLst/>
            <a:ahLst/>
            <a:cxnLst/>
            <a:rect l="l" t="t" r="r" b="b"/>
            <a:pathLst>
              <a:path w="463810" h="605927">
                <a:moveTo>
                  <a:pt x="0" y="0"/>
                </a:moveTo>
                <a:lnTo>
                  <a:pt x="463810" y="0"/>
                </a:lnTo>
                <a:lnTo>
                  <a:pt x="463810" y="605928"/>
                </a:lnTo>
                <a:lnTo>
                  <a:pt x="0" y="605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792154" y="3392705"/>
            <a:ext cx="10115891" cy="2125908"/>
            <a:chOff x="0" y="0"/>
            <a:chExt cx="2664268" cy="5599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4268" cy="559910"/>
            </a:xfrm>
            <a:custGeom>
              <a:avLst/>
              <a:gdLst/>
              <a:ahLst/>
              <a:cxnLst/>
              <a:rect l="l" t="t" r="r" b="b"/>
              <a:pathLst>
                <a:path w="2664268" h="559910">
                  <a:moveTo>
                    <a:pt x="19133" y="0"/>
                  </a:moveTo>
                  <a:lnTo>
                    <a:pt x="2645135" y="0"/>
                  </a:lnTo>
                  <a:cubicBezTo>
                    <a:pt x="2650209" y="0"/>
                    <a:pt x="2655076" y="2016"/>
                    <a:pt x="2658664" y="5604"/>
                  </a:cubicBezTo>
                  <a:cubicBezTo>
                    <a:pt x="2662252" y="9192"/>
                    <a:pt x="2664268" y="14059"/>
                    <a:pt x="2664268" y="19133"/>
                  </a:cubicBezTo>
                  <a:lnTo>
                    <a:pt x="2664268" y="540777"/>
                  </a:lnTo>
                  <a:cubicBezTo>
                    <a:pt x="2664268" y="545851"/>
                    <a:pt x="2662252" y="550718"/>
                    <a:pt x="2658664" y="554306"/>
                  </a:cubicBezTo>
                  <a:cubicBezTo>
                    <a:pt x="2655076" y="557894"/>
                    <a:pt x="2650209" y="559910"/>
                    <a:pt x="2645135" y="559910"/>
                  </a:cubicBezTo>
                  <a:lnTo>
                    <a:pt x="19133" y="559910"/>
                  </a:lnTo>
                  <a:cubicBezTo>
                    <a:pt x="14059" y="559910"/>
                    <a:pt x="9192" y="557894"/>
                    <a:pt x="5604" y="554306"/>
                  </a:cubicBezTo>
                  <a:cubicBezTo>
                    <a:pt x="2016" y="550718"/>
                    <a:pt x="0" y="545851"/>
                    <a:pt x="0" y="540777"/>
                  </a:cubicBezTo>
                  <a:lnTo>
                    <a:pt x="0" y="19133"/>
                  </a:lnTo>
                  <a:cubicBezTo>
                    <a:pt x="0" y="14059"/>
                    <a:pt x="2016" y="9192"/>
                    <a:pt x="5604" y="5604"/>
                  </a:cubicBezTo>
                  <a:cubicBezTo>
                    <a:pt x="9192" y="2016"/>
                    <a:pt x="14059" y="0"/>
                    <a:pt x="19133" y="0"/>
                  </a:cubicBezTo>
                  <a:close/>
                </a:path>
              </a:pathLst>
            </a:custGeom>
            <a:solidFill>
              <a:srgbClr val="374A7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664268" cy="59801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107945" y="3709778"/>
            <a:ext cx="1491762" cy="149176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069161" y="6085631"/>
            <a:ext cx="11332022" cy="3141917"/>
            <a:chOff x="0" y="0"/>
            <a:chExt cx="2984565" cy="7513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984565" cy="751304"/>
            </a:xfrm>
            <a:custGeom>
              <a:avLst/>
              <a:gdLst/>
              <a:ahLst/>
              <a:cxnLst/>
              <a:rect l="l" t="t" r="r" b="b"/>
              <a:pathLst>
                <a:path w="2984565" h="751304">
                  <a:moveTo>
                    <a:pt x="17080" y="0"/>
                  </a:moveTo>
                  <a:lnTo>
                    <a:pt x="2967486" y="0"/>
                  </a:lnTo>
                  <a:cubicBezTo>
                    <a:pt x="2976918" y="0"/>
                    <a:pt x="2984565" y="7647"/>
                    <a:pt x="2984565" y="17080"/>
                  </a:cubicBezTo>
                  <a:lnTo>
                    <a:pt x="2984565" y="734224"/>
                  </a:lnTo>
                  <a:cubicBezTo>
                    <a:pt x="2984565" y="738754"/>
                    <a:pt x="2982766" y="743099"/>
                    <a:pt x="2979563" y="746302"/>
                  </a:cubicBezTo>
                  <a:cubicBezTo>
                    <a:pt x="2976360" y="749505"/>
                    <a:pt x="2972015" y="751304"/>
                    <a:pt x="2967486" y="751304"/>
                  </a:cubicBezTo>
                  <a:lnTo>
                    <a:pt x="17080" y="751304"/>
                  </a:lnTo>
                  <a:cubicBezTo>
                    <a:pt x="12550" y="751304"/>
                    <a:pt x="8206" y="749505"/>
                    <a:pt x="5003" y="746302"/>
                  </a:cubicBezTo>
                  <a:cubicBezTo>
                    <a:pt x="1799" y="743099"/>
                    <a:pt x="0" y="738754"/>
                    <a:pt x="0" y="734224"/>
                  </a:cubicBezTo>
                  <a:lnTo>
                    <a:pt x="0" y="17080"/>
                  </a:lnTo>
                  <a:cubicBezTo>
                    <a:pt x="0" y="12550"/>
                    <a:pt x="1799" y="8206"/>
                    <a:pt x="5003" y="5003"/>
                  </a:cubicBezTo>
                  <a:cubicBezTo>
                    <a:pt x="8206" y="1799"/>
                    <a:pt x="12550" y="0"/>
                    <a:pt x="17080" y="0"/>
                  </a:cubicBezTo>
                  <a:close/>
                </a:path>
              </a:pathLst>
            </a:custGeom>
            <a:solidFill>
              <a:srgbClr val="374A7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984565" cy="78940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365069" y="6512166"/>
            <a:ext cx="1882275" cy="188227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B405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790213" y="6846901"/>
            <a:ext cx="1031990" cy="1212809"/>
          </a:xfrm>
          <a:custGeom>
            <a:avLst/>
            <a:gdLst/>
            <a:ahLst/>
            <a:cxnLst/>
            <a:rect l="l" t="t" r="r" b="b"/>
            <a:pathLst>
              <a:path w="1031990" h="1212809">
                <a:moveTo>
                  <a:pt x="0" y="0"/>
                </a:moveTo>
                <a:lnTo>
                  <a:pt x="1031990" y="0"/>
                </a:lnTo>
                <a:lnTo>
                  <a:pt x="1031990" y="1212809"/>
                </a:lnTo>
                <a:lnTo>
                  <a:pt x="0" y="1212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462869" y="3944909"/>
            <a:ext cx="781914" cy="1021502"/>
          </a:xfrm>
          <a:custGeom>
            <a:avLst/>
            <a:gdLst/>
            <a:ahLst/>
            <a:cxnLst/>
            <a:rect l="l" t="t" r="r" b="b"/>
            <a:pathLst>
              <a:path w="781914" h="1021502">
                <a:moveTo>
                  <a:pt x="0" y="0"/>
                </a:moveTo>
                <a:lnTo>
                  <a:pt x="781914" y="0"/>
                </a:lnTo>
                <a:lnTo>
                  <a:pt x="781914" y="1021502"/>
                </a:lnTo>
                <a:lnTo>
                  <a:pt x="0" y="1021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42141" y="5619314"/>
            <a:ext cx="3688358" cy="4114800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739672" y="1536340"/>
            <a:ext cx="16362248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defRPr/>
            </a:pP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d.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Menentukan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Kebutuhan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Sumber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Daya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Keselamatan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Konstruksi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berdasarkan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9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Komponen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4400" b="1" err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Biaya</a:t>
            </a:r>
            <a:r>
              <a:rPr lang="en-US" sz="4400" b="1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SMKK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064061" y="3498463"/>
            <a:ext cx="7704077" cy="1911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914445">
              <a:lnSpc>
                <a:spcPts val="2985"/>
              </a:lnSpc>
              <a:defRPr/>
            </a:pP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Menentukan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volume masing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masing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sumber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daya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yang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ada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pada program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khusus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dengan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melihat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gambar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kerja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,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metode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kerja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yang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diterapkan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,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jumlah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personal,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pekerja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yang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bekerja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, dan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jadwal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pelaksanaan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pekerjaan</a:t>
            </a:r>
            <a:r>
              <a:rPr lang="en-US" sz="2489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489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konstruksi</a:t>
            </a:r>
            <a:endParaRPr lang="en-US" sz="2489" b="1">
              <a:solidFill>
                <a:srgbClr val="FFFFFF"/>
              </a:solidFill>
              <a:latin typeface="Nunito Sans Condensed Bold"/>
              <a:ea typeface="Nunito Sans Condensed Bold"/>
              <a:cs typeface="Nunito Sans Condensed Bold"/>
              <a:sym typeface="Nunito Sans Condensed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386254" y="6261959"/>
            <a:ext cx="8531612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914445">
              <a:lnSpc>
                <a:spcPts val="3126"/>
              </a:lnSpc>
              <a:defRPr/>
            </a:pP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Volume yang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sudah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dihitung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dikelompokkan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dalam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biaya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penerapan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SMKK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dengan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minimal 9 (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sembilan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)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komponen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item yang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terdapat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dalam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Permen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PUPR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Nomor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8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Tahun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2023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tentang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Pedoman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Penyusunan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Perkiraan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Biaya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Pekerjaan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Konstruksi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Bidang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PUPR dan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kebutuhan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lainnya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sesuai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dengan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rencana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pengendalian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yang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akan</a:t>
            </a:r>
            <a:r>
              <a:rPr lang="en-US" sz="2606" b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 </a:t>
            </a:r>
            <a:r>
              <a:rPr lang="en-US" sz="2606" b="1" err="1">
                <a:solidFill>
                  <a:srgbClr val="FFFFFF"/>
                </a:solidFill>
                <a:latin typeface="Nunito Sans Condensed Bold"/>
                <a:ea typeface="Nunito Sans Condensed Bold"/>
                <a:cs typeface="Nunito Sans Condensed Bold"/>
                <a:sym typeface="Nunito Sans Condensed Bold"/>
              </a:rPr>
              <a:t>diterapkan</a:t>
            </a:r>
            <a:endParaRPr lang="en-US" sz="2606" b="1">
              <a:solidFill>
                <a:srgbClr val="FFFFFF"/>
              </a:solidFill>
              <a:latin typeface="Nunito Sans Condensed Bold"/>
              <a:ea typeface="Nunito Sans Condensed Bold"/>
              <a:cs typeface="Nunito Sans Condensed Bold"/>
              <a:sym typeface="Nunito Sans Condensed Bold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3119A7F-DA9C-F214-7E9B-2DBB0CC9B7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9" y="11912"/>
            <a:ext cx="2084294" cy="1157942"/>
          </a:xfrm>
          <a:prstGeom prst="rect">
            <a:avLst/>
          </a:prstGeom>
        </p:spPr>
      </p:pic>
      <p:sp>
        <p:nvSpPr>
          <p:cNvPr id="34" name="Google Shape;655;p10">
            <a:extLst>
              <a:ext uri="{FF2B5EF4-FFF2-40B4-BE49-F238E27FC236}">
                <a16:creationId xmlns:a16="http://schemas.microsoft.com/office/drawing/2014/main" id="{310D8CDD-AFF6-06DC-EF30-86633441A838}"/>
              </a:ext>
            </a:extLst>
          </p:cNvPr>
          <p:cNvSpPr txBox="1"/>
          <p:nvPr/>
        </p:nvSpPr>
        <p:spPr>
          <a:xfrm>
            <a:off x="17613627" y="9499198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39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C05DF8-7CAD-D828-2119-1F349EE44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48" t="9569" r="-59" b="231"/>
          <a:stretch/>
        </p:blipFill>
        <p:spPr bwMode="auto">
          <a:xfrm>
            <a:off x="0" y="0"/>
            <a:ext cx="18287361" cy="102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AB24EC9-2795-FCF9-5F83-B80E111A3738}"/>
              </a:ext>
            </a:extLst>
          </p:cNvPr>
          <p:cNvGrpSpPr/>
          <p:nvPr/>
        </p:nvGrpSpPr>
        <p:grpSpPr>
          <a:xfrm>
            <a:off x="0" y="-10243"/>
            <a:ext cx="18287360" cy="1948458"/>
            <a:chOff x="0" y="2444750"/>
            <a:chExt cx="11496676" cy="1835150"/>
          </a:xfrm>
        </p:grpSpPr>
        <p:pic>
          <p:nvPicPr>
            <p:cNvPr id="30" name="Picture 29" descr="A close up of a garden&#10;&#10;Description automatically generated">
              <a:extLst>
                <a:ext uri="{FF2B5EF4-FFF2-40B4-BE49-F238E27FC236}">
                  <a16:creationId xmlns:a16="http://schemas.microsoft.com/office/drawing/2014/main" id="{A51AED05-9C31-22EC-0006-1DD63AE69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448322"/>
              <a:ext cx="11496676" cy="183157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A3A3C1-A0EE-096A-4CD2-4CBB05ABCBF4}"/>
                </a:ext>
              </a:extLst>
            </p:cNvPr>
            <p:cNvSpPr/>
            <p:nvPr/>
          </p:nvSpPr>
          <p:spPr>
            <a:xfrm>
              <a:off x="0" y="2444750"/>
              <a:ext cx="11496675" cy="1835150"/>
            </a:xfrm>
            <a:prstGeom prst="rect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14383">
                <a:defRPr/>
              </a:pPr>
              <a:endParaRPr lang="en-ID" sz="1618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609600" y="730114"/>
            <a:ext cx="276279" cy="108347"/>
            <a:chOff x="0" y="0"/>
            <a:chExt cx="453379" cy="177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 sz="1463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39700"/>
              <a:ext cx="453379" cy="0"/>
            </a:xfrm>
            <a:prstGeom prst="line">
              <a:avLst/>
            </a:prstGeom>
            <a:ln w="381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 sz="1463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525184" y="1938215"/>
            <a:ext cx="7302039" cy="39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endParaRPr lang="en-US" sz="2438" spc="24">
              <a:solidFill>
                <a:srgbClr val="D9D9D9"/>
              </a:solidFill>
              <a:latin typeface="Kollektif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3A8BE8-A3EA-E040-C06A-CA2C9ABB56F9}"/>
              </a:ext>
            </a:extLst>
          </p:cNvPr>
          <p:cNvGrpSpPr/>
          <p:nvPr/>
        </p:nvGrpSpPr>
        <p:grpSpPr>
          <a:xfrm>
            <a:off x="14165417" y="319249"/>
            <a:ext cx="3744234" cy="988170"/>
            <a:chOff x="2249712" y="109517"/>
            <a:chExt cx="6063738" cy="15413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9F4BBFF-3490-5CD0-46CD-624F1ADB0126}"/>
                </a:ext>
              </a:extLst>
            </p:cNvPr>
            <p:cNvSpPr/>
            <p:nvPr/>
          </p:nvSpPr>
          <p:spPr>
            <a:xfrm>
              <a:off x="2249712" y="109517"/>
              <a:ext cx="6063738" cy="154131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 sz="1463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0CC917-E7E9-7E2D-C95D-200828EC0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19" y="284289"/>
              <a:ext cx="5885700" cy="119177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90CE71A-24CD-6F35-B877-A2F2EAB0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118" y="1938215"/>
            <a:ext cx="17098235" cy="8300319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489B7788-25FA-CDC3-513A-6104B147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722194" y="9785549"/>
            <a:ext cx="535326" cy="475845"/>
          </a:xfrm>
          <a:noFill/>
          <a:ln w="31750">
            <a:noFill/>
          </a:ln>
        </p:spPr>
        <p:txBody>
          <a:bodyPr/>
          <a:lstStyle>
            <a:defPPr>
              <a:defRPr lang="en-US"/>
            </a:defPPr>
            <a:lvl1pPr marL="0" algn="l" defTabSz="1671741" rtl="0" eaLnBrk="1" latinLnBrk="0" hangingPunct="1">
              <a:defRPr sz="3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71" algn="l" defTabSz="1671741" rtl="0" eaLnBrk="1" latinLnBrk="0" hangingPunct="1">
              <a:defRPr sz="3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71741" algn="l" defTabSz="1671741" rtl="0" eaLnBrk="1" latinLnBrk="0" hangingPunct="1">
              <a:defRPr sz="3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07610" algn="l" defTabSz="1671741" rtl="0" eaLnBrk="1" latinLnBrk="0" hangingPunct="1">
              <a:defRPr sz="3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43481" algn="l" defTabSz="1671741" rtl="0" eaLnBrk="1" latinLnBrk="0" hangingPunct="1">
              <a:defRPr sz="3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79351" algn="l" defTabSz="1671741" rtl="0" eaLnBrk="1" latinLnBrk="0" hangingPunct="1">
              <a:defRPr sz="3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15222" algn="l" defTabSz="1671741" rtl="0" eaLnBrk="1" latinLnBrk="0" hangingPunct="1">
              <a:defRPr sz="3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51092" algn="l" defTabSz="1671741" rtl="0" eaLnBrk="1" latinLnBrk="0" hangingPunct="1">
              <a:defRPr sz="3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86961" algn="l" defTabSz="1671741" rtl="0" eaLnBrk="1" latinLnBrk="0" hangingPunct="1">
              <a:defRPr sz="3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14437">
              <a:defRPr/>
            </a:pPr>
            <a:fld id="{F68327C5-B821-4FE9-A59A-A60D9EB59A9A}" type="slidenum">
              <a:rPr lang="en-US" sz="1950" b="1">
                <a:solidFill>
                  <a:srgbClr val="002060"/>
                </a:solidFill>
                <a:latin typeface="Calibri"/>
              </a:rPr>
              <a:pPr algn="ctr" defTabSz="1114437">
                <a:defRPr/>
              </a:pPr>
              <a:t>4</a:t>
            </a:fld>
            <a:endParaRPr lang="en-US" sz="195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222C5B43-91F9-5CBD-3E84-0519ACB02EB4}"/>
              </a:ext>
            </a:extLst>
          </p:cNvPr>
          <p:cNvSpPr txBox="1"/>
          <p:nvPr/>
        </p:nvSpPr>
        <p:spPr>
          <a:xfrm>
            <a:off x="1295401" y="129950"/>
            <a:ext cx="106943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4800" b="1" dirty="0">
                <a:solidFill>
                  <a:schemeClr val="bg1"/>
                </a:solidFill>
                <a:latin typeface="Kollektif"/>
                <a:ea typeface="Calibri"/>
                <a:cs typeface="Calibri"/>
                <a:sym typeface="Calibri"/>
              </a:rPr>
              <a:t>HISTORI PENGATURAN AHSP </a:t>
            </a:r>
          </a:p>
          <a:p>
            <a:pPr>
              <a:buClr>
                <a:srgbClr val="000000"/>
              </a:buClr>
              <a:buSzPts val="2800"/>
            </a:pPr>
            <a:r>
              <a:rPr lang="en-US" sz="4800" b="1" dirty="0">
                <a:solidFill>
                  <a:schemeClr val="bg1"/>
                </a:solidFill>
                <a:latin typeface="Kollektif"/>
                <a:ea typeface="Calibri"/>
                <a:cs typeface="Calibri"/>
                <a:sym typeface="Calibri"/>
              </a:rPr>
              <a:t>KEMENTERIAN PU (1)</a:t>
            </a:r>
            <a:endParaRPr lang="en-US" sz="4800" dirty="0">
              <a:solidFill>
                <a:schemeClr val="bg1"/>
              </a:solidFill>
              <a:latin typeface="Kollektif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6A71E-4F2C-88CA-6E98-FD3725E99F5D}"/>
              </a:ext>
            </a:extLst>
          </p:cNvPr>
          <p:cNvSpPr txBox="1"/>
          <p:nvPr/>
        </p:nvSpPr>
        <p:spPr>
          <a:xfrm>
            <a:off x="9677400" y="9391506"/>
            <a:ext cx="231231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SMKK </a:t>
            </a:r>
            <a:r>
              <a:rPr lang="en-US" err="1"/>
              <a:t>masuk</a:t>
            </a:r>
            <a:r>
              <a:rPr lang="en-US"/>
              <a:t> </a:t>
            </a:r>
            <a:r>
              <a:rPr lang="en-US" err="1"/>
              <a:t>dalam</a:t>
            </a:r>
            <a:r>
              <a:rPr lang="en-US"/>
              <a:t> </a:t>
            </a:r>
            <a:r>
              <a:rPr lang="en-US" err="1"/>
              <a:t>Biaya</a:t>
            </a:r>
            <a:r>
              <a:rPr lang="en-US"/>
              <a:t> Umum</a:t>
            </a:r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22625-1355-8F81-3513-1DA445A4248C}"/>
              </a:ext>
            </a:extLst>
          </p:cNvPr>
          <p:cNvSpPr txBox="1"/>
          <p:nvPr/>
        </p:nvSpPr>
        <p:spPr>
          <a:xfrm>
            <a:off x="12344400" y="9391506"/>
            <a:ext cx="231231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SMKK </a:t>
            </a:r>
            <a:r>
              <a:rPr lang="en-US" err="1"/>
              <a:t>masuk</a:t>
            </a:r>
            <a:r>
              <a:rPr lang="en-US"/>
              <a:t> </a:t>
            </a:r>
            <a:r>
              <a:rPr lang="en-US" err="1"/>
              <a:t>dalam</a:t>
            </a:r>
            <a:r>
              <a:rPr lang="en-US"/>
              <a:t> </a:t>
            </a:r>
            <a:r>
              <a:rPr lang="en-US" err="1"/>
              <a:t>Biaya</a:t>
            </a:r>
            <a:r>
              <a:rPr lang="en-US"/>
              <a:t> Umum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4156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BFECCD49-5B46-7A9C-8D54-62E795A9B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E2DCF19-2AC6-B13C-02BC-A50A54A21425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endParaRPr lang="en-US" sz="21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AE5CCDF9-82B1-B1B1-2960-81BEE6A498A3}"/>
              </a:ext>
            </a:extLst>
          </p:cNvPr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1495982E-4300-199F-E474-6622C2677615}"/>
                </a:ext>
              </a:extLst>
            </p:cNvPr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AC7C3F9B-82FA-FBA9-97B0-A5CAF1A46BB3}"/>
                  </a:ext>
                </a:extLst>
              </p:cNvPr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023B6EE8-1EF4-B871-3BFB-B849160B3310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SzPts val="1800"/>
                  </a:pPr>
                  <a:endParaRPr sz="270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5F5B0EE2-5540-6119-FBB5-13ADAD120B89}"/>
                    </a:ext>
                  </a:extLst>
                </p:cNvPr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SzPts val="1400"/>
                  </a:pPr>
                  <a:fld id="{00000000-1234-1234-1234-123412341234}" type="slidenum">
                    <a:rPr lang="en-ID" sz="2100">
                      <a:solidFill>
                        <a:prstClr val="black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SzPts val="1400"/>
                    </a:pPr>
                    <a:t>40</a:t>
                  </a:fld>
                  <a:endParaRPr sz="2100">
                    <a:solidFill>
                      <a:prstClr val="black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C5F9569C-55C4-F943-1D73-E3C910704E45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SzPts val="1800"/>
                </a:pPr>
                <a:endParaRPr sz="27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C1E58013-7B3A-6FF6-5872-5FBD053DC145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SzPts val="1800"/>
              </a:pPr>
              <a:endParaRPr sz="2700">
                <a:solidFill>
                  <a:srgbClr val="FFFFFF"/>
                </a:solidFill>
                <a:latin typeface="Calibri"/>
              </a:endParaRPr>
            </a:p>
          </p:txBody>
        </p:sp>
      </p:grp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B0C96C2C-91BD-1A44-15B7-CD2DAB5F726F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6">
            <a:extLst>
              <a:ext uri="{FF2B5EF4-FFF2-40B4-BE49-F238E27FC236}">
                <a16:creationId xmlns:a16="http://schemas.microsoft.com/office/drawing/2014/main" id="{C0EA776B-246E-C093-AD15-5CA03C6F73ED}"/>
              </a:ext>
            </a:extLst>
          </p:cNvPr>
          <p:cNvSpPr txBox="1"/>
          <p:nvPr/>
        </p:nvSpPr>
        <p:spPr>
          <a:xfrm>
            <a:off x="901497" y="413096"/>
            <a:ext cx="16230600" cy="71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6120"/>
              </a:lnSpc>
              <a:defRPr/>
            </a:pPr>
            <a:r>
              <a:rPr lang="en-US" sz="4400" b="1" dirty="0">
                <a:solidFill>
                  <a:srgbClr val="374A71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KOMPONEN BIAYA PENERAPAN SMKK</a:t>
            </a:r>
          </a:p>
        </p:txBody>
      </p:sp>
      <p:grpSp>
        <p:nvGrpSpPr>
          <p:cNvPr id="6" name="Google Shape;98;p2">
            <a:extLst>
              <a:ext uri="{FF2B5EF4-FFF2-40B4-BE49-F238E27FC236}">
                <a16:creationId xmlns:a16="http://schemas.microsoft.com/office/drawing/2014/main" id="{EAEFAB73-4AAD-CCCC-9E4E-598B5D8A2300}"/>
              </a:ext>
            </a:extLst>
          </p:cNvPr>
          <p:cNvGrpSpPr/>
          <p:nvPr/>
        </p:nvGrpSpPr>
        <p:grpSpPr>
          <a:xfrm>
            <a:off x="380595" y="3801095"/>
            <a:ext cx="443760" cy="445749"/>
            <a:chOff x="1326" y="0"/>
            <a:chExt cx="591679" cy="594331"/>
          </a:xfrm>
        </p:grpSpPr>
        <p:sp>
          <p:nvSpPr>
            <p:cNvPr id="7" name="Google Shape;99;p2">
              <a:extLst>
                <a:ext uri="{FF2B5EF4-FFF2-40B4-BE49-F238E27FC236}">
                  <a16:creationId xmlns:a16="http://schemas.microsoft.com/office/drawing/2014/main" id="{5572A390-CCC3-45DE-8739-80D1D438A245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Google Shape;100;p2">
              <a:extLst>
                <a:ext uri="{FF2B5EF4-FFF2-40B4-BE49-F238E27FC236}">
                  <a16:creationId xmlns:a16="http://schemas.microsoft.com/office/drawing/2014/main" id="{CAC6CCD2-38C5-F9F0-814F-F32C24DA1921}"/>
                </a:ext>
              </a:extLst>
            </p:cNvPr>
            <p:cNvSpPr txBox="1"/>
            <p:nvPr/>
          </p:nvSpPr>
          <p:spPr>
            <a:xfrm>
              <a:off x="90837" y="53468"/>
              <a:ext cx="412661" cy="508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</a:pPr>
              <a:r>
                <a:rPr lang="en-US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oogle Shape;101;p2">
            <a:extLst>
              <a:ext uri="{FF2B5EF4-FFF2-40B4-BE49-F238E27FC236}">
                <a16:creationId xmlns:a16="http://schemas.microsoft.com/office/drawing/2014/main" id="{5DE16A24-61A5-47D0-E509-FB8222173DDE}"/>
              </a:ext>
            </a:extLst>
          </p:cNvPr>
          <p:cNvGrpSpPr/>
          <p:nvPr/>
        </p:nvGrpSpPr>
        <p:grpSpPr>
          <a:xfrm>
            <a:off x="4917155" y="3801095"/>
            <a:ext cx="443760" cy="445749"/>
            <a:chOff x="1326" y="0"/>
            <a:chExt cx="591679" cy="594331"/>
          </a:xfrm>
        </p:grpSpPr>
        <p:sp>
          <p:nvSpPr>
            <p:cNvPr id="10" name="Google Shape;102;p2">
              <a:extLst>
                <a:ext uri="{FF2B5EF4-FFF2-40B4-BE49-F238E27FC236}">
                  <a16:creationId xmlns:a16="http://schemas.microsoft.com/office/drawing/2014/main" id="{A9A7DE7D-6E05-3254-BF73-8553A7050661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Google Shape;103;p2">
              <a:extLst>
                <a:ext uri="{FF2B5EF4-FFF2-40B4-BE49-F238E27FC236}">
                  <a16:creationId xmlns:a16="http://schemas.microsoft.com/office/drawing/2014/main" id="{2A9C9D73-743D-4BD8-01F8-96706AED8114}"/>
                </a:ext>
              </a:extLst>
            </p:cNvPr>
            <p:cNvSpPr txBox="1"/>
            <p:nvPr/>
          </p:nvSpPr>
          <p:spPr>
            <a:xfrm>
              <a:off x="90837" y="53468"/>
              <a:ext cx="412661" cy="508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</a:pPr>
              <a:r>
                <a:rPr lang="en-US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oogle Shape;104;p2">
            <a:extLst>
              <a:ext uri="{FF2B5EF4-FFF2-40B4-BE49-F238E27FC236}">
                <a16:creationId xmlns:a16="http://schemas.microsoft.com/office/drawing/2014/main" id="{45FAF8E7-B3C6-83F9-5A9E-B17B19C412E9}"/>
              </a:ext>
            </a:extLst>
          </p:cNvPr>
          <p:cNvGrpSpPr/>
          <p:nvPr/>
        </p:nvGrpSpPr>
        <p:grpSpPr>
          <a:xfrm>
            <a:off x="8062338" y="3801095"/>
            <a:ext cx="443760" cy="445749"/>
            <a:chOff x="1326" y="0"/>
            <a:chExt cx="591679" cy="594331"/>
          </a:xfrm>
        </p:grpSpPr>
        <p:sp>
          <p:nvSpPr>
            <p:cNvPr id="13" name="Google Shape;105;p2">
              <a:extLst>
                <a:ext uri="{FF2B5EF4-FFF2-40B4-BE49-F238E27FC236}">
                  <a16:creationId xmlns:a16="http://schemas.microsoft.com/office/drawing/2014/main" id="{264072F1-2150-BD01-8A2A-7EDB44B32297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Google Shape;106;p2">
              <a:extLst>
                <a:ext uri="{FF2B5EF4-FFF2-40B4-BE49-F238E27FC236}">
                  <a16:creationId xmlns:a16="http://schemas.microsoft.com/office/drawing/2014/main" id="{A9258478-F83E-70CC-60BF-269E1D6C63D8}"/>
                </a:ext>
              </a:extLst>
            </p:cNvPr>
            <p:cNvSpPr txBox="1"/>
            <p:nvPr/>
          </p:nvSpPr>
          <p:spPr>
            <a:xfrm>
              <a:off x="90837" y="53468"/>
              <a:ext cx="412661" cy="508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</a:pPr>
              <a:r>
                <a:rPr lang="en-US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oogle Shape;107;p2">
            <a:extLst>
              <a:ext uri="{FF2B5EF4-FFF2-40B4-BE49-F238E27FC236}">
                <a16:creationId xmlns:a16="http://schemas.microsoft.com/office/drawing/2014/main" id="{2784CC32-C223-0F30-664E-190197EF1C33}"/>
              </a:ext>
            </a:extLst>
          </p:cNvPr>
          <p:cNvGrpSpPr/>
          <p:nvPr/>
        </p:nvGrpSpPr>
        <p:grpSpPr>
          <a:xfrm>
            <a:off x="11669834" y="3801095"/>
            <a:ext cx="443760" cy="445749"/>
            <a:chOff x="1326" y="0"/>
            <a:chExt cx="591679" cy="594331"/>
          </a:xfrm>
        </p:grpSpPr>
        <p:sp>
          <p:nvSpPr>
            <p:cNvPr id="16" name="Google Shape;108;p2">
              <a:extLst>
                <a:ext uri="{FF2B5EF4-FFF2-40B4-BE49-F238E27FC236}">
                  <a16:creationId xmlns:a16="http://schemas.microsoft.com/office/drawing/2014/main" id="{18E42E7E-C091-1CE6-C4F4-490A73B35033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Google Shape;109;p2">
              <a:extLst>
                <a:ext uri="{FF2B5EF4-FFF2-40B4-BE49-F238E27FC236}">
                  <a16:creationId xmlns:a16="http://schemas.microsoft.com/office/drawing/2014/main" id="{81FB5DC6-CB15-FD01-68CA-C33C14AD5080}"/>
                </a:ext>
              </a:extLst>
            </p:cNvPr>
            <p:cNvSpPr txBox="1"/>
            <p:nvPr/>
          </p:nvSpPr>
          <p:spPr>
            <a:xfrm>
              <a:off x="90837" y="53468"/>
              <a:ext cx="412661" cy="508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</a:pPr>
              <a:r>
                <a:rPr lang="en-US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oogle Shape;110;p2">
            <a:extLst>
              <a:ext uri="{FF2B5EF4-FFF2-40B4-BE49-F238E27FC236}">
                <a16:creationId xmlns:a16="http://schemas.microsoft.com/office/drawing/2014/main" id="{B3D99902-0A64-0643-8CCA-B31C2270B6F5}"/>
              </a:ext>
            </a:extLst>
          </p:cNvPr>
          <p:cNvGrpSpPr/>
          <p:nvPr/>
        </p:nvGrpSpPr>
        <p:grpSpPr>
          <a:xfrm>
            <a:off x="14855490" y="3801095"/>
            <a:ext cx="443760" cy="445749"/>
            <a:chOff x="1326" y="0"/>
            <a:chExt cx="591679" cy="594331"/>
          </a:xfrm>
        </p:grpSpPr>
        <p:sp>
          <p:nvSpPr>
            <p:cNvPr id="19" name="Google Shape;111;p2">
              <a:extLst>
                <a:ext uri="{FF2B5EF4-FFF2-40B4-BE49-F238E27FC236}">
                  <a16:creationId xmlns:a16="http://schemas.microsoft.com/office/drawing/2014/main" id="{CD64685A-947A-88FE-DD58-9453A6D81D61}"/>
                </a:ext>
              </a:extLst>
            </p:cNvPr>
            <p:cNvSpPr/>
            <p:nvPr/>
          </p:nvSpPr>
          <p:spPr>
            <a:xfrm>
              <a:off x="1326" y="0"/>
              <a:ext cx="591679" cy="59433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Google Shape;112;p2">
              <a:extLst>
                <a:ext uri="{FF2B5EF4-FFF2-40B4-BE49-F238E27FC236}">
                  <a16:creationId xmlns:a16="http://schemas.microsoft.com/office/drawing/2014/main" id="{BCE4B6CF-CA07-BE92-A854-8B47F73AFE84}"/>
                </a:ext>
              </a:extLst>
            </p:cNvPr>
            <p:cNvSpPr txBox="1"/>
            <p:nvPr/>
          </p:nvSpPr>
          <p:spPr>
            <a:xfrm>
              <a:off x="90837" y="53468"/>
              <a:ext cx="412661" cy="508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</a:pPr>
              <a:r>
                <a:rPr lang="en-US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oogle Shape;113;p2">
            <a:extLst>
              <a:ext uri="{FF2B5EF4-FFF2-40B4-BE49-F238E27FC236}">
                <a16:creationId xmlns:a16="http://schemas.microsoft.com/office/drawing/2014/main" id="{9684D4D9-3FA0-9998-2912-0035ED4B2CFD}"/>
              </a:ext>
            </a:extLst>
          </p:cNvPr>
          <p:cNvGrpSpPr/>
          <p:nvPr/>
        </p:nvGrpSpPr>
        <p:grpSpPr>
          <a:xfrm>
            <a:off x="826344" y="6738282"/>
            <a:ext cx="443760" cy="445154"/>
            <a:chOff x="1326" y="0"/>
            <a:chExt cx="591679" cy="593538"/>
          </a:xfrm>
        </p:grpSpPr>
        <p:sp>
          <p:nvSpPr>
            <p:cNvPr id="22" name="Google Shape;114;p2">
              <a:extLst>
                <a:ext uri="{FF2B5EF4-FFF2-40B4-BE49-F238E27FC236}">
                  <a16:creationId xmlns:a16="http://schemas.microsoft.com/office/drawing/2014/main" id="{998EA653-3B7A-3868-69B5-8FA711AB5A2B}"/>
                </a:ext>
              </a:extLst>
            </p:cNvPr>
            <p:cNvSpPr/>
            <p:nvPr/>
          </p:nvSpPr>
          <p:spPr>
            <a:xfrm>
              <a:off x="1326" y="0"/>
              <a:ext cx="591679" cy="59353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115;p2">
              <a:extLst>
                <a:ext uri="{FF2B5EF4-FFF2-40B4-BE49-F238E27FC236}">
                  <a16:creationId xmlns:a16="http://schemas.microsoft.com/office/drawing/2014/main" id="{A0F05D6B-5044-4850-B1F7-3095AA3C1A92}"/>
                </a:ext>
              </a:extLst>
            </p:cNvPr>
            <p:cNvSpPr txBox="1"/>
            <p:nvPr/>
          </p:nvSpPr>
          <p:spPr>
            <a:xfrm>
              <a:off x="90837" y="53467"/>
              <a:ext cx="412661" cy="508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</a:pPr>
              <a:r>
                <a:rPr lang="en-US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oogle Shape;116;p2">
            <a:extLst>
              <a:ext uri="{FF2B5EF4-FFF2-40B4-BE49-F238E27FC236}">
                <a16:creationId xmlns:a16="http://schemas.microsoft.com/office/drawing/2014/main" id="{2B8A5A34-3380-A107-8EE1-AB3D7959D969}"/>
              </a:ext>
            </a:extLst>
          </p:cNvPr>
          <p:cNvGrpSpPr/>
          <p:nvPr/>
        </p:nvGrpSpPr>
        <p:grpSpPr>
          <a:xfrm>
            <a:off x="5354348" y="6738282"/>
            <a:ext cx="443760" cy="445154"/>
            <a:chOff x="1326" y="0"/>
            <a:chExt cx="591679" cy="593538"/>
          </a:xfrm>
        </p:grpSpPr>
        <p:sp>
          <p:nvSpPr>
            <p:cNvPr id="25" name="Google Shape;117;p2">
              <a:extLst>
                <a:ext uri="{FF2B5EF4-FFF2-40B4-BE49-F238E27FC236}">
                  <a16:creationId xmlns:a16="http://schemas.microsoft.com/office/drawing/2014/main" id="{1BB7FCB1-751A-561C-6A81-050EE87FD396}"/>
                </a:ext>
              </a:extLst>
            </p:cNvPr>
            <p:cNvSpPr/>
            <p:nvPr/>
          </p:nvSpPr>
          <p:spPr>
            <a:xfrm>
              <a:off x="1326" y="0"/>
              <a:ext cx="591679" cy="59353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118;p2">
              <a:extLst>
                <a:ext uri="{FF2B5EF4-FFF2-40B4-BE49-F238E27FC236}">
                  <a16:creationId xmlns:a16="http://schemas.microsoft.com/office/drawing/2014/main" id="{38BEE8E3-1F29-B766-31EF-AB8F35B0ADEC}"/>
                </a:ext>
              </a:extLst>
            </p:cNvPr>
            <p:cNvSpPr txBox="1"/>
            <p:nvPr/>
          </p:nvSpPr>
          <p:spPr>
            <a:xfrm>
              <a:off x="90837" y="53467"/>
              <a:ext cx="412661" cy="508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</a:pPr>
              <a:r>
                <a:rPr lang="en-US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oogle Shape;119;p2">
            <a:extLst>
              <a:ext uri="{FF2B5EF4-FFF2-40B4-BE49-F238E27FC236}">
                <a16:creationId xmlns:a16="http://schemas.microsoft.com/office/drawing/2014/main" id="{06B0B08A-7734-A9E2-060D-FD00EB58801D}"/>
              </a:ext>
            </a:extLst>
          </p:cNvPr>
          <p:cNvGrpSpPr/>
          <p:nvPr/>
        </p:nvGrpSpPr>
        <p:grpSpPr>
          <a:xfrm>
            <a:off x="9674679" y="6738282"/>
            <a:ext cx="443760" cy="445154"/>
            <a:chOff x="1326" y="0"/>
            <a:chExt cx="591679" cy="593538"/>
          </a:xfrm>
        </p:grpSpPr>
        <p:sp>
          <p:nvSpPr>
            <p:cNvPr id="28" name="Google Shape;120;p2">
              <a:extLst>
                <a:ext uri="{FF2B5EF4-FFF2-40B4-BE49-F238E27FC236}">
                  <a16:creationId xmlns:a16="http://schemas.microsoft.com/office/drawing/2014/main" id="{F38CC6BA-868C-A584-9550-01A4778609D3}"/>
                </a:ext>
              </a:extLst>
            </p:cNvPr>
            <p:cNvSpPr/>
            <p:nvPr/>
          </p:nvSpPr>
          <p:spPr>
            <a:xfrm>
              <a:off x="1326" y="0"/>
              <a:ext cx="591679" cy="59353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121;p2">
              <a:extLst>
                <a:ext uri="{FF2B5EF4-FFF2-40B4-BE49-F238E27FC236}">
                  <a16:creationId xmlns:a16="http://schemas.microsoft.com/office/drawing/2014/main" id="{FC934EBD-7FB8-FB3C-7AFA-4C2ABA003F9B}"/>
                </a:ext>
              </a:extLst>
            </p:cNvPr>
            <p:cNvSpPr txBox="1"/>
            <p:nvPr/>
          </p:nvSpPr>
          <p:spPr>
            <a:xfrm>
              <a:off x="90837" y="53467"/>
              <a:ext cx="412661" cy="508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</a:pPr>
              <a:r>
                <a:rPr lang="en-US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oogle Shape;122;p2">
            <a:extLst>
              <a:ext uri="{FF2B5EF4-FFF2-40B4-BE49-F238E27FC236}">
                <a16:creationId xmlns:a16="http://schemas.microsoft.com/office/drawing/2014/main" id="{5407270B-857E-AC32-ACF9-234B20141C10}"/>
              </a:ext>
            </a:extLst>
          </p:cNvPr>
          <p:cNvGrpSpPr/>
          <p:nvPr/>
        </p:nvGrpSpPr>
        <p:grpSpPr>
          <a:xfrm>
            <a:off x="13225959" y="6738282"/>
            <a:ext cx="443760" cy="445154"/>
            <a:chOff x="1326" y="0"/>
            <a:chExt cx="591679" cy="593538"/>
          </a:xfrm>
        </p:grpSpPr>
        <p:sp>
          <p:nvSpPr>
            <p:cNvPr id="31" name="Google Shape;123;p2">
              <a:extLst>
                <a:ext uri="{FF2B5EF4-FFF2-40B4-BE49-F238E27FC236}">
                  <a16:creationId xmlns:a16="http://schemas.microsoft.com/office/drawing/2014/main" id="{AB2C1B6F-3121-A282-8E05-B2C3DB376923}"/>
                </a:ext>
              </a:extLst>
            </p:cNvPr>
            <p:cNvSpPr/>
            <p:nvPr/>
          </p:nvSpPr>
          <p:spPr>
            <a:xfrm>
              <a:off x="1326" y="0"/>
              <a:ext cx="591679" cy="593538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124;p2">
              <a:extLst>
                <a:ext uri="{FF2B5EF4-FFF2-40B4-BE49-F238E27FC236}">
                  <a16:creationId xmlns:a16="http://schemas.microsoft.com/office/drawing/2014/main" id="{14D03FA1-D02F-C9A7-F98A-AFB7ECA6E227}"/>
                </a:ext>
              </a:extLst>
            </p:cNvPr>
            <p:cNvSpPr txBox="1"/>
            <p:nvPr/>
          </p:nvSpPr>
          <p:spPr>
            <a:xfrm>
              <a:off x="90837" y="53467"/>
              <a:ext cx="412661" cy="508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</a:pPr>
              <a:r>
                <a:rPr lang="en-US"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3" name="Google Shape;126;p2">
            <a:extLst>
              <a:ext uri="{FF2B5EF4-FFF2-40B4-BE49-F238E27FC236}">
                <a16:creationId xmlns:a16="http://schemas.microsoft.com/office/drawing/2014/main" id="{CF85EBD4-738E-BC2E-F6AF-9559D3AD1D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4808" y="2482644"/>
            <a:ext cx="978759" cy="97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27;p2">
            <a:extLst>
              <a:ext uri="{FF2B5EF4-FFF2-40B4-BE49-F238E27FC236}">
                <a16:creationId xmlns:a16="http://schemas.microsoft.com/office/drawing/2014/main" id="{B89CE9F8-9E43-DD91-C638-B35952ACA7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4096" y="2482645"/>
            <a:ext cx="1333806" cy="95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28;p2">
            <a:extLst>
              <a:ext uri="{FF2B5EF4-FFF2-40B4-BE49-F238E27FC236}">
                <a16:creationId xmlns:a16="http://schemas.microsoft.com/office/drawing/2014/main" id="{DA2B6353-BEBD-1C73-9B68-BDEE4C6110B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90442" y="5598661"/>
            <a:ext cx="1156964" cy="91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29;p2">
            <a:extLst>
              <a:ext uri="{FF2B5EF4-FFF2-40B4-BE49-F238E27FC236}">
                <a16:creationId xmlns:a16="http://schemas.microsoft.com/office/drawing/2014/main" id="{3F9C041D-571F-7D87-9422-4970D58BA2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15771" y="2482643"/>
            <a:ext cx="1105140" cy="71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30;p2">
            <a:extLst>
              <a:ext uri="{FF2B5EF4-FFF2-40B4-BE49-F238E27FC236}">
                <a16:creationId xmlns:a16="http://schemas.microsoft.com/office/drawing/2014/main" id="{32187732-FFEC-A037-98CB-729BA148641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822276" y="2452280"/>
            <a:ext cx="929538" cy="92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31;p2">
            <a:extLst>
              <a:ext uri="{FF2B5EF4-FFF2-40B4-BE49-F238E27FC236}">
                <a16:creationId xmlns:a16="http://schemas.microsoft.com/office/drawing/2014/main" id="{49EA9C03-A09D-B1A9-47A6-E37E897CE73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72177" y="5671809"/>
            <a:ext cx="1492856" cy="7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32;p2">
            <a:extLst>
              <a:ext uri="{FF2B5EF4-FFF2-40B4-BE49-F238E27FC236}">
                <a16:creationId xmlns:a16="http://schemas.microsoft.com/office/drawing/2014/main" id="{A0CA935D-C840-93F8-6558-47360176D4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32920" y="5511962"/>
            <a:ext cx="1028645" cy="90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33;p2">
            <a:extLst>
              <a:ext uri="{FF2B5EF4-FFF2-40B4-BE49-F238E27FC236}">
                <a16:creationId xmlns:a16="http://schemas.microsoft.com/office/drawing/2014/main" id="{CAB72734-6828-A489-0DE3-EEFB9EAB658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34369" y="5476166"/>
            <a:ext cx="1196948" cy="97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34;p2">
            <a:extLst>
              <a:ext uri="{FF2B5EF4-FFF2-40B4-BE49-F238E27FC236}">
                <a16:creationId xmlns:a16="http://schemas.microsoft.com/office/drawing/2014/main" id="{6D5B01F6-DF1F-F873-1105-777082EAD28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62347" y="2485259"/>
            <a:ext cx="859566" cy="85956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36;p2">
            <a:extLst>
              <a:ext uri="{FF2B5EF4-FFF2-40B4-BE49-F238E27FC236}">
                <a16:creationId xmlns:a16="http://schemas.microsoft.com/office/drawing/2014/main" id="{892549E9-8568-B320-6DBA-6856BDC2E69A}"/>
              </a:ext>
            </a:extLst>
          </p:cNvPr>
          <p:cNvSpPr txBox="1"/>
          <p:nvPr/>
        </p:nvSpPr>
        <p:spPr>
          <a:xfrm>
            <a:off x="1092051" y="3544851"/>
            <a:ext cx="3359817" cy="114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</a:pP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Penyiapan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dokumen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Penerapan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SMKK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Google Shape;137;p2">
            <a:extLst>
              <a:ext uri="{FF2B5EF4-FFF2-40B4-BE49-F238E27FC236}">
                <a16:creationId xmlns:a16="http://schemas.microsoft.com/office/drawing/2014/main" id="{A65DF0EB-17F5-E832-1808-817C2FDC14CA}"/>
              </a:ext>
            </a:extLst>
          </p:cNvPr>
          <p:cNvSpPr txBox="1"/>
          <p:nvPr/>
        </p:nvSpPr>
        <p:spPr>
          <a:xfrm>
            <a:off x="8389022" y="3544851"/>
            <a:ext cx="2791332" cy="171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</a:pP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Alat Pelindung Kerja dan Alat Pelindung Diri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Google Shape;138;p2">
            <a:extLst>
              <a:ext uri="{FF2B5EF4-FFF2-40B4-BE49-F238E27FC236}">
                <a16:creationId xmlns:a16="http://schemas.microsoft.com/office/drawing/2014/main" id="{EC426CE6-4B74-08E2-2E11-DBC0164BD3AA}"/>
              </a:ext>
            </a:extLst>
          </p:cNvPr>
          <p:cNvSpPr txBox="1"/>
          <p:nvPr/>
        </p:nvSpPr>
        <p:spPr>
          <a:xfrm>
            <a:off x="5039042" y="3516276"/>
            <a:ext cx="2791332" cy="171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</a:pP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Sosialisasi, promosi dan pelatihan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Google Shape;139;p2">
            <a:extLst>
              <a:ext uri="{FF2B5EF4-FFF2-40B4-BE49-F238E27FC236}">
                <a16:creationId xmlns:a16="http://schemas.microsoft.com/office/drawing/2014/main" id="{5042C80A-8EC8-2EB9-4D3E-D1ECD3A64A18}"/>
              </a:ext>
            </a:extLst>
          </p:cNvPr>
          <p:cNvSpPr txBox="1"/>
          <p:nvPr/>
        </p:nvSpPr>
        <p:spPr>
          <a:xfrm>
            <a:off x="11796464" y="3732345"/>
            <a:ext cx="2791332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</a:pP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Asuransi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Google Shape;140;p2">
            <a:extLst>
              <a:ext uri="{FF2B5EF4-FFF2-40B4-BE49-F238E27FC236}">
                <a16:creationId xmlns:a16="http://schemas.microsoft.com/office/drawing/2014/main" id="{89345DD0-164B-6F42-16D0-FE9C6B211F8B}"/>
              </a:ext>
            </a:extLst>
          </p:cNvPr>
          <p:cNvSpPr txBox="1"/>
          <p:nvPr/>
        </p:nvSpPr>
        <p:spPr>
          <a:xfrm>
            <a:off x="14939004" y="3544851"/>
            <a:ext cx="2791332" cy="171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</a:pP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Personel Keselamatan Konstruksi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Google Shape;141;p2">
            <a:extLst>
              <a:ext uri="{FF2B5EF4-FFF2-40B4-BE49-F238E27FC236}">
                <a16:creationId xmlns:a16="http://schemas.microsoft.com/office/drawing/2014/main" id="{74ABEED7-24DD-04B9-8ED9-F71167070483}"/>
              </a:ext>
            </a:extLst>
          </p:cNvPr>
          <p:cNvSpPr txBox="1"/>
          <p:nvPr/>
        </p:nvSpPr>
        <p:spPr>
          <a:xfrm>
            <a:off x="1443471" y="6506291"/>
            <a:ext cx="3150267" cy="171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</a:pP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Fasilitas sarana, prasarana, dan alat kesehatan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Google Shape;142;p2">
            <a:extLst>
              <a:ext uri="{FF2B5EF4-FFF2-40B4-BE49-F238E27FC236}">
                <a16:creationId xmlns:a16="http://schemas.microsoft.com/office/drawing/2014/main" id="{A1A9424D-D955-95EA-7532-9788B6241A9D}"/>
              </a:ext>
            </a:extLst>
          </p:cNvPr>
          <p:cNvSpPr txBox="1"/>
          <p:nvPr/>
        </p:nvSpPr>
        <p:spPr>
          <a:xfrm>
            <a:off x="9820359" y="6481443"/>
            <a:ext cx="2824965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</a:pP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Konsultasi dengan Ahli terkait Keselamatan Konstruksi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Google Shape;143;p2">
            <a:extLst>
              <a:ext uri="{FF2B5EF4-FFF2-40B4-BE49-F238E27FC236}">
                <a16:creationId xmlns:a16="http://schemas.microsoft.com/office/drawing/2014/main" id="{F9EB6E5B-40BE-82EE-D85A-717B33AF0F4D}"/>
              </a:ext>
            </a:extLst>
          </p:cNvPr>
          <p:cNvSpPr txBox="1"/>
          <p:nvPr/>
        </p:nvSpPr>
        <p:spPr>
          <a:xfrm>
            <a:off x="5576226" y="6481432"/>
            <a:ext cx="3639600" cy="171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</a:pP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Rambu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Perlengkapan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lalu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lintas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Google Shape;144;p2">
            <a:extLst>
              <a:ext uri="{FF2B5EF4-FFF2-40B4-BE49-F238E27FC236}">
                <a16:creationId xmlns:a16="http://schemas.microsoft.com/office/drawing/2014/main" id="{9526B800-1712-5D7B-F083-AC5DC68676E0}"/>
              </a:ext>
            </a:extLst>
          </p:cNvPr>
          <p:cNvSpPr txBox="1"/>
          <p:nvPr/>
        </p:nvSpPr>
        <p:spPr>
          <a:xfrm>
            <a:off x="13670716" y="6481443"/>
            <a:ext cx="4088198" cy="22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</a:pP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Kegiatan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peralatan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terkait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Pengendalian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Risiko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3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049A82F6-9D80-B61D-3842-23CBBE6CC0B6}"/>
              </a:ext>
            </a:extLst>
          </p:cNvPr>
          <p:cNvSpPr/>
          <p:nvPr/>
        </p:nvSpPr>
        <p:spPr>
          <a:xfrm>
            <a:off x="16012684" y="32833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" name="Title 25">
            <a:extLst>
              <a:ext uri="{FF2B5EF4-FFF2-40B4-BE49-F238E27FC236}">
                <a16:creationId xmlns:a16="http://schemas.microsoft.com/office/drawing/2014/main" id="{213EB643-7055-313C-FE97-FE85625EDCDE}"/>
              </a:ext>
            </a:extLst>
          </p:cNvPr>
          <p:cNvSpPr txBox="1">
            <a:spLocks/>
          </p:cNvSpPr>
          <p:nvPr/>
        </p:nvSpPr>
        <p:spPr>
          <a:xfrm>
            <a:off x="186481" y="8851647"/>
            <a:ext cx="9029291" cy="1286088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PERMEN PUPR NO. 8 TAHUN 2023 TENTANG PEDOMAN PENYUSUNAN PERKIRAAN BIAYA PEKERJAAN KONSTRUKSI BIDANG PUPR</a:t>
            </a:r>
          </a:p>
        </p:txBody>
      </p:sp>
    </p:spTree>
    <p:extLst>
      <p:ext uri="{BB962C8B-B14F-4D97-AF65-F5344CB8AC3E}">
        <p14:creationId xmlns:p14="http://schemas.microsoft.com/office/powerpoint/2010/main" val="2236413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"/>
          <p:cNvPicPr preferRelativeResize="0"/>
          <p:nvPr/>
        </p:nvPicPr>
        <p:blipFill rotWithShape="1">
          <a:blip r:embed="rId3">
            <a:alphaModFix/>
          </a:blip>
          <a:srcRect t="14628" b="94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"/>
          <p:cNvSpPr/>
          <p:nvPr/>
        </p:nvSpPr>
        <p:spPr>
          <a:xfrm rot="10800000">
            <a:off x="15783967" y="1"/>
            <a:ext cx="246698" cy="10401998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3"/>
          <p:cNvSpPr/>
          <p:nvPr/>
        </p:nvSpPr>
        <p:spPr>
          <a:xfrm rot="5400000">
            <a:off x="7887221" y="-4853559"/>
            <a:ext cx="246698" cy="16021136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687798" y="7861301"/>
            <a:ext cx="1123110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7500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Penyiapan Dokumen Penerapan SMKK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"/>
          <p:cNvSpPr txBox="1"/>
          <p:nvPr/>
        </p:nvSpPr>
        <p:spPr>
          <a:xfrm>
            <a:off x="16626900" y="7626350"/>
            <a:ext cx="1264800" cy="30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20001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A613074C-BED1-0144-DEBC-187774A7B06B}"/>
              </a:ext>
            </a:extLst>
          </p:cNvPr>
          <p:cNvSpPr/>
          <p:nvPr/>
        </p:nvSpPr>
        <p:spPr>
          <a:xfrm>
            <a:off x="1" y="11737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 amt="23000"/>
          </a:blip>
          <a:srcRect l="42098" t="13270" r="15662"/>
          <a:stretch/>
        </p:blipFill>
        <p:spPr>
          <a:xfrm>
            <a:off x="285307" y="1547846"/>
            <a:ext cx="6197531" cy="849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4">
            <a:alphaModFix/>
          </a:blip>
          <a:srcRect l="25605"/>
          <a:stretch/>
        </p:blipFill>
        <p:spPr>
          <a:xfrm flipH="1">
            <a:off x="12552829" y="1147993"/>
            <a:ext cx="5491391" cy="852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74097" y="3743010"/>
            <a:ext cx="829727" cy="133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27505" y="5989483"/>
            <a:ext cx="1090430" cy="109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14589" y="7813338"/>
            <a:ext cx="910640" cy="88218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"/>
          <p:cNvSpPr txBox="1"/>
          <p:nvPr/>
        </p:nvSpPr>
        <p:spPr>
          <a:xfrm>
            <a:off x="285305" y="421894"/>
            <a:ext cx="16678571" cy="104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6801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Penyiapan Dokumen Penerapan SMKK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4"/>
          <p:cNvGrpSpPr/>
          <p:nvPr/>
        </p:nvGrpSpPr>
        <p:grpSpPr>
          <a:xfrm>
            <a:off x="568971" y="1495580"/>
            <a:ext cx="9015480" cy="615025"/>
            <a:chOff x="0" y="0"/>
            <a:chExt cx="12020640" cy="820034"/>
          </a:xfrm>
        </p:grpSpPr>
        <p:sp>
          <p:nvSpPr>
            <p:cNvPr id="167" name="Google Shape;167;p4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 txBox="1"/>
            <p:nvPr/>
          </p:nvSpPr>
          <p:spPr>
            <a:xfrm>
              <a:off x="250140" y="81369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4"/>
          <p:cNvSpPr txBox="1"/>
          <p:nvPr/>
        </p:nvSpPr>
        <p:spPr>
          <a:xfrm>
            <a:off x="568971" y="2487052"/>
            <a:ext cx="5338086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30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Pembuatan dokumen RKK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6482837" y="2264544"/>
            <a:ext cx="5338086" cy="1030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diuraikan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dalam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sub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lampiran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No. 10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4"/>
          <p:cNvSpPr txBox="1"/>
          <p:nvPr/>
        </p:nvSpPr>
        <p:spPr>
          <a:xfrm>
            <a:off x="711921" y="3997405"/>
            <a:ext cx="5338086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30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Pembuatan dokumen RMPK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6625787" y="3845010"/>
            <a:ext cx="5338086" cy="1030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diuraikan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dalam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sub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lampiran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No. 10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624696" y="5969638"/>
            <a:ext cx="5338086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Pembuatan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dokumen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RKPPL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4"/>
          <p:cNvSpPr txBox="1"/>
          <p:nvPr/>
        </p:nvSpPr>
        <p:spPr>
          <a:xfrm>
            <a:off x="6509540" y="5169734"/>
            <a:ext cx="5338086" cy="206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merujuk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pada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dokumen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lingkungan (AMDAL, RKL/RPL, ANDAL,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dll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yang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sesuai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dengan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sub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lampiran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No. 10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568973" y="7344097"/>
            <a:ext cx="5713439" cy="114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Pembuatan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prosedur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instruksi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kerja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815663" y="8564999"/>
            <a:ext cx="5338086" cy="114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Penyusunan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pelaporan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bulanan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penerapan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SMKK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6625787" y="8853843"/>
            <a:ext cx="5338086" cy="1030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diuraikan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dalam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sub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lampiran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No. 10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4"/>
          <p:cNvSpPr txBox="1"/>
          <p:nvPr/>
        </p:nvSpPr>
        <p:spPr>
          <a:xfrm>
            <a:off x="13238886" y="2188121"/>
            <a:ext cx="4498137" cy="143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9"/>
              </a:lnSpc>
              <a:buClr>
                <a:srgbClr val="000000"/>
              </a:buClr>
            </a:pPr>
            <a:r>
              <a:rPr lang="en-US" sz="24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Dokumen RKK, RMPK, RKPPL, dan RMLLP dimutakhirkan jika terjadi: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4"/>
          <p:cNvSpPr txBox="1"/>
          <p:nvPr/>
        </p:nvSpPr>
        <p:spPr>
          <a:xfrm>
            <a:off x="13937453" y="4372432"/>
            <a:ext cx="3607739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3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Kecelakaan konstruksi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4"/>
          <p:cNvSpPr txBox="1"/>
          <p:nvPr/>
        </p:nvSpPr>
        <p:spPr>
          <a:xfrm>
            <a:off x="12701353" y="5805179"/>
            <a:ext cx="3959030" cy="143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 defTabSz="914445">
              <a:lnSpc>
                <a:spcPct val="124009"/>
              </a:lnSpc>
              <a:buClr>
                <a:srgbClr val="000000"/>
              </a:buClr>
            </a:pP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Perubahan pekerjaan yang belum teridentifikasi tingkat risiko oleh pengguna jasa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4"/>
          <p:cNvSpPr txBox="1"/>
          <p:nvPr/>
        </p:nvSpPr>
        <p:spPr>
          <a:xfrm>
            <a:off x="13996960" y="8028016"/>
            <a:ext cx="3607739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3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Penggantian personil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82" name="Google Shape;182;p4"/>
          <p:cNvCxnSpPr/>
          <p:nvPr/>
        </p:nvCxnSpPr>
        <p:spPr>
          <a:xfrm rot="10800000">
            <a:off x="971551" y="3405896"/>
            <a:ext cx="10651982" cy="0"/>
          </a:xfrm>
          <a:prstGeom prst="straightConnector1">
            <a:avLst/>
          </a:prstGeom>
          <a:noFill/>
          <a:ln w="381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3" name="Google Shape;183;p4"/>
          <p:cNvCxnSpPr/>
          <p:nvPr/>
        </p:nvCxnSpPr>
        <p:spPr>
          <a:xfrm rot="10800000">
            <a:off x="971551" y="5096697"/>
            <a:ext cx="10651982" cy="0"/>
          </a:xfrm>
          <a:prstGeom prst="straightConnector1">
            <a:avLst/>
          </a:prstGeom>
          <a:noFill/>
          <a:ln w="381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4"/>
          <p:cNvCxnSpPr/>
          <p:nvPr/>
        </p:nvCxnSpPr>
        <p:spPr>
          <a:xfrm rot="10800000">
            <a:off x="971551" y="7333617"/>
            <a:ext cx="10651982" cy="0"/>
          </a:xfrm>
          <a:prstGeom prst="straightConnector1">
            <a:avLst/>
          </a:prstGeom>
          <a:noFill/>
          <a:ln w="381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5" name="Google Shape;185;p4"/>
          <p:cNvCxnSpPr/>
          <p:nvPr/>
        </p:nvCxnSpPr>
        <p:spPr>
          <a:xfrm rot="10800000">
            <a:off x="971551" y="8467092"/>
            <a:ext cx="10651982" cy="0"/>
          </a:xfrm>
          <a:prstGeom prst="straightConnector1">
            <a:avLst/>
          </a:prstGeom>
          <a:noFill/>
          <a:ln w="381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75;p4">
            <a:extLst>
              <a:ext uri="{FF2B5EF4-FFF2-40B4-BE49-F238E27FC236}">
                <a16:creationId xmlns:a16="http://schemas.microsoft.com/office/drawing/2014/main" id="{E8E5A588-BA1F-2632-41B7-9CA24D798A83}"/>
              </a:ext>
            </a:extLst>
          </p:cNvPr>
          <p:cNvSpPr txBox="1"/>
          <p:nvPr/>
        </p:nvSpPr>
        <p:spPr>
          <a:xfrm>
            <a:off x="6354142" y="7303588"/>
            <a:ext cx="5713439" cy="114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4000"/>
              </a:lnSpc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Penyiapan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formulir-formulir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dokumen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penerapan</a:t>
            </a:r>
            <a:r>
              <a:rPr lang="en-US" sz="3000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SMKK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1DE95FC8-5212-EB49-6599-59AC3D9D7B58}"/>
              </a:ext>
            </a:extLst>
          </p:cNvPr>
          <p:cNvSpPr/>
          <p:nvPr/>
        </p:nvSpPr>
        <p:spPr>
          <a:xfrm>
            <a:off x="16335728" y="87178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"/>
          <p:cNvSpPr txBox="1"/>
          <p:nvPr/>
        </p:nvSpPr>
        <p:spPr>
          <a:xfrm>
            <a:off x="285305" y="345694"/>
            <a:ext cx="16678500" cy="104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6801" b="1" kern="0" dirty="0" err="1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Penyiapan</a:t>
            </a:r>
            <a:r>
              <a:rPr lang="en-US" sz="6801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6801" b="1" kern="0" dirty="0" err="1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Dokumen</a:t>
            </a:r>
            <a:r>
              <a:rPr lang="en-US" sz="6801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6801" b="1" kern="0" dirty="0" err="1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Penerapan</a:t>
            </a:r>
            <a:r>
              <a:rPr lang="en-US" sz="6801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SMKK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192" name="Google Shape;192;p5"/>
          <p:cNvGraphicFramePr/>
          <p:nvPr/>
        </p:nvGraphicFramePr>
        <p:xfrm>
          <a:off x="406994" y="3959094"/>
          <a:ext cx="5768124" cy="61271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2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84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1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9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Daftar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Lingkup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Kegiatan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Rencana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Manajemen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Lalu Linas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Pekerjaan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(RMLLP)</a:t>
                      </a:r>
                      <a:endParaRPr sz="1100" u="none" strike="noStrike" cap="none" dirty="0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4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3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9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Rencana Koordinasi Dengan Intansi Terkait Kegiatan Manajemen Lalu Lintas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84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4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9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Contoh Tabel Daftar Jenis dan Jumlah Kebutuhan Perlengkapan Jalan Sementara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5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9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Contoh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i="1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Time Schedule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penutupan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Jalan/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Lajur</a:t>
                      </a:r>
                      <a:endParaRPr sz="1100" u="none" strike="noStrike" cap="none" dirty="0"/>
                    </a:p>
                  </a:txBody>
                  <a:tcPr marL="200300" marR="200300" marT="200300" marB="20030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93" name="Google Shape;193;p5"/>
          <p:cNvGrpSpPr/>
          <p:nvPr/>
        </p:nvGrpSpPr>
        <p:grpSpPr>
          <a:xfrm>
            <a:off x="406994" y="2272288"/>
            <a:ext cx="5768141" cy="877804"/>
            <a:chOff x="0" y="-49465"/>
            <a:chExt cx="7690854" cy="1170405"/>
          </a:xfrm>
        </p:grpSpPr>
        <p:sp>
          <p:nvSpPr>
            <p:cNvPr id="194" name="Google Shape;194;p5"/>
            <p:cNvSpPr/>
            <p:nvPr/>
          </p:nvSpPr>
          <p:spPr>
            <a:xfrm>
              <a:off x="0" y="0"/>
              <a:ext cx="7690854" cy="1042130"/>
            </a:xfrm>
            <a:prstGeom prst="rect">
              <a:avLst/>
            </a:prstGeom>
            <a:solidFill>
              <a:srgbClr val="7C9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"/>
            <p:cNvSpPr txBox="1"/>
            <p:nvPr/>
          </p:nvSpPr>
          <p:spPr>
            <a:xfrm>
              <a:off x="305556" y="-49465"/>
              <a:ext cx="7218299" cy="1170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914445">
                <a:lnSpc>
                  <a:spcPct val="124000"/>
                </a:lnSpc>
                <a:buClr>
                  <a:srgbClr val="000000"/>
                </a:buClr>
              </a:pP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Rencana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Manajemen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Lalu Lintas </a:t>
              </a: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Pekerjaan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(RMLLP)</a:t>
              </a:r>
              <a:endParaRPr sz="130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6" name="Google Shape;196;p5"/>
          <p:cNvSpPr txBox="1"/>
          <p:nvPr/>
        </p:nvSpPr>
        <p:spPr>
          <a:xfrm>
            <a:off x="406994" y="3120347"/>
            <a:ext cx="5768100" cy="68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24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merujuk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pada Lampiran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Nomor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10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2021 -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Sublampiran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197" name="Google Shape;197;p5"/>
          <p:cNvGraphicFramePr/>
          <p:nvPr/>
        </p:nvGraphicFramePr>
        <p:xfrm>
          <a:off x="6369458" y="4427873"/>
          <a:ext cx="5768126" cy="448868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40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84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2.1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E767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Contoh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Rona Lingkungan Awal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untuk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Proyek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dengan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dimensi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panjang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(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jalan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,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drainase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)</a:t>
                      </a:r>
                      <a:endParaRPr sz="1100" u="none" strike="noStrike" cap="none" dirty="0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3.1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E767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Contoh Rencana Kerja Pengelolaan Lingkungan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84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I.2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E767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Matriks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Pelaporan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Pelaksanaan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Rencana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Kerja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Pengelolaan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dan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Pemantauan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Lingkungan</a:t>
                      </a:r>
                      <a:endParaRPr sz="1100" u="none" strike="noStrike" cap="none" dirty="0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98" name="Google Shape;198;p5"/>
          <p:cNvGrpSpPr/>
          <p:nvPr/>
        </p:nvGrpSpPr>
        <p:grpSpPr>
          <a:xfrm>
            <a:off x="6369451" y="2272646"/>
            <a:ext cx="5768141" cy="877804"/>
            <a:chOff x="0" y="-45673"/>
            <a:chExt cx="7690854" cy="1091117"/>
          </a:xfrm>
        </p:grpSpPr>
        <p:sp>
          <p:nvSpPr>
            <p:cNvPr id="199" name="Google Shape;199;p5"/>
            <p:cNvSpPr/>
            <p:nvPr/>
          </p:nvSpPr>
          <p:spPr>
            <a:xfrm>
              <a:off x="0" y="0"/>
              <a:ext cx="7690854" cy="1042130"/>
            </a:xfrm>
            <a:prstGeom prst="rect">
              <a:avLst/>
            </a:prstGeom>
            <a:solidFill>
              <a:srgbClr val="C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"/>
            <p:cNvSpPr txBox="1"/>
            <p:nvPr/>
          </p:nvSpPr>
          <p:spPr>
            <a:xfrm>
              <a:off x="305556" y="-45673"/>
              <a:ext cx="7218299" cy="109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914445">
                <a:lnSpc>
                  <a:spcPct val="124000"/>
                </a:lnSpc>
                <a:buClr>
                  <a:srgbClr val="000000"/>
                </a:buClr>
              </a:pP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Rencana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Kerja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Pengelolaan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dan </a:t>
              </a: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Pemantauan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Lingkungan </a:t>
              </a: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Hidup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(RKPPL)</a:t>
              </a:r>
              <a:endParaRPr sz="130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"/>
          <p:cNvSpPr txBox="1"/>
          <p:nvPr/>
        </p:nvSpPr>
        <p:spPr>
          <a:xfrm>
            <a:off x="6377862" y="3255409"/>
            <a:ext cx="5759700" cy="68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24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merujuk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pada Lampiran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Nomor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10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2021 -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Sublampiran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2" name="Google Shape;202;p5"/>
          <p:cNvGrpSpPr/>
          <p:nvPr/>
        </p:nvGrpSpPr>
        <p:grpSpPr>
          <a:xfrm>
            <a:off x="12331922" y="2256940"/>
            <a:ext cx="5768141" cy="447373"/>
            <a:chOff x="0" y="-49667"/>
            <a:chExt cx="7690854" cy="596497"/>
          </a:xfrm>
        </p:grpSpPr>
        <p:sp>
          <p:nvSpPr>
            <p:cNvPr id="203" name="Google Shape;203;p5"/>
            <p:cNvSpPr/>
            <p:nvPr/>
          </p:nvSpPr>
          <p:spPr>
            <a:xfrm>
              <a:off x="0" y="0"/>
              <a:ext cx="7690854" cy="546830"/>
            </a:xfrm>
            <a:prstGeom prst="rect">
              <a:avLst/>
            </a:prstGeom>
            <a:solidFill>
              <a:srgbClr val="CCD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"/>
            <p:cNvSpPr txBox="1"/>
            <p:nvPr/>
          </p:nvSpPr>
          <p:spPr>
            <a:xfrm>
              <a:off x="305556" y="-49667"/>
              <a:ext cx="7218299" cy="585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914445">
                <a:lnSpc>
                  <a:spcPct val="124000"/>
                </a:lnSpc>
                <a:buClr>
                  <a:srgbClr val="000000"/>
                </a:buClr>
              </a:pP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Rencana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Keselamatan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300" b="1" kern="0" dirty="0" err="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Konstrusi</a:t>
              </a:r>
              <a:r>
                <a:rPr lang="en-US" sz="2300" b="1" kern="0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(RKK)</a:t>
              </a:r>
              <a:endParaRPr sz="130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05" name="Google Shape;205;p5"/>
          <p:cNvGraphicFramePr/>
          <p:nvPr/>
        </p:nvGraphicFramePr>
        <p:xfrm>
          <a:off x="12336503" y="5804405"/>
          <a:ext cx="5768126" cy="210819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40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6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1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E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Lembar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Pemeriksaan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SMKK </a:t>
                      </a:r>
                      <a:endParaRPr sz="1100" u="none" strike="noStrike" cap="none" dirty="0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2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E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Daftar Simak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Pemantauan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dan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Evaluasi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Keselamatan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Konstruksi</a:t>
                      </a:r>
                      <a:r>
                        <a:rPr lang="en-US" sz="20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endParaRPr sz="1100" u="none" strike="noStrike" cap="none" dirty="0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6" name="Google Shape;206;p5"/>
          <p:cNvSpPr txBox="1"/>
          <p:nvPr/>
        </p:nvSpPr>
        <p:spPr>
          <a:xfrm>
            <a:off x="12336503" y="2862314"/>
            <a:ext cx="5759700" cy="68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24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merujuk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pada Lampiran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Nomor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10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2021 -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Sublampiran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5"/>
          <p:cNvSpPr txBox="1"/>
          <p:nvPr/>
        </p:nvSpPr>
        <p:spPr>
          <a:xfrm>
            <a:off x="6377862" y="4027379"/>
            <a:ext cx="5759700" cy="34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24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Contoh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format: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5"/>
          <p:cNvSpPr txBox="1"/>
          <p:nvPr/>
        </p:nvSpPr>
        <p:spPr>
          <a:xfrm>
            <a:off x="12328097" y="3574940"/>
            <a:ext cx="5759700" cy="171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24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Contoh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Format Surat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Peringatan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Pertama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Kedua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Contoh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Format Surat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Penghentian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Contoh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Format Surat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Keterangan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Nihil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Kecelakaan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Kerja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dapat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dirujuk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pada Lampiran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Nomor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10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2021 -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Sublampiran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5"/>
          <p:cNvSpPr txBox="1"/>
          <p:nvPr/>
        </p:nvSpPr>
        <p:spPr>
          <a:xfrm>
            <a:off x="12328097" y="5274935"/>
            <a:ext cx="5759700" cy="34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24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Contoh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format Audit Internal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Penerapan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SMKK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10" name="Google Shape;210;p5"/>
          <p:cNvGrpSpPr/>
          <p:nvPr/>
        </p:nvGrpSpPr>
        <p:grpSpPr>
          <a:xfrm>
            <a:off x="6141281" y="1672980"/>
            <a:ext cx="4886828" cy="615033"/>
            <a:chOff x="0" y="0"/>
            <a:chExt cx="6515771" cy="820045"/>
          </a:xfrm>
        </p:grpSpPr>
        <p:sp>
          <p:nvSpPr>
            <p:cNvPr id="211" name="Google Shape;211;p5"/>
            <p:cNvSpPr/>
            <p:nvPr/>
          </p:nvSpPr>
          <p:spPr>
            <a:xfrm rot="5400000">
              <a:off x="2871714" y="-2871714"/>
              <a:ext cx="772343" cy="65157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"/>
            <p:cNvSpPr txBox="1"/>
            <p:nvPr/>
          </p:nvSpPr>
          <p:spPr>
            <a:xfrm>
              <a:off x="97724" y="81380"/>
              <a:ext cx="6271502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BENTUK (FORMAT)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25">
            <a:extLst>
              <a:ext uri="{FF2B5EF4-FFF2-40B4-BE49-F238E27FC236}">
                <a16:creationId xmlns:a16="http://schemas.microsoft.com/office/drawing/2014/main" id="{A68B6FE6-271A-42F1-18D5-FC0F80F7E707}"/>
              </a:ext>
            </a:extLst>
          </p:cNvPr>
          <p:cNvSpPr/>
          <p:nvPr/>
        </p:nvSpPr>
        <p:spPr>
          <a:xfrm>
            <a:off x="16152356" y="200749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 txBox="1"/>
          <p:nvPr/>
        </p:nvSpPr>
        <p:spPr>
          <a:xfrm>
            <a:off x="285305" y="345694"/>
            <a:ext cx="16678500" cy="104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6801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Penyiapan Dokumen Penerapan SMKK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19" name="Google Shape;219;p6"/>
          <p:cNvGraphicFramePr/>
          <p:nvPr/>
        </p:nvGraphicFramePr>
        <p:xfrm>
          <a:off x="452195" y="3762375"/>
          <a:ext cx="7550775" cy="58255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39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6.1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9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Contoh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Tenaga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Kerja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dalam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i="1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Work Method Statement</a:t>
                      </a:r>
                      <a:endParaRPr sz="1100" i="1" u="none" strike="noStrike" cap="none" dirty="0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9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6.2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9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Contoh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Material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dalam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i="1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Work Method Statement</a:t>
                      </a:r>
                      <a:endParaRPr sz="1100" i="1" u="none" strike="noStrike" cap="none" dirty="0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9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6.3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9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Contoh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Peralatan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dalam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i="1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Work Method Statement</a:t>
                      </a:r>
                      <a:endParaRPr sz="1100" i="1" u="none" strike="noStrike" cap="none" dirty="0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36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Tabel 6.4</a:t>
                      </a:r>
                      <a:endParaRPr sz="1100" u="none" strike="noStrike" cap="none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9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Contoh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Aspek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Keselamatan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Konstruksi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(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sesuai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dengan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Form pada RKK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bab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Elemen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Operasi</a:t>
                      </a:r>
                      <a:r>
                        <a:rPr lang="en-US" sz="2300" u="none" strike="noStrike" cap="none" dirty="0">
                          <a:solidFill>
                            <a:srgbClr val="40404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)</a:t>
                      </a:r>
                      <a:endParaRPr sz="1100" u="none" strike="noStrike" cap="none" dirty="0"/>
                    </a:p>
                  </a:txBody>
                  <a:tcPr marL="200300" marR="200300" marT="200300" marB="200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A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20" name="Google Shape;220;p6"/>
          <p:cNvGrpSpPr/>
          <p:nvPr/>
        </p:nvGrpSpPr>
        <p:grpSpPr>
          <a:xfrm>
            <a:off x="452195" y="2285985"/>
            <a:ext cx="7550781" cy="482420"/>
            <a:chOff x="0" y="0"/>
            <a:chExt cx="10067708" cy="643228"/>
          </a:xfrm>
        </p:grpSpPr>
        <p:sp>
          <p:nvSpPr>
            <p:cNvPr id="221" name="Google Shape;221;p6"/>
            <p:cNvSpPr/>
            <p:nvPr/>
          </p:nvSpPr>
          <p:spPr>
            <a:xfrm>
              <a:off x="0" y="0"/>
              <a:ext cx="10067708" cy="583575"/>
            </a:xfrm>
            <a:prstGeom prst="rect">
              <a:avLst/>
            </a:prstGeom>
            <a:solidFill>
              <a:srgbClr val="7C9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6"/>
            <p:cNvSpPr txBox="1"/>
            <p:nvPr/>
          </p:nvSpPr>
          <p:spPr>
            <a:xfrm>
              <a:off x="399987" y="6984"/>
              <a:ext cx="9449100" cy="636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4000"/>
                </a:lnSpc>
                <a:buClr>
                  <a:srgbClr val="000000"/>
                </a:buClr>
              </a:pPr>
              <a:r>
                <a:rPr lang="en-US" sz="2501" b="1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Rencana Mutu Pekerjaan Konstruksi (RMPK)</a:t>
              </a:r>
              <a:endParaRPr sz="13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23;p6"/>
          <p:cNvSpPr txBox="1"/>
          <p:nvPr/>
        </p:nvSpPr>
        <p:spPr>
          <a:xfrm>
            <a:off x="452195" y="2875899"/>
            <a:ext cx="7550781" cy="76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24000"/>
              </a:lnSpc>
              <a:buClr>
                <a:srgbClr val="000000"/>
              </a:buClr>
            </a:pPr>
            <a:r>
              <a:rPr lang="en-US" sz="20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merujuk</a:t>
            </a:r>
            <a:r>
              <a:rPr lang="en-US" sz="20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pada Lampiran </a:t>
            </a:r>
            <a:r>
              <a:rPr lang="en-US" sz="20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sz="20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</a:t>
            </a:r>
            <a:r>
              <a:rPr lang="en-US" sz="20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Nomor</a:t>
            </a:r>
            <a:r>
              <a:rPr lang="en-US" sz="20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10 </a:t>
            </a:r>
            <a:r>
              <a:rPr lang="en-US" sz="20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sz="20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2021 - </a:t>
            </a:r>
            <a:r>
              <a:rPr lang="en-US" sz="20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Sublampiran</a:t>
            </a:r>
            <a:r>
              <a:rPr lang="en-US" sz="20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6"/>
          <p:cNvSpPr txBox="1"/>
          <p:nvPr/>
        </p:nvSpPr>
        <p:spPr>
          <a:xfrm>
            <a:off x="8624591" y="2033654"/>
            <a:ext cx="9124200" cy="68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24000"/>
              </a:lnSpc>
              <a:buClr>
                <a:srgbClr val="000000"/>
              </a:buClr>
            </a:pP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Format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Penjaminan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Mutu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Pengendalian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Mutu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(PMPM)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Pekerjaaan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merujuk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pada Lampiran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PUPR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Nomor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10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Tahun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2021 - </a:t>
            </a:r>
            <a:r>
              <a:rPr lang="en-US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Sublampiran</a:t>
            </a:r>
            <a:r>
              <a:rPr lang="en-US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 - PMPM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6"/>
          <p:cNvSpPr txBox="1"/>
          <p:nvPr/>
        </p:nvSpPr>
        <p:spPr>
          <a:xfrm>
            <a:off x="8624603" y="2773456"/>
            <a:ext cx="9124200" cy="6866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F-01</a:t>
            </a: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Contoh Format Pengajuan Memulai Pekerjaan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F-02</a:t>
            </a: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Contoh Format Persetujuan Material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F-03</a:t>
            </a: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Contoh Format Persetujuan Gambar Kerja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F-04</a:t>
            </a: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Contoh Format Pemeriksaan/Pengujian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F-05</a:t>
            </a: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Contoh Format Perubahan di Lapangan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F-06</a:t>
            </a: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Contoh Format Laporan Ketidaksesuaian (oleh Penyedia Jasa)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F-07</a:t>
            </a: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Contoh Format Laporan Ketidaksesuaian (oleh Pengawas Pekerjaan)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F-08 </a:t>
            </a: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Contoh Format Pemeriksaan untuk Penyerahan Pertama Pekerjaan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F-09</a:t>
            </a: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Contoh Format Pemeriksaan untuk Penyerahan Akhir Pekerjaan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94040"/>
              </a:lnSpc>
              <a:buClr>
                <a:srgbClr val="000000"/>
              </a:buClr>
            </a:pP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Contoh Daftar Simak Pengajuan Permohonan Hasil Akhir Pekerjaan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rot="5400000">
            <a:off x="8264069" y="-902971"/>
            <a:ext cx="579257" cy="4886828"/>
          </a:xfrm>
          <a:prstGeom prst="rect">
            <a:avLst/>
          </a:prstGeom>
          <a:solidFill>
            <a:srgbClr val="EA3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6"/>
          <p:cNvSpPr txBox="1"/>
          <p:nvPr/>
        </p:nvSpPr>
        <p:spPr>
          <a:xfrm>
            <a:off x="6183576" y="1265702"/>
            <a:ext cx="47037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 defTabSz="914445">
              <a:lnSpc>
                <a:spcPct val="120000"/>
              </a:lnSpc>
              <a:buClr>
                <a:srgbClr val="000000"/>
              </a:buClr>
            </a:pP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BENTUK (FORMAT)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B6171BE8-1669-C4A2-2EB5-046DC369D233}"/>
              </a:ext>
            </a:extLst>
          </p:cNvPr>
          <p:cNvSpPr/>
          <p:nvPr/>
        </p:nvSpPr>
        <p:spPr>
          <a:xfrm>
            <a:off x="16335728" y="106868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4;p20">
            <a:extLst>
              <a:ext uri="{FF2B5EF4-FFF2-40B4-BE49-F238E27FC236}">
                <a16:creationId xmlns:a16="http://schemas.microsoft.com/office/drawing/2014/main" id="{3A076DB0-497F-2130-1147-09D86D9E6F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998"/>
            <a:ext cx="18288000" cy="104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/>
          <p:cNvSpPr/>
          <p:nvPr/>
        </p:nvSpPr>
        <p:spPr>
          <a:xfrm rot="10800000">
            <a:off x="15783967" y="1"/>
            <a:ext cx="246698" cy="10401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 rot="5400000">
            <a:off x="7887221" y="-4853559"/>
            <a:ext cx="246698" cy="16021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/>
          <p:nvPr/>
        </p:nvSpPr>
        <p:spPr>
          <a:xfrm>
            <a:off x="687798" y="7861301"/>
            <a:ext cx="1123110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Sosialisasi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Promosi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dan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Pelatihan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7"/>
          <p:cNvSpPr txBox="1"/>
          <p:nvPr/>
        </p:nvSpPr>
        <p:spPr>
          <a:xfrm>
            <a:off x="16626900" y="7626350"/>
            <a:ext cx="1264800" cy="30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20001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2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25D82FC3-ECA4-DC44-59C5-5C154748DB5D}"/>
              </a:ext>
            </a:extLst>
          </p:cNvPr>
          <p:cNvSpPr/>
          <p:nvPr/>
        </p:nvSpPr>
        <p:spPr>
          <a:xfrm>
            <a:off x="162278" y="11737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/>
          <p:nvPr/>
        </p:nvSpPr>
        <p:spPr>
          <a:xfrm>
            <a:off x="239174" y="239174"/>
            <a:ext cx="17809655" cy="98086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4" name="Google Shape;24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673" y="5361218"/>
            <a:ext cx="2761805" cy="431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147" y="3969697"/>
            <a:ext cx="7373594" cy="346086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8"/>
          <p:cNvSpPr txBox="1"/>
          <p:nvPr/>
        </p:nvSpPr>
        <p:spPr>
          <a:xfrm>
            <a:off x="3525437" y="671223"/>
            <a:ext cx="15182700" cy="103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6726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Sosialisasi</a:t>
            </a:r>
            <a:r>
              <a:rPr lang="en-US" sz="6726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</a:t>
            </a:r>
            <a:r>
              <a:rPr lang="en-US" sz="6726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Promosi</a:t>
            </a:r>
            <a:r>
              <a:rPr lang="en-US" sz="6726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dan </a:t>
            </a:r>
            <a:r>
              <a:rPr lang="en-US" sz="6726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Pelatihan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8"/>
          <p:cNvSpPr txBox="1"/>
          <p:nvPr/>
        </p:nvSpPr>
        <p:spPr>
          <a:xfrm>
            <a:off x="3855929" y="4082089"/>
            <a:ext cx="6144000" cy="32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a)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Induksi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2999" b="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Safety Induction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untuk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tamu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staf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pemasok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yang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masuk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lingkungan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kerja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endParaRPr sz="2999" b="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9" name="Google Shape;24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0989" y="7633660"/>
            <a:ext cx="6432938" cy="208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8"/>
          <p:cNvSpPr txBox="1"/>
          <p:nvPr/>
        </p:nvSpPr>
        <p:spPr>
          <a:xfrm>
            <a:off x="4151441" y="7896507"/>
            <a:ext cx="5179727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b)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Pengarahan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2999" b="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Safety Briefing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1" name="Google Shape;25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9356" y="3396502"/>
            <a:ext cx="5859665" cy="1542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8"/>
          <p:cNvSpPr txBox="1"/>
          <p:nvPr/>
        </p:nvSpPr>
        <p:spPr>
          <a:xfrm>
            <a:off x="11746899" y="3453030"/>
            <a:ext cx="5124579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c)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Pertemuan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2999" b="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Safety Talk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3" name="Google Shape;25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3432" y="5117791"/>
            <a:ext cx="7302264" cy="246029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8"/>
          <p:cNvSpPr txBox="1"/>
          <p:nvPr/>
        </p:nvSpPr>
        <p:spPr>
          <a:xfrm>
            <a:off x="10994932" y="5200279"/>
            <a:ext cx="6578804" cy="2584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d) </a:t>
            </a:r>
            <a:r>
              <a:rPr lang="en-US" sz="2999" b="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Tool Box Meeting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(TBM)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bagi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kelompok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dengan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aktivitas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risiko</a:t>
            </a:r>
            <a:endParaRPr sz="14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endParaRPr sz="2999" b="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55" name="Google Shape;255;p8"/>
          <p:cNvGrpSpPr/>
          <p:nvPr/>
        </p:nvGrpSpPr>
        <p:grpSpPr>
          <a:xfrm>
            <a:off x="707835" y="2399923"/>
            <a:ext cx="9015480" cy="615025"/>
            <a:chOff x="0" y="0"/>
            <a:chExt cx="12020640" cy="820034"/>
          </a:xfrm>
        </p:grpSpPr>
        <p:sp>
          <p:nvSpPr>
            <p:cNvPr id="256" name="Google Shape;256;p8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 txBox="1"/>
            <p:nvPr/>
          </p:nvSpPr>
          <p:spPr>
            <a:xfrm>
              <a:off x="250140" y="81369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Google Shape;253;p8">
            <a:extLst>
              <a:ext uri="{FF2B5EF4-FFF2-40B4-BE49-F238E27FC236}">
                <a16:creationId xmlns:a16="http://schemas.microsoft.com/office/drawing/2014/main" id="{5B34FDA4-5A81-1E92-CE3D-5D9C02FCB2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6787" y="7685592"/>
            <a:ext cx="6620543" cy="15896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4;p8">
            <a:extLst>
              <a:ext uri="{FF2B5EF4-FFF2-40B4-BE49-F238E27FC236}">
                <a16:creationId xmlns:a16="http://schemas.microsoft.com/office/drawing/2014/main" id="{B3A4BED6-4337-3655-89E6-4E540C300F0E}"/>
              </a:ext>
            </a:extLst>
          </p:cNvPr>
          <p:cNvSpPr txBox="1"/>
          <p:nvPr/>
        </p:nvSpPr>
        <p:spPr>
          <a:xfrm>
            <a:off x="11501083" y="7677320"/>
            <a:ext cx="5661404" cy="193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e)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Rapat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keselamatan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konstruksi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(</a:t>
            </a:r>
            <a:r>
              <a:rPr lang="en-US" sz="2999" b="1" i="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construction safety meeting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endParaRPr sz="2999" b="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9163CE78-B345-76A0-AE60-446CC65B34E3}"/>
              </a:ext>
            </a:extLst>
          </p:cNvPr>
          <p:cNvSpPr/>
          <p:nvPr/>
        </p:nvSpPr>
        <p:spPr>
          <a:xfrm>
            <a:off x="550672" y="577958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"/>
          <p:cNvSpPr/>
          <p:nvPr/>
        </p:nvSpPr>
        <p:spPr>
          <a:xfrm>
            <a:off x="239174" y="239174"/>
            <a:ext cx="17809655" cy="98086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3" name="Google Shape;263;p9"/>
          <p:cNvPicPr preferRelativeResize="0"/>
          <p:nvPr/>
        </p:nvPicPr>
        <p:blipFill rotWithShape="1">
          <a:blip r:embed="rId3">
            <a:alphaModFix amt="67000"/>
          </a:blip>
          <a:srcRect r="41462"/>
          <a:stretch/>
        </p:blipFill>
        <p:spPr>
          <a:xfrm>
            <a:off x="442139" y="3969696"/>
            <a:ext cx="9548789" cy="631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68261" y="9426274"/>
            <a:ext cx="2400803" cy="66954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9"/>
          <p:cNvSpPr txBox="1"/>
          <p:nvPr/>
        </p:nvSpPr>
        <p:spPr>
          <a:xfrm>
            <a:off x="3061880" y="584732"/>
            <a:ext cx="15182700" cy="103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6726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Sosialisasi</a:t>
            </a:r>
            <a:r>
              <a:rPr lang="en-US" sz="6726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</a:t>
            </a:r>
            <a:r>
              <a:rPr lang="en-US" sz="6726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Promosi</a:t>
            </a:r>
            <a:r>
              <a:rPr lang="en-US" sz="6726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dan </a:t>
            </a:r>
            <a:r>
              <a:rPr lang="en-US" sz="6726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Pelatihan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 txBox="1"/>
          <p:nvPr/>
        </p:nvSpPr>
        <p:spPr>
          <a:xfrm>
            <a:off x="980921" y="4183954"/>
            <a:ext cx="8619692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g) 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Pelatihan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antara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lain: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9"/>
          <p:cNvSpPr txBox="1"/>
          <p:nvPr/>
        </p:nvSpPr>
        <p:spPr>
          <a:xfrm>
            <a:off x="760990" y="5067941"/>
            <a:ext cx="4601786" cy="60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4"/>
              </a:lnSpc>
              <a:buClr>
                <a:srgbClr val="000000"/>
              </a:buClr>
            </a:pPr>
            <a:r>
              <a:rPr lang="en-US" sz="27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r>
              <a:rPr lang="en-US" sz="27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 </a:t>
            </a:r>
            <a:r>
              <a:rPr lang="en-US" sz="27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Bekerja</a:t>
            </a:r>
            <a:r>
              <a:rPr lang="en-US" sz="27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 </a:t>
            </a:r>
            <a:r>
              <a:rPr lang="en-US" sz="27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ketinggian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9"/>
          <p:cNvSpPr txBox="1"/>
          <p:nvPr/>
        </p:nvSpPr>
        <p:spPr>
          <a:xfrm>
            <a:off x="930896" y="6094906"/>
            <a:ext cx="42619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ii) 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Bekerja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lokasi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dengan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risiko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jatuh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dalam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air</a:t>
            </a:r>
            <a:endParaRPr sz="27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813344" y="7518926"/>
            <a:ext cx="4601786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9958"/>
              </a:lnSpc>
              <a:buClr>
                <a:srgbClr val="000000"/>
              </a:buClr>
            </a:pP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iii) 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Bekerja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khusus</a:t>
            </a:r>
            <a:endParaRPr sz="27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 txBox="1"/>
          <p:nvPr/>
        </p:nvSpPr>
        <p:spPr>
          <a:xfrm>
            <a:off x="698908" y="8455678"/>
            <a:ext cx="4601786" cy="58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4"/>
              </a:lnSpc>
              <a:buClr>
                <a:srgbClr val="000000"/>
              </a:buClr>
            </a:pPr>
            <a:r>
              <a:rPr lang="en-US" sz="26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iv)  </a:t>
            </a:r>
            <a:r>
              <a:rPr lang="en-US" sz="26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Penggunaan</a:t>
            </a:r>
            <a:r>
              <a:rPr lang="en-US" sz="26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bahan</a:t>
            </a:r>
            <a:r>
              <a:rPr lang="en-US" sz="26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kimia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/>
          <p:nvPr/>
        </p:nvSpPr>
        <p:spPr>
          <a:xfrm>
            <a:off x="5152216" y="7518926"/>
            <a:ext cx="4601786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0"/>
              </a:lnSpc>
              <a:buClr>
                <a:srgbClr val="000000"/>
              </a:buClr>
            </a:pP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vii)  P3K</a:t>
            </a:r>
            <a:endParaRPr sz="27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5642748" y="8503289"/>
            <a:ext cx="3686895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viii)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dll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(daftar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pelatihan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basic safety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27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445">
              <a:buClr>
                <a:srgbClr val="000000"/>
              </a:buClr>
            </a:pPr>
            <a:endParaRPr sz="2700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6" name="Google Shape;27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1931" y="5535914"/>
            <a:ext cx="7373594" cy="250086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9"/>
          <p:cNvSpPr txBox="1"/>
          <p:nvPr/>
        </p:nvSpPr>
        <p:spPr>
          <a:xfrm>
            <a:off x="10691997" y="5583906"/>
            <a:ext cx="6758700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h) 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Sosialisasi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penyuluhan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HIV/AIDS/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pencegahan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penyakit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menular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9"/>
          <p:cNvSpPr txBox="1"/>
          <p:nvPr/>
        </p:nvSpPr>
        <p:spPr>
          <a:xfrm>
            <a:off x="10882919" y="6826901"/>
            <a:ext cx="6144000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Ketentuan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teknis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dapat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merujuk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pada Surat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Edaran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Menteri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Umum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Nomor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13/SE/M/2012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9" name="Google Shape;27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5302" y="8393987"/>
            <a:ext cx="6528750" cy="86923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9"/>
          <p:cNvSpPr txBox="1"/>
          <p:nvPr/>
        </p:nvSpPr>
        <p:spPr>
          <a:xfrm>
            <a:off x="11115273" y="8393986"/>
            <a:ext cx="6144000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Simulasi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 sz="2999" b="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81" name="Google Shape;281;p9"/>
          <p:cNvGrpSpPr/>
          <p:nvPr/>
        </p:nvGrpSpPr>
        <p:grpSpPr>
          <a:xfrm>
            <a:off x="760989" y="2144317"/>
            <a:ext cx="9015480" cy="615025"/>
            <a:chOff x="0" y="0"/>
            <a:chExt cx="12020640" cy="820034"/>
          </a:xfrm>
        </p:grpSpPr>
        <p:sp>
          <p:nvSpPr>
            <p:cNvPr id="282" name="Google Shape;282;p9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9"/>
            <p:cNvSpPr txBox="1"/>
            <p:nvPr/>
          </p:nvSpPr>
          <p:spPr>
            <a:xfrm>
              <a:off x="250140" y="81369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Google Shape;279;p9">
            <a:extLst>
              <a:ext uri="{FF2B5EF4-FFF2-40B4-BE49-F238E27FC236}">
                <a16:creationId xmlns:a16="http://schemas.microsoft.com/office/drawing/2014/main" id="{F157852F-52F8-E1AB-2661-2B3683DE6C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2637" y="3688481"/>
            <a:ext cx="6528750" cy="13765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0;p9">
            <a:extLst>
              <a:ext uri="{FF2B5EF4-FFF2-40B4-BE49-F238E27FC236}">
                <a16:creationId xmlns:a16="http://schemas.microsoft.com/office/drawing/2014/main" id="{A6763E9F-E18E-3D99-DC67-9821F5042F42}"/>
              </a:ext>
            </a:extLst>
          </p:cNvPr>
          <p:cNvSpPr txBox="1"/>
          <p:nvPr/>
        </p:nvSpPr>
        <p:spPr>
          <a:xfrm>
            <a:off x="11092610" y="3688481"/>
            <a:ext cx="6144000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4376" indent="-514376" algn="ctr" defTabSz="914445">
              <a:lnSpc>
                <a:spcPct val="140013"/>
              </a:lnSpc>
              <a:buClr>
                <a:srgbClr val="000000"/>
              </a:buClr>
              <a:buFont typeface="Arial"/>
              <a:buAutoNum type="alphaLcParenR" startAt="6"/>
            </a:pP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Patroli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endParaRPr lang="en-US" sz="2999" b="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2999" b="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Safety Patrol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2999" b="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Google Shape;274;p9">
            <a:extLst>
              <a:ext uri="{FF2B5EF4-FFF2-40B4-BE49-F238E27FC236}">
                <a16:creationId xmlns:a16="http://schemas.microsoft.com/office/drawing/2014/main" id="{BB4AA30E-FD37-A670-51D8-513A3755ED5D}"/>
              </a:ext>
            </a:extLst>
          </p:cNvPr>
          <p:cNvSpPr txBox="1"/>
          <p:nvPr/>
        </p:nvSpPr>
        <p:spPr>
          <a:xfrm>
            <a:off x="5362774" y="6103704"/>
            <a:ext cx="4601786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vi) 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Perilaku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berbasis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Budaya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berkeselamatan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27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74;p9">
            <a:extLst>
              <a:ext uri="{FF2B5EF4-FFF2-40B4-BE49-F238E27FC236}">
                <a16:creationId xmlns:a16="http://schemas.microsoft.com/office/drawing/2014/main" id="{1F469C3B-0808-D164-F1C0-F6510A1F1A8D}"/>
              </a:ext>
            </a:extLst>
          </p:cNvPr>
          <p:cNvSpPr txBox="1"/>
          <p:nvPr/>
        </p:nvSpPr>
        <p:spPr>
          <a:xfrm>
            <a:off x="5152216" y="4955806"/>
            <a:ext cx="460178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v) 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Analisis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7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 sz="27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888C8ECC-FE97-6C88-2DE7-72A395E8870F}"/>
              </a:ext>
            </a:extLst>
          </p:cNvPr>
          <p:cNvSpPr/>
          <p:nvPr/>
        </p:nvSpPr>
        <p:spPr>
          <a:xfrm>
            <a:off x="442139" y="428678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"/>
          <p:cNvSpPr/>
          <p:nvPr/>
        </p:nvSpPr>
        <p:spPr>
          <a:xfrm>
            <a:off x="239174" y="239174"/>
            <a:ext cx="17809655" cy="98086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0" name="Google Shape;29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344" y="4124583"/>
            <a:ext cx="4580378" cy="177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68261" y="9426274"/>
            <a:ext cx="2400803" cy="66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5034" y="4124583"/>
            <a:ext cx="6123794" cy="177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5547" y="7935451"/>
            <a:ext cx="6302627" cy="20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14903">
            <a:off x="7827197" y="4215299"/>
            <a:ext cx="2522111" cy="37756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10"/>
          <p:cNvGrpSpPr/>
          <p:nvPr/>
        </p:nvGrpSpPr>
        <p:grpSpPr>
          <a:xfrm>
            <a:off x="737426" y="5394734"/>
            <a:ext cx="4732215" cy="2508074"/>
            <a:chOff x="0" y="0"/>
            <a:chExt cx="6309620" cy="3344099"/>
          </a:xfrm>
        </p:grpSpPr>
        <p:pic>
          <p:nvPicPr>
            <p:cNvPr id="296" name="Google Shape;296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6309620" cy="3344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" name="Google Shape;297;p10"/>
            <p:cNvSpPr txBox="1"/>
            <p:nvPr/>
          </p:nvSpPr>
          <p:spPr>
            <a:xfrm>
              <a:off x="919776" y="1342940"/>
              <a:ext cx="4470068" cy="15275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40022"/>
                </a:lnSpc>
                <a:buClr>
                  <a:srgbClr val="000000"/>
                </a:buClr>
              </a:pPr>
              <a:r>
                <a:rPr lang="en-US" sz="5318" kern="0" dirty="0">
                  <a:solidFill>
                    <a:srgbClr val="FFFFFF"/>
                  </a:solidFill>
                  <a:latin typeface="Pathway Gothic One"/>
                  <a:ea typeface="Pathway Gothic One"/>
                  <a:cs typeface="Pathway Gothic One"/>
                  <a:sym typeface="Pathway Gothic One"/>
                </a:rPr>
                <a:t>SMKK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98" name="Google Shape;298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50352" y="5762984"/>
            <a:ext cx="2984351" cy="333447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0"/>
          <p:cNvSpPr txBox="1"/>
          <p:nvPr/>
        </p:nvSpPr>
        <p:spPr>
          <a:xfrm>
            <a:off x="3333378" y="530994"/>
            <a:ext cx="15182700" cy="103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6726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Sosialisasi</a:t>
            </a:r>
            <a:r>
              <a:rPr lang="en-US" sz="6726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</a:t>
            </a:r>
            <a:r>
              <a:rPr lang="en-US" sz="6726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Promosi</a:t>
            </a:r>
            <a:r>
              <a:rPr lang="en-US" sz="6726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dan </a:t>
            </a:r>
            <a:r>
              <a:rPr lang="en-US" sz="6726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Pelatihan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10"/>
          <p:cNvSpPr txBox="1"/>
          <p:nvPr/>
        </p:nvSpPr>
        <p:spPr>
          <a:xfrm>
            <a:off x="31519" y="4481308"/>
            <a:ext cx="6144029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j)  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Spanduk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(Banner)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10"/>
          <p:cNvSpPr txBox="1"/>
          <p:nvPr/>
        </p:nvSpPr>
        <p:spPr>
          <a:xfrm>
            <a:off x="11925035" y="4233118"/>
            <a:ext cx="6144029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Papan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Informasi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10"/>
          <p:cNvSpPr txBox="1"/>
          <p:nvPr/>
        </p:nvSpPr>
        <p:spPr>
          <a:xfrm>
            <a:off x="6478929" y="7888595"/>
            <a:ext cx="5568954" cy="193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endParaRPr lang="en-US" sz="2999" b="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k)   Poster/</a:t>
            </a:r>
            <a:r>
              <a:rPr lang="en-US" sz="2999" b="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leaflet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endParaRPr sz="2999" b="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303" name="Google Shape;303;p10"/>
          <p:cNvGrpSpPr/>
          <p:nvPr/>
        </p:nvGrpSpPr>
        <p:grpSpPr>
          <a:xfrm>
            <a:off x="550673" y="3204373"/>
            <a:ext cx="9015480" cy="615025"/>
            <a:chOff x="0" y="0"/>
            <a:chExt cx="12020640" cy="820034"/>
          </a:xfrm>
        </p:grpSpPr>
        <p:sp>
          <p:nvSpPr>
            <p:cNvPr id="304" name="Google Shape;304;p10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0"/>
            <p:cNvSpPr txBox="1"/>
            <p:nvPr/>
          </p:nvSpPr>
          <p:spPr>
            <a:xfrm>
              <a:off x="250140" y="81369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25">
            <a:extLst>
              <a:ext uri="{FF2B5EF4-FFF2-40B4-BE49-F238E27FC236}">
                <a16:creationId xmlns:a16="http://schemas.microsoft.com/office/drawing/2014/main" id="{CD46B807-2178-2EEF-C231-EBEA415C49F4}"/>
              </a:ext>
            </a:extLst>
          </p:cNvPr>
          <p:cNvSpPr/>
          <p:nvPr/>
        </p:nvSpPr>
        <p:spPr>
          <a:xfrm>
            <a:off x="451121" y="461557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>
          <a:extLst>
            <a:ext uri="{FF2B5EF4-FFF2-40B4-BE49-F238E27FC236}">
              <a16:creationId xmlns:a16="http://schemas.microsoft.com/office/drawing/2014/main" id="{1E1E204C-B6D4-6CAA-BFB6-2FD533B9A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4;p20">
            <a:extLst>
              <a:ext uri="{FF2B5EF4-FFF2-40B4-BE49-F238E27FC236}">
                <a16:creationId xmlns:a16="http://schemas.microsoft.com/office/drawing/2014/main" id="{748C449E-CB25-DC4D-3B19-0455F5D72A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998"/>
            <a:ext cx="18288000" cy="104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>
            <a:extLst>
              <a:ext uri="{FF2B5EF4-FFF2-40B4-BE49-F238E27FC236}">
                <a16:creationId xmlns:a16="http://schemas.microsoft.com/office/drawing/2014/main" id="{29A11B06-CA45-F2BD-9A96-6ED90479304D}"/>
              </a:ext>
            </a:extLst>
          </p:cNvPr>
          <p:cNvSpPr/>
          <p:nvPr/>
        </p:nvSpPr>
        <p:spPr>
          <a:xfrm rot="10800000">
            <a:off x="15783967" y="1"/>
            <a:ext cx="246698" cy="10401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7">
            <a:extLst>
              <a:ext uri="{FF2B5EF4-FFF2-40B4-BE49-F238E27FC236}">
                <a16:creationId xmlns:a16="http://schemas.microsoft.com/office/drawing/2014/main" id="{E247605C-57FE-A5E0-CB5D-5B6C94B16161}"/>
              </a:ext>
            </a:extLst>
          </p:cNvPr>
          <p:cNvSpPr/>
          <p:nvPr/>
        </p:nvSpPr>
        <p:spPr>
          <a:xfrm rot="5400000">
            <a:off x="7887221" y="-4853559"/>
            <a:ext cx="246698" cy="16021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7">
            <a:extLst>
              <a:ext uri="{FF2B5EF4-FFF2-40B4-BE49-F238E27FC236}">
                <a16:creationId xmlns:a16="http://schemas.microsoft.com/office/drawing/2014/main" id="{D1E60900-2143-3B42-5141-A38DE1F9FFB9}"/>
              </a:ext>
            </a:extLst>
          </p:cNvPr>
          <p:cNvSpPr txBox="1"/>
          <p:nvPr/>
        </p:nvSpPr>
        <p:spPr>
          <a:xfrm>
            <a:off x="687798" y="7861301"/>
            <a:ext cx="1123110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Alat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Pelindung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kerja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dan </a:t>
            </a:r>
          </a:p>
          <a:p>
            <a:pPr defTabSz="914445">
              <a:buClr>
                <a:srgbClr val="000000"/>
              </a:buClr>
            </a:pP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Alat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Pelindung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 Diri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7">
            <a:extLst>
              <a:ext uri="{FF2B5EF4-FFF2-40B4-BE49-F238E27FC236}">
                <a16:creationId xmlns:a16="http://schemas.microsoft.com/office/drawing/2014/main" id="{347CE827-A119-E134-501C-CC759E155811}"/>
              </a:ext>
            </a:extLst>
          </p:cNvPr>
          <p:cNvSpPr txBox="1"/>
          <p:nvPr/>
        </p:nvSpPr>
        <p:spPr>
          <a:xfrm>
            <a:off x="16626900" y="7626350"/>
            <a:ext cx="1264800" cy="30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20001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3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0067A975-F05B-B3EA-9D5D-5886E3FC6B80}"/>
              </a:ext>
            </a:extLst>
          </p:cNvPr>
          <p:cNvSpPr/>
          <p:nvPr/>
        </p:nvSpPr>
        <p:spPr>
          <a:xfrm>
            <a:off x="162278" y="11737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82621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4743" y="2976829"/>
            <a:ext cx="3277553" cy="6055994"/>
          </a:xfrm>
          <a:custGeom>
            <a:avLst/>
            <a:gdLst/>
            <a:ahLst/>
            <a:cxnLst/>
            <a:rect l="l" t="t" r="r" b="b"/>
            <a:pathLst>
              <a:path w="2185035" h="4037329">
                <a:moveTo>
                  <a:pt x="2184527" y="0"/>
                </a:moveTo>
                <a:lnTo>
                  <a:pt x="0" y="0"/>
                </a:lnTo>
                <a:lnTo>
                  <a:pt x="0" y="4037076"/>
                </a:lnTo>
                <a:lnTo>
                  <a:pt x="2184527" y="4037076"/>
                </a:lnTo>
                <a:lnTo>
                  <a:pt x="218452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74519" y="6527617"/>
            <a:ext cx="10097451" cy="2486978"/>
            <a:chOff x="5316346" y="4351744"/>
            <a:chExt cx="6731634" cy="1657985"/>
          </a:xfrm>
        </p:grpSpPr>
        <p:sp>
          <p:nvSpPr>
            <p:cNvPr id="4" name="object 4"/>
            <p:cNvSpPr/>
            <p:nvPr/>
          </p:nvSpPr>
          <p:spPr>
            <a:xfrm>
              <a:off x="5316346" y="4351744"/>
              <a:ext cx="6731634" cy="1657985"/>
            </a:xfrm>
            <a:custGeom>
              <a:avLst/>
              <a:gdLst/>
              <a:ahLst/>
              <a:cxnLst/>
              <a:rect l="l" t="t" r="r" b="b"/>
              <a:pathLst>
                <a:path w="6731634" h="1657985">
                  <a:moveTo>
                    <a:pt x="6731127" y="0"/>
                  </a:moveTo>
                  <a:lnTo>
                    <a:pt x="0" y="0"/>
                  </a:lnTo>
                  <a:lnTo>
                    <a:pt x="0" y="1657731"/>
                  </a:lnTo>
                  <a:lnTo>
                    <a:pt x="6731127" y="1657731"/>
                  </a:lnTo>
                  <a:lnTo>
                    <a:pt x="6731127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978931" y="4706048"/>
              <a:ext cx="1890395" cy="969644"/>
            </a:xfrm>
            <a:custGeom>
              <a:avLst/>
              <a:gdLst/>
              <a:ahLst/>
              <a:cxnLst/>
              <a:rect l="l" t="t" r="r" b="b"/>
              <a:pathLst>
                <a:path w="1890395" h="969645">
                  <a:moveTo>
                    <a:pt x="1889874" y="1549"/>
                  </a:moveTo>
                  <a:lnTo>
                    <a:pt x="1884324" y="0"/>
                  </a:lnTo>
                  <a:lnTo>
                    <a:pt x="1864677" y="0"/>
                  </a:lnTo>
                  <a:lnTo>
                    <a:pt x="25158" y="0"/>
                  </a:lnTo>
                  <a:lnTo>
                    <a:pt x="5499" y="0"/>
                  </a:lnTo>
                  <a:lnTo>
                    <a:pt x="0" y="1549"/>
                  </a:lnTo>
                  <a:lnTo>
                    <a:pt x="0" y="968019"/>
                  </a:lnTo>
                  <a:lnTo>
                    <a:pt x="5499" y="969581"/>
                  </a:lnTo>
                  <a:lnTo>
                    <a:pt x="1884324" y="969581"/>
                  </a:lnTo>
                  <a:lnTo>
                    <a:pt x="1889874" y="968019"/>
                  </a:lnTo>
                  <a:lnTo>
                    <a:pt x="1889874" y="1549"/>
                  </a:lnTo>
                  <a:close/>
                </a:path>
              </a:pathLst>
            </a:custGeom>
            <a:solidFill>
              <a:srgbClr val="1C4270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149329" y="2653666"/>
            <a:ext cx="5952173" cy="666529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445770" indent="-426720" defTabSz="1371600">
              <a:spcBef>
                <a:spcPts val="158"/>
              </a:spcBef>
              <a:buFont typeface="Arial MT"/>
              <a:buChar char="•"/>
              <a:tabLst>
                <a:tab pos="44577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Pengaturan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turunan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Permen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PUPR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8/2023;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45770" indent="-426720" defTabSz="1371600">
              <a:buFontTx/>
              <a:buChar char="•"/>
              <a:tabLst>
                <a:tab pos="44577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Mewadahi</a:t>
            </a:r>
            <a:r>
              <a:rPr sz="2100" kern="0" spc="-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pengaturan</a:t>
            </a:r>
            <a:r>
              <a:rPr sz="210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yang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bersifat</a:t>
            </a:r>
            <a:r>
              <a:rPr sz="2100" kern="0" spc="-1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DINAMIS.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7347" y="3513410"/>
            <a:ext cx="2458403" cy="1690688"/>
          </a:xfrm>
          <a:custGeom>
            <a:avLst/>
            <a:gdLst/>
            <a:ahLst/>
            <a:cxnLst/>
            <a:rect l="l" t="t" r="r" b="b"/>
            <a:pathLst>
              <a:path w="1638935" h="1127125">
                <a:moveTo>
                  <a:pt x="1638871" y="1803"/>
                </a:moveTo>
                <a:lnTo>
                  <a:pt x="1634070" y="0"/>
                </a:lnTo>
                <a:lnTo>
                  <a:pt x="1617027" y="0"/>
                </a:lnTo>
                <a:lnTo>
                  <a:pt x="21818" y="0"/>
                </a:lnTo>
                <a:lnTo>
                  <a:pt x="4762" y="0"/>
                </a:lnTo>
                <a:lnTo>
                  <a:pt x="0" y="1803"/>
                </a:lnTo>
                <a:lnTo>
                  <a:pt x="0" y="1124788"/>
                </a:lnTo>
                <a:lnTo>
                  <a:pt x="4762" y="1126591"/>
                </a:lnTo>
                <a:lnTo>
                  <a:pt x="1634070" y="1126591"/>
                </a:lnTo>
                <a:lnTo>
                  <a:pt x="1638871" y="1124788"/>
                </a:lnTo>
                <a:lnTo>
                  <a:pt x="1638871" y="180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2471" y="3590924"/>
            <a:ext cx="1226820" cy="66460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420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2022</a:t>
            </a:r>
            <a:endParaRPr sz="4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2986" y="4237863"/>
            <a:ext cx="2144078" cy="918521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algn="ctr" defTabSz="1371600">
              <a:spcBef>
                <a:spcPts val="143"/>
              </a:spcBef>
            </a:pP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Peraturan</a:t>
            </a:r>
            <a:r>
              <a:rPr sz="1950" b="1" kern="0" spc="-1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Menteri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1371600"/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PUPR</a:t>
            </a:r>
            <a:r>
              <a:rPr sz="1950" b="1" kern="0" spc="-6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Nomor</a:t>
            </a:r>
            <a:r>
              <a:rPr sz="1950" b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1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1371600"/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Tahun</a:t>
            </a:r>
            <a:r>
              <a:rPr sz="19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2022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151561" y="4122991"/>
            <a:ext cx="719138" cy="721043"/>
            <a:chOff x="4767707" y="2748660"/>
            <a:chExt cx="479425" cy="480695"/>
          </a:xfrm>
        </p:grpSpPr>
        <p:sp>
          <p:nvSpPr>
            <p:cNvPr id="11" name="object 11"/>
            <p:cNvSpPr/>
            <p:nvPr/>
          </p:nvSpPr>
          <p:spPr>
            <a:xfrm>
              <a:off x="4780407" y="2760979"/>
              <a:ext cx="454025" cy="455930"/>
            </a:xfrm>
            <a:custGeom>
              <a:avLst/>
              <a:gdLst/>
              <a:ahLst/>
              <a:cxnLst/>
              <a:rect l="l" t="t" r="r" b="b"/>
              <a:pathLst>
                <a:path w="454025" h="455930">
                  <a:moveTo>
                    <a:pt x="454025" y="154940"/>
                  </a:moveTo>
                  <a:lnTo>
                    <a:pt x="299720" y="154940"/>
                  </a:lnTo>
                  <a:lnTo>
                    <a:pt x="299720" y="0"/>
                  </a:lnTo>
                  <a:lnTo>
                    <a:pt x="154305" y="0"/>
                  </a:lnTo>
                  <a:lnTo>
                    <a:pt x="154305" y="154940"/>
                  </a:lnTo>
                  <a:lnTo>
                    <a:pt x="0" y="154940"/>
                  </a:lnTo>
                  <a:lnTo>
                    <a:pt x="0" y="300990"/>
                  </a:lnTo>
                  <a:lnTo>
                    <a:pt x="154305" y="300990"/>
                  </a:lnTo>
                  <a:lnTo>
                    <a:pt x="154305" y="455930"/>
                  </a:lnTo>
                  <a:lnTo>
                    <a:pt x="299720" y="455930"/>
                  </a:lnTo>
                  <a:lnTo>
                    <a:pt x="299720" y="300990"/>
                  </a:lnTo>
                  <a:lnTo>
                    <a:pt x="454025" y="300990"/>
                  </a:lnTo>
                  <a:lnTo>
                    <a:pt x="454025" y="154940"/>
                  </a:lnTo>
                  <a:close/>
                </a:path>
              </a:pathLst>
            </a:custGeom>
            <a:solidFill>
              <a:srgbClr val="1C4270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80407" y="2761360"/>
              <a:ext cx="454025" cy="455295"/>
            </a:xfrm>
            <a:custGeom>
              <a:avLst/>
              <a:gdLst/>
              <a:ahLst/>
              <a:cxnLst/>
              <a:rect l="l" t="t" r="r" b="b"/>
              <a:pathLst>
                <a:path w="454025" h="455294">
                  <a:moveTo>
                    <a:pt x="0" y="154939"/>
                  </a:moveTo>
                  <a:lnTo>
                    <a:pt x="154304" y="154939"/>
                  </a:lnTo>
                  <a:lnTo>
                    <a:pt x="154304" y="0"/>
                  </a:lnTo>
                  <a:lnTo>
                    <a:pt x="299719" y="0"/>
                  </a:lnTo>
                  <a:lnTo>
                    <a:pt x="299719" y="154939"/>
                  </a:lnTo>
                  <a:lnTo>
                    <a:pt x="454025" y="154939"/>
                  </a:lnTo>
                  <a:lnTo>
                    <a:pt x="454025" y="300227"/>
                  </a:lnTo>
                  <a:lnTo>
                    <a:pt x="299719" y="300227"/>
                  </a:lnTo>
                  <a:lnTo>
                    <a:pt x="299719" y="455040"/>
                  </a:lnTo>
                  <a:lnTo>
                    <a:pt x="154304" y="455040"/>
                  </a:lnTo>
                  <a:lnTo>
                    <a:pt x="154304" y="300227"/>
                  </a:lnTo>
                  <a:lnTo>
                    <a:pt x="0" y="300227"/>
                  </a:lnTo>
                  <a:lnTo>
                    <a:pt x="0" y="154939"/>
                  </a:lnTo>
                  <a:close/>
                </a:path>
              </a:pathLst>
            </a:custGeom>
            <a:ln w="25400">
              <a:solidFill>
                <a:srgbClr val="1C427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54547" y="5446394"/>
            <a:ext cx="2387763" cy="389722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48590" marR="135255" indent="-953" algn="ctr" defTabSz="1371600">
              <a:spcBef>
                <a:spcPts val="150"/>
              </a:spcBef>
            </a:pPr>
            <a:r>
              <a:rPr sz="210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POIN </a:t>
            </a:r>
            <a:r>
              <a:rPr sz="210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PERUBAHAN:</a:t>
            </a:r>
            <a:endParaRPr sz="21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59092" marR="7620" indent="-342900" defTabSz="1371600">
              <a:spcBef>
                <a:spcPts val="8"/>
              </a:spcBef>
              <a:buFont typeface="Arial" panose="020B0604020202020204" pitchFamily="34" charset="0"/>
              <a:buChar char="•"/>
            </a:pPr>
            <a:r>
              <a:rPr sz="2100" kern="0" dirty="0" err="1">
                <a:solidFill>
                  <a:sysClr val="windowText" lastClr="000000"/>
                </a:solidFill>
                <a:latin typeface="Arial MT"/>
                <a:cs typeface="Arial MT"/>
              </a:rPr>
              <a:t>Menyatukan</a:t>
            </a:r>
            <a:r>
              <a:rPr sz="2100" kern="0" spc="-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dan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menyepakati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item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r>
              <a:rPr sz="210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yang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bersifat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umum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ke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dalam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 err="1">
                <a:solidFill>
                  <a:sysClr val="windowText" lastClr="000000"/>
                </a:solidFill>
                <a:latin typeface="Arial MT"/>
                <a:cs typeface="Arial MT"/>
              </a:rPr>
              <a:t>Bidang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UMUM</a:t>
            </a:r>
            <a:endParaRPr lang="en-US" sz="2100" kern="0" spc="-30" dirty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59092" marR="7620" indent="-342900" defTabSz="1371600">
              <a:spcBef>
                <a:spcPts val="8"/>
              </a:spcBef>
              <a:buFont typeface="Arial" panose="020B0604020202020204" pitchFamily="34" charset="0"/>
              <a:buChar char="•"/>
            </a:pPr>
            <a:r>
              <a:rPr lang="en-ID" sz="2100" kern="0" spc="-30" dirty="0" err="1">
                <a:solidFill>
                  <a:sysClr val="windowText" lastClr="000000"/>
                </a:solidFill>
                <a:latin typeface="Arial MT"/>
                <a:cs typeface="Arial MT"/>
              </a:rPr>
              <a:t>Biaya</a:t>
            </a:r>
            <a:r>
              <a:rPr lang="en-ID"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SMKK </a:t>
            </a:r>
            <a:r>
              <a:rPr lang="en-ID" sz="2100" kern="0" spc="-30" dirty="0" err="1">
                <a:solidFill>
                  <a:sysClr val="windowText" lastClr="000000"/>
                </a:solidFill>
                <a:latin typeface="Arial MT"/>
                <a:cs typeface="Arial MT"/>
              </a:rPr>
              <a:t>menjadi</a:t>
            </a:r>
            <a:r>
              <a:rPr lang="en-ID"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lang="en-ID" sz="2100" kern="0" spc="-30" dirty="0" err="1">
                <a:solidFill>
                  <a:sysClr val="windowText" lastClr="000000"/>
                </a:solidFill>
                <a:latin typeface="Arial MT"/>
                <a:cs typeface="Arial MT"/>
              </a:rPr>
              <a:t>bagian</a:t>
            </a:r>
            <a:r>
              <a:rPr lang="en-ID"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lang="en-ID" sz="2100" kern="0" spc="-30" dirty="0" err="1">
                <a:solidFill>
                  <a:sysClr val="windowText" lastClr="000000"/>
                </a:solidFill>
                <a:latin typeface="Arial MT"/>
                <a:cs typeface="Arial MT"/>
              </a:rPr>
              <a:t>terpisah</a:t>
            </a:r>
            <a:endParaRPr sz="21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905858" y="3284219"/>
            <a:ext cx="418148" cy="47032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2925" b="1" kern="0" spc="-38" dirty="0">
                <a:solidFill>
                  <a:srgbClr val="FFFFFF"/>
                </a:solidFill>
                <a:latin typeface="Calibri"/>
                <a:cs typeface="Calibri"/>
              </a:rPr>
              <a:t>08</a:t>
            </a:r>
            <a:endParaRPr sz="2925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43222" y="5446394"/>
            <a:ext cx="2097405" cy="292772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8115" marR="141923" indent="-953" algn="ctr" defTabSz="1371600">
              <a:spcBef>
                <a:spcPts val="150"/>
              </a:spcBef>
            </a:pPr>
            <a:r>
              <a:rPr sz="210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POIN </a:t>
            </a:r>
            <a:r>
              <a:rPr sz="210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PERUBAHAN:</a:t>
            </a:r>
            <a:endParaRPr sz="21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7620" indent="3810" algn="ctr" defTabSz="1371600">
              <a:spcBef>
                <a:spcPts val="8"/>
              </a:spcBef>
            </a:pP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Memisahkan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pengaturan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yang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bersifat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DINAMIS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ke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dalam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bentuk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Surat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Edaran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Dirjen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Bina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Konstruksi</a:t>
            </a:r>
            <a:endParaRPr sz="21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518760" y="9555436"/>
            <a:ext cx="659130" cy="585788"/>
          </a:xfrm>
          <a:custGeom>
            <a:avLst/>
            <a:gdLst/>
            <a:ahLst/>
            <a:cxnLst/>
            <a:rect l="l" t="t" r="r" b="b"/>
            <a:pathLst>
              <a:path w="439420" h="390525">
                <a:moveTo>
                  <a:pt x="439242" y="0"/>
                </a:moveTo>
                <a:lnTo>
                  <a:pt x="0" y="0"/>
                </a:lnTo>
                <a:lnTo>
                  <a:pt x="0" y="390436"/>
                </a:lnTo>
                <a:lnTo>
                  <a:pt x="439242" y="390436"/>
                </a:lnTo>
                <a:lnTo>
                  <a:pt x="43924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1"/>
            <a:ext cx="18288000" cy="1938338"/>
            <a:chOff x="0" y="0"/>
            <a:chExt cx="12192000" cy="129222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618" cy="129209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0"/>
              <a:ext cx="12192000" cy="1292225"/>
            </a:xfrm>
            <a:custGeom>
              <a:avLst/>
              <a:gdLst/>
              <a:ahLst/>
              <a:cxnLst/>
              <a:rect l="l" t="t" r="r" b="b"/>
              <a:pathLst>
                <a:path w="12192000" h="1292225">
                  <a:moveTo>
                    <a:pt x="0" y="1292098"/>
                  </a:moveTo>
                  <a:lnTo>
                    <a:pt x="12191619" y="1292098"/>
                  </a:lnTo>
                  <a:lnTo>
                    <a:pt x="12191619" y="0"/>
                  </a:lnTo>
                  <a:lnTo>
                    <a:pt x="0" y="0"/>
                  </a:lnTo>
                  <a:lnTo>
                    <a:pt x="0" y="1292098"/>
                  </a:lnTo>
                  <a:close/>
                </a:path>
              </a:pathLst>
            </a:custGeom>
            <a:solidFill>
              <a:srgbClr val="1F3863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443593" y="212852"/>
              <a:ext cx="2496185" cy="659130"/>
            </a:xfrm>
            <a:custGeom>
              <a:avLst/>
              <a:gdLst/>
              <a:ahLst/>
              <a:cxnLst/>
              <a:rect l="l" t="t" r="r" b="b"/>
              <a:pathLst>
                <a:path w="2496184" h="659130">
                  <a:moveTo>
                    <a:pt x="2386329" y="0"/>
                  </a:moveTo>
                  <a:lnTo>
                    <a:pt x="109854" y="0"/>
                  </a:lnTo>
                  <a:lnTo>
                    <a:pt x="67079" y="8626"/>
                  </a:lnTo>
                  <a:lnTo>
                    <a:pt x="32162" y="32146"/>
                  </a:lnTo>
                  <a:lnTo>
                    <a:pt x="8628" y="67026"/>
                  </a:lnTo>
                  <a:lnTo>
                    <a:pt x="0" y="109727"/>
                  </a:lnTo>
                  <a:lnTo>
                    <a:pt x="0" y="549021"/>
                  </a:lnTo>
                  <a:lnTo>
                    <a:pt x="8628" y="591722"/>
                  </a:lnTo>
                  <a:lnTo>
                    <a:pt x="32162" y="626602"/>
                  </a:lnTo>
                  <a:lnTo>
                    <a:pt x="67079" y="650122"/>
                  </a:lnTo>
                  <a:lnTo>
                    <a:pt x="109854" y="658749"/>
                  </a:lnTo>
                  <a:lnTo>
                    <a:pt x="2386329" y="658749"/>
                  </a:lnTo>
                  <a:lnTo>
                    <a:pt x="2429105" y="650122"/>
                  </a:lnTo>
                  <a:lnTo>
                    <a:pt x="2464022" y="626602"/>
                  </a:lnTo>
                  <a:lnTo>
                    <a:pt x="2487556" y="591722"/>
                  </a:lnTo>
                  <a:lnTo>
                    <a:pt x="2496184" y="549021"/>
                  </a:lnTo>
                  <a:lnTo>
                    <a:pt x="2496184" y="109727"/>
                  </a:lnTo>
                  <a:lnTo>
                    <a:pt x="2487556" y="67026"/>
                  </a:lnTo>
                  <a:lnTo>
                    <a:pt x="2464022" y="32146"/>
                  </a:lnTo>
                  <a:lnTo>
                    <a:pt x="2429105" y="8626"/>
                  </a:lnTo>
                  <a:lnTo>
                    <a:pt x="23863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7502" y="287540"/>
              <a:ext cx="2422905" cy="50938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06400" y="486791"/>
              <a:ext cx="184785" cy="57150"/>
            </a:xfrm>
            <a:custGeom>
              <a:avLst/>
              <a:gdLst/>
              <a:ahLst/>
              <a:cxnLst/>
              <a:rect l="l" t="t" r="r" b="b"/>
              <a:pathLst>
                <a:path w="184784" h="57150">
                  <a:moveTo>
                    <a:pt x="0" y="0"/>
                  </a:moveTo>
                  <a:lnTo>
                    <a:pt x="184188" y="0"/>
                  </a:lnTo>
                </a:path>
                <a:path w="184784" h="57150">
                  <a:moveTo>
                    <a:pt x="0" y="56642"/>
                  </a:moveTo>
                  <a:lnTo>
                    <a:pt x="184188" y="56769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71679" y="-166419"/>
            <a:ext cx="12924890" cy="1702465"/>
          </a:xfrm>
          <a:prstGeom prst="rect">
            <a:avLst/>
          </a:prstGeom>
        </p:spPr>
        <p:txBody>
          <a:bodyPr vert="horz" wrap="square" lIns="0" tIns="222960" rIns="0" bIns="0" rtlCol="0">
            <a:spAutoFit/>
          </a:bodyPr>
          <a:lstStyle/>
          <a:p>
            <a:pPr marL="1181100" marR="7620">
              <a:spcBef>
                <a:spcPts val="150"/>
              </a:spcBef>
            </a:pPr>
            <a:r>
              <a:rPr dirty="0">
                <a:solidFill>
                  <a:srgbClr val="FFFFFF"/>
                </a:solidFill>
                <a:latin typeface="Kollektif" panose="020B0604020202020204" charset="0"/>
                <a:cs typeface="Arial"/>
              </a:rPr>
              <a:t>HISTORI</a:t>
            </a:r>
            <a:r>
              <a:rPr spc="-83" dirty="0">
                <a:solidFill>
                  <a:srgbClr val="FFFFFF"/>
                </a:solidFill>
                <a:latin typeface="Kollektif" panose="020B0604020202020204" charset="0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Kollektif" panose="020B0604020202020204" charset="0"/>
                <a:cs typeface="Arial"/>
              </a:rPr>
              <a:t>PENGATURAN</a:t>
            </a:r>
            <a:r>
              <a:rPr spc="-75" dirty="0">
                <a:solidFill>
                  <a:srgbClr val="FFFFFF"/>
                </a:solidFill>
                <a:latin typeface="Kollektif" panose="020B0604020202020204" charset="0"/>
                <a:cs typeface="Arial"/>
              </a:rPr>
              <a:t> </a:t>
            </a:r>
            <a:r>
              <a:rPr spc="-30" dirty="0">
                <a:solidFill>
                  <a:srgbClr val="FFFFFF"/>
                </a:solidFill>
                <a:latin typeface="Kollektif" panose="020B0604020202020204" charset="0"/>
                <a:cs typeface="Arial"/>
              </a:rPr>
              <a:t>AHSP </a:t>
            </a:r>
            <a:r>
              <a:rPr dirty="0">
                <a:solidFill>
                  <a:srgbClr val="FFFFFF"/>
                </a:solidFill>
                <a:latin typeface="Kollektif" panose="020B0604020202020204" charset="0"/>
                <a:cs typeface="Arial"/>
              </a:rPr>
              <a:t>KEMENTERIAN</a:t>
            </a:r>
            <a:r>
              <a:rPr spc="-98" dirty="0">
                <a:solidFill>
                  <a:srgbClr val="FFFFFF"/>
                </a:solidFill>
                <a:latin typeface="Kollektif" panose="020B0604020202020204" charset="0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Kollektif" panose="020B0604020202020204" charset="0"/>
                <a:cs typeface="Arial"/>
              </a:rPr>
              <a:t>PU</a:t>
            </a:r>
            <a:r>
              <a:rPr spc="-38" dirty="0">
                <a:solidFill>
                  <a:srgbClr val="FFFFFF"/>
                </a:solidFill>
                <a:latin typeface="Kollektif" panose="020B0604020202020204" charset="0"/>
                <a:cs typeface="Arial"/>
              </a:rPr>
              <a:t> (2)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6859" y="3028969"/>
            <a:ext cx="1168718" cy="1122998"/>
            <a:chOff x="4572" y="2019312"/>
            <a:chExt cx="779145" cy="748665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" y="2019312"/>
              <a:ext cx="778776" cy="74827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0788" y="2045716"/>
              <a:ext cx="676275" cy="645795"/>
            </a:xfrm>
            <a:custGeom>
              <a:avLst/>
              <a:gdLst/>
              <a:ahLst/>
              <a:cxnLst/>
              <a:rect l="l" t="t" r="r" b="b"/>
              <a:pathLst>
                <a:path w="676275" h="645794">
                  <a:moveTo>
                    <a:pt x="338044" y="0"/>
                  </a:moveTo>
                  <a:lnTo>
                    <a:pt x="288035" y="3714"/>
                  </a:lnTo>
                  <a:lnTo>
                    <a:pt x="240322" y="14044"/>
                  </a:lnTo>
                  <a:lnTo>
                    <a:pt x="195426" y="30493"/>
                  </a:lnTo>
                  <a:lnTo>
                    <a:pt x="153866" y="52566"/>
                  </a:lnTo>
                  <a:lnTo>
                    <a:pt x="116162" y="79769"/>
                  </a:lnTo>
                  <a:lnTo>
                    <a:pt x="82833" y="111605"/>
                  </a:lnTo>
                  <a:lnTo>
                    <a:pt x="54398" y="147580"/>
                  </a:lnTo>
                  <a:lnTo>
                    <a:pt x="31378" y="187198"/>
                  </a:lnTo>
                  <a:lnTo>
                    <a:pt x="14292" y="229964"/>
                  </a:lnTo>
                  <a:lnTo>
                    <a:pt x="3659" y="275383"/>
                  </a:lnTo>
                  <a:lnTo>
                    <a:pt x="0" y="322961"/>
                  </a:lnTo>
                  <a:lnTo>
                    <a:pt x="3659" y="370506"/>
                  </a:lnTo>
                  <a:lnTo>
                    <a:pt x="14292" y="415900"/>
                  </a:lnTo>
                  <a:lnTo>
                    <a:pt x="31378" y="458645"/>
                  </a:lnTo>
                  <a:lnTo>
                    <a:pt x="54398" y="498247"/>
                  </a:lnTo>
                  <a:lnTo>
                    <a:pt x="82833" y="534210"/>
                  </a:lnTo>
                  <a:lnTo>
                    <a:pt x="116162" y="566037"/>
                  </a:lnTo>
                  <a:lnTo>
                    <a:pt x="153866" y="593234"/>
                  </a:lnTo>
                  <a:lnTo>
                    <a:pt x="195426" y="615304"/>
                  </a:lnTo>
                  <a:lnTo>
                    <a:pt x="240322" y="631751"/>
                  </a:lnTo>
                  <a:lnTo>
                    <a:pt x="288035" y="642080"/>
                  </a:lnTo>
                  <a:lnTo>
                    <a:pt x="338044" y="645795"/>
                  </a:lnTo>
                  <a:lnTo>
                    <a:pt x="388054" y="642080"/>
                  </a:lnTo>
                  <a:lnTo>
                    <a:pt x="435768" y="631751"/>
                  </a:lnTo>
                  <a:lnTo>
                    <a:pt x="480665" y="615304"/>
                  </a:lnTo>
                  <a:lnTo>
                    <a:pt x="522227" y="593234"/>
                  </a:lnTo>
                  <a:lnTo>
                    <a:pt x="559934" y="566037"/>
                  </a:lnTo>
                  <a:lnTo>
                    <a:pt x="593265" y="534210"/>
                  </a:lnTo>
                  <a:lnTo>
                    <a:pt x="621702" y="498247"/>
                  </a:lnTo>
                  <a:lnTo>
                    <a:pt x="644724" y="458645"/>
                  </a:lnTo>
                  <a:lnTo>
                    <a:pt x="661812" y="415900"/>
                  </a:lnTo>
                  <a:lnTo>
                    <a:pt x="672445" y="370506"/>
                  </a:lnTo>
                  <a:lnTo>
                    <a:pt x="676106" y="322961"/>
                  </a:lnTo>
                  <a:lnTo>
                    <a:pt x="672445" y="275383"/>
                  </a:lnTo>
                  <a:lnTo>
                    <a:pt x="661812" y="229964"/>
                  </a:lnTo>
                  <a:lnTo>
                    <a:pt x="644724" y="187198"/>
                  </a:lnTo>
                  <a:lnTo>
                    <a:pt x="621702" y="147580"/>
                  </a:lnTo>
                  <a:lnTo>
                    <a:pt x="593265" y="111605"/>
                  </a:lnTo>
                  <a:lnTo>
                    <a:pt x="559934" y="79769"/>
                  </a:lnTo>
                  <a:lnTo>
                    <a:pt x="522227" y="52566"/>
                  </a:lnTo>
                  <a:lnTo>
                    <a:pt x="480665" y="30493"/>
                  </a:lnTo>
                  <a:lnTo>
                    <a:pt x="435768" y="14044"/>
                  </a:lnTo>
                  <a:lnTo>
                    <a:pt x="388054" y="3714"/>
                  </a:lnTo>
                  <a:lnTo>
                    <a:pt x="338044" y="0"/>
                  </a:lnTo>
                  <a:close/>
                </a:path>
              </a:pathLst>
            </a:custGeom>
            <a:solidFill>
              <a:srgbClr val="FDBE0D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20980" y="3132011"/>
            <a:ext cx="655320" cy="75886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4800" b="1" kern="0" spc="-38" dirty="0">
                <a:solidFill>
                  <a:sysClr val="windowText" lastClr="000000"/>
                </a:solidFill>
                <a:latin typeface="Calibri"/>
                <a:cs typeface="Calibri"/>
              </a:rPr>
              <a:t>0</a:t>
            </a:r>
            <a:r>
              <a:rPr lang="en-US" sz="4800" b="1" kern="0" spc="-38" dirty="0">
                <a:solidFill>
                  <a:sysClr val="windowText" lastClr="000000"/>
                </a:solidFill>
                <a:latin typeface="Calibri"/>
                <a:cs typeface="Calibri"/>
              </a:rPr>
              <a:t>5</a:t>
            </a:r>
            <a:endParaRPr sz="48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75989" y="3513410"/>
            <a:ext cx="2458403" cy="1690688"/>
          </a:xfrm>
          <a:custGeom>
            <a:avLst/>
            <a:gdLst/>
            <a:ahLst/>
            <a:cxnLst/>
            <a:rect l="l" t="t" r="r" b="b"/>
            <a:pathLst>
              <a:path w="1638935" h="1127125">
                <a:moveTo>
                  <a:pt x="1638871" y="1803"/>
                </a:moveTo>
                <a:lnTo>
                  <a:pt x="1634070" y="0"/>
                </a:lnTo>
                <a:lnTo>
                  <a:pt x="1617027" y="0"/>
                </a:lnTo>
                <a:lnTo>
                  <a:pt x="21818" y="0"/>
                </a:lnTo>
                <a:lnTo>
                  <a:pt x="4762" y="0"/>
                </a:lnTo>
                <a:lnTo>
                  <a:pt x="0" y="1803"/>
                </a:lnTo>
                <a:lnTo>
                  <a:pt x="0" y="1124788"/>
                </a:lnTo>
                <a:lnTo>
                  <a:pt x="4762" y="1126591"/>
                </a:lnTo>
                <a:lnTo>
                  <a:pt x="1634070" y="1126591"/>
                </a:lnTo>
                <a:lnTo>
                  <a:pt x="1638871" y="1124788"/>
                </a:lnTo>
                <a:lnTo>
                  <a:pt x="1638871" y="1803"/>
                </a:lnTo>
                <a:close/>
              </a:path>
            </a:pathLst>
          </a:custGeom>
          <a:solidFill>
            <a:srgbClr val="1C4270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91645" y="3590924"/>
            <a:ext cx="1226820" cy="66460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defTabSz="1371600">
              <a:spcBef>
                <a:spcPts val="143"/>
              </a:spcBef>
            </a:pPr>
            <a:r>
              <a:rPr sz="4200" b="1" kern="0" spc="-3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4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32161" y="4237863"/>
            <a:ext cx="2144078" cy="918521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algn="ctr" defTabSz="1371600">
              <a:spcBef>
                <a:spcPts val="143"/>
              </a:spcBef>
            </a:pPr>
            <a:r>
              <a:rPr sz="1950" b="1" kern="0" dirty="0">
                <a:solidFill>
                  <a:srgbClr val="FFFFFF"/>
                </a:solidFill>
                <a:latin typeface="Arial"/>
                <a:cs typeface="Arial"/>
              </a:rPr>
              <a:t>Peraturan</a:t>
            </a:r>
            <a:r>
              <a:rPr sz="1950" b="1" kern="0" spc="-1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kern="0" spc="-15" dirty="0">
                <a:solidFill>
                  <a:srgbClr val="FFFFFF"/>
                </a:solidFill>
                <a:latin typeface="Arial"/>
                <a:cs typeface="Arial"/>
              </a:rPr>
              <a:t>Menteri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1371600"/>
            <a:r>
              <a:rPr sz="1950" b="1" kern="0" dirty="0">
                <a:solidFill>
                  <a:srgbClr val="FFFFFF"/>
                </a:solidFill>
                <a:latin typeface="Arial"/>
                <a:cs typeface="Arial"/>
              </a:rPr>
              <a:t>PUPR</a:t>
            </a:r>
            <a:r>
              <a:rPr sz="1950" b="1" kern="0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kern="0" dirty="0">
                <a:solidFill>
                  <a:srgbClr val="FFFFFF"/>
                </a:solidFill>
                <a:latin typeface="Arial"/>
                <a:cs typeface="Arial"/>
              </a:rPr>
              <a:t>Nomor</a:t>
            </a:r>
            <a:r>
              <a:rPr sz="1950" b="1" kern="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kern="0" spc="-7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1371600"/>
            <a:r>
              <a:rPr sz="1950" b="1" kern="0" dirty="0">
                <a:solidFill>
                  <a:srgbClr val="FFFFFF"/>
                </a:solidFill>
                <a:latin typeface="Arial"/>
                <a:cs typeface="Arial"/>
              </a:rPr>
              <a:t>Tahun</a:t>
            </a:r>
            <a:r>
              <a:rPr sz="1950" b="1" kern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kern="0" spc="-3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3614167" y="3028969"/>
            <a:ext cx="1168718" cy="1122998"/>
            <a:chOff x="2409444" y="2019312"/>
            <a:chExt cx="779145" cy="748665"/>
          </a:xfrm>
        </p:grpSpPr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9444" y="2019312"/>
              <a:ext cx="778776" cy="74827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436495" y="2045716"/>
              <a:ext cx="676275" cy="645795"/>
            </a:xfrm>
            <a:custGeom>
              <a:avLst/>
              <a:gdLst/>
              <a:ahLst/>
              <a:cxnLst/>
              <a:rect l="l" t="t" r="r" b="b"/>
              <a:pathLst>
                <a:path w="676275" h="645794">
                  <a:moveTo>
                    <a:pt x="338074" y="0"/>
                  </a:moveTo>
                  <a:lnTo>
                    <a:pt x="288063" y="3714"/>
                  </a:lnTo>
                  <a:lnTo>
                    <a:pt x="240349" y="14044"/>
                  </a:lnTo>
                  <a:lnTo>
                    <a:pt x="195450" y="30493"/>
                  </a:lnTo>
                  <a:lnTo>
                    <a:pt x="153887" y="52566"/>
                  </a:lnTo>
                  <a:lnTo>
                    <a:pt x="116178" y="79769"/>
                  </a:lnTo>
                  <a:lnTo>
                    <a:pt x="82845" y="111605"/>
                  </a:lnTo>
                  <a:lnTo>
                    <a:pt x="54407" y="147580"/>
                  </a:lnTo>
                  <a:lnTo>
                    <a:pt x="31383" y="187198"/>
                  </a:lnTo>
                  <a:lnTo>
                    <a:pt x="14294" y="229964"/>
                  </a:lnTo>
                  <a:lnTo>
                    <a:pt x="3660" y="275383"/>
                  </a:lnTo>
                  <a:lnTo>
                    <a:pt x="0" y="322961"/>
                  </a:lnTo>
                  <a:lnTo>
                    <a:pt x="3660" y="370506"/>
                  </a:lnTo>
                  <a:lnTo>
                    <a:pt x="14294" y="415900"/>
                  </a:lnTo>
                  <a:lnTo>
                    <a:pt x="31383" y="458645"/>
                  </a:lnTo>
                  <a:lnTo>
                    <a:pt x="54407" y="498247"/>
                  </a:lnTo>
                  <a:lnTo>
                    <a:pt x="82845" y="534210"/>
                  </a:lnTo>
                  <a:lnTo>
                    <a:pt x="116178" y="566037"/>
                  </a:lnTo>
                  <a:lnTo>
                    <a:pt x="153887" y="593234"/>
                  </a:lnTo>
                  <a:lnTo>
                    <a:pt x="195450" y="615304"/>
                  </a:lnTo>
                  <a:lnTo>
                    <a:pt x="240349" y="631751"/>
                  </a:lnTo>
                  <a:lnTo>
                    <a:pt x="288063" y="642080"/>
                  </a:lnTo>
                  <a:lnTo>
                    <a:pt x="338074" y="645795"/>
                  </a:lnTo>
                  <a:lnTo>
                    <a:pt x="388084" y="642080"/>
                  </a:lnTo>
                  <a:lnTo>
                    <a:pt x="435798" y="631751"/>
                  </a:lnTo>
                  <a:lnTo>
                    <a:pt x="480697" y="615304"/>
                  </a:lnTo>
                  <a:lnTo>
                    <a:pt x="522260" y="593234"/>
                  </a:lnTo>
                  <a:lnTo>
                    <a:pt x="559969" y="566037"/>
                  </a:lnTo>
                  <a:lnTo>
                    <a:pt x="593302" y="534210"/>
                  </a:lnTo>
                  <a:lnTo>
                    <a:pt x="621740" y="498247"/>
                  </a:lnTo>
                  <a:lnTo>
                    <a:pt x="644764" y="458645"/>
                  </a:lnTo>
                  <a:lnTo>
                    <a:pt x="661853" y="415900"/>
                  </a:lnTo>
                  <a:lnTo>
                    <a:pt x="672487" y="370506"/>
                  </a:lnTo>
                  <a:lnTo>
                    <a:pt x="676148" y="322961"/>
                  </a:lnTo>
                  <a:lnTo>
                    <a:pt x="672487" y="275383"/>
                  </a:lnTo>
                  <a:lnTo>
                    <a:pt x="661853" y="229964"/>
                  </a:lnTo>
                  <a:lnTo>
                    <a:pt x="644764" y="187198"/>
                  </a:lnTo>
                  <a:lnTo>
                    <a:pt x="621740" y="147580"/>
                  </a:lnTo>
                  <a:lnTo>
                    <a:pt x="593302" y="111605"/>
                  </a:lnTo>
                  <a:lnTo>
                    <a:pt x="559969" y="79769"/>
                  </a:lnTo>
                  <a:lnTo>
                    <a:pt x="522260" y="52566"/>
                  </a:lnTo>
                  <a:lnTo>
                    <a:pt x="480697" y="30493"/>
                  </a:lnTo>
                  <a:lnTo>
                    <a:pt x="435798" y="14044"/>
                  </a:lnTo>
                  <a:lnTo>
                    <a:pt x="388084" y="3714"/>
                  </a:lnTo>
                  <a:lnTo>
                    <a:pt x="338074" y="0"/>
                  </a:lnTo>
                  <a:close/>
                </a:path>
              </a:pathLst>
            </a:custGeom>
            <a:solidFill>
              <a:srgbClr val="1C4270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830192" y="3132011"/>
            <a:ext cx="655320" cy="75886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4800" b="1" kern="0" spc="-38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lang="en-US" sz="4800" b="1" kern="0" spc="-38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48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968397" y="2517590"/>
            <a:ext cx="2835593" cy="1454466"/>
          </a:xfrm>
          <a:custGeom>
            <a:avLst/>
            <a:gdLst/>
            <a:ahLst/>
            <a:cxnLst/>
            <a:rect l="l" t="t" r="r" b="b"/>
            <a:pathLst>
              <a:path w="1890395" h="969644">
                <a:moveTo>
                  <a:pt x="1889874" y="1549"/>
                </a:moveTo>
                <a:lnTo>
                  <a:pt x="1884324" y="0"/>
                </a:lnTo>
                <a:lnTo>
                  <a:pt x="1864677" y="0"/>
                </a:lnTo>
                <a:lnTo>
                  <a:pt x="25158" y="0"/>
                </a:lnTo>
                <a:lnTo>
                  <a:pt x="5499" y="0"/>
                </a:lnTo>
                <a:lnTo>
                  <a:pt x="0" y="1549"/>
                </a:lnTo>
                <a:lnTo>
                  <a:pt x="0" y="968019"/>
                </a:lnTo>
                <a:lnTo>
                  <a:pt x="5499" y="969581"/>
                </a:lnTo>
                <a:lnTo>
                  <a:pt x="1884324" y="969581"/>
                </a:lnTo>
                <a:lnTo>
                  <a:pt x="1889874" y="968019"/>
                </a:lnTo>
                <a:lnTo>
                  <a:pt x="1889874" y="1549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235629" y="2595180"/>
            <a:ext cx="2320290" cy="1277594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algn="ctr" defTabSz="1371600">
              <a:spcBef>
                <a:spcPts val="143"/>
              </a:spcBef>
            </a:pPr>
            <a:r>
              <a:rPr sz="420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2023</a:t>
            </a:r>
            <a:endParaRPr sz="4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7620" algn="ctr" defTabSz="1371600">
              <a:spcBef>
                <a:spcPts val="53"/>
              </a:spcBef>
            </a:pP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SE</a:t>
            </a:r>
            <a:r>
              <a:rPr sz="1950" b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DJBK</a:t>
            </a:r>
            <a:r>
              <a:rPr sz="19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Nomor</a:t>
            </a:r>
            <a:r>
              <a:rPr sz="195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 73 </a:t>
            </a: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Tahun</a:t>
            </a:r>
            <a:r>
              <a:rPr sz="19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2023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407907" y="2032273"/>
            <a:ext cx="1166813" cy="1122998"/>
            <a:chOff x="5605271" y="1354848"/>
            <a:chExt cx="777875" cy="748665"/>
          </a:xfrm>
        </p:grpSpPr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5271" y="1354848"/>
              <a:ext cx="777265" cy="74827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630925" y="1381886"/>
              <a:ext cx="676275" cy="645795"/>
            </a:xfrm>
            <a:custGeom>
              <a:avLst/>
              <a:gdLst/>
              <a:ahLst/>
              <a:cxnLst/>
              <a:rect l="l" t="t" r="r" b="b"/>
              <a:pathLst>
                <a:path w="676275" h="645794">
                  <a:moveTo>
                    <a:pt x="338074" y="0"/>
                  </a:moveTo>
                  <a:lnTo>
                    <a:pt x="288063" y="3686"/>
                  </a:lnTo>
                  <a:lnTo>
                    <a:pt x="240349" y="13997"/>
                  </a:lnTo>
                  <a:lnTo>
                    <a:pt x="195450" y="30435"/>
                  </a:lnTo>
                  <a:lnTo>
                    <a:pt x="153887" y="52504"/>
                  </a:lnTo>
                  <a:lnTo>
                    <a:pt x="116178" y="79705"/>
                  </a:lnTo>
                  <a:lnTo>
                    <a:pt x="82845" y="111541"/>
                  </a:lnTo>
                  <a:lnTo>
                    <a:pt x="54407" y="147515"/>
                  </a:lnTo>
                  <a:lnTo>
                    <a:pt x="31383" y="187128"/>
                  </a:lnTo>
                  <a:lnTo>
                    <a:pt x="14294" y="229884"/>
                  </a:lnTo>
                  <a:lnTo>
                    <a:pt x="3660" y="275285"/>
                  </a:lnTo>
                  <a:lnTo>
                    <a:pt x="0" y="322834"/>
                  </a:lnTo>
                  <a:lnTo>
                    <a:pt x="3660" y="370411"/>
                  </a:lnTo>
                  <a:lnTo>
                    <a:pt x="14294" y="415830"/>
                  </a:lnTo>
                  <a:lnTo>
                    <a:pt x="31383" y="458596"/>
                  </a:lnTo>
                  <a:lnTo>
                    <a:pt x="54407" y="498214"/>
                  </a:lnTo>
                  <a:lnTo>
                    <a:pt x="82845" y="534189"/>
                  </a:lnTo>
                  <a:lnTo>
                    <a:pt x="116178" y="566025"/>
                  </a:lnTo>
                  <a:lnTo>
                    <a:pt x="153887" y="593228"/>
                  </a:lnTo>
                  <a:lnTo>
                    <a:pt x="195450" y="615301"/>
                  </a:lnTo>
                  <a:lnTo>
                    <a:pt x="240349" y="631750"/>
                  </a:lnTo>
                  <a:lnTo>
                    <a:pt x="288063" y="642080"/>
                  </a:lnTo>
                  <a:lnTo>
                    <a:pt x="338074" y="645795"/>
                  </a:lnTo>
                  <a:lnTo>
                    <a:pt x="388084" y="642080"/>
                  </a:lnTo>
                  <a:lnTo>
                    <a:pt x="435798" y="631750"/>
                  </a:lnTo>
                  <a:lnTo>
                    <a:pt x="480697" y="615301"/>
                  </a:lnTo>
                  <a:lnTo>
                    <a:pt x="522260" y="593228"/>
                  </a:lnTo>
                  <a:lnTo>
                    <a:pt x="559969" y="566025"/>
                  </a:lnTo>
                  <a:lnTo>
                    <a:pt x="593302" y="534189"/>
                  </a:lnTo>
                  <a:lnTo>
                    <a:pt x="621740" y="498214"/>
                  </a:lnTo>
                  <a:lnTo>
                    <a:pt x="644764" y="458596"/>
                  </a:lnTo>
                  <a:lnTo>
                    <a:pt x="661853" y="415830"/>
                  </a:lnTo>
                  <a:lnTo>
                    <a:pt x="672487" y="370411"/>
                  </a:lnTo>
                  <a:lnTo>
                    <a:pt x="676148" y="322834"/>
                  </a:lnTo>
                  <a:lnTo>
                    <a:pt x="672487" y="275285"/>
                  </a:lnTo>
                  <a:lnTo>
                    <a:pt x="661853" y="229884"/>
                  </a:lnTo>
                  <a:lnTo>
                    <a:pt x="644764" y="187128"/>
                  </a:lnTo>
                  <a:lnTo>
                    <a:pt x="621740" y="147515"/>
                  </a:lnTo>
                  <a:lnTo>
                    <a:pt x="593302" y="111541"/>
                  </a:lnTo>
                  <a:lnTo>
                    <a:pt x="559969" y="79705"/>
                  </a:lnTo>
                  <a:lnTo>
                    <a:pt x="522260" y="52504"/>
                  </a:lnTo>
                  <a:lnTo>
                    <a:pt x="480697" y="30435"/>
                  </a:lnTo>
                  <a:lnTo>
                    <a:pt x="435798" y="13997"/>
                  </a:lnTo>
                  <a:lnTo>
                    <a:pt x="388084" y="3686"/>
                  </a:lnTo>
                  <a:lnTo>
                    <a:pt x="338074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8780144" y="2136266"/>
            <a:ext cx="340043" cy="75886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4800" b="1" kern="0" spc="-75" dirty="0">
                <a:solidFill>
                  <a:sysClr val="windowText" lastClr="000000"/>
                </a:solidFill>
                <a:latin typeface="Calibri"/>
                <a:cs typeface="Calibri"/>
              </a:rPr>
              <a:t>a</a:t>
            </a:r>
            <a:endParaRPr sz="48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968397" y="4782825"/>
            <a:ext cx="2835593" cy="1454466"/>
          </a:xfrm>
          <a:custGeom>
            <a:avLst/>
            <a:gdLst/>
            <a:ahLst/>
            <a:cxnLst/>
            <a:rect l="l" t="t" r="r" b="b"/>
            <a:pathLst>
              <a:path w="1890395" h="969645">
                <a:moveTo>
                  <a:pt x="1889874" y="1549"/>
                </a:moveTo>
                <a:lnTo>
                  <a:pt x="1884324" y="0"/>
                </a:lnTo>
                <a:lnTo>
                  <a:pt x="1864677" y="0"/>
                </a:lnTo>
                <a:lnTo>
                  <a:pt x="25158" y="0"/>
                </a:lnTo>
                <a:lnTo>
                  <a:pt x="5499" y="0"/>
                </a:lnTo>
                <a:lnTo>
                  <a:pt x="0" y="1549"/>
                </a:lnTo>
                <a:lnTo>
                  <a:pt x="0" y="968019"/>
                </a:lnTo>
                <a:lnTo>
                  <a:pt x="5499" y="969581"/>
                </a:lnTo>
                <a:lnTo>
                  <a:pt x="1884324" y="969581"/>
                </a:lnTo>
                <a:lnTo>
                  <a:pt x="1889874" y="968019"/>
                </a:lnTo>
                <a:lnTo>
                  <a:pt x="1889874" y="1549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235629" y="4860150"/>
            <a:ext cx="2320290" cy="1277594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algn="ctr" defTabSz="1371600">
              <a:spcBef>
                <a:spcPts val="143"/>
              </a:spcBef>
            </a:pPr>
            <a:r>
              <a:rPr sz="420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2024</a:t>
            </a:r>
            <a:endParaRPr sz="4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7620" algn="ctr" defTabSz="1371600">
              <a:spcBef>
                <a:spcPts val="60"/>
              </a:spcBef>
            </a:pP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SE</a:t>
            </a:r>
            <a:r>
              <a:rPr sz="1950" b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DJBK</a:t>
            </a:r>
            <a:r>
              <a:rPr sz="19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Nomor</a:t>
            </a:r>
            <a:r>
              <a:rPr sz="195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 68 </a:t>
            </a:r>
            <a:r>
              <a:rPr sz="19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Tahun</a:t>
            </a:r>
            <a:r>
              <a:rPr sz="19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2024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8407907" y="4297699"/>
            <a:ext cx="1166813" cy="1122998"/>
            <a:chOff x="5605271" y="2865132"/>
            <a:chExt cx="777875" cy="748665"/>
          </a:xfrm>
        </p:grpSpPr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05271" y="2865132"/>
              <a:ext cx="777265" cy="74827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630925" y="2892043"/>
              <a:ext cx="676275" cy="645795"/>
            </a:xfrm>
            <a:custGeom>
              <a:avLst/>
              <a:gdLst/>
              <a:ahLst/>
              <a:cxnLst/>
              <a:rect l="l" t="t" r="r" b="b"/>
              <a:pathLst>
                <a:path w="676275" h="645795">
                  <a:moveTo>
                    <a:pt x="338074" y="0"/>
                  </a:moveTo>
                  <a:lnTo>
                    <a:pt x="288063" y="3714"/>
                  </a:lnTo>
                  <a:lnTo>
                    <a:pt x="240349" y="14043"/>
                  </a:lnTo>
                  <a:lnTo>
                    <a:pt x="195450" y="30490"/>
                  </a:lnTo>
                  <a:lnTo>
                    <a:pt x="153887" y="52560"/>
                  </a:lnTo>
                  <a:lnTo>
                    <a:pt x="116178" y="79757"/>
                  </a:lnTo>
                  <a:lnTo>
                    <a:pt x="82845" y="111584"/>
                  </a:lnTo>
                  <a:lnTo>
                    <a:pt x="54407" y="147547"/>
                  </a:lnTo>
                  <a:lnTo>
                    <a:pt x="31383" y="187149"/>
                  </a:lnTo>
                  <a:lnTo>
                    <a:pt x="14294" y="229894"/>
                  </a:lnTo>
                  <a:lnTo>
                    <a:pt x="3660" y="275288"/>
                  </a:lnTo>
                  <a:lnTo>
                    <a:pt x="0" y="322833"/>
                  </a:lnTo>
                  <a:lnTo>
                    <a:pt x="3660" y="370411"/>
                  </a:lnTo>
                  <a:lnTo>
                    <a:pt x="14294" y="415830"/>
                  </a:lnTo>
                  <a:lnTo>
                    <a:pt x="31383" y="458596"/>
                  </a:lnTo>
                  <a:lnTo>
                    <a:pt x="54407" y="498214"/>
                  </a:lnTo>
                  <a:lnTo>
                    <a:pt x="82845" y="534189"/>
                  </a:lnTo>
                  <a:lnTo>
                    <a:pt x="116178" y="566025"/>
                  </a:lnTo>
                  <a:lnTo>
                    <a:pt x="153887" y="593228"/>
                  </a:lnTo>
                  <a:lnTo>
                    <a:pt x="195450" y="615301"/>
                  </a:lnTo>
                  <a:lnTo>
                    <a:pt x="240349" y="631750"/>
                  </a:lnTo>
                  <a:lnTo>
                    <a:pt x="288063" y="642080"/>
                  </a:lnTo>
                  <a:lnTo>
                    <a:pt x="338074" y="645794"/>
                  </a:lnTo>
                  <a:lnTo>
                    <a:pt x="388084" y="642080"/>
                  </a:lnTo>
                  <a:lnTo>
                    <a:pt x="435798" y="631750"/>
                  </a:lnTo>
                  <a:lnTo>
                    <a:pt x="480697" y="615301"/>
                  </a:lnTo>
                  <a:lnTo>
                    <a:pt x="522260" y="593228"/>
                  </a:lnTo>
                  <a:lnTo>
                    <a:pt x="559969" y="566025"/>
                  </a:lnTo>
                  <a:lnTo>
                    <a:pt x="593302" y="534189"/>
                  </a:lnTo>
                  <a:lnTo>
                    <a:pt x="621740" y="498214"/>
                  </a:lnTo>
                  <a:lnTo>
                    <a:pt x="644764" y="458596"/>
                  </a:lnTo>
                  <a:lnTo>
                    <a:pt x="661853" y="415830"/>
                  </a:lnTo>
                  <a:lnTo>
                    <a:pt x="672487" y="370411"/>
                  </a:lnTo>
                  <a:lnTo>
                    <a:pt x="676148" y="322833"/>
                  </a:lnTo>
                  <a:lnTo>
                    <a:pt x="672487" y="275288"/>
                  </a:lnTo>
                  <a:lnTo>
                    <a:pt x="661853" y="229894"/>
                  </a:lnTo>
                  <a:lnTo>
                    <a:pt x="644764" y="187149"/>
                  </a:lnTo>
                  <a:lnTo>
                    <a:pt x="621740" y="147547"/>
                  </a:lnTo>
                  <a:lnTo>
                    <a:pt x="593302" y="111584"/>
                  </a:lnTo>
                  <a:lnTo>
                    <a:pt x="559969" y="79757"/>
                  </a:lnTo>
                  <a:lnTo>
                    <a:pt x="522260" y="52560"/>
                  </a:lnTo>
                  <a:lnTo>
                    <a:pt x="480697" y="30490"/>
                  </a:lnTo>
                  <a:lnTo>
                    <a:pt x="435798" y="14043"/>
                  </a:lnTo>
                  <a:lnTo>
                    <a:pt x="388084" y="3714"/>
                  </a:lnTo>
                  <a:lnTo>
                    <a:pt x="338074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8766428" y="4401236"/>
            <a:ext cx="366713" cy="75886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4800" b="1" kern="0" spc="-75" dirty="0">
                <a:solidFill>
                  <a:sysClr val="windowText" lastClr="000000"/>
                </a:solidFill>
                <a:latin typeface="Calibri"/>
                <a:cs typeface="Calibri"/>
              </a:rPr>
              <a:t>b</a:t>
            </a:r>
            <a:endParaRPr sz="48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149328" y="4759643"/>
            <a:ext cx="5602605" cy="1312860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445770" indent="-426720" defTabSz="1371600">
              <a:spcBef>
                <a:spcPts val="158"/>
              </a:spcBef>
              <a:buFontTx/>
              <a:buChar char="•"/>
              <a:tabLst>
                <a:tab pos="44577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Pengaturan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turunan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Permen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PUPR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8/2023;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45770" indent="-426720" defTabSz="1371600">
              <a:buFontTx/>
              <a:buChar char="•"/>
              <a:tabLst>
                <a:tab pos="44577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Memutakhirkan</a:t>
            </a:r>
            <a:r>
              <a:rPr sz="2100" kern="0" spc="-1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SE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DJBK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73/2023;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45770" marR="288608" indent="-427673" defTabSz="1371600">
              <a:buFontTx/>
              <a:buChar char="•"/>
              <a:tabLst>
                <a:tab pos="44577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Menambahkan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Item</a:t>
            </a:r>
            <a:r>
              <a:rPr sz="210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baru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maupun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koreksi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atas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r>
              <a:rPr sz="2100" kern="0" spc="-2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Item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yang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sudah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ada.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235629" y="7137464"/>
            <a:ext cx="2320290" cy="1277594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algn="ctr" defTabSz="1371600">
              <a:spcBef>
                <a:spcPts val="143"/>
              </a:spcBef>
            </a:pPr>
            <a:r>
              <a:rPr sz="4200" b="1" kern="0" spc="-30" dirty="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4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7620" algn="ctr" defTabSz="1371600">
              <a:spcBef>
                <a:spcPts val="53"/>
              </a:spcBef>
            </a:pPr>
            <a:r>
              <a:rPr sz="1950" b="1" kern="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50" b="1" kern="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kern="0" dirty="0">
                <a:solidFill>
                  <a:srgbClr val="FFFFFF"/>
                </a:solidFill>
                <a:latin typeface="Arial"/>
                <a:cs typeface="Arial"/>
              </a:rPr>
              <a:t>DJBK</a:t>
            </a:r>
            <a:r>
              <a:rPr sz="1950" b="1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kern="0" dirty="0">
                <a:solidFill>
                  <a:srgbClr val="FFFFFF"/>
                </a:solidFill>
                <a:latin typeface="Arial"/>
                <a:cs typeface="Arial"/>
              </a:rPr>
              <a:t>Nomor</a:t>
            </a:r>
            <a:r>
              <a:rPr sz="1950" b="1" kern="0" spc="-38" dirty="0">
                <a:solidFill>
                  <a:srgbClr val="FFFFFF"/>
                </a:solidFill>
                <a:latin typeface="Arial"/>
                <a:cs typeface="Arial"/>
              </a:rPr>
              <a:t> 30 </a:t>
            </a:r>
            <a:r>
              <a:rPr sz="1950" b="1" kern="0" dirty="0">
                <a:solidFill>
                  <a:srgbClr val="FFFFFF"/>
                </a:solidFill>
                <a:latin typeface="Arial"/>
                <a:cs typeface="Arial"/>
              </a:rPr>
              <a:t>Tahun</a:t>
            </a:r>
            <a:r>
              <a:rPr sz="1950" b="1" kern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kern="0" spc="-30" dirty="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19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8407907" y="6574555"/>
            <a:ext cx="1166813" cy="1122998"/>
            <a:chOff x="5605271" y="4383036"/>
            <a:chExt cx="777875" cy="748665"/>
          </a:xfrm>
        </p:grpSpPr>
        <p:pic>
          <p:nvPicPr>
            <p:cNvPr id="50" name="object 5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05271" y="4383036"/>
              <a:ext cx="777265" cy="74827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630925" y="4409567"/>
              <a:ext cx="676275" cy="645795"/>
            </a:xfrm>
            <a:custGeom>
              <a:avLst/>
              <a:gdLst/>
              <a:ahLst/>
              <a:cxnLst/>
              <a:rect l="l" t="t" r="r" b="b"/>
              <a:pathLst>
                <a:path w="676275" h="645795">
                  <a:moveTo>
                    <a:pt x="338074" y="0"/>
                  </a:moveTo>
                  <a:lnTo>
                    <a:pt x="288063" y="3686"/>
                  </a:lnTo>
                  <a:lnTo>
                    <a:pt x="240349" y="13997"/>
                  </a:lnTo>
                  <a:lnTo>
                    <a:pt x="195450" y="30435"/>
                  </a:lnTo>
                  <a:lnTo>
                    <a:pt x="153887" y="52504"/>
                  </a:lnTo>
                  <a:lnTo>
                    <a:pt x="116178" y="79705"/>
                  </a:lnTo>
                  <a:lnTo>
                    <a:pt x="82845" y="111541"/>
                  </a:lnTo>
                  <a:lnTo>
                    <a:pt x="54407" y="147515"/>
                  </a:lnTo>
                  <a:lnTo>
                    <a:pt x="31383" y="187128"/>
                  </a:lnTo>
                  <a:lnTo>
                    <a:pt x="14294" y="229884"/>
                  </a:lnTo>
                  <a:lnTo>
                    <a:pt x="3660" y="275285"/>
                  </a:lnTo>
                  <a:lnTo>
                    <a:pt x="0" y="322833"/>
                  </a:lnTo>
                  <a:lnTo>
                    <a:pt x="3660" y="370411"/>
                  </a:lnTo>
                  <a:lnTo>
                    <a:pt x="14294" y="415830"/>
                  </a:lnTo>
                  <a:lnTo>
                    <a:pt x="31383" y="458596"/>
                  </a:lnTo>
                  <a:lnTo>
                    <a:pt x="54407" y="498214"/>
                  </a:lnTo>
                  <a:lnTo>
                    <a:pt x="82845" y="534189"/>
                  </a:lnTo>
                  <a:lnTo>
                    <a:pt x="116178" y="566025"/>
                  </a:lnTo>
                  <a:lnTo>
                    <a:pt x="153887" y="593228"/>
                  </a:lnTo>
                  <a:lnTo>
                    <a:pt x="195450" y="615301"/>
                  </a:lnTo>
                  <a:lnTo>
                    <a:pt x="240349" y="631750"/>
                  </a:lnTo>
                  <a:lnTo>
                    <a:pt x="288063" y="642080"/>
                  </a:lnTo>
                  <a:lnTo>
                    <a:pt x="338074" y="645794"/>
                  </a:lnTo>
                  <a:lnTo>
                    <a:pt x="388084" y="642080"/>
                  </a:lnTo>
                  <a:lnTo>
                    <a:pt x="435798" y="631750"/>
                  </a:lnTo>
                  <a:lnTo>
                    <a:pt x="480697" y="615301"/>
                  </a:lnTo>
                  <a:lnTo>
                    <a:pt x="522260" y="593228"/>
                  </a:lnTo>
                  <a:lnTo>
                    <a:pt x="559969" y="566025"/>
                  </a:lnTo>
                  <a:lnTo>
                    <a:pt x="593302" y="534189"/>
                  </a:lnTo>
                  <a:lnTo>
                    <a:pt x="621740" y="498214"/>
                  </a:lnTo>
                  <a:lnTo>
                    <a:pt x="644764" y="458596"/>
                  </a:lnTo>
                  <a:lnTo>
                    <a:pt x="661853" y="415830"/>
                  </a:lnTo>
                  <a:lnTo>
                    <a:pt x="672487" y="370411"/>
                  </a:lnTo>
                  <a:lnTo>
                    <a:pt x="676148" y="322833"/>
                  </a:lnTo>
                  <a:lnTo>
                    <a:pt x="672487" y="275285"/>
                  </a:lnTo>
                  <a:lnTo>
                    <a:pt x="661853" y="229884"/>
                  </a:lnTo>
                  <a:lnTo>
                    <a:pt x="644764" y="187128"/>
                  </a:lnTo>
                  <a:lnTo>
                    <a:pt x="621740" y="147515"/>
                  </a:lnTo>
                  <a:lnTo>
                    <a:pt x="593302" y="111541"/>
                  </a:lnTo>
                  <a:lnTo>
                    <a:pt x="559969" y="79705"/>
                  </a:lnTo>
                  <a:lnTo>
                    <a:pt x="522260" y="52504"/>
                  </a:lnTo>
                  <a:lnTo>
                    <a:pt x="480697" y="30435"/>
                  </a:lnTo>
                  <a:lnTo>
                    <a:pt x="435798" y="13997"/>
                  </a:lnTo>
                  <a:lnTo>
                    <a:pt x="388084" y="3686"/>
                  </a:lnTo>
                  <a:lnTo>
                    <a:pt x="338074" y="0"/>
                  </a:lnTo>
                  <a:close/>
                </a:path>
              </a:pathLst>
            </a:custGeom>
            <a:solidFill>
              <a:srgbClr val="1C4270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8803006" y="6615418"/>
            <a:ext cx="294323" cy="75886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4800" b="1" kern="0" spc="-7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48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149328" y="7036498"/>
            <a:ext cx="5602605" cy="131189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445770" indent="-426720" defTabSz="1371600">
              <a:spcBef>
                <a:spcPts val="150"/>
              </a:spcBef>
              <a:buFontTx/>
              <a:buChar char="•"/>
              <a:tabLst>
                <a:tab pos="44577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Pengaturan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turunan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Permen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PUPR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8/2023;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45770" indent="-426720" defTabSz="1371600">
              <a:spcBef>
                <a:spcPts val="8"/>
              </a:spcBef>
              <a:buFontTx/>
              <a:buChar char="•"/>
              <a:tabLst>
                <a:tab pos="44577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Memutakhirkan</a:t>
            </a:r>
            <a:r>
              <a:rPr sz="2100" kern="0" spc="-1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SE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DJBK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68/2024;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45770" marR="288608" indent="-427673" defTabSz="1371600">
              <a:buFontTx/>
              <a:buChar char="•"/>
              <a:tabLst>
                <a:tab pos="445770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Menambahkan</a:t>
            </a:r>
            <a:r>
              <a:rPr sz="21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Item</a:t>
            </a:r>
            <a:r>
              <a:rPr sz="210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baru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maupun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koreksi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atas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r>
              <a:rPr sz="2100" kern="0" spc="-2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Item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yang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sudah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ada.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3090863" y="4040505"/>
            <a:ext cx="960120" cy="906780"/>
            <a:chOff x="2060575" y="2693670"/>
            <a:chExt cx="640080" cy="604520"/>
          </a:xfrm>
        </p:grpSpPr>
        <p:sp>
          <p:nvSpPr>
            <p:cNvPr id="55" name="object 55"/>
            <p:cNvSpPr/>
            <p:nvPr/>
          </p:nvSpPr>
          <p:spPr>
            <a:xfrm>
              <a:off x="2073275" y="2706370"/>
              <a:ext cx="614680" cy="579120"/>
            </a:xfrm>
            <a:custGeom>
              <a:avLst/>
              <a:gdLst/>
              <a:ahLst/>
              <a:cxnLst/>
              <a:rect l="l" t="t" r="r" b="b"/>
              <a:pathLst>
                <a:path w="614680" h="579120">
                  <a:moveTo>
                    <a:pt x="325119" y="0"/>
                  </a:moveTo>
                  <a:lnTo>
                    <a:pt x="325119" y="144779"/>
                  </a:lnTo>
                  <a:lnTo>
                    <a:pt x="0" y="144779"/>
                  </a:lnTo>
                  <a:lnTo>
                    <a:pt x="0" y="434213"/>
                  </a:lnTo>
                  <a:lnTo>
                    <a:pt x="325119" y="434213"/>
                  </a:lnTo>
                  <a:lnTo>
                    <a:pt x="325119" y="578992"/>
                  </a:lnTo>
                  <a:lnTo>
                    <a:pt x="614680" y="289432"/>
                  </a:lnTo>
                  <a:lnTo>
                    <a:pt x="32511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2073275" y="2706370"/>
              <a:ext cx="614680" cy="579120"/>
            </a:xfrm>
            <a:custGeom>
              <a:avLst/>
              <a:gdLst/>
              <a:ahLst/>
              <a:cxnLst/>
              <a:rect l="l" t="t" r="r" b="b"/>
              <a:pathLst>
                <a:path w="614680" h="579120">
                  <a:moveTo>
                    <a:pt x="0" y="144779"/>
                  </a:moveTo>
                  <a:lnTo>
                    <a:pt x="325119" y="144779"/>
                  </a:lnTo>
                  <a:lnTo>
                    <a:pt x="325119" y="0"/>
                  </a:lnTo>
                  <a:lnTo>
                    <a:pt x="614680" y="289432"/>
                  </a:lnTo>
                  <a:lnTo>
                    <a:pt x="325119" y="578992"/>
                  </a:lnTo>
                  <a:lnTo>
                    <a:pt x="325119" y="434213"/>
                  </a:lnTo>
                  <a:lnTo>
                    <a:pt x="0" y="434213"/>
                  </a:lnTo>
                  <a:lnTo>
                    <a:pt x="0" y="144779"/>
                  </a:lnTo>
                  <a:close/>
                </a:path>
              </a:pathLst>
            </a:custGeom>
            <a:ln w="254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10108310" y="4106417"/>
            <a:ext cx="553403" cy="585788"/>
            <a:chOff x="6738873" y="2737611"/>
            <a:chExt cx="368935" cy="390525"/>
          </a:xfrm>
        </p:grpSpPr>
        <p:sp>
          <p:nvSpPr>
            <p:cNvPr id="58" name="object 58"/>
            <p:cNvSpPr/>
            <p:nvPr/>
          </p:nvSpPr>
          <p:spPr>
            <a:xfrm>
              <a:off x="6751573" y="2750311"/>
              <a:ext cx="343535" cy="365125"/>
            </a:xfrm>
            <a:custGeom>
              <a:avLst/>
              <a:gdLst/>
              <a:ahLst/>
              <a:cxnLst/>
              <a:rect l="l" t="t" r="r" b="b"/>
              <a:pathLst>
                <a:path w="343534" h="365125">
                  <a:moveTo>
                    <a:pt x="257682" y="0"/>
                  </a:moveTo>
                  <a:lnTo>
                    <a:pt x="85851" y="0"/>
                  </a:lnTo>
                  <a:lnTo>
                    <a:pt x="85851" y="192912"/>
                  </a:lnTo>
                  <a:lnTo>
                    <a:pt x="0" y="192912"/>
                  </a:lnTo>
                  <a:lnTo>
                    <a:pt x="171703" y="364616"/>
                  </a:lnTo>
                  <a:lnTo>
                    <a:pt x="343534" y="192912"/>
                  </a:lnTo>
                  <a:lnTo>
                    <a:pt x="257682" y="192912"/>
                  </a:lnTo>
                  <a:lnTo>
                    <a:pt x="257682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6751573" y="2750311"/>
              <a:ext cx="343535" cy="365125"/>
            </a:xfrm>
            <a:custGeom>
              <a:avLst/>
              <a:gdLst/>
              <a:ahLst/>
              <a:cxnLst/>
              <a:rect l="l" t="t" r="r" b="b"/>
              <a:pathLst>
                <a:path w="343534" h="365125">
                  <a:moveTo>
                    <a:pt x="257682" y="0"/>
                  </a:moveTo>
                  <a:lnTo>
                    <a:pt x="257682" y="192912"/>
                  </a:lnTo>
                  <a:lnTo>
                    <a:pt x="343534" y="192912"/>
                  </a:lnTo>
                  <a:lnTo>
                    <a:pt x="171703" y="364616"/>
                  </a:lnTo>
                  <a:lnTo>
                    <a:pt x="0" y="192912"/>
                  </a:lnTo>
                  <a:lnTo>
                    <a:pt x="85851" y="192912"/>
                  </a:lnTo>
                  <a:lnTo>
                    <a:pt x="85851" y="0"/>
                  </a:lnTo>
                  <a:lnTo>
                    <a:pt x="257682" y="0"/>
                  </a:lnTo>
                  <a:close/>
                </a:path>
              </a:pathLst>
            </a:custGeom>
            <a:ln w="25400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10117645" y="6342887"/>
            <a:ext cx="553403" cy="584835"/>
            <a:chOff x="6745096" y="4228591"/>
            <a:chExt cx="368935" cy="389890"/>
          </a:xfrm>
        </p:grpSpPr>
        <p:sp>
          <p:nvSpPr>
            <p:cNvPr id="61" name="object 61"/>
            <p:cNvSpPr/>
            <p:nvPr/>
          </p:nvSpPr>
          <p:spPr>
            <a:xfrm>
              <a:off x="6757796" y="4241291"/>
              <a:ext cx="343535" cy="364490"/>
            </a:xfrm>
            <a:custGeom>
              <a:avLst/>
              <a:gdLst/>
              <a:ahLst/>
              <a:cxnLst/>
              <a:rect l="l" t="t" r="r" b="b"/>
              <a:pathLst>
                <a:path w="343534" h="364489">
                  <a:moveTo>
                    <a:pt x="257682" y="0"/>
                  </a:moveTo>
                  <a:lnTo>
                    <a:pt x="85978" y="0"/>
                  </a:lnTo>
                  <a:lnTo>
                    <a:pt x="85978" y="192785"/>
                  </a:lnTo>
                  <a:lnTo>
                    <a:pt x="0" y="192785"/>
                  </a:lnTo>
                  <a:lnTo>
                    <a:pt x="171830" y="364489"/>
                  </a:lnTo>
                  <a:lnTo>
                    <a:pt x="343534" y="192785"/>
                  </a:lnTo>
                  <a:lnTo>
                    <a:pt x="257682" y="192785"/>
                  </a:lnTo>
                  <a:lnTo>
                    <a:pt x="257682" y="0"/>
                  </a:lnTo>
                  <a:close/>
                </a:path>
              </a:pathLst>
            </a:custGeom>
            <a:solidFill>
              <a:srgbClr val="1C4270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6757796" y="4241291"/>
              <a:ext cx="343535" cy="364490"/>
            </a:xfrm>
            <a:custGeom>
              <a:avLst/>
              <a:gdLst/>
              <a:ahLst/>
              <a:cxnLst/>
              <a:rect l="l" t="t" r="r" b="b"/>
              <a:pathLst>
                <a:path w="343534" h="364489">
                  <a:moveTo>
                    <a:pt x="257682" y="0"/>
                  </a:moveTo>
                  <a:lnTo>
                    <a:pt x="257682" y="192785"/>
                  </a:lnTo>
                  <a:lnTo>
                    <a:pt x="343534" y="192785"/>
                  </a:lnTo>
                  <a:lnTo>
                    <a:pt x="171830" y="364489"/>
                  </a:lnTo>
                  <a:lnTo>
                    <a:pt x="0" y="192785"/>
                  </a:lnTo>
                  <a:lnTo>
                    <a:pt x="85978" y="192785"/>
                  </a:lnTo>
                  <a:lnTo>
                    <a:pt x="85978" y="0"/>
                  </a:lnTo>
                  <a:lnTo>
                    <a:pt x="257682" y="0"/>
                  </a:lnTo>
                  <a:close/>
                </a:path>
              </a:pathLst>
            </a:custGeom>
            <a:ln w="25400">
              <a:solidFill>
                <a:srgbClr val="1C4270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3" name="object 6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defTabSz="1371600">
              <a:lnSpc>
                <a:spcPts val="2421"/>
              </a:lnSpc>
            </a:pPr>
            <a:fld id="{81D60167-4931-47E6-BA6A-407CBD079E47}" type="slidenum">
              <a:rPr kern="0" spc="-38" dirty="0">
                <a:solidFill>
                  <a:prstClr val="white"/>
                </a:solidFill>
              </a:rPr>
              <a:pPr marL="57150" defTabSz="1371600">
                <a:lnSpc>
                  <a:spcPts val="2421"/>
                </a:lnSpc>
              </a:pPr>
              <a:t>5</a:t>
            </a:fld>
            <a:endParaRPr kern="0" spc="-38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2"/>
          <p:cNvPicPr preferRelativeResize="0"/>
          <p:nvPr/>
        </p:nvPicPr>
        <p:blipFill rotWithShape="1">
          <a:blip r:embed="rId3">
            <a:alphaModFix/>
          </a:blip>
          <a:srcRect l="8085" t="20158" r="680" b="2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/>
          <p:nvPr/>
        </p:nvSpPr>
        <p:spPr>
          <a:xfrm>
            <a:off x="3004526" y="1229558"/>
            <a:ext cx="15131213" cy="8866262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12"/>
          <p:cNvSpPr/>
          <p:nvPr/>
        </p:nvSpPr>
        <p:spPr>
          <a:xfrm>
            <a:off x="0" y="1"/>
            <a:ext cx="18288000" cy="1229558"/>
          </a:xfrm>
          <a:prstGeom prst="rect">
            <a:avLst/>
          </a:prstGeom>
          <a:solidFill>
            <a:srgbClr val="545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4" name="Google Shape;32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5361" y="4878785"/>
            <a:ext cx="3181712" cy="211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2"/>
          <p:cNvPicPr preferRelativeResize="0"/>
          <p:nvPr/>
        </p:nvPicPr>
        <p:blipFill rotWithShape="1">
          <a:blip r:embed="rId5">
            <a:alphaModFix/>
          </a:blip>
          <a:srcRect l="11482" t="18887" r="10764" b="15821"/>
          <a:stretch/>
        </p:blipFill>
        <p:spPr>
          <a:xfrm>
            <a:off x="7689515" y="4878785"/>
            <a:ext cx="2524361" cy="211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"/>
          <p:cNvPicPr preferRelativeResize="0"/>
          <p:nvPr/>
        </p:nvPicPr>
        <p:blipFill rotWithShape="1">
          <a:blip r:embed="rId6">
            <a:alphaModFix/>
          </a:blip>
          <a:srcRect r="16759"/>
          <a:stretch/>
        </p:blipFill>
        <p:spPr>
          <a:xfrm>
            <a:off x="11111708" y="4878785"/>
            <a:ext cx="2641911" cy="211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351872" y="4878785"/>
            <a:ext cx="2119815" cy="211981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2"/>
          <p:cNvSpPr txBox="1"/>
          <p:nvPr/>
        </p:nvSpPr>
        <p:spPr>
          <a:xfrm>
            <a:off x="485458" y="276226"/>
            <a:ext cx="15182804" cy="86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5625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Alat Pelindung Kerja dan Alat Pelindung Diri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2"/>
          <p:cNvSpPr txBox="1"/>
          <p:nvPr/>
        </p:nvSpPr>
        <p:spPr>
          <a:xfrm>
            <a:off x="4346925" y="1452339"/>
            <a:ext cx="120363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0000"/>
              </a:lnSpc>
              <a:buClr>
                <a:srgbClr val="000000"/>
              </a:buClr>
            </a:pPr>
            <a:r>
              <a:rPr lang="en-US" sz="3000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Alat Pelindung Kerja (APK) dan Alat Pelindung Diri (APD) termasuk </a:t>
            </a:r>
            <a:r>
              <a:rPr lang="en-US" sz="3000" b="1" kern="0">
                <a:solidFill>
                  <a:srgbClr val="EA34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barang habis pakai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2"/>
          <p:cNvSpPr/>
          <p:nvPr/>
        </p:nvSpPr>
        <p:spPr>
          <a:xfrm rot="5400000">
            <a:off x="10774797" y="-1320427"/>
            <a:ext cx="556206" cy="8597942"/>
          </a:xfrm>
          <a:prstGeom prst="rect">
            <a:avLst/>
          </a:prstGeom>
          <a:solidFill>
            <a:srgbClr val="F3DB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2"/>
          <p:cNvSpPr txBox="1"/>
          <p:nvPr/>
        </p:nvSpPr>
        <p:spPr>
          <a:xfrm>
            <a:off x="6754001" y="2690925"/>
            <a:ext cx="8598000" cy="66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0005"/>
              </a:lnSpc>
              <a:buClr>
                <a:srgbClr val="000000"/>
              </a:buClr>
            </a:pPr>
            <a:r>
              <a:rPr lang="en-US" sz="35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ALAT PELINDUNG KERJA (APK)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2"/>
          <p:cNvSpPr txBox="1"/>
          <p:nvPr/>
        </p:nvSpPr>
        <p:spPr>
          <a:xfrm>
            <a:off x="3004526" y="7331975"/>
            <a:ext cx="3749405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1.Jaring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pengaman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(Safety Net)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2"/>
          <p:cNvSpPr txBox="1"/>
          <p:nvPr/>
        </p:nvSpPr>
        <p:spPr>
          <a:xfrm>
            <a:off x="6820729" y="7331975"/>
            <a:ext cx="3749405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Tali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(Safety Line)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2"/>
          <p:cNvSpPr txBox="1"/>
          <p:nvPr/>
        </p:nvSpPr>
        <p:spPr>
          <a:xfrm>
            <a:off x="10636808" y="7331975"/>
            <a:ext cx="3749405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Pagar pengaman (Guard Railing)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2"/>
          <p:cNvSpPr txBox="1"/>
          <p:nvPr/>
        </p:nvSpPr>
        <p:spPr>
          <a:xfrm>
            <a:off x="14319659" y="7331975"/>
            <a:ext cx="3749405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4. Lantai Penahan jatuh (Safety Deck)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36" name="Google Shape;336;p12"/>
          <p:cNvGrpSpPr/>
          <p:nvPr/>
        </p:nvGrpSpPr>
        <p:grpSpPr>
          <a:xfrm>
            <a:off x="3375359" y="3624368"/>
            <a:ext cx="9015480" cy="579256"/>
            <a:chOff x="0" y="0"/>
            <a:chExt cx="12020640" cy="772343"/>
          </a:xfrm>
        </p:grpSpPr>
        <p:sp>
          <p:nvSpPr>
            <p:cNvPr id="337" name="Google Shape;337;p12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2"/>
            <p:cNvSpPr txBox="1"/>
            <p:nvPr/>
          </p:nvSpPr>
          <p:spPr>
            <a:xfrm>
              <a:off x="250140" y="19838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25">
            <a:extLst>
              <a:ext uri="{FF2B5EF4-FFF2-40B4-BE49-F238E27FC236}">
                <a16:creationId xmlns:a16="http://schemas.microsoft.com/office/drawing/2014/main" id="{939EA0AC-A414-E895-4CBA-89C5ADE500D2}"/>
              </a:ext>
            </a:extLst>
          </p:cNvPr>
          <p:cNvSpPr/>
          <p:nvPr/>
        </p:nvSpPr>
        <p:spPr>
          <a:xfrm>
            <a:off x="15949966" y="8957435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3"/>
          <p:cNvPicPr preferRelativeResize="0"/>
          <p:nvPr/>
        </p:nvPicPr>
        <p:blipFill rotWithShape="1">
          <a:blip r:embed="rId3">
            <a:alphaModFix/>
          </a:blip>
          <a:srcRect l="8085" t="20158" r="680" b="2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3"/>
          <p:cNvSpPr/>
          <p:nvPr/>
        </p:nvSpPr>
        <p:spPr>
          <a:xfrm>
            <a:off x="3004526" y="1229558"/>
            <a:ext cx="15131213" cy="8866262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/>
          <p:nvPr/>
        </p:nvSpPr>
        <p:spPr>
          <a:xfrm>
            <a:off x="0" y="1"/>
            <a:ext cx="18288000" cy="1229558"/>
          </a:xfrm>
          <a:prstGeom prst="rect">
            <a:avLst/>
          </a:prstGeom>
          <a:solidFill>
            <a:srgbClr val="545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7" name="Google Shape;34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1465" y="3300550"/>
            <a:ext cx="1872176" cy="187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13443" y="3300548"/>
            <a:ext cx="1480380" cy="148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"/>
          <p:cNvPicPr preferRelativeResize="0"/>
          <p:nvPr/>
        </p:nvPicPr>
        <p:blipFill rotWithShape="1">
          <a:blip r:embed="rId6">
            <a:alphaModFix/>
          </a:blip>
          <a:srcRect l="25163" r="12315"/>
          <a:stretch/>
        </p:blipFill>
        <p:spPr>
          <a:xfrm>
            <a:off x="14236343" y="3271327"/>
            <a:ext cx="2352575" cy="171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71418" y="6724133"/>
            <a:ext cx="3035810" cy="202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30968" y="6724133"/>
            <a:ext cx="3038798" cy="2025864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3"/>
          <p:cNvSpPr txBox="1"/>
          <p:nvPr/>
        </p:nvSpPr>
        <p:spPr>
          <a:xfrm>
            <a:off x="485458" y="276226"/>
            <a:ext cx="15182804" cy="86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5625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Alat Pelindung Kerja dan Alat Pelindung Diri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3"/>
          <p:cNvSpPr/>
          <p:nvPr/>
        </p:nvSpPr>
        <p:spPr>
          <a:xfrm rot="5400000">
            <a:off x="10815720" y="-2444344"/>
            <a:ext cx="556206" cy="8597942"/>
          </a:xfrm>
          <a:prstGeom prst="rect">
            <a:avLst/>
          </a:prstGeom>
          <a:solidFill>
            <a:srgbClr val="F3DB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3"/>
          <p:cNvSpPr txBox="1"/>
          <p:nvPr/>
        </p:nvSpPr>
        <p:spPr>
          <a:xfrm>
            <a:off x="6794801" y="1567001"/>
            <a:ext cx="8598000" cy="66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0005"/>
              </a:lnSpc>
              <a:buClr>
                <a:srgbClr val="000000"/>
              </a:buClr>
            </a:pPr>
            <a:r>
              <a:rPr lang="en-US" sz="35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ALAT PELINDUNG KERJA (APK)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3"/>
          <p:cNvSpPr txBox="1"/>
          <p:nvPr/>
        </p:nvSpPr>
        <p:spPr>
          <a:xfrm>
            <a:off x="3952850" y="5195965"/>
            <a:ext cx="3749405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5.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Tangga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3"/>
          <p:cNvSpPr txBox="1"/>
          <p:nvPr/>
        </p:nvSpPr>
        <p:spPr>
          <a:xfrm>
            <a:off x="8167755" y="4867352"/>
            <a:ext cx="4804752" cy="193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6. Pembatas area (Restricted Area) (3 inch x 300 m)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3"/>
          <p:cNvSpPr txBox="1"/>
          <p:nvPr/>
        </p:nvSpPr>
        <p:spPr>
          <a:xfrm>
            <a:off x="13263532" y="5125098"/>
            <a:ext cx="4402898" cy="193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7. Perlengkapan keselamatan bencana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endParaRPr sz="2999" b="1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8" name="Google Shape;358;p13"/>
          <p:cNvSpPr txBox="1"/>
          <p:nvPr/>
        </p:nvSpPr>
        <p:spPr>
          <a:xfrm>
            <a:off x="5914621" y="8883349"/>
            <a:ext cx="3749405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8. Penutup Lubang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3"/>
          <p:cNvSpPr txBox="1"/>
          <p:nvPr/>
        </p:nvSpPr>
        <p:spPr>
          <a:xfrm>
            <a:off x="11093824" y="8964737"/>
            <a:ext cx="4507763" cy="92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9. 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Pelindung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tenaga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999" b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kerja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2999" b="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shelter</a:t>
            </a:r>
            <a:r>
              <a:rPr lang="en-US" sz="2999" b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60" name="Google Shape;360;p13"/>
          <p:cNvGrpSpPr/>
          <p:nvPr/>
        </p:nvGrpSpPr>
        <p:grpSpPr>
          <a:xfrm>
            <a:off x="3569094" y="2420371"/>
            <a:ext cx="9015480" cy="579256"/>
            <a:chOff x="0" y="0"/>
            <a:chExt cx="12020640" cy="772343"/>
          </a:xfrm>
        </p:grpSpPr>
        <p:sp>
          <p:nvSpPr>
            <p:cNvPr id="361" name="Google Shape;361;p13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3"/>
            <p:cNvSpPr txBox="1"/>
            <p:nvPr/>
          </p:nvSpPr>
          <p:spPr>
            <a:xfrm>
              <a:off x="250140" y="19838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25">
            <a:extLst>
              <a:ext uri="{FF2B5EF4-FFF2-40B4-BE49-F238E27FC236}">
                <a16:creationId xmlns:a16="http://schemas.microsoft.com/office/drawing/2014/main" id="{9DD3D1DE-F22B-67BA-332F-2568649DCFE9}"/>
              </a:ext>
            </a:extLst>
          </p:cNvPr>
          <p:cNvSpPr/>
          <p:nvPr/>
        </p:nvSpPr>
        <p:spPr>
          <a:xfrm>
            <a:off x="16183466" y="8900327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4"/>
          <p:cNvPicPr preferRelativeResize="0"/>
          <p:nvPr/>
        </p:nvPicPr>
        <p:blipFill rotWithShape="1">
          <a:blip r:embed="rId3">
            <a:alphaModFix/>
          </a:blip>
          <a:srcRect l="8085" t="20158" r="680" b="2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4"/>
          <p:cNvSpPr/>
          <p:nvPr/>
        </p:nvSpPr>
        <p:spPr>
          <a:xfrm>
            <a:off x="3004526" y="1229558"/>
            <a:ext cx="15131213" cy="8866262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4"/>
          <p:cNvSpPr/>
          <p:nvPr/>
        </p:nvSpPr>
        <p:spPr>
          <a:xfrm>
            <a:off x="0" y="1"/>
            <a:ext cx="18288000" cy="1229558"/>
          </a:xfrm>
          <a:prstGeom prst="rect">
            <a:avLst/>
          </a:prstGeom>
          <a:solidFill>
            <a:srgbClr val="545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1" name="Google Shape;371;p14"/>
          <p:cNvGrpSpPr/>
          <p:nvPr/>
        </p:nvGrpSpPr>
        <p:grpSpPr>
          <a:xfrm>
            <a:off x="9857660" y="4953020"/>
            <a:ext cx="1358268" cy="4808027"/>
            <a:chOff x="0" y="0"/>
            <a:chExt cx="1811024" cy="6410703"/>
          </a:xfrm>
        </p:grpSpPr>
        <p:pic>
          <p:nvPicPr>
            <p:cNvPr id="372" name="Google Shape;372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811024" cy="6410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9103" y="1093308"/>
              <a:ext cx="992241" cy="652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5539" y="870486"/>
              <a:ext cx="955805" cy="44564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5" name="Google Shape;375;p14"/>
          <p:cNvCxnSpPr/>
          <p:nvPr/>
        </p:nvCxnSpPr>
        <p:spPr>
          <a:xfrm rot="5400000">
            <a:off x="10101184" y="4380228"/>
            <a:ext cx="653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76" name="Google Shape;376;p14"/>
          <p:cNvGrpSpPr/>
          <p:nvPr/>
        </p:nvGrpSpPr>
        <p:grpSpPr>
          <a:xfrm>
            <a:off x="9222735" y="3278751"/>
            <a:ext cx="807687" cy="784191"/>
            <a:chOff x="0" y="0"/>
            <a:chExt cx="1076916" cy="1045587"/>
          </a:xfrm>
        </p:grpSpPr>
        <p:pic>
          <p:nvPicPr>
            <p:cNvPr id="377" name="Google Shape;377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960" y="224297"/>
              <a:ext cx="848996" cy="51094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9" name="Google Shape;379;p14"/>
          <p:cNvCxnSpPr>
            <a:cxnSpLocks/>
          </p:cNvCxnSpPr>
          <p:nvPr/>
        </p:nvCxnSpPr>
        <p:spPr>
          <a:xfrm>
            <a:off x="8376569" y="4342069"/>
            <a:ext cx="1481091" cy="131109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0" name="Google Shape;380;p14"/>
          <p:cNvGrpSpPr/>
          <p:nvPr/>
        </p:nvGrpSpPr>
        <p:grpSpPr>
          <a:xfrm>
            <a:off x="6471189" y="3392178"/>
            <a:ext cx="807687" cy="784191"/>
            <a:chOff x="0" y="0"/>
            <a:chExt cx="1076916" cy="1045587"/>
          </a:xfrm>
        </p:grpSpPr>
        <p:pic>
          <p:nvPicPr>
            <p:cNvPr id="381" name="Google Shape;381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6926" y="334123"/>
              <a:ext cx="863790" cy="40274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83" name="Google Shape;383;p14"/>
          <p:cNvCxnSpPr>
            <a:cxnSpLocks/>
          </p:cNvCxnSpPr>
          <p:nvPr/>
        </p:nvCxnSpPr>
        <p:spPr>
          <a:xfrm flipH="1">
            <a:off x="11012411" y="4291911"/>
            <a:ext cx="946407" cy="136900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4" name="Google Shape;384;p14"/>
          <p:cNvGrpSpPr/>
          <p:nvPr/>
        </p:nvGrpSpPr>
        <p:grpSpPr>
          <a:xfrm>
            <a:off x="11820801" y="3392324"/>
            <a:ext cx="807687" cy="784191"/>
            <a:chOff x="0" y="0"/>
            <a:chExt cx="1076916" cy="1045587"/>
          </a:xfrm>
        </p:grpSpPr>
        <p:pic>
          <p:nvPicPr>
            <p:cNvPr id="385" name="Google Shape;385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86201" y="153862"/>
              <a:ext cx="504514" cy="73786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87" name="Google Shape;387;p14"/>
          <p:cNvCxnSpPr>
            <a:cxnSpLocks/>
          </p:cNvCxnSpPr>
          <p:nvPr/>
        </p:nvCxnSpPr>
        <p:spPr>
          <a:xfrm>
            <a:off x="6520019" y="4540347"/>
            <a:ext cx="3337643" cy="157607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8" name="Google Shape;388;p14"/>
          <p:cNvGrpSpPr/>
          <p:nvPr/>
        </p:nvGrpSpPr>
        <p:grpSpPr>
          <a:xfrm>
            <a:off x="3954585" y="3904494"/>
            <a:ext cx="807687" cy="784191"/>
            <a:chOff x="0" y="0"/>
            <a:chExt cx="1076916" cy="1045587"/>
          </a:xfrm>
        </p:grpSpPr>
        <p:pic>
          <p:nvPicPr>
            <p:cNvPr id="389" name="Google Shape;389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939" y="200859"/>
              <a:ext cx="695038" cy="64386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91" name="Google Shape;391;p14"/>
          <p:cNvCxnSpPr>
            <a:cxnSpLocks/>
          </p:cNvCxnSpPr>
          <p:nvPr/>
        </p:nvCxnSpPr>
        <p:spPr>
          <a:xfrm flipH="1">
            <a:off x="11006728" y="4159736"/>
            <a:ext cx="3210086" cy="196572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2" name="Google Shape;392;p14"/>
          <p:cNvGrpSpPr/>
          <p:nvPr/>
        </p:nvGrpSpPr>
        <p:grpSpPr>
          <a:xfrm>
            <a:off x="14302850" y="3349754"/>
            <a:ext cx="807687" cy="784191"/>
            <a:chOff x="0" y="0"/>
            <a:chExt cx="1076916" cy="1045587"/>
          </a:xfrm>
        </p:grpSpPr>
        <p:pic>
          <p:nvPicPr>
            <p:cNvPr id="393" name="Google Shape;393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22029" y="142126"/>
              <a:ext cx="909058" cy="76133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95" name="Google Shape;395;p14"/>
          <p:cNvCxnSpPr>
            <a:cxnSpLocks/>
          </p:cNvCxnSpPr>
          <p:nvPr/>
        </p:nvCxnSpPr>
        <p:spPr>
          <a:xfrm>
            <a:off x="7287749" y="5696788"/>
            <a:ext cx="2338830" cy="93798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6" name="Google Shape;396;p14"/>
          <p:cNvGrpSpPr/>
          <p:nvPr/>
        </p:nvGrpSpPr>
        <p:grpSpPr>
          <a:xfrm>
            <a:off x="3344391" y="4942194"/>
            <a:ext cx="807687" cy="784191"/>
            <a:chOff x="0" y="0"/>
            <a:chExt cx="1076916" cy="1045587"/>
          </a:xfrm>
        </p:grpSpPr>
        <p:pic>
          <p:nvPicPr>
            <p:cNvPr id="397" name="Google Shape;397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7826" y="142187"/>
              <a:ext cx="845793" cy="76121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99" name="Google Shape;399;p14"/>
          <p:cNvCxnSpPr>
            <a:cxnSpLocks/>
          </p:cNvCxnSpPr>
          <p:nvPr/>
        </p:nvCxnSpPr>
        <p:spPr>
          <a:xfrm flipH="1">
            <a:off x="11215928" y="5467070"/>
            <a:ext cx="2886275" cy="11771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00" name="Google Shape;400;p14"/>
          <p:cNvGrpSpPr/>
          <p:nvPr/>
        </p:nvGrpSpPr>
        <p:grpSpPr>
          <a:xfrm>
            <a:off x="14350734" y="4718241"/>
            <a:ext cx="807687" cy="784191"/>
            <a:chOff x="0" y="0"/>
            <a:chExt cx="1076916" cy="1045587"/>
          </a:xfrm>
        </p:grpSpPr>
        <p:pic>
          <p:nvPicPr>
            <p:cNvPr id="401" name="Google Shape;401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1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52592" y="179645"/>
              <a:ext cx="823146" cy="68629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03" name="Google Shape;403;p14"/>
          <p:cNvCxnSpPr>
            <a:cxnSpLocks/>
            <a:stCxn id="440" idx="3"/>
          </p:cNvCxnSpPr>
          <p:nvPr/>
        </p:nvCxnSpPr>
        <p:spPr>
          <a:xfrm>
            <a:off x="6142951" y="6418994"/>
            <a:ext cx="3483629" cy="9285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04" name="Google Shape;404;p14"/>
          <p:cNvGrpSpPr/>
          <p:nvPr/>
        </p:nvGrpSpPr>
        <p:grpSpPr>
          <a:xfrm>
            <a:off x="3378113" y="6016724"/>
            <a:ext cx="807687" cy="784191"/>
            <a:chOff x="0" y="0"/>
            <a:chExt cx="1076916" cy="1045587"/>
          </a:xfrm>
        </p:grpSpPr>
        <p:pic>
          <p:nvPicPr>
            <p:cNvPr id="405" name="Google Shape;405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04544" y="191442"/>
              <a:ext cx="667828" cy="66782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07" name="Google Shape;407;p14"/>
          <p:cNvCxnSpPr>
            <a:cxnSpLocks/>
          </p:cNvCxnSpPr>
          <p:nvPr/>
        </p:nvCxnSpPr>
        <p:spPr>
          <a:xfrm flipH="1" flipV="1">
            <a:off x="11273088" y="7092815"/>
            <a:ext cx="3402744" cy="597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08" name="Google Shape;408;p14"/>
          <p:cNvGrpSpPr/>
          <p:nvPr/>
        </p:nvGrpSpPr>
        <p:grpSpPr>
          <a:xfrm>
            <a:off x="15060162" y="7313987"/>
            <a:ext cx="807687" cy="784191"/>
            <a:chOff x="0" y="0"/>
            <a:chExt cx="1076916" cy="1045587"/>
          </a:xfrm>
        </p:grpSpPr>
        <p:pic>
          <p:nvPicPr>
            <p:cNvPr id="409" name="Google Shape;409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1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94645" y="154093"/>
              <a:ext cx="687626" cy="7374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11" name="Google Shape;411;p14"/>
          <p:cNvCxnSpPr>
            <a:cxnSpLocks/>
            <a:stCxn id="442" idx="3"/>
          </p:cNvCxnSpPr>
          <p:nvPr/>
        </p:nvCxnSpPr>
        <p:spPr>
          <a:xfrm>
            <a:off x="6037255" y="7482238"/>
            <a:ext cx="3553535" cy="382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12" name="Google Shape;412;p14"/>
          <p:cNvGrpSpPr/>
          <p:nvPr/>
        </p:nvGrpSpPr>
        <p:grpSpPr>
          <a:xfrm>
            <a:off x="3407487" y="6990159"/>
            <a:ext cx="807687" cy="784191"/>
            <a:chOff x="0" y="0"/>
            <a:chExt cx="1076916" cy="1045587"/>
          </a:xfrm>
        </p:grpSpPr>
        <p:pic>
          <p:nvPicPr>
            <p:cNvPr id="413" name="Google Shape;413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1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90035" y="62658"/>
              <a:ext cx="896845" cy="92027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15" name="Google Shape;415;p14"/>
          <p:cNvCxnSpPr>
            <a:cxnSpLocks/>
          </p:cNvCxnSpPr>
          <p:nvPr/>
        </p:nvCxnSpPr>
        <p:spPr>
          <a:xfrm flipH="1" flipV="1">
            <a:off x="11402712" y="7556843"/>
            <a:ext cx="1614645" cy="7655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16" name="Google Shape;416;p14"/>
          <p:cNvGrpSpPr/>
          <p:nvPr/>
        </p:nvGrpSpPr>
        <p:grpSpPr>
          <a:xfrm>
            <a:off x="13168421" y="8101367"/>
            <a:ext cx="807687" cy="784191"/>
            <a:chOff x="0" y="0"/>
            <a:chExt cx="1076916" cy="1045587"/>
          </a:xfrm>
        </p:grpSpPr>
        <p:pic>
          <p:nvPicPr>
            <p:cNvPr id="417" name="Google Shape;417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17298" y="176234"/>
              <a:ext cx="693120" cy="69312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19" name="Google Shape;419;p14"/>
          <p:cNvCxnSpPr>
            <a:cxnSpLocks/>
            <a:stCxn id="444" idx="3"/>
          </p:cNvCxnSpPr>
          <p:nvPr/>
        </p:nvCxnSpPr>
        <p:spPr>
          <a:xfrm>
            <a:off x="6140199" y="8287141"/>
            <a:ext cx="3486380" cy="19643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20" name="Google Shape;420;p14"/>
          <p:cNvGrpSpPr/>
          <p:nvPr/>
        </p:nvGrpSpPr>
        <p:grpSpPr>
          <a:xfrm>
            <a:off x="3538863" y="7933176"/>
            <a:ext cx="807687" cy="784191"/>
            <a:chOff x="0" y="0"/>
            <a:chExt cx="1076916" cy="1045587"/>
          </a:xfrm>
        </p:grpSpPr>
        <p:pic>
          <p:nvPicPr>
            <p:cNvPr id="421" name="Google Shape;421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1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83447" y="103935"/>
              <a:ext cx="760899" cy="76215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23" name="Google Shape;423;p14"/>
          <p:cNvCxnSpPr>
            <a:cxnSpLocks/>
          </p:cNvCxnSpPr>
          <p:nvPr/>
        </p:nvCxnSpPr>
        <p:spPr>
          <a:xfrm flipH="1">
            <a:off x="11041263" y="9570062"/>
            <a:ext cx="361449" cy="5004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24" name="Google Shape;424;p14"/>
          <p:cNvGrpSpPr/>
          <p:nvPr/>
        </p:nvGrpSpPr>
        <p:grpSpPr>
          <a:xfrm>
            <a:off x="11554974" y="9212967"/>
            <a:ext cx="807687" cy="784191"/>
            <a:chOff x="0" y="0"/>
            <a:chExt cx="1076916" cy="1045587"/>
          </a:xfrm>
        </p:grpSpPr>
        <p:pic>
          <p:nvPicPr>
            <p:cNvPr id="425" name="Google Shape;425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14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39110" y="133679"/>
              <a:ext cx="798696" cy="7727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" name="Google Shape;427;p14"/>
          <p:cNvGrpSpPr/>
          <p:nvPr/>
        </p:nvGrpSpPr>
        <p:grpSpPr>
          <a:xfrm>
            <a:off x="3525591" y="8835918"/>
            <a:ext cx="807687" cy="784191"/>
            <a:chOff x="0" y="0"/>
            <a:chExt cx="1076916" cy="1045587"/>
          </a:xfrm>
        </p:grpSpPr>
        <p:pic>
          <p:nvPicPr>
            <p:cNvPr id="428" name="Google Shape;428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076916" cy="104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1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79014" y="78877"/>
              <a:ext cx="468089" cy="8018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0" name="Google Shape;430;p14"/>
          <p:cNvSpPr txBox="1"/>
          <p:nvPr/>
        </p:nvSpPr>
        <p:spPr>
          <a:xfrm>
            <a:off x="485458" y="276226"/>
            <a:ext cx="15182804" cy="86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5625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Alat Pelindung Kerja dan Alat Pelindung Diri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14"/>
          <p:cNvSpPr/>
          <p:nvPr/>
        </p:nvSpPr>
        <p:spPr>
          <a:xfrm rot="5400000">
            <a:off x="10490609" y="-2444344"/>
            <a:ext cx="556206" cy="8597942"/>
          </a:xfrm>
          <a:prstGeom prst="rect">
            <a:avLst/>
          </a:prstGeom>
          <a:solidFill>
            <a:srgbClr val="DDAD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14"/>
          <p:cNvSpPr txBox="1"/>
          <p:nvPr/>
        </p:nvSpPr>
        <p:spPr>
          <a:xfrm>
            <a:off x="6469625" y="1567001"/>
            <a:ext cx="8598000" cy="66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0005"/>
              </a:lnSpc>
              <a:buClr>
                <a:srgbClr val="000000"/>
              </a:buClr>
            </a:pPr>
            <a:r>
              <a:rPr lang="en-US" sz="35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ALAT PELINDUNG DIRI (APD)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14"/>
          <p:cNvSpPr txBox="1"/>
          <p:nvPr/>
        </p:nvSpPr>
        <p:spPr>
          <a:xfrm>
            <a:off x="9857660" y="3381194"/>
            <a:ext cx="1822103" cy="68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Helm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pelindung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(Safety Helmet)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14"/>
          <p:cNvSpPr txBox="1"/>
          <p:nvPr/>
        </p:nvSpPr>
        <p:spPr>
          <a:xfrm>
            <a:off x="7223272" y="3499795"/>
            <a:ext cx="1957151" cy="68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160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Pelindung mata (Goggles, Spectacles)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14"/>
          <p:cNvSpPr txBox="1"/>
          <p:nvPr/>
        </p:nvSpPr>
        <p:spPr>
          <a:xfrm>
            <a:off x="12648230" y="3568676"/>
            <a:ext cx="1568582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Tameng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muka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(Face Shield)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4"/>
          <p:cNvSpPr txBox="1"/>
          <p:nvPr/>
        </p:nvSpPr>
        <p:spPr>
          <a:xfrm>
            <a:off x="4762273" y="4059773"/>
            <a:ext cx="1957151" cy="68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Perlengkapan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</a:p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selam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4"/>
          <p:cNvSpPr txBox="1"/>
          <p:nvPr/>
        </p:nvSpPr>
        <p:spPr>
          <a:xfrm>
            <a:off x="15182134" y="3245139"/>
            <a:ext cx="1957151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65" indent="-285765" algn="ctr" defTabSz="914445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Pelindung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telinga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Ear Muff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14"/>
          <p:cNvSpPr txBox="1"/>
          <p:nvPr/>
        </p:nvSpPr>
        <p:spPr>
          <a:xfrm>
            <a:off x="4227505" y="4902027"/>
            <a:ext cx="3148583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65" indent="-285765" algn="ctr" defTabSz="914445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Pelindung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pernafasan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mulut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masker respirator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14"/>
          <p:cNvSpPr txBox="1"/>
          <p:nvPr/>
        </p:nvSpPr>
        <p:spPr>
          <a:xfrm>
            <a:off x="15214167" y="4356267"/>
            <a:ext cx="1724010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65" indent="-285765" algn="ctr" defTabSz="914445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Sarung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tangan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(Safety Gloves)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0" name="Google Shape;440;p14"/>
          <p:cNvSpPr txBox="1"/>
          <p:nvPr/>
        </p:nvSpPr>
        <p:spPr>
          <a:xfrm>
            <a:off x="4185800" y="5926295"/>
            <a:ext cx="1957151" cy="98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Penunjang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seluruh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tubuh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Full Body Harness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double </a:t>
            </a:r>
            <a:r>
              <a:rPr lang="en-US" sz="1601" i="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lanyard+full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absorber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14"/>
          <p:cNvSpPr txBox="1"/>
          <p:nvPr/>
        </p:nvSpPr>
        <p:spPr>
          <a:xfrm>
            <a:off x="15984419" y="7432911"/>
            <a:ext cx="1724010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Jaket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pelampung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(Life Vest)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2" name="Google Shape;442;p14"/>
          <p:cNvSpPr txBox="1"/>
          <p:nvPr/>
        </p:nvSpPr>
        <p:spPr>
          <a:xfrm>
            <a:off x="4080104" y="7235888"/>
            <a:ext cx="1957151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Ban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Pelampung</a:t>
            </a:r>
            <a:endParaRPr lang="en-US" sz="160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lifebuoy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)</a:t>
            </a:r>
            <a:endParaRPr sz="14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3" name="Google Shape;443;p14"/>
          <p:cNvSpPr txBox="1"/>
          <p:nvPr/>
        </p:nvSpPr>
        <p:spPr>
          <a:xfrm>
            <a:off x="14126705" y="8211800"/>
            <a:ext cx="1724010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Rompi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(Safety Vest)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4" name="Google Shape;444;p14"/>
          <p:cNvSpPr txBox="1"/>
          <p:nvPr/>
        </p:nvSpPr>
        <p:spPr>
          <a:xfrm>
            <a:off x="4183048" y="8040791"/>
            <a:ext cx="1957151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Celemek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Apron/Coveralls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5" name="Google Shape;445;p14"/>
          <p:cNvSpPr txBox="1"/>
          <p:nvPr/>
        </p:nvSpPr>
        <p:spPr>
          <a:xfrm>
            <a:off x="12489439" y="9110559"/>
            <a:ext cx="2136608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Sepatu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rubber safety shoes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60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6" name="Google Shape;446;p14"/>
          <p:cNvSpPr txBox="1"/>
          <p:nvPr/>
        </p:nvSpPr>
        <p:spPr>
          <a:xfrm>
            <a:off x="4473943" y="8964039"/>
            <a:ext cx="1957151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Pelindung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jatuh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Fall Arrester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perorangan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47" name="Google Shape;447;p14"/>
          <p:cNvCxnSpPr/>
          <p:nvPr/>
        </p:nvCxnSpPr>
        <p:spPr>
          <a:xfrm rot="-208584">
            <a:off x="6706424" y="9120671"/>
            <a:ext cx="2752202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48" name="Google Shape;448;p14"/>
          <p:cNvGrpSpPr/>
          <p:nvPr/>
        </p:nvGrpSpPr>
        <p:grpSpPr>
          <a:xfrm>
            <a:off x="3569094" y="2420371"/>
            <a:ext cx="9015480" cy="579256"/>
            <a:chOff x="0" y="0"/>
            <a:chExt cx="12020640" cy="772343"/>
          </a:xfrm>
        </p:grpSpPr>
        <p:sp>
          <p:nvSpPr>
            <p:cNvPr id="449" name="Google Shape;449;p14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4"/>
            <p:cNvSpPr txBox="1"/>
            <p:nvPr/>
          </p:nvSpPr>
          <p:spPr>
            <a:xfrm>
              <a:off x="250140" y="19838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437;p14">
            <a:extLst>
              <a:ext uri="{FF2B5EF4-FFF2-40B4-BE49-F238E27FC236}">
                <a16:creationId xmlns:a16="http://schemas.microsoft.com/office/drawing/2014/main" id="{A7DB5FF5-9016-942C-448F-0C982FC6E93F}"/>
              </a:ext>
            </a:extLst>
          </p:cNvPr>
          <p:cNvSpPr txBox="1"/>
          <p:nvPr/>
        </p:nvSpPr>
        <p:spPr>
          <a:xfrm>
            <a:off x="15142070" y="3770664"/>
            <a:ext cx="2623445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65" indent="-285765" algn="ctr" defTabSz="914445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Pelindung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pendengaran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ear plug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445;p14">
            <a:extLst>
              <a:ext uri="{FF2B5EF4-FFF2-40B4-BE49-F238E27FC236}">
                <a16:creationId xmlns:a16="http://schemas.microsoft.com/office/drawing/2014/main" id="{E22708D4-52E4-057C-813A-F20773705FD6}"/>
              </a:ext>
            </a:extLst>
          </p:cNvPr>
          <p:cNvSpPr txBox="1"/>
          <p:nvPr/>
        </p:nvSpPr>
        <p:spPr>
          <a:xfrm>
            <a:off x="12539227" y="9570063"/>
            <a:ext cx="2136608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Sepatu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toe cap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60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" name="Google Shape;438;p14">
            <a:extLst>
              <a:ext uri="{FF2B5EF4-FFF2-40B4-BE49-F238E27FC236}">
                <a16:creationId xmlns:a16="http://schemas.microsoft.com/office/drawing/2014/main" id="{26120A40-490E-D8A6-3CAE-B5B9DADBA857}"/>
              </a:ext>
            </a:extLst>
          </p:cNvPr>
          <p:cNvSpPr txBox="1"/>
          <p:nvPr/>
        </p:nvSpPr>
        <p:spPr>
          <a:xfrm>
            <a:off x="4224933" y="5376605"/>
            <a:ext cx="2931669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65" indent="-285765" algn="ctr" defTabSz="914445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Masker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pelindung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pernafasan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</a:t>
            </a:r>
          </a:p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Masker PVC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39;p14">
            <a:extLst>
              <a:ext uri="{FF2B5EF4-FFF2-40B4-BE49-F238E27FC236}">
                <a16:creationId xmlns:a16="http://schemas.microsoft.com/office/drawing/2014/main" id="{584DCC47-3A08-F425-CF5C-E093FE74DF15}"/>
              </a:ext>
            </a:extLst>
          </p:cNvPr>
          <p:cNvSpPr txBox="1"/>
          <p:nvPr/>
        </p:nvSpPr>
        <p:spPr>
          <a:xfrm>
            <a:off x="15229775" y="4860506"/>
            <a:ext cx="1724010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65" indent="-285765" algn="ctr" defTabSz="914445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Sarung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tangan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karet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39;p14">
            <a:extLst>
              <a:ext uri="{FF2B5EF4-FFF2-40B4-BE49-F238E27FC236}">
                <a16:creationId xmlns:a16="http://schemas.microsoft.com/office/drawing/2014/main" id="{F817730B-D921-0147-7D69-C734AB8EFA47}"/>
              </a:ext>
            </a:extLst>
          </p:cNvPr>
          <p:cNvSpPr txBox="1"/>
          <p:nvPr/>
        </p:nvSpPr>
        <p:spPr>
          <a:xfrm>
            <a:off x="15260322" y="5351786"/>
            <a:ext cx="1724010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65" indent="-285765" algn="ctr" defTabSz="914445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Sarung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tangan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las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439;p14">
            <a:extLst>
              <a:ext uri="{FF2B5EF4-FFF2-40B4-BE49-F238E27FC236}">
                <a16:creationId xmlns:a16="http://schemas.microsoft.com/office/drawing/2014/main" id="{51D0FA92-44FE-DF0B-82A3-41ECABFCBB34}"/>
              </a:ext>
            </a:extLst>
          </p:cNvPr>
          <p:cNvSpPr txBox="1"/>
          <p:nvPr/>
        </p:nvSpPr>
        <p:spPr>
          <a:xfrm>
            <a:off x="15313747" y="5855712"/>
            <a:ext cx="2174999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65" indent="-285765" algn="ctr" defTabSz="914445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Sarung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tangan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listrik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 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electric glove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" name="Google Shape;401;p14">
            <a:extLst>
              <a:ext uri="{FF2B5EF4-FFF2-40B4-BE49-F238E27FC236}">
                <a16:creationId xmlns:a16="http://schemas.microsoft.com/office/drawing/2014/main" id="{73A84ECF-D2A6-BC13-F8BA-D4828722EB6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98005" y="6348156"/>
            <a:ext cx="807687" cy="7841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399;p14">
            <a:extLst>
              <a:ext uri="{FF2B5EF4-FFF2-40B4-BE49-F238E27FC236}">
                <a16:creationId xmlns:a16="http://schemas.microsoft.com/office/drawing/2014/main" id="{BC3F59A2-D5EB-D192-5C17-D6406FCDAAAC}"/>
              </a:ext>
            </a:extLst>
          </p:cNvPr>
          <p:cNvCxnSpPr>
            <a:cxnSpLocks/>
          </p:cNvCxnSpPr>
          <p:nvPr/>
        </p:nvCxnSpPr>
        <p:spPr>
          <a:xfrm flipH="1">
            <a:off x="11368330" y="6736264"/>
            <a:ext cx="2755760" cy="6033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39;p14">
            <a:extLst>
              <a:ext uri="{FF2B5EF4-FFF2-40B4-BE49-F238E27FC236}">
                <a16:creationId xmlns:a16="http://schemas.microsoft.com/office/drawing/2014/main" id="{E3FB9573-1EBB-FF24-9226-52F1445E37E9}"/>
              </a:ext>
            </a:extLst>
          </p:cNvPr>
          <p:cNvSpPr txBox="1"/>
          <p:nvPr/>
        </p:nvSpPr>
        <p:spPr>
          <a:xfrm>
            <a:off x="15053507" y="6497717"/>
            <a:ext cx="2174999" cy="49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Sabuk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pengaman</a:t>
            </a:r>
            <a:endParaRPr lang="en-US" sz="1601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 defTabSz="914445">
              <a:buClr>
                <a:srgbClr val="000000"/>
              </a:buClr>
            </a:pP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(</a:t>
            </a:r>
            <a:r>
              <a:rPr lang="en-US" sz="1601" i="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safety belt</a:t>
            </a:r>
            <a:r>
              <a:rPr lang="en-US" sz="16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164D79C-39A7-BA9C-B9D1-F3A9C72331B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8334" r="15164"/>
          <a:stretch/>
        </p:blipFill>
        <p:spPr>
          <a:xfrm>
            <a:off x="14567303" y="6468263"/>
            <a:ext cx="544067" cy="526704"/>
          </a:xfrm>
          <a:prstGeom prst="rect">
            <a:avLst/>
          </a:prstGeom>
        </p:spPr>
      </p:pic>
      <p:sp>
        <p:nvSpPr>
          <p:cNvPr id="2" name="Freeform 25">
            <a:extLst>
              <a:ext uri="{FF2B5EF4-FFF2-40B4-BE49-F238E27FC236}">
                <a16:creationId xmlns:a16="http://schemas.microsoft.com/office/drawing/2014/main" id="{DE182412-E375-B40A-57B3-CAEA5366826A}"/>
              </a:ext>
            </a:extLst>
          </p:cNvPr>
          <p:cNvSpPr/>
          <p:nvPr/>
        </p:nvSpPr>
        <p:spPr>
          <a:xfrm>
            <a:off x="15949966" y="8957435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5"/>
          <p:cNvPicPr preferRelativeResize="0"/>
          <p:nvPr/>
        </p:nvPicPr>
        <p:blipFill rotWithShape="1">
          <a:blip r:embed="rId3">
            <a:alphaModFix/>
          </a:blip>
          <a:srcRect l="8085" t="20158" r="680" b="2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5"/>
          <p:cNvSpPr/>
          <p:nvPr/>
        </p:nvSpPr>
        <p:spPr>
          <a:xfrm>
            <a:off x="3004526" y="1229558"/>
            <a:ext cx="15131213" cy="8866262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" name="Google Shape;458;p15"/>
          <p:cNvSpPr/>
          <p:nvPr/>
        </p:nvSpPr>
        <p:spPr>
          <a:xfrm>
            <a:off x="0" y="1"/>
            <a:ext cx="18288000" cy="1229558"/>
          </a:xfrm>
          <a:prstGeom prst="rect">
            <a:avLst/>
          </a:prstGeom>
          <a:solidFill>
            <a:srgbClr val="545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 l="4297" t="10768" r="21350" b="66501"/>
          <a:stretch/>
        </p:blipFill>
        <p:spPr>
          <a:xfrm>
            <a:off x="3185292" y="2453708"/>
            <a:ext cx="10902564" cy="335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5359" y="2905042"/>
            <a:ext cx="2169983" cy="14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5"/>
          <p:cNvPicPr preferRelativeResize="0"/>
          <p:nvPr/>
        </p:nvPicPr>
        <p:blipFill rotWithShape="1">
          <a:blip r:embed="rId6">
            <a:alphaModFix/>
          </a:blip>
          <a:srcRect l="11482" t="18887" r="10764" b="15821"/>
          <a:stretch/>
        </p:blipFill>
        <p:spPr>
          <a:xfrm>
            <a:off x="7443586" y="2905042"/>
            <a:ext cx="1881980" cy="1580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15"/>
          <p:cNvGrpSpPr/>
          <p:nvPr/>
        </p:nvGrpSpPr>
        <p:grpSpPr>
          <a:xfrm>
            <a:off x="11479782" y="3021629"/>
            <a:ext cx="1387569" cy="1347204"/>
            <a:chOff x="0" y="0"/>
            <a:chExt cx="1850093" cy="1796272"/>
          </a:xfrm>
        </p:grpSpPr>
        <p:pic>
          <p:nvPicPr>
            <p:cNvPr id="463" name="Google Shape;463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850093" cy="17962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5233" y="574008"/>
              <a:ext cx="1483952" cy="6918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5" name="Google Shape;465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31956" y="6081311"/>
            <a:ext cx="9854640" cy="379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121721">
            <a:off x="3015166" y="6760016"/>
            <a:ext cx="3686345" cy="121188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5"/>
          <p:cNvSpPr txBox="1"/>
          <p:nvPr/>
        </p:nvSpPr>
        <p:spPr>
          <a:xfrm>
            <a:off x="485458" y="276226"/>
            <a:ext cx="15182804" cy="86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5625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Alat Pelindung Kerja dan Alat Pelindung Diri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" name="Google Shape;468;p15"/>
          <p:cNvSpPr/>
          <p:nvPr/>
        </p:nvSpPr>
        <p:spPr>
          <a:xfrm rot="5400000">
            <a:off x="5866203" y="-1203210"/>
            <a:ext cx="556206" cy="5999387"/>
          </a:xfrm>
          <a:prstGeom prst="rect">
            <a:avLst/>
          </a:prstGeom>
          <a:solidFill>
            <a:srgbClr val="EA3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" name="Google Shape;469;p15"/>
          <p:cNvSpPr txBox="1"/>
          <p:nvPr/>
        </p:nvSpPr>
        <p:spPr>
          <a:xfrm>
            <a:off x="3375353" y="1567875"/>
            <a:ext cx="56679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0000"/>
              </a:lnSpc>
              <a:buClr>
                <a:srgbClr val="000000"/>
              </a:buClr>
            </a:pPr>
            <a:r>
              <a:rPr lang="en-US" sz="3000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KETENTUAN-KETENTUAN: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0" name="Google Shape;470;p15"/>
          <p:cNvSpPr txBox="1"/>
          <p:nvPr/>
        </p:nvSpPr>
        <p:spPr>
          <a:xfrm>
            <a:off x="3004526" y="4646066"/>
            <a:ext cx="3749405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Jaring pengaman (Safety Net)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15"/>
          <p:cNvSpPr txBox="1"/>
          <p:nvPr/>
        </p:nvSpPr>
        <p:spPr>
          <a:xfrm>
            <a:off x="6509873" y="4646066"/>
            <a:ext cx="3749405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Tali keselamatan (Safety Line)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2" name="Google Shape;472;p15"/>
          <p:cNvSpPr txBox="1"/>
          <p:nvPr/>
        </p:nvSpPr>
        <p:spPr>
          <a:xfrm>
            <a:off x="10259276" y="4591050"/>
            <a:ext cx="3828581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3000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Pelindung mata (Goggles, Spectacles)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3" name="Google Shape;473;p15"/>
          <p:cNvSpPr txBox="1"/>
          <p:nvPr/>
        </p:nvSpPr>
        <p:spPr>
          <a:xfrm>
            <a:off x="14154533" y="2760345"/>
            <a:ext cx="3749405" cy="355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2"/>
              </a:lnSpc>
              <a:buClr>
                <a:srgbClr val="000000"/>
              </a:buClr>
            </a:pPr>
            <a:r>
              <a:rPr lang="en-US" sz="3299" b="1" kern="0">
                <a:solidFill>
                  <a:srgbClr val="EA34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HARUS DALAM KONDISI BARU DAN MENGIKUTI STANDAR YANG BERLAKU!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4" name="Google Shape;474;p15"/>
          <p:cNvSpPr txBox="1"/>
          <p:nvPr/>
        </p:nvSpPr>
        <p:spPr>
          <a:xfrm>
            <a:off x="6715829" y="6557561"/>
            <a:ext cx="7572924" cy="8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0"/>
              </a:lnSpc>
              <a:buClr>
                <a:srgbClr val="000000"/>
              </a:buClr>
            </a:pPr>
            <a:r>
              <a:rPr lang="en-US" sz="3999" b="1" kern="0">
                <a:solidFill>
                  <a:srgbClr val="EA34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Pembatas area (restricted area)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15"/>
          <p:cNvSpPr txBox="1"/>
          <p:nvPr/>
        </p:nvSpPr>
        <p:spPr>
          <a:xfrm>
            <a:off x="5649049" y="7340517"/>
            <a:ext cx="9220457" cy="226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1"/>
              </a:lnSpc>
              <a:buClr>
                <a:srgbClr val="000000"/>
              </a:buClr>
            </a:pPr>
            <a:r>
              <a:rPr lang="en-US" sz="34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Jika tidak disebutkan dalam Gambar, maka: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445">
              <a:lnSpc>
                <a:spcPct val="140011"/>
              </a:lnSpc>
              <a:buClr>
                <a:srgbClr val="000000"/>
              </a:buClr>
            </a:pPr>
            <a:r>
              <a:rPr lang="en-US" sz="3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satu roll adalah lebar 2 inch dan Panjang 300 meter, dan mengikuti standar yang berlaku.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3A9991F2-8B32-7CD2-4728-87A758FA290E}"/>
              </a:ext>
            </a:extLst>
          </p:cNvPr>
          <p:cNvSpPr/>
          <p:nvPr/>
        </p:nvSpPr>
        <p:spPr>
          <a:xfrm>
            <a:off x="16029235" y="8804521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16"/>
          <p:cNvPicPr preferRelativeResize="0"/>
          <p:nvPr/>
        </p:nvPicPr>
        <p:blipFill rotWithShape="1">
          <a:blip r:embed="rId3">
            <a:alphaModFix/>
          </a:blip>
          <a:srcRect l="8085" t="20158" r="680" b="2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6"/>
          <p:cNvSpPr/>
          <p:nvPr/>
        </p:nvSpPr>
        <p:spPr>
          <a:xfrm>
            <a:off x="3004526" y="1229558"/>
            <a:ext cx="15131213" cy="8866262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3" name="Google Shape;483;p16"/>
          <p:cNvSpPr/>
          <p:nvPr/>
        </p:nvSpPr>
        <p:spPr>
          <a:xfrm>
            <a:off x="0" y="1"/>
            <a:ext cx="18288000" cy="1229558"/>
          </a:xfrm>
          <a:prstGeom prst="rect">
            <a:avLst/>
          </a:prstGeom>
          <a:solidFill>
            <a:srgbClr val="545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84" name="Google Shape;484;p16"/>
          <p:cNvGrpSpPr/>
          <p:nvPr/>
        </p:nvGrpSpPr>
        <p:grpSpPr>
          <a:xfrm>
            <a:off x="3897584" y="2367983"/>
            <a:ext cx="2332661" cy="2943083"/>
            <a:chOff x="0" y="0"/>
            <a:chExt cx="3110215" cy="3924110"/>
          </a:xfrm>
        </p:grpSpPr>
        <p:pic>
          <p:nvPicPr>
            <p:cNvPr id="485" name="Google Shape;48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3110215" cy="3110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8135" y="683524"/>
              <a:ext cx="2213944" cy="15248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16"/>
            <p:cNvSpPr txBox="1"/>
            <p:nvPr/>
          </p:nvSpPr>
          <p:spPr>
            <a:xfrm>
              <a:off x="110580" y="3062591"/>
              <a:ext cx="2889054" cy="861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40013"/>
                </a:lnSpc>
                <a:buClr>
                  <a:srgbClr val="000000"/>
                </a:buClr>
              </a:pPr>
              <a:r>
                <a:rPr lang="en-US" sz="2999" b="1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Putih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p16"/>
          <p:cNvSpPr txBox="1"/>
          <p:nvPr/>
        </p:nvSpPr>
        <p:spPr>
          <a:xfrm>
            <a:off x="485458" y="276226"/>
            <a:ext cx="15182804" cy="86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5625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Alat Pelindung Kerja dan Alat Pelindung Diri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16"/>
          <p:cNvSpPr/>
          <p:nvPr/>
        </p:nvSpPr>
        <p:spPr>
          <a:xfrm rot="5400000">
            <a:off x="6764127" y="-2101134"/>
            <a:ext cx="556206" cy="7795235"/>
          </a:xfrm>
          <a:prstGeom prst="rect">
            <a:avLst/>
          </a:prstGeom>
          <a:solidFill>
            <a:srgbClr val="EA3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0" name="Google Shape;490;p16"/>
          <p:cNvSpPr txBox="1"/>
          <p:nvPr/>
        </p:nvSpPr>
        <p:spPr>
          <a:xfrm>
            <a:off x="3375351" y="1567875"/>
            <a:ext cx="7403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0000"/>
              </a:lnSpc>
              <a:buClr>
                <a:srgbClr val="000000"/>
              </a:buClr>
            </a:pPr>
            <a:r>
              <a:rPr lang="en-US" sz="3000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STANDAR HELM YANG DIGUNAKAN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1" name="Google Shape;491;p16"/>
          <p:cNvSpPr txBox="1"/>
          <p:nvPr/>
        </p:nvSpPr>
        <p:spPr>
          <a:xfrm>
            <a:off x="6722165" y="2320358"/>
            <a:ext cx="9627300" cy="333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Tamu : </a:t>
            </a: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dilengkapi dengan tulisan warna biru TAMU/VISITOR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27971"/>
              </a:lnSpc>
              <a:buClr>
                <a:srgbClr val="000000"/>
              </a:buClr>
            </a:pPr>
            <a:endParaRPr sz="2499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just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b="1" u="sng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Tim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Pelaksana : </a:t>
            </a: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dilengkapi dengan 1 strip (8 mm)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Kepala Pelaksana :</a:t>
            </a: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dilengkapi dengan 2 strip (2 x 8 mm)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Kepala pekerjaan konstruksi</a:t>
            </a: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: dilengkapi dengan 3 strip berukuran @8mm, dan 1 strip 15 mm di bagian paling atas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92" name="Google Shape;492;p16"/>
          <p:cNvGrpSpPr/>
          <p:nvPr/>
        </p:nvGrpSpPr>
        <p:grpSpPr>
          <a:xfrm>
            <a:off x="3897584" y="5662691"/>
            <a:ext cx="2332661" cy="3589220"/>
            <a:chOff x="0" y="0"/>
            <a:chExt cx="3110215" cy="4785626"/>
          </a:xfrm>
        </p:grpSpPr>
        <p:pic>
          <p:nvPicPr>
            <p:cNvPr id="493" name="Google Shape;493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3110215" cy="3110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48135" y="683524"/>
              <a:ext cx="2213944" cy="15248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16"/>
            <p:cNvSpPr txBox="1"/>
            <p:nvPr/>
          </p:nvSpPr>
          <p:spPr>
            <a:xfrm>
              <a:off x="110580" y="3062590"/>
              <a:ext cx="2889054" cy="1723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40013"/>
                </a:lnSpc>
                <a:buClr>
                  <a:srgbClr val="000000"/>
                </a:buClr>
              </a:pPr>
              <a:r>
                <a:rPr lang="en-US" sz="2999" b="1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Merah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914445">
                <a:lnSpc>
                  <a:spcPct val="140013"/>
                </a:lnSpc>
                <a:buClr>
                  <a:srgbClr val="000000"/>
                </a:buClr>
              </a:pPr>
              <a:r>
                <a:rPr lang="en-US" sz="2999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Pekerja UKK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6" name="Google Shape;496;p16"/>
          <p:cNvGrpSpPr/>
          <p:nvPr/>
        </p:nvGrpSpPr>
        <p:grpSpPr>
          <a:xfrm>
            <a:off x="7433003" y="5662691"/>
            <a:ext cx="2332661" cy="3589220"/>
            <a:chOff x="0" y="0"/>
            <a:chExt cx="3110215" cy="4785626"/>
          </a:xfrm>
        </p:grpSpPr>
        <p:pic>
          <p:nvPicPr>
            <p:cNvPr id="497" name="Google Shape;497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3110215" cy="3110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8135" y="683524"/>
              <a:ext cx="2213944" cy="15248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Google Shape;499;p16"/>
            <p:cNvSpPr txBox="1"/>
            <p:nvPr/>
          </p:nvSpPr>
          <p:spPr>
            <a:xfrm>
              <a:off x="110580" y="3062590"/>
              <a:ext cx="2889054" cy="1723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40013"/>
                </a:lnSpc>
                <a:buClr>
                  <a:srgbClr val="000000"/>
                </a:buClr>
              </a:pPr>
              <a:r>
                <a:rPr lang="en-US" sz="2999" b="1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Kuning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914445">
                <a:lnSpc>
                  <a:spcPct val="140013"/>
                </a:lnSpc>
                <a:buClr>
                  <a:srgbClr val="000000"/>
                </a:buClr>
              </a:pPr>
              <a:r>
                <a:rPr lang="en-US" sz="2999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Pekerja Sipil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6"/>
          <p:cNvGrpSpPr/>
          <p:nvPr/>
        </p:nvGrpSpPr>
        <p:grpSpPr>
          <a:xfrm>
            <a:off x="10939849" y="5662691"/>
            <a:ext cx="2332661" cy="3589220"/>
            <a:chOff x="0" y="0"/>
            <a:chExt cx="3110215" cy="4785626"/>
          </a:xfrm>
        </p:grpSpPr>
        <p:pic>
          <p:nvPicPr>
            <p:cNvPr id="501" name="Google Shape;501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3110215" cy="3110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48135" y="683524"/>
              <a:ext cx="2213944" cy="15248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16"/>
            <p:cNvSpPr txBox="1"/>
            <p:nvPr/>
          </p:nvSpPr>
          <p:spPr>
            <a:xfrm>
              <a:off x="110580" y="3062590"/>
              <a:ext cx="2889054" cy="1723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40013"/>
                </a:lnSpc>
                <a:buClr>
                  <a:srgbClr val="000000"/>
                </a:buClr>
              </a:pPr>
              <a:r>
                <a:rPr lang="en-US" sz="2999" b="1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Biru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914445">
                <a:lnSpc>
                  <a:spcPct val="140013"/>
                </a:lnSpc>
                <a:buClr>
                  <a:srgbClr val="000000"/>
                </a:buClr>
              </a:pPr>
              <a:r>
                <a:rPr lang="en-US" sz="2999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Pekerja ME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16"/>
          <p:cNvGrpSpPr/>
          <p:nvPr/>
        </p:nvGrpSpPr>
        <p:grpSpPr>
          <a:xfrm>
            <a:off x="13848510" y="5662691"/>
            <a:ext cx="3639501" cy="3589220"/>
            <a:chOff x="0" y="0"/>
            <a:chExt cx="4852668" cy="4785626"/>
          </a:xfrm>
        </p:grpSpPr>
        <p:pic>
          <p:nvPicPr>
            <p:cNvPr id="505" name="Google Shape;50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1226" y="0"/>
              <a:ext cx="3110215" cy="3110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19362" y="683524"/>
              <a:ext cx="2213944" cy="15248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7" name="Google Shape;507;p16"/>
            <p:cNvSpPr txBox="1"/>
            <p:nvPr/>
          </p:nvSpPr>
          <p:spPr>
            <a:xfrm>
              <a:off x="0" y="3062590"/>
              <a:ext cx="4852668" cy="1723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40013"/>
                </a:lnSpc>
                <a:buClr>
                  <a:srgbClr val="000000"/>
                </a:buClr>
              </a:pPr>
              <a:r>
                <a:rPr lang="en-US" sz="2999" b="1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Hijau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914445">
                <a:lnSpc>
                  <a:spcPct val="140013"/>
                </a:lnSpc>
                <a:buClr>
                  <a:srgbClr val="000000"/>
                </a:buClr>
              </a:pPr>
              <a:r>
                <a:rPr lang="en-US" sz="2999" kern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Pekerja Lingkungan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8" name="Google Shape;508;p16"/>
          <p:cNvSpPr txBox="1"/>
          <p:nvPr/>
        </p:nvSpPr>
        <p:spPr>
          <a:xfrm>
            <a:off x="3335083" y="9528877"/>
            <a:ext cx="12523679" cy="5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b="1" kern="0">
                <a:solidFill>
                  <a:srgbClr val="EA34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 Perusahaan ditempatkan di bagian tengah dan depan helm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F528386C-21FA-5536-5A87-13B001D38AE0}"/>
              </a:ext>
            </a:extLst>
          </p:cNvPr>
          <p:cNvSpPr/>
          <p:nvPr/>
        </p:nvSpPr>
        <p:spPr>
          <a:xfrm>
            <a:off x="152263" y="8982604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17"/>
          <p:cNvPicPr preferRelativeResize="0"/>
          <p:nvPr/>
        </p:nvPicPr>
        <p:blipFill rotWithShape="1">
          <a:blip r:embed="rId3">
            <a:alphaModFix/>
          </a:blip>
          <a:srcRect l="8085" t="20158" r="680" b="2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7"/>
          <p:cNvSpPr/>
          <p:nvPr/>
        </p:nvSpPr>
        <p:spPr>
          <a:xfrm>
            <a:off x="3004526" y="1229558"/>
            <a:ext cx="15131213" cy="8866262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0" y="1"/>
            <a:ext cx="18288000" cy="1229558"/>
          </a:xfrm>
          <a:prstGeom prst="rect">
            <a:avLst/>
          </a:prstGeom>
          <a:solidFill>
            <a:srgbClr val="545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17" name="Google Shape;51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0754" y="3906095"/>
            <a:ext cx="2822121" cy="282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800" y="3747998"/>
            <a:ext cx="3890486" cy="24607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p17"/>
          <p:cNvCxnSpPr/>
          <p:nvPr/>
        </p:nvCxnSpPr>
        <p:spPr>
          <a:xfrm rot="8601236">
            <a:off x="11130451" y="4043556"/>
            <a:ext cx="214566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0" name="Google Shape;52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81648" y="3024085"/>
            <a:ext cx="662952" cy="4737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1" name="Google Shape;521;p17"/>
          <p:cNvCxnSpPr/>
          <p:nvPr/>
        </p:nvCxnSpPr>
        <p:spPr>
          <a:xfrm rot="9402243">
            <a:off x="12146936" y="4660274"/>
            <a:ext cx="1521803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2" name="Google Shape;52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49350" y="4053081"/>
            <a:ext cx="631593" cy="63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879824" y="5143500"/>
            <a:ext cx="661710" cy="66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811420" y="6227218"/>
            <a:ext cx="707454" cy="505508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17"/>
          <p:cNvSpPr txBox="1"/>
          <p:nvPr/>
        </p:nvSpPr>
        <p:spPr>
          <a:xfrm>
            <a:off x="485458" y="276226"/>
            <a:ext cx="15182804" cy="86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</a:pPr>
            <a:r>
              <a:rPr lang="en-US" sz="5625" b="1" kern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Alat Pelindung Kerja dan Alat Pelindung Diri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 rot="5400000">
            <a:off x="5866203" y="-1203210"/>
            <a:ext cx="556206" cy="5999387"/>
          </a:xfrm>
          <a:prstGeom prst="rect">
            <a:avLst/>
          </a:prstGeom>
          <a:solidFill>
            <a:srgbClr val="EA3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 txBox="1"/>
          <p:nvPr/>
        </p:nvSpPr>
        <p:spPr>
          <a:xfrm>
            <a:off x="3375361" y="1567883"/>
            <a:ext cx="88279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20000"/>
              </a:lnSpc>
              <a:buClr>
                <a:srgbClr val="000000"/>
              </a:buClr>
            </a:pPr>
            <a:r>
              <a:rPr lang="en-US" sz="3000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KETENTUAN-KETENTUAN: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 txBox="1"/>
          <p:nvPr/>
        </p:nvSpPr>
        <p:spPr>
          <a:xfrm>
            <a:off x="3004526" y="2310833"/>
            <a:ext cx="4694579" cy="142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2"/>
              </a:lnSpc>
              <a:buClr>
                <a:srgbClr val="000000"/>
              </a:buClr>
            </a:pPr>
            <a:r>
              <a:rPr lang="en-US" sz="32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Pakaian Pekerja Konstruksi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 txBox="1"/>
          <p:nvPr/>
        </p:nvSpPr>
        <p:spPr>
          <a:xfrm>
            <a:off x="3762861" y="6808042"/>
            <a:ext cx="3177900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3"/>
              </a:lnSpc>
              <a:buClr>
                <a:srgbClr val="000000"/>
              </a:buClr>
            </a:pPr>
            <a:r>
              <a:rPr lang="en-US" sz="29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Warna Jingga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 txBox="1"/>
          <p:nvPr/>
        </p:nvSpPr>
        <p:spPr>
          <a:xfrm>
            <a:off x="8076860" y="2269717"/>
            <a:ext cx="5529848" cy="71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2"/>
              </a:lnSpc>
              <a:buClr>
                <a:srgbClr val="000000"/>
              </a:buClr>
            </a:pPr>
            <a:r>
              <a:rPr lang="en-US" sz="32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Keterangan pada Alat Berat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31" name="Google Shape;531;p17"/>
          <p:cNvCxnSpPr/>
          <p:nvPr/>
        </p:nvCxnSpPr>
        <p:spPr>
          <a:xfrm rot="10800000">
            <a:off x="12515235" y="5469312"/>
            <a:ext cx="109788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2" name="Google Shape;532;p17"/>
          <p:cNvCxnSpPr/>
          <p:nvPr/>
        </p:nvCxnSpPr>
        <p:spPr>
          <a:xfrm rot="-8917007">
            <a:off x="12421715" y="6137549"/>
            <a:ext cx="1278513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3" name="Google Shape;533;p17"/>
          <p:cNvSpPr txBox="1"/>
          <p:nvPr/>
        </p:nvSpPr>
        <p:spPr>
          <a:xfrm>
            <a:off x="14154151" y="2990920"/>
            <a:ext cx="3799274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40000"/>
              </a:lnSpc>
              <a:buClr>
                <a:srgbClr val="000000"/>
              </a:buClr>
            </a:pP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ditempel nama operator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 txBox="1"/>
          <p:nvPr/>
        </p:nvSpPr>
        <p:spPr>
          <a:xfrm>
            <a:off x="14589159" y="3906106"/>
            <a:ext cx="3145950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40000"/>
              </a:lnSpc>
              <a:buClr>
                <a:srgbClr val="000000"/>
              </a:buClr>
            </a:pP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ditempel SIO (Surat Ijin Operator)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 txBox="1"/>
          <p:nvPr/>
        </p:nvSpPr>
        <p:spPr>
          <a:xfrm>
            <a:off x="14706831" y="5024813"/>
            <a:ext cx="3145950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40000"/>
              </a:lnSpc>
              <a:buClr>
                <a:srgbClr val="000000"/>
              </a:buClr>
            </a:pP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ditempel pas foto operator (8R)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 txBox="1"/>
          <p:nvPr/>
        </p:nvSpPr>
        <p:spPr>
          <a:xfrm>
            <a:off x="14706831" y="6179593"/>
            <a:ext cx="3581169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40000"/>
              </a:lnSpc>
              <a:buClr>
                <a:srgbClr val="000000"/>
              </a:buClr>
            </a:pPr>
            <a:r>
              <a:rPr lang="en-US" sz="23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Kodefikasi alat sesuai Permen PUPR No. 7/ 2021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23A72D22-A163-CB60-2642-B4AA0D34696F}"/>
              </a:ext>
            </a:extLst>
          </p:cNvPr>
          <p:cNvSpPr/>
          <p:nvPr/>
        </p:nvSpPr>
        <p:spPr>
          <a:xfrm>
            <a:off x="16001152" y="8869990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>
          <a:extLst>
            <a:ext uri="{FF2B5EF4-FFF2-40B4-BE49-F238E27FC236}">
              <a16:creationId xmlns:a16="http://schemas.microsoft.com/office/drawing/2014/main" id="{1B6BEDDB-A2D9-9393-BEED-1C5DEAA9F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4;p20">
            <a:extLst>
              <a:ext uri="{FF2B5EF4-FFF2-40B4-BE49-F238E27FC236}">
                <a16:creationId xmlns:a16="http://schemas.microsoft.com/office/drawing/2014/main" id="{A2D713B9-0FE1-CC52-C851-2A5DCDBEC7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998"/>
            <a:ext cx="18288000" cy="104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>
            <a:extLst>
              <a:ext uri="{FF2B5EF4-FFF2-40B4-BE49-F238E27FC236}">
                <a16:creationId xmlns:a16="http://schemas.microsoft.com/office/drawing/2014/main" id="{06E126AA-45AC-4755-1869-15C24023CEBA}"/>
              </a:ext>
            </a:extLst>
          </p:cNvPr>
          <p:cNvSpPr/>
          <p:nvPr/>
        </p:nvSpPr>
        <p:spPr>
          <a:xfrm rot="10800000">
            <a:off x="15783967" y="1"/>
            <a:ext cx="246698" cy="10401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7">
            <a:extLst>
              <a:ext uri="{FF2B5EF4-FFF2-40B4-BE49-F238E27FC236}">
                <a16:creationId xmlns:a16="http://schemas.microsoft.com/office/drawing/2014/main" id="{01E44A4B-A4DD-4737-2EBC-A29D30E0B487}"/>
              </a:ext>
            </a:extLst>
          </p:cNvPr>
          <p:cNvSpPr/>
          <p:nvPr/>
        </p:nvSpPr>
        <p:spPr>
          <a:xfrm rot="5400000">
            <a:off x="7887221" y="-4853559"/>
            <a:ext cx="246698" cy="16021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7">
            <a:extLst>
              <a:ext uri="{FF2B5EF4-FFF2-40B4-BE49-F238E27FC236}">
                <a16:creationId xmlns:a16="http://schemas.microsoft.com/office/drawing/2014/main" id="{14E434E2-7303-2B56-D39A-F73C31B20739}"/>
              </a:ext>
            </a:extLst>
          </p:cNvPr>
          <p:cNvSpPr txBox="1"/>
          <p:nvPr/>
        </p:nvSpPr>
        <p:spPr>
          <a:xfrm>
            <a:off x="687798" y="7861301"/>
            <a:ext cx="11231109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Asuransi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7">
            <a:extLst>
              <a:ext uri="{FF2B5EF4-FFF2-40B4-BE49-F238E27FC236}">
                <a16:creationId xmlns:a16="http://schemas.microsoft.com/office/drawing/2014/main" id="{0F4529FA-87B9-5D31-0E78-485FC758DB68}"/>
              </a:ext>
            </a:extLst>
          </p:cNvPr>
          <p:cNvSpPr txBox="1"/>
          <p:nvPr/>
        </p:nvSpPr>
        <p:spPr>
          <a:xfrm>
            <a:off x="16626900" y="7626350"/>
            <a:ext cx="1264800" cy="30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20001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4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54BB7D1B-6BC0-EC0E-7582-BE4435598DD8}"/>
              </a:ext>
            </a:extLst>
          </p:cNvPr>
          <p:cNvSpPr/>
          <p:nvPr/>
        </p:nvSpPr>
        <p:spPr>
          <a:xfrm>
            <a:off x="162278" y="11737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956058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9"/>
          <p:cNvSpPr/>
          <p:nvPr/>
        </p:nvSpPr>
        <p:spPr>
          <a:xfrm>
            <a:off x="239174" y="239174"/>
            <a:ext cx="17809655" cy="98086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52" name="Google Shape;55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299" y="2268497"/>
            <a:ext cx="6052544" cy="6113504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9"/>
          <p:cNvSpPr txBox="1"/>
          <p:nvPr/>
        </p:nvSpPr>
        <p:spPr>
          <a:xfrm>
            <a:off x="7210705" y="1689782"/>
            <a:ext cx="6901538" cy="100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30000"/>
              </a:lnSpc>
              <a:buClr>
                <a:srgbClr val="000000"/>
              </a:buClr>
            </a:pPr>
            <a:r>
              <a:rPr lang="en-US" sz="5001" b="1" kern="0" dirty="0" err="1">
                <a:solidFill>
                  <a:srgbClr val="7E6B73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Asuransi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54" name="Google Shape;554;p19"/>
          <p:cNvGrpSpPr/>
          <p:nvPr/>
        </p:nvGrpSpPr>
        <p:grpSpPr>
          <a:xfrm>
            <a:off x="7275567" y="5019689"/>
            <a:ext cx="9379125" cy="2156879"/>
            <a:chOff x="1988157" y="-44450"/>
            <a:chExt cx="12505500" cy="2875839"/>
          </a:xfrm>
        </p:grpSpPr>
        <p:sp>
          <p:nvSpPr>
            <p:cNvPr id="556" name="Google Shape;556;p19"/>
            <p:cNvSpPr txBox="1"/>
            <p:nvPr/>
          </p:nvSpPr>
          <p:spPr>
            <a:xfrm>
              <a:off x="1988157" y="-44450"/>
              <a:ext cx="125055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914445">
                <a:buClr>
                  <a:srgbClr val="000000"/>
                </a:buClr>
              </a:pPr>
              <a:r>
                <a:rPr lang="en-US" sz="3000" b="1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Asuransi</a:t>
              </a:r>
              <a:r>
                <a:rPr lang="en-US" sz="3000" b="1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(</a:t>
              </a:r>
              <a:r>
                <a:rPr lang="en-US" sz="3000" b="1" i="1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Construction All Risks</a:t>
              </a:r>
              <a:r>
                <a:rPr lang="en-US" sz="3000" b="1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/CAR)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9"/>
            <p:cNvSpPr txBox="1"/>
            <p:nvPr/>
          </p:nvSpPr>
          <p:spPr>
            <a:xfrm>
              <a:off x="1988157" y="677722"/>
              <a:ext cx="11010739" cy="2153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 defTabSz="914445">
                <a:lnSpc>
                  <a:spcPct val="140016"/>
                </a:lnSpc>
                <a:buClr>
                  <a:srgbClr val="000000"/>
                </a:buClr>
              </a:pP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yang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mencakup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: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Pekerjaan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itu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sendiri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dan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asuransi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pihak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ketiga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sebagaimana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yang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disyaratkan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dalam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Syarat-syarat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Umum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Kontrak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(SSUK)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harus</a:t>
              </a:r>
              <a:r>
                <a:rPr lang="en-US" sz="2499" kern="0" dirty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US" sz="2499" kern="0" dirty="0" err="1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berlaku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3" name="Google Shape;563;p19"/>
          <p:cNvGrpSpPr/>
          <p:nvPr/>
        </p:nvGrpSpPr>
        <p:grpSpPr>
          <a:xfrm>
            <a:off x="7210705" y="3609619"/>
            <a:ext cx="8762582" cy="579256"/>
            <a:chOff x="0" y="0"/>
            <a:chExt cx="11683443" cy="772343"/>
          </a:xfrm>
        </p:grpSpPr>
        <p:sp>
          <p:nvSpPr>
            <p:cNvPr id="564" name="Google Shape;564;p19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9"/>
            <p:cNvSpPr txBox="1"/>
            <p:nvPr/>
          </p:nvSpPr>
          <p:spPr>
            <a:xfrm>
              <a:off x="250141" y="19834"/>
              <a:ext cx="11433302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25">
            <a:extLst>
              <a:ext uri="{FF2B5EF4-FFF2-40B4-BE49-F238E27FC236}">
                <a16:creationId xmlns:a16="http://schemas.microsoft.com/office/drawing/2014/main" id="{A7E03A87-E44D-7E32-D96E-FEEDF0155634}"/>
              </a:ext>
            </a:extLst>
          </p:cNvPr>
          <p:cNvSpPr/>
          <p:nvPr/>
        </p:nvSpPr>
        <p:spPr>
          <a:xfrm>
            <a:off x="390878" y="399223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>
          <a:extLst>
            <a:ext uri="{FF2B5EF4-FFF2-40B4-BE49-F238E27FC236}">
              <a16:creationId xmlns:a16="http://schemas.microsoft.com/office/drawing/2014/main" id="{1304B48C-96C3-75CA-F27F-B0F43F810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4;p20">
            <a:extLst>
              <a:ext uri="{FF2B5EF4-FFF2-40B4-BE49-F238E27FC236}">
                <a16:creationId xmlns:a16="http://schemas.microsoft.com/office/drawing/2014/main" id="{22C70FF3-5E37-EED1-657D-2C8797D8D0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998"/>
            <a:ext cx="18288000" cy="104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>
            <a:extLst>
              <a:ext uri="{FF2B5EF4-FFF2-40B4-BE49-F238E27FC236}">
                <a16:creationId xmlns:a16="http://schemas.microsoft.com/office/drawing/2014/main" id="{BB4F9DF5-37D2-7F45-67DA-036B504117FF}"/>
              </a:ext>
            </a:extLst>
          </p:cNvPr>
          <p:cNvSpPr/>
          <p:nvPr/>
        </p:nvSpPr>
        <p:spPr>
          <a:xfrm rot="10800000">
            <a:off x="15783967" y="1"/>
            <a:ext cx="246698" cy="10401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7">
            <a:extLst>
              <a:ext uri="{FF2B5EF4-FFF2-40B4-BE49-F238E27FC236}">
                <a16:creationId xmlns:a16="http://schemas.microsoft.com/office/drawing/2014/main" id="{728803F8-5D2A-FC6F-DF9D-290A5796D1C0}"/>
              </a:ext>
            </a:extLst>
          </p:cNvPr>
          <p:cNvSpPr/>
          <p:nvPr/>
        </p:nvSpPr>
        <p:spPr>
          <a:xfrm rot="5400000">
            <a:off x="7887221" y="-4853559"/>
            <a:ext cx="246698" cy="16021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7">
            <a:extLst>
              <a:ext uri="{FF2B5EF4-FFF2-40B4-BE49-F238E27FC236}">
                <a16:creationId xmlns:a16="http://schemas.microsoft.com/office/drawing/2014/main" id="{F623A012-82C2-77E7-F179-A2D74C8898F4}"/>
              </a:ext>
            </a:extLst>
          </p:cNvPr>
          <p:cNvSpPr txBox="1"/>
          <p:nvPr/>
        </p:nvSpPr>
        <p:spPr>
          <a:xfrm>
            <a:off x="687798" y="7861301"/>
            <a:ext cx="1123110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Personel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Keselamatan</a:t>
            </a:r>
            <a:endParaRPr lang="en-US" sz="7500" b="1" kern="0" dirty="0">
              <a:solidFill>
                <a:srgbClr val="0070C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Konstruksi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7">
            <a:extLst>
              <a:ext uri="{FF2B5EF4-FFF2-40B4-BE49-F238E27FC236}">
                <a16:creationId xmlns:a16="http://schemas.microsoft.com/office/drawing/2014/main" id="{0FFA4C68-F86C-AF0D-2807-94C707F84C8B}"/>
              </a:ext>
            </a:extLst>
          </p:cNvPr>
          <p:cNvSpPr txBox="1"/>
          <p:nvPr/>
        </p:nvSpPr>
        <p:spPr>
          <a:xfrm>
            <a:off x="16626900" y="7626350"/>
            <a:ext cx="1264800" cy="30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20001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5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F546C5F7-2C1C-049A-5C92-2DB56157F12C}"/>
              </a:ext>
            </a:extLst>
          </p:cNvPr>
          <p:cNvSpPr/>
          <p:nvPr/>
        </p:nvSpPr>
        <p:spPr>
          <a:xfrm>
            <a:off x="162278" y="11737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697456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1"/>
          <p:cNvSpPr/>
          <p:nvPr/>
        </p:nvSpPr>
        <p:spPr>
          <a:xfrm>
            <a:off x="239174" y="239174"/>
            <a:ext cx="17809655" cy="98086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1" name="Google Shape;58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576" y="2449544"/>
            <a:ext cx="1011500" cy="115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0502" y="2458763"/>
            <a:ext cx="1070646" cy="10706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3" name="Google Shape;583;p21"/>
          <p:cNvGrpSpPr/>
          <p:nvPr/>
        </p:nvGrpSpPr>
        <p:grpSpPr>
          <a:xfrm>
            <a:off x="15053372" y="2401145"/>
            <a:ext cx="1330794" cy="1301147"/>
            <a:chOff x="0" y="0"/>
            <a:chExt cx="1774392" cy="1734861"/>
          </a:xfrm>
        </p:grpSpPr>
        <p:pic>
          <p:nvPicPr>
            <p:cNvPr id="584" name="Google Shape;584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5466" y="0"/>
              <a:ext cx="1378926" cy="115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578287"/>
              <a:ext cx="991762" cy="11565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6" name="Google Shape;58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61283" y="4974029"/>
            <a:ext cx="1301147" cy="130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24719" y="5019152"/>
            <a:ext cx="1149668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11253" y="5068715"/>
            <a:ext cx="1011497" cy="1235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0" name="Google Shape;590;p21"/>
          <p:cNvGrpSpPr/>
          <p:nvPr/>
        </p:nvGrpSpPr>
        <p:grpSpPr>
          <a:xfrm>
            <a:off x="5593430" y="7585976"/>
            <a:ext cx="2073905" cy="1235415"/>
            <a:chOff x="0" y="0"/>
            <a:chExt cx="2765206" cy="1647220"/>
          </a:xfrm>
        </p:grpSpPr>
        <p:pic>
          <p:nvPicPr>
            <p:cNvPr id="591" name="Google Shape;591;p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17986" y="0"/>
              <a:ext cx="1647220" cy="1647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2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0"/>
              <a:ext cx="1647220" cy="16472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3" name="Google Shape;593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50641" y="7618724"/>
            <a:ext cx="1155894" cy="115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04103" y="5068715"/>
            <a:ext cx="1070646" cy="11558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5" name="Google Shape;595;p21"/>
          <p:cNvGrpSpPr/>
          <p:nvPr/>
        </p:nvGrpSpPr>
        <p:grpSpPr>
          <a:xfrm>
            <a:off x="10389263" y="2741465"/>
            <a:ext cx="1567970" cy="834545"/>
            <a:chOff x="0" y="0"/>
            <a:chExt cx="2090625" cy="1112727"/>
          </a:xfrm>
        </p:grpSpPr>
        <p:pic>
          <p:nvPicPr>
            <p:cNvPr id="596" name="Google Shape;596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7898" y="0"/>
              <a:ext cx="1112727" cy="1112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0" y="61223"/>
              <a:ext cx="977898" cy="10515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8" name="Google Shape;598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307886" y="7838804"/>
            <a:ext cx="935814" cy="935814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21"/>
          <p:cNvSpPr txBox="1"/>
          <p:nvPr/>
        </p:nvSpPr>
        <p:spPr>
          <a:xfrm>
            <a:off x="532820" y="636256"/>
            <a:ext cx="13851185" cy="104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68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Personel</a:t>
            </a:r>
            <a:r>
              <a:rPr lang="en-US" sz="6801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68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Keselamatan</a:t>
            </a:r>
            <a:r>
              <a:rPr lang="en-US" sz="6801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68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Konstruksi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0" name="Google Shape;600;p21"/>
          <p:cNvSpPr txBox="1"/>
          <p:nvPr/>
        </p:nvSpPr>
        <p:spPr>
          <a:xfrm>
            <a:off x="529720" y="3699828"/>
            <a:ext cx="3631787" cy="67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K3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atau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 sz="22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1" name="Google Shape;601;p21"/>
          <p:cNvSpPr txBox="1"/>
          <p:nvPr/>
        </p:nvSpPr>
        <p:spPr>
          <a:xfrm>
            <a:off x="4764869" y="3697973"/>
            <a:ext cx="4023600" cy="67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201" i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Supervisor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 sz="12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2" name="Google Shape;602;p21"/>
          <p:cNvSpPr txBox="1"/>
          <p:nvPr/>
        </p:nvSpPr>
        <p:spPr>
          <a:xfrm>
            <a:off x="13479734" y="3773702"/>
            <a:ext cx="4319585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9958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</a:t>
            </a:r>
            <a:r>
              <a:rPr lang="en-US" sz="24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tanggap</a:t>
            </a:r>
            <a:r>
              <a:rPr lang="en-US" sz="24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darurat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21"/>
          <p:cNvSpPr txBox="1"/>
          <p:nvPr/>
        </p:nvSpPr>
        <p:spPr>
          <a:xfrm>
            <a:off x="252064" y="6451615"/>
            <a:ext cx="4319585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9958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</a:t>
            </a:r>
            <a:r>
              <a:rPr lang="en-US" sz="24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pemadam</a:t>
            </a:r>
            <a:r>
              <a:rPr lang="en-US" sz="24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kebakaran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 txBox="1"/>
          <p:nvPr/>
        </p:nvSpPr>
        <p:spPr>
          <a:xfrm>
            <a:off x="5668750" y="6314635"/>
            <a:ext cx="18530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9958"/>
              </a:lnSpc>
              <a:buClr>
                <a:srgbClr val="000000"/>
              </a:buClr>
            </a:pPr>
            <a:r>
              <a:rPr lang="en-US" sz="2400" kern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 P3K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 txBox="1"/>
          <p:nvPr/>
        </p:nvSpPr>
        <p:spPr>
          <a:xfrm>
            <a:off x="9667830" y="6314635"/>
            <a:ext cx="2896554" cy="67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pengatur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lalu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lintas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/ </a:t>
            </a:r>
            <a:r>
              <a:rPr lang="en-US" sz="2201" i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flagman</a:t>
            </a:r>
            <a:endParaRPr sz="22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 txBox="1"/>
          <p:nvPr/>
        </p:nvSpPr>
        <p:spPr>
          <a:xfrm>
            <a:off x="133711" y="9024719"/>
            <a:ext cx="4444244" cy="33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paramedis</a:t>
            </a:r>
            <a:endParaRPr sz="22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 txBox="1"/>
          <p:nvPr/>
        </p:nvSpPr>
        <p:spPr>
          <a:xfrm>
            <a:off x="4514843" y="8840585"/>
            <a:ext cx="4174649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3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</a:t>
            </a:r>
            <a:r>
              <a:rPr lang="en-US" sz="23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3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Pengelolaan</a:t>
            </a:r>
            <a:r>
              <a:rPr lang="en-US" sz="23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Lingkungan/</a:t>
            </a:r>
            <a:r>
              <a:rPr lang="en-US" sz="23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</a:t>
            </a:r>
            <a:r>
              <a:rPr lang="en-US" sz="23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3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pengelola</a:t>
            </a:r>
            <a:r>
              <a:rPr lang="en-US" sz="23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3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limbah</a:t>
            </a:r>
            <a:r>
              <a:rPr lang="en-US" sz="23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B3</a:t>
            </a:r>
            <a:endParaRPr sz="13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 txBox="1"/>
          <p:nvPr/>
        </p:nvSpPr>
        <p:spPr>
          <a:xfrm>
            <a:off x="9313694" y="8782949"/>
            <a:ext cx="3829788" cy="67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Koordinator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Manajemen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Lalu Lintas (KMKL)</a:t>
            </a:r>
            <a:endParaRPr sz="22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 txBox="1"/>
          <p:nvPr/>
        </p:nvSpPr>
        <p:spPr>
          <a:xfrm>
            <a:off x="9012014" y="3628323"/>
            <a:ext cx="43197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20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</a:t>
            </a:r>
            <a:r>
              <a:rPr lang="en-US" sz="20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0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0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atau</a:t>
            </a:r>
            <a:r>
              <a:rPr lang="en-US" sz="20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Perugas</a:t>
            </a:r>
            <a:r>
              <a:rPr lang="en-US" sz="20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K3 </a:t>
            </a:r>
            <a:r>
              <a:rPr lang="en-US" sz="20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 txBox="1"/>
          <p:nvPr/>
        </p:nvSpPr>
        <p:spPr>
          <a:xfrm>
            <a:off x="13515320" y="8852536"/>
            <a:ext cx="4319585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9958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dll</a:t>
            </a:r>
            <a:r>
              <a:rPr lang="en-US" sz="2400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12" name="Google Shape;612;p21"/>
          <p:cNvCxnSpPr/>
          <p:nvPr/>
        </p:nvCxnSpPr>
        <p:spPr>
          <a:xfrm rot="10798048">
            <a:off x="756227" y="4673225"/>
            <a:ext cx="16775549" cy="0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3" name="Google Shape;613;p21"/>
          <p:cNvCxnSpPr/>
          <p:nvPr/>
        </p:nvCxnSpPr>
        <p:spPr>
          <a:xfrm rot="10798048">
            <a:off x="756227" y="7453758"/>
            <a:ext cx="16775549" cy="0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4" name="Google Shape;614;p21"/>
          <p:cNvCxnSpPr/>
          <p:nvPr/>
        </p:nvCxnSpPr>
        <p:spPr>
          <a:xfrm rot="5204276">
            <a:off x="1071500" y="5903276"/>
            <a:ext cx="6574352" cy="323019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5" name="Google Shape;615;p21"/>
          <p:cNvCxnSpPr/>
          <p:nvPr/>
        </p:nvCxnSpPr>
        <p:spPr>
          <a:xfrm rot="5204249">
            <a:off x="5581264" y="5914030"/>
            <a:ext cx="6641966" cy="372011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6" name="Google Shape;616;p21"/>
          <p:cNvCxnSpPr/>
          <p:nvPr/>
        </p:nvCxnSpPr>
        <p:spPr>
          <a:xfrm flipH="1">
            <a:off x="13598501" y="2773325"/>
            <a:ext cx="600" cy="6538500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8" name="Google Shape;618;p21"/>
          <p:cNvGrpSpPr/>
          <p:nvPr/>
        </p:nvGrpSpPr>
        <p:grpSpPr>
          <a:xfrm>
            <a:off x="756222" y="1710944"/>
            <a:ext cx="9015480" cy="615025"/>
            <a:chOff x="0" y="0"/>
            <a:chExt cx="12020640" cy="820034"/>
          </a:xfrm>
        </p:grpSpPr>
        <p:sp>
          <p:nvSpPr>
            <p:cNvPr id="619" name="Google Shape;619;p21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1"/>
            <p:cNvSpPr txBox="1"/>
            <p:nvPr/>
          </p:nvSpPr>
          <p:spPr>
            <a:xfrm>
              <a:off x="250140" y="81369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606;p21">
            <a:extLst>
              <a:ext uri="{FF2B5EF4-FFF2-40B4-BE49-F238E27FC236}">
                <a16:creationId xmlns:a16="http://schemas.microsoft.com/office/drawing/2014/main" id="{C53B2773-01C5-2DD4-67D4-CE681D28F587}"/>
              </a:ext>
            </a:extLst>
          </p:cNvPr>
          <p:cNvSpPr txBox="1"/>
          <p:nvPr/>
        </p:nvSpPr>
        <p:spPr>
          <a:xfrm>
            <a:off x="13494880" y="6422830"/>
            <a:ext cx="4444244" cy="67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Tenaga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medis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dan/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atau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kesehatan</a:t>
            </a:r>
            <a:r>
              <a:rPr lang="en-US" sz="220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(Dokter)</a:t>
            </a:r>
            <a:endParaRPr sz="22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Graphic 3" descr="Firefighter">
            <a:extLst>
              <a:ext uri="{FF2B5EF4-FFF2-40B4-BE49-F238E27FC236}">
                <a16:creationId xmlns:a16="http://schemas.microsoft.com/office/drawing/2014/main" id="{68A4754E-B78D-4400-7F4B-F84C946D4A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85597" y="7523469"/>
            <a:ext cx="1681473" cy="1681473"/>
          </a:xfrm>
          <a:prstGeom prst="rect">
            <a:avLst/>
          </a:prstGeom>
        </p:spPr>
      </p:pic>
      <p:sp>
        <p:nvSpPr>
          <p:cNvPr id="3" name="Freeform 25">
            <a:extLst>
              <a:ext uri="{FF2B5EF4-FFF2-40B4-BE49-F238E27FC236}">
                <a16:creationId xmlns:a16="http://schemas.microsoft.com/office/drawing/2014/main" id="{E8F3D379-208F-6D68-37E4-09FA8B11ADC9}"/>
              </a:ext>
            </a:extLst>
          </p:cNvPr>
          <p:cNvSpPr/>
          <p:nvPr/>
        </p:nvSpPr>
        <p:spPr>
          <a:xfrm>
            <a:off x="15986851" y="38180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769" y="2080259"/>
            <a:ext cx="17487900" cy="7242810"/>
            <a:chOff x="297179" y="1386839"/>
            <a:chExt cx="11658600" cy="4828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179" y="4628388"/>
              <a:ext cx="11647932" cy="15864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2922" y="4654918"/>
              <a:ext cx="11546205" cy="1484630"/>
            </a:xfrm>
            <a:custGeom>
              <a:avLst/>
              <a:gdLst/>
              <a:ahLst/>
              <a:cxnLst/>
              <a:rect l="l" t="t" r="r" b="b"/>
              <a:pathLst>
                <a:path w="11546205" h="1484629">
                  <a:moveTo>
                    <a:pt x="11546205" y="0"/>
                  </a:moveTo>
                  <a:lnTo>
                    <a:pt x="0" y="0"/>
                  </a:lnTo>
                  <a:lnTo>
                    <a:pt x="0" y="1484376"/>
                  </a:lnTo>
                  <a:lnTo>
                    <a:pt x="11546205" y="1484376"/>
                  </a:lnTo>
                  <a:lnTo>
                    <a:pt x="11546205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847" y="3006851"/>
              <a:ext cx="11647932" cy="15864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3552" y="3033902"/>
              <a:ext cx="11546205" cy="1484630"/>
            </a:xfrm>
            <a:custGeom>
              <a:avLst/>
              <a:gdLst/>
              <a:ahLst/>
              <a:cxnLst/>
              <a:rect l="l" t="t" r="r" b="b"/>
              <a:pathLst>
                <a:path w="11546205" h="1484629">
                  <a:moveTo>
                    <a:pt x="11546205" y="0"/>
                  </a:moveTo>
                  <a:lnTo>
                    <a:pt x="0" y="0"/>
                  </a:lnTo>
                  <a:lnTo>
                    <a:pt x="0" y="1484376"/>
                  </a:lnTo>
                  <a:lnTo>
                    <a:pt x="11546205" y="1484376"/>
                  </a:lnTo>
                  <a:lnTo>
                    <a:pt x="11546205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847" y="1386839"/>
              <a:ext cx="11647932" cy="15864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3552" y="1412874"/>
              <a:ext cx="11546205" cy="1484630"/>
            </a:xfrm>
            <a:custGeom>
              <a:avLst/>
              <a:gdLst/>
              <a:ahLst/>
              <a:cxnLst/>
              <a:rect l="l" t="t" r="r" b="b"/>
              <a:pathLst>
                <a:path w="11546205" h="1484630">
                  <a:moveTo>
                    <a:pt x="11546205" y="0"/>
                  </a:moveTo>
                  <a:lnTo>
                    <a:pt x="0" y="0"/>
                  </a:lnTo>
                  <a:lnTo>
                    <a:pt x="0" y="1484376"/>
                  </a:lnTo>
                  <a:lnTo>
                    <a:pt x="11546205" y="1484376"/>
                  </a:lnTo>
                  <a:lnTo>
                    <a:pt x="11546205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02126" y="992314"/>
            <a:ext cx="11704320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5400" spc="-165" dirty="0">
                <a:solidFill>
                  <a:srgbClr val="001F5F"/>
                </a:solidFill>
                <a:latin typeface="Arial"/>
                <a:cs typeface="Arial"/>
              </a:rPr>
              <a:t>LATAR</a:t>
            </a:r>
            <a:r>
              <a:rPr sz="5400" spc="-3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5400" spc="-165" dirty="0">
                <a:solidFill>
                  <a:srgbClr val="001F5F"/>
                </a:solidFill>
                <a:latin typeface="Arial"/>
                <a:cs typeface="Arial"/>
              </a:rPr>
              <a:t>BELAKANG</a:t>
            </a:r>
            <a:r>
              <a:rPr sz="5400" spc="-306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5400" spc="-98" dirty="0">
                <a:solidFill>
                  <a:srgbClr val="001F5F"/>
                </a:solidFill>
                <a:latin typeface="Arial"/>
                <a:cs typeface="Arial"/>
              </a:rPr>
              <a:t>PEMUTAKHIRAN</a:t>
            </a:r>
            <a:endParaRPr sz="54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354331" y="1815804"/>
            <a:ext cx="16964678" cy="2509341"/>
          </a:xfrm>
          <a:prstGeom prst="rect">
            <a:avLst/>
          </a:prstGeom>
        </p:spPr>
        <p:txBody>
          <a:bodyPr vert="horz" wrap="square" lIns="0" tIns="427673" rIns="0" bIns="0" rtlCol="0">
            <a:spAutoFit/>
          </a:bodyPr>
          <a:lstStyle/>
          <a:p>
            <a:pPr marL="2300288" marR="633413">
              <a:spcBef>
                <a:spcPts val="3367"/>
              </a:spcBef>
            </a:pPr>
            <a:r>
              <a:rPr b="1" spc="-338" dirty="0">
                <a:solidFill>
                  <a:srgbClr val="C55A11"/>
                </a:solidFill>
                <a:latin typeface="Arial"/>
                <a:cs typeface="Arial"/>
              </a:rPr>
              <a:t>Penambahan</a:t>
            </a:r>
            <a:r>
              <a:rPr b="1" spc="-83" dirty="0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b="1" spc="-480" dirty="0">
                <a:solidFill>
                  <a:srgbClr val="C55A11"/>
                </a:solidFill>
                <a:latin typeface="Arial"/>
                <a:cs typeface="Arial"/>
              </a:rPr>
              <a:t>AHSP:</a:t>
            </a:r>
            <a:r>
              <a:rPr b="1" spc="-98" dirty="0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spc="-585" dirty="0"/>
              <a:t>AHSP</a:t>
            </a:r>
            <a:r>
              <a:rPr spc="-15" dirty="0"/>
              <a:t> </a:t>
            </a:r>
            <a:r>
              <a:rPr spc="-105" dirty="0"/>
              <a:t>yang</a:t>
            </a:r>
            <a:r>
              <a:rPr spc="-75" dirty="0"/>
              <a:t> </a:t>
            </a:r>
            <a:r>
              <a:rPr spc="-315" dirty="0"/>
              <a:t>tercantum</a:t>
            </a:r>
            <a:r>
              <a:rPr spc="-30" dirty="0"/>
              <a:t> </a:t>
            </a:r>
            <a:r>
              <a:rPr dirty="0"/>
              <a:t>pada</a:t>
            </a:r>
            <a:r>
              <a:rPr spc="-60" dirty="0"/>
              <a:t> </a:t>
            </a:r>
            <a:r>
              <a:rPr spc="-15" dirty="0" err="1"/>
              <a:t>regulasi</a:t>
            </a:r>
            <a:r>
              <a:rPr spc="-15" dirty="0"/>
              <a:t> </a:t>
            </a:r>
            <a:r>
              <a:rPr spc="-300" dirty="0" err="1"/>
              <a:t>eksisting</a:t>
            </a:r>
            <a:r>
              <a:rPr spc="-15" dirty="0"/>
              <a:t> </a:t>
            </a:r>
            <a:r>
              <a:rPr spc="-323" dirty="0"/>
              <a:t>belum</a:t>
            </a:r>
            <a:r>
              <a:rPr spc="-15" dirty="0"/>
              <a:t> </a:t>
            </a:r>
            <a:r>
              <a:rPr spc="-330" dirty="0"/>
              <a:t>seluruhnya</a:t>
            </a:r>
            <a:r>
              <a:rPr spc="30" dirty="0"/>
              <a:t> </a:t>
            </a:r>
            <a:r>
              <a:rPr spc="-278" dirty="0"/>
              <a:t>mengakomodir</a:t>
            </a:r>
            <a:r>
              <a:rPr spc="-23" dirty="0"/>
              <a:t> </a:t>
            </a:r>
            <a:r>
              <a:rPr spc="-150" dirty="0"/>
              <a:t>pekerjaan</a:t>
            </a:r>
            <a:r>
              <a:rPr spc="-23" dirty="0"/>
              <a:t> </a:t>
            </a:r>
            <a:r>
              <a:rPr spc="-105" dirty="0"/>
              <a:t>yang</a:t>
            </a:r>
            <a:r>
              <a:rPr spc="-30" dirty="0"/>
              <a:t> </a:t>
            </a:r>
            <a:r>
              <a:rPr spc="-38" dirty="0"/>
              <a:t>ada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00329" y="4550853"/>
            <a:ext cx="17319308" cy="1754326"/>
          </a:xfrm>
          <a:prstGeom prst="rect">
            <a:avLst/>
          </a:prstGeom>
        </p:spPr>
        <p:txBody>
          <a:bodyPr vert="horz" wrap="square" lIns="0" tIns="441960" rIns="0" bIns="0" rtlCol="0">
            <a:spAutoFit/>
          </a:bodyPr>
          <a:lstStyle/>
          <a:p>
            <a:pPr marL="2268855" marR="1649730" defTabSz="1371600">
              <a:lnSpc>
                <a:spcPts val="5130"/>
              </a:lnSpc>
              <a:spcBef>
                <a:spcPts val="3480"/>
              </a:spcBef>
            </a:pPr>
            <a:r>
              <a:rPr sz="4500" b="1" kern="0" spc="-323" dirty="0">
                <a:solidFill>
                  <a:srgbClr val="E26C09"/>
                </a:solidFill>
                <a:latin typeface="Arial"/>
                <a:cs typeface="Arial"/>
              </a:rPr>
              <a:t>Perbaikan</a:t>
            </a:r>
            <a:r>
              <a:rPr sz="4500" b="1" kern="0" spc="-75" dirty="0">
                <a:solidFill>
                  <a:srgbClr val="E26C09"/>
                </a:solidFill>
                <a:latin typeface="Arial"/>
                <a:cs typeface="Arial"/>
              </a:rPr>
              <a:t> </a:t>
            </a:r>
            <a:r>
              <a:rPr sz="4500" b="1" kern="0" spc="-495" dirty="0">
                <a:solidFill>
                  <a:srgbClr val="E26C09"/>
                </a:solidFill>
                <a:latin typeface="Arial"/>
                <a:cs typeface="Arial"/>
              </a:rPr>
              <a:t>AHSP:</a:t>
            </a:r>
            <a:r>
              <a:rPr sz="4500" b="1" kern="0" spc="-60" dirty="0">
                <a:solidFill>
                  <a:srgbClr val="E26C09"/>
                </a:solidFill>
                <a:latin typeface="Arial"/>
                <a:cs typeface="Arial"/>
              </a:rPr>
              <a:t> </a:t>
            </a:r>
            <a:r>
              <a:rPr sz="4500" kern="0" spc="-127" dirty="0">
                <a:solidFill>
                  <a:srgbClr val="1C4270"/>
                </a:solidFill>
                <a:latin typeface="Arial MT"/>
                <a:cs typeface="Arial MT"/>
              </a:rPr>
              <a:t>perbaikan</a:t>
            </a:r>
            <a:r>
              <a:rPr sz="4500" kern="0" spc="-23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203" dirty="0">
                <a:solidFill>
                  <a:srgbClr val="1C4270"/>
                </a:solidFill>
                <a:latin typeface="Arial MT"/>
                <a:cs typeface="Arial MT"/>
              </a:rPr>
              <a:t>redaksional</a:t>
            </a:r>
            <a:r>
              <a:rPr sz="4500" kern="0" spc="1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413" dirty="0">
                <a:solidFill>
                  <a:srgbClr val="1C4270"/>
                </a:solidFill>
                <a:latin typeface="Arial MT"/>
                <a:cs typeface="Arial MT"/>
              </a:rPr>
              <a:t>maupun</a:t>
            </a:r>
            <a:r>
              <a:rPr sz="4500" kern="0" spc="-8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405" dirty="0">
                <a:solidFill>
                  <a:srgbClr val="1C4270"/>
                </a:solidFill>
                <a:latin typeface="Arial MT"/>
                <a:cs typeface="Arial MT"/>
              </a:rPr>
              <a:t>substansi </a:t>
            </a:r>
            <a:r>
              <a:rPr sz="4500" kern="0" spc="-105" dirty="0">
                <a:solidFill>
                  <a:srgbClr val="1C4270"/>
                </a:solidFill>
                <a:latin typeface="Arial MT"/>
                <a:cs typeface="Arial MT"/>
              </a:rPr>
              <a:t>terhadap</a:t>
            </a:r>
            <a:r>
              <a:rPr sz="4500" kern="0" spc="-210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53" dirty="0">
                <a:solidFill>
                  <a:srgbClr val="1C4270"/>
                </a:solidFill>
                <a:latin typeface="Arial MT"/>
                <a:cs typeface="Arial MT"/>
              </a:rPr>
              <a:t>beberapa</a:t>
            </a:r>
            <a:r>
              <a:rPr sz="4500" kern="0" spc="-188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585" dirty="0">
                <a:solidFill>
                  <a:srgbClr val="1C4270"/>
                </a:solidFill>
                <a:latin typeface="Arial MT"/>
                <a:cs typeface="Arial MT"/>
              </a:rPr>
              <a:t>AHSP</a:t>
            </a:r>
            <a:r>
              <a:rPr sz="4500" kern="0" spc="-1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105" dirty="0">
                <a:solidFill>
                  <a:srgbClr val="1C4270"/>
                </a:solidFill>
                <a:latin typeface="Arial MT"/>
                <a:cs typeface="Arial MT"/>
              </a:rPr>
              <a:t>yang</a:t>
            </a:r>
            <a:r>
              <a:rPr sz="4500" kern="0" spc="-13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150" dirty="0">
                <a:solidFill>
                  <a:srgbClr val="1C4270"/>
                </a:solidFill>
                <a:latin typeface="Arial MT"/>
                <a:cs typeface="Arial MT"/>
              </a:rPr>
              <a:t>telah</a:t>
            </a:r>
            <a:r>
              <a:rPr sz="4500" kern="0" spc="-120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127" dirty="0">
                <a:solidFill>
                  <a:srgbClr val="1C4270"/>
                </a:solidFill>
                <a:latin typeface="Arial MT"/>
                <a:cs typeface="Arial MT"/>
              </a:rPr>
              <a:t>tercantum</a:t>
            </a:r>
            <a:endParaRPr sz="4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98767" y="2578322"/>
            <a:ext cx="1502091" cy="3785235"/>
            <a:chOff x="532511" y="1718881"/>
            <a:chExt cx="1001394" cy="252349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511" y="1718881"/>
              <a:ext cx="1001331" cy="10013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862" y="3269411"/>
              <a:ext cx="972642" cy="97264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84384" y="6982377"/>
            <a:ext cx="17319308" cy="1447512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defTabSz="1371600">
              <a:spcBef>
                <a:spcPts val="488"/>
              </a:spcBef>
            </a:pPr>
            <a:endParaRPr sz="45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285048" defTabSz="1371600"/>
            <a:r>
              <a:rPr sz="4500" b="1" kern="0" spc="-248" dirty="0">
                <a:solidFill>
                  <a:srgbClr val="E26C09"/>
                </a:solidFill>
                <a:latin typeface="Arial"/>
                <a:cs typeface="Arial"/>
              </a:rPr>
              <a:t>Modifikasi</a:t>
            </a:r>
            <a:r>
              <a:rPr sz="4500" b="1" kern="0" spc="-45" dirty="0">
                <a:solidFill>
                  <a:srgbClr val="E26C09"/>
                </a:solidFill>
                <a:latin typeface="Arial"/>
                <a:cs typeface="Arial"/>
              </a:rPr>
              <a:t> </a:t>
            </a:r>
            <a:r>
              <a:rPr sz="4500" b="1" kern="0" spc="-480" dirty="0">
                <a:solidFill>
                  <a:srgbClr val="E26C09"/>
                </a:solidFill>
                <a:latin typeface="Arial"/>
                <a:cs typeface="Arial"/>
              </a:rPr>
              <a:t>AHSP:</a:t>
            </a:r>
            <a:r>
              <a:rPr sz="4500" b="1" kern="0" spc="8" dirty="0">
                <a:solidFill>
                  <a:srgbClr val="E26C09"/>
                </a:solidFill>
                <a:latin typeface="Arial"/>
                <a:cs typeface="Arial"/>
              </a:rPr>
              <a:t> </a:t>
            </a:r>
            <a:r>
              <a:rPr sz="4500" kern="0" spc="-270" dirty="0">
                <a:solidFill>
                  <a:srgbClr val="1C4270"/>
                </a:solidFill>
                <a:latin typeface="Arial MT"/>
                <a:cs typeface="Arial MT"/>
              </a:rPr>
              <a:t>pemutakhiran</a:t>
            </a:r>
            <a:r>
              <a:rPr sz="4500" kern="0" spc="68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323" dirty="0">
                <a:solidFill>
                  <a:srgbClr val="1C4270"/>
                </a:solidFill>
                <a:latin typeface="Arial MT"/>
                <a:cs typeface="Arial MT"/>
              </a:rPr>
              <a:t>contoh-</a:t>
            </a:r>
            <a:r>
              <a:rPr sz="4500" kern="0" spc="-368" dirty="0">
                <a:solidFill>
                  <a:srgbClr val="1C4270"/>
                </a:solidFill>
                <a:latin typeface="Arial MT"/>
                <a:cs typeface="Arial MT"/>
              </a:rPr>
              <a:t>contoh</a:t>
            </a:r>
            <a:r>
              <a:rPr sz="4500" kern="0" spc="68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240" dirty="0">
                <a:solidFill>
                  <a:srgbClr val="1C4270"/>
                </a:solidFill>
                <a:latin typeface="Arial MT"/>
                <a:cs typeface="Arial MT"/>
              </a:rPr>
              <a:t>perhitungan</a:t>
            </a:r>
            <a:r>
              <a:rPr sz="4500" kern="0" spc="53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4500" kern="0" spc="-614" dirty="0">
                <a:solidFill>
                  <a:srgbClr val="1C4270"/>
                </a:solidFill>
                <a:latin typeface="Arial MT"/>
                <a:cs typeface="Arial MT"/>
              </a:rPr>
              <a:t>AHSP</a:t>
            </a:r>
            <a:endParaRPr sz="4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4766" y="7344442"/>
            <a:ext cx="1510017" cy="1502435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7518760" y="9555436"/>
            <a:ext cx="659130" cy="585788"/>
          </a:xfrm>
          <a:custGeom>
            <a:avLst/>
            <a:gdLst/>
            <a:ahLst/>
            <a:cxnLst/>
            <a:rect l="l" t="t" r="r" b="b"/>
            <a:pathLst>
              <a:path w="439420" h="390525">
                <a:moveTo>
                  <a:pt x="439242" y="0"/>
                </a:moveTo>
                <a:lnTo>
                  <a:pt x="0" y="0"/>
                </a:lnTo>
                <a:lnTo>
                  <a:pt x="0" y="390436"/>
                </a:lnTo>
                <a:lnTo>
                  <a:pt x="439242" y="390436"/>
                </a:lnTo>
                <a:lnTo>
                  <a:pt x="43924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defTabSz="1371600">
              <a:lnSpc>
                <a:spcPts val="2421"/>
              </a:lnSpc>
            </a:pPr>
            <a:fld id="{81D60167-4931-47E6-BA6A-407CBD079E47}" type="slidenum">
              <a:rPr kern="0" spc="-38" dirty="0">
                <a:solidFill>
                  <a:prstClr val="white"/>
                </a:solidFill>
              </a:rPr>
              <a:pPr marL="57150" defTabSz="1371600">
                <a:lnSpc>
                  <a:spcPts val="2421"/>
                </a:lnSpc>
              </a:pPr>
              <a:t>6</a:t>
            </a:fld>
            <a:endParaRPr kern="0" spc="-38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2"/>
          <p:cNvSpPr/>
          <p:nvPr/>
        </p:nvSpPr>
        <p:spPr>
          <a:xfrm>
            <a:off x="239174" y="239174"/>
            <a:ext cx="17809655" cy="98086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2"/>
          <p:cNvSpPr txBox="1"/>
          <p:nvPr/>
        </p:nvSpPr>
        <p:spPr>
          <a:xfrm>
            <a:off x="532820" y="636256"/>
            <a:ext cx="13851185" cy="104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68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Personel</a:t>
            </a:r>
            <a:r>
              <a:rPr lang="en-US" sz="6801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68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Keselamatan</a:t>
            </a:r>
            <a:r>
              <a:rPr lang="en-US" sz="6801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68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Konstruksi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2"/>
          <p:cNvSpPr txBox="1"/>
          <p:nvPr/>
        </p:nvSpPr>
        <p:spPr>
          <a:xfrm>
            <a:off x="780759" y="1570976"/>
            <a:ext cx="167265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39958"/>
              </a:lnSpc>
              <a:buClr>
                <a:srgbClr val="000000"/>
              </a:buClr>
            </a:pPr>
            <a:r>
              <a:rPr lang="en-US" sz="2400" kern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Jumlah Minimum ahli keselamatan konstruksi/ahli K3 konstruksi dan rasio Petugas Keselamatan Konstruksi/Petugas K3 Terhadap Jumlah Tenaga Kerja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30" name="Google Shape;630;p22"/>
          <p:cNvGrpSpPr/>
          <p:nvPr/>
        </p:nvGrpSpPr>
        <p:grpSpPr>
          <a:xfrm>
            <a:off x="4736371" y="2733956"/>
            <a:ext cx="2097500" cy="209054"/>
            <a:chOff x="-3136" y="-102"/>
            <a:chExt cx="1276272" cy="127204"/>
          </a:xfrm>
        </p:grpSpPr>
        <p:sp>
          <p:nvSpPr>
            <p:cNvPr id="631" name="Google Shape;631;p22"/>
            <p:cNvSpPr/>
            <p:nvPr/>
          </p:nvSpPr>
          <p:spPr>
            <a:xfrm>
              <a:off x="-3136" y="-102"/>
              <a:ext cx="1276272" cy="127204"/>
            </a:xfrm>
            <a:custGeom>
              <a:avLst/>
              <a:gdLst/>
              <a:ahLst/>
              <a:cxnLst/>
              <a:rect l="l" t="t" r="r" b="b"/>
              <a:pathLst>
                <a:path w="1276272" h="127204" extrusionOk="0">
                  <a:moveTo>
                    <a:pt x="66636" y="102"/>
                  </a:moveTo>
                  <a:lnTo>
                    <a:pt x="1209636" y="102"/>
                  </a:lnTo>
                  <a:cubicBezTo>
                    <a:pt x="1232390" y="0"/>
                    <a:pt x="1253459" y="12081"/>
                    <a:pt x="1264866" y="31770"/>
                  </a:cubicBezTo>
                  <a:cubicBezTo>
                    <a:pt x="1276272" y="51459"/>
                    <a:pt x="1276272" y="75745"/>
                    <a:pt x="1264866" y="95434"/>
                  </a:cubicBezTo>
                  <a:cubicBezTo>
                    <a:pt x="1253459" y="115123"/>
                    <a:pt x="1232390" y="127204"/>
                    <a:pt x="1209636" y="127102"/>
                  </a:cubicBezTo>
                  <a:lnTo>
                    <a:pt x="66636" y="127102"/>
                  </a:lnTo>
                  <a:cubicBezTo>
                    <a:pt x="43882" y="127204"/>
                    <a:pt x="22813" y="115123"/>
                    <a:pt x="11406" y="95434"/>
                  </a:cubicBezTo>
                  <a:cubicBezTo>
                    <a:pt x="0" y="75745"/>
                    <a:pt x="0" y="51459"/>
                    <a:pt x="11406" y="31770"/>
                  </a:cubicBezTo>
                  <a:cubicBezTo>
                    <a:pt x="22813" y="12081"/>
                    <a:pt x="43882" y="0"/>
                    <a:pt x="66636" y="102"/>
                  </a:cubicBezTo>
                  <a:close/>
                </a:path>
              </a:pathLst>
            </a:custGeom>
            <a:solidFill>
              <a:srgbClr val="CCD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3136" y="-102"/>
              <a:ext cx="1009572" cy="127204"/>
            </a:xfrm>
            <a:custGeom>
              <a:avLst/>
              <a:gdLst/>
              <a:ahLst/>
              <a:cxnLst/>
              <a:rect l="l" t="t" r="r" b="b"/>
              <a:pathLst>
                <a:path w="1009572" h="127204" extrusionOk="0">
                  <a:moveTo>
                    <a:pt x="66636" y="102"/>
                  </a:moveTo>
                  <a:lnTo>
                    <a:pt x="942936" y="102"/>
                  </a:lnTo>
                  <a:cubicBezTo>
                    <a:pt x="965690" y="0"/>
                    <a:pt x="986759" y="12081"/>
                    <a:pt x="998166" y="31770"/>
                  </a:cubicBezTo>
                  <a:cubicBezTo>
                    <a:pt x="1009572" y="51459"/>
                    <a:pt x="1009572" y="75745"/>
                    <a:pt x="998166" y="95434"/>
                  </a:cubicBezTo>
                  <a:cubicBezTo>
                    <a:pt x="986759" y="115123"/>
                    <a:pt x="965690" y="127204"/>
                    <a:pt x="942936" y="127102"/>
                  </a:cubicBezTo>
                  <a:lnTo>
                    <a:pt x="66636" y="127102"/>
                  </a:lnTo>
                  <a:cubicBezTo>
                    <a:pt x="43882" y="127204"/>
                    <a:pt x="22813" y="115123"/>
                    <a:pt x="11406" y="95434"/>
                  </a:cubicBezTo>
                  <a:cubicBezTo>
                    <a:pt x="0" y="75745"/>
                    <a:pt x="0" y="51459"/>
                    <a:pt x="11406" y="31770"/>
                  </a:cubicBezTo>
                  <a:cubicBezTo>
                    <a:pt x="22813" y="12081"/>
                    <a:pt x="43882" y="0"/>
                    <a:pt x="66636" y="102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3" name="Google Shape;633;p22"/>
          <p:cNvSpPr txBox="1"/>
          <p:nvPr/>
        </p:nvSpPr>
        <p:spPr>
          <a:xfrm>
            <a:off x="4741525" y="3012382"/>
            <a:ext cx="2087192" cy="576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50020"/>
              </a:lnSpc>
              <a:buClr>
                <a:srgbClr val="000000"/>
              </a:buClr>
            </a:pPr>
            <a:r>
              <a:rPr lang="en-US" sz="24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Besar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2"/>
          <p:cNvSpPr txBox="1"/>
          <p:nvPr/>
        </p:nvSpPr>
        <p:spPr>
          <a:xfrm>
            <a:off x="1028700" y="2635192"/>
            <a:ext cx="1713525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9962"/>
              </a:lnSpc>
              <a:buClr>
                <a:srgbClr val="000000"/>
              </a:buClr>
            </a:pPr>
            <a:r>
              <a:rPr lang="en-US" sz="2700" b="1" kern="0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Risiko</a:t>
            </a:r>
            <a:r>
              <a:rPr lang="en-US" sz="2700" b="1" kern="0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b="1" kern="0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Pekerjaan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35" name="Google Shape;635;p22"/>
          <p:cNvGrpSpPr/>
          <p:nvPr/>
        </p:nvGrpSpPr>
        <p:grpSpPr>
          <a:xfrm>
            <a:off x="9807235" y="2785264"/>
            <a:ext cx="2097500" cy="209054"/>
            <a:chOff x="-3136" y="-102"/>
            <a:chExt cx="1276272" cy="127204"/>
          </a:xfrm>
        </p:grpSpPr>
        <p:sp>
          <p:nvSpPr>
            <p:cNvPr id="636" name="Google Shape;636;p22"/>
            <p:cNvSpPr/>
            <p:nvPr/>
          </p:nvSpPr>
          <p:spPr>
            <a:xfrm>
              <a:off x="-3136" y="-102"/>
              <a:ext cx="1276272" cy="127204"/>
            </a:xfrm>
            <a:custGeom>
              <a:avLst/>
              <a:gdLst/>
              <a:ahLst/>
              <a:cxnLst/>
              <a:rect l="l" t="t" r="r" b="b"/>
              <a:pathLst>
                <a:path w="1276272" h="127204" extrusionOk="0">
                  <a:moveTo>
                    <a:pt x="66636" y="102"/>
                  </a:moveTo>
                  <a:lnTo>
                    <a:pt x="1209636" y="102"/>
                  </a:lnTo>
                  <a:cubicBezTo>
                    <a:pt x="1232390" y="0"/>
                    <a:pt x="1253459" y="12081"/>
                    <a:pt x="1264866" y="31770"/>
                  </a:cubicBezTo>
                  <a:cubicBezTo>
                    <a:pt x="1276272" y="51459"/>
                    <a:pt x="1276272" y="75745"/>
                    <a:pt x="1264866" y="95434"/>
                  </a:cubicBezTo>
                  <a:cubicBezTo>
                    <a:pt x="1253459" y="115123"/>
                    <a:pt x="1232390" y="127204"/>
                    <a:pt x="1209636" y="127102"/>
                  </a:cubicBezTo>
                  <a:lnTo>
                    <a:pt x="66636" y="127102"/>
                  </a:lnTo>
                  <a:cubicBezTo>
                    <a:pt x="43882" y="127204"/>
                    <a:pt x="22813" y="115123"/>
                    <a:pt x="11406" y="95434"/>
                  </a:cubicBezTo>
                  <a:cubicBezTo>
                    <a:pt x="0" y="75745"/>
                    <a:pt x="0" y="51459"/>
                    <a:pt x="11406" y="31770"/>
                  </a:cubicBezTo>
                  <a:cubicBezTo>
                    <a:pt x="22813" y="12081"/>
                    <a:pt x="43882" y="0"/>
                    <a:pt x="66636" y="102"/>
                  </a:cubicBezTo>
                  <a:close/>
                </a:path>
              </a:pathLst>
            </a:custGeom>
            <a:solidFill>
              <a:srgbClr val="CCD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3136" y="-102"/>
              <a:ext cx="476172" cy="127204"/>
            </a:xfrm>
            <a:custGeom>
              <a:avLst/>
              <a:gdLst/>
              <a:ahLst/>
              <a:cxnLst/>
              <a:rect l="l" t="t" r="r" b="b"/>
              <a:pathLst>
                <a:path w="476172" h="127204" extrusionOk="0">
                  <a:moveTo>
                    <a:pt x="66636" y="102"/>
                  </a:moveTo>
                  <a:lnTo>
                    <a:pt x="409536" y="102"/>
                  </a:lnTo>
                  <a:cubicBezTo>
                    <a:pt x="432290" y="0"/>
                    <a:pt x="453359" y="12081"/>
                    <a:pt x="464766" y="31770"/>
                  </a:cubicBezTo>
                  <a:cubicBezTo>
                    <a:pt x="476172" y="51459"/>
                    <a:pt x="476172" y="75745"/>
                    <a:pt x="464766" y="95434"/>
                  </a:cubicBezTo>
                  <a:cubicBezTo>
                    <a:pt x="453359" y="115123"/>
                    <a:pt x="432290" y="127204"/>
                    <a:pt x="409536" y="127102"/>
                  </a:cubicBezTo>
                  <a:lnTo>
                    <a:pt x="66636" y="127102"/>
                  </a:lnTo>
                  <a:cubicBezTo>
                    <a:pt x="43882" y="127204"/>
                    <a:pt x="22813" y="115123"/>
                    <a:pt x="11406" y="95434"/>
                  </a:cubicBezTo>
                  <a:cubicBezTo>
                    <a:pt x="0" y="75745"/>
                    <a:pt x="0" y="51459"/>
                    <a:pt x="11406" y="31770"/>
                  </a:cubicBezTo>
                  <a:cubicBezTo>
                    <a:pt x="22813" y="12081"/>
                    <a:pt x="43882" y="0"/>
                    <a:pt x="66636" y="102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8" name="Google Shape;638;p22"/>
          <p:cNvSpPr txBox="1"/>
          <p:nvPr/>
        </p:nvSpPr>
        <p:spPr>
          <a:xfrm>
            <a:off x="9812389" y="3071570"/>
            <a:ext cx="2087192" cy="576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50020"/>
              </a:lnSpc>
              <a:buClr>
                <a:srgbClr val="000000"/>
              </a:buClr>
            </a:pPr>
            <a:r>
              <a:rPr lang="en-US" sz="24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Sedang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39" name="Google Shape;639;p22"/>
          <p:cNvGrpSpPr/>
          <p:nvPr/>
        </p:nvGrpSpPr>
        <p:grpSpPr>
          <a:xfrm>
            <a:off x="14562362" y="2785264"/>
            <a:ext cx="2097500" cy="209054"/>
            <a:chOff x="-3136" y="-102"/>
            <a:chExt cx="1276272" cy="127204"/>
          </a:xfrm>
        </p:grpSpPr>
        <p:sp>
          <p:nvSpPr>
            <p:cNvPr id="640" name="Google Shape;640;p22"/>
            <p:cNvSpPr/>
            <p:nvPr/>
          </p:nvSpPr>
          <p:spPr>
            <a:xfrm>
              <a:off x="-3136" y="-102"/>
              <a:ext cx="1276272" cy="127204"/>
            </a:xfrm>
            <a:custGeom>
              <a:avLst/>
              <a:gdLst/>
              <a:ahLst/>
              <a:cxnLst/>
              <a:rect l="l" t="t" r="r" b="b"/>
              <a:pathLst>
                <a:path w="1276272" h="127204" extrusionOk="0">
                  <a:moveTo>
                    <a:pt x="66636" y="102"/>
                  </a:moveTo>
                  <a:lnTo>
                    <a:pt x="1209636" y="102"/>
                  </a:lnTo>
                  <a:cubicBezTo>
                    <a:pt x="1232390" y="0"/>
                    <a:pt x="1253459" y="12081"/>
                    <a:pt x="1264866" y="31770"/>
                  </a:cubicBezTo>
                  <a:cubicBezTo>
                    <a:pt x="1276272" y="51459"/>
                    <a:pt x="1276272" y="75745"/>
                    <a:pt x="1264866" y="95434"/>
                  </a:cubicBezTo>
                  <a:cubicBezTo>
                    <a:pt x="1253459" y="115123"/>
                    <a:pt x="1232390" y="127204"/>
                    <a:pt x="1209636" y="127102"/>
                  </a:cubicBezTo>
                  <a:lnTo>
                    <a:pt x="66636" y="127102"/>
                  </a:lnTo>
                  <a:cubicBezTo>
                    <a:pt x="43882" y="127204"/>
                    <a:pt x="22813" y="115123"/>
                    <a:pt x="11406" y="95434"/>
                  </a:cubicBezTo>
                  <a:cubicBezTo>
                    <a:pt x="0" y="75745"/>
                    <a:pt x="0" y="51459"/>
                    <a:pt x="11406" y="31770"/>
                  </a:cubicBezTo>
                  <a:cubicBezTo>
                    <a:pt x="22813" y="12081"/>
                    <a:pt x="43882" y="0"/>
                    <a:pt x="66636" y="102"/>
                  </a:cubicBezTo>
                  <a:close/>
                </a:path>
              </a:pathLst>
            </a:custGeom>
            <a:solidFill>
              <a:srgbClr val="CCD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2"/>
            <p:cNvSpPr/>
            <p:nvPr/>
          </p:nvSpPr>
          <p:spPr>
            <a:xfrm>
              <a:off x="-3136" y="-102"/>
              <a:ext cx="196772" cy="127204"/>
            </a:xfrm>
            <a:custGeom>
              <a:avLst/>
              <a:gdLst/>
              <a:ahLst/>
              <a:cxnLst/>
              <a:rect l="l" t="t" r="r" b="b"/>
              <a:pathLst>
                <a:path w="196772" h="127204" extrusionOk="0">
                  <a:moveTo>
                    <a:pt x="66636" y="102"/>
                  </a:moveTo>
                  <a:lnTo>
                    <a:pt x="130136" y="102"/>
                  </a:lnTo>
                  <a:cubicBezTo>
                    <a:pt x="152890" y="0"/>
                    <a:pt x="173959" y="12081"/>
                    <a:pt x="185366" y="31770"/>
                  </a:cubicBezTo>
                  <a:cubicBezTo>
                    <a:pt x="196772" y="51459"/>
                    <a:pt x="196772" y="75745"/>
                    <a:pt x="185366" y="95434"/>
                  </a:cubicBezTo>
                  <a:cubicBezTo>
                    <a:pt x="173959" y="115123"/>
                    <a:pt x="152890" y="127204"/>
                    <a:pt x="130136" y="127102"/>
                  </a:cubicBezTo>
                  <a:lnTo>
                    <a:pt x="66636" y="127102"/>
                  </a:lnTo>
                  <a:cubicBezTo>
                    <a:pt x="43882" y="127204"/>
                    <a:pt x="22813" y="115123"/>
                    <a:pt x="11406" y="95434"/>
                  </a:cubicBezTo>
                  <a:cubicBezTo>
                    <a:pt x="0" y="75745"/>
                    <a:pt x="0" y="51459"/>
                    <a:pt x="11406" y="31770"/>
                  </a:cubicBezTo>
                  <a:cubicBezTo>
                    <a:pt x="22813" y="12081"/>
                    <a:pt x="43882" y="0"/>
                    <a:pt x="66636" y="102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22"/>
          <p:cNvSpPr txBox="1"/>
          <p:nvPr/>
        </p:nvSpPr>
        <p:spPr>
          <a:xfrm>
            <a:off x="14567516" y="3071570"/>
            <a:ext cx="2087192" cy="576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50020"/>
              </a:lnSpc>
              <a:buClr>
                <a:srgbClr val="000000"/>
              </a:buClr>
            </a:pPr>
            <a:r>
              <a:rPr lang="en-US" sz="2499" b="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Kecil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2"/>
          <p:cNvSpPr txBox="1"/>
          <p:nvPr/>
        </p:nvSpPr>
        <p:spPr>
          <a:xfrm>
            <a:off x="747527" y="3883766"/>
            <a:ext cx="2455730" cy="174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9962"/>
              </a:lnSpc>
              <a:buClr>
                <a:srgbClr val="000000"/>
              </a:buClr>
            </a:pPr>
            <a:r>
              <a:rPr lang="en-US" sz="2700" b="1" kern="0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Personil</a:t>
            </a:r>
            <a:r>
              <a:rPr lang="en-US" sz="2700" b="1" kern="0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b="1" kern="0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Manajerial</a:t>
            </a:r>
            <a:r>
              <a:rPr lang="en-US" sz="2700" b="1" kern="0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</a:p>
          <a:p>
            <a:pPr algn="ctr" defTabSz="914445">
              <a:lnSpc>
                <a:spcPct val="139962"/>
              </a:lnSpc>
              <a:buClr>
                <a:srgbClr val="000000"/>
              </a:buClr>
            </a:pPr>
            <a:r>
              <a:rPr lang="en-US" sz="2700" b="1" kern="0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Pimpinan</a:t>
            </a:r>
            <a:r>
              <a:rPr lang="en-US" sz="2700" b="1" kern="0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UKK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2"/>
          <p:cNvSpPr txBox="1"/>
          <p:nvPr/>
        </p:nvSpPr>
        <p:spPr>
          <a:xfrm>
            <a:off x="570971" y="6287048"/>
            <a:ext cx="2685929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9962"/>
              </a:lnSpc>
              <a:buClr>
                <a:srgbClr val="000000"/>
              </a:buClr>
            </a:pPr>
            <a:r>
              <a:rPr lang="en-US" sz="2700" b="1" kern="0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</a:t>
            </a:r>
            <a:r>
              <a:rPr lang="en-US" sz="2700" b="1" kern="0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b="1" kern="0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700" b="1" kern="0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b="1" kern="0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700" b="1" kern="0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/K3 </a:t>
            </a:r>
            <a:r>
              <a:rPr lang="en-US" sz="2700" b="1" kern="0" dirty="0" err="1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700" b="1" kern="0" dirty="0">
                <a:solidFill>
                  <a:srgbClr val="0070C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2"/>
          <p:cNvSpPr txBox="1"/>
          <p:nvPr/>
        </p:nvSpPr>
        <p:spPr>
          <a:xfrm>
            <a:off x="3778076" y="4326300"/>
            <a:ext cx="4014089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utama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*/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madya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pengalaman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2"/>
          <p:cNvSpPr txBox="1"/>
          <p:nvPr/>
        </p:nvSpPr>
        <p:spPr>
          <a:xfrm>
            <a:off x="8848940" y="4326300"/>
            <a:ext cx="4014089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madya*/ahli muda* pengalaman 3 th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2"/>
          <p:cNvSpPr txBox="1"/>
          <p:nvPr/>
        </p:nvSpPr>
        <p:spPr>
          <a:xfrm>
            <a:off x="13285317" y="3923360"/>
            <a:ext cx="4417119" cy="161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dapat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dirangkap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oleh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Pimpinan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tertinggi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proyek, Ahli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muda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*/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petugas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2"/>
          <p:cNvSpPr txBox="1"/>
          <p:nvPr/>
        </p:nvSpPr>
        <p:spPr>
          <a:xfrm>
            <a:off x="3547184" y="6168921"/>
            <a:ext cx="4244981" cy="32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orang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untuk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setiap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40 org </a:t>
            </a:r>
            <a:r>
              <a:rPr lang="en-US" sz="2499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berlaku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kelipatan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dan </a:t>
            </a:r>
            <a:r>
              <a:rPr lang="en-US" sz="2499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penambahan</a:t>
            </a:r>
            <a:r>
              <a:rPr lang="en-US" sz="2499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 orang </a:t>
            </a:r>
            <a:r>
              <a:rPr lang="en-US" sz="2499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</a:t>
            </a:r>
            <a:r>
              <a:rPr lang="en-US" sz="2499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madya</a:t>
            </a:r>
            <a:r>
              <a:rPr lang="en-US" sz="2499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*/</a:t>
            </a:r>
            <a:r>
              <a:rPr lang="en-US" sz="2499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muda</a:t>
            </a:r>
            <a:r>
              <a:rPr lang="en-US" sz="2499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pengalaman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3th)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untuk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jumlah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lebih</a:t>
            </a:r>
            <a:r>
              <a:rPr lang="en-US" sz="2499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dari</a:t>
            </a:r>
            <a:r>
              <a:rPr lang="en-US" sz="2499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100 orang</a:t>
            </a:r>
            <a:endParaRPr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2"/>
          <p:cNvSpPr txBox="1"/>
          <p:nvPr/>
        </p:nvSpPr>
        <p:spPr>
          <a:xfrm>
            <a:off x="8848940" y="6833280"/>
            <a:ext cx="4014089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orang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untuk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setiap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50 orang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berlaku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kelipatan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2"/>
          <p:cNvSpPr txBox="1"/>
          <p:nvPr/>
        </p:nvSpPr>
        <p:spPr>
          <a:xfrm>
            <a:off x="13493153" y="6833280"/>
            <a:ext cx="4014089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orang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untuk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setiap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60 orang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berlaku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kelipatan</a:t>
            </a:r>
            <a:r>
              <a:rPr lang="en-US" sz="2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2"/>
          <p:cNvSpPr txBox="1"/>
          <p:nvPr/>
        </p:nvSpPr>
        <p:spPr>
          <a:xfrm>
            <a:off x="532819" y="9521524"/>
            <a:ext cx="9611336" cy="5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b="1" kern="0" dirty="0" err="1">
                <a:solidFill>
                  <a:srgbClr val="EF54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Catatan</a:t>
            </a:r>
            <a:r>
              <a:rPr lang="en-US" sz="2499" b="1" kern="0" dirty="0">
                <a:solidFill>
                  <a:srgbClr val="EF54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*Ahli </a:t>
            </a:r>
            <a:r>
              <a:rPr lang="en-US" sz="2499" b="1" kern="0" dirty="0" err="1">
                <a:solidFill>
                  <a:srgbClr val="EF54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Keselamatan</a:t>
            </a:r>
            <a:r>
              <a:rPr lang="en-US" sz="2499" b="1" kern="0" dirty="0">
                <a:solidFill>
                  <a:srgbClr val="EF54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b="1" kern="0" dirty="0" err="1">
                <a:solidFill>
                  <a:srgbClr val="EF54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r>
              <a:rPr lang="en-US" sz="2499" b="1" kern="0" dirty="0">
                <a:solidFill>
                  <a:srgbClr val="EF54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/Ahli K3 </a:t>
            </a:r>
            <a:r>
              <a:rPr lang="en-US" sz="2499" b="1" kern="0" dirty="0" err="1">
                <a:solidFill>
                  <a:srgbClr val="EF54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Konstruksi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52" name="Google Shape;652;p22"/>
          <p:cNvCxnSpPr/>
          <p:nvPr/>
        </p:nvCxnSpPr>
        <p:spPr>
          <a:xfrm rot="10798048">
            <a:off x="780764" y="3784326"/>
            <a:ext cx="16775549" cy="0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3" name="Google Shape;653;p22"/>
          <p:cNvCxnSpPr/>
          <p:nvPr/>
        </p:nvCxnSpPr>
        <p:spPr>
          <a:xfrm rot="5204218">
            <a:off x="63007" y="5665493"/>
            <a:ext cx="6415835" cy="400607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4" name="Google Shape;654;p22"/>
          <p:cNvCxnSpPr/>
          <p:nvPr/>
        </p:nvCxnSpPr>
        <p:spPr>
          <a:xfrm rot="10798048">
            <a:off x="780764" y="5854427"/>
            <a:ext cx="16775549" cy="0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5" name="Google Shape;655;p22"/>
          <p:cNvCxnSpPr/>
          <p:nvPr/>
        </p:nvCxnSpPr>
        <p:spPr>
          <a:xfrm>
            <a:off x="8221475" y="2678643"/>
            <a:ext cx="26100" cy="6440400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6" name="Google Shape;656;p22"/>
          <p:cNvCxnSpPr/>
          <p:nvPr/>
        </p:nvCxnSpPr>
        <p:spPr>
          <a:xfrm rot="5204218">
            <a:off x="9939500" y="5756945"/>
            <a:ext cx="6472151" cy="323468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Freeform 25">
            <a:extLst>
              <a:ext uri="{FF2B5EF4-FFF2-40B4-BE49-F238E27FC236}">
                <a16:creationId xmlns:a16="http://schemas.microsoft.com/office/drawing/2014/main" id="{CD7CE413-34EF-D40B-9FD6-0A9DF38C3E7A}"/>
              </a:ext>
            </a:extLst>
          </p:cNvPr>
          <p:cNvSpPr/>
          <p:nvPr/>
        </p:nvSpPr>
        <p:spPr>
          <a:xfrm>
            <a:off x="15978541" y="352112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>
          <a:extLst>
            <a:ext uri="{FF2B5EF4-FFF2-40B4-BE49-F238E27FC236}">
              <a16:creationId xmlns:a16="http://schemas.microsoft.com/office/drawing/2014/main" id="{AFA9C48B-21DF-1439-5742-70BE13FD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4;p20">
            <a:extLst>
              <a:ext uri="{FF2B5EF4-FFF2-40B4-BE49-F238E27FC236}">
                <a16:creationId xmlns:a16="http://schemas.microsoft.com/office/drawing/2014/main" id="{87335F7A-B537-0346-C709-A848303C70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998"/>
            <a:ext cx="18288000" cy="104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>
            <a:extLst>
              <a:ext uri="{FF2B5EF4-FFF2-40B4-BE49-F238E27FC236}">
                <a16:creationId xmlns:a16="http://schemas.microsoft.com/office/drawing/2014/main" id="{8483D4EB-54E7-2BCC-4075-3D30C68D3BA2}"/>
              </a:ext>
            </a:extLst>
          </p:cNvPr>
          <p:cNvSpPr/>
          <p:nvPr/>
        </p:nvSpPr>
        <p:spPr>
          <a:xfrm rot="10800000">
            <a:off x="15783967" y="1"/>
            <a:ext cx="246698" cy="10401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7">
            <a:extLst>
              <a:ext uri="{FF2B5EF4-FFF2-40B4-BE49-F238E27FC236}">
                <a16:creationId xmlns:a16="http://schemas.microsoft.com/office/drawing/2014/main" id="{4A01B5A3-A880-0106-768F-2E3EE01D0501}"/>
              </a:ext>
            </a:extLst>
          </p:cNvPr>
          <p:cNvSpPr/>
          <p:nvPr/>
        </p:nvSpPr>
        <p:spPr>
          <a:xfrm rot="5400000">
            <a:off x="7887221" y="-4853559"/>
            <a:ext cx="246698" cy="16021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7">
            <a:extLst>
              <a:ext uri="{FF2B5EF4-FFF2-40B4-BE49-F238E27FC236}">
                <a16:creationId xmlns:a16="http://schemas.microsoft.com/office/drawing/2014/main" id="{AD78C6CB-D207-B8A2-1E91-DEF524DCC6E2}"/>
              </a:ext>
            </a:extLst>
          </p:cNvPr>
          <p:cNvSpPr txBox="1"/>
          <p:nvPr/>
        </p:nvSpPr>
        <p:spPr>
          <a:xfrm>
            <a:off x="687797" y="7861301"/>
            <a:ext cx="137459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Fasilitas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Sarana,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Prasarana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dan Alat Kesehatan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7">
            <a:extLst>
              <a:ext uri="{FF2B5EF4-FFF2-40B4-BE49-F238E27FC236}">
                <a16:creationId xmlns:a16="http://schemas.microsoft.com/office/drawing/2014/main" id="{E4AEC31C-63D2-9CD5-2640-8A127604C325}"/>
              </a:ext>
            </a:extLst>
          </p:cNvPr>
          <p:cNvSpPr txBox="1"/>
          <p:nvPr/>
        </p:nvSpPr>
        <p:spPr>
          <a:xfrm>
            <a:off x="16626900" y="7626350"/>
            <a:ext cx="1264800" cy="30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20001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6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EB46E71A-E549-52E9-23B1-A8DAA5DFF5C8}"/>
              </a:ext>
            </a:extLst>
          </p:cNvPr>
          <p:cNvSpPr/>
          <p:nvPr/>
        </p:nvSpPr>
        <p:spPr>
          <a:xfrm>
            <a:off x="162278" y="11737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06437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>
            <a:off x="-1425318" y="9005144"/>
            <a:ext cx="20412857" cy="3339258"/>
            <a:chOff x="0" y="-66675"/>
            <a:chExt cx="5376226" cy="879475"/>
          </a:xfrm>
        </p:grpSpPr>
        <p:sp>
          <p:nvSpPr>
            <p:cNvPr id="672" name="Google Shape;672;p24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5" name="Google Shape;675;p24"/>
          <p:cNvGrpSpPr/>
          <p:nvPr/>
        </p:nvGrpSpPr>
        <p:grpSpPr>
          <a:xfrm>
            <a:off x="-1062430" y="-896498"/>
            <a:ext cx="20412857" cy="3339258"/>
            <a:chOff x="0" y="-66675"/>
            <a:chExt cx="5376226" cy="879475"/>
          </a:xfrm>
        </p:grpSpPr>
        <p:sp>
          <p:nvSpPr>
            <p:cNvPr id="676" name="Google Shape;676;p24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24"/>
          <p:cNvGrpSpPr/>
          <p:nvPr/>
        </p:nvGrpSpPr>
        <p:grpSpPr>
          <a:xfrm>
            <a:off x="545742" y="2859164"/>
            <a:ext cx="4860471" cy="1448717"/>
            <a:chOff x="0" y="0"/>
            <a:chExt cx="6480627" cy="1931622"/>
          </a:xfrm>
        </p:grpSpPr>
        <p:sp>
          <p:nvSpPr>
            <p:cNvPr id="679" name="Google Shape;679;p24"/>
            <p:cNvSpPr/>
            <p:nvPr/>
          </p:nvSpPr>
          <p:spPr>
            <a:xfrm>
              <a:off x="0" y="0"/>
              <a:ext cx="6480627" cy="1931622"/>
            </a:xfrm>
            <a:prstGeom prst="rect">
              <a:avLst/>
            </a:prstGeom>
            <a:solidFill>
              <a:srgbClr val="F8F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 txBox="1"/>
            <p:nvPr/>
          </p:nvSpPr>
          <p:spPr>
            <a:xfrm>
              <a:off x="1165090" y="545655"/>
              <a:ext cx="4150449" cy="1005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40000"/>
                </a:lnSpc>
                <a:buClr>
                  <a:srgbClr val="000000"/>
                </a:buClr>
              </a:pPr>
              <a:r>
                <a:rPr lang="en-US" sz="3499" b="1" kern="0">
                  <a:solidFill>
                    <a:srgbClr val="7E6B7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Peralatan P3K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>
            <a:off x="6713766" y="2859164"/>
            <a:ext cx="4860471" cy="1448717"/>
            <a:chOff x="0" y="0"/>
            <a:chExt cx="6480627" cy="1931622"/>
          </a:xfrm>
        </p:grpSpPr>
        <p:sp>
          <p:nvSpPr>
            <p:cNvPr id="682" name="Google Shape;682;p24"/>
            <p:cNvSpPr/>
            <p:nvPr/>
          </p:nvSpPr>
          <p:spPr>
            <a:xfrm>
              <a:off x="0" y="0"/>
              <a:ext cx="6480627" cy="1931622"/>
            </a:xfrm>
            <a:prstGeom prst="rect">
              <a:avLst/>
            </a:prstGeom>
            <a:solidFill>
              <a:srgbClr val="7E6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 txBox="1"/>
            <p:nvPr/>
          </p:nvSpPr>
          <p:spPr>
            <a:xfrm>
              <a:off x="1540284" y="545655"/>
              <a:ext cx="4940343" cy="1005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40000"/>
                </a:lnSpc>
                <a:buClr>
                  <a:srgbClr val="000000"/>
                </a:buClr>
              </a:pPr>
              <a:r>
                <a:rPr lang="en-US" sz="3499" b="1" kern="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Ruang P3K/</a:t>
              </a:r>
              <a:r>
                <a:rPr lang="en-US" sz="3499" b="1" kern="0" dirty="0" err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Klinik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4" name="Google Shape;684;p24"/>
          <p:cNvSpPr/>
          <p:nvPr/>
        </p:nvSpPr>
        <p:spPr>
          <a:xfrm>
            <a:off x="12879161" y="2862946"/>
            <a:ext cx="4860471" cy="1444934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24"/>
          <p:cNvSpPr/>
          <p:nvPr/>
        </p:nvSpPr>
        <p:spPr>
          <a:xfrm>
            <a:off x="545742" y="7104407"/>
            <a:ext cx="4860471" cy="1448717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24"/>
          <p:cNvSpPr/>
          <p:nvPr/>
        </p:nvSpPr>
        <p:spPr>
          <a:xfrm>
            <a:off x="6713766" y="7104407"/>
            <a:ext cx="4860471" cy="1448717"/>
          </a:xfrm>
          <a:prstGeom prst="rect">
            <a:avLst/>
          </a:prstGeom>
          <a:solidFill>
            <a:srgbClr val="7E6B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24"/>
          <p:cNvSpPr/>
          <p:nvPr/>
        </p:nvSpPr>
        <p:spPr>
          <a:xfrm>
            <a:off x="12879161" y="7104407"/>
            <a:ext cx="4860471" cy="1448717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24"/>
          <p:cNvSpPr/>
          <p:nvPr/>
        </p:nvSpPr>
        <p:spPr>
          <a:xfrm>
            <a:off x="2975978" y="4950841"/>
            <a:ext cx="12333419" cy="1448717"/>
          </a:xfrm>
          <a:prstGeom prst="rect">
            <a:avLst/>
          </a:prstGeom>
          <a:solidFill>
            <a:srgbClr val="7E6B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89" name="Google Shape;68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95254">
            <a:off x="282006" y="1985093"/>
            <a:ext cx="1493391" cy="15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6797" y="2416379"/>
            <a:ext cx="1857779" cy="123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06096">
            <a:off x="12640938" y="2209219"/>
            <a:ext cx="2443851" cy="139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9562" y="4812704"/>
            <a:ext cx="1839480" cy="155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688" y="6729014"/>
            <a:ext cx="1730027" cy="123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16797" y="6611253"/>
            <a:ext cx="1462076" cy="1217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89509" y="6729016"/>
            <a:ext cx="1692278" cy="1383437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4"/>
          <p:cNvSpPr txBox="1"/>
          <p:nvPr/>
        </p:nvSpPr>
        <p:spPr>
          <a:xfrm>
            <a:off x="1971932" y="358777"/>
            <a:ext cx="14896730" cy="76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50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Fasilitas</a:t>
            </a:r>
            <a:r>
              <a:rPr lang="en-US" sz="5001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Sarana, </a:t>
            </a:r>
            <a:r>
              <a:rPr lang="en-US" sz="50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Prasarana</a:t>
            </a:r>
            <a:r>
              <a:rPr lang="en-US" sz="5001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dan Alat Kesehatan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24"/>
          <p:cNvSpPr txBox="1"/>
          <p:nvPr/>
        </p:nvSpPr>
        <p:spPr>
          <a:xfrm>
            <a:off x="12972172" y="3032963"/>
            <a:ext cx="467445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3000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Peralatan</a:t>
            </a:r>
            <a:r>
              <a:rPr lang="en-US" sz="3000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Pengasapan</a:t>
            </a:r>
            <a:r>
              <a:rPr lang="en-US" sz="3000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3000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Obat</a:t>
            </a:r>
            <a:r>
              <a:rPr lang="en-US" sz="3000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3000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mesin</a:t>
            </a:r>
            <a:r>
              <a:rPr lang="en-US" sz="3000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Fogging)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698;p24"/>
          <p:cNvSpPr txBox="1"/>
          <p:nvPr/>
        </p:nvSpPr>
        <p:spPr>
          <a:xfrm>
            <a:off x="791054" y="7199657"/>
            <a:ext cx="436984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3000" b="1" kern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Pemeriksaan Psikotropika dan HIV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699;p24"/>
          <p:cNvSpPr txBox="1"/>
          <p:nvPr/>
        </p:nvSpPr>
        <p:spPr>
          <a:xfrm>
            <a:off x="7385987" y="7497140"/>
            <a:ext cx="3516029" cy="75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3499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Ambulans (sewa)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24"/>
          <p:cNvSpPr txBox="1"/>
          <p:nvPr/>
        </p:nvSpPr>
        <p:spPr>
          <a:xfrm>
            <a:off x="12972172" y="7128327"/>
            <a:ext cx="467445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3000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Tempat</a:t>
            </a:r>
            <a:r>
              <a:rPr lang="en-US" sz="3000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cuci</a:t>
            </a:r>
            <a:r>
              <a:rPr lang="en-US" sz="3000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tangan</a:t>
            </a:r>
            <a:r>
              <a:rPr lang="en-US" sz="3000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3000" b="1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Wastafel</a:t>
            </a:r>
            <a:r>
              <a:rPr lang="en-US" sz="3000" b="1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24"/>
          <p:cNvSpPr txBox="1"/>
          <p:nvPr/>
        </p:nvSpPr>
        <p:spPr>
          <a:xfrm>
            <a:off x="3356268" y="5007972"/>
            <a:ext cx="121359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3000" b="1" kern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Protokol</a:t>
            </a: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kesehatan</a:t>
            </a: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wabah</a:t>
            </a: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menular</a:t>
            </a: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sz="3000" b="1" kern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misal</a:t>
            </a: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en-US" sz="3000" b="1" kern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tempat</a:t>
            </a: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cuci</a:t>
            </a: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tangan</a:t>
            </a: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swab, vitamin di masa </a:t>
            </a:r>
            <a:r>
              <a:rPr lang="en-US" sz="3000" b="1" kern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pandemi</a:t>
            </a:r>
            <a:r>
              <a:rPr lang="en-US" sz="3000" b="1" kern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Covid-19)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02" name="Google Shape;702;p24"/>
          <p:cNvGrpSpPr/>
          <p:nvPr/>
        </p:nvGrpSpPr>
        <p:grpSpPr>
          <a:xfrm>
            <a:off x="4566259" y="1426439"/>
            <a:ext cx="8575028" cy="615034"/>
            <a:chOff x="0" y="0"/>
            <a:chExt cx="11433371" cy="820046"/>
          </a:xfrm>
        </p:grpSpPr>
        <p:sp>
          <p:nvSpPr>
            <p:cNvPr id="703" name="Google Shape;703;p24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 txBox="1"/>
            <p:nvPr/>
          </p:nvSpPr>
          <p:spPr>
            <a:xfrm>
              <a:off x="250124" y="81381"/>
              <a:ext cx="11183102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25">
            <a:extLst>
              <a:ext uri="{FF2B5EF4-FFF2-40B4-BE49-F238E27FC236}">
                <a16:creationId xmlns:a16="http://schemas.microsoft.com/office/drawing/2014/main" id="{533BB8C5-1074-A639-DE35-11264B70362B}"/>
              </a:ext>
            </a:extLst>
          </p:cNvPr>
          <p:cNvSpPr/>
          <p:nvPr/>
        </p:nvSpPr>
        <p:spPr>
          <a:xfrm>
            <a:off x="192602" y="119578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5"/>
          <p:cNvGrpSpPr/>
          <p:nvPr/>
        </p:nvGrpSpPr>
        <p:grpSpPr>
          <a:xfrm>
            <a:off x="-1425318" y="9005144"/>
            <a:ext cx="20412857" cy="3339258"/>
            <a:chOff x="0" y="-66675"/>
            <a:chExt cx="5376226" cy="879475"/>
          </a:xfrm>
        </p:grpSpPr>
        <p:sp>
          <p:nvSpPr>
            <p:cNvPr id="710" name="Google Shape;710;p25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3" name="Google Shape;713;p25"/>
          <p:cNvGrpSpPr/>
          <p:nvPr/>
        </p:nvGrpSpPr>
        <p:grpSpPr>
          <a:xfrm>
            <a:off x="-1062430" y="-896498"/>
            <a:ext cx="20412857" cy="3339258"/>
            <a:chOff x="0" y="-66675"/>
            <a:chExt cx="5376226" cy="879475"/>
          </a:xfrm>
        </p:grpSpPr>
        <p:sp>
          <p:nvSpPr>
            <p:cNvPr id="714" name="Google Shape;714;p25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6" name="Google Shape;716;p25"/>
          <p:cNvSpPr/>
          <p:nvPr/>
        </p:nvSpPr>
        <p:spPr>
          <a:xfrm>
            <a:off x="237420" y="1425910"/>
            <a:ext cx="10589859" cy="553910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17" name="Google Shape;717;p25"/>
          <p:cNvGrpSpPr/>
          <p:nvPr/>
        </p:nvGrpSpPr>
        <p:grpSpPr>
          <a:xfrm>
            <a:off x="344101" y="1979819"/>
            <a:ext cx="4308914" cy="4762943"/>
            <a:chOff x="0" y="-66675"/>
            <a:chExt cx="1134858" cy="1459190"/>
          </a:xfrm>
        </p:grpSpPr>
        <p:sp>
          <p:nvSpPr>
            <p:cNvPr id="718" name="Google Shape;718;p25"/>
            <p:cNvSpPr/>
            <p:nvPr/>
          </p:nvSpPr>
          <p:spPr>
            <a:xfrm>
              <a:off x="0" y="0"/>
              <a:ext cx="1134858" cy="1392515"/>
            </a:xfrm>
            <a:custGeom>
              <a:avLst/>
              <a:gdLst/>
              <a:ahLst/>
              <a:cxnLst/>
              <a:rect l="l" t="t" r="r" b="b"/>
              <a:pathLst>
                <a:path w="1134858" h="1392515" extrusionOk="0">
                  <a:moveTo>
                    <a:pt x="91633" y="0"/>
                  </a:moveTo>
                  <a:lnTo>
                    <a:pt x="1043225" y="0"/>
                  </a:lnTo>
                  <a:cubicBezTo>
                    <a:pt x="1067528" y="0"/>
                    <a:pt x="1090835" y="9654"/>
                    <a:pt x="1108019" y="26839"/>
                  </a:cubicBezTo>
                  <a:cubicBezTo>
                    <a:pt x="1125204" y="44023"/>
                    <a:pt x="1134858" y="67330"/>
                    <a:pt x="1134858" y="91633"/>
                  </a:cubicBezTo>
                  <a:lnTo>
                    <a:pt x="1134858" y="1300882"/>
                  </a:lnTo>
                  <a:cubicBezTo>
                    <a:pt x="1134858" y="1325184"/>
                    <a:pt x="1125204" y="1348491"/>
                    <a:pt x="1108019" y="1365676"/>
                  </a:cubicBezTo>
                  <a:cubicBezTo>
                    <a:pt x="1090835" y="1382860"/>
                    <a:pt x="1067528" y="1392515"/>
                    <a:pt x="1043225" y="1392515"/>
                  </a:cubicBezTo>
                  <a:lnTo>
                    <a:pt x="91633" y="1392515"/>
                  </a:lnTo>
                  <a:cubicBezTo>
                    <a:pt x="67330" y="1392515"/>
                    <a:pt x="44023" y="1382860"/>
                    <a:pt x="26839" y="1365676"/>
                  </a:cubicBezTo>
                  <a:cubicBezTo>
                    <a:pt x="9654" y="1348491"/>
                    <a:pt x="0" y="1325184"/>
                    <a:pt x="0" y="1300882"/>
                  </a:cubicBezTo>
                  <a:lnTo>
                    <a:pt x="0" y="91633"/>
                  </a:lnTo>
                  <a:cubicBezTo>
                    <a:pt x="0" y="67330"/>
                    <a:pt x="9654" y="44023"/>
                    <a:pt x="26839" y="26839"/>
                  </a:cubicBezTo>
                  <a:cubicBezTo>
                    <a:pt x="44023" y="9654"/>
                    <a:pt x="67330" y="0"/>
                    <a:pt x="91633" y="0"/>
                  </a:cubicBezTo>
                  <a:close/>
                </a:path>
              </a:pathLst>
            </a:custGeom>
            <a:solidFill>
              <a:srgbClr val="AAC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0" name="Google Shape;7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8963" y="2531952"/>
            <a:ext cx="2525679" cy="214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2776" y="2421145"/>
            <a:ext cx="12459180" cy="6837158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25"/>
          <p:cNvSpPr txBox="1"/>
          <p:nvPr/>
        </p:nvSpPr>
        <p:spPr>
          <a:xfrm>
            <a:off x="1971932" y="358777"/>
            <a:ext cx="14896730" cy="76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50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Fasilitas</a:t>
            </a:r>
            <a:r>
              <a:rPr lang="en-US" sz="5001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Sarana, </a:t>
            </a:r>
            <a:r>
              <a:rPr lang="en-US" sz="5001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Prasarana</a:t>
            </a:r>
            <a:r>
              <a:rPr lang="en-US" sz="5001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dan Alat Kesehatan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3" name="Google Shape;723;p25"/>
          <p:cNvSpPr txBox="1"/>
          <p:nvPr/>
        </p:nvSpPr>
        <p:spPr>
          <a:xfrm>
            <a:off x="237420" y="1280754"/>
            <a:ext cx="10589859" cy="75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3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Peralatan</a:t>
            </a:r>
            <a:r>
              <a:rPr lang="en-US" sz="3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P3K </a:t>
            </a:r>
            <a:r>
              <a:rPr lang="en-US" sz="3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dengan</a:t>
            </a:r>
            <a:r>
              <a:rPr lang="en-US" sz="3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ketentuan</a:t>
            </a:r>
            <a:r>
              <a:rPr lang="en-US" sz="3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berikut</a:t>
            </a:r>
            <a:r>
              <a:rPr lang="en-US" sz="3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499" kern="0" dirty="0" err="1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ini</a:t>
            </a:r>
            <a:r>
              <a:rPr lang="en-US" sz="3499" kern="0" dirty="0">
                <a:solidFill>
                  <a:srgbClr val="7E6B7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4" name="Google Shape;724;p25"/>
          <p:cNvSpPr txBox="1"/>
          <p:nvPr/>
        </p:nvSpPr>
        <p:spPr>
          <a:xfrm>
            <a:off x="587302" y="4730223"/>
            <a:ext cx="3806753" cy="189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Terbuat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dari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bahan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yang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kuat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mudah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dibawa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berwarna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dasar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putih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dengan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lambang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P3K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berwarna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hijau</a:t>
            </a:r>
            <a:endParaRPr sz="22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5" name="Google Shape;725;p25"/>
          <p:cNvSpPr txBox="1"/>
          <p:nvPr/>
        </p:nvSpPr>
        <p:spPr>
          <a:xfrm>
            <a:off x="4787156" y="1936654"/>
            <a:ext cx="12890423" cy="5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Contoh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Isi Kotak P3K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Berdasarkan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Tipe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dan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Jumlah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Pekerja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sesuai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Permenaker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No. 18 /2008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717;p25">
            <a:extLst>
              <a:ext uri="{FF2B5EF4-FFF2-40B4-BE49-F238E27FC236}">
                <a16:creationId xmlns:a16="http://schemas.microsoft.com/office/drawing/2014/main" id="{2476D203-94A5-1495-CBAC-15EA71EF04EF}"/>
              </a:ext>
            </a:extLst>
          </p:cNvPr>
          <p:cNvGrpSpPr/>
          <p:nvPr/>
        </p:nvGrpSpPr>
        <p:grpSpPr>
          <a:xfrm>
            <a:off x="327346" y="7491920"/>
            <a:ext cx="4308914" cy="1621862"/>
            <a:chOff x="0" y="-66675"/>
            <a:chExt cx="1134858" cy="1459190"/>
          </a:xfrm>
        </p:grpSpPr>
        <p:sp>
          <p:nvSpPr>
            <p:cNvPr id="3" name="Google Shape;718;p25">
              <a:extLst>
                <a:ext uri="{FF2B5EF4-FFF2-40B4-BE49-F238E27FC236}">
                  <a16:creationId xmlns:a16="http://schemas.microsoft.com/office/drawing/2014/main" id="{2F87AC7C-B391-8C5B-BFA4-4BE13D484910}"/>
                </a:ext>
              </a:extLst>
            </p:cNvPr>
            <p:cNvSpPr/>
            <p:nvPr/>
          </p:nvSpPr>
          <p:spPr>
            <a:xfrm>
              <a:off x="0" y="0"/>
              <a:ext cx="1134858" cy="1392515"/>
            </a:xfrm>
            <a:custGeom>
              <a:avLst/>
              <a:gdLst/>
              <a:ahLst/>
              <a:cxnLst/>
              <a:rect l="l" t="t" r="r" b="b"/>
              <a:pathLst>
                <a:path w="1134858" h="1392515" extrusionOk="0">
                  <a:moveTo>
                    <a:pt x="91633" y="0"/>
                  </a:moveTo>
                  <a:lnTo>
                    <a:pt x="1043225" y="0"/>
                  </a:lnTo>
                  <a:cubicBezTo>
                    <a:pt x="1067528" y="0"/>
                    <a:pt x="1090835" y="9654"/>
                    <a:pt x="1108019" y="26839"/>
                  </a:cubicBezTo>
                  <a:cubicBezTo>
                    <a:pt x="1125204" y="44023"/>
                    <a:pt x="1134858" y="67330"/>
                    <a:pt x="1134858" y="91633"/>
                  </a:cubicBezTo>
                  <a:lnTo>
                    <a:pt x="1134858" y="1300882"/>
                  </a:lnTo>
                  <a:cubicBezTo>
                    <a:pt x="1134858" y="1325184"/>
                    <a:pt x="1125204" y="1348491"/>
                    <a:pt x="1108019" y="1365676"/>
                  </a:cubicBezTo>
                  <a:cubicBezTo>
                    <a:pt x="1090835" y="1382860"/>
                    <a:pt x="1067528" y="1392515"/>
                    <a:pt x="1043225" y="1392515"/>
                  </a:cubicBezTo>
                  <a:lnTo>
                    <a:pt x="91633" y="1392515"/>
                  </a:lnTo>
                  <a:cubicBezTo>
                    <a:pt x="67330" y="1392515"/>
                    <a:pt x="44023" y="1382860"/>
                    <a:pt x="26839" y="1365676"/>
                  </a:cubicBezTo>
                  <a:cubicBezTo>
                    <a:pt x="9654" y="1348491"/>
                    <a:pt x="0" y="1325184"/>
                    <a:pt x="0" y="1300882"/>
                  </a:cubicBezTo>
                  <a:lnTo>
                    <a:pt x="0" y="91633"/>
                  </a:lnTo>
                  <a:cubicBezTo>
                    <a:pt x="0" y="67330"/>
                    <a:pt x="9654" y="44023"/>
                    <a:pt x="26839" y="26839"/>
                  </a:cubicBezTo>
                  <a:cubicBezTo>
                    <a:pt x="44023" y="9654"/>
                    <a:pt x="67330" y="0"/>
                    <a:pt x="91633" y="0"/>
                  </a:cubicBezTo>
                  <a:close/>
                </a:path>
              </a:pathLst>
            </a:custGeom>
            <a:solidFill>
              <a:srgbClr val="AAC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719;p25">
              <a:extLst>
                <a:ext uri="{FF2B5EF4-FFF2-40B4-BE49-F238E27FC236}">
                  <a16:creationId xmlns:a16="http://schemas.microsoft.com/office/drawing/2014/main" id="{87214EE8-609D-798D-0F32-A4AEA66B4AA4}"/>
                </a:ext>
              </a:extLst>
            </p:cNvPr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724;p25">
            <a:extLst>
              <a:ext uri="{FF2B5EF4-FFF2-40B4-BE49-F238E27FC236}">
                <a16:creationId xmlns:a16="http://schemas.microsoft.com/office/drawing/2014/main" id="{245572AE-C4E3-93AB-18BA-2A74C18073CA}"/>
              </a:ext>
            </a:extLst>
          </p:cNvPr>
          <p:cNvSpPr txBox="1"/>
          <p:nvPr/>
        </p:nvSpPr>
        <p:spPr>
          <a:xfrm>
            <a:off x="480620" y="7584936"/>
            <a:ext cx="4057835" cy="142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Tidak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boleh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diisi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bahan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atau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alat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selain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yang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dibutuhkan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untuk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pelaksanaan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P3K di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tempat</a:t>
            </a:r>
            <a:r>
              <a:rPr lang="en-US" sz="2201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kerja</a:t>
            </a:r>
            <a:endParaRPr sz="22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Graphic 6" descr="Medical">
            <a:extLst>
              <a:ext uri="{FF2B5EF4-FFF2-40B4-BE49-F238E27FC236}">
                <a16:creationId xmlns:a16="http://schemas.microsoft.com/office/drawing/2014/main" id="{7B397E29-8D19-5667-900F-826762D3E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2338" y="6670536"/>
            <a:ext cx="914400" cy="914400"/>
          </a:xfrm>
          <a:prstGeom prst="rect">
            <a:avLst/>
          </a:prstGeom>
        </p:spPr>
      </p:pic>
      <p:sp>
        <p:nvSpPr>
          <p:cNvPr id="6" name="Freeform 25">
            <a:extLst>
              <a:ext uri="{FF2B5EF4-FFF2-40B4-BE49-F238E27FC236}">
                <a16:creationId xmlns:a16="http://schemas.microsoft.com/office/drawing/2014/main" id="{AAF2F5AD-6643-5E26-1D2A-9D8E80BAE816}"/>
              </a:ext>
            </a:extLst>
          </p:cNvPr>
          <p:cNvSpPr/>
          <p:nvPr/>
        </p:nvSpPr>
        <p:spPr>
          <a:xfrm>
            <a:off x="71398" y="110813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C39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26"/>
          <p:cNvGrpSpPr/>
          <p:nvPr/>
        </p:nvGrpSpPr>
        <p:grpSpPr>
          <a:xfrm>
            <a:off x="-1425318" y="9005143"/>
            <a:ext cx="20412856" cy="3339258"/>
            <a:chOff x="0" y="-66675"/>
            <a:chExt cx="5376226" cy="879475"/>
          </a:xfrm>
        </p:grpSpPr>
        <p:sp>
          <p:nvSpPr>
            <p:cNvPr id="731" name="Google Shape;731;p26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4" name="Google Shape;734;p26"/>
          <p:cNvGrpSpPr/>
          <p:nvPr/>
        </p:nvGrpSpPr>
        <p:grpSpPr>
          <a:xfrm>
            <a:off x="-1062430" y="-896497"/>
            <a:ext cx="20412856" cy="3339258"/>
            <a:chOff x="0" y="-66675"/>
            <a:chExt cx="5376226" cy="879475"/>
          </a:xfrm>
        </p:grpSpPr>
        <p:sp>
          <p:nvSpPr>
            <p:cNvPr id="735" name="Google Shape;735;p26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7" name="Google Shape;737;p26"/>
          <p:cNvSpPr/>
          <p:nvPr/>
        </p:nvSpPr>
        <p:spPr>
          <a:xfrm>
            <a:off x="8584641" y="1260021"/>
            <a:ext cx="4542789" cy="39075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" name="Google Shape;738;p26"/>
          <p:cNvSpPr/>
          <p:nvPr/>
        </p:nvSpPr>
        <p:spPr>
          <a:xfrm>
            <a:off x="8567658" y="5238157"/>
            <a:ext cx="4542789" cy="3907555"/>
          </a:xfrm>
          <a:prstGeom prst="rect">
            <a:avLst/>
          </a:prstGeom>
          <a:solidFill>
            <a:srgbClr val="7E6B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" name="Google Shape;739;p26"/>
          <p:cNvSpPr/>
          <p:nvPr/>
        </p:nvSpPr>
        <p:spPr>
          <a:xfrm>
            <a:off x="13223637" y="1260021"/>
            <a:ext cx="4542789" cy="3907555"/>
          </a:xfrm>
          <a:prstGeom prst="rect">
            <a:avLst/>
          </a:prstGeom>
          <a:solidFill>
            <a:srgbClr val="7E6B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" name="Google Shape;740;p26"/>
          <p:cNvSpPr/>
          <p:nvPr/>
        </p:nvSpPr>
        <p:spPr>
          <a:xfrm>
            <a:off x="13223637" y="5238157"/>
            <a:ext cx="4542789" cy="39075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1" name="Google Shape;741;p26"/>
          <p:cNvGrpSpPr/>
          <p:nvPr/>
        </p:nvGrpSpPr>
        <p:grpSpPr>
          <a:xfrm>
            <a:off x="210149" y="4139132"/>
            <a:ext cx="7225147" cy="4409380"/>
            <a:chOff x="0" y="0"/>
            <a:chExt cx="9633529" cy="5879174"/>
          </a:xfrm>
        </p:grpSpPr>
        <p:pic>
          <p:nvPicPr>
            <p:cNvPr id="742" name="Google Shape;742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75448" y="0"/>
              <a:ext cx="5758081" cy="4160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3" name="Google Shape;743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2441253"/>
              <a:ext cx="5839357" cy="34379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4" name="Google Shape;744;p26"/>
          <p:cNvSpPr txBox="1"/>
          <p:nvPr/>
        </p:nvSpPr>
        <p:spPr>
          <a:xfrm>
            <a:off x="1971931" y="358775"/>
            <a:ext cx="1489673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>
                <a:ln>
                  <a:noFill/>
                </a:ln>
                <a:solidFill>
                  <a:srgbClr val="7E6B73"/>
                </a:solidFill>
                <a:effectLst/>
                <a:uLnTx/>
                <a:uFillTx/>
                <a:latin typeface="Source Serif Pro"/>
                <a:ea typeface="Source Serif Pro"/>
                <a:cs typeface="Source Serif Pro"/>
                <a:sym typeface="Source Serif Pro"/>
              </a:rPr>
              <a:t>Fasilitas Sarana, Prasarana, dan Alat Kesehatan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" name="Google Shape;745;p26"/>
          <p:cNvSpPr txBox="1"/>
          <p:nvPr/>
        </p:nvSpPr>
        <p:spPr>
          <a:xfrm>
            <a:off x="1375842" y="2352642"/>
            <a:ext cx="5324651" cy="15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Penempatan kotak P3K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" name="Google Shape;746;p26"/>
          <p:cNvSpPr txBox="1"/>
          <p:nvPr/>
        </p:nvSpPr>
        <p:spPr>
          <a:xfrm>
            <a:off x="8754028" y="1518349"/>
            <a:ext cx="42582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99" b="0" i="0" u="none" strike="noStrike" kern="0" cap="none" spc="0" normalizeH="0" baseline="0" noProof="0">
                <a:ln>
                  <a:noFill/>
                </a:ln>
                <a:solidFill>
                  <a:srgbClr val="7E6B73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Tempat yang mudah dilihat dan dijangkau, diberi tanda arah yang jelas, cukup cahaya serta mudah diangkat apabila akan digunakan.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" name="Google Shape;747;p26"/>
          <p:cNvSpPr txBox="1"/>
          <p:nvPr/>
        </p:nvSpPr>
        <p:spPr>
          <a:xfrm>
            <a:off x="13330364" y="2413699"/>
            <a:ext cx="4329335" cy="147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Disesuaikan dengan jumlah pekerja/buruh, jenis dan jumlah kotak P3K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" name="Google Shape;748;p26"/>
          <p:cNvSpPr txBox="1"/>
          <p:nvPr/>
        </p:nvSpPr>
        <p:spPr>
          <a:xfrm>
            <a:off x="8665894" y="5436795"/>
            <a:ext cx="4346400" cy="3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Dalam hal tempat kerja dengan unit kerja berjarak 500 meter atau lebih masing-masing unit kerja harus menyediakan kotak P3K sesuai jumlah pekerja/buruh.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" name="Google Shape;749;p26"/>
          <p:cNvSpPr txBox="1"/>
          <p:nvPr/>
        </p:nvSpPr>
        <p:spPr>
          <a:xfrm>
            <a:off x="13365940" y="5453424"/>
            <a:ext cx="4258200" cy="3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99" b="0" i="0" u="none" strike="noStrike" kern="0" cap="none" spc="0" normalizeH="0" baseline="0" noProof="0">
                <a:ln>
                  <a:noFill/>
                </a:ln>
                <a:solidFill>
                  <a:srgbClr val="7E6B73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Dalam hal tempat kerja pada lantai yang berbeda di gedung bertingkat, maka masing-masing unit kerja harus menyediakan kotak P3K sesuai jumlah pekerja/buruh.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824D6C3B-1AE7-A998-973D-40BD06CCB594}"/>
              </a:ext>
            </a:extLst>
          </p:cNvPr>
          <p:cNvSpPr/>
          <p:nvPr/>
        </p:nvSpPr>
        <p:spPr>
          <a:xfrm>
            <a:off x="167605" y="131911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C39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27"/>
          <p:cNvGrpSpPr/>
          <p:nvPr/>
        </p:nvGrpSpPr>
        <p:grpSpPr>
          <a:xfrm>
            <a:off x="-1425318" y="9005143"/>
            <a:ext cx="20412856" cy="3339258"/>
            <a:chOff x="0" y="-66675"/>
            <a:chExt cx="5376226" cy="879475"/>
          </a:xfrm>
        </p:grpSpPr>
        <p:sp>
          <p:nvSpPr>
            <p:cNvPr id="755" name="Google Shape;755;p27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8" name="Google Shape;758;p27"/>
          <p:cNvGrpSpPr/>
          <p:nvPr/>
        </p:nvGrpSpPr>
        <p:grpSpPr>
          <a:xfrm>
            <a:off x="-1062430" y="-896497"/>
            <a:ext cx="20412856" cy="3339258"/>
            <a:chOff x="0" y="-66675"/>
            <a:chExt cx="5376226" cy="879475"/>
          </a:xfrm>
        </p:grpSpPr>
        <p:sp>
          <p:nvSpPr>
            <p:cNvPr id="759" name="Google Shape;759;p27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1" name="Google Shape;761;p27"/>
          <p:cNvGrpSpPr/>
          <p:nvPr/>
        </p:nvGrpSpPr>
        <p:grpSpPr>
          <a:xfrm>
            <a:off x="210149" y="1606474"/>
            <a:ext cx="6790939" cy="7002164"/>
            <a:chOff x="0" y="-66675"/>
            <a:chExt cx="1788560" cy="1844191"/>
          </a:xfrm>
        </p:grpSpPr>
        <p:sp>
          <p:nvSpPr>
            <p:cNvPr id="762" name="Google Shape;762;p27"/>
            <p:cNvSpPr/>
            <p:nvPr/>
          </p:nvSpPr>
          <p:spPr>
            <a:xfrm>
              <a:off x="0" y="0"/>
              <a:ext cx="1788560" cy="1777516"/>
            </a:xfrm>
            <a:custGeom>
              <a:avLst/>
              <a:gdLst/>
              <a:ahLst/>
              <a:cxnLst/>
              <a:rect l="l" t="t" r="r" b="b"/>
              <a:pathLst>
                <a:path w="1788560" h="1777516" extrusionOk="0">
                  <a:moveTo>
                    <a:pt x="58142" y="0"/>
                  </a:moveTo>
                  <a:lnTo>
                    <a:pt x="1730418" y="0"/>
                  </a:lnTo>
                  <a:cubicBezTo>
                    <a:pt x="1762529" y="0"/>
                    <a:pt x="1788560" y="26031"/>
                    <a:pt x="1788560" y="58142"/>
                  </a:cubicBezTo>
                  <a:lnTo>
                    <a:pt x="1788560" y="1719375"/>
                  </a:lnTo>
                  <a:cubicBezTo>
                    <a:pt x="1788560" y="1751485"/>
                    <a:pt x="1762529" y="1777516"/>
                    <a:pt x="1730418" y="1777516"/>
                  </a:cubicBezTo>
                  <a:lnTo>
                    <a:pt x="58142" y="1777516"/>
                  </a:lnTo>
                  <a:cubicBezTo>
                    <a:pt x="42722" y="1777516"/>
                    <a:pt x="27933" y="1771391"/>
                    <a:pt x="17029" y="1760487"/>
                  </a:cubicBezTo>
                  <a:cubicBezTo>
                    <a:pt x="6126" y="1749583"/>
                    <a:pt x="0" y="1734795"/>
                    <a:pt x="0" y="1719375"/>
                  </a:cubicBezTo>
                  <a:lnTo>
                    <a:pt x="0" y="58142"/>
                  </a:lnTo>
                  <a:cubicBezTo>
                    <a:pt x="0" y="26031"/>
                    <a:pt x="26031" y="0"/>
                    <a:pt x="581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flat" cmpd="sng">
              <a:solidFill>
                <a:srgbClr val="F4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64" name="Google Shape;76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056" y="4300090"/>
            <a:ext cx="1055287" cy="105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384" y="6315762"/>
            <a:ext cx="1055287" cy="105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27"/>
          <p:cNvGrpSpPr/>
          <p:nvPr/>
        </p:nvGrpSpPr>
        <p:grpSpPr>
          <a:xfrm>
            <a:off x="7362275" y="1606474"/>
            <a:ext cx="10687737" cy="7002164"/>
            <a:chOff x="0" y="-66675"/>
            <a:chExt cx="2814877" cy="1844191"/>
          </a:xfrm>
        </p:grpSpPr>
        <p:sp>
          <p:nvSpPr>
            <p:cNvPr id="767" name="Google Shape;767;p27"/>
            <p:cNvSpPr/>
            <p:nvPr/>
          </p:nvSpPr>
          <p:spPr>
            <a:xfrm>
              <a:off x="0" y="0"/>
              <a:ext cx="2814877" cy="1777516"/>
            </a:xfrm>
            <a:custGeom>
              <a:avLst/>
              <a:gdLst/>
              <a:ahLst/>
              <a:cxnLst/>
              <a:rect l="l" t="t" r="r" b="b"/>
              <a:pathLst>
                <a:path w="2814877" h="1777516" extrusionOk="0">
                  <a:moveTo>
                    <a:pt x="36943" y="0"/>
                  </a:moveTo>
                  <a:lnTo>
                    <a:pt x="2777934" y="0"/>
                  </a:lnTo>
                  <a:cubicBezTo>
                    <a:pt x="2798338" y="0"/>
                    <a:pt x="2814877" y="16540"/>
                    <a:pt x="2814877" y="36943"/>
                  </a:cubicBezTo>
                  <a:lnTo>
                    <a:pt x="2814877" y="1740573"/>
                  </a:lnTo>
                  <a:cubicBezTo>
                    <a:pt x="2814877" y="1760976"/>
                    <a:pt x="2798338" y="1777516"/>
                    <a:pt x="2777934" y="1777516"/>
                  </a:cubicBezTo>
                  <a:lnTo>
                    <a:pt x="36943" y="1777516"/>
                  </a:lnTo>
                  <a:cubicBezTo>
                    <a:pt x="27145" y="1777516"/>
                    <a:pt x="17749" y="1773624"/>
                    <a:pt x="10820" y="1766696"/>
                  </a:cubicBezTo>
                  <a:cubicBezTo>
                    <a:pt x="3892" y="1759768"/>
                    <a:pt x="0" y="1750371"/>
                    <a:pt x="0" y="1740573"/>
                  </a:cubicBezTo>
                  <a:lnTo>
                    <a:pt x="0" y="36943"/>
                  </a:lnTo>
                  <a:cubicBezTo>
                    <a:pt x="0" y="27145"/>
                    <a:pt x="3892" y="17749"/>
                    <a:pt x="10820" y="10820"/>
                  </a:cubicBezTo>
                  <a:cubicBezTo>
                    <a:pt x="17749" y="3892"/>
                    <a:pt x="27145" y="0"/>
                    <a:pt x="369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flat" cmpd="sng">
              <a:solidFill>
                <a:srgbClr val="F4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69" name="Google Shape;76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6164" y="3971204"/>
            <a:ext cx="1576587" cy="173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5987" y="6488433"/>
            <a:ext cx="1641666" cy="176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39640" y="6448288"/>
            <a:ext cx="2193786" cy="1845522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27"/>
          <p:cNvSpPr txBox="1"/>
          <p:nvPr/>
        </p:nvSpPr>
        <p:spPr>
          <a:xfrm>
            <a:off x="1971931" y="358775"/>
            <a:ext cx="1489673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>
                <a:ln>
                  <a:noFill/>
                </a:ln>
                <a:solidFill>
                  <a:srgbClr val="7E6B73"/>
                </a:solidFill>
                <a:effectLst/>
                <a:uLnTx/>
                <a:uFillTx/>
                <a:latin typeface="Source Serif Pro"/>
                <a:ea typeface="Source Serif Pro"/>
                <a:cs typeface="Source Serif Pro"/>
                <a:sym typeface="Source Serif Pro"/>
              </a:rPr>
              <a:t>Fasilitas Sarana, Prasarana, dan Alat Kesehatan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27"/>
          <p:cNvSpPr txBox="1"/>
          <p:nvPr/>
        </p:nvSpPr>
        <p:spPr>
          <a:xfrm>
            <a:off x="516384" y="2542761"/>
            <a:ext cx="6178468" cy="12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EA3438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Ruang P3K wajib disediakan bilamana Penyedia Jasa: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4" name="Google Shape;774;p27"/>
          <p:cNvSpPr txBox="1"/>
          <p:nvPr/>
        </p:nvSpPr>
        <p:spPr>
          <a:xfrm>
            <a:off x="1746081" y="4373709"/>
            <a:ext cx="5444745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mempekerjakan pekerja/buruh 100 orang atau lebih; atau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27"/>
          <p:cNvSpPr txBox="1"/>
          <p:nvPr/>
        </p:nvSpPr>
        <p:spPr>
          <a:xfrm>
            <a:off x="1746081" y="6072474"/>
            <a:ext cx="4948772" cy="129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mempekerjakan pekerja/buruh kurang dari 100 orang dengan potensi bahaya tinggi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6" name="Google Shape;776;p27"/>
          <p:cNvSpPr txBox="1"/>
          <p:nvPr/>
        </p:nvSpPr>
        <p:spPr>
          <a:xfrm>
            <a:off x="7641627" y="1968086"/>
            <a:ext cx="10091798" cy="12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EA3438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Ruang P3K harus disediakan dengan ketentuan berikut ini: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7" name="Google Shape;777;p27"/>
          <p:cNvSpPr txBox="1"/>
          <p:nvPr/>
        </p:nvSpPr>
        <p:spPr>
          <a:xfrm>
            <a:off x="7381325" y="3205309"/>
            <a:ext cx="4470833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Lokasi ruang P3K: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78" name="Google Shape;778;p27"/>
          <p:cNvCxnSpPr/>
          <p:nvPr/>
        </p:nvCxnSpPr>
        <p:spPr>
          <a:xfrm rot="5385054">
            <a:off x="10555584" y="6102910"/>
            <a:ext cx="4282502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9" name="Google Shape;779;p27"/>
          <p:cNvCxnSpPr/>
          <p:nvPr/>
        </p:nvCxnSpPr>
        <p:spPr>
          <a:xfrm>
            <a:off x="7806164" y="6102910"/>
            <a:ext cx="9927261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0" name="Google Shape;780;p27"/>
          <p:cNvSpPr txBox="1"/>
          <p:nvPr/>
        </p:nvSpPr>
        <p:spPr>
          <a:xfrm>
            <a:off x="9604483" y="4373709"/>
            <a:ext cx="3073519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Dekat dengan toilet/ kamar mandi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1" name="Google Shape;781;p27"/>
          <p:cNvSpPr txBox="1"/>
          <p:nvPr/>
        </p:nvSpPr>
        <p:spPr>
          <a:xfrm>
            <a:off x="15672329" y="4252465"/>
            <a:ext cx="1928406" cy="129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Dekat dengan jalan keluar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2" name="Google Shape;782;p27"/>
          <p:cNvSpPr txBox="1"/>
          <p:nvPr/>
        </p:nvSpPr>
        <p:spPr>
          <a:xfrm>
            <a:off x="7682469" y="7025795"/>
            <a:ext cx="3073519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Mudah dijangkau dari area kerja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3" name="Google Shape;783;p27"/>
          <p:cNvSpPr txBox="1"/>
          <p:nvPr/>
        </p:nvSpPr>
        <p:spPr>
          <a:xfrm>
            <a:off x="12769795" y="7025795"/>
            <a:ext cx="3326636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Dekat dengan tempat parkir kendaraan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84" name="Google Shape;78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99720" y="4049045"/>
            <a:ext cx="2400825" cy="1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25">
            <a:extLst>
              <a:ext uri="{FF2B5EF4-FFF2-40B4-BE49-F238E27FC236}">
                <a16:creationId xmlns:a16="http://schemas.microsoft.com/office/drawing/2014/main" id="{4DDC30EA-A84F-3050-FAC9-CD5DA8A80D0B}"/>
              </a:ext>
            </a:extLst>
          </p:cNvPr>
          <p:cNvSpPr/>
          <p:nvPr/>
        </p:nvSpPr>
        <p:spPr>
          <a:xfrm>
            <a:off x="167605" y="131911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C39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28"/>
          <p:cNvGrpSpPr/>
          <p:nvPr/>
        </p:nvGrpSpPr>
        <p:grpSpPr>
          <a:xfrm>
            <a:off x="-1425318" y="9005143"/>
            <a:ext cx="20412856" cy="3339258"/>
            <a:chOff x="0" y="-66675"/>
            <a:chExt cx="5376226" cy="879475"/>
          </a:xfrm>
        </p:grpSpPr>
        <p:sp>
          <p:nvSpPr>
            <p:cNvPr id="790" name="Google Shape;790;p28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3" name="Google Shape;793;p28"/>
          <p:cNvGrpSpPr/>
          <p:nvPr/>
        </p:nvGrpSpPr>
        <p:grpSpPr>
          <a:xfrm>
            <a:off x="-1062430" y="-896497"/>
            <a:ext cx="20412856" cy="3339258"/>
            <a:chOff x="0" y="-66675"/>
            <a:chExt cx="5376226" cy="879475"/>
          </a:xfrm>
        </p:grpSpPr>
        <p:sp>
          <p:nvSpPr>
            <p:cNvPr id="794" name="Google Shape;794;p28"/>
            <p:cNvSpPr/>
            <p:nvPr/>
          </p:nvSpPr>
          <p:spPr>
            <a:xfrm>
              <a:off x="0" y="0"/>
              <a:ext cx="5376226" cy="482707"/>
            </a:xfrm>
            <a:custGeom>
              <a:avLst/>
              <a:gdLst/>
              <a:ahLst/>
              <a:cxnLst/>
              <a:rect l="l" t="t" r="r" b="b"/>
              <a:pathLst>
                <a:path w="5376226" h="482707" extrusionOk="0">
                  <a:moveTo>
                    <a:pt x="19343" y="0"/>
                  </a:moveTo>
                  <a:lnTo>
                    <a:pt x="5356884" y="0"/>
                  </a:lnTo>
                  <a:cubicBezTo>
                    <a:pt x="5367567" y="0"/>
                    <a:pt x="5376226" y="8660"/>
                    <a:pt x="5376226" y="19343"/>
                  </a:cubicBezTo>
                  <a:lnTo>
                    <a:pt x="5376226" y="463365"/>
                  </a:lnTo>
                  <a:cubicBezTo>
                    <a:pt x="5376226" y="474047"/>
                    <a:pt x="5367567" y="482707"/>
                    <a:pt x="5356884" y="482707"/>
                  </a:cubicBezTo>
                  <a:lnTo>
                    <a:pt x="19343" y="482707"/>
                  </a:lnTo>
                  <a:cubicBezTo>
                    <a:pt x="8660" y="482707"/>
                    <a:pt x="0" y="474047"/>
                    <a:pt x="0" y="463365"/>
                  </a:cubicBezTo>
                  <a:lnTo>
                    <a:pt x="0" y="19343"/>
                  </a:lnTo>
                  <a:cubicBezTo>
                    <a:pt x="0" y="8660"/>
                    <a:pt x="8660" y="0"/>
                    <a:pt x="19343" y="0"/>
                  </a:cubicBezTo>
                  <a:close/>
                </a:path>
              </a:pathLst>
            </a:custGeom>
            <a:solidFill>
              <a:srgbClr val="F4E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6" name="Google Shape;796;p28"/>
          <p:cNvGrpSpPr/>
          <p:nvPr/>
        </p:nvGrpSpPr>
        <p:grpSpPr>
          <a:xfrm>
            <a:off x="247130" y="1606474"/>
            <a:ext cx="7591648" cy="7002164"/>
            <a:chOff x="0" y="-66675"/>
            <a:chExt cx="1999446" cy="1844191"/>
          </a:xfrm>
        </p:grpSpPr>
        <p:sp>
          <p:nvSpPr>
            <p:cNvPr id="797" name="Google Shape;797;p28"/>
            <p:cNvSpPr/>
            <p:nvPr/>
          </p:nvSpPr>
          <p:spPr>
            <a:xfrm>
              <a:off x="0" y="0"/>
              <a:ext cx="1999446" cy="1777516"/>
            </a:xfrm>
            <a:custGeom>
              <a:avLst/>
              <a:gdLst/>
              <a:ahLst/>
              <a:cxnLst/>
              <a:rect l="l" t="t" r="r" b="b"/>
              <a:pathLst>
                <a:path w="1999446" h="1777516" extrusionOk="0">
                  <a:moveTo>
                    <a:pt x="52010" y="0"/>
                  </a:moveTo>
                  <a:lnTo>
                    <a:pt x="1947437" y="0"/>
                  </a:lnTo>
                  <a:cubicBezTo>
                    <a:pt x="1976161" y="0"/>
                    <a:pt x="1999446" y="23285"/>
                    <a:pt x="1999446" y="52010"/>
                  </a:cubicBezTo>
                  <a:lnTo>
                    <a:pt x="1999446" y="1725507"/>
                  </a:lnTo>
                  <a:cubicBezTo>
                    <a:pt x="1999446" y="1739301"/>
                    <a:pt x="1993967" y="1752529"/>
                    <a:pt x="1984213" y="1762283"/>
                  </a:cubicBezTo>
                  <a:cubicBezTo>
                    <a:pt x="1974460" y="1772037"/>
                    <a:pt x="1961231" y="1777516"/>
                    <a:pt x="1947437" y="1777516"/>
                  </a:cubicBezTo>
                  <a:lnTo>
                    <a:pt x="52010" y="1777516"/>
                  </a:lnTo>
                  <a:cubicBezTo>
                    <a:pt x="38216" y="1777516"/>
                    <a:pt x="24987" y="1772037"/>
                    <a:pt x="15233" y="1762283"/>
                  </a:cubicBezTo>
                  <a:cubicBezTo>
                    <a:pt x="5480" y="1752529"/>
                    <a:pt x="0" y="1739301"/>
                    <a:pt x="0" y="1725507"/>
                  </a:cubicBezTo>
                  <a:lnTo>
                    <a:pt x="0" y="52010"/>
                  </a:lnTo>
                  <a:cubicBezTo>
                    <a:pt x="0" y="38216"/>
                    <a:pt x="5480" y="24987"/>
                    <a:pt x="15233" y="15233"/>
                  </a:cubicBezTo>
                  <a:cubicBezTo>
                    <a:pt x="24987" y="5480"/>
                    <a:pt x="38216" y="0"/>
                    <a:pt x="520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flat" cmpd="sng">
              <a:solidFill>
                <a:srgbClr val="F4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99" name="Google Shape;79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373" y="3632616"/>
            <a:ext cx="1326654" cy="1329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28"/>
          <p:cNvGrpSpPr/>
          <p:nvPr/>
        </p:nvGrpSpPr>
        <p:grpSpPr>
          <a:xfrm>
            <a:off x="5519145" y="5556918"/>
            <a:ext cx="2027497" cy="1259928"/>
            <a:chOff x="0" y="0"/>
            <a:chExt cx="2703329" cy="1679904"/>
          </a:xfrm>
        </p:grpSpPr>
        <p:pic>
          <p:nvPicPr>
            <p:cNvPr id="801" name="Google Shape;801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43190"/>
              <a:ext cx="1036714" cy="1036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2" name="Google Shape;802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4537" y="0"/>
              <a:ext cx="1958792" cy="1657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3" name="Google Shape;803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88005" y="306177"/>
              <a:ext cx="671854" cy="8553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4" name="Google Shape;804;p28"/>
          <p:cNvGrpSpPr/>
          <p:nvPr/>
        </p:nvGrpSpPr>
        <p:grpSpPr>
          <a:xfrm>
            <a:off x="455659" y="6863307"/>
            <a:ext cx="1886793" cy="1507076"/>
            <a:chOff x="0" y="0"/>
            <a:chExt cx="2515724" cy="2009434"/>
          </a:xfrm>
        </p:grpSpPr>
        <p:pic>
          <p:nvPicPr>
            <p:cNvPr id="805" name="Google Shape;805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2515724" cy="20094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6" name="Google Shape;806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480403">
              <a:off x="711512" y="807715"/>
              <a:ext cx="1092699" cy="9436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7" name="Google Shape;807;p28"/>
          <p:cNvGrpSpPr/>
          <p:nvPr/>
        </p:nvGrpSpPr>
        <p:grpSpPr>
          <a:xfrm>
            <a:off x="7934028" y="1606474"/>
            <a:ext cx="10135035" cy="7002164"/>
            <a:chOff x="0" y="-66675"/>
            <a:chExt cx="2669310" cy="1844191"/>
          </a:xfrm>
        </p:grpSpPr>
        <p:sp>
          <p:nvSpPr>
            <p:cNvPr id="808" name="Google Shape;808;p28"/>
            <p:cNvSpPr/>
            <p:nvPr/>
          </p:nvSpPr>
          <p:spPr>
            <a:xfrm>
              <a:off x="0" y="0"/>
              <a:ext cx="2669310" cy="1777516"/>
            </a:xfrm>
            <a:custGeom>
              <a:avLst/>
              <a:gdLst/>
              <a:ahLst/>
              <a:cxnLst/>
              <a:rect l="l" t="t" r="r" b="b"/>
              <a:pathLst>
                <a:path w="2669310" h="1777516" extrusionOk="0">
                  <a:moveTo>
                    <a:pt x="38958" y="0"/>
                  </a:moveTo>
                  <a:lnTo>
                    <a:pt x="2630352" y="0"/>
                  </a:lnTo>
                  <a:cubicBezTo>
                    <a:pt x="2640684" y="0"/>
                    <a:pt x="2650593" y="4104"/>
                    <a:pt x="2657899" y="11410"/>
                  </a:cubicBezTo>
                  <a:cubicBezTo>
                    <a:pt x="2665205" y="18716"/>
                    <a:pt x="2669310" y="28625"/>
                    <a:pt x="2669310" y="38958"/>
                  </a:cubicBezTo>
                  <a:lnTo>
                    <a:pt x="2669310" y="1738559"/>
                  </a:lnTo>
                  <a:cubicBezTo>
                    <a:pt x="2669310" y="1760074"/>
                    <a:pt x="2651868" y="1777516"/>
                    <a:pt x="2630352" y="1777516"/>
                  </a:cubicBezTo>
                  <a:lnTo>
                    <a:pt x="38958" y="1777516"/>
                  </a:lnTo>
                  <a:cubicBezTo>
                    <a:pt x="28625" y="1777516"/>
                    <a:pt x="18716" y="1773412"/>
                    <a:pt x="11410" y="1766106"/>
                  </a:cubicBezTo>
                  <a:cubicBezTo>
                    <a:pt x="4104" y="1758800"/>
                    <a:pt x="0" y="1748891"/>
                    <a:pt x="0" y="1738559"/>
                  </a:cubicBezTo>
                  <a:lnTo>
                    <a:pt x="0" y="38958"/>
                  </a:lnTo>
                  <a:cubicBezTo>
                    <a:pt x="0" y="28625"/>
                    <a:pt x="4104" y="18716"/>
                    <a:pt x="11410" y="11410"/>
                  </a:cubicBezTo>
                  <a:cubicBezTo>
                    <a:pt x="18716" y="4104"/>
                    <a:pt x="28625" y="0"/>
                    <a:pt x="389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flat" cmpd="sng">
              <a:solidFill>
                <a:srgbClr val="F4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10" name="Google Shape;810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172284" y="2964873"/>
            <a:ext cx="864070" cy="98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03753" y="4763318"/>
            <a:ext cx="1334897" cy="95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74479" y="3038438"/>
            <a:ext cx="1637303" cy="71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194711" y="4860052"/>
            <a:ext cx="1892579" cy="91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375700" y="2938608"/>
            <a:ext cx="1057211" cy="91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2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799241" y="2901120"/>
            <a:ext cx="1322675" cy="98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2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895854" y="4731366"/>
            <a:ext cx="715245" cy="95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2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3016506" y="2691505"/>
            <a:ext cx="698683" cy="1196887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28"/>
          <p:cNvSpPr txBox="1"/>
          <p:nvPr/>
        </p:nvSpPr>
        <p:spPr>
          <a:xfrm>
            <a:off x="1971931" y="358775"/>
            <a:ext cx="1489673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>
                <a:ln>
                  <a:noFill/>
                </a:ln>
                <a:solidFill>
                  <a:srgbClr val="7E6B73"/>
                </a:solidFill>
                <a:effectLst/>
                <a:uLnTx/>
                <a:uFillTx/>
                <a:latin typeface="Source Serif Pro"/>
                <a:ea typeface="Source Serif Pro"/>
                <a:cs typeface="Source Serif Pro"/>
                <a:sym typeface="Source Serif Pro"/>
              </a:rPr>
              <a:t>Fasilitas Sarana, Prasarana, dan Alat Kesehatan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28"/>
          <p:cNvSpPr txBox="1"/>
          <p:nvPr/>
        </p:nvSpPr>
        <p:spPr>
          <a:xfrm>
            <a:off x="455659" y="2062955"/>
            <a:ext cx="6937141" cy="12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EA3438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Ruang P3K harus disediakan dengan ketentuan berikut ini: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28"/>
          <p:cNvSpPr txBox="1"/>
          <p:nvPr/>
        </p:nvSpPr>
        <p:spPr>
          <a:xfrm>
            <a:off x="1971931" y="3431573"/>
            <a:ext cx="5574600" cy="16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Mempunyai luas minimal cukup untuk menampung satu tempat tidur pasien dan masih terdapat ruang gerak bagi seorang petugas P3K serta penempatan fasilitas P3K lainnya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6" name="Google Shape;826;p28"/>
          <p:cNvSpPr txBox="1"/>
          <p:nvPr/>
        </p:nvSpPr>
        <p:spPr>
          <a:xfrm>
            <a:off x="455659" y="5590935"/>
            <a:ext cx="49686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Bersih dan terang, ventilasi baik, memiliki pintu dan jalan yang cukup lebar untuk memindahkan korban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827;p28"/>
          <p:cNvSpPr txBox="1"/>
          <p:nvPr/>
        </p:nvSpPr>
        <p:spPr>
          <a:xfrm>
            <a:off x="2429139" y="7364690"/>
            <a:ext cx="46602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Diberi tanda dengan papan nama yang jelas dan mudah dilihat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28"/>
          <p:cNvSpPr txBox="1"/>
          <p:nvPr/>
        </p:nvSpPr>
        <p:spPr>
          <a:xfrm>
            <a:off x="8429973" y="2010101"/>
            <a:ext cx="937529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EA3438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Ruang P3K sekurang-kurangnya dilengkapi dengan: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829;p28"/>
          <p:cNvSpPr txBox="1"/>
          <p:nvPr/>
        </p:nvSpPr>
        <p:spPr>
          <a:xfrm>
            <a:off x="15701749" y="3941319"/>
            <a:ext cx="1886194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wastafel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28"/>
          <p:cNvSpPr txBox="1"/>
          <p:nvPr/>
        </p:nvSpPr>
        <p:spPr>
          <a:xfrm>
            <a:off x="8170337" y="5805059"/>
            <a:ext cx="1743891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Source Sans Pro"/>
              </a:rPr>
              <a:t>kertas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Source Sans Pro"/>
              </a:rPr>
              <a:t>tisu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28"/>
          <p:cNvSpPr txBox="1"/>
          <p:nvPr/>
        </p:nvSpPr>
        <p:spPr>
          <a:xfrm>
            <a:off x="15333715" y="5844751"/>
            <a:ext cx="1743891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spalk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/</a:t>
            </a: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bidai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28"/>
          <p:cNvSpPr txBox="1"/>
          <p:nvPr/>
        </p:nvSpPr>
        <p:spPr>
          <a:xfrm>
            <a:off x="8250033" y="3820148"/>
            <a:ext cx="1886194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tandu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28"/>
          <p:cNvSpPr txBox="1"/>
          <p:nvPr/>
        </p:nvSpPr>
        <p:spPr>
          <a:xfrm>
            <a:off x="13942190" y="3960132"/>
            <a:ext cx="2051100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kotak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P3K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28"/>
          <p:cNvSpPr txBox="1"/>
          <p:nvPr/>
        </p:nvSpPr>
        <p:spPr>
          <a:xfrm>
            <a:off x="9761217" y="3850066"/>
            <a:ext cx="3484200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tempat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tidur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pasien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28"/>
          <p:cNvSpPr txBox="1"/>
          <p:nvPr/>
        </p:nvSpPr>
        <p:spPr>
          <a:xfrm>
            <a:off x="13126914" y="5858437"/>
            <a:ext cx="2051038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sabun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834;p28">
            <a:extLst>
              <a:ext uri="{FF2B5EF4-FFF2-40B4-BE49-F238E27FC236}">
                <a16:creationId xmlns:a16="http://schemas.microsoft.com/office/drawing/2014/main" id="{F26A2930-595C-8719-E500-3CEF17A8E0DF}"/>
              </a:ext>
            </a:extLst>
          </p:cNvPr>
          <p:cNvSpPr txBox="1"/>
          <p:nvPr/>
        </p:nvSpPr>
        <p:spPr>
          <a:xfrm>
            <a:off x="11716901" y="3911347"/>
            <a:ext cx="3484200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Kursi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tunggu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Graphic 5" descr="Thermometer">
            <a:extLst>
              <a:ext uri="{FF2B5EF4-FFF2-40B4-BE49-F238E27FC236}">
                <a16:creationId xmlns:a16="http://schemas.microsoft.com/office/drawing/2014/main" id="{71FA8143-8BD8-9556-8A4E-FD0D31C5DE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357172" y="6635437"/>
            <a:ext cx="914400" cy="914400"/>
          </a:xfrm>
          <a:prstGeom prst="rect">
            <a:avLst/>
          </a:prstGeom>
        </p:spPr>
      </p:pic>
      <p:pic>
        <p:nvPicPr>
          <p:cNvPr id="8" name="Graphic 7" descr="Scale">
            <a:extLst>
              <a:ext uri="{FF2B5EF4-FFF2-40B4-BE49-F238E27FC236}">
                <a16:creationId xmlns:a16="http://schemas.microsoft.com/office/drawing/2014/main" id="{1ACAEB00-D287-4F0A-746D-9D2653FE71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281242" y="6586975"/>
            <a:ext cx="914400" cy="914400"/>
          </a:xfrm>
          <a:prstGeom prst="rect">
            <a:avLst/>
          </a:prstGeom>
        </p:spPr>
      </p:pic>
      <p:pic>
        <p:nvPicPr>
          <p:cNvPr id="10" name="Graphic 9" descr="Towel">
            <a:extLst>
              <a:ext uri="{FF2B5EF4-FFF2-40B4-BE49-F238E27FC236}">
                <a16:creationId xmlns:a16="http://schemas.microsoft.com/office/drawing/2014/main" id="{CB925448-F155-73DA-7E00-92983CB372A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87966" y="4837113"/>
            <a:ext cx="914400" cy="914400"/>
          </a:xfrm>
          <a:prstGeom prst="rect">
            <a:avLst/>
          </a:prstGeom>
        </p:spPr>
      </p:pic>
      <p:pic>
        <p:nvPicPr>
          <p:cNvPr id="12" name="Graphic 11" descr="First aid kit">
            <a:extLst>
              <a:ext uri="{FF2B5EF4-FFF2-40B4-BE49-F238E27FC236}">
                <a16:creationId xmlns:a16="http://schemas.microsoft.com/office/drawing/2014/main" id="{0769320D-E6D9-66E5-59FE-28BE97D46C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921461" y="6528603"/>
            <a:ext cx="914400" cy="914400"/>
          </a:xfrm>
          <a:prstGeom prst="rect">
            <a:avLst/>
          </a:prstGeom>
        </p:spPr>
      </p:pic>
      <p:pic>
        <p:nvPicPr>
          <p:cNvPr id="14" name="Graphic 13" descr="Stethoscope">
            <a:extLst>
              <a:ext uri="{FF2B5EF4-FFF2-40B4-BE49-F238E27FC236}">
                <a16:creationId xmlns:a16="http://schemas.microsoft.com/office/drawing/2014/main" id="{B6E33E6E-41A6-0CEE-E445-D16A49836A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744314" y="6631667"/>
            <a:ext cx="914400" cy="914400"/>
          </a:xfrm>
          <a:prstGeom prst="rect">
            <a:avLst/>
          </a:prstGeom>
        </p:spPr>
      </p:pic>
      <p:sp>
        <p:nvSpPr>
          <p:cNvPr id="15" name="Google Shape;831;p28">
            <a:extLst>
              <a:ext uri="{FF2B5EF4-FFF2-40B4-BE49-F238E27FC236}">
                <a16:creationId xmlns:a16="http://schemas.microsoft.com/office/drawing/2014/main" id="{64E151BC-3C90-8477-F024-176CA3AD7E95}"/>
              </a:ext>
            </a:extLst>
          </p:cNvPr>
          <p:cNvSpPr txBox="1"/>
          <p:nvPr/>
        </p:nvSpPr>
        <p:spPr>
          <a:xfrm>
            <a:off x="8287608" y="7647190"/>
            <a:ext cx="1743891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stetoskop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831;p28">
            <a:extLst>
              <a:ext uri="{FF2B5EF4-FFF2-40B4-BE49-F238E27FC236}">
                <a16:creationId xmlns:a16="http://schemas.microsoft.com/office/drawing/2014/main" id="{D03D0C1E-6EF1-9591-C9DA-22FBFB0C0423}"/>
              </a:ext>
            </a:extLst>
          </p:cNvPr>
          <p:cNvSpPr txBox="1"/>
          <p:nvPr/>
        </p:nvSpPr>
        <p:spPr>
          <a:xfrm>
            <a:off x="9887562" y="7627953"/>
            <a:ext cx="1743891" cy="61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timbangan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berat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badan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830;p28">
            <a:extLst>
              <a:ext uri="{FF2B5EF4-FFF2-40B4-BE49-F238E27FC236}">
                <a16:creationId xmlns:a16="http://schemas.microsoft.com/office/drawing/2014/main" id="{9C81D528-4B90-21F7-A65C-58CBB4EA64F4}"/>
              </a:ext>
            </a:extLst>
          </p:cNvPr>
          <p:cNvSpPr txBox="1"/>
          <p:nvPr/>
        </p:nvSpPr>
        <p:spPr>
          <a:xfrm>
            <a:off x="10223933" y="5790892"/>
            <a:ext cx="1743891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Source Sans Pro"/>
              </a:rPr>
              <a:t>lap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Graphic 18" descr="Closed book">
            <a:extLst>
              <a:ext uri="{FF2B5EF4-FFF2-40B4-BE49-F238E27FC236}">
                <a16:creationId xmlns:a16="http://schemas.microsoft.com/office/drawing/2014/main" id="{29290B44-C887-6699-487B-34D92DF3273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2066651" y="4558359"/>
            <a:ext cx="1178766" cy="1178766"/>
          </a:xfrm>
          <a:prstGeom prst="rect">
            <a:avLst/>
          </a:prstGeom>
        </p:spPr>
      </p:pic>
      <p:sp>
        <p:nvSpPr>
          <p:cNvPr id="20" name="Google Shape;830;p28">
            <a:extLst>
              <a:ext uri="{FF2B5EF4-FFF2-40B4-BE49-F238E27FC236}">
                <a16:creationId xmlns:a16="http://schemas.microsoft.com/office/drawing/2014/main" id="{C6AF2CA7-C742-BDB3-8801-2E3B8D190439}"/>
              </a:ext>
            </a:extLst>
          </p:cNvPr>
          <p:cNvSpPr txBox="1"/>
          <p:nvPr/>
        </p:nvSpPr>
        <p:spPr>
          <a:xfrm>
            <a:off x="11687102" y="5820902"/>
            <a:ext cx="1743891" cy="43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  <a:sym typeface="Source Sans Pro"/>
              </a:rPr>
              <a:t>lemari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831;p28">
            <a:extLst>
              <a:ext uri="{FF2B5EF4-FFF2-40B4-BE49-F238E27FC236}">
                <a16:creationId xmlns:a16="http://schemas.microsoft.com/office/drawing/2014/main" id="{6D1C35D3-9394-C9A3-A938-932CF1E0CA4F}"/>
              </a:ext>
            </a:extLst>
          </p:cNvPr>
          <p:cNvSpPr txBox="1"/>
          <p:nvPr/>
        </p:nvSpPr>
        <p:spPr>
          <a:xfrm>
            <a:off x="13026519" y="7612729"/>
            <a:ext cx="1743891" cy="61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Termometer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pengukur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suhu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Graphic 22" descr="Eye dropper">
            <a:extLst>
              <a:ext uri="{FF2B5EF4-FFF2-40B4-BE49-F238E27FC236}">
                <a16:creationId xmlns:a16="http://schemas.microsoft.com/office/drawing/2014/main" id="{77CC4B7D-49D1-96AB-6029-DA03884FBCE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858026" y="6700679"/>
            <a:ext cx="914400" cy="914400"/>
          </a:xfrm>
          <a:prstGeom prst="rect">
            <a:avLst/>
          </a:prstGeom>
        </p:spPr>
      </p:pic>
      <p:sp>
        <p:nvSpPr>
          <p:cNvPr id="24" name="Google Shape;831;p28">
            <a:extLst>
              <a:ext uri="{FF2B5EF4-FFF2-40B4-BE49-F238E27FC236}">
                <a16:creationId xmlns:a16="http://schemas.microsoft.com/office/drawing/2014/main" id="{CCF3A621-F14B-7933-A5DE-17C0F1B40386}"/>
              </a:ext>
            </a:extLst>
          </p:cNvPr>
          <p:cNvSpPr txBox="1"/>
          <p:nvPr/>
        </p:nvSpPr>
        <p:spPr>
          <a:xfrm>
            <a:off x="11443280" y="7627839"/>
            <a:ext cx="1743891" cy="30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tensimeter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" name="Graphic 25" descr="Heart with pulse">
            <a:extLst>
              <a:ext uri="{FF2B5EF4-FFF2-40B4-BE49-F238E27FC236}">
                <a16:creationId xmlns:a16="http://schemas.microsoft.com/office/drawing/2014/main" id="{862C55EE-B24A-16F9-9328-63FE067F887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5384533" y="6571904"/>
            <a:ext cx="1036766" cy="1036766"/>
          </a:xfrm>
          <a:prstGeom prst="rect">
            <a:avLst/>
          </a:prstGeom>
        </p:spPr>
      </p:pic>
      <p:sp>
        <p:nvSpPr>
          <p:cNvPr id="27" name="Google Shape;831;p28">
            <a:extLst>
              <a:ext uri="{FF2B5EF4-FFF2-40B4-BE49-F238E27FC236}">
                <a16:creationId xmlns:a16="http://schemas.microsoft.com/office/drawing/2014/main" id="{1BEA42C9-68F5-866F-A051-7B57C1AFBCC0}"/>
              </a:ext>
            </a:extLst>
          </p:cNvPr>
          <p:cNvSpPr txBox="1"/>
          <p:nvPr/>
        </p:nvSpPr>
        <p:spPr>
          <a:xfrm>
            <a:off x="16569086" y="7653749"/>
            <a:ext cx="1743891" cy="30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dll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831;p28">
            <a:extLst>
              <a:ext uri="{FF2B5EF4-FFF2-40B4-BE49-F238E27FC236}">
                <a16:creationId xmlns:a16="http://schemas.microsoft.com/office/drawing/2014/main" id="{1DE093F0-93FF-0014-8185-630E8DB98FA1}"/>
              </a:ext>
            </a:extLst>
          </p:cNvPr>
          <p:cNvSpPr txBox="1"/>
          <p:nvPr/>
        </p:nvSpPr>
        <p:spPr>
          <a:xfrm>
            <a:off x="14851218" y="7634003"/>
            <a:ext cx="2103396" cy="61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99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Automated External Defibrillator 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kumimoji="0" lang="en-US" sz="1999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AED</a:t>
            </a:r>
            <a:r>
              <a:rPr kumimoji="0" lang="en-US" sz="19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B2506301-9542-6DC0-8B68-F65218323C20}"/>
              </a:ext>
            </a:extLst>
          </p:cNvPr>
          <p:cNvSpPr/>
          <p:nvPr/>
        </p:nvSpPr>
        <p:spPr>
          <a:xfrm>
            <a:off x="167605" y="131911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>
          <a:extLst>
            <a:ext uri="{FF2B5EF4-FFF2-40B4-BE49-F238E27FC236}">
              <a16:creationId xmlns:a16="http://schemas.microsoft.com/office/drawing/2014/main" id="{7EA22CB5-2AD4-997F-954C-69AB59667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4;p20">
            <a:extLst>
              <a:ext uri="{FF2B5EF4-FFF2-40B4-BE49-F238E27FC236}">
                <a16:creationId xmlns:a16="http://schemas.microsoft.com/office/drawing/2014/main" id="{8891CCDB-99B4-2D51-96D4-874C23A59B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998"/>
            <a:ext cx="18288000" cy="104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>
            <a:extLst>
              <a:ext uri="{FF2B5EF4-FFF2-40B4-BE49-F238E27FC236}">
                <a16:creationId xmlns:a16="http://schemas.microsoft.com/office/drawing/2014/main" id="{D555EFDC-50EF-D9E8-EEDC-346C27000DF6}"/>
              </a:ext>
            </a:extLst>
          </p:cNvPr>
          <p:cNvSpPr/>
          <p:nvPr/>
        </p:nvSpPr>
        <p:spPr>
          <a:xfrm rot="10800000">
            <a:off x="15783967" y="1"/>
            <a:ext cx="246698" cy="10401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7">
            <a:extLst>
              <a:ext uri="{FF2B5EF4-FFF2-40B4-BE49-F238E27FC236}">
                <a16:creationId xmlns:a16="http://schemas.microsoft.com/office/drawing/2014/main" id="{810E92DE-79AE-4E25-739F-747786CEFE83}"/>
              </a:ext>
            </a:extLst>
          </p:cNvPr>
          <p:cNvSpPr/>
          <p:nvPr/>
        </p:nvSpPr>
        <p:spPr>
          <a:xfrm rot="5400000">
            <a:off x="7887221" y="-4853559"/>
            <a:ext cx="246698" cy="16021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7">
            <a:extLst>
              <a:ext uri="{FF2B5EF4-FFF2-40B4-BE49-F238E27FC236}">
                <a16:creationId xmlns:a16="http://schemas.microsoft.com/office/drawing/2014/main" id="{C7C18A1F-6C3D-825B-CE3E-529401DAF7D8}"/>
              </a:ext>
            </a:extLst>
          </p:cNvPr>
          <p:cNvSpPr txBox="1"/>
          <p:nvPr/>
        </p:nvSpPr>
        <p:spPr>
          <a:xfrm>
            <a:off x="687797" y="7861301"/>
            <a:ext cx="137459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Rambu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dan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Perlengkapan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Lalu Lintas yang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Diperlukan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7">
            <a:extLst>
              <a:ext uri="{FF2B5EF4-FFF2-40B4-BE49-F238E27FC236}">
                <a16:creationId xmlns:a16="http://schemas.microsoft.com/office/drawing/2014/main" id="{AE20FB48-5F3B-45A8-7392-1AE984FFBCBB}"/>
              </a:ext>
            </a:extLst>
          </p:cNvPr>
          <p:cNvSpPr txBox="1"/>
          <p:nvPr/>
        </p:nvSpPr>
        <p:spPr>
          <a:xfrm>
            <a:off x="16626900" y="7626350"/>
            <a:ext cx="1264800" cy="30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20001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7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C082C643-C5FC-731F-7C82-AD61946A3019}"/>
              </a:ext>
            </a:extLst>
          </p:cNvPr>
          <p:cNvSpPr/>
          <p:nvPr/>
        </p:nvSpPr>
        <p:spPr>
          <a:xfrm>
            <a:off x="162278" y="11737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222884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0"/>
          <p:cNvSpPr/>
          <p:nvPr/>
        </p:nvSpPr>
        <p:spPr>
          <a:xfrm>
            <a:off x="285298" y="96638"/>
            <a:ext cx="17717408" cy="9855098"/>
          </a:xfrm>
          <a:prstGeom prst="rect">
            <a:avLst/>
          </a:prstGeom>
          <a:solidFill>
            <a:srgbClr val="F8AC39">
              <a:alpha val="1960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30"/>
          <p:cNvSpPr/>
          <p:nvPr/>
        </p:nvSpPr>
        <p:spPr>
          <a:xfrm>
            <a:off x="1182687" y="1129979"/>
            <a:ext cx="16076613" cy="128111"/>
          </a:xfrm>
          <a:prstGeom prst="rect">
            <a:avLst/>
          </a:prstGeom>
          <a:solidFill>
            <a:srgbClr val="F8A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30"/>
          <p:cNvSpPr/>
          <p:nvPr/>
        </p:nvSpPr>
        <p:spPr>
          <a:xfrm>
            <a:off x="1182688" y="9435799"/>
            <a:ext cx="14485574" cy="128726"/>
          </a:xfrm>
          <a:prstGeom prst="rect">
            <a:avLst/>
          </a:prstGeom>
          <a:solidFill>
            <a:srgbClr val="F8A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8" name="Google Shape;85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011" y="5053192"/>
            <a:ext cx="1711838" cy="93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6475" y="2442029"/>
            <a:ext cx="1440542" cy="14405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0" name="Google Shape;860;p30"/>
          <p:cNvGrpSpPr/>
          <p:nvPr/>
        </p:nvGrpSpPr>
        <p:grpSpPr>
          <a:xfrm>
            <a:off x="9694395" y="2500206"/>
            <a:ext cx="1388250" cy="1388250"/>
            <a:chOff x="0" y="0"/>
            <a:chExt cx="1851001" cy="1851001"/>
          </a:xfrm>
        </p:grpSpPr>
        <p:pic>
          <p:nvPicPr>
            <p:cNvPr id="861" name="Google Shape;861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851001" cy="1851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2" name="Google Shape;862;p30"/>
            <p:cNvSpPr txBox="1"/>
            <p:nvPr/>
          </p:nvSpPr>
          <p:spPr>
            <a:xfrm>
              <a:off x="381118" y="574506"/>
              <a:ext cx="1372773" cy="850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19976"/>
                </a:lnSpc>
                <a:buClr>
                  <a:srgbClr val="000000"/>
                </a:buClr>
              </a:pPr>
              <a:r>
                <a:rPr lang="en-US" sz="1727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WAJIB APD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64" name="Google Shape;86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1559" y="2436142"/>
            <a:ext cx="1640264" cy="145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656874" y="2461176"/>
            <a:ext cx="1466313" cy="146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5694" y="2512667"/>
            <a:ext cx="1148936" cy="115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11010" y="4952261"/>
            <a:ext cx="851471" cy="113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45896" y="4990123"/>
            <a:ext cx="1595927" cy="113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30"/>
          <p:cNvPicPr preferRelativeResize="0"/>
          <p:nvPr/>
        </p:nvPicPr>
        <p:blipFill rotWithShape="1">
          <a:blip r:embed="rId11">
            <a:alphaModFix/>
          </a:blip>
          <a:srcRect l="5512" r="5511"/>
          <a:stretch/>
        </p:blipFill>
        <p:spPr>
          <a:xfrm rot="-5400000">
            <a:off x="10255784" y="4029944"/>
            <a:ext cx="265475" cy="29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982348" y="4952261"/>
            <a:ext cx="1157696" cy="117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3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656875" y="4766579"/>
            <a:ext cx="1690508" cy="1362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3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83473" y="7254723"/>
            <a:ext cx="1097463" cy="11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3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072434" y="7782508"/>
            <a:ext cx="2090940" cy="22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3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861055" y="6773341"/>
            <a:ext cx="747650" cy="124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3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3637854">
            <a:off x="13786939" y="6898931"/>
            <a:ext cx="634727" cy="1133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3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858774" y="7221662"/>
            <a:ext cx="528830" cy="13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3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05694" y="7405700"/>
            <a:ext cx="1029381" cy="1174758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30"/>
          <p:cNvSpPr txBox="1"/>
          <p:nvPr/>
        </p:nvSpPr>
        <p:spPr>
          <a:xfrm>
            <a:off x="1971932" y="396877"/>
            <a:ext cx="1489673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4500" b="1" kern="0">
                <a:solidFill>
                  <a:srgbClr val="7E6B73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Rambu dan Perlengkapan Lalu Lintas yang Diperlukan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30"/>
          <p:cNvSpPr txBox="1"/>
          <p:nvPr/>
        </p:nvSpPr>
        <p:spPr>
          <a:xfrm>
            <a:off x="1028700" y="1353340"/>
            <a:ext cx="16230600" cy="38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499" kern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Rambu dan perlengkapan lalu lintas yang diperlukan atau manajemen lalu lintas termasuk barang habis pakai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30"/>
          <p:cNvSpPr txBox="1"/>
          <p:nvPr/>
        </p:nvSpPr>
        <p:spPr>
          <a:xfrm>
            <a:off x="360992" y="3683531"/>
            <a:ext cx="2676440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Rambu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petunjuk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untuk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menentukan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lokasi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dengan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dasar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hijau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&amp; tulisan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putih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30"/>
          <p:cNvSpPr txBox="1"/>
          <p:nvPr/>
        </p:nvSpPr>
        <p:spPr>
          <a:xfrm>
            <a:off x="3113630" y="3882569"/>
            <a:ext cx="2249531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Rambu larangan berwarna merah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30"/>
          <p:cNvSpPr txBox="1"/>
          <p:nvPr/>
        </p:nvSpPr>
        <p:spPr>
          <a:xfrm>
            <a:off x="6005639" y="3840833"/>
            <a:ext cx="2676440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Rambu peringatan berwarna kuning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30"/>
          <p:cNvSpPr txBox="1"/>
          <p:nvPr/>
        </p:nvSpPr>
        <p:spPr>
          <a:xfrm>
            <a:off x="8896660" y="3840833"/>
            <a:ext cx="2676440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Rambu kewajiban berwarna biru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30"/>
          <p:cNvSpPr txBox="1"/>
          <p:nvPr/>
        </p:nvSpPr>
        <p:spPr>
          <a:xfrm>
            <a:off x="12253636" y="3854085"/>
            <a:ext cx="2676440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Rambu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informasi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dengan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dasar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hijau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&amp; tulisan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putih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30"/>
          <p:cNvSpPr txBox="1"/>
          <p:nvPr/>
        </p:nvSpPr>
        <p:spPr>
          <a:xfrm>
            <a:off x="14930075" y="3831226"/>
            <a:ext cx="2919914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Rambu pekerjaan sementara berwarna oranye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6" name="Google Shape;886;p30"/>
          <p:cNvSpPr txBox="1"/>
          <p:nvPr/>
        </p:nvSpPr>
        <p:spPr>
          <a:xfrm>
            <a:off x="341942" y="6039286"/>
            <a:ext cx="2462985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Jalur Evakuasi (petunjuk escape route)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30"/>
          <p:cNvSpPr txBox="1"/>
          <p:nvPr/>
        </p:nvSpPr>
        <p:spPr>
          <a:xfrm>
            <a:off x="3037430" y="6039284"/>
            <a:ext cx="2464637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Kerucut lalu lintas (Traffic Cone)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8" name="Google Shape;888;p30"/>
          <p:cNvSpPr txBox="1"/>
          <p:nvPr/>
        </p:nvSpPr>
        <p:spPr>
          <a:xfrm>
            <a:off x="6372430" y="6081590"/>
            <a:ext cx="1942859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Lampu putar (Rotary Lamp)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9" name="Google Shape;889;p30"/>
          <p:cNvSpPr txBox="1"/>
          <p:nvPr/>
        </p:nvSpPr>
        <p:spPr>
          <a:xfrm>
            <a:off x="9144000" y="5902065"/>
            <a:ext cx="2462985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Lampu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selang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(Panjang 100 m/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sesuai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kebutuhan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30"/>
          <p:cNvSpPr txBox="1"/>
          <p:nvPr/>
        </p:nvSpPr>
        <p:spPr>
          <a:xfrm>
            <a:off x="12450119" y="6081590"/>
            <a:ext cx="222215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Pembatas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Jalan (</a:t>
            </a:r>
            <a:r>
              <a:rPr lang="en-US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Water Barrier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1" name="Google Shape;891;p30"/>
          <p:cNvSpPr txBox="1"/>
          <p:nvPr/>
        </p:nvSpPr>
        <p:spPr>
          <a:xfrm>
            <a:off x="15353977" y="6039286"/>
            <a:ext cx="238817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Beton pembatas Jalan (Concrete Barrier)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2" name="Google Shape;892;p30"/>
          <p:cNvSpPr txBox="1"/>
          <p:nvPr/>
        </p:nvSpPr>
        <p:spPr>
          <a:xfrm>
            <a:off x="330844" y="8509661"/>
            <a:ext cx="238817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Lampu/alat penerangan sementara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3" name="Google Shape;893;p30"/>
          <p:cNvSpPr txBox="1"/>
          <p:nvPr/>
        </p:nvSpPr>
        <p:spPr>
          <a:xfrm>
            <a:off x="3113894" y="8358276"/>
            <a:ext cx="2388300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Rambu/ alat pemberi isyarat lalu lintas sementara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4" name="Google Shape;894;p30"/>
          <p:cNvSpPr txBox="1"/>
          <p:nvPr/>
        </p:nvSpPr>
        <p:spPr>
          <a:xfrm>
            <a:off x="5987858" y="8118247"/>
            <a:ext cx="238817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Marka jalan sementara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5" name="Google Shape;895;p30"/>
          <p:cNvSpPr txBox="1"/>
          <p:nvPr/>
        </p:nvSpPr>
        <p:spPr>
          <a:xfrm>
            <a:off x="8610426" y="8047997"/>
            <a:ext cx="3249000" cy="146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17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Alat pengendali pemakaian jalan sementara (alat pembatas kecepatan, alat pembatas tinggi dan lebar kendaraan)</a:t>
            </a:r>
            <a:endParaRPr sz="13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6" name="Google Shape;896;p30"/>
          <p:cNvSpPr txBox="1"/>
          <p:nvPr/>
        </p:nvSpPr>
        <p:spPr>
          <a:xfrm>
            <a:off x="12097454" y="7964506"/>
            <a:ext cx="4013700" cy="1379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sz="1601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Alat pengamanan pemakai jalan sementara (penghalang lalu lintas, cermin tikungan, patok pengarah/delineator, pulau-pulau lalu lintas sementara, pita pengaduh/rumble strip)</a:t>
            </a:r>
            <a:endParaRPr sz="13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30"/>
          <p:cNvSpPr txBox="1"/>
          <p:nvPr/>
        </p:nvSpPr>
        <p:spPr>
          <a:xfrm>
            <a:off x="15842678" y="8629462"/>
            <a:ext cx="238817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Lampu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darurat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n-US" i="1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Emergency Lamp</a:t>
            </a:r>
            <a:r>
              <a:rPr lang="en-US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8" name="Google Shape;898;p30"/>
          <p:cNvGrpSpPr/>
          <p:nvPr/>
        </p:nvGrpSpPr>
        <p:grpSpPr>
          <a:xfrm>
            <a:off x="4636235" y="1731164"/>
            <a:ext cx="9015480" cy="615025"/>
            <a:chOff x="0" y="0"/>
            <a:chExt cx="12020640" cy="820034"/>
          </a:xfrm>
        </p:grpSpPr>
        <p:sp>
          <p:nvSpPr>
            <p:cNvPr id="899" name="Google Shape;899;p30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0"/>
            <p:cNvSpPr txBox="1"/>
            <p:nvPr/>
          </p:nvSpPr>
          <p:spPr>
            <a:xfrm>
              <a:off x="250140" y="81369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Kenali 7 Arti Warna Pada Safety Sign (Rambu-Rambu K3)">
            <a:extLst>
              <a:ext uri="{FF2B5EF4-FFF2-40B4-BE49-F238E27FC236}">
                <a16:creationId xmlns:a16="http://schemas.microsoft.com/office/drawing/2014/main" id="{B1D2252F-1F95-27EF-D6D1-E7F8EB79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691" y="2425490"/>
            <a:ext cx="1362974" cy="136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5">
            <a:extLst>
              <a:ext uri="{FF2B5EF4-FFF2-40B4-BE49-F238E27FC236}">
                <a16:creationId xmlns:a16="http://schemas.microsoft.com/office/drawing/2014/main" id="{AB44F45D-545E-6167-F7E9-87C938AB2B74}"/>
              </a:ext>
            </a:extLst>
          </p:cNvPr>
          <p:cNvSpPr/>
          <p:nvPr/>
        </p:nvSpPr>
        <p:spPr>
          <a:xfrm>
            <a:off x="167605" y="131911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>
          <a:extLst>
            <a:ext uri="{FF2B5EF4-FFF2-40B4-BE49-F238E27FC236}">
              <a16:creationId xmlns:a16="http://schemas.microsoft.com/office/drawing/2014/main" id="{95BD876B-FD3A-862A-8CF8-7E81F8652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4;p20">
            <a:extLst>
              <a:ext uri="{FF2B5EF4-FFF2-40B4-BE49-F238E27FC236}">
                <a16:creationId xmlns:a16="http://schemas.microsoft.com/office/drawing/2014/main" id="{2C3B3F0B-9B7E-6E2B-62E6-CD94FFF435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998"/>
            <a:ext cx="18288000" cy="104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>
            <a:extLst>
              <a:ext uri="{FF2B5EF4-FFF2-40B4-BE49-F238E27FC236}">
                <a16:creationId xmlns:a16="http://schemas.microsoft.com/office/drawing/2014/main" id="{CCA0A7AB-F036-BFA7-EFD6-38B1B4920499}"/>
              </a:ext>
            </a:extLst>
          </p:cNvPr>
          <p:cNvSpPr/>
          <p:nvPr/>
        </p:nvSpPr>
        <p:spPr>
          <a:xfrm rot="10800000">
            <a:off x="15783967" y="1"/>
            <a:ext cx="246698" cy="10401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7">
            <a:extLst>
              <a:ext uri="{FF2B5EF4-FFF2-40B4-BE49-F238E27FC236}">
                <a16:creationId xmlns:a16="http://schemas.microsoft.com/office/drawing/2014/main" id="{86882AD9-1778-5699-DE7F-16093901D6B6}"/>
              </a:ext>
            </a:extLst>
          </p:cNvPr>
          <p:cNvSpPr/>
          <p:nvPr/>
        </p:nvSpPr>
        <p:spPr>
          <a:xfrm rot="5400000">
            <a:off x="7887221" y="-4853559"/>
            <a:ext cx="246698" cy="16021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7">
            <a:extLst>
              <a:ext uri="{FF2B5EF4-FFF2-40B4-BE49-F238E27FC236}">
                <a16:creationId xmlns:a16="http://schemas.microsoft.com/office/drawing/2014/main" id="{03A13283-3C84-4AED-A88E-4BD3F915D13B}"/>
              </a:ext>
            </a:extLst>
          </p:cNvPr>
          <p:cNvSpPr txBox="1"/>
          <p:nvPr/>
        </p:nvSpPr>
        <p:spPr>
          <a:xfrm>
            <a:off x="687797" y="7861301"/>
            <a:ext cx="137459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Konsultasi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dengan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Ahli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Terkait</a:t>
            </a:r>
            <a:endParaRPr lang="en-US" sz="7500" b="1" kern="0" dirty="0">
              <a:solidFill>
                <a:srgbClr val="0070C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Keselamatan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Konstruksi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7">
            <a:extLst>
              <a:ext uri="{FF2B5EF4-FFF2-40B4-BE49-F238E27FC236}">
                <a16:creationId xmlns:a16="http://schemas.microsoft.com/office/drawing/2014/main" id="{BED07CE6-E428-ADD4-02FD-26CF34ECF981}"/>
              </a:ext>
            </a:extLst>
          </p:cNvPr>
          <p:cNvSpPr txBox="1"/>
          <p:nvPr/>
        </p:nvSpPr>
        <p:spPr>
          <a:xfrm>
            <a:off x="16626900" y="7626350"/>
            <a:ext cx="1264800" cy="30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20001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8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23B30DC2-28A3-20A4-CE1C-B697865D6B8D}"/>
              </a:ext>
            </a:extLst>
          </p:cNvPr>
          <p:cNvSpPr/>
          <p:nvPr/>
        </p:nvSpPr>
        <p:spPr>
          <a:xfrm>
            <a:off x="162278" y="11737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655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E392A-C4E4-AF0B-A0F9-9C55CA380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>
            <a:extLst>
              <a:ext uri="{FF2B5EF4-FFF2-40B4-BE49-F238E27FC236}">
                <a16:creationId xmlns:a16="http://schemas.microsoft.com/office/drawing/2014/main" id="{7CF2ACB4-2388-CBF6-9241-8641B594B84E}"/>
              </a:ext>
            </a:extLst>
          </p:cNvPr>
          <p:cNvSpPr/>
          <p:nvPr/>
        </p:nvSpPr>
        <p:spPr>
          <a:xfrm>
            <a:off x="0" y="0"/>
            <a:ext cx="18288000" cy="5577044"/>
          </a:xfrm>
          <a:custGeom>
            <a:avLst/>
            <a:gdLst/>
            <a:ahLst/>
            <a:cxnLst/>
            <a:rect l="l" t="t" r="r" b="b"/>
            <a:pathLst>
              <a:path w="9718977" h="3965898">
                <a:moveTo>
                  <a:pt x="0" y="0"/>
                </a:moveTo>
                <a:lnTo>
                  <a:pt x="9718977" y="0"/>
                </a:lnTo>
                <a:lnTo>
                  <a:pt x="9718977" y="3965898"/>
                </a:lnTo>
                <a:lnTo>
                  <a:pt x="0" y="3965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43641" r="-68472" b="-131429"/>
            </a:stretch>
          </a:blipFill>
        </p:spPr>
        <p:txBody>
          <a:bodyPr/>
          <a:lstStyle/>
          <a:p>
            <a:endParaRPr lang="en-US" sz="2531" dirty="0"/>
          </a:p>
        </p:txBody>
      </p:sp>
      <p:grpSp>
        <p:nvGrpSpPr>
          <p:cNvPr id="44" name="Group 2">
            <a:extLst>
              <a:ext uri="{FF2B5EF4-FFF2-40B4-BE49-F238E27FC236}">
                <a16:creationId xmlns:a16="http://schemas.microsoft.com/office/drawing/2014/main" id="{8EBEF901-6DA0-C25C-D3FC-526F6E6E705B}"/>
              </a:ext>
            </a:extLst>
          </p:cNvPr>
          <p:cNvGrpSpPr/>
          <p:nvPr/>
        </p:nvGrpSpPr>
        <p:grpSpPr>
          <a:xfrm>
            <a:off x="0" y="4821853"/>
            <a:ext cx="18288000" cy="5465147"/>
            <a:chOff x="0" y="0"/>
            <a:chExt cx="6186311" cy="2124326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48304E58-EC1C-0FE3-DD9D-693E199B49AB}"/>
                </a:ext>
              </a:extLst>
            </p:cNvPr>
            <p:cNvSpPr/>
            <p:nvPr/>
          </p:nvSpPr>
          <p:spPr>
            <a:xfrm>
              <a:off x="0" y="0"/>
              <a:ext cx="6186311" cy="2124326"/>
            </a:xfrm>
            <a:custGeom>
              <a:avLst/>
              <a:gdLst/>
              <a:ahLst/>
              <a:cxnLst/>
              <a:rect l="l" t="t" r="r" b="b"/>
              <a:pathLst>
                <a:path w="6186311" h="2124326">
                  <a:moveTo>
                    <a:pt x="0" y="0"/>
                  </a:moveTo>
                  <a:lnTo>
                    <a:pt x="6186311" y="0"/>
                  </a:lnTo>
                  <a:lnTo>
                    <a:pt x="6186311" y="2124326"/>
                  </a:lnTo>
                  <a:lnTo>
                    <a:pt x="0" y="2124326"/>
                  </a:lnTo>
                  <a:close/>
                </a:path>
              </a:pathLst>
            </a:custGeom>
            <a:solidFill>
              <a:srgbClr val="203965"/>
            </a:solidFill>
          </p:spPr>
          <p:txBody>
            <a:bodyPr/>
            <a:lstStyle/>
            <a:p>
              <a:endParaRPr lang="en-US" sz="2531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A7C9D3-4A83-FA9C-15F2-65421ED9F862}"/>
              </a:ext>
            </a:extLst>
          </p:cNvPr>
          <p:cNvGrpSpPr/>
          <p:nvPr/>
        </p:nvGrpSpPr>
        <p:grpSpPr>
          <a:xfrm>
            <a:off x="5321266" y="283113"/>
            <a:ext cx="7629098" cy="498597"/>
            <a:chOff x="4202359" y="5163714"/>
            <a:chExt cx="9675125" cy="498597"/>
          </a:xfrm>
        </p:grpSpPr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EEF68AFE-3177-87BA-52FD-36D24F76A1D1}"/>
                </a:ext>
              </a:extLst>
            </p:cNvPr>
            <p:cNvGrpSpPr/>
            <p:nvPr/>
          </p:nvGrpSpPr>
          <p:grpSpPr>
            <a:xfrm>
              <a:off x="5800770" y="5163714"/>
              <a:ext cx="6457544" cy="498597"/>
              <a:chOff x="0" y="0"/>
              <a:chExt cx="5393767" cy="500102"/>
            </a:xfrm>
          </p:grpSpPr>
          <p:sp>
            <p:nvSpPr>
              <p:cNvPr id="47" name="Freeform 17">
                <a:extLst>
                  <a:ext uri="{FF2B5EF4-FFF2-40B4-BE49-F238E27FC236}">
                    <a16:creationId xmlns:a16="http://schemas.microsoft.com/office/drawing/2014/main" id="{17E58B88-D39A-2599-5888-9A3CEC383D14}"/>
                  </a:ext>
                </a:extLst>
              </p:cNvPr>
              <p:cNvSpPr/>
              <p:nvPr/>
            </p:nvSpPr>
            <p:spPr>
              <a:xfrm>
                <a:off x="0" y="0"/>
                <a:ext cx="5393767" cy="500102"/>
              </a:xfrm>
              <a:custGeom>
                <a:avLst/>
                <a:gdLst/>
                <a:ahLst/>
                <a:cxnLst/>
                <a:rect l="l" t="t" r="r" b="b"/>
                <a:pathLst>
                  <a:path w="5393767" h="500102">
                    <a:moveTo>
                      <a:pt x="53263" y="0"/>
                    </a:moveTo>
                    <a:lnTo>
                      <a:pt x="5340504" y="0"/>
                    </a:lnTo>
                    <a:cubicBezTo>
                      <a:pt x="5354631" y="0"/>
                      <a:pt x="5368178" y="5612"/>
                      <a:pt x="5378167" y="15600"/>
                    </a:cubicBezTo>
                    <a:cubicBezTo>
                      <a:pt x="5388156" y="25589"/>
                      <a:pt x="5393767" y="39137"/>
                      <a:pt x="5393767" y="53263"/>
                    </a:cubicBezTo>
                    <a:lnTo>
                      <a:pt x="5393767" y="446839"/>
                    </a:lnTo>
                    <a:cubicBezTo>
                      <a:pt x="5393767" y="460965"/>
                      <a:pt x="5388156" y="474513"/>
                      <a:pt x="5378167" y="484501"/>
                    </a:cubicBezTo>
                    <a:cubicBezTo>
                      <a:pt x="5368178" y="494490"/>
                      <a:pt x="5354631" y="500102"/>
                      <a:pt x="5340504" y="500102"/>
                    </a:cubicBezTo>
                    <a:lnTo>
                      <a:pt x="53263" y="500102"/>
                    </a:lnTo>
                    <a:cubicBezTo>
                      <a:pt x="39137" y="500102"/>
                      <a:pt x="25589" y="494490"/>
                      <a:pt x="15600" y="484501"/>
                    </a:cubicBezTo>
                    <a:cubicBezTo>
                      <a:pt x="5612" y="474513"/>
                      <a:pt x="0" y="460965"/>
                      <a:pt x="0" y="446839"/>
                    </a:cubicBezTo>
                    <a:lnTo>
                      <a:pt x="0" y="53263"/>
                    </a:lnTo>
                    <a:cubicBezTo>
                      <a:pt x="0" y="39137"/>
                      <a:pt x="5612" y="25589"/>
                      <a:pt x="15600" y="15600"/>
                    </a:cubicBezTo>
                    <a:cubicBezTo>
                      <a:pt x="25589" y="5612"/>
                      <a:pt x="39137" y="0"/>
                      <a:pt x="53263" y="0"/>
                    </a:cubicBezTo>
                    <a:close/>
                  </a:path>
                </a:pathLst>
              </a:custGeom>
              <a:solidFill>
                <a:srgbClr val="DBBE91"/>
              </a:solidFill>
            </p:spPr>
            <p:txBody>
              <a:bodyPr/>
              <a:lstStyle/>
              <a:p>
                <a:endParaRPr lang="en-US" sz="2531"/>
              </a:p>
            </p:txBody>
          </p:sp>
          <p:sp>
            <p:nvSpPr>
              <p:cNvPr id="48" name="TextBox 18">
                <a:extLst>
                  <a:ext uri="{FF2B5EF4-FFF2-40B4-BE49-F238E27FC236}">
                    <a16:creationId xmlns:a16="http://schemas.microsoft.com/office/drawing/2014/main" id="{8AC4A84E-3885-F946-C951-672A5BEAA00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817"/>
                  </a:lnSpc>
                </a:pPr>
                <a:endParaRPr sz="2531"/>
              </a:p>
            </p:txBody>
          </p:sp>
        </p:grp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7A822AE3-6D31-7960-2436-D7E10320616D}"/>
                </a:ext>
              </a:extLst>
            </p:cNvPr>
            <p:cNvSpPr txBox="1"/>
            <p:nvPr/>
          </p:nvSpPr>
          <p:spPr>
            <a:xfrm>
              <a:off x="4202359" y="5192825"/>
              <a:ext cx="9675125" cy="409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3"/>
                </a:lnSpc>
                <a:spcBef>
                  <a:spcPct val="0"/>
                </a:spcBef>
              </a:pPr>
              <a:r>
                <a:rPr lang="en-US" sz="2439" dirty="0">
                  <a:solidFill>
                    <a:srgbClr val="000000"/>
                  </a:solidFill>
                  <a:latin typeface="Canva Sans Bold"/>
                </a:rPr>
                <a:t>POIN PERUBAHAN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CAB7DD6-36EF-D8BC-7B10-225405D99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9" y="38100"/>
            <a:ext cx="2084294" cy="1157941"/>
          </a:xfrm>
          <a:prstGeom prst="rect">
            <a:avLst/>
          </a:prstGeom>
        </p:spPr>
      </p:pic>
      <p:sp>
        <p:nvSpPr>
          <p:cNvPr id="67" name="Google Shape;655;p10">
            <a:extLst>
              <a:ext uri="{FF2B5EF4-FFF2-40B4-BE49-F238E27FC236}">
                <a16:creationId xmlns:a16="http://schemas.microsoft.com/office/drawing/2014/main" id="{6FE0AD85-DDB1-9102-5593-A9A6D48D0A30}"/>
              </a:ext>
            </a:extLst>
          </p:cNvPr>
          <p:cNvSpPr txBox="1"/>
          <p:nvPr/>
        </p:nvSpPr>
        <p:spPr>
          <a:xfrm>
            <a:off x="17497516" y="9710561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7</a:t>
            </a:fld>
            <a:endParaRPr sz="2100">
              <a:solidFill>
                <a:schemeClr val="bg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E122FB-5DFF-05D0-C78F-D0C82520FC9F}"/>
              </a:ext>
            </a:extLst>
          </p:cNvPr>
          <p:cNvGrpSpPr/>
          <p:nvPr/>
        </p:nvGrpSpPr>
        <p:grpSpPr>
          <a:xfrm>
            <a:off x="5317902" y="5349388"/>
            <a:ext cx="7629098" cy="498597"/>
            <a:chOff x="4202359" y="5163714"/>
            <a:chExt cx="9675125" cy="498597"/>
          </a:xfrm>
        </p:grpSpPr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C0FDC1D8-ADDA-7950-671D-07887828C9F0}"/>
                </a:ext>
              </a:extLst>
            </p:cNvPr>
            <p:cNvGrpSpPr/>
            <p:nvPr/>
          </p:nvGrpSpPr>
          <p:grpSpPr>
            <a:xfrm>
              <a:off x="5800770" y="5163714"/>
              <a:ext cx="6457544" cy="498597"/>
              <a:chOff x="0" y="0"/>
              <a:chExt cx="5393767" cy="500102"/>
            </a:xfrm>
          </p:grpSpPr>
          <p:sp>
            <p:nvSpPr>
              <p:cNvPr id="49" name="Freeform 17">
                <a:extLst>
                  <a:ext uri="{FF2B5EF4-FFF2-40B4-BE49-F238E27FC236}">
                    <a16:creationId xmlns:a16="http://schemas.microsoft.com/office/drawing/2014/main" id="{39169D50-78FD-B02F-EBBD-644F1720C0AD}"/>
                  </a:ext>
                </a:extLst>
              </p:cNvPr>
              <p:cNvSpPr/>
              <p:nvPr/>
            </p:nvSpPr>
            <p:spPr>
              <a:xfrm>
                <a:off x="0" y="0"/>
                <a:ext cx="5393767" cy="500102"/>
              </a:xfrm>
              <a:custGeom>
                <a:avLst/>
                <a:gdLst/>
                <a:ahLst/>
                <a:cxnLst/>
                <a:rect l="l" t="t" r="r" b="b"/>
                <a:pathLst>
                  <a:path w="5393767" h="500102">
                    <a:moveTo>
                      <a:pt x="53263" y="0"/>
                    </a:moveTo>
                    <a:lnTo>
                      <a:pt x="5340504" y="0"/>
                    </a:lnTo>
                    <a:cubicBezTo>
                      <a:pt x="5354631" y="0"/>
                      <a:pt x="5368178" y="5612"/>
                      <a:pt x="5378167" y="15600"/>
                    </a:cubicBezTo>
                    <a:cubicBezTo>
                      <a:pt x="5388156" y="25589"/>
                      <a:pt x="5393767" y="39137"/>
                      <a:pt x="5393767" y="53263"/>
                    </a:cubicBezTo>
                    <a:lnTo>
                      <a:pt x="5393767" y="446839"/>
                    </a:lnTo>
                    <a:cubicBezTo>
                      <a:pt x="5393767" y="460965"/>
                      <a:pt x="5388156" y="474513"/>
                      <a:pt x="5378167" y="484501"/>
                    </a:cubicBezTo>
                    <a:cubicBezTo>
                      <a:pt x="5368178" y="494490"/>
                      <a:pt x="5354631" y="500102"/>
                      <a:pt x="5340504" y="500102"/>
                    </a:cubicBezTo>
                    <a:lnTo>
                      <a:pt x="53263" y="500102"/>
                    </a:lnTo>
                    <a:cubicBezTo>
                      <a:pt x="39137" y="500102"/>
                      <a:pt x="25589" y="494490"/>
                      <a:pt x="15600" y="484501"/>
                    </a:cubicBezTo>
                    <a:cubicBezTo>
                      <a:pt x="5612" y="474513"/>
                      <a:pt x="0" y="460965"/>
                      <a:pt x="0" y="446839"/>
                    </a:cubicBezTo>
                    <a:lnTo>
                      <a:pt x="0" y="53263"/>
                    </a:lnTo>
                    <a:cubicBezTo>
                      <a:pt x="0" y="39137"/>
                      <a:pt x="5612" y="25589"/>
                      <a:pt x="15600" y="15600"/>
                    </a:cubicBezTo>
                    <a:cubicBezTo>
                      <a:pt x="25589" y="5612"/>
                      <a:pt x="39137" y="0"/>
                      <a:pt x="53263" y="0"/>
                    </a:cubicBezTo>
                    <a:close/>
                  </a:path>
                </a:pathLst>
              </a:custGeom>
              <a:solidFill>
                <a:srgbClr val="DBBE91"/>
              </a:solidFill>
            </p:spPr>
            <p:txBody>
              <a:bodyPr/>
              <a:lstStyle/>
              <a:p>
                <a:endParaRPr lang="en-US" sz="2531"/>
              </a:p>
            </p:txBody>
          </p:sp>
          <p:sp>
            <p:nvSpPr>
              <p:cNvPr id="59" name="TextBox 18">
                <a:extLst>
                  <a:ext uri="{FF2B5EF4-FFF2-40B4-BE49-F238E27FC236}">
                    <a16:creationId xmlns:a16="http://schemas.microsoft.com/office/drawing/2014/main" id="{9D3CEDED-B762-437B-401B-42C0F10CFC7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817"/>
                  </a:lnSpc>
                </a:pPr>
                <a:endParaRPr sz="2531"/>
              </a:p>
            </p:txBody>
          </p:sp>
        </p:grpSp>
        <p:sp>
          <p:nvSpPr>
            <p:cNvPr id="37" name="TextBox 19">
              <a:extLst>
                <a:ext uri="{FF2B5EF4-FFF2-40B4-BE49-F238E27FC236}">
                  <a16:creationId xmlns:a16="http://schemas.microsoft.com/office/drawing/2014/main" id="{BECD5B9C-2B95-7970-8D49-AED5A4FC9D6B}"/>
                </a:ext>
              </a:extLst>
            </p:cNvPr>
            <p:cNvSpPr txBox="1"/>
            <p:nvPr/>
          </p:nvSpPr>
          <p:spPr>
            <a:xfrm>
              <a:off x="4202359" y="5192825"/>
              <a:ext cx="9675125" cy="409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3"/>
                </a:lnSpc>
                <a:spcBef>
                  <a:spcPct val="0"/>
                </a:spcBef>
              </a:pPr>
              <a:r>
                <a:rPr lang="en-US" sz="2439" dirty="0">
                  <a:solidFill>
                    <a:srgbClr val="000000"/>
                  </a:solidFill>
                  <a:latin typeface="Canva Sans Bold"/>
                </a:rPr>
                <a:t>RINGKASAN PERUBAHAN</a:t>
              </a:r>
            </a:p>
          </p:txBody>
        </p:sp>
      </p:grpSp>
      <p:pic>
        <p:nvPicPr>
          <p:cNvPr id="64" name="Picture 5">
            <a:extLst>
              <a:ext uri="{FF2B5EF4-FFF2-40B4-BE49-F238E27FC236}">
                <a16:creationId xmlns:a16="http://schemas.microsoft.com/office/drawing/2014/main" id="{D5A6CC57-5743-A6EA-3E83-CA84DBACC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>
            <a:off x="1115622" y="5445731"/>
            <a:ext cx="2244562" cy="3870319"/>
          </a:xfrm>
          <a:prstGeom prst="rect">
            <a:avLst/>
          </a:prstGeom>
        </p:spPr>
      </p:pic>
      <p:pic>
        <p:nvPicPr>
          <p:cNvPr id="68" name="Picture 5">
            <a:extLst>
              <a:ext uri="{FF2B5EF4-FFF2-40B4-BE49-F238E27FC236}">
                <a16:creationId xmlns:a16="http://schemas.microsoft.com/office/drawing/2014/main" id="{F80D3621-210C-6222-997E-5EDF2BF0F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>
            <a:off x="5169844" y="5457213"/>
            <a:ext cx="2267529" cy="3870321"/>
          </a:xfrm>
          <a:prstGeom prst="rect">
            <a:avLst/>
          </a:prstGeom>
        </p:spPr>
      </p:pic>
      <p:pic>
        <p:nvPicPr>
          <p:cNvPr id="69" name="Picture 5">
            <a:extLst>
              <a:ext uri="{FF2B5EF4-FFF2-40B4-BE49-F238E27FC236}">
                <a16:creationId xmlns:a16="http://schemas.microsoft.com/office/drawing/2014/main" id="{7B43497C-78B5-9D93-EA14-BA1B9AD7A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>
            <a:off x="9200792" y="5443634"/>
            <a:ext cx="2267529" cy="3870320"/>
          </a:xfrm>
          <a:prstGeom prst="rect">
            <a:avLst/>
          </a:prstGeom>
        </p:spPr>
      </p:pic>
      <p:pic>
        <p:nvPicPr>
          <p:cNvPr id="70" name="Picture 5">
            <a:extLst>
              <a:ext uri="{FF2B5EF4-FFF2-40B4-BE49-F238E27FC236}">
                <a16:creationId xmlns:a16="http://schemas.microsoft.com/office/drawing/2014/main" id="{68EB6D02-C505-2572-829C-124F60669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>
            <a:off x="12801664" y="5161841"/>
            <a:ext cx="4533922" cy="5091947"/>
          </a:xfrm>
          <a:prstGeom prst="rect">
            <a:avLst/>
          </a:prstGeom>
        </p:spPr>
      </p:pic>
      <p:sp>
        <p:nvSpPr>
          <p:cNvPr id="71" name="TextBox 7">
            <a:extLst>
              <a:ext uri="{FF2B5EF4-FFF2-40B4-BE49-F238E27FC236}">
                <a16:creationId xmlns:a16="http://schemas.microsoft.com/office/drawing/2014/main" id="{85B51D46-6366-11AC-B1DB-3FB78168F72C}"/>
              </a:ext>
            </a:extLst>
          </p:cNvPr>
          <p:cNvSpPr txBox="1"/>
          <p:nvPr/>
        </p:nvSpPr>
        <p:spPr>
          <a:xfrm>
            <a:off x="622638" y="6443762"/>
            <a:ext cx="3066583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808" dirty="0">
                <a:solidFill>
                  <a:srgbClr val="09202E"/>
                </a:solidFill>
                <a:latin typeface="PT Serif Bold"/>
              </a:rPr>
              <a:t>AHSP </a:t>
            </a:r>
            <a:r>
              <a:rPr lang="en-US" sz="2400" dirty="0">
                <a:solidFill>
                  <a:srgbClr val="09202E"/>
                </a:solidFill>
                <a:latin typeface="PT Serif Bold"/>
              </a:rPr>
              <a:t>SDA</a:t>
            </a:r>
            <a:endParaRPr lang="en-US" sz="2808" dirty="0">
              <a:solidFill>
                <a:srgbClr val="09202E"/>
              </a:solidFill>
              <a:latin typeface="PT Serif Bold"/>
            </a:endParaRPr>
          </a:p>
        </p:txBody>
      </p:sp>
      <p:sp>
        <p:nvSpPr>
          <p:cNvPr id="72" name="TextBox 7">
            <a:extLst>
              <a:ext uri="{FF2B5EF4-FFF2-40B4-BE49-F238E27FC236}">
                <a16:creationId xmlns:a16="http://schemas.microsoft.com/office/drawing/2014/main" id="{4B41304C-8E87-B672-9966-FB941C6CAFCE}"/>
              </a:ext>
            </a:extLst>
          </p:cNvPr>
          <p:cNvSpPr txBox="1"/>
          <p:nvPr/>
        </p:nvSpPr>
        <p:spPr>
          <a:xfrm>
            <a:off x="4766182" y="6459536"/>
            <a:ext cx="3066583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400" dirty="0">
                <a:solidFill>
                  <a:srgbClr val="09202E"/>
                </a:solidFill>
                <a:latin typeface="PT Serif Bold"/>
              </a:rPr>
              <a:t>AHSP BM</a:t>
            </a:r>
          </a:p>
        </p:txBody>
      </p:sp>
      <p:sp>
        <p:nvSpPr>
          <p:cNvPr id="73" name="TextBox 7">
            <a:extLst>
              <a:ext uri="{FF2B5EF4-FFF2-40B4-BE49-F238E27FC236}">
                <a16:creationId xmlns:a16="http://schemas.microsoft.com/office/drawing/2014/main" id="{2646F2C3-E0CD-8483-DA20-699991A3F176}"/>
              </a:ext>
            </a:extLst>
          </p:cNvPr>
          <p:cNvSpPr txBox="1"/>
          <p:nvPr/>
        </p:nvSpPr>
        <p:spPr>
          <a:xfrm>
            <a:off x="8801264" y="6375202"/>
            <a:ext cx="3066583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400" dirty="0">
                <a:solidFill>
                  <a:srgbClr val="09202E"/>
                </a:solidFill>
                <a:latin typeface="PT Serif Bold"/>
              </a:rPr>
              <a:t>AHSP CK &amp; P</a:t>
            </a:r>
          </a:p>
        </p:txBody>
      </p:sp>
      <p:sp>
        <p:nvSpPr>
          <p:cNvPr id="74" name="TextBox 7">
            <a:extLst>
              <a:ext uri="{FF2B5EF4-FFF2-40B4-BE49-F238E27FC236}">
                <a16:creationId xmlns:a16="http://schemas.microsoft.com/office/drawing/2014/main" id="{FC1F0ABE-1492-D99C-1E8E-171F1F98CDC9}"/>
              </a:ext>
            </a:extLst>
          </p:cNvPr>
          <p:cNvSpPr txBox="1"/>
          <p:nvPr/>
        </p:nvSpPr>
        <p:spPr>
          <a:xfrm>
            <a:off x="13354086" y="5540375"/>
            <a:ext cx="3066583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400" dirty="0" err="1">
                <a:solidFill>
                  <a:srgbClr val="09202E"/>
                </a:solidFill>
                <a:latin typeface="PT Serif Bold"/>
              </a:rPr>
              <a:t>Pengajuan</a:t>
            </a:r>
            <a:r>
              <a:rPr lang="en-US" sz="2400" dirty="0">
                <a:solidFill>
                  <a:srgbClr val="09202E"/>
                </a:solidFill>
                <a:latin typeface="PT Serif Bold"/>
              </a:rPr>
              <a:t> AHSP</a:t>
            </a:r>
          </a:p>
        </p:txBody>
      </p:sp>
      <p:sp>
        <p:nvSpPr>
          <p:cNvPr id="76" name="TextBox 8">
            <a:extLst>
              <a:ext uri="{FF2B5EF4-FFF2-40B4-BE49-F238E27FC236}">
                <a16:creationId xmlns:a16="http://schemas.microsoft.com/office/drawing/2014/main" id="{2E671D97-7C23-D6B2-129C-9AAC18F1F5A7}"/>
              </a:ext>
            </a:extLst>
          </p:cNvPr>
          <p:cNvSpPr txBox="1"/>
          <p:nvPr/>
        </p:nvSpPr>
        <p:spPr>
          <a:xfrm>
            <a:off x="8521893" y="6937837"/>
            <a:ext cx="3870319" cy="1400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597025" indent="-1597025">
              <a:lnSpc>
                <a:spcPts val="2752"/>
              </a:lnSpc>
            </a:pPr>
            <a:r>
              <a:rPr lang="en-US" sz="2000" b="1" dirty="0">
                <a:solidFill>
                  <a:srgbClr val="09202E"/>
                </a:solidFill>
              </a:rPr>
              <a:t>Total AHSP CKP </a:t>
            </a:r>
            <a:r>
              <a:rPr lang="en-US" sz="2000" b="1" dirty="0" err="1">
                <a:solidFill>
                  <a:srgbClr val="09202E"/>
                </a:solidFill>
              </a:rPr>
              <a:t>adalah</a:t>
            </a:r>
            <a:r>
              <a:rPr lang="en-US" sz="2000" b="1" dirty="0">
                <a:solidFill>
                  <a:srgbClr val="09202E"/>
                </a:solidFill>
              </a:rPr>
              <a:t> 2380 AHSP</a:t>
            </a:r>
          </a:p>
          <a:p>
            <a:pPr marL="1597025" indent="-1597025">
              <a:lnSpc>
                <a:spcPts val="2752"/>
              </a:lnSpc>
            </a:pPr>
            <a:r>
              <a:rPr lang="en-US" sz="2000" dirty="0" err="1">
                <a:solidFill>
                  <a:srgbClr val="09202E"/>
                </a:solidFill>
              </a:rPr>
              <a:t>Jumlah</a:t>
            </a:r>
            <a:r>
              <a:rPr lang="en-US" sz="2000" dirty="0">
                <a:solidFill>
                  <a:srgbClr val="09202E"/>
                </a:solidFill>
              </a:rPr>
              <a:t> item </a:t>
            </a:r>
            <a:r>
              <a:rPr lang="en-US" sz="2000" dirty="0" err="1">
                <a:solidFill>
                  <a:srgbClr val="09202E"/>
                </a:solidFill>
              </a:rPr>
              <a:t>perubahan</a:t>
            </a:r>
            <a:r>
              <a:rPr lang="en-US" sz="2000" dirty="0">
                <a:solidFill>
                  <a:srgbClr val="09202E"/>
                </a:solidFill>
              </a:rPr>
              <a:t> : 540 AHSP</a:t>
            </a:r>
          </a:p>
          <a:p>
            <a:pPr marL="1597025" indent="-1597025">
              <a:lnSpc>
                <a:spcPts val="2752"/>
              </a:lnSpc>
            </a:pPr>
            <a:r>
              <a:rPr lang="en-US" sz="2000" dirty="0" err="1">
                <a:solidFill>
                  <a:srgbClr val="09202E"/>
                </a:solidFill>
              </a:rPr>
              <a:t>jumlah</a:t>
            </a:r>
            <a:r>
              <a:rPr lang="en-US" sz="2000" dirty="0">
                <a:solidFill>
                  <a:srgbClr val="09202E"/>
                </a:solidFill>
              </a:rPr>
              <a:t> item </a:t>
            </a:r>
            <a:r>
              <a:rPr lang="en-US" sz="2000" dirty="0" err="1">
                <a:solidFill>
                  <a:srgbClr val="09202E"/>
                </a:solidFill>
              </a:rPr>
              <a:t>baru</a:t>
            </a:r>
            <a:r>
              <a:rPr lang="en-US" sz="2000" dirty="0">
                <a:solidFill>
                  <a:srgbClr val="09202E"/>
                </a:solidFill>
              </a:rPr>
              <a:t>: 268 AHSP </a:t>
            </a:r>
          </a:p>
          <a:p>
            <a:pPr marL="1597025" indent="-1597025">
              <a:lnSpc>
                <a:spcPts val="2752"/>
              </a:lnSpc>
            </a:pPr>
            <a:r>
              <a:rPr lang="en-US" sz="2000" dirty="0" err="1">
                <a:solidFill>
                  <a:srgbClr val="09202E"/>
                </a:solidFill>
              </a:rPr>
              <a:t>jumlah</a:t>
            </a:r>
            <a:r>
              <a:rPr lang="en-US" sz="2000" dirty="0">
                <a:solidFill>
                  <a:srgbClr val="09202E"/>
                </a:solidFill>
              </a:rPr>
              <a:t> item </a:t>
            </a:r>
            <a:r>
              <a:rPr lang="en-US" sz="2000" dirty="0" err="1">
                <a:solidFill>
                  <a:srgbClr val="09202E"/>
                </a:solidFill>
              </a:rPr>
              <a:t>tetap</a:t>
            </a:r>
            <a:r>
              <a:rPr lang="en-US" sz="2000" dirty="0">
                <a:solidFill>
                  <a:srgbClr val="09202E"/>
                </a:solidFill>
              </a:rPr>
              <a:t>: 1572 AHSP</a:t>
            </a:r>
          </a:p>
        </p:txBody>
      </p:sp>
      <p:sp>
        <p:nvSpPr>
          <p:cNvPr id="77" name="TextBox 8">
            <a:extLst>
              <a:ext uri="{FF2B5EF4-FFF2-40B4-BE49-F238E27FC236}">
                <a16:creationId xmlns:a16="http://schemas.microsoft.com/office/drawing/2014/main" id="{7938CDCB-DB80-9BAD-0CFD-B32638708778}"/>
              </a:ext>
            </a:extLst>
          </p:cNvPr>
          <p:cNvSpPr txBox="1"/>
          <p:nvPr/>
        </p:nvSpPr>
        <p:spPr>
          <a:xfrm>
            <a:off x="4590325" y="6956886"/>
            <a:ext cx="3870319" cy="1400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597025" indent="-1597025">
              <a:lnSpc>
                <a:spcPts val="2752"/>
              </a:lnSpc>
            </a:pPr>
            <a:r>
              <a:rPr lang="en-US" sz="2000" b="1" dirty="0">
                <a:solidFill>
                  <a:srgbClr val="09202E"/>
                </a:solidFill>
              </a:rPr>
              <a:t>Total AHSP BM </a:t>
            </a:r>
            <a:r>
              <a:rPr lang="en-US" sz="2000" b="1" dirty="0" err="1">
                <a:solidFill>
                  <a:srgbClr val="09202E"/>
                </a:solidFill>
              </a:rPr>
              <a:t>adalah</a:t>
            </a:r>
            <a:r>
              <a:rPr lang="en-US" sz="2000" b="1" dirty="0">
                <a:solidFill>
                  <a:srgbClr val="09202E"/>
                </a:solidFill>
              </a:rPr>
              <a:t> 718 AHSP</a:t>
            </a:r>
          </a:p>
          <a:p>
            <a:pPr marL="1597025" indent="-1597025">
              <a:lnSpc>
                <a:spcPts val="2752"/>
              </a:lnSpc>
            </a:pPr>
            <a:r>
              <a:rPr lang="en-US" sz="2000" dirty="0" err="1">
                <a:solidFill>
                  <a:srgbClr val="09202E"/>
                </a:solidFill>
              </a:rPr>
              <a:t>Jumlah</a:t>
            </a:r>
            <a:r>
              <a:rPr lang="en-US" sz="2000" dirty="0">
                <a:solidFill>
                  <a:srgbClr val="09202E"/>
                </a:solidFill>
              </a:rPr>
              <a:t> item </a:t>
            </a:r>
            <a:r>
              <a:rPr lang="en-US" sz="2000" dirty="0" err="1">
                <a:solidFill>
                  <a:srgbClr val="09202E"/>
                </a:solidFill>
              </a:rPr>
              <a:t>perubahan</a:t>
            </a:r>
            <a:r>
              <a:rPr lang="en-US" sz="2000" dirty="0">
                <a:solidFill>
                  <a:srgbClr val="09202E"/>
                </a:solidFill>
              </a:rPr>
              <a:t> : 32 AHSP</a:t>
            </a:r>
          </a:p>
          <a:p>
            <a:pPr marL="1597025" indent="-1597025">
              <a:lnSpc>
                <a:spcPts val="2752"/>
              </a:lnSpc>
            </a:pPr>
            <a:r>
              <a:rPr lang="en-US" sz="2000" dirty="0" err="1">
                <a:solidFill>
                  <a:srgbClr val="09202E"/>
                </a:solidFill>
              </a:rPr>
              <a:t>jumlah</a:t>
            </a:r>
            <a:r>
              <a:rPr lang="en-US" sz="2000" dirty="0">
                <a:solidFill>
                  <a:srgbClr val="09202E"/>
                </a:solidFill>
              </a:rPr>
              <a:t> item </a:t>
            </a:r>
            <a:r>
              <a:rPr lang="en-US" sz="2000" dirty="0" err="1">
                <a:solidFill>
                  <a:srgbClr val="09202E"/>
                </a:solidFill>
              </a:rPr>
              <a:t>baru</a:t>
            </a:r>
            <a:r>
              <a:rPr lang="en-US" sz="2000" dirty="0">
                <a:solidFill>
                  <a:srgbClr val="09202E"/>
                </a:solidFill>
              </a:rPr>
              <a:t>: 45 AHSP </a:t>
            </a:r>
          </a:p>
          <a:p>
            <a:pPr marL="1597025" indent="-1597025">
              <a:lnSpc>
                <a:spcPts val="2752"/>
              </a:lnSpc>
            </a:pPr>
            <a:r>
              <a:rPr lang="en-US" sz="2000" dirty="0" err="1">
                <a:solidFill>
                  <a:srgbClr val="09202E"/>
                </a:solidFill>
              </a:rPr>
              <a:t>jumlah</a:t>
            </a:r>
            <a:r>
              <a:rPr lang="en-US" sz="2000" dirty="0">
                <a:solidFill>
                  <a:srgbClr val="09202E"/>
                </a:solidFill>
              </a:rPr>
              <a:t> item </a:t>
            </a:r>
            <a:r>
              <a:rPr lang="en-US" sz="2000" dirty="0" err="1">
                <a:solidFill>
                  <a:srgbClr val="09202E"/>
                </a:solidFill>
              </a:rPr>
              <a:t>tetap</a:t>
            </a:r>
            <a:r>
              <a:rPr lang="en-US" sz="2000" dirty="0">
                <a:solidFill>
                  <a:srgbClr val="09202E"/>
                </a:solidFill>
              </a:rPr>
              <a:t>: 641 AHSP</a:t>
            </a:r>
          </a:p>
        </p:txBody>
      </p:sp>
      <p:sp>
        <p:nvSpPr>
          <p:cNvPr id="78" name="TextBox 8">
            <a:extLst>
              <a:ext uri="{FF2B5EF4-FFF2-40B4-BE49-F238E27FC236}">
                <a16:creationId xmlns:a16="http://schemas.microsoft.com/office/drawing/2014/main" id="{9B4F059D-83D9-6475-4503-2F9BAB66C45A}"/>
              </a:ext>
            </a:extLst>
          </p:cNvPr>
          <p:cNvSpPr txBox="1"/>
          <p:nvPr/>
        </p:nvSpPr>
        <p:spPr>
          <a:xfrm>
            <a:off x="432067" y="6858315"/>
            <a:ext cx="3870319" cy="1400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597025" indent="-1597025">
              <a:lnSpc>
                <a:spcPts val="2752"/>
              </a:lnSpc>
            </a:pPr>
            <a:r>
              <a:rPr lang="en-US" sz="2000" b="1" dirty="0">
                <a:solidFill>
                  <a:srgbClr val="09202E"/>
                </a:solidFill>
              </a:rPr>
              <a:t>Total AHSP SDA </a:t>
            </a:r>
            <a:r>
              <a:rPr lang="en-US" sz="2000" b="1" dirty="0" err="1">
                <a:solidFill>
                  <a:srgbClr val="09202E"/>
                </a:solidFill>
              </a:rPr>
              <a:t>adalah</a:t>
            </a:r>
            <a:r>
              <a:rPr lang="en-US" sz="2000" b="1" dirty="0">
                <a:solidFill>
                  <a:srgbClr val="09202E"/>
                </a:solidFill>
              </a:rPr>
              <a:t> 1189 AHSP</a:t>
            </a:r>
          </a:p>
          <a:p>
            <a:pPr marL="1597025" indent="-1597025">
              <a:lnSpc>
                <a:spcPts val="2752"/>
              </a:lnSpc>
            </a:pPr>
            <a:r>
              <a:rPr lang="en-US" sz="2000" dirty="0" err="1">
                <a:solidFill>
                  <a:srgbClr val="09202E"/>
                </a:solidFill>
              </a:rPr>
              <a:t>Jumlah</a:t>
            </a:r>
            <a:r>
              <a:rPr lang="en-US" sz="2000" dirty="0">
                <a:solidFill>
                  <a:srgbClr val="09202E"/>
                </a:solidFill>
              </a:rPr>
              <a:t> item </a:t>
            </a:r>
            <a:r>
              <a:rPr lang="en-US" sz="2000" dirty="0" err="1">
                <a:solidFill>
                  <a:srgbClr val="09202E"/>
                </a:solidFill>
              </a:rPr>
              <a:t>perubahan</a:t>
            </a:r>
            <a:r>
              <a:rPr lang="en-US" sz="2000" dirty="0">
                <a:solidFill>
                  <a:srgbClr val="09202E"/>
                </a:solidFill>
              </a:rPr>
              <a:t> : - AHSP</a:t>
            </a:r>
          </a:p>
          <a:p>
            <a:pPr marL="1597025" indent="-1597025">
              <a:lnSpc>
                <a:spcPts val="2752"/>
              </a:lnSpc>
            </a:pPr>
            <a:r>
              <a:rPr lang="en-US" sz="2000" dirty="0" err="1">
                <a:solidFill>
                  <a:srgbClr val="09202E"/>
                </a:solidFill>
              </a:rPr>
              <a:t>jumlah</a:t>
            </a:r>
            <a:r>
              <a:rPr lang="en-US" sz="2000" dirty="0">
                <a:solidFill>
                  <a:srgbClr val="09202E"/>
                </a:solidFill>
              </a:rPr>
              <a:t> item </a:t>
            </a:r>
            <a:r>
              <a:rPr lang="en-US" sz="2000" dirty="0" err="1">
                <a:solidFill>
                  <a:srgbClr val="09202E"/>
                </a:solidFill>
              </a:rPr>
              <a:t>baru</a:t>
            </a:r>
            <a:r>
              <a:rPr lang="en-US" sz="2000" dirty="0">
                <a:solidFill>
                  <a:srgbClr val="09202E"/>
                </a:solidFill>
              </a:rPr>
              <a:t>: 397 AHSP </a:t>
            </a:r>
          </a:p>
          <a:p>
            <a:pPr marL="1597025" indent="-1597025">
              <a:lnSpc>
                <a:spcPts val="2752"/>
              </a:lnSpc>
            </a:pPr>
            <a:r>
              <a:rPr lang="en-US" sz="2000" dirty="0" err="1">
                <a:solidFill>
                  <a:srgbClr val="09202E"/>
                </a:solidFill>
              </a:rPr>
              <a:t>jumlah</a:t>
            </a:r>
            <a:r>
              <a:rPr lang="en-US" sz="2000" dirty="0">
                <a:solidFill>
                  <a:srgbClr val="09202E"/>
                </a:solidFill>
              </a:rPr>
              <a:t> item </a:t>
            </a:r>
            <a:r>
              <a:rPr lang="en-US" sz="2000" dirty="0" err="1">
                <a:solidFill>
                  <a:srgbClr val="09202E"/>
                </a:solidFill>
              </a:rPr>
              <a:t>tetap</a:t>
            </a:r>
            <a:r>
              <a:rPr lang="en-US" sz="2000" dirty="0">
                <a:solidFill>
                  <a:srgbClr val="09202E"/>
                </a:solidFill>
              </a:rPr>
              <a:t>: …792 AHSP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49D4154-C0B5-9D57-7D52-C6AD3750E12C}"/>
              </a:ext>
            </a:extLst>
          </p:cNvPr>
          <p:cNvSpPr/>
          <p:nvPr/>
        </p:nvSpPr>
        <p:spPr>
          <a:xfrm>
            <a:off x="7626925" y="3009552"/>
            <a:ext cx="469786" cy="364604"/>
          </a:xfrm>
          <a:prstGeom prst="rightArrow">
            <a:avLst>
              <a:gd name="adj1" fmla="val 50000"/>
              <a:gd name="adj2" fmla="val 48006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CD2D07F-0195-6936-A8A6-5F099472CFFC}"/>
              </a:ext>
            </a:extLst>
          </p:cNvPr>
          <p:cNvSpPr txBox="1"/>
          <p:nvPr/>
        </p:nvSpPr>
        <p:spPr>
          <a:xfrm>
            <a:off x="12811316" y="6002427"/>
            <a:ext cx="4635442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9202E"/>
                </a:solidFill>
              </a:rPr>
              <a:t>Pengajuan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usulan</a:t>
            </a:r>
            <a:r>
              <a:rPr lang="en-US" dirty="0">
                <a:solidFill>
                  <a:srgbClr val="09202E"/>
                </a:solidFill>
              </a:rPr>
              <a:t> AHSP </a:t>
            </a:r>
            <a:r>
              <a:rPr lang="en-US" dirty="0" err="1">
                <a:solidFill>
                  <a:srgbClr val="09202E"/>
                </a:solidFill>
              </a:rPr>
              <a:t>baru</a:t>
            </a:r>
            <a:r>
              <a:rPr lang="en-US" dirty="0">
                <a:solidFill>
                  <a:srgbClr val="09202E"/>
                </a:solidFill>
              </a:rPr>
              <a:t>, </a:t>
            </a:r>
            <a:r>
              <a:rPr lang="en-US" dirty="0" err="1">
                <a:solidFill>
                  <a:srgbClr val="09202E"/>
                </a:solidFill>
              </a:rPr>
              <a:t>dilakukan</a:t>
            </a:r>
            <a:r>
              <a:rPr lang="en-US" dirty="0">
                <a:solidFill>
                  <a:srgbClr val="09202E"/>
                </a:solidFill>
              </a:rPr>
              <a:t> pada </a:t>
            </a:r>
            <a:r>
              <a:rPr lang="en-US" b="1" dirty="0" err="1">
                <a:solidFill>
                  <a:srgbClr val="0070C0"/>
                </a:solidFill>
              </a:rPr>
              <a:t>tahap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perencanaan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pengadaan</a:t>
            </a:r>
            <a:endParaRPr lang="en-US" b="1" dirty="0">
              <a:solidFill>
                <a:srgbClr val="0070C0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9202E"/>
                </a:solidFill>
              </a:rPr>
              <a:t>Kriteria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usulan</a:t>
            </a:r>
            <a:r>
              <a:rPr lang="en-US" dirty="0">
                <a:solidFill>
                  <a:srgbClr val="09202E"/>
                </a:solidFill>
              </a:rPr>
              <a:t> AHSP </a:t>
            </a:r>
            <a:r>
              <a:rPr lang="en-US" dirty="0" err="1">
                <a:solidFill>
                  <a:srgbClr val="09202E"/>
                </a:solidFill>
              </a:rPr>
              <a:t>baru</a:t>
            </a:r>
            <a:endParaRPr lang="en-US" dirty="0">
              <a:solidFill>
                <a:srgbClr val="09202E"/>
              </a:solidFill>
            </a:endParaRPr>
          </a:p>
          <a:p>
            <a:pPr marL="342900" indent="-342900">
              <a:buAutoNum type="alphaLcPeriod"/>
            </a:pPr>
            <a:r>
              <a:rPr lang="en-US" dirty="0" err="1">
                <a:solidFill>
                  <a:srgbClr val="09202E"/>
                </a:solidFill>
              </a:rPr>
              <a:t>Perubahan</a:t>
            </a:r>
            <a:r>
              <a:rPr lang="en-US" dirty="0">
                <a:solidFill>
                  <a:srgbClr val="09202E"/>
                </a:solidFill>
              </a:rPr>
              <a:t> AHSP yang </a:t>
            </a:r>
            <a:r>
              <a:rPr lang="en-US" dirty="0" err="1">
                <a:solidFill>
                  <a:srgbClr val="09202E"/>
                </a:solidFill>
              </a:rPr>
              <a:t>tercantum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dalam</a:t>
            </a:r>
            <a:r>
              <a:rPr lang="en-US" dirty="0">
                <a:solidFill>
                  <a:srgbClr val="09202E"/>
                </a:solidFill>
              </a:rPr>
              <a:t> SE 30/2025, </a:t>
            </a:r>
            <a:r>
              <a:rPr lang="en-US" dirty="0" err="1">
                <a:solidFill>
                  <a:srgbClr val="09202E"/>
                </a:solidFill>
              </a:rPr>
              <a:t>kecuali</a:t>
            </a:r>
            <a:r>
              <a:rPr lang="en-US" dirty="0">
                <a:solidFill>
                  <a:srgbClr val="09202E"/>
                </a:solidFill>
              </a:rPr>
              <a:t> yang </a:t>
            </a:r>
            <a:r>
              <a:rPr lang="en-US" dirty="0" err="1">
                <a:solidFill>
                  <a:srgbClr val="09202E"/>
                </a:solidFill>
              </a:rPr>
              <a:t>bersifat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informatif</a:t>
            </a:r>
            <a:endParaRPr lang="en-US" dirty="0">
              <a:solidFill>
                <a:srgbClr val="09202E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02E"/>
                </a:solidFill>
              </a:rPr>
              <a:t>Alur </a:t>
            </a:r>
            <a:r>
              <a:rPr lang="en-US" dirty="0" err="1">
                <a:solidFill>
                  <a:srgbClr val="09202E"/>
                </a:solidFill>
              </a:rPr>
              <a:t>Pengajuan</a:t>
            </a:r>
            <a:r>
              <a:rPr lang="en-US" dirty="0">
                <a:solidFill>
                  <a:srgbClr val="09202E"/>
                </a:solidFill>
              </a:rPr>
              <a:t> Usulan AHSP </a:t>
            </a:r>
            <a:r>
              <a:rPr lang="en-US" dirty="0" err="1">
                <a:solidFill>
                  <a:srgbClr val="09202E"/>
                </a:solidFill>
              </a:rPr>
              <a:t>baru</a:t>
            </a:r>
            <a:r>
              <a:rPr lang="en-US" dirty="0">
                <a:solidFill>
                  <a:srgbClr val="09202E"/>
                </a:solidFill>
              </a:rPr>
              <a:t>:</a:t>
            </a:r>
          </a:p>
          <a:p>
            <a:pPr marL="463550" indent="-285750">
              <a:buFont typeface="+mj-lt"/>
              <a:buAutoNum type="alphaLcPeriod"/>
            </a:pPr>
            <a:r>
              <a:rPr lang="en-US" dirty="0">
                <a:solidFill>
                  <a:srgbClr val="09202E"/>
                </a:solidFill>
              </a:rPr>
              <a:t>Tetap </a:t>
            </a:r>
            <a:r>
              <a:rPr lang="en-US" dirty="0" err="1">
                <a:solidFill>
                  <a:srgbClr val="09202E"/>
                </a:solidFill>
              </a:rPr>
              <a:t>diajukan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mengikuti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ketentuan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dalam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lampiran</a:t>
            </a:r>
            <a:r>
              <a:rPr lang="en-US" dirty="0">
                <a:solidFill>
                  <a:srgbClr val="09202E"/>
                </a:solidFill>
              </a:rPr>
              <a:t> VII SE </a:t>
            </a:r>
            <a:r>
              <a:rPr lang="en-US" dirty="0" err="1">
                <a:solidFill>
                  <a:srgbClr val="09202E"/>
                </a:solidFill>
              </a:rPr>
              <a:t>ini</a:t>
            </a:r>
            <a:endParaRPr lang="en-US" dirty="0">
              <a:solidFill>
                <a:srgbClr val="09202E"/>
              </a:solidFill>
            </a:endParaRPr>
          </a:p>
          <a:p>
            <a:pPr marL="463550" indent="-285750">
              <a:buFont typeface="+mj-lt"/>
              <a:buAutoNum type="alphaLcPeriod"/>
            </a:pPr>
            <a:r>
              <a:rPr lang="en-US" dirty="0">
                <a:solidFill>
                  <a:srgbClr val="09202E"/>
                </a:solidFill>
              </a:rPr>
              <a:t>Jika </a:t>
            </a:r>
            <a:r>
              <a:rPr lang="en-US" dirty="0" err="1">
                <a:solidFill>
                  <a:srgbClr val="09202E"/>
                </a:solidFill>
              </a:rPr>
              <a:t>prosedur</a:t>
            </a:r>
            <a:r>
              <a:rPr lang="en-US" dirty="0">
                <a:solidFill>
                  <a:srgbClr val="09202E"/>
                </a:solidFill>
              </a:rPr>
              <a:t> pada </a:t>
            </a:r>
            <a:r>
              <a:rPr lang="en-US" dirty="0" err="1">
                <a:solidFill>
                  <a:srgbClr val="09202E"/>
                </a:solidFill>
              </a:rPr>
              <a:t>poin</a:t>
            </a:r>
            <a:r>
              <a:rPr lang="en-US" dirty="0">
                <a:solidFill>
                  <a:srgbClr val="09202E"/>
                </a:solidFill>
              </a:rPr>
              <a:t> a </a:t>
            </a:r>
            <a:r>
              <a:rPr lang="en-US" b="1" dirty="0" err="1">
                <a:solidFill>
                  <a:srgbClr val="0070C0"/>
                </a:solidFill>
              </a:rPr>
              <a:t>belum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selesai</a:t>
            </a:r>
            <a:r>
              <a:rPr lang="en-US" dirty="0">
                <a:solidFill>
                  <a:srgbClr val="09202E"/>
                </a:solidFill>
              </a:rPr>
              <a:t>, </a:t>
            </a:r>
            <a:r>
              <a:rPr lang="en-US" dirty="0" err="1">
                <a:solidFill>
                  <a:srgbClr val="09202E"/>
                </a:solidFill>
              </a:rPr>
              <a:t>dapat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digunakan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dirty="0" err="1">
                <a:solidFill>
                  <a:srgbClr val="09202E"/>
                </a:solidFill>
              </a:rPr>
              <a:t>dengan</a:t>
            </a:r>
            <a:r>
              <a:rPr lang="en-US" dirty="0">
                <a:solidFill>
                  <a:srgbClr val="09202E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melampirkan</a:t>
            </a:r>
            <a:r>
              <a:rPr lang="en-US" b="1" dirty="0">
                <a:solidFill>
                  <a:srgbClr val="0070C0"/>
                </a:solidFill>
              </a:rPr>
              <a:t> SPTJM </a:t>
            </a:r>
            <a:r>
              <a:rPr lang="en-US" b="1" dirty="0" err="1">
                <a:solidFill>
                  <a:srgbClr val="0070C0"/>
                </a:solidFill>
              </a:rPr>
              <a:t>dari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Dirjen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Inspektorat</a:t>
            </a:r>
            <a:r>
              <a:rPr lang="en-US" b="1" dirty="0">
                <a:solidFill>
                  <a:srgbClr val="0070C0"/>
                </a:solidFill>
              </a:rPr>
              <a:t>/</a:t>
            </a:r>
            <a:r>
              <a:rPr lang="en-US" b="1" dirty="0" err="1">
                <a:solidFill>
                  <a:srgbClr val="0070C0"/>
                </a:solidFill>
              </a:rPr>
              <a:t>Kepala</a:t>
            </a:r>
            <a:r>
              <a:rPr lang="en-US" b="1" dirty="0">
                <a:solidFill>
                  <a:srgbClr val="0070C0"/>
                </a:solidFill>
              </a:rPr>
              <a:t> Dinas. </a:t>
            </a:r>
            <a:r>
              <a:rPr lang="en-US" dirty="0"/>
              <a:t>SPTJM </a:t>
            </a:r>
            <a:r>
              <a:rPr lang="en-US" dirty="0" err="1"/>
              <a:t>berlaku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penyusunan</a:t>
            </a:r>
            <a:r>
              <a:rPr lang="en-US" dirty="0"/>
              <a:t> HPS pada </a:t>
            </a:r>
            <a:r>
              <a:rPr lang="en-US" b="1" dirty="0">
                <a:solidFill>
                  <a:srgbClr val="0070C0"/>
                </a:solidFill>
              </a:rPr>
              <a:t>1 (</a:t>
            </a:r>
            <a:r>
              <a:rPr lang="en-US" b="1" dirty="0" err="1">
                <a:solidFill>
                  <a:srgbClr val="0070C0"/>
                </a:solidFill>
              </a:rPr>
              <a:t>satu</a:t>
            </a:r>
            <a:r>
              <a:rPr lang="en-US" b="1" dirty="0">
                <a:solidFill>
                  <a:srgbClr val="0070C0"/>
                </a:solidFill>
              </a:rPr>
              <a:t>) </a:t>
            </a:r>
            <a:r>
              <a:rPr lang="en-US" b="1" dirty="0" err="1">
                <a:solidFill>
                  <a:srgbClr val="0070C0"/>
                </a:solidFill>
              </a:rPr>
              <a:t>paket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pekerjaan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1749DA-C7E6-72FC-1871-44FC556A5F7F}"/>
              </a:ext>
            </a:extLst>
          </p:cNvPr>
          <p:cNvGrpSpPr/>
          <p:nvPr/>
        </p:nvGrpSpPr>
        <p:grpSpPr>
          <a:xfrm>
            <a:off x="392850" y="1447024"/>
            <a:ext cx="7076118" cy="3694779"/>
            <a:chOff x="700581" y="1405206"/>
            <a:chExt cx="7076118" cy="36947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1E88B1-4742-0C7E-5206-9564E3930AF9}"/>
                </a:ext>
              </a:extLst>
            </p:cNvPr>
            <p:cNvGrpSpPr/>
            <p:nvPr/>
          </p:nvGrpSpPr>
          <p:grpSpPr>
            <a:xfrm>
              <a:off x="700581" y="1405206"/>
              <a:ext cx="7076118" cy="3694779"/>
              <a:chOff x="3868831" y="6110290"/>
              <a:chExt cx="8126687" cy="3665320"/>
            </a:xfrm>
            <a:solidFill>
              <a:srgbClr val="EEC96E"/>
            </a:solidFill>
          </p:grpSpPr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A6515936-B0E9-B8B4-2761-5C466E608F70}"/>
                  </a:ext>
                </a:extLst>
              </p:cNvPr>
              <p:cNvSpPr/>
              <p:nvPr/>
            </p:nvSpPr>
            <p:spPr>
              <a:xfrm>
                <a:off x="3868831" y="6110290"/>
                <a:ext cx="8126687" cy="3665320"/>
              </a:xfrm>
              <a:custGeom>
                <a:avLst/>
                <a:gdLst/>
                <a:ahLst/>
                <a:cxnLst/>
                <a:rect l="l" t="t" r="r" b="b"/>
                <a:pathLst>
                  <a:path w="2719218" h="1203094">
                    <a:moveTo>
                      <a:pt x="2594758" y="1203094"/>
                    </a:moveTo>
                    <a:lnTo>
                      <a:pt x="124460" y="1203094"/>
                    </a:lnTo>
                    <a:cubicBezTo>
                      <a:pt x="55880" y="1203094"/>
                      <a:pt x="0" y="1147214"/>
                      <a:pt x="0" y="10786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94758" y="0"/>
                    </a:lnTo>
                    <a:cubicBezTo>
                      <a:pt x="2663338" y="0"/>
                      <a:pt x="2719218" y="55880"/>
                      <a:pt x="2719218" y="124460"/>
                    </a:cubicBezTo>
                    <a:lnTo>
                      <a:pt x="2719218" y="1078634"/>
                    </a:lnTo>
                    <a:cubicBezTo>
                      <a:pt x="2719218" y="1147214"/>
                      <a:pt x="2663338" y="1203094"/>
                      <a:pt x="2594758" y="1203094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2531"/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FA58E87A-B143-B88C-F2FE-3D2A1C0DF790}"/>
                  </a:ext>
                </a:extLst>
              </p:cNvPr>
              <p:cNvSpPr txBox="1"/>
              <p:nvPr/>
            </p:nvSpPr>
            <p:spPr>
              <a:xfrm>
                <a:off x="6158974" y="6252340"/>
                <a:ext cx="5728171" cy="359073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2808"/>
                  </a:lnSpc>
                </a:pPr>
                <a:r>
                  <a:rPr lang="en-US" sz="2808" dirty="0">
                    <a:solidFill>
                      <a:srgbClr val="09202E"/>
                    </a:solidFill>
                    <a:latin typeface="PT Serif Bold"/>
                  </a:rPr>
                  <a:t>SE DJBK 68/2024</a:t>
                </a:r>
              </a:p>
            </p:txBody>
          </p:sp>
          <p:sp>
            <p:nvSpPr>
              <p:cNvPr id="7" name="TextBox 8">
                <a:extLst>
                  <a:ext uri="{FF2B5EF4-FFF2-40B4-BE49-F238E27FC236}">
                    <a16:creationId xmlns:a16="http://schemas.microsoft.com/office/drawing/2014/main" id="{B4C8F0A9-6860-E2BA-35FF-178BF4A0C90A}"/>
                  </a:ext>
                </a:extLst>
              </p:cNvPr>
              <p:cNvSpPr txBox="1"/>
              <p:nvPr/>
            </p:nvSpPr>
            <p:spPr>
              <a:xfrm>
                <a:off x="4114774" y="6757241"/>
                <a:ext cx="7676591" cy="2674938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1309688" indent="-1309688">
                  <a:lnSpc>
                    <a:spcPts val="2752"/>
                  </a:lnSpc>
                </a:pPr>
                <a:r>
                  <a:rPr lang="en-US" sz="2000" b="1" dirty="0">
                    <a:solidFill>
                      <a:srgbClr val="09202E"/>
                    </a:solidFill>
                  </a:rPr>
                  <a:t>Lampiran I   </a:t>
                </a:r>
                <a:r>
                  <a:rPr lang="en-US" sz="2000" dirty="0">
                    <a:solidFill>
                      <a:srgbClr val="09202E"/>
                    </a:solidFill>
                  </a:rPr>
                  <a:t>Teknis </a:t>
                </a:r>
                <a:r>
                  <a:rPr lang="en-US" sz="2000" dirty="0" err="1">
                    <a:solidFill>
                      <a:srgbClr val="09202E"/>
                    </a:solidFill>
                  </a:rPr>
                  <a:t>Pengumpulan</a:t>
                </a:r>
                <a:r>
                  <a:rPr lang="en-US" sz="2000" dirty="0">
                    <a:solidFill>
                      <a:srgbClr val="09202E"/>
                    </a:solidFill>
                  </a:rPr>
                  <a:t> Data HPS </a:t>
                </a:r>
                <a:r>
                  <a:rPr lang="en-US" sz="2000" dirty="0" err="1">
                    <a:solidFill>
                      <a:srgbClr val="09202E"/>
                    </a:solidFill>
                  </a:rPr>
                  <a:t>sektor</a:t>
                </a:r>
                <a:r>
                  <a:rPr lang="en-US" sz="2000" dirty="0">
                    <a:solidFill>
                      <a:srgbClr val="09202E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9202E"/>
                    </a:solidFill>
                  </a:rPr>
                  <a:t>Konstruksi</a:t>
                </a:r>
                <a:r>
                  <a:rPr lang="en-US" sz="2000" dirty="0">
                    <a:solidFill>
                      <a:srgbClr val="09202E"/>
                    </a:solidFill>
                  </a:rPr>
                  <a:t> di Kementerian PUPR</a:t>
                </a:r>
                <a:endParaRPr lang="en-US" sz="2000" b="1" dirty="0">
                  <a:solidFill>
                    <a:srgbClr val="09202E"/>
                  </a:solidFill>
                </a:endParaRPr>
              </a:p>
              <a:p>
                <a:pPr>
                  <a:lnSpc>
                    <a:spcPts val="2752"/>
                  </a:lnSpc>
                </a:pPr>
                <a:r>
                  <a:rPr lang="en-US" sz="2000" b="1" dirty="0">
                    <a:solidFill>
                      <a:srgbClr val="09202E"/>
                    </a:solidFill>
                  </a:rPr>
                  <a:t>Lampiran II  </a:t>
                </a:r>
                <a:r>
                  <a:rPr lang="en-US" sz="2000" dirty="0" err="1"/>
                  <a:t>Acuan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dalam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Penyusunan</a:t>
                </a:r>
                <a:r>
                  <a:rPr lang="en-US" sz="2000" dirty="0"/>
                  <a:t> AHSP</a:t>
                </a:r>
                <a:endParaRPr lang="en-US" sz="2000" b="1" dirty="0">
                  <a:solidFill>
                    <a:srgbClr val="09202E"/>
                  </a:solidFill>
                </a:endParaRPr>
              </a:p>
              <a:p>
                <a:pPr>
                  <a:lnSpc>
                    <a:spcPts val="2752"/>
                  </a:lnSpc>
                </a:pPr>
                <a:r>
                  <a:rPr lang="en-US" sz="2000" b="1" dirty="0">
                    <a:solidFill>
                      <a:srgbClr val="09202E"/>
                    </a:solidFill>
                  </a:rPr>
                  <a:t>Lampiran III </a:t>
                </a:r>
                <a:r>
                  <a:rPr lang="en-US" sz="2000" dirty="0" err="1"/>
                  <a:t>Biaya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Penerapan</a:t>
                </a:r>
                <a:r>
                  <a:rPr lang="en-US" sz="2000" dirty="0"/>
                  <a:t> SMKK</a:t>
                </a:r>
                <a:endParaRPr lang="en-US" sz="2000" b="1" dirty="0">
                  <a:solidFill>
                    <a:srgbClr val="09202E"/>
                  </a:solidFill>
                </a:endParaRPr>
              </a:p>
              <a:p>
                <a:pPr>
                  <a:lnSpc>
                    <a:spcPts val="2752"/>
                  </a:lnSpc>
                </a:pPr>
                <a:r>
                  <a:rPr lang="en-US" sz="2000" b="1" dirty="0">
                    <a:solidFill>
                      <a:srgbClr val="09202E"/>
                    </a:solidFill>
                  </a:rPr>
                  <a:t>Lampiran IV </a:t>
                </a:r>
                <a:r>
                  <a:rPr lang="en-US" sz="2000" dirty="0"/>
                  <a:t>AHSP </a:t>
                </a:r>
                <a:r>
                  <a:rPr lang="en-US" sz="2000" dirty="0" err="1"/>
                  <a:t>Bidang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Sumber</a:t>
                </a:r>
                <a:r>
                  <a:rPr lang="en-US" sz="2000" dirty="0"/>
                  <a:t> Daya Air</a:t>
                </a:r>
                <a:endParaRPr lang="en-US" sz="2000" b="1" dirty="0">
                  <a:solidFill>
                    <a:srgbClr val="09202E"/>
                  </a:solidFill>
                </a:endParaRPr>
              </a:p>
              <a:p>
                <a:pPr>
                  <a:lnSpc>
                    <a:spcPts val="2752"/>
                  </a:lnSpc>
                </a:pPr>
                <a:r>
                  <a:rPr lang="en-US" sz="2000" b="1" dirty="0">
                    <a:solidFill>
                      <a:srgbClr val="09202E"/>
                    </a:solidFill>
                  </a:rPr>
                  <a:t>Lampiran V  </a:t>
                </a:r>
                <a:r>
                  <a:rPr lang="en-US" sz="2000" dirty="0"/>
                  <a:t>AHSP </a:t>
                </a:r>
                <a:r>
                  <a:rPr lang="en-US" sz="2000" dirty="0" err="1"/>
                  <a:t>Bidang</a:t>
                </a:r>
                <a:r>
                  <a:rPr lang="en-US" sz="2000" dirty="0"/>
                  <a:t> Bina Marga</a:t>
                </a:r>
                <a:endParaRPr lang="en-US" sz="2000" b="1" dirty="0">
                  <a:solidFill>
                    <a:srgbClr val="09202E"/>
                  </a:solidFill>
                </a:endParaRPr>
              </a:p>
              <a:p>
                <a:pPr>
                  <a:lnSpc>
                    <a:spcPts val="2752"/>
                  </a:lnSpc>
                </a:pPr>
                <a:r>
                  <a:rPr lang="en-US" sz="2000" b="1" dirty="0">
                    <a:solidFill>
                      <a:srgbClr val="09202E"/>
                    </a:solidFill>
                  </a:rPr>
                  <a:t>Lampiran VI </a:t>
                </a:r>
                <a:r>
                  <a:rPr lang="en-US" sz="2000" dirty="0"/>
                  <a:t>AHSP </a:t>
                </a:r>
                <a:r>
                  <a:rPr lang="en-US" sz="2000" dirty="0" err="1"/>
                  <a:t>Bidang</a:t>
                </a:r>
                <a:r>
                  <a:rPr lang="en-US" sz="2000" dirty="0"/>
                  <a:t> Cipta Karya dan </a:t>
                </a:r>
                <a:r>
                  <a:rPr lang="en-US" sz="2000" dirty="0" err="1"/>
                  <a:t>Perumahan</a:t>
                </a:r>
                <a:endParaRPr lang="en-US" sz="2000" dirty="0"/>
              </a:p>
              <a:p>
                <a:pPr>
                  <a:lnSpc>
                    <a:spcPts val="2752"/>
                  </a:lnSpc>
                </a:pPr>
                <a:r>
                  <a:rPr lang="en-US" sz="2000" b="1" dirty="0">
                    <a:solidFill>
                      <a:srgbClr val="09202E"/>
                    </a:solidFill>
                  </a:rPr>
                  <a:t>Lampiran VII </a:t>
                </a:r>
                <a:r>
                  <a:rPr lang="en-US" sz="2000" dirty="0" err="1"/>
                  <a:t>Pengajuan</a:t>
                </a:r>
                <a:r>
                  <a:rPr lang="en-US" sz="2000" dirty="0"/>
                  <a:t> Usulan AHSP</a:t>
                </a:r>
                <a:endParaRPr lang="id-ID" sz="2000" dirty="0"/>
              </a:p>
            </p:txBody>
          </p:sp>
          <p:sp>
            <p:nvSpPr>
              <p:cNvPr id="8" name="AutoShape 9">
                <a:extLst>
                  <a:ext uri="{FF2B5EF4-FFF2-40B4-BE49-F238E27FC236}">
                    <a16:creationId xmlns:a16="http://schemas.microsoft.com/office/drawing/2014/main" id="{D25C4390-B71A-19A7-90F8-DC02F9BF4282}"/>
                  </a:ext>
                </a:extLst>
              </p:cNvPr>
              <p:cNvSpPr/>
              <p:nvPr/>
            </p:nvSpPr>
            <p:spPr>
              <a:xfrm>
                <a:off x="5473159" y="6611413"/>
                <a:ext cx="4051931" cy="0"/>
              </a:xfrm>
              <a:prstGeom prst="line">
                <a:avLst/>
              </a:prstGeom>
              <a:grpFill/>
              <a:ln w="57150" cap="rnd">
                <a:solidFill>
                  <a:srgbClr val="603A0F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2531" dirty="0"/>
              </a:p>
            </p:txBody>
          </p:sp>
        </p:grpSp>
        <p:sp>
          <p:nvSpPr>
            <p:cNvPr id="25" name="Google Shape;326;p9">
              <a:extLst>
                <a:ext uri="{FF2B5EF4-FFF2-40B4-BE49-F238E27FC236}">
                  <a16:creationId xmlns:a16="http://schemas.microsoft.com/office/drawing/2014/main" id="{11CD08A0-FF34-F6C3-9636-C29A6D639D9E}"/>
                </a:ext>
              </a:extLst>
            </p:cNvPr>
            <p:cNvSpPr/>
            <p:nvPr/>
          </p:nvSpPr>
          <p:spPr>
            <a:xfrm>
              <a:off x="4871836" y="3166672"/>
              <a:ext cx="915229" cy="355514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8566" tIns="64266" rIns="128566" bIns="64266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112</a:t>
              </a:r>
              <a:endParaRPr sz="2000" dirty="0">
                <a:solidFill>
                  <a:schemeClr val="lt1"/>
                </a:solidFill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26;p9">
              <a:extLst>
                <a:ext uri="{FF2B5EF4-FFF2-40B4-BE49-F238E27FC236}">
                  <a16:creationId xmlns:a16="http://schemas.microsoft.com/office/drawing/2014/main" id="{72524127-CEE5-FB66-1D81-AAEA6AE98BA2}"/>
                </a:ext>
              </a:extLst>
            </p:cNvPr>
            <p:cNvSpPr/>
            <p:nvPr/>
          </p:nvSpPr>
          <p:spPr>
            <a:xfrm>
              <a:off x="5861936" y="3508940"/>
              <a:ext cx="785711" cy="339749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8566" tIns="64266" rIns="128566" bIns="64266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762</a:t>
              </a:r>
              <a:endParaRPr sz="2000" dirty="0">
                <a:solidFill>
                  <a:schemeClr val="lt1"/>
                </a:solidFill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26;p9">
              <a:extLst>
                <a:ext uri="{FF2B5EF4-FFF2-40B4-BE49-F238E27FC236}">
                  <a16:creationId xmlns:a16="http://schemas.microsoft.com/office/drawing/2014/main" id="{E56DDE0E-BC9B-75E7-D663-C07471030031}"/>
                </a:ext>
              </a:extLst>
            </p:cNvPr>
            <p:cNvSpPr/>
            <p:nvPr/>
          </p:nvSpPr>
          <p:spPr>
            <a:xfrm>
              <a:off x="5076225" y="3925084"/>
              <a:ext cx="785711" cy="348744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8566" tIns="64266" rIns="128566" bIns="64266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668</a:t>
              </a:r>
              <a:endParaRPr sz="2000" dirty="0">
                <a:solidFill>
                  <a:schemeClr val="lt1"/>
                </a:solidFill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26;p9">
              <a:extLst>
                <a:ext uri="{FF2B5EF4-FFF2-40B4-BE49-F238E27FC236}">
                  <a16:creationId xmlns:a16="http://schemas.microsoft.com/office/drawing/2014/main" id="{8E9B404B-1C0C-74CE-5FFF-016F39C7762A}"/>
                </a:ext>
              </a:extLst>
            </p:cNvPr>
            <p:cNvSpPr/>
            <p:nvPr/>
          </p:nvSpPr>
          <p:spPr>
            <a:xfrm>
              <a:off x="6589841" y="4268988"/>
              <a:ext cx="785711" cy="348394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8566" tIns="64266" rIns="128566" bIns="64266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2168</a:t>
              </a:r>
              <a:endParaRPr sz="2000" dirty="0">
                <a:solidFill>
                  <a:schemeClr val="lt1"/>
                </a:solidFill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A522C0-2656-BF78-A504-A77801815B3E}"/>
              </a:ext>
            </a:extLst>
          </p:cNvPr>
          <p:cNvGrpSpPr/>
          <p:nvPr/>
        </p:nvGrpSpPr>
        <p:grpSpPr>
          <a:xfrm>
            <a:off x="8210599" y="1388533"/>
            <a:ext cx="7266466" cy="3747695"/>
            <a:chOff x="8728710" y="1420163"/>
            <a:chExt cx="7266466" cy="374769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1737517-B003-4EF2-8663-51A6A1387C3E}"/>
                </a:ext>
              </a:extLst>
            </p:cNvPr>
            <p:cNvSpPr/>
            <p:nvPr/>
          </p:nvSpPr>
          <p:spPr>
            <a:xfrm>
              <a:off x="8728710" y="1420163"/>
              <a:ext cx="7266466" cy="374769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D2D09D22-0987-7EFE-84AA-4A315483D75C}"/>
                </a:ext>
              </a:extLst>
            </p:cNvPr>
            <p:cNvSpPr txBox="1"/>
            <p:nvPr/>
          </p:nvSpPr>
          <p:spPr>
            <a:xfrm>
              <a:off x="11388087" y="1566659"/>
              <a:ext cx="3066583" cy="364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8"/>
                </a:lnSpc>
              </a:pPr>
              <a:r>
                <a:rPr lang="en-US" sz="2808" dirty="0">
                  <a:solidFill>
                    <a:srgbClr val="09202E"/>
                  </a:solidFill>
                  <a:latin typeface="PT Serif Bold"/>
                </a:rPr>
                <a:t>SE DJBK 30/2025</a:t>
              </a:r>
            </a:p>
          </p:txBody>
        </p:sp>
        <p:sp>
          <p:nvSpPr>
            <p:cNvPr id="32" name="AutoShape 9">
              <a:extLst>
                <a:ext uri="{FF2B5EF4-FFF2-40B4-BE49-F238E27FC236}">
                  <a16:creationId xmlns:a16="http://schemas.microsoft.com/office/drawing/2014/main" id="{4A487719-159F-3A88-EDEC-5A7BB1B76446}"/>
                </a:ext>
              </a:extLst>
            </p:cNvPr>
            <p:cNvSpPr/>
            <p:nvPr/>
          </p:nvSpPr>
          <p:spPr>
            <a:xfrm>
              <a:off x="10045531" y="1931263"/>
              <a:ext cx="5188956" cy="0"/>
            </a:xfrm>
            <a:prstGeom prst="line">
              <a:avLst/>
            </a:prstGeom>
            <a:ln w="57150" cap="rnd">
              <a:solidFill>
                <a:srgbClr val="603A0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2531" dirty="0"/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1C47BAC9-5DE1-E20F-C04E-D054911F14C6}"/>
                </a:ext>
              </a:extLst>
            </p:cNvPr>
            <p:cNvSpPr txBox="1"/>
            <p:nvPr/>
          </p:nvSpPr>
          <p:spPr>
            <a:xfrm>
              <a:off x="8933099" y="2155955"/>
              <a:ext cx="6838629" cy="28505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255713" indent="-1255713">
                <a:lnSpc>
                  <a:spcPts val="2752"/>
                </a:lnSpc>
              </a:pPr>
              <a:r>
                <a:rPr lang="en-US" sz="2000" b="1" dirty="0">
                  <a:solidFill>
                    <a:srgbClr val="09202E"/>
                  </a:solidFill>
                </a:rPr>
                <a:t>Lampiran I   </a:t>
              </a:r>
              <a:r>
                <a:rPr lang="en-US" sz="2000" dirty="0"/>
                <a:t>Teknis </a:t>
              </a:r>
              <a:r>
                <a:rPr lang="en-US" sz="2000" dirty="0" err="1"/>
                <a:t>pengumpulan</a:t>
              </a:r>
              <a:r>
                <a:rPr lang="en-US" sz="2000" dirty="0"/>
                <a:t> data Harga </a:t>
              </a:r>
              <a:r>
                <a:rPr lang="en-US" sz="2000" dirty="0" err="1"/>
                <a:t>Satuan</a:t>
              </a:r>
              <a:r>
                <a:rPr lang="en-US" sz="2000" dirty="0"/>
                <a:t> </a:t>
              </a:r>
              <a:r>
                <a:rPr lang="en-US" sz="2000" dirty="0" err="1"/>
                <a:t>pokok</a:t>
              </a:r>
              <a:r>
                <a:rPr lang="en-US" sz="2000" dirty="0"/>
                <a:t> </a:t>
              </a:r>
              <a:r>
                <a:rPr lang="en-US" sz="2000" dirty="0" err="1"/>
                <a:t>sektor</a:t>
              </a:r>
              <a:r>
                <a:rPr lang="en-US" sz="2000" dirty="0"/>
                <a:t> </a:t>
              </a:r>
              <a:r>
                <a:rPr lang="en-US" sz="2000" dirty="0" err="1"/>
                <a:t>konstruksi</a:t>
              </a:r>
              <a:r>
                <a:rPr lang="en-US" sz="2000" dirty="0"/>
                <a:t> di Kementerian PUPR</a:t>
              </a:r>
              <a:endParaRPr lang="en-US" sz="2000" b="1" dirty="0">
                <a:solidFill>
                  <a:srgbClr val="09202E"/>
                </a:solidFill>
              </a:endParaRPr>
            </a:p>
            <a:p>
              <a:pPr>
                <a:lnSpc>
                  <a:spcPts val="2752"/>
                </a:lnSpc>
              </a:pPr>
              <a:r>
                <a:rPr lang="en-US" sz="2000" b="1" dirty="0">
                  <a:solidFill>
                    <a:srgbClr val="09202E"/>
                  </a:solidFill>
                </a:rPr>
                <a:t>Lampiran II  </a:t>
              </a:r>
              <a:r>
                <a:rPr lang="en-US" sz="2000" dirty="0" err="1"/>
                <a:t>Acuan</a:t>
              </a:r>
              <a:r>
                <a:rPr lang="en-US" sz="2000" dirty="0"/>
                <a:t> </a:t>
              </a:r>
              <a:r>
                <a:rPr lang="en-US" sz="2000" dirty="0" err="1"/>
                <a:t>dalam</a:t>
              </a:r>
              <a:r>
                <a:rPr lang="en-US" sz="2000" dirty="0"/>
                <a:t> </a:t>
              </a:r>
              <a:r>
                <a:rPr lang="en-US" sz="2000" dirty="0" err="1"/>
                <a:t>Penyusunan</a:t>
              </a:r>
              <a:r>
                <a:rPr lang="en-US" sz="2000" dirty="0"/>
                <a:t> AHSP</a:t>
              </a:r>
              <a:endParaRPr lang="en-US" sz="2000" b="1" dirty="0">
                <a:solidFill>
                  <a:srgbClr val="09202E"/>
                </a:solidFill>
              </a:endParaRPr>
            </a:p>
            <a:p>
              <a:pPr>
                <a:lnSpc>
                  <a:spcPts val="2752"/>
                </a:lnSpc>
              </a:pPr>
              <a:r>
                <a:rPr lang="en-US" sz="2000" b="1" dirty="0">
                  <a:solidFill>
                    <a:srgbClr val="09202E"/>
                  </a:solidFill>
                </a:rPr>
                <a:t>Lampiran III </a:t>
              </a:r>
              <a:r>
                <a:rPr lang="en-US" sz="2000" dirty="0" err="1"/>
                <a:t>Biaya</a:t>
              </a:r>
              <a:r>
                <a:rPr lang="en-US" sz="2000" dirty="0"/>
                <a:t> </a:t>
              </a:r>
              <a:r>
                <a:rPr lang="en-US" sz="2000" dirty="0" err="1"/>
                <a:t>Penerapan</a:t>
              </a:r>
              <a:r>
                <a:rPr lang="en-US" sz="2000" dirty="0"/>
                <a:t> SMKK</a:t>
              </a:r>
              <a:endParaRPr lang="en-US" sz="2000" b="1" dirty="0">
                <a:solidFill>
                  <a:srgbClr val="09202E"/>
                </a:solidFill>
              </a:endParaRPr>
            </a:p>
            <a:p>
              <a:pPr>
                <a:lnSpc>
                  <a:spcPts val="2752"/>
                </a:lnSpc>
              </a:pPr>
              <a:r>
                <a:rPr lang="en-US" sz="2000" b="1" dirty="0">
                  <a:solidFill>
                    <a:srgbClr val="09202E"/>
                  </a:solidFill>
                </a:rPr>
                <a:t>Lampiran IV </a:t>
              </a:r>
              <a:r>
                <a:rPr lang="en-US" sz="2000" dirty="0"/>
                <a:t>AHSP </a:t>
              </a:r>
              <a:r>
                <a:rPr lang="en-US" sz="2000" dirty="0" err="1"/>
                <a:t>Bidang</a:t>
              </a:r>
              <a:r>
                <a:rPr lang="en-US" sz="2000" dirty="0"/>
                <a:t> </a:t>
              </a:r>
              <a:r>
                <a:rPr lang="en-US" sz="2000" dirty="0" err="1"/>
                <a:t>Sumber</a:t>
              </a:r>
              <a:r>
                <a:rPr lang="en-US" sz="2000" dirty="0"/>
                <a:t> Daya Air</a:t>
              </a:r>
              <a:endParaRPr lang="en-US" sz="2000" b="1" dirty="0">
                <a:solidFill>
                  <a:srgbClr val="09202E"/>
                </a:solidFill>
              </a:endParaRPr>
            </a:p>
            <a:p>
              <a:pPr>
                <a:lnSpc>
                  <a:spcPts val="2752"/>
                </a:lnSpc>
              </a:pPr>
              <a:r>
                <a:rPr lang="en-US" sz="2000" b="1" dirty="0">
                  <a:solidFill>
                    <a:srgbClr val="09202E"/>
                  </a:solidFill>
                </a:rPr>
                <a:t>Lampiran V  </a:t>
              </a:r>
              <a:r>
                <a:rPr lang="en-US" sz="2000" dirty="0"/>
                <a:t>AHSP </a:t>
              </a:r>
              <a:r>
                <a:rPr lang="en-US" sz="2000" dirty="0" err="1"/>
                <a:t>Bidang</a:t>
              </a:r>
              <a:r>
                <a:rPr lang="en-US" sz="2000" dirty="0"/>
                <a:t> Bina Marga</a:t>
              </a:r>
              <a:endParaRPr lang="en-US" sz="2000" b="1" dirty="0">
                <a:solidFill>
                  <a:srgbClr val="09202E"/>
                </a:solidFill>
              </a:endParaRPr>
            </a:p>
            <a:p>
              <a:pPr>
                <a:lnSpc>
                  <a:spcPts val="2752"/>
                </a:lnSpc>
              </a:pPr>
              <a:r>
                <a:rPr lang="en-US" sz="2000" b="1" dirty="0">
                  <a:solidFill>
                    <a:srgbClr val="09202E"/>
                  </a:solidFill>
                </a:rPr>
                <a:t>Lampiran VI </a:t>
              </a:r>
              <a:r>
                <a:rPr lang="en-US" sz="2000" dirty="0"/>
                <a:t>AHSP </a:t>
              </a:r>
              <a:r>
                <a:rPr lang="en-US" sz="2000" dirty="0" err="1"/>
                <a:t>Bidang</a:t>
              </a:r>
              <a:r>
                <a:rPr lang="en-US" sz="2000" dirty="0"/>
                <a:t> Cipta Karya dan </a:t>
              </a:r>
              <a:r>
                <a:rPr lang="en-US" sz="2000" dirty="0" err="1"/>
                <a:t>Perumahan</a:t>
              </a:r>
              <a:endParaRPr lang="en-US" sz="2000" dirty="0"/>
            </a:p>
            <a:p>
              <a:pPr>
                <a:lnSpc>
                  <a:spcPts val="2752"/>
                </a:lnSpc>
              </a:pPr>
              <a:r>
                <a:rPr lang="en-US" sz="2000" b="1" dirty="0">
                  <a:solidFill>
                    <a:srgbClr val="09202E"/>
                  </a:solidFill>
                </a:rPr>
                <a:t>Lampiran VII </a:t>
              </a:r>
              <a:r>
                <a:rPr lang="en-US" sz="2000" dirty="0" err="1"/>
                <a:t>Pengajuan</a:t>
              </a:r>
              <a:r>
                <a:rPr lang="en-US" sz="2000" dirty="0"/>
                <a:t> Usulan AHSP</a:t>
              </a:r>
              <a:endParaRPr lang="en-US" sz="2000" b="1" dirty="0">
                <a:solidFill>
                  <a:srgbClr val="09202E"/>
                </a:solidFill>
              </a:endParaRPr>
            </a:p>
          </p:txBody>
        </p:sp>
        <p:sp>
          <p:nvSpPr>
            <p:cNvPr id="30" name="Google Shape;326;p9">
              <a:extLst>
                <a:ext uri="{FF2B5EF4-FFF2-40B4-BE49-F238E27FC236}">
                  <a16:creationId xmlns:a16="http://schemas.microsoft.com/office/drawing/2014/main" id="{50239094-28FF-4607-7924-B1D4D2038F29}"/>
                </a:ext>
              </a:extLst>
            </p:cNvPr>
            <p:cNvSpPr/>
            <p:nvPr/>
          </p:nvSpPr>
          <p:spPr>
            <a:xfrm>
              <a:off x="14251003" y="3592917"/>
              <a:ext cx="881828" cy="357222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8566" tIns="64266" rIns="128566" bIns="64266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1194</a:t>
              </a:r>
              <a:endParaRPr sz="2000" dirty="0">
                <a:solidFill>
                  <a:schemeClr val="lt1"/>
                </a:solidFill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26;p9">
              <a:extLst>
                <a:ext uri="{FF2B5EF4-FFF2-40B4-BE49-F238E27FC236}">
                  <a16:creationId xmlns:a16="http://schemas.microsoft.com/office/drawing/2014/main" id="{91C1C7E5-347A-4DC2-EF92-B96365AFC44E}"/>
                </a:ext>
              </a:extLst>
            </p:cNvPr>
            <p:cNvSpPr/>
            <p:nvPr/>
          </p:nvSpPr>
          <p:spPr>
            <a:xfrm>
              <a:off x="13174537" y="3212571"/>
              <a:ext cx="915229" cy="355514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8566" tIns="64266" rIns="128566" bIns="64266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112</a:t>
              </a:r>
              <a:endParaRPr sz="2000" dirty="0">
                <a:solidFill>
                  <a:schemeClr val="lt1"/>
                </a:solidFill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26;p9">
              <a:extLst>
                <a:ext uri="{FF2B5EF4-FFF2-40B4-BE49-F238E27FC236}">
                  <a16:creationId xmlns:a16="http://schemas.microsoft.com/office/drawing/2014/main" id="{0600D07F-06BC-6CD3-F005-77C9CB50B9E3}"/>
                </a:ext>
              </a:extLst>
            </p:cNvPr>
            <p:cNvSpPr/>
            <p:nvPr/>
          </p:nvSpPr>
          <p:spPr>
            <a:xfrm>
              <a:off x="13040760" y="3982333"/>
              <a:ext cx="881828" cy="286543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8566" tIns="64266" rIns="128566" bIns="64266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719</a:t>
              </a:r>
              <a:endParaRPr sz="2000" dirty="0">
                <a:solidFill>
                  <a:schemeClr val="lt1"/>
                </a:solidFill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26;p9">
              <a:extLst>
                <a:ext uri="{FF2B5EF4-FFF2-40B4-BE49-F238E27FC236}">
                  <a16:creationId xmlns:a16="http://schemas.microsoft.com/office/drawing/2014/main" id="{FECA97F1-CCC8-9A16-E40B-094F3A052E27}"/>
                </a:ext>
              </a:extLst>
            </p:cNvPr>
            <p:cNvSpPr/>
            <p:nvPr/>
          </p:nvSpPr>
          <p:spPr>
            <a:xfrm>
              <a:off x="14675216" y="4359355"/>
              <a:ext cx="915229" cy="286543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8566" tIns="64266" rIns="128566" bIns="64266" anchor="ctr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Kollektif" panose="020B0604020202020204" charset="0"/>
                  <a:ea typeface="Calibri"/>
                  <a:cs typeface="Calibri"/>
                  <a:sym typeface="Calibri"/>
                </a:rPr>
                <a:t>2380</a:t>
              </a:r>
              <a:endParaRPr sz="2000" dirty="0">
                <a:solidFill>
                  <a:schemeClr val="lt1"/>
                </a:solidFill>
                <a:latin typeface="Kollektif" panose="020B0604020202020204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23764B-9FB1-F1B7-1728-0F925AEADD92}"/>
              </a:ext>
            </a:extLst>
          </p:cNvPr>
          <p:cNvGrpSpPr/>
          <p:nvPr/>
        </p:nvGrpSpPr>
        <p:grpSpPr>
          <a:xfrm>
            <a:off x="1591705" y="8753654"/>
            <a:ext cx="10162115" cy="1331007"/>
            <a:chOff x="12657111" y="182154"/>
            <a:chExt cx="5514778" cy="2693086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33CE0EDD-1613-327C-34E6-5E1ADDF1289C}"/>
                </a:ext>
              </a:extLst>
            </p:cNvPr>
            <p:cNvSpPr/>
            <p:nvPr/>
          </p:nvSpPr>
          <p:spPr>
            <a:xfrm>
              <a:off x="12657111" y="182154"/>
              <a:ext cx="5514778" cy="2693086"/>
            </a:xfrm>
            <a:custGeom>
              <a:avLst/>
              <a:gdLst/>
              <a:ahLst/>
              <a:cxnLst/>
              <a:rect l="l" t="t" r="r" b="b"/>
              <a:pathLst>
                <a:path w="2719218" h="1203094">
                  <a:moveTo>
                    <a:pt x="2594758" y="1203094"/>
                  </a:moveTo>
                  <a:lnTo>
                    <a:pt x="124460" y="1203094"/>
                  </a:lnTo>
                  <a:cubicBezTo>
                    <a:pt x="55880" y="1203094"/>
                    <a:pt x="0" y="1147214"/>
                    <a:pt x="0" y="10786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758" y="0"/>
                  </a:lnTo>
                  <a:cubicBezTo>
                    <a:pt x="2663338" y="0"/>
                    <a:pt x="2719218" y="55880"/>
                    <a:pt x="2719218" y="124460"/>
                  </a:cubicBezTo>
                  <a:lnTo>
                    <a:pt x="2719218" y="1078634"/>
                  </a:lnTo>
                  <a:cubicBezTo>
                    <a:pt x="2719218" y="1147214"/>
                    <a:pt x="2663338" y="1203094"/>
                    <a:pt x="2594758" y="1203094"/>
                  </a:cubicBezTo>
                  <a:close/>
                </a:path>
              </a:pathLst>
            </a:custGeom>
            <a:solidFill>
              <a:srgbClr val="FDC80E"/>
            </a:solidFill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DEAE01F7-AE2A-A29A-22E2-ECA30E5C4357}"/>
                </a:ext>
              </a:extLst>
            </p:cNvPr>
            <p:cNvSpPr txBox="1"/>
            <p:nvPr/>
          </p:nvSpPr>
          <p:spPr>
            <a:xfrm>
              <a:off x="12835136" y="356075"/>
              <a:ext cx="5203509" cy="2484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US" dirty="0" err="1">
                  <a:solidFill>
                    <a:srgbClr val="09202E"/>
                  </a:solidFill>
                </a:rPr>
                <a:t>perbaikan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mekanisme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menentukan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harga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satuan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pokok</a:t>
              </a:r>
              <a:r>
                <a:rPr lang="en-US" dirty="0">
                  <a:solidFill>
                    <a:srgbClr val="09202E"/>
                  </a:solidFill>
                </a:rPr>
                <a:t> (</a:t>
              </a:r>
              <a:r>
                <a:rPr lang="en-US" dirty="0" err="1">
                  <a:solidFill>
                    <a:srgbClr val="09202E"/>
                  </a:solidFill>
                </a:rPr>
                <a:t>harga</a:t>
              </a:r>
              <a:r>
                <a:rPr lang="en-US" dirty="0">
                  <a:solidFill>
                    <a:srgbClr val="09202E"/>
                  </a:solidFill>
                </a:rPr>
                <a:t> material/</a:t>
              </a:r>
              <a:r>
                <a:rPr lang="en-US" dirty="0" err="1">
                  <a:solidFill>
                    <a:srgbClr val="09202E"/>
                  </a:solidFill>
                </a:rPr>
                <a:t>alat</a:t>
              </a:r>
              <a:r>
                <a:rPr lang="en-US" dirty="0">
                  <a:solidFill>
                    <a:srgbClr val="09202E"/>
                  </a:solidFill>
                </a:rPr>
                <a:t>/</a:t>
              </a:r>
              <a:r>
                <a:rPr lang="en-US" dirty="0" err="1">
                  <a:solidFill>
                    <a:srgbClr val="09202E"/>
                  </a:solidFill>
                </a:rPr>
                <a:t>tenaga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kerja</a:t>
              </a:r>
              <a:r>
                <a:rPr lang="en-US" dirty="0">
                  <a:solidFill>
                    <a:srgbClr val="09202E"/>
                  </a:solidFill>
                </a:rPr>
                <a:t> di </a:t>
              </a:r>
              <a:r>
                <a:rPr lang="en-US" dirty="0" err="1">
                  <a:solidFill>
                    <a:srgbClr val="09202E"/>
                  </a:solidFill>
                </a:rPr>
                <a:t>lokasi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asal</a:t>
              </a:r>
              <a:r>
                <a:rPr lang="en-US" dirty="0">
                  <a:solidFill>
                    <a:srgbClr val="09202E"/>
                  </a:solidFill>
                </a:rPr>
                <a:t>)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dirty="0" err="1">
                  <a:solidFill>
                    <a:srgbClr val="09202E"/>
                  </a:solidFill>
                </a:rPr>
                <a:t>perbaikan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mekanisme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pengusulan</a:t>
              </a:r>
              <a:r>
                <a:rPr lang="en-US" dirty="0">
                  <a:solidFill>
                    <a:srgbClr val="09202E"/>
                  </a:solidFill>
                </a:rPr>
                <a:t> item </a:t>
              </a:r>
              <a:r>
                <a:rPr lang="en-US" dirty="0" err="1">
                  <a:solidFill>
                    <a:srgbClr val="09202E"/>
                  </a:solidFill>
                </a:rPr>
                <a:t>baru</a:t>
              </a:r>
              <a:endParaRPr lang="en-US" dirty="0">
                <a:solidFill>
                  <a:srgbClr val="09202E"/>
                </a:solidFill>
              </a:endParaRPr>
            </a:p>
            <a:p>
              <a:pPr marL="514350" indent="-514350">
                <a:buFont typeface="+mj-lt"/>
                <a:buAutoNum type="arabicPeriod"/>
              </a:pPr>
              <a:r>
                <a:rPr lang="en-US" dirty="0" err="1">
                  <a:solidFill>
                    <a:srgbClr val="09202E"/>
                  </a:solidFill>
                </a:rPr>
                <a:t>terdapat</a:t>
              </a:r>
              <a:r>
                <a:rPr lang="en-US" dirty="0">
                  <a:solidFill>
                    <a:srgbClr val="09202E"/>
                  </a:solidFill>
                </a:rPr>
                <a:t> </a:t>
              </a:r>
              <a:r>
                <a:rPr lang="en-US" dirty="0" err="1">
                  <a:solidFill>
                    <a:srgbClr val="09202E"/>
                  </a:solidFill>
                </a:rPr>
                <a:t>penambahan</a:t>
              </a:r>
              <a:r>
                <a:rPr lang="en-US" dirty="0">
                  <a:solidFill>
                    <a:srgbClr val="09202E"/>
                  </a:solidFill>
                </a:rPr>
                <a:t> AHSP </a:t>
              </a:r>
              <a:r>
                <a:rPr lang="en-US" dirty="0" err="1">
                  <a:solidFill>
                    <a:srgbClr val="09202E"/>
                  </a:solidFill>
                </a:rPr>
                <a:t>baru</a:t>
              </a:r>
              <a:r>
                <a:rPr lang="en-US" dirty="0">
                  <a:solidFill>
                    <a:srgbClr val="09202E"/>
                  </a:solidFill>
                </a:rPr>
                <a:t> di </a:t>
              </a:r>
              <a:r>
                <a:rPr lang="en-US" dirty="0" err="1">
                  <a:solidFill>
                    <a:srgbClr val="09202E"/>
                  </a:solidFill>
                </a:rPr>
                <a:t>bidang</a:t>
              </a:r>
              <a:r>
                <a:rPr lang="en-US" dirty="0">
                  <a:solidFill>
                    <a:srgbClr val="09202E"/>
                  </a:solidFill>
                </a:rPr>
                <a:t> SDA, BM, dan CKP</a:t>
              </a:r>
            </a:p>
          </p:txBody>
        </p:sp>
      </p:grpSp>
      <p:sp>
        <p:nvSpPr>
          <p:cNvPr id="50" name="TextBox 6">
            <a:extLst>
              <a:ext uri="{FF2B5EF4-FFF2-40B4-BE49-F238E27FC236}">
                <a16:creationId xmlns:a16="http://schemas.microsoft.com/office/drawing/2014/main" id="{8982A87C-AA6D-4765-AD2E-2AE19A7B7470}"/>
              </a:ext>
            </a:extLst>
          </p:cNvPr>
          <p:cNvSpPr txBox="1"/>
          <p:nvPr/>
        </p:nvSpPr>
        <p:spPr>
          <a:xfrm>
            <a:off x="15590952" y="2085618"/>
            <a:ext cx="263344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PT Serif Bold"/>
              </a:rPr>
              <a:t>Pemutakhiran</a:t>
            </a:r>
            <a:r>
              <a:rPr lang="en-US" sz="2400" dirty="0">
                <a:solidFill>
                  <a:srgbClr val="000000"/>
                </a:solidFill>
                <a:latin typeface="PT Serif Bold"/>
              </a:rPr>
              <a:t>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PT Serif Bold"/>
              </a:rPr>
              <a:t>SE </a:t>
            </a:r>
            <a:r>
              <a:rPr lang="en-US" sz="2400" dirty="0" err="1">
                <a:solidFill>
                  <a:srgbClr val="000000"/>
                </a:solidFill>
                <a:latin typeface="PT Serif Bold"/>
              </a:rPr>
              <a:t>Dirjen</a:t>
            </a:r>
            <a:r>
              <a:rPr lang="en-US" sz="2400" dirty="0">
                <a:solidFill>
                  <a:srgbClr val="000000"/>
                </a:solidFill>
                <a:latin typeface="PT Serif Bold"/>
              </a:rPr>
              <a:t> Bina </a:t>
            </a:r>
            <a:r>
              <a:rPr lang="en-US" sz="2400" dirty="0" err="1">
                <a:solidFill>
                  <a:srgbClr val="000000"/>
                </a:solidFill>
                <a:latin typeface="PT Serif Bold"/>
              </a:rPr>
              <a:t>Konstruksi</a:t>
            </a:r>
            <a:endParaRPr lang="en-US" sz="2400" dirty="0">
              <a:solidFill>
                <a:srgbClr val="000000"/>
              </a:solidFill>
              <a:latin typeface="PT Serif Bold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PT Serif Bold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nva Sans Bold" panose="020B0604020202020204" charset="0"/>
                <a:cs typeface="Canva Sans Bold" panose="020B0604020202020204" charset="0"/>
              </a:rPr>
              <a:t>28 </a:t>
            </a:r>
            <a:r>
              <a:rPr lang="en-US" sz="2400" dirty="0" err="1">
                <a:solidFill>
                  <a:srgbClr val="000000"/>
                </a:solidFill>
                <a:latin typeface="Canva Sans Bold" panose="020B0604020202020204" charset="0"/>
                <a:cs typeface="Canva Sans Bold" panose="020B0604020202020204" charset="0"/>
              </a:rPr>
              <a:t>Februari</a:t>
            </a:r>
            <a:r>
              <a:rPr lang="en-US" sz="2400" dirty="0">
                <a:solidFill>
                  <a:srgbClr val="000000"/>
                </a:solidFill>
                <a:latin typeface="Canva Sans Bold" panose="020B0604020202020204" charset="0"/>
                <a:cs typeface="Canva Sans Bold" panose="020B060402020202020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164040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2"/>
          <p:cNvSpPr/>
          <p:nvPr/>
        </p:nvSpPr>
        <p:spPr>
          <a:xfrm>
            <a:off x="239174" y="239174"/>
            <a:ext cx="17809655" cy="98086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16" name="Google Shape;916;p32"/>
          <p:cNvPicPr preferRelativeResize="0"/>
          <p:nvPr/>
        </p:nvPicPr>
        <p:blipFill rotWithShape="1">
          <a:blip r:embed="rId3">
            <a:alphaModFix amt="35000"/>
          </a:blip>
          <a:srcRect t="33921" b="57357"/>
          <a:stretch/>
        </p:blipFill>
        <p:spPr>
          <a:xfrm>
            <a:off x="239174" y="9011810"/>
            <a:ext cx="17829890" cy="10360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8" name="Google Shape;918;p32"/>
          <p:cNvCxnSpPr/>
          <p:nvPr/>
        </p:nvCxnSpPr>
        <p:spPr>
          <a:xfrm rot="3805">
            <a:off x="548713" y="5114925"/>
            <a:ext cx="17208437" cy="0"/>
          </a:xfrm>
          <a:prstGeom prst="straightConnector1">
            <a:avLst/>
          </a:prstGeom>
          <a:noFill/>
          <a:ln w="381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19" name="Google Shape;91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702" y="2470442"/>
            <a:ext cx="909863" cy="72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8894" y="3861094"/>
            <a:ext cx="882794" cy="930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6035" y="2637607"/>
            <a:ext cx="882993" cy="865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80729" y="2835214"/>
            <a:ext cx="926546" cy="82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48832" y="3926035"/>
            <a:ext cx="1017950" cy="86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99637" y="2549818"/>
            <a:ext cx="720243" cy="83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22950" y="3951434"/>
            <a:ext cx="835790" cy="83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40656" y="4030256"/>
            <a:ext cx="774437" cy="7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620070" y="2772513"/>
            <a:ext cx="497186" cy="8184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8" name="Google Shape;928;p32"/>
          <p:cNvCxnSpPr/>
          <p:nvPr/>
        </p:nvCxnSpPr>
        <p:spPr>
          <a:xfrm rot="5391242">
            <a:off x="-138446" y="5006987"/>
            <a:ext cx="3240393" cy="5922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9" name="Google Shape;929;p32"/>
          <p:cNvCxnSpPr/>
          <p:nvPr/>
        </p:nvCxnSpPr>
        <p:spPr>
          <a:xfrm rot="-5247424" flipH="1">
            <a:off x="3133946" y="5070751"/>
            <a:ext cx="470813" cy="9539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30" name="Google Shape;930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6598" y="6938892"/>
            <a:ext cx="1213119" cy="62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39132" y="5359801"/>
            <a:ext cx="1142318" cy="114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85226" y="6428858"/>
            <a:ext cx="1465343" cy="117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3" name="Google Shape;933;p32"/>
          <p:cNvCxnSpPr>
            <a:cxnSpLocks/>
          </p:cNvCxnSpPr>
          <p:nvPr/>
        </p:nvCxnSpPr>
        <p:spPr>
          <a:xfrm>
            <a:off x="5306128" y="3696765"/>
            <a:ext cx="11405" cy="2928300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34" name="Google Shape;934;p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772136" y="5623547"/>
            <a:ext cx="971340" cy="9689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5" name="Google Shape;935;p32"/>
          <p:cNvCxnSpPr/>
          <p:nvPr/>
        </p:nvCxnSpPr>
        <p:spPr>
          <a:xfrm rot="5374240">
            <a:off x="6857874" y="5220678"/>
            <a:ext cx="786708" cy="0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36" name="Google Shape;936;p3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570242" y="6894085"/>
            <a:ext cx="1167755" cy="688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32"/>
          <p:cNvCxnSpPr/>
          <p:nvPr/>
        </p:nvCxnSpPr>
        <p:spPr>
          <a:xfrm rot="5391242">
            <a:off x="7682393" y="5268823"/>
            <a:ext cx="2915954" cy="7430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38" name="Google Shape;938;p3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747840" y="5476875"/>
            <a:ext cx="1144187" cy="11155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9" name="Google Shape;939;p32"/>
          <p:cNvCxnSpPr/>
          <p:nvPr/>
        </p:nvCxnSpPr>
        <p:spPr>
          <a:xfrm rot="-5425760" flipH="1">
            <a:off x="10999828" y="5104294"/>
            <a:ext cx="538850" cy="5489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40" name="Google Shape;940;p3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2799637" y="6592458"/>
            <a:ext cx="759902" cy="9657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32"/>
          <p:cNvCxnSpPr/>
          <p:nvPr/>
        </p:nvCxnSpPr>
        <p:spPr>
          <a:xfrm rot="-5408758" flipH="1">
            <a:off x="11819175" y="4936343"/>
            <a:ext cx="2696034" cy="4301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42" name="Google Shape;942;p3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4453629" y="5770039"/>
            <a:ext cx="948491" cy="822422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32"/>
          <p:cNvSpPr txBox="1"/>
          <p:nvPr/>
        </p:nvSpPr>
        <p:spPr>
          <a:xfrm>
            <a:off x="1971932" y="396877"/>
            <a:ext cx="1489673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4500" b="1" kern="0">
                <a:solidFill>
                  <a:srgbClr val="7E6B73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Konsultasi dengan Ahli Terkait Keselamatan Konstruksi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32"/>
          <p:cNvSpPr txBox="1"/>
          <p:nvPr/>
        </p:nvSpPr>
        <p:spPr>
          <a:xfrm>
            <a:off x="548696" y="1410761"/>
            <a:ext cx="1886100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Lingkungan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32"/>
          <p:cNvSpPr txBox="1"/>
          <p:nvPr/>
        </p:nvSpPr>
        <p:spPr>
          <a:xfrm>
            <a:off x="548696" y="7560834"/>
            <a:ext cx="1886195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Teknik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Jembatan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32"/>
          <p:cNvSpPr txBox="1"/>
          <p:nvPr/>
        </p:nvSpPr>
        <p:spPr>
          <a:xfrm>
            <a:off x="2511955" y="2252237"/>
            <a:ext cx="1886195" cy="161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Teknik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Bangunan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Gedung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32"/>
          <p:cNvSpPr txBox="1"/>
          <p:nvPr/>
        </p:nvSpPr>
        <p:spPr>
          <a:xfrm>
            <a:off x="2467193" y="6454493"/>
            <a:ext cx="1886195" cy="161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Perencana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Struktur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32"/>
          <p:cNvSpPr txBox="1"/>
          <p:nvPr/>
        </p:nvSpPr>
        <p:spPr>
          <a:xfrm>
            <a:off x="4249814" y="1576208"/>
            <a:ext cx="2161511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Perencana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Pondasi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32"/>
          <p:cNvSpPr txBox="1"/>
          <p:nvPr/>
        </p:nvSpPr>
        <p:spPr>
          <a:xfrm>
            <a:off x="7743478" y="1739772"/>
            <a:ext cx="2722046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Teknik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Landasan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Terbang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32"/>
          <p:cNvSpPr txBox="1"/>
          <p:nvPr/>
        </p:nvSpPr>
        <p:spPr>
          <a:xfrm>
            <a:off x="12216660" y="1929962"/>
            <a:ext cx="1886100" cy="5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Elektrikal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32"/>
          <p:cNvSpPr txBox="1"/>
          <p:nvPr/>
        </p:nvSpPr>
        <p:spPr>
          <a:xfrm>
            <a:off x="15664298" y="1695315"/>
            <a:ext cx="2359721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K3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Pesawat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Angkat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Angkut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32"/>
          <p:cNvSpPr txBox="1"/>
          <p:nvPr/>
        </p:nvSpPr>
        <p:spPr>
          <a:xfrm>
            <a:off x="4228002" y="7560326"/>
            <a:ext cx="2354976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Teknik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Bendungan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Besar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32"/>
          <p:cNvSpPr txBox="1"/>
          <p:nvPr/>
        </p:nvSpPr>
        <p:spPr>
          <a:xfrm>
            <a:off x="8200904" y="7560834"/>
            <a:ext cx="1886195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Mekanikal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4" name="Google Shape;954;p32"/>
          <p:cNvSpPr txBox="1"/>
          <p:nvPr/>
        </p:nvSpPr>
        <p:spPr>
          <a:xfrm>
            <a:off x="11788049" y="7560834"/>
            <a:ext cx="2686269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Perminyakan dan Gas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32"/>
          <p:cNvSpPr txBox="1"/>
          <p:nvPr/>
        </p:nvSpPr>
        <p:spPr>
          <a:xfrm>
            <a:off x="15870971" y="7560835"/>
            <a:ext cx="1886195" cy="5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 lain-lain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6" name="Google Shape;956;p32"/>
          <p:cNvSpPr txBox="1"/>
          <p:nvPr/>
        </p:nvSpPr>
        <p:spPr>
          <a:xfrm>
            <a:off x="6314710" y="3381523"/>
            <a:ext cx="1886195" cy="5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Gempa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7" name="Google Shape;957;p32"/>
          <p:cNvSpPr txBox="1"/>
          <p:nvPr/>
        </p:nvSpPr>
        <p:spPr>
          <a:xfrm>
            <a:off x="10198956" y="2836341"/>
            <a:ext cx="2241951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Pertambangan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8" name="Google Shape;958;p32"/>
          <p:cNvSpPr txBox="1"/>
          <p:nvPr/>
        </p:nvSpPr>
        <p:spPr>
          <a:xfrm>
            <a:off x="13752327" y="3097358"/>
            <a:ext cx="2635293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Manajemen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Pelaksanaan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9" name="Google Shape;959;p32"/>
          <p:cNvSpPr txBox="1"/>
          <p:nvPr/>
        </p:nvSpPr>
        <p:spPr>
          <a:xfrm>
            <a:off x="6314710" y="6544833"/>
            <a:ext cx="1886195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Teknik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Likuifaksi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0" name="Google Shape;960;p32"/>
          <p:cNvSpPr txBox="1"/>
          <p:nvPr/>
        </p:nvSpPr>
        <p:spPr>
          <a:xfrm>
            <a:off x="10330466" y="6544833"/>
            <a:ext cx="1886195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Ahli Peledakan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1" name="Google Shape;961;p32"/>
          <p:cNvSpPr txBox="1"/>
          <p:nvPr/>
        </p:nvSpPr>
        <p:spPr>
          <a:xfrm>
            <a:off x="13712522" y="6544835"/>
            <a:ext cx="2675099" cy="107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6"/>
              </a:lnSpc>
              <a:buClr>
                <a:srgbClr val="000000"/>
              </a:buClr>
            </a:pP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Ahli Teknik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Proteksi</a:t>
            </a:r>
            <a:r>
              <a:rPr lang="en-US" sz="2499" kern="0" dirty="0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ans Pro"/>
                <a:ea typeface="Source Sans Pro"/>
                <a:cs typeface="Arial"/>
                <a:sym typeface="Source Sans Pro"/>
              </a:rPr>
              <a:t>Kebakaran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62" name="Google Shape;962;p32"/>
          <p:cNvCxnSpPr/>
          <p:nvPr/>
        </p:nvCxnSpPr>
        <p:spPr>
          <a:xfrm rot="5364451">
            <a:off x="14504333" y="5227919"/>
            <a:ext cx="822246" cy="21255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3" name="Google Shape;963;p32"/>
          <p:cNvCxnSpPr/>
          <p:nvPr/>
        </p:nvCxnSpPr>
        <p:spPr>
          <a:xfrm rot="-5408758" flipH="1">
            <a:off x="15045302" y="5568089"/>
            <a:ext cx="3645078" cy="1883"/>
          </a:xfrm>
          <a:prstGeom prst="straightConnector1">
            <a:avLst/>
          </a:prstGeom>
          <a:noFill/>
          <a:ln w="19050" cap="flat" cmpd="sng">
            <a:solidFill>
              <a:srgbClr val="DDAD2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4" name="Google Shape;964;p32"/>
          <p:cNvSpPr txBox="1"/>
          <p:nvPr/>
        </p:nvSpPr>
        <p:spPr>
          <a:xfrm>
            <a:off x="379795" y="8573659"/>
            <a:ext cx="16380896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40017"/>
              </a:lnSpc>
              <a:buClr>
                <a:srgbClr val="000000"/>
              </a:buClr>
            </a:pPr>
            <a:r>
              <a:rPr lang="en-US" sz="2300" kern="0">
                <a:solidFill>
                  <a:srgbClr val="D4393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*dibuktikan dengan SKK (Sertifikat Kompetensi Kerja) Konstruksi dan/atau Lisensi dari Kementerian Teknis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65" name="Google Shape;965;p32"/>
          <p:cNvGrpSpPr/>
          <p:nvPr/>
        </p:nvGrpSpPr>
        <p:grpSpPr>
          <a:xfrm>
            <a:off x="4636235" y="996952"/>
            <a:ext cx="9015480" cy="615025"/>
            <a:chOff x="0" y="0"/>
            <a:chExt cx="12020640" cy="820034"/>
          </a:xfrm>
        </p:grpSpPr>
        <p:sp>
          <p:nvSpPr>
            <p:cNvPr id="966" name="Google Shape;966;p32"/>
            <p:cNvSpPr/>
            <p:nvPr/>
          </p:nvSpPr>
          <p:spPr>
            <a:xfrm rot="5400000">
              <a:off x="5330514" y="-5330514"/>
              <a:ext cx="772343" cy="11433371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2"/>
            <p:cNvSpPr txBox="1"/>
            <p:nvPr/>
          </p:nvSpPr>
          <p:spPr>
            <a:xfrm>
              <a:off x="250140" y="81369"/>
              <a:ext cx="11770500" cy="738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25">
            <a:extLst>
              <a:ext uri="{FF2B5EF4-FFF2-40B4-BE49-F238E27FC236}">
                <a16:creationId xmlns:a16="http://schemas.microsoft.com/office/drawing/2014/main" id="{B9927F33-93FA-EEAC-5B84-94AE290B3032}"/>
              </a:ext>
            </a:extLst>
          </p:cNvPr>
          <p:cNvSpPr/>
          <p:nvPr/>
        </p:nvSpPr>
        <p:spPr>
          <a:xfrm>
            <a:off x="239120" y="307259"/>
            <a:ext cx="1646909" cy="865041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>
          <a:extLst>
            <a:ext uri="{FF2B5EF4-FFF2-40B4-BE49-F238E27FC236}">
              <a16:creationId xmlns:a16="http://schemas.microsoft.com/office/drawing/2014/main" id="{E01ACC2E-FC3A-9A42-CB0F-F0C54D25F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4;p20">
            <a:extLst>
              <a:ext uri="{FF2B5EF4-FFF2-40B4-BE49-F238E27FC236}">
                <a16:creationId xmlns:a16="http://schemas.microsoft.com/office/drawing/2014/main" id="{17F63C42-7217-9374-F6E2-03B0817F0E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998"/>
            <a:ext cx="18288000" cy="104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>
            <a:extLst>
              <a:ext uri="{FF2B5EF4-FFF2-40B4-BE49-F238E27FC236}">
                <a16:creationId xmlns:a16="http://schemas.microsoft.com/office/drawing/2014/main" id="{24DCE003-AA36-93D7-F2C9-966869A282B0}"/>
              </a:ext>
            </a:extLst>
          </p:cNvPr>
          <p:cNvSpPr/>
          <p:nvPr/>
        </p:nvSpPr>
        <p:spPr>
          <a:xfrm rot="10800000">
            <a:off x="15783967" y="1"/>
            <a:ext cx="246698" cy="10401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7">
            <a:extLst>
              <a:ext uri="{FF2B5EF4-FFF2-40B4-BE49-F238E27FC236}">
                <a16:creationId xmlns:a16="http://schemas.microsoft.com/office/drawing/2014/main" id="{9B004441-8A15-F663-ED02-7A61E4BEDEE4}"/>
              </a:ext>
            </a:extLst>
          </p:cNvPr>
          <p:cNvSpPr/>
          <p:nvPr/>
        </p:nvSpPr>
        <p:spPr>
          <a:xfrm rot="5400000">
            <a:off x="7887221" y="-4853559"/>
            <a:ext cx="246698" cy="16021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7">
            <a:extLst>
              <a:ext uri="{FF2B5EF4-FFF2-40B4-BE49-F238E27FC236}">
                <a16:creationId xmlns:a16="http://schemas.microsoft.com/office/drawing/2014/main" id="{712CC6B3-9A25-0477-D456-9708FCCD96CD}"/>
              </a:ext>
            </a:extLst>
          </p:cNvPr>
          <p:cNvSpPr txBox="1"/>
          <p:nvPr/>
        </p:nvSpPr>
        <p:spPr>
          <a:xfrm>
            <a:off x="396301" y="6882014"/>
            <a:ext cx="13745900" cy="346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Kegiatan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dan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Peralatan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Terkait</a:t>
            </a:r>
            <a:endParaRPr lang="en-US" sz="7500" b="1" kern="0" dirty="0">
              <a:solidFill>
                <a:srgbClr val="0070C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Dengan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Pengendalian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Risiko</a:t>
            </a:r>
            <a:endParaRPr lang="en-US" sz="7500" b="1" kern="0" dirty="0">
              <a:solidFill>
                <a:srgbClr val="0070C0"/>
              </a:solidFill>
              <a:latin typeface="Source Serif Pro"/>
              <a:ea typeface="Source Serif Pro"/>
              <a:cs typeface="Arial"/>
              <a:sym typeface="Source Serif Pro"/>
            </a:endParaRPr>
          </a:p>
          <a:p>
            <a:pPr defTabSz="914445">
              <a:buClr>
                <a:srgbClr val="000000"/>
              </a:buClr>
              <a:defRPr/>
            </a:pP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Keselamatan</a:t>
            </a:r>
            <a:r>
              <a:rPr lang="en-US" sz="7500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 </a:t>
            </a:r>
            <a:r>
              <a:rPr lang="en-US" sz="7500" b="1" kern="0" dirty="0" err="1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Konstruksi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7">
            <a:extLst>
              <a:ext uri="{FF2B5EF4-FFF2-40B4-BE49-F238E27FC236}">
                <a16:creationId xmlns:a16="http://schemas.microsoft.com/office/drawing/2014/main" id="{500EA865-B2D0-BD81-99EB-B4ACDCEE2A2A}"/>
              </a:ext>
            </a:extLst>
          </p:cNvPr>
          <p:cNvSpPr txBox="1"/>
          <p:nvPr/>
        </p:nvSpPr>
        <p:spPr>
          <a:xfrm>
            <a:off x="16626900" y="7626350"/>
            <a:ext cx="1264800" cy="307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defRPr/>
            </a:pPr>
            <a:r>
              <a:rPr lang="en-US" sz="20001" b="1" kern="0" dirty="0">
                <a:solidFill>
                  <a:srgbClr val="0070C0"/>
                </a:solidFill>
                <a:latin typeface="Source Serif Pro"/>
                <a:ea typeface="Source Serif Pro"/>
                <a:cs typeface="Arial"/>
                <a:sym typeface="Source Serif Pro"/>
              </a:rPr>
              <a:t>9</a:t>
            </a:r>
            <a:endParaRPr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2C06B9E7-5294-263D-1B23-77E3AE567153}"/>
              </a:ext>
            </a:extLst>
          </p:cNvPr>
          <p:cNvSpPr/>
          <p:nvPr/>
        </p:nvSpPr>
        <p:spPr>
          <a:xfrm>
            <a:off x="162278" y="117376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64243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34"/>
          <p:cNvSpPr/>
          <p:nvPr/>
        </p:nvSpPr>
        <p:spPr>
          <a:xfrm>
            <a:off x="-56297" y="1757072"/>
            <a:ext cx="18288000" cy="8529929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4" name="Google Shape;984;p34"/>
          <p:cNvPicPr preferRelativeResize="0"/>
          <p:nvPr/>
        </p:nvPicPr>
        <p:blipFill rotWithShape="1">
          <a:blip r:embed="rId3">
            <a:alphaModFix amt="35000"/>
          </a:blip>
          <a:srcRect t="33921" r="6" b="57357"/>
          <a:stretch/>
        </p:blipFill>
        <p:spPr>
          <a:xfrm>
            <a:off x="1" y="9389042"/>
            <a:ext cx="15452810" cy="897959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34"/>
          <p:cNvSpPr txBox="1"/>
          <p:nvPr/>
        </p:nvSpPr>
        <p:spPr>
          <a:xfrm>
            <a:off x="1971932" y="396876"/>
            <a:ext cx="1489673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Kegiatan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dan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Peralatan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Terkait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dengan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Pengendalian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Risiko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Keselamatan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Konstruksi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4" name="Google Shape;1034;p34"/>
          <p:cNvSpPr txBox="1"/>
          <p:nvPr/>
        </p:nvSpPr>
        <p:spPr>
          <a:xfrm>
            <a:off x="56299" y="1842797"/>
            <a:ext cx="18175406" cy="76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Kegiatan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dan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peralatan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terkait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dengan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pengendalian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Risiko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Keselamatan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Konstruksi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termasuk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biaya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pengujian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/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pemeriksaan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lingkungan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termasuk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barang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habis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pakai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46" name="Google Shape;1046;p34"/>
          <p:cNvGrpSpPr/>
          <p:nvPr/>
        </p:nvGrpSpPr>
        <p:grpSpPr>
          <a:xfrm>
            <a:off x="4674746" y="2642627"/>
            <a:ext cx="9015426" cy="615027"/>
            <a:chOff x="71" y="203200"/>
            <a:chExt cx="12020569" cy="820036"/>
          </a:xfrm>
        </p:grpSpPr>
        <p:sp>
          <p:nvSpPr>
            <p:cNvPr id="1047" name="Google Shape;1047;p34"/>
            <p:cNvSpPr/>
            <p:nvPr/>
          </p:nvSpPr>
          <p:spPr>
            <a:xfrm rot="5400000">
              <a:off x="5330621" y="-5127350"/>
              <a:ext cx="772200" cy="11433300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 txBox="1"/>
            <p:nvPr/>
          </p:nvSpPr>
          <p:spPr>
            <a:xfrm>
              <a:off x="250139" y="284572"/>
              <a:ext cx="11770501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917535-1F1A-7DFA-1930-505EFDDDC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727" y="6811825"/>
            <a:ext cx="6549117" cy="1847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88266-0DE0-B6A1-AD52-269A6DB402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730"/>
          <a:stretch/>
        </p:blipFill>
        <p:spPr>
          <a:xfrm>
            <a:off x="10688238" y="3410398"/>
            <a:ext cx="6164400" cy="5400704"/>
          </a:xfrm>
          <a:prstGeom prst="rect">
            <a:avLst/>
          </a:prstGeom>
        </p:spPr>
      </p:pic>
      <p:grpSp>
        <p:nvGrpSpPr>
          <p:cNvPr id="16" name="Google Shape;985;p34">
            <a:extLst>
              <a:ext uri="{FF2B5EF4-FFF2-40B4-BE49-F238E27FC236}">
                <a16:creationId xmlns:a16="http://schemas.microsoft.com/office/drawing/2014/main" id="{0E1D4BB7-421E-5233-B2EA-8AFBC16F4E36}"/>
              </a:ext>
            </a:extLst>
          </p:cNvPr>
          <p:cNvGrpSpPr/>
          <p:nvPr/>
        </p:nvGrpSpPr>
        <p:grpSpPr>
          <a:xfrm>
            <a:off x="961742" y="3510598"/>
            <a:ext cx="4354230" cy="3244805"/>
            <a:chOff x="0" y="-66675"/>
            <a:chExt cx="1146793" cy="879475"/>
          </a:xfrm>
        </p:grpSpPr>
        <p:sp>
          <p:nvSpPr>
            <p:cNvPr id="17" name="Google Shape;986;p34">
              <a:extLst>
                <a:ext uri="{FF2B5EF4-FFF2-40B4-BE49-F238E27FC236}">
                  <a16:creationId xmlns:a16="http://schemas.microsoft.com/office/drawing/2014/main" id="{12FAE42D-AC42-F554-EE59-D80F6D0BD934}"/>
                </a:ext>
              </a:extLst>
            </p:cNvPr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987;p34">
              <a:extLst>
                <a:ext uri="{FF2B5EF4-FFF2-40B4-BE49-F238E27FC236}">
                  <a16:creationId xmlns:a16="http://schemas.microsoft.com/office/drawing/2014/main" id="{4B17ACD3-ED25-367A-03FF-0AF26AEB7D93}"/>
                </a:ext>
              </a:extLst>
            </p:cNvPr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1035;p34">
            <a:extLst>
              <a:ext uri="{FF2B5EF4-FFF2-40B4-BE49-F238E27FC236}">
                <a16:creationId xmlns:a16="http://schemas.microsoft.com/office/drawing/2014/main" id="{4231AFD6-C5DB-E444-80C2-C896B23A0F97}"/>
              </a:ext>
            </a:extLst>
          </p:cNvPr>
          <p:cNvSpPr txBox="1"/>
          <p:nvPr/>
        </p:nvSpPr>
        <p:spPr>
          <a:xfrm>
            <a:off x="1188735" y="5061826"/>
            <a:ext cx="404897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20"/>
              </a:lnSpc>
              <a:buClr>
                <a:srgbClr val="000000"/>
              </a:buClr>
            </a:pPr>
            <a:r>
              <a:rPr lang="en-US" sz="20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Manajemen</a:t>
            </a:r>
            <a:r>
              <a:rPr lang="en-US" sz="20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Mutu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986;p34">
            <a:extLst>
              <a:ext uri="{FF2B5EF4-FFF2-40B4-BE49-F238E27FC236}">
                <a16:creationId xmlns:a16="http://schemas.microsoft.com/office/drawing/2014/main" id="{E0635713-B21D-F538-EFE5-29C6E498F1CC}"/>
              </a:ext>
            </a:extLst>
          </p:cNvPr>
          <p:cNvSpPr/>
          <p:nvPr/>
        </p:nvSpPr>
        <p:spPr>
          <a:xfrm>
            <a:off x="5603141" y="3438110"/>
            <a:ext cx="4354230" cy="2223690"/>
          </a:xfrm>
          <a:custGeom>
            <a:avLst/>
            <a:gdLst/>
            <a:ahLst/>
            <a:cxnLst/>
            <a:rect l="l" t="t" r="r" b="b"/>
            <a:pathLst>
              <a:path w="1146793" h="509478" extrusionOk="0">
                <a:moveTo>
                  <a:pt x="90679" y="0"/>
                </a:moveTo>
                <a:lnTo>
                  <a:pt x="1056114" y="0"/>
                </a:lnTo>
                <a:cubicBezTo>
                  <a:pt x="1080164" y="0"/>
                  <a:pt x="1103228" y="9554"/>
                  <a:pt x="1120234" y="26559"/>
                </a:cubicBezTo>
                <a:cubicBezTo>
                  <a:pt x="1137239" y="43565"/>
                  <a:pt x="1146793" y="66630"/>
                  <a:pt x="1146793" y="90679"/>
                </a:cubicBezTo>
                <a:lnTo>
                  <a:pt x="1146793" y="418799"/>
                </a:lnTo>
                <a:cubicBezTo>
                  <a:pt x="1146793" y="442849"/>
                  <a:pt x="1137239" y="465913"/>
                  <a:pt x="1120234" y="482919"/>
                </a:cubicBezTo>
                <a:cubicBezTo>
                  <a:pt x="1103228" y="499925"/>
                  <a:pt x="1080164" y="509478"/>
                  <a:pt x="1056114" y="509478"/>
                </a:cubicBezTo>
                <a:lnTo>
                  <a:pt x="90679" y="509478"/>
                </a:lnTo>
                <a:cubicBezTo>
                  <a:pt x="66630" y="509478"/>
                  <a:pt x="43565" y="499925"/>
                  <a:pt x="26559" y="482919"/>
                </a:cubicBezTo>
                <a:cubicBezTo>
                  <a:pt x="9554" y="465913"/>
                  <a:pt x="0" y="442849"/>
                  <a:pt x="0" y="418799"/>
                </a:cubicBezTo>
                <a:lnTo>
                  <a:pt x="0" y="90679"/>
                </a:lnTo>
                <a:cubicBezTo>
                  <a:pt x="0" y="66630"/>
                  <a:pt x="9554" y="43565"/>
                  <a:pt x="26559" y="26559"/>
                </a:cubicBezTo>
                <a:cubicBezTo>
                  <a:pt x="43565" y="9554"/>
                  <a:pt x="66630" y="0"/>
                  <a:pt x="90679" y="0"/>
                </a:cubicBezTo>
                <a:close/>
              </a:path>
            </a:pathLst>
          </a:custGeom>
          <a:solidFill>
            <a:srgbClr val="FBC531">
              <a:alpha val="49803"/>
            </a:srgbClr>
          </a:solidFill>
          <a:ln w="47625" cap="flat" cmpd="sng">
            <a:solidFill>
              <a:srgbClr val="FBC531">
                <a:alpha val="4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defTabSz="914445">
              <a:buClr>
                <a:srgbClr val="000000"/>
              </a:buClr>
            </a:pP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Setiap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pekerjaan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konstruksi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wajib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melaksanakan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Manajemen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Mutu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sesuait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dengan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tata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cara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penjaminan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mutu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(PMPM) yang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tercantum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di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dalam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Permen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PUPR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tentang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SMKK</a:t>
            </a:r>
            <a:endParaRPr sz="2201" kern="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pic>
        <p:nvPicPr>
          <p:cNvPr id="27" name="Graphic 26" descr="Presentation with bar chart">
            <a:extLst>
              <a:ext uri="{FF2B5EF4-FFF2-40B4-BE49-F238E27FC236}">
                <a16:creationId xmlns:a16="http://schemas.microsoft.com/office/drawing/2014/main" id="{BE278440-B5AA-4318-8D25-29ADCB6F6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12526" y="4015235"/>
            <a:ext cx="914400" cy="914400"/>
          </a:xfrm>
          <a:prstGeom prst="rect">
            <a:avLst/>
          </a:prstGeom>
        </p:spPr>
      </p:pic>
      <p:pic>
        <p:nvPicPr>
          <p:cNvPr id="29" name="Graphic 28" descr="Magnifying glass">
            <a:extLst>
              <a:ext uri="{FF2B5EF4-FFF2-40B4-BE49-F238E27FC236}">
                <a16:creationId xmlns:a16="http://schemas.microsoft.com/office/drawing/2014/main" id="{94E5EF1E-9DF6-470A-973F-15CFAF080B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0564" y="4003643"/>
            <a:ext cx="914400" cy="914400"/>
          </a:xfrm>
          <a:prstGeom prst="rect">
            <a:avLst/>
          </a:prstGeom>
        </p:spPr>
      </p:pic>
      <p:sp>
        <p:nvSpPr>
          <p:cNvPr id="30" name="Google Shape;986;p34">
            <a:extLst>
              <a:ext uri="{FF2B5EF4-FFF2-40B4-BE49-F238E27FC236}">
                <a16:creationId xmlns:a16="http://schemas.microsoft.com/office/drawing/2014/main" id="{C7E7CA6B-B7E5-497C-832C-BAC79C342E1A}"/>
              </a:ext>
            </a:extLst>
          </p:cNvPr>
          <p:cNvSpPr/>
          <p:nvPr/>
        </p:nvSpPr>
        <p:spPr>
          <a:xfrm>
            <a:off x="457200" y="5805583"/>
            <a:ext cx="9955161" cy="862460"/>
          </a:xfrm>
          <a:custGeom>
            <a:avLst/>
            <a:gdLst/>
            <a:ahLst/>
            <a:cxnLst/>
            <a:rect l="l" t="t" r="r" b="b"/>
            <a:pathLst>
              <a:path w="1146793" h="509478" extrusionOk="0">
                <a:moveTo>
                  <a:pt x="90679" y="0"/>
                </a:moveTo>
                <a:lnTo>
                  <a:pt x="1056114" y="0"/>
                </a:lnTo>
                <a:cubicBezTo>
                  <a:pt x="1080164" y="0"/>
                  <a:pt x="1103228" y="9554"/>
                  <a:pt x="1120234" y="26559"/>
                </a:cubicBezTo>
                <a:cubicBezTo>
                  <a:pt x="1137239" y="43565"/>
                  <a:pt x="1146793" y="66630"/>
                  <a:pt x="1146793" y="90679"/>
                </a:cubicBezTo>
                <a:lnTo>
                  <a:pt x="1146793" y="418799"/>
                </a:lnTo>
                <a:cubicBezTo>
                  <a:pt x="1146793" y="442849"/>
                  <a:pt x="1137239" y="465913"/>
                  <a:pt x="1120234" y="482919"/>
                </a:cubicBezTo>
                <a:cubicBezTo>
                  <a:pt x="1103228" y="499925"/>
                  <a:pt x="1080164" y="509478"/>
                  <a:pt x="1056114" y="509478"/>
                </a:cubicBezTo>
                <a:lnTo>
                  <a:pt x="90679" y="509478"/>
                </a:lnTo>
                <a:cubicBezTo>
                  <a:pt x="66630" y="509478"/>
                  <a:pt x="43565" y="499925"/>
                  <a:pt x="26559" y="482919"/>
                </a:cubicBezTo>
                <a:cubicBezTo>
                  <a:pt x="9554" y="465913"/>
                  <a:pt x="0" y="442849"/>
                  <a:pt x="0" y="418799"/>
                </a:cubicBezTo>
                <a:lnTo>
                  <a:pt x="0" y="90679"/>
                </a:lnTo>
                <a:cubicBezTo>
                  <a:pt x="0" y="66630"/>
                  <a:pt x="9554" y="43565"/>
                  <a:pt x="26559" y="26559"/>
                </a:cubicBezTo>
                <a:cubicBezTo>
                  <a:pt x="43565" y="9554"/>
                  <a:pt x="66630" y="0"/>
                  <a:pt x="90679" y="0"/>
                </a:cubicBezTo>
                <a:close/>
              </a:path>
            </a:pathLst>
          </a:custGeom>
          <a:solidFill>
            <a:srgbClr val="FBC531">
              <a:alpha val="49803"/>
            </a:srgbClr>
          </a:solidFill>
          <a:ln w="47625" cap="flat" cmpd="sng">
            <a:solidFill>
              <a:srgbClr val="FBC531">
                <a:alpha val="4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defTabSz="914445">
              <a:buClr>
                <a:srgbClr val="000000"/>
              </a:buClr>
            </a:pP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Pelaksanaan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manajemen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Mutu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dipimpin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oleh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seorang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manajer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kendali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mutu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dengan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tugas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dan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ouput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sebagai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en-US" sz="2201" kern="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berikut</a:t>
            </a:r>
            <a:r>
              <a:rPr lang="en-US" sz="220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:</a:t>
            </a:r>
            <a:endParaRPr sz="2201" kern="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20610E3E-AD52-C661-4C76-38B2CD839BFA}"/>
              </a:ext>
            </a:extLst>
          </p:cNvPr>
          <p:cNvSpPr/>
          <p:nvPr/>
        </p:nvSpPr>
        <p:spPr>
          <a:xfrm>
            <a:off x="16165132" y="9154973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34"/>
          <p:cNvSpPr/>
          <p:nvPr/>
        </p:nvSpPr>
        <p:spPr>
          <a:xfrm>
            <a:off x="-56297" y="1757072"/>
            <a:ext cx="18288000" cy="8529929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4" name="Google Shape;984;p34"/>
          <p:cNvPicPr preferRelativeResize="0"/>
          <p:nvPr/>
        </p:nvPicPr>
        <p:blipFill rotWithShape="1">
          <a:blip r:embed="rId3">
            <a:alphaModFix amt="35000"/>
          </a:blip>
          <a:srcRect t="33921" r="6" b="57357"/>
          <a:stretch/>
        </p:blipFill>
        <p:spPr>
          <a:xfrm>
            <a:off x="1" y="9389042"/>
            <a:ext cx="15452810" cy="8979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5" name="Google Shape;985;p34"/>
          <p:cNvGrpSpPr/>
          <p:nvPr/>
        </p:nvGrpSpPr>
        <p:grpSpPr>
          <a:xfrm>
            <a:off x="654590" y="4772246"/>
            <a:ext cx="4354230" cy="3244805"/>
            <a:chOff x="0" y="-66675"/>
            <a:chExt cx="1146793" cy="879475"/>
          </a:xfrm>
        </p:grpSpPr>
        <p:sp>
          <p:nvSpPr>
            <p:cNvPr id="986" name="Google Shape;986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3" name="Google Shape;1033;p34"/>
          <p:cNvSpPr txBox="1"/>
          <p:nvPr/>
        </p:nvSpPr>
        <p:spPr>
          <a:xfrm>
            <a:off x="1971932" y="396876"/>
            <a:ext cx="1489673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Kegiatan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dan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Peralatan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Terkait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dengan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Pengendalian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Risiko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Keselamatan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Konstruksi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4" name="Google Shape;1034;p34"/>
          <p:cNvSpPr txBox="1"/>
          <p:nvPr/>
        </p:nvSpPr>
        <p:spPr>
          <a:xfrm>
            <a:off x="56299" y="1842797"/>
            <a:ext cx="18175406" cy="76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Kegiatan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dan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peralatan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terkait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dengan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pengendalian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Risiko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Keselamatan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Konstruksi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termasuk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biaya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pengujian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/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pemeriksaan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lingkungan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termasuk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barang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habis</a:t>
            </a:r>
            <a:r>
              <a:rPr lang="en-US" sz="2499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99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pakai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34"/>
          <p:cNvSpPr txBox="1"/>
          <p:nvPr/>
        </p:nvSpPr>
        <p:spPr>
          <a:xfrm>
            <a:off x="807219" y="6263996"/>
            <a:ext cx="404897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2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Manajemen</a:t>
            </a:r>
            <a:r>
              <a:rPr lang="en-US" sz="2400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Mutu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46" name="Google Shape;1046;p34"/>
          <p:cNvGrpSpPr/>
          <p:nvPr/>
        </p:nvGrpSpPr>
        <p:grpSpPr>
          <a:xfrm>
            <a:off x="4674746" y="2642627"/>
            <a:ext cx="9015426" cy="615027"/>
            <a:chOff x="71" y="203200"/>
            <a:chExt cx="12020569" cy="820036"/>
          </a:xfrm>
        </p:grpSpPr>
        <p:sp>
          <p:nvSpPr>
            <p:cNvPr id="1047" name="Google Shape;1047;p34"/>
            <p:cNvSpPr/>
            <p:nvPr/>
          </p:nvSpPr>
          <p:spPr>
            <a:xfrm rot="5400000">
              <a:off x="5330621" y="-5127350"/>
              <a:ext cx="772200" cy="11433300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 txBox="1"/>
            <p:nvPr/>
          </p:nvSpPr>
          <p:spPr>
            <a:xfrm>
              <a:off x="250139" y="284572"/>
              <a:ext cx="11770501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Graphic 2" descr="Magnifying glass">
            <a:extLst>
              <a:ext uri="{FF2B5EF4-FFF2-40B4-BE49-F238E27FC236}">
                <a16:creationId xmlns:a16="http://schemas.microsoft.com/office/drawing/2014/main" id="{7D56005B-A297-4533-46F5-C791BACE1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5573" y="5268413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11222-011A-F3E9-8404-7632D0783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7142" y="4089311"/>
            <a:ext cx="5666270" cy="41506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1AC40CE-6B66-CC4C-AC1F-2DEFE39A61C4}"/>
              </a:ext>
            </a:extLst>
          </p:cNvPr>
          <p:cNvGrpSpPr/>
          <p:nvPr/>
        </p:nvGrpSpPr>
        <p:grpSpPr>
          <a:xfrm>
            <a:off x="5719707" y="3401617"/>
            <a:ext cx="5673864" cy="5492462"/>
            <a:chOff x="5340983" y="3871458"/>
            <a:chExt cx="5673864" cy="54924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9FAEFB-F9A8-8155-1C08-DFBFC760F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9730"/>
            <a:stretch/>
          </p:blipFill>
          <p:spPr>
            <a:xfrm>
              <a:off x="5348577" y="4399632"/>
              <a:ext cx="5666270" cy="496428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83057E-5062-F5F7-BD2D-B7BC3C1C0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95051"/>
            <a:stretch/>
          </p:blipFill>
          <p:spPr>
            <a:xfrm>
              <a:off x="5340983" y="3871458"/>
              <a:ext cx="5673864" cy="489367"/>
            </a:xfrm>
            <a:prstGeom prst="rect">
              <a:avLst/>
            </a:prstGeom>
          </p:spPr>
        </p:pic>
      </p:grpSp>
      <p:pic>
        <p:nvPicPr>
          <p:cNvPr id="2" name="Graphic 1" descr="Presentation with bar chart">
            <a:extLst>
              <a:ext uri="{FF2B5EF4-FFF2-40B4-BE49-F238E27FC236}">
                <a16:creationId xmlns:a16="http://schemas.microsoft.com/office/drawing/2014/main" id="{3D7A242B-A7D0-BB72-28FF-8F0AE6730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39892" y="5232707"/>
            <a:ext cx="914400" cy="914400"/>
          </a:xfrm>
          <a:prstGeom prst="rect">
            <a:avLst/>
          </a:prstGeom>
        </p:spPr>
      </p:pic>
      <p:sp>
        <p:nvSpPr>
          <p:cNvPr id="4" name="Freeform 25">
            <a:extLst>
              <a:ext uri="{FF2B5EF4-FFF2-40B4-BE49-F238E27FC236}">
                <a16:creationId xmlns:a16="http://schemas.microsoft.com/office/drawing/2014/main" id="{27E34F72-652A-A6A5-04B5-72D485FE0CEA}"/>
              </a:ext>
            </a:extLst>
          </p:cNvPr>
          <p:cNvSpPr/>
          <p:nvPr/>
        </p:nvSpPr>
        <p:spPr>
          <a:xfrm>
            <a:off x="16126742" y="9175072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105323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34"/>
          <p:cNvSpPr/>
          <p:nvPr/>
        </p:nvSpPr>
        <p:spPr>
          <a:xfrm>
            <a:off x="0" y="1757072"/>
            <a:ext cx="18288000" cy="8529929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4" name="Google Shape;984;p34"/>
          <p:cNvPicPr preferRelativeResize="0"/>
          <p:nvPr/>
        </p:nvPicPr>
        <p:blipFill rotWithShape="1">
          <a:blip r:embed="rId3">
            <a:alphaModFix amt="35000"/>
          </a:blip>
          <a:srcRect t="33921" r="6" b="57357"/>
          <a:stretch/>
        </p:blipFill>
        <p:spPr>
          <a:xfrm>
            <a:off x="1" y="9389042"/>
            <a:ext cx="15452810" cy="8979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5" name="Google Shape;985;p34"/>
          <p:cNvGrpSpPr/>
          <p:nvPr/>
        </p:nvGrpSpPr>
        <p:grpSpPr>
          <a:xfrm>
            <a:off x="4789770" y="3087515"/>
            <a:ext cx="4354230" cy="3244805"/>
            <a:chOff x="0" y="-66675"/>
            <a:chExt cx="1146793" cy="879475"/>
          </a:xfrm>
        </p:grpSpPr>
        <p:sp>
          <p:nvSpPr>
            <p:cNvPr id="986" name="Google Shape;986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8" name="Google Shape;988;p34"/>
          <p:cNvGrpSpPr/>
          <p:nvPr/>
        </p:nvGrpSpPr>
        <p:grpSpPr>
          <a:xfrm>
            <a:off x="9259856" y="3062310"/>
            <a:ext cx="4354230" cy="3243639"/>
            <a:chOff x="0" y="-66675"/>
            <a:chExt cx="1146793" cy="879475"/>
          </a:xfrm>
        </p:grpSpPr>
        <p:sp>
          <p:nvSpPr>
            <p:cNvPr id="989" name="Google Shape;989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1" name="Google Shape;991;p34"/>
          <p:cNvGrpSpPr/>
          <p:nvPr/>
        </p:nvGrpSpPr>
        <p:grpSpPr>
          <a:xfrm>
            <a:off x="13728386" y="3058915"/>
            <a:ext cx="4354230" cy="3288464"/>
            <a:chOff x="0" y="-66675"/>
            <a:chExt cx="1146793" cy="879475"/>
          </a:xfrm>
        </p:grpSpPr>
        <p:sp>
          <p:nvSpPr>
            <p:cNvPr id="992" name="Google Shape;992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4" name="Google Shape;994;p34"/>
          <p:cNvGrpSpPr/>
          <p:nvPr/>
        </p:nvGrpSpPr>
        <p:grpSpPr>
          <a:xfrm>
            <a:off x="2753318" y="5107462"/>
            <a:ext cx="4354230" cy="3244805"/>
            <a:chOff x="0" y="-66675"/>
            <a:chExt cx="1146793" cy="879475"/>
          </a:xfrm>
        </p:grpSpPr>
        <p:sp>
          <p:nvSpPr>
            <p:cNvPr id="995" name="Google Shape;995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34"/>
          <p:cNvGrpSpPr/>
          <p:nvPr/>
        </p:nvGrpSpPr>
        <p:grpSpPr>
          <a:xfrm>
            <a:off x="263312" y="7116203"/>
            <a:ext cx="4354230" cy="3269829"/>
            <a:chOff x="0" y="-66675"/>
            <a:chExt cx="1146793" cy="879475"/>
          </a:xfrm>
        </p:grpSpPr>
        <p:sp>
          <p:nvSpPr>
            <p:cNvPr id="998" name="Google Shape;998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0" name="Google Shape;1000;p34"/>
          <p:cNvGrpSpPr/>
          <p:nvPr/>
        </p:nvGrpSpPr>
        <p:grpSpPr>
          <a:xfrm>
            <a:off x="4749014" y="7115507"/>
            <a:ext cx="4354230" cy="3332985"/>
            <a:chOff x="0" y="-66675"/>
            <a:chExt cx="1146793" cy="879475"/>
          </a:xfrm>
        </p:grpSpPr>
        <p:sp>
          <p:nvSpPr>
            <p:cNvPr id="1001" name="Google Shape;1001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3" name="Google Shape;1003;p34"/>
          <p:cNvGrpSpPr/>
          <p:nvPr/>
        </p:nvGrpSpPr>
        <p:grpSpPr>
          <a:xfrm>
            <a:off x="9201929" y="7085749"/>
            <a:ext cx="4354230" cy="3378410"/>
            <a:chOff x="0" y="-66675"/>
            <a:chExt cx="1146793" cy="879475"/>
          </a:xfrm>
        </p:grpSpPr>
        <p:sp>
          <p:nvSpPr>
            <p:cNvPr id="1004" name="Google Shape;1004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6" name="Google Shape;1006;p34"/>
          <p:cNvGrpSpPr/>
          <p:nvPr/>
        </p:nvGrpSpPr>
        <p:grpSpPr>
          <a:xfrm>
            <a:off x="13670459" y="7091072"/>
            <a:ext cx="4354230" cy="3308192"/>
            <a:chOff x="0" y="-66675"/>
            <a:chExt cx="1146793" cy="879475"/>
          </a:xfrm>
        </p:grpSpPr>
        <p:sp>
          <p:nvSpPr>
            <p:cNvPr id="1007" name="Google Shape;1007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9" name="Google Shape;1009;p34"/>
          <p:cNvGrpSpPr/>
          <p:nvPr/>
        </p:nvGrpSpPr>
        <p:grpSpPr>
          <a:xfrm>
            <a:off x="7189442" y="5089277"/>
            <a:ext cx="4354230" cy="3339258"/>
            <a:chOff x="0" y="-66675"/>
            <a:chExt cx="1146793" cy="879475"/>
          </a:xfrm>
        </p:grpSpPr>
        <p:sp>
          <p:nvSpPr>
            <p:cNvPr id="1010" name="Google Shape;1010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2" name="Google Shape;1012;p34"/>
          <p:cNvGrpSpPr/>
          <p:nvPr/>
        </p:nvGrpSpPr>
        <p:grpSpPr>
          <a:xfrm>
            <a:off x="11659527" y="5063984"/>
            <a:ext cx="4354230" cy="3339258"/>
            <a:chOff x="0" y="-66675"/>
            <a:chExt cx="1146793" cy="879475"/>
          </a:xfrm>
        </p:grpSpPr>
        <p:sp>
          <p:nvSpPr>
            <p:cNvPr id="1013" name="Google Shape;1013;p34"/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8" name="Google Shape;101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399" y="3333511"/>
            <a:ext cx="1373147" cy="136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7996" y="3333511"/>
            <a:ext cx="1717779" cy="1133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75197" y="3352560"/>
            <a:ext cx="1174913" cy="1455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1" name="Google Shape;1021;p34"/>
          <p:cNvGrpSpPr/>
          <p:nvPr/>
        </p:nvGrpSpPr>
        <p:grpSpPr>
          <a:xfrm>
            <a:off x="4077295" y="5372507"/>
            <a:ext cx="1430381" cy="1860659"/>
            <a:chOff x="0" y="0"/>
            <a:chExt cx="1907174" cy="2480877"/>
          </a:xfrm>
        </p:grpSpPr>
        <p:pic>
          <p:nvPicPr>
            <p:cNvPr id="1022" name="Google Shape;1022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907174" cy="2480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3" name="Google Shape;1023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3145" y="304959"/>
              <a:ext cx="1080884" cy="10808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4" name="Google Shape;1024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37718" y="5273603"/>
            <a:ext cx="1375091" cy="125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300538" y="5371009"/>
            <a:ext cx="1186511" cy="15535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7" name="Google Shape;1027;p34"/>
          <p:cNvGrpSpPr/>
          <p:nvPr/>
        </p:nvGrpSpPr>
        <p:grpSpPr>
          <a:xfrm>
            <a:off x="1647395" y="7425309"/>
            <a:ext cx="1700364" cy="1506075"/>
            <a:chOff x="0" y="0"/>
            <a:chExt cx="2267151" cy="2008100"/>
          </a:xfrm>
        </p:grpSpPr>
        <p:pic>
          <p:nvPicPr>
            <p:cNvPr id="1028" name="Google Shape;1028;p3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75384" y="286809"/>
              <a:ext cx="1591767" cy="1602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3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0"/>
              <a:ext cx="649894" cy="2008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0" name="Google Shape;1030;p3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173705" y="7413842"/>
            <a:ext cx="1524863" cy="125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3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83758" y="7487068"/>
            <a:ext cx="1406216" cy="1406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901323" y="7380874"/>
            <a:ext cx="1122329" cy="1371734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34"/>
          <p:cNvSpPr txBox="1"/>
          <p:nvPr/>
        </p:nvSpPr>
        <p:spPr>
          <a:xfrm>
            <a:off x="1971932" y="396876"/>
            <a:ext cx="1489673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Kegiatan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dan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Peralatan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Terkait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dengan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Pengendalian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Risiko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Keselamatan</a:t>
            </a:r>
            <a:r>
              <a:rPr lang="en-US" sz="4500" b="1" kern="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4500" b="1" kern="0" dirty="0" err="1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Konstruksi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4" name="Google Shape;1034;p34"/>
          <p:cNvSpPr txBox="1"/>
          <p:nvPr/>
        </p:nvSpPr>
        <p:spPr>
          <a:xfrm>
            <a:off x="56299" y="1842797"/>
            <a:ext cx="18175406" cy="76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499" kern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Kegiatan dan peralatan terkait dengan pengendalian Risiko Keselamatan Konstruksi, termasuk biaya pengujian/ pemeriksaan lingkungan termasuk barang habis pakai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34"/>
          <p:cNvSpPr txBox="1"/>
          <p:nvPr/>
        </p:nvSpPr>
        <p:spPr>
          <a:xfrm>
            <a:off x="4942401" y="4423387"/>
            <a:ext cx="404897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20"/>
              </a:lnSpc>
              <a:buClr>
                <a:srgbClr val="000000"/>
              </a:buClr>
            </a:pPr>
            <a:r>
              <a:rPr lang="en-US" sz="2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Alat Pemadam Api Ringan (APAR) (untuk kelas kebakaran a,b,c, dan d)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34"/>
          <p:cNvSpPr txBox="1"/>
          <p:nvPr/>
        </p:nvSpPr>
        <p:spPr>
          <a:xfrm>
            <a:off x="9353781" y="4750410"/>
            <a:ext cx="4048971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Penangkal Petir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7" name="Google Shape;1037;p34"/>
          <p:cNvSpPr txBox="1"/>
          <p:nvPr/>
        </p:nvSpPr>
        <p:spPr>
          <a:xfrm>
            <a:off x="13881017" y="4750410"/>
            <a:ext cx="4048971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Anemometer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8" name="Google Shape;1038;p34"/>
          <p:cNvSpPr txBox="1"/>
          <p:nvPr/>
        </p:nvSpPr>
        <p:spPr>
          <a:xfrm>
            <a:off x="3000969" y="6836291"/>
            <a:ext cx="4048971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Bendera K3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endParaRPr sz="2199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9" name="Google Shape;1039;p34"/>
          <p:cNvSpPr txBox="1"/>
          <p:nvPr/>
        </p:nvSpPr>
        <p:spPr>
          <a:xfrm>
            <a:off x="7667750" y="6458872"/>
            <a:ext cx="3515100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Pembuatan Kartu Identitas Pekerja (KIP)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0" name="Google Shape;1040;p34"/>
          <p:cNvSpPr txBox="1"/>
          <p:nvPr/>
        </p:nvSpPr>
        <p:spPr>
          <a:xfrm>
            <a:off x="12136280" y="6806216"/>
            <a:ext cx="3515027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Audit Internal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2" name="Google Shape;1042;p34"/>
          <p:cNvSpPr txBox="1"/>
          <p:nvPr/>
        </p:nvSpPr>
        <p:spPr>
          <a:xfrm>
            <a:off x="682915" y="8893283"/>
            <a:ext cx="3515027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Pengujian Lingkungan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3" name="Google Shape;1043;p34"/>
          <p:cNvSpPr txBox="1"/>
          <p:nvPr/>
        </p:nvSpPr>
        <p:spPr>
          <a:xfrm>
            <a:off x="14071933" y="8747342"/>
            <a:ext cx="3515027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CCTV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4" name="Google Shape;1044;p34"/>
          <p:cNvSpPr txBox="1"/>
          <p:nvPr/>
        </p:nvSpPr>
        <p:spPr>
          <a:xfrm>
            <a:off x="5328851" y="8855183"/>
            <a:ext cx="3515027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Pemantauan dan Evaluasi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5" name="Google Shape;1045;p34"/>
          <p:cNvSpPr txBox="1"/>
          <p:nvPr/>
        </p:nvSpPr>
        <p:spPr>
          <a:xfrm>
            <a:off x="9704975" y="8827403"/>
            <a:ext cx="3515027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Washing Bay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46" name="Google Shape;1046;p34"/>
          <p:cNvGrpSpPr/>
          <p:nvPr/>
        </p:nvGrpSpPr>
        <p:grpSpPr>
          <a:xfrm>
            <a:off x="4674746" y="2642627"/>
            <a:ext cx="9015426" cy="615027"/>
            <a:chOff x="71" y="203200"/>
            <a:chExt cx="12020569" cy="820036"/>
          </a:xfrm>
        </p:grpSpPr>
        <p:sp>
          <p:nvSpPr>
            <p:cNvPr id="1047" name="Google Shape;1047;p34"/>
            <p:cNvSpPr/>
            <p:nvPr/>
          </p:nvSpPr>
          <p:spPr>
            <a:xfrm rot="5400000">
              <a:off x="5330621" y="-5127350"/>
              <a:ext cx="772200" cy="11433300"/>
            </a:xfrm>
            <a:prstGeom prst="rect">
              <a:avLst/>
            </a:prstGeom>
            <a:solidFill>
              <a:srgbClr val="EA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 txBox="1"/>
            <p:nvPr/>
          </p:nvSpPr>
          <p:spPr>
            <a:xfrm>
              <a:off x="250139" y="284572"/>
              <a:ext cx="11770501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914445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000" b="1" kern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ANTARA LAIN, TIDAK TERBATAS PADA: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994;p34">
            <a:extLst>
              <a:ext uri="{FF2B5EF4-FFF2-40B4-BE49-F238E27FC236}">
                <a16:creationId xmlns:a16="http://schemas.microsoft.com/office/drawing/2014/main" id="{D501DB31-1843-AD58-93EA-11185EB03CFD}"/>
              </a:ext>
            </a:extLst>
          </p:cNvPr>
          <p:cNvGrpSpPr/>
          <p:nvPr/>
        </p:nvGrpSpPr>
        <p:grpSpPr>
          <a:xfrm>
            <a:off x="163118" y="3098585"/>
            <a:ext cx="4354230" cy="3244805"/>
            <a:chOff x="0" y="-66675"/>
            <a:chExt cx="1146793" cy="879475"/>
          </a:xfrm>
        </p:grpSpPr>
        <p:sp>
          <p:nvSpPr>
            <p:cNvPr id="3" name="Google Shape;995;p34">
              <a:extLst>
                <a:ext uri="{FF2B5EF4-FFF2-40B4-BE49-F238E27FC236}">
                  <a16:creationId xmlns:a16="http://schemas.microsoft.com/office/drawing/2014/main" id="{DC09A88E-FBAD-3F59-D493-46A2270D8EB0}"/>
                </a:ext>
              </a:extLst>
            </p:cNvPr>
            <p:cNvSpPr/>
            <p:nvPr/>
          </p:nvSpPr>
          <p:spPr>
            <a:xfrm>
              <a:off x="0" y="0"/>
              <a:ext cx="1146793" cy="509478"/>
            </a:xfrm>
            <a:custGeom>
              <a:avLst/>
              <a:gdLst/>
              <a:ahLst/>
              <a:cxnLst/>
              <a:rect l="l" t="t" r="r" b="b"/>
              <a:pathLst>
                <a:path w="1146793" h="509478" extrusionOk="0">
                  <a:moveTo>
                    <a:pt x="90679" y="0"/>
                  </a:moveTo>
                  <a:lnTo>
                    <a:pt x="1056114" y="0"/>
                  </a:lnTo>
                  <a:cubicBezTo>
                    <a:pt x="1080164" y="0"/>
                    <a:pt x="1103228" y="9554"/>
                    <a:pt x="1120234" y="26559"/>
                  </a:cubicBezTo>
                  <a:cubicBezTo>
                    <a:pt x="1137239" y="43565"/>
                    <a:pt x="1146793" y="66630"/>
                    <a:pt x="1146793" y="90679"/>
                  </a:cubicBezTo>
                  <a:lnTo>
                    <a:pt x="1146793" y="418799"/>
                  </a:lnTo>
                  <a:cubicBezTo>
                    <a:pt x="1146793" y="442849"/>
                    <a:pt x="1137239" y="465913"/>
                    <a:pt x="1120234" y="482919"/>
                  </a:cubicBezTo>
                  <a:cubicBezTo>
                    <a:pt x="1103228" y="499925"/>
                    <a:pt x="1080164" y="509478"/>
                    <a:pt x="1056114" y="509478"/>
                  </a:cubicBezTo>
                  <a:lnTo>
                    <a:pt x="90679" y="509478"/>
                  </a:lnTo>
                  <a:cubicBezTo>
                    <a:pt x="66630" y="509478"/>
                    <a:pt x="43565" y="499925"/>
                    <a:pt x="26559" y="482919"/>
                  </a:cubicBezTo>
                  <a:cubicBezTo>
                    <a:pt x="9554" y="465913"/>
                    <a:pt x="0" y="442849"/>
                    <a:pt x="0" y="418799"/>
                  </a:cubicBezTo>
                  <a:lnTo>
                    <a:pt x="0" y="90679"/>
                  </a:lnTo>
                  <a:cubicBezTo>
                    <a:pt x="0" y="66630"/>
                    <a:pt x="9554" y="43565"/>
                    <a:pt x="26559" y="26559"/>
                  </a:cubicBezTo>
                  <a:cubicBezTo>
                    <a:pt x="43565" y="9554"/>
                    <a:pt x="66630" y="0"/>
                    <a:pt x="90679" y="0"/>
                  </a:cubicBezTo>
                  <a:close/>
                </a:path>
              </a:pathLst>
            </a:custGeom>
            <a:solidFill>
              <a:srgbClr val="FBC531">
                <a:alpha val="49803"/>
              </a:srgbClr>
            </a:solidFill>
            <a:ln w="47625" cap="flat" cmpd="sng">
              <a:solidFill>
                <a:srgbClr val="FBC531">
                  <a:alpha val="4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996;p34">
              <a:extLst>
                <a:ext uri="{FF2B5EF4-FFF2-40B4-BE49-F238E27FC236}">
                  <a16:creationId xmlns:a16="http://schemas.microsoft.com/office/drawing/2014/main" id="{D399CD20-01D4-6E76-292B-72E4103585ED}"/>
                </a:ext>
              </a:extLst>
            </p:cNvPr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1" tIns="50801" rIns="50801" bIns="50801" anchor="ctr" anchorCtr="0">
              <a:noAutofit/>
            </a:bodyPr>
            <a:lstStyle/>
            <a:p>
              <a:pPr algn="ctr" defTabSz="914445">
                <a:lnSpc>
                  <a:spcPct val="183333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1038;p34">
            <a:extLst>
              <a:ext uri="{FF2B5EF4-FFF2-40B4-BE49-F238E27FC236}">
                <a16:creationId xmlns:a16="http://schemas.microsoft.com/office/drawing/2014/main" id="{DC114BAD-C275-90AE-17F9-8331E91E40D9}"/>
              </a:ext>
            </a:extLst>
          </p:cNvPr>
          <p:cNvSpPr txBox="1"/>
          <p:nvPr/>
        </p:nvSpPr>
        <p:spPr>
          <a:xfrm>
            <a:off x="410768" y="4827415"/>
            <a:ext cx="4048971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r>
              <a:rPr lang="en-US" sz="2199" kern="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Testing and Commissioning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445">
              <a:lnSpc>
                <a:spcPct val="140018"/>
              </a:lnSpc>
              <a:buClr>
                <a:srgbClr val="000000"/>
              </a:buClr>
            </a:pPr>
            <a:endParaRPr sz="2199" kern="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" name="Graphic 9" descr="Checklist RTL">
            <a:extLst>
              <a:ext uri="{FF2B5EF4-FFF2-40B4-BE49-F238E27FC236}">
                <a16:creationId xmlns:a16="http://schemas.microsoft.com/office/drawing/2014/main" id="{17531133-B364-3917-0A8C-6734BAA0F5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76591" y="3461215"/>
            <a:ext cx="1399343" cy="1399343"/>
          </a:xfrm>
          <a:prstGeom prst="rect">
            <a:avLst/>
          </a:prstGeom>
        </p:spPr>
      </p:pic>
      <p:sp>
        <p:nvSpPr>
          <p:cNvPr id="5" name="Freeform 25">
            <a:extLst>
              <a:ext uri="{FF2B5EF4-FFF2-40B4-BE49-F238E27FC236}">
                <a16:creationId xmlns:a16="http://schemas.microsoft.com/office/drawing/2014/main" id="{FA629228-2B04-5913-74D4-5F34365347AD}"/>
              </a:ext>
            </a:extLst>
          </p:cNvPr>
          <p:cNvSpPr/>
          <p:nvPr/>
        </p:nvSpPr>
        <p:spPr>
          <a:xfrm>
            <a:off x="16550110" y="9415700"/>
            <a:ext cx="1570511" cy="844640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07735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35"/>
          <p:cNvPicPr preferRelativeResize="0"/>
          <p:nvPr/>
        </p:nvPicPr>
        <p:blipFill rotWithShape="1">
          <a:blip r:embed="rId3">
            <a:alphaModFix/>
          </a:blip>
          <a:srcRect t="14628" b="94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35"/>
          <p:cNvSpPr/>
          <p:nvPr/>
        </p:nvSpPr>
        <p:spPr>
          <a:xfrm rot="-3070062">
            <a:off x="12960709" y="-5896856"/>
            <a:ext cx="7134998" cy="14352618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5" name="Google Shape;1055;p35"/>
          <p:cNvSpPr/>
          <p:nvPr/>
        </p:nvSpPr>
        <p:spPr>
          <a:xfrm rot="5400000">
            <a:off x="9020230" y="-603138"/>
            <a:ext cx="437282" cy="18762344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6" name="Google Shape;1056;p35"/>
          <p:cNvSpPr txBox="1"/>
          <p:nvPr/>
        </p:nvSpPr>
        <p:spPr>
          <a:xfrm>
            <a:off x="2095973" y="7329609"/>
            <a:ext cx="15163200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7500" b="1" kern="0" dirty="0" err="1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Ketentuan</a:t>
            </a:r>
            <a:r>
              <a:rPr lang="en-US" sz="7500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Lain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A5F24B49-B76B-3668-BFB2-C69A5F498227}"/>
              </a:ext>
            </a:extLst>
          </p:cNvPr>
          <p:cNvSpPr/>
          <p:nvPr/>
        </p:nvSpPr>
        <p:spPr>
          <a:xfrm>
            <a:off x="167605" y="131911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38650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6"/>
          <p:cNvSpPr/>
          <p:nvPr/>
        </p:nvSpPr>
        <p:spPr>
          <a:xfrm>
            <a:off x="239174" y="239174"/>
            <a:ext cx="17809655" cy="98086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 txBox="1"/>
          <p:nvPr/>
        </p:nvSpPr>
        <p:spPr>
          <a:xfrm>
            <a:off x="3190487" y="464564"/>
            <a:ext cx="12191633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0000"/>
              </a:lnSpc>
              <a:buClr>
                <a:srgbClr val="000000"/>
              </a:buClr>
            </a:pPr>
            <a:r>
              <a:rPr lang="en-US" sz="4500" b="1" kern="0" dirty="0" err="1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Ketentuan</a:t>
            </a:r>
            <a:r>
              <a:rPr lang="en-US" sz="4500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Lain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65" name="Google Shape;106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16173">
            <a:off x="302501" y="965579"/>
            <a:ext cx="4839570" cy="24355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36"/>
          <p:cNvSpPr txBox="1"/>
          <p:nvPr/>
        </p:nvSpPr>
        <p:spPr>
          <a:xfrm rot="-688262">
            <a:off x="951197" y="1251169"/>
            <a:ext cx="3370092" cy="201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0011"/>
              </a:lnSpc>
              <a:buClr>
                <a:srgbClr val="000000"/>
              </a:buClr>
            </a:pPr>
            <a:r>
              <a:rPr lang="en-US" sz="3633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Baku </a:t>
            </a:r>
            <a:r>
              <a:rPr lang="en-US" sz="3633" b="1" kern="0" dirty="0" err="1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Mutu</a:t>
            </a:r>
            <a:r>
              <a:rPr lang="en-US" sz="3633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Air Sungai dan </a:t>
            </a:r>
            <a:r>
              <a:rPr lang="en-US" sz="3633" b="1" kern="0" dirty="0" err="1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Sejenisnya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7" name="Google Shape;1067;p36"/>
          <p:cNvSpPr txBox="1"/>
          <p:nvPr/>
        </p:nvSpPr>
        <p:spPr>
          <a:xfrm>
            <a:off x="5534960" y="1325090"/>
            <a:ext cx="12269837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Ketentuan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pemeriksaan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lingkungan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kerja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berlaku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dengan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perubahan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jenis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pengujian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Baku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Mutu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Air  dan  Baku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Mutu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Udara  Ambien  yang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merujuk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pada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Peraturan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Pemerintah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Nomor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22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Tahun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2021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tentang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Penyelenggaraan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Perlindungan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dan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Pengelolaan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Lingkungan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Hidup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Lampiran 6 Baku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Mutu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Air Nasional dan Lampiran 7 Baku </a:t>
            </a:r>
            <a:r>
              <a:rPr lang="en-US" sz="2400" kern="0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Mutu</a:t>
            </a:r>
            <a:r>
              <a:rPr lang="en-US" sz="2400" kern="0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Udara Ambien.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248C0-890D-7FA1-55A3-F69410AB1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613" y="3551948"/>
            <a:ext cx="4378175" cy="6115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35A9E8-2B86-FC6A-98B2-E6C96DA6D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848" y="3959159"/>
            <a:ext cx="8230334" cy="5002752"/>
          </a:xfrm>
          <a:prstGeom prst="rect">
            <a:avLst/>
          </a:prstGeom>
        </p:spPr>
      </p:pic>
      <p:sp>
        <p:nvSpPr>
          <p:cNvPr id="2" name="Freeform 25">
            <a:extLst>
              <a:ext uri="{FF2B5EF4-FFF2-40B4-BE49-F238E27FC236}">
                <a16:creationId xmlns:a16="http://schemas.microsoft.com/office/drawing/2014/main" id="{8C661A49-DDF5-DB3A-D7F1-04166B6B7659}"/>
              </a:ext>
            </a:extLst>
          </p:cNvPr>
          <p:cNvSpPr/>
          <p:nvPr/>
        </p:nvSpPr>
        <p:spPr>
          <a:xfrm>
            <a:off x="16096555" y="9125332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14700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6"/>
          <p:cNvSpPr/>
          <p:nvPr/>
        </p:nvSpPr>
        <p:spPr>
          <a:xfrm>
            <a:off x="239174" y="239174"/>
            <a:ext cx="17809655" cy="9808655"/>
          </a:xfrm>
          <a:prstGeom prst="rect">
            <a:avLst/>
          </a:prstGeom>
          <a:solidFill>
            <a:srgbClr val="F8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5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 txBox="1"/>
          <p:nvPr/>
        </p:nvSpPr>
        <p:spPr>
          <a:xfrm>
            <a:off x="-2250786" y="2349093"/>
            <a:ext cx="12191633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30000"/>
              </a:lnSpc>
              <a:buClr>
                <a:srgbClr val="000000"/>
              </a:buClr>
            </a:pPr>
            <a:r>
              <a:rPr lang="en-US" sz="4500" b="1" kern="0" dirty="0" err="1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Ketentuan</a:t>
            </a:r>
            <a:r>
              <a:rPr lang="en-US" sz="4500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Lain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65" name="Google Shape;106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16173">
            <a:off x="1599656" y="4178225"/>
            <a:ext cx="4839570" cy="24355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36"/>
          <p:cNvSpPr txBox="1"/>
          <p:nvPr/>
        </p:nvSpPr>
        <p:spPr>
          <a:xfrm rot="-688262">
            <a:off x="2248352" y="4799260"/>
            <a:ext cx="3370092" cy="134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914445">
              <a:lnSpc>
                <a:spcPct val="120011"/>
              </a:lnSpc>
              <a:buClr>
                <a:srgbClr val="000000"/>
              </a:buClr>
            </a:pPr>
            <a:r>
              <a:rPr lang="en-US" sz="3633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Baku </a:t>
            </a:r>
            <a:r>
              <a:rPr lang="en-US" sz="3633" b="1" kern="0" dirty="0" err="1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Mutu</a:t>
            </a:r>
            <a:r>
              <a:rPr lang="en-US" sz="3633" b="1" kern="0" dirty="0">
                <a:solidFill>
                  <a:srgbClr val="F8AC3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Udara Ambien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89248-2ECE-E345-F681-82DDF8EDA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799" y="529386"/>
            <a:ext cx="10015367" cy="4323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A49E5-1769-E7EF-D64E-BBC53BD2D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799" y="5143500"/>
            <a:ext cx="10015367" cy="3765777"/>
          </a:xfrm>
          <a:prstGeom prst="rect">
            <a:avLst/>
          </a:prstGeom>
        </p:spPr>
      </p:pic>
      <p:sp>
        <p:nvSpPr>
          <p:cNvPr id="2" name="Freeform 25">
            <a:extLst>
              <a:ext uri="{FF2B5EF4-FFF2-40B4-BE49-F238E27FC236}">
                <a16:creationId xmlns:a16="http://schemas.microsoft.com/office/drawing/2014/main" id="{B53A1E10-C9DC-9F51-AC89-2D2A4D64A192}"/>
              </a:ext>
            </a:extLst>
          </p:cNvPr>
          <p:cNvSpPr/>
          <p:nvPr/>
        </p:nvSpPr>
        <p:spPr>
          <a:xfrm>
            <a:off x="167605" y="131911"/>
            <a:ext cx="1952273" cy="1084595"/>
          </a:xfrm>
          <a:custGeom>
            <a:avLst/>
            <a:gdLst/>
            <a:ahLst/>
            <a:cxnLst/>
            <a:rect l="l" t="t" r="r" b="b"/>
            <a:pathLst>
              <a:path w="1952272" h="1084595">
                <a:moveTo>
                  <a:pt x="0" y="0"/>
                </a:moveTo>
                <a:lnTo>
                  <a:pt x="1952271" y="0"/>
                </a:lnTo>
                <a:lnTo>
                  <a:pt x="1952271" y="1084596"/>
                </a:lnTo>
                <a:lnTo>
                  <a:pt x="0" y="1084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11044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24a72d3ef30_0_72" descr="SKKNI Untuk K3 Konstruksi Di Indonesia - Mutiara Mutu Sertifikasi"/>
          <p:cNvPicPr preferRelativeResize="0"/>
          <p:nvPr/>
        </p:nvPicPr>
        <p:blipFill rotWithShape="1">
          <a:blip r:embed="rId3">
            <a:alphaModFix amt="2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  <p:sp>
        <p:nvSpPr>
          <p:cNvPr id="149" name="Google Shape;149;g24a72d3ef30_0_72"/>
          <p:cNvSpPr/>
          <p:nvPr/>
        </p:nvSpPr>
        <p:spPr>
          <a:xfrm>
            <a:off x="1731499" y="2959951"/>
            <a:ext cx="16548065" cy="4323053"/>
          </a:xfrm>
          <a:custGeom>
            <a:avLst/>
            <a:gdLst/>
            <a:ahLst/>
            <a:cxnLst/>
            <a:rect l="l" t="t" r="r" b="b"/>
            <a:pathLst>
              <a:path w="8091963" h="1725769" extrusionOk="0">
                <a:moveTo>
                  <a:pt x="0" y="0"/>
                </a:moveTo>
                <a:lnTo>
                  <a:pt x="8091963" y="0"/>
                </a:lnTo>
                <a:lnTo>
                  <a:pt x="8091963" y="1725769"/>
                </a:lnTo>
                <a:lnTo>
                  <a:pt x="0" y="1725769"/>
                </a:lnTo>
                <a:close/>
              </a:path>
            </a:pathLst>
          </a:custGeom>
          <a:solidFill>
            <a:srgbClr val="12253F">
              <a:alpha val="94117"/>
            </a:srgbClr>
          </a:solidFill>
          <a:ln>
            <a:noFill/>
          </a:ln>
        </p:spPr>
        <p:txBody>
          <a:bodyPr/>
          <a:lstStyle/>
          <a:p>
            <a:pPr defTabSz="914445">
              <a:buClr>
                <a:srgbClr val="000000"/>
              </a:buClr>
              <a:defRPr/>
            </a:pPr>
            <a:endParaRPr lang="id-ID"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g24a72d3ef30_0_72"/>
          <p:cNvSpPr txBox="1">
            <a:spLocks noGrp="1"/>
          </p:cNvSpPr>
          <p:nvPr>
            <p:ph type="title"/>
          </p:nvPr>
        </p:nvSpPr>
        <p:spPr>
          <a:xfrm>
            <a:off x="5638895" y="3220243"/>
            <a:ext cx="12210000" cy="34815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-US" dirty="0">
                <a:solidFill>
                  <a:schemeClr val="lt1"/>
                </a:solidFill>
              </a:rPr>
              <a:t>TABEL KOMPONEN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BIAYA PENERAPAN SMKK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(</a:t>
            </a:r>
            <a:r>
              <a:rPr lang="en-US" dirty="0" err="1">
                <a:solidFill>
                  <a:schemeClr val="lt1"/>
                </a:solidFill>
              </a:rPr>
              <a:t>Risiko</a:t>
            </a:r>
            <a:r>
              <a:rPr lang="en-US" dirty="0">
                <a:solidFill>
                  <a:schemeClr val="lt1"/>
                </a:solidFill>
              </a:rPr>
              <a:t> KK Kecil)</a:t>
            </a:r>
            <a:endParaRPr lang="id-ID" dirty="0">
              <a:solidFill>
                <a:schemeClr val="lt1"/>
              </a:solidFill>
            </a:endParaRPr>
          </a:p>
        </p:txBody>
      </p:sp>
      <p:sp>
        <p:nvSpPr>
          <p:cNvPr id="151" name="Google Shape;151;g24a72d3ef30_0_72"/>
          <p:cNvSpPr txBox="1"/>
          <p:nvPr/>
        </p:nvSpPr>
        <p:spPr>
          <a:xfrm>
            <a:off x="2551451" y="4037629"/>
            <a:ext cx="2464800" cy="2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39194"/>
              </a:lnSpc>
              <a:buClr>
                <a:srgbClr val="EF9421"/>
              </a:buClr>
              <a:buSzPts val="16668"/>
              <a:defRPr/>
            </a:pPr>
            <a:r>
              <a:rPr lang="en-US" sz="12000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01</a:t>
            </a:r>
            <a:endParaRPr sz="120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2" name="Google Shape;152;g24a72d3ef30_0_72"/>
          <p:cNvCxnSpPr/>
          <p:nvPr/>
        </p:nvCxnSpPr>
        <p:spPr>
          <a:xfrm>
            <a:off x="5208224" y="3858234"/>
            <a:ext cx="0" cy="2205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B8892B3-BE5C-5BD2-A4DC-D6EB0BE9F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270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415823" cy="10307183"/>
            <a:chOff x="0" y="-11613"/>
            <a:chExt cx="12277214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31754" y="-11613"/>
              <a:ext cx="645460" cy="6862131"/>
              <a:chOff x="11631754" y="-11613"/>
              <a:chExt cx="645460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31754" y="6353625"/>
                <a:ext cx="645460" cy="496893"/>
                <a:chOff x="11631754" y="6339770"/>
                <a:chExt cx="645460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631754" y="6465051"/>
                  <a:ext cx="645460" cy="3420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79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203;g2292bbf86fb_1_30"/>
          <p:cNvSpPr txBox="1"/>
          <p:nvPr/>
        </p:nvSpPr>
        <p:spPr>
          <a:xfrm>
            <a:off x="706193" y="824102"/>
            <a:ext cx="103422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KECIL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Google Shape;202;g2292bbf86fb_1_30">
            <a:extLst>
              <a:ext uri="{FF2B5EF4-FFF2-40B4-BE49-F238E27FC236}">
                <a16:creationId xmlns:a16="http://schemas.microsoft.com/office/drawing/2014/main" id="{BE6A9611-4B01-4356-B41D-DD563987DC88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 6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0C984D-916A-97B3-F9C6-215699CFD51A}"/>
              </a:ext>
            </a:extLst>
          </p:cNvPr>
          <p:cNvSpPr/>
          <p:nvPr/>
        </p:nvSpPr>
        <p:spPr>
          <a:xfrm>
            <a:off x="3269849" y="9587256"/>
            <a:ext cx="12367311" cy="487101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371600">
              <a:defRPr/>
            </a:pP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Permen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PUPR No.8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Tahun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2023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tentang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Pedoman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Penyusunan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Perkiraan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Biaya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Pekerjaan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Konstruksi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Bidang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PUPR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C2B657-7033-C689-2DC8-1B8472994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469" y="1310973"/>
            <a:ext cx="15194304" cy="82194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C817B6-FCCA-0180-1BA7-D427785B5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72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59001" y="0"/>
            <a:ext cx="3428048" cy="10287000"/>
          </a:xfrm>
          <a:custGeom>
            <a:avLst/>
            <a:gdLst/>
            <a:ahLst/>
            <a:cxnLst/>
            <a:rect l="l" t="t" r="r" b="b"/>
            <a:pathLst>
              <a:path w="2285365" h="6858000">
                <a:moveTo>
                  <a:pt x="2285111" y="0"/>
                </a:moveTo>
                <a:lnTo>
                  <a:pt x="1515110" y="0"/>
                </a:lnTo>
                <a:lnTo>
                  <a:pt x="642175" y="0"/>
                </a:lnTo>
                <a:lnTo>
                  <a:pt x="642175" y="6839432"/>
                </a:lnTo>
                <a:lnTo>
                  <a:pt x="639013" y="6830111"/>
                </a:lnTo>
                <a:lnTo>
                  <a:pt x="622452" y="6777888"/>
                </a:lnTo>
                <a:lnTo>
                  <a:pt x="607669" y="6728638"/>
                </a:lnTo>
                <a:lnTo>
                  <a:pt x="594664" y="6683210"/>
                </a:lnTo>
                <a:lnTo>
                  <a:pt x="642175" y="6839432"/>
                </a:lnTo>
                <a:lnTo>
                  <a:pt x="642175" y="0"/>
                </a:lnTo>
                <a:lnTo>
                  <a:pt x="589280" y="0"/>
                </a:lnTo>
                <a:lnTo>
                  <a:pt x="589280" y="6664198"/>
                </a:lnTo>
                <a:lnTo>
                  <a:pt x="581177" y="6634734"/>
                </a:lnTo>
                <a:lnTo>
                  <a:pt x="561416" y="6559690"/>
                </a:lnTo>
                <a:lnTo>
                  <a:pt x="551103" y="6518669"/>
                </a:lnTo>
                <a:lnTo>
                  <a:pt x="540588" y="6475438"/>
                </a:lnTo>
                <a:lnTo>
                  <a:pt x="529932" y="6430061"/>
                </a:lnTo>
                <a:lnTo>
                  <a:pt x="519214" y="6382613"/>
                </a:lnTo>
                <a:lnTo>
                  <a:pt x="508495" y="6333172"/>
                </a:lnTo>
                <a:lnTo>
                  <a:pt x="497827" y="6281839"/>
                </a:lnTo>
                <a:lnTo>
                  <a:pt x="487299" y="6228677"/>
                </a:lnTo>
                <a:lnTo>
                  <a:pt x="477735" y="6177915"/>
                </a:lnTo>
                <a:lnTo>
                  <a:pt x="589280" y="6664198"/>
                </a:lnTo>
                <a:lnTo>
                  <a:pt x="589280" y="0"/>
                </a:lnTo>
                <a:lnTo>
                  <a:pt x="577723" y="0"/>
                </a:lnTo>
                <a:lnTo>
                  <a:pt x="577723" y="2560091"/>
                </a:lnTo>
                <a:lnTo>
                  <a:pt x="577494" y="2621623"/>
                </a:lnTo>
                <a:lnTo>
                  <a:pt x="577596" y="2542806"/>
                </a:lnTo>
                <a:lnTo>
                  <a:pt x="577723" y="2560091"/>
                </a:lnTo>
                <a:lnTo>
                  <a:pt x="577723" y="0"/>
                </a:lnTo>
                <a:lnTo>
                  <a:pt x="337477" y="0"/>
                </a:lnTo>
                <a:lnTo>
                  <a:pt x="337477" y="1066647"/>
                </a:lnTo>
                <a:lnTo>
                  <a:pt x="321818" y="1016381"/>
                </a:lnTo>
                <a:lnTo>
                  <a:pt x="306019" y="965327"/>
                </a:lnTo>
                <a:lnTo>
                  <a:pt x="291350" y="916711"/>
                </a:lnTo>
                <a:lnTo>
                  <a:pt x="278015" y="870419"/>
                </a:lnTo>
                <a:lnTo>
                  <a:pt x="271907" y="848106"/>
                </a:lnTo>
                <a:lnTo>
                  <a:pt x="284505" y="893279"/>
                </a:lnTo>
                <a:lnTo>
                  <a:pt x="298526" y="940714"/>
                </a:lnTo>
                <a:lnTo>
                  <a:pt x="337477" y="1066647"/>
                </a:lnTo>
                <a:lnTo>
                  <a:pt x="337477" y="0"/>
                </a:lnTo>
                <a:lnTo>
                  <a:pt x="264160" y="0"/>
                </a:lnTo>
                <a:lnTo>
                  <a:pt x="263271" y="0"/>
                </a:lnTo>
                <a:lnTo>
                  <a:pt x="137668" y="0"/>
                </a:lnTo>
                <a:lnTo>
                  <a:pt x="0" y="0"/>
                </a:lnTo>
                <a:lnTo>
                  <a:pt x="2120" y="29603"/>
                </a:lnTo>
                <a:lnTo>
                  <a:pt x="8636" y="90639"/>
                </a:lnTo>
                <a:lnTo>
                  <a:pt x="17995" y="154114"/>
                </a:lnTo>
                <a:lnTo>
                  <a:pt x="29972" y="219989"/>
                </a:lnTo>
                <a:lnTo>
                  <a:pt x="44310" y="288226"/>
                </a:lnTo>
                <a:lnTo>
                  <a:pt x="60807" y="358800"/>
                </a:lnTo>
                <a:lnTo>
                  <a:pt x="79209" y="431660"/>
                </a:lnTo>
                <a:lnTo>
                  <a:pt x="89052" y="468934"/>
                </a:lnTo>
                <a:lnTo>
                  <a:pt x="99288" y="506780"/>
                </a:lnTo>
                <a:lnTo>
                  <a:pt x="109893" y="545185"/>
                </a:lnTo>
                <a:lnTo>
                  <a:pt x="120827" y="584123"/>
                </a:lnTo>
                <a:lnTo>
                  <a:pt x="132067" y="623620"/>
                </a:lnTo>
                <a:lnTo>
                  <a:pt x="143586" y="663663"/>
                </a:lnTo>
                <a:lnTo>
                  <a:pt x="155346" y="704240"/>
                </a:lnTo>
                <a:lnTo>
                  <a:pt x="204279" y="871829"/>
                </a:lnTo>
                <a:lnTo>
                  <a:pt x="216852" y="915022"/>
                </a:lnTo>
                <a:lnTo>
                  <a:pt x="229489" y="958735"/>
                </a:lnTo>
                <a:lnTo>
                  <a:pt x="242163" y="1002944"/>
                </a:lnTo>
                <a:lnTo>
                  <a:pt x="254863" y="1047661"/>
                </a:lnTo>
                <a:lnTo>
                  <a:pt x="267538" y="1092885"/>
                </a:lnTo>
                <a:lnTo>
                  <a:pt x="280187" y="1138593"/>
                </a:lnTo>
                <a:lnTo>
                  <a:pt x="292747" y="1184783"/>
                </a:lnTo>
                <a:lnTo>
                  <a:pt x="305219" y="1231468"/>
                </a:lnTo>
                <a:lnTo>
                  <a:pt x="317563" y="1278623"/>
                </a:lnTo>
                <a:lnTo>
                  <a:pt x="329742" y="1326261"/>
                </a:lnTo>
                <a:lnTo>
                  <a:pt x="341731" y="1374368"/>
                </a:lnTo>
                <a:lnTo>
                  <a:pt x="353517" y="1422946"/>
                </a:lnTo>
                <a:lnTo>
                  <a:pt x="365048" y="1471980"/>
                </a:lnTo>
                <a:lnTo>
                  <a:pt x="376301" y="1521472"/>
                </a:lnTo>
                <a:lnTo>
                  <a:pt x="387261" y="1571409"/>
                </a:lnTo>
                <a:lnTo>
                  <a:pt x="397891" y="1621802"/>
                </a:lnTo>
                <a:lnTo>
                  <a:pt x="408152" y="1672640"/>
                </a:lnTo>
                <a:lnTo>
                  <a:pt x="418033" y="1723923"/>
                </a:lnTo>
                <a:lnTo>
                  <a:pt x="427482" y="1775637"/>
                </a:lnTo>
                <a:lnTo>
                  <a:pt x="436499" y="1827784"/>
                </a:lnTo>
                <a:lnTo>
                  <a:pt x="445033" y="1880349"/>
                </a:lnTo>
                <a:lnTo>
                  <a:pt x="453059" y="1933346"/>
                </a:lnTo>
                <a:lnTo>
                  <a:pt x="460552" y="1986749"/>
                </a:lnTo>
                <a:lnTo>
                  <a:pt x="467487" y="2040572"/>
                </a:lnTo>
                <a:lnTo>
                  <a:pt x="473824" y="2094801"/>
                </a:lnTo>
                <a:lnTo>
                  <a:pt x="479539" y="2149437"/>
                </a:lnTo>
                <a:lnTo>
                  <a:pt x="484606" y="2204466"/>
                </a:lnTo>
                <a:lnTo>
                  <a:pt x="489000" y="2259901"/>
                </a:lnTo>
                <a:lnTo>
                  <a:pt x="492683" y="2315718"/>
                </a:lnTo>
                <a:lnTo>
                  <a:pt x="495630" y="2371915"/>
                </a:lnTo>
                <a:lnTo>
                  <a:pt x="497801" y="2428506"/>
                </a:lnTo>
                <a:lnTo>
                  <a:pt x="499186" y="2485466"/>
                </a:lnTo>
                <a:lnTo>
                  <a:pt x="499757" y="2542806"/>
                </a:lnTo>
                <a:lnTo>
                  <a:pt x="499465" y="2600502"/>
                </a:lnTo>
                <a:lnTo>
                  <a:pt x="498284" y="2658580"/>
                </a:lnTo>
                <a:lnTo>
                  <a:pt x="496214" y="2717000"/>
                </a:lnTo>
                <a:lnTo>
                  <a:pt x="493191" y="2775788"/>
                </a:lnTo>
                <a:lnTo>
                  <a:pt x="489204" y="2834919"/>
                </a:lnTo>
                <a:lnTo>
                  <a:pt x="484212" y="2894393"/>
                </a:lnTo>
                <a:lnTo>
                  <a:pt x="478205" y="2954210"/>
                </a:lnTo>
                <a:lnTo>
                  <a:pt x="476529" y="2968472"/>
                </a:lnTo>
                <a:lnTo>
                  <a:pt x="476529" y="6171400"/>
                </a:lnTo>
                <a:lnTo>
                  <a:pt x="466877" y="6117196"/>
                </a:lnTo>
                <a:lnTo>
                  <a:pt x="457123" y="6059030"/>
                </a:lnTo>
                <a:lnTo>
                  <a:pt x="447763" y="5999365"/>
                </a:lnTo>
                <a:lnTo>
                  <a:pt x="438861" y="5938253"/>
                </a:lnTo>
                <a:lnTo>
                  <a:pt x="430479" y="5875807"/>
                </a:lnTo>
                <a:lnTo>
                  <a:pt x="422694" y="5812079"/>
                </a:lnTo>
                <a:lnTo>
                  <a:pt x="415556" y="5747169"/>
                </a:lnTo>
                <a:lnTo>
                  <a:pt x="409143" y="5681142"/>
                </a:lnTo>
                <a:lnTo>
                  <a:pt x="403504" y="5614086"/>
                </a:lnTo>
                <a:lnTo>
                  <a:pt x="398729" y="5546077"/>
                </a:lnTo>
                <a:lnTo>
                  <a:pt x="395224" y="5483390"/>
                </a:lnTo>
                <a:lnTo>
                  <a:pt x="476529" y="6171400"/>
                </a:lnTo>
                <a:lnTo>
                  <a:pt x="476529" y="2968472"/>
                </a:lnTo>
                <a:lnTo>
                  <a:pt x="471131" y="3014370"/>
                </a:lnTo>
                <a:lnTo>
                  <a:pt x="462978" y="3074847"/>
                </a:lnTo>
                <a:lnTo>
                  <a:pt x="453720" y="3135668"/>
                </a:lnTo>
                <a:lnTo>
                  <a:pt x="443318" y="3196806"/>
                </a:lnTo>
                <a:lnTo>
                  <a:pt x="431736" y="3258261"/>
                </a:lnTo>
                <a:lnTo>
                  <a:pt x="430618" y="3263671"/>
                </a:lnTo>
                <a:lnTo>
                  <a:pt x="430618" y="4693539"/>
                </a:lnTo>
                <a:lnTo>
                  <a:pt x="394690" y="5472849"/>
                </a:lnTo>
                <a:lnTo>
                  <a:pt x="392010" y="5407520"/>
                </a:lnTo>
                <a:lnTo>
                  <a:pt x="390182" y="5337124"/>
                </a:lnTo>
                <a:lnTo>
                  <a:pt x="389483" y="5266106"/>
                </a:lnTo>
                <a:lnTo>
                  <a:pt x="389953" y="5194516"/>
                </a:lnTo>
                <a:lnTo>
                  <a:pt x="391680" y="5122456"/>
                </a:lnTo>
                <a:lnTo>
                  <a:pt x="394716" y="5050002"/>
                </a:lnTo>
                <a:lnTo>
                  <a:pt x="399135" y="4977219"/>
                </a:lnTo>
                <a:lnTo>
                  <a:pt x="405003" y="4904206"/>
                </a:lnTo>
                <a:lnTo>
                  <a:pt x="412369" y="4831029"/>
                </a:lnTo>
                <a:lnTo>
                  <a:pt x="421322" y="4757775"/>
                </a:lnTo>
                <a:lnTo>
                  <a:pt x="430618" y="4693539"/>
                </a:lnTo>
                <a:lnTo>
                  <a:pt x="430618" y="3263671"/>
                </a:lnTo>
                <a:lnTo>
                  <a:pt x="418973" y="3320034"/>
                </a:lnTo>
                <a:lnTo>
                  <a:pt x="208114" y="4768240"/>
                </a:lnTo>
                <a:lnTo>
                  <a:pt x="192100" y="5884926"/>
                </a:lnTo>
                <a:lnTo>
                  <a:pt x="262216" y="6603670"/>
                </a:lnTo>
                <a:lnTo>
                  <a:pt x="309753" y="6858000"/>
                </a:lnTo>
                <a:lnTo>
                  <a:pt x="464566" y="6858000"/>
                </a:lnTo>
                <a:lnTo>
                  <a:pt x="464007" y="6856044"/>
                </a:lnTo>
                <a:lnTo>
                  <a:pt x="647230" y="6856044"/>
                </a:lnTo>
                <a:lnTo>
                  <a:pt x="647827" y="6858000"/>
                </a:lnTo>
                <a:lnTo>
                  <a:pt x="2285111" y="6858000"/>
                </a:lnTo>
                <a:lnTo>
                  <a:pt x="2285111" y="0"/>
                </a:lnTo>
                <a:close/>
              </a:path>
            </a:pathLst>
          </a:custGeom>
          <a:solidFill>
            <a:srgbClr val="EBF4F8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" y="0"/>
            <a:ext cx="9929813" cy="10287000"/>
            <a:chOff x="0" y="0"/>
            <a:chExt cx="6619875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619875" cy="6858000"/>
            </a:xfrm>
            <a:custGeom>
              <a:avLst/>
              <a:gdLst/>
              <a:ahLst/>
              <a:cxnLst/>
              <a:rect l="l" t="t" r="r" b="b"/>
              <a:pathLst>
                <a:path w="6619875" h="6858000">
                  <a:moveTo>
                    <a:pt x="0" y="6858000"/>
                  </a:moveTo>
                  <a:lnTo>
                    <a:pt x="6619388" y="6858000"/>
                  </a:lnTo>
                  <a:lnTo>
                    <a:pt x="661938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3964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76" y="38112"/>
              <a:ext cx="2058162" cy="5295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6" y="323100"/>
              <a:ext cx="959358" cy="5295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704" y="323100"/>
              <a:ext cx="1027938" cy="5295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3896" y="323100"/>
              <a:ext cx="909066" cy="5295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6732" y="323100"/>
              <a:ext cx="1174242" cy="5295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76" y="608088"/>
              <a:ext cx="1386078" cy="5295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8908" y="608088"/>
              <a:ext cx="1727453" cy="5295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41092" y="608088"/>
              <a:ext cx="1401318" cy="5295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85615" y="608088"/>
              <a:ext cx="950213" cy="529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83608" y="608088"/>
              <a:ext cx="1436369" cy="52957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576" y="891552"/>
              <a:ext cx="1556766" cy="5295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8072" y="891552"/>
              <a:ext cx="1120902" cy="5295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05227" y="891552"/>
              <a:ext cx="1041653" cy="52957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59842" y="144589"/>
            <a:ext cx="8389620" cy="173124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9050" defTabSz="1371600">
              <a:spcBef>
                <a:spcPts val="180"/>
              </a:spcBef>
            </a:pP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PERMEN</a:t>
            </a:r>
            <a:r>
              <a:rPr sz="2775" b="1" kern="0" spc="45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spc="-30" dirty="0">
                <a:solidFill>
                  <a:srgbClr val="FBC200"/>
                </a:solidFill>
                <a:latin typeface="Arial"/>
                <a:cs typeface="Arial"/>
              </a:rPr>
              <a:t>PUPR</a:t>
            </a:r>
            <a:endParaRPr sz="27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defTabSz="1371600">
              <a:spcBef>
                <a:spcPts val="38"/>
              </a:spcBef>
            </a:pP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No.</a:t>
            </a:r>
            <a:r>
              <a:rPr sz="2775" b="1" kern="0" spc="23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8</a:t>
            </a:r>
            <a:r>
              <a:rPr sz="2775" b="1" kern="0" spc="30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Tahun 2023</a:t>
            </a:r>
            <a:r>
              <a:rPr sz="2775" b="1" kern="0" spc="23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spc="-15" dirty="0">
                <a:solidFill>
                  <a:srgbClr val="FBC200"/>
                </a:solidFill>
                <a:latin typeface="Arial"/>
                <a:cs typeface="Arial"/>
              </a:rPr>
              <a:t>tentang</a:t>
            </a:r>
            <a:endParaRPr sz="27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0" marR="7620" defTabSz="1371600">
              <a:lnSpc>
                <a:spcPct val="100499"/>
              </a:lnSpc>
              <a:spcBef>
                <a:spcPts val="15"/>
              </a:spcBef>
            </a:pP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Pedoman</a:t>
            </a:r>
            <a:r>
              <a:rPr sz="2775" b="1" kern="0" spc="45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Penyusunan</a:t>
            </a:r>
            <a:r>
              <a:rPr sz="2775" b="1" kern="0" spc="30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Perkiraan</a:t>
            </a:r>
            <a:r>
              <a:rPr sz="2775" b="1" kern="0" spc="23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Biaya</a:t>
            </a:r>
            <a:r>
              <a:rPr sz="2775" b="1" kern="0" spc="90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spc="-15" dirty="0">
                <a:solidFill>
                  <a:srgbClr val="FBC200"/>
                </a:solidFill>
                <a:latin typeface="Arial"/>
                <a:cs typeface="Arial"/>
              </a:rPr>
              <a:t>Pekerjaan </a:t>
            </a: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Konstruksi</a:t>
            </a:r>
            <a:r>
              <a:rPr sz="2775" b="1" kern="0" spc="15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dirty="0">
                <a:solidFill>
                  <a:srgbClr val="FBC200"/>
                </a:solidFill>
                <a:latin typeface="Arial"/>
                <a:cs typeface="Arial"/>
              </a:rPr>
              <a:t>Bidang</a:t>
            </a:r>
            <a:r>
              <a:rPr sz="2775" b="1" kern="0" spc="45" dirty="0">
                <a:solidFill>
                  <a:srgbClr val="FBC200"/>
                </a:solidFill>
                <a:latin typeface="Arial"/>
                <a:cs typeface="Arial"/>
              </a:rPr>
              <a:t> </a:t>
            </a:r>
            <a:r>
              <a:rPr sz="2775" b="1" kern="0" spc="-30" dirty="0">
                <a:solidFill>
                  <a:srgbClr val="FBC200"/>
                </a:solidFill>
                <a:latin typeface="Arial"/>
                <a:cs typeface="Arial"/>
              </a:rPr>
              <a:t>PUPR</a:t>
            </a:r>
            <a:endParaRPr sz="277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8276" y="3510572"/>
            <a:ext cx="5678805" cy="480901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133350" rIns="0" bIns="0" rtlCol="0">
            <a:spAutoFit/>
          </a:bodyPr>
          <a:lstStyle/>
          <a:p>
            <a:pPr marL="142875" defTabSz="1371600">
              <a:spcBef>
                <a:spcPts val="1050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BAB</a:t>
            </a:r>
            <a:r>
              <a:rPr sz="2250" kern="0" spc="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</a:t>
            </a:r>
            <a:r>
              <a:rPr sz="2250" kern="0" spc="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Ketentuan</a:t>
            </a:r>
            <a:r>
              <a:rPr sz="2250" kern="0" spc="1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umum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5073" y="4463663"/>
            <a:ext cx="5652135" cy="529953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181928" rIns="0" bIns="0" rtlCol="0">
            <a:spAutoFit/>
          </a:bodyPr>
          <a:lstStyle/>
          <a:p>
            <a:pPr marL="128588" defTabSz="1371600">
              <a:spcBef>
                <a:spcPts val="1433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BAB</a:t>
            </a:r>
            <a:r>
              <a:rPr sz="2250" kern="0" spc="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II</a:t>
            </a:r>
            <a:r>
              <a:rPr sz="225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Analisis</a:t>
            </a:r>
            <a:r>
              <a:rPr sz="2250" kern="0" spc="15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Harga</a:t>
            </a:r>
            <a:r>
              <a:rPr sz="2250" kern="0" spc="14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Satuan</a:t>
            </a:r>
            <a:r>
              <a:rPr sz="2250" kern="0" spc="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8276" y="5558904"/>
            <a:ext cx="5678805" cy="543418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195263" rIns="0" bIns="0" rtlCol="0">
            <a:spAutoFit/>
          </a:bodyPr>
          <a:lstStyle/>
          <a:p>
            <a:pPr marL="155258" defTabSz="1371600">
              <a:spcBef>
                <a:spcPts val="1538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BAB</a:t>
            </a:r>
            <a:r>
              <a:rPr sz="2250" kern="0" spc="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III</a:t>
            </a:r>
            <a:r>
              <a:rPr sz="225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Analisis</a:t>
            </a:r>
            <a:r>
              <a:rPr sz="2250" kern="0" spc="15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Biaya</a:t>
            </a:r>
            <a:r>
              <a:rPr sz="2250" kern="0" spc="18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Penerapan</a:t>
            </a:r>
            <a:r>
              <a:rPr sz="2250" kern="0" spc="17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SMKK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8276" y="6593167"/>
            <a:ext cx="5678805" cy="481863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134303" rIns="0" bIns="0" rtlCol="0">
            <a:spAutoFit/>
          </a:bodyPr>
          <a:lstStyle/>
          <a:p>
            <a:pPr marL="155258" defTabSz="1371600">
              <a:spcBef>
                <a:spcPts val="1058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BAB</a:t>
            </a:r>
            <a:r>
              <a:rPr sz="2250" kern="0" spc="1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IV</a:t>
            </a:r>
            <a:r>
              <a:rPr sz="2250" kern="0" spc="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Sistem</a:t>
            </a:r>
            <a:r>
              <a:rPr sz="2250" kern="0" spc="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Informasi</a:t>
            </a:r>
            <a:r>
              <a:rPr sz="2250" kern="0" spc="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HPS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88276" y="7553381"/>
            <a:ext cx="5678805" cy="781050"/>
          </a:xfrm>
          <a:custGeom>
            <a:avLst/>
            <a:gdLst/>
            <a:ahLst/>
            <a:cxnLst/>
            <a:rect l="l" t="t" r="r" b="b"/>
            <a:pathLst>
              <a:path w="3785870" h="520700">
                <a:moveTo>
                  <a:pt x="3785870" y="0"/>
                </a:moveTo>
                <a:lnTo>
                  <a:pt x="0" y="0"/>
                </a:lnTo>
                <a:lnTo>
                  <a:pt x="0" y="520280"/>
                </a:lnTo>
                <a:lnTo>
                  <a:pt x="3785870" y="520280"/>
                </a:lnTo>
                <a:lnTo>
                  <a:pt x="378587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4764" y="7700391"/>
            <a:ext cx="3638550" cy="372218"/>
          </a:xfrm>
          <a:prstGeom prst="rect">
            <a:avLst/>
          </a:prstGeom>
        </p:spPr>
        <p:txBody>
          <a:bodyPr vert="horz" wrap="square" lIns="0" tIns="25718" rIns="0" bIns="0" rtlCol="0">
            <a:spAutoFit/>
          </a:bodyPr>
          <a:lstStyle/>
          <a:p>
            <a:pPr marL="19050" defTabSz="1371600">
              <a:spcBef>
                <a:spcPts val="203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BAB</a:t>
            </a:r>
            <a:r>
              <a:rPr sz="2250" kern="0" spc="1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V</a:t>
            </a:r>
            <a:r>
              <a:rPr sz="225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Ketentuan</a:t>
            </a:r>
            <a:r>
              <a:rPr sz="2250" kern="0" spc="18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Peralihan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4974" y="2333245"/>
            <a:ext cx="5722619" cy="966788"/>
          </a:xfrm>
          <a:custGeom>
            <a:avLst/>
            <a:gdLst/>
            <a:ahLst/>
            <a:cxnLst/>
            <a:rect l="l" t="t" r="r" b="b"/>
            <a:pathLst>
              <a:path w="3815079" h="644525">
                <a:moveTo>
                  <a:pt x="3776977" y="0"/>
                </a:moveTo>
                <a:lnTo>
                  <a:pt x="37665" y="0"/>
                </a:lnTo>
                <a:lnTo>
                  <a:pt x="30284" y="1331"/>
                </a:lnTo>
                <a:lnTo>
                  <a:pt x="2867" y="42386"/>
                </a:lnTo>
                <a:lnTo>
                  <a:pt x="0" y="68706"/>
                </a:lnTo>
                <a:lnTo>
                  <a:pt x="0" y="575817"/>
                </a:lnTo>
                <a:lnTo>
                  <a:pt x="6328" y="613840"/>
                </a:lnTo>
                <a:lnTo>
                  <a:pt x="37665" y="644398"/>
                </a:lnTo>
                <a:lnTo>
                  <a:pt x="3776977" y="644398"/>
                </a:lnTo>
                <a:lnTo>
                  <a:pt x="3808374" y="613840"/>
                </a:lnTo>
                <a:lnTo>
                  <a:pt x="3814696" y="575817"/>
                </a:lnTo>
                <a:lnTo>
                  <a:pt x="3814696" y="68706"/>
                </a:lnTo>
                <a:lnTo>
                  <a:pt x="3808374" y="30559"/>
                </a:lnTo>
                <a:lnTo>
                  <a:pt x="3776977" y="0"/>
                </a:lnTo>
                <a:close/>
              </a:path>
            </a:pathLst>
          </a:custGeom>
          <a:solidFill>
            <a:srgbClr val="DBBD91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87677" y="2337433"/>
            <a:ext cx="2637471" cy="906017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algn="ctr" defTabSz="1371600">
              <a:spcBef>
                <a:spcPts val="705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BATANG</a:t>
            </a:r>
            <a:r>
              <a:rPr sz="2400" kern="0" spc="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TUBUH</a:t>
            </a:r>
            <a:r>
              <a:rPr sz="2400" kern="0" spc="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: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algn="ctr" defTabSz="1371600">
              <a:spcBef>
                <a:spcPts val="563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6</a:t>
            </a:r>
            <a:r>
              <a:rPr sz="240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Bab,</a:t>
            </a:r>
            <a:r>
              <a:rPr sz="2400" kern="0" spc="2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26</a:t>
            </a:r>
            <a:r>
              <a:rPr sz="2400" kern="0" spc="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Pasal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828783" y="123444"/>
            <a:ext cx="7377113" cy="3063240"/>
            <a:chOff x="7219188" y="82296"/>
            <a:chExt cx="4918075" cy="2042160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19188" y="82296"/>
              <a:ext cx="4917948" cy="20421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72172" y="160019"/>
              <a:ext cx="4411980" cy="195376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246112" y="108838"/>
              <a:ext cx="4815840" cy="1939925"/>
            </a:xfrm>
            <a:custGeom>
              <a:avLst/>
              <a:gdLst/>
              <a:ahLst/>
              <a:cxnLst/>
              <a:rect l="l" t="t" r="r" b="b"/>
              <a:pathLst>
                <a:path w="4815840" h="1939925">
                  <a:moveTo>
                    <a:pt x="4492244" y="0"/>
                  </a:moveTo>
                  <a:lnTo>
                    <a:pt x="323215" y="0"/>
                  </a:lnTo>
                  <a:lnTo>
                    <a:pt x="275440" y="3503"/>
                  </a:lnTo>
                  <a:lnTo>
                    <a:pt x="229846" y="13680"/>
                  </a:lnTo>
                  <a:lnTo>
                    <a:pt x="186931" y="30031"/>
                  </a:lnTo>
                  <a:lnTo>
                    <a:pt x="147196" y="52057"/>
                  </a:lnTo>
                  <a:lnTo>
                    <a:pt x="111139" y="79260"/>
                  </a:lnTo>
                  <a:lnTo>
                    <a:pt x="79260" y="111139"/>
                  </a:lnTo>
                  <a:lnTo>
                    <a:pt x="52057" y="147196"/>
                  </a:lnTo>
                  <a:lnTo>
                    <a:pt x="30031" y="186931"/>
                  </a:lnTo>
                  <a:lnTo>
                    <a:pt x="13680" y="229846"/>
                  </a:lnTo>
                  <a:lnTo>
                    <a:pt x="3503" y="275440"/>
                  </a:lnTo>
                  <a:lnTo>
                    <a:pt x="0" y="323214"/>
                  </a:lnTo>
                  <a:lnTo>
                    <a:pt x="0" y="1616201"/>
                  </a:lnTo>
                  <a:lnTo>
                    <a:pt x="3503" y="1663948"/>
                  </a:lnTo>
                  <a:lnTo>
                    <a:pt x="13680" y="1709524"/>
                  </a:lnTo>
                  <a:lnTo>
                    <a:pt x="30031" y="1752430"/>
                  </a:lnTo>
                  <a:lnTo>
                    <a:pt x="52057" y="1792164"/>
                  </a:lnTo>
                  <a:lnTo>
                    <a:pt x="79260" y="1828225"/>
                  </a:lnTo>
                  <a:lnTo>
                    <a:pt x="111139" y="1860113"/>
                  </a:lnTo>
                  <a:lnTo>
                    <a:pt x="147196" y="1887326"/>
                  </a:lnTo>
                  <a:lnTo>
                    <a:pt x="186931" y="1909364"/>
                  </a:lnTo>
                  <a:lnTo>
                    <a:pt x="229846" y="1925726"/>
                  </a:lnTo>
                  <a:lnTo>
                    <a:pt x="275440" y="1935910"/>
                  </a:lnTo>
                  <a:lnTo>
                    <a:pt x="323215" y="1939416"/>
                  </a:lnTo>
                  <a:lnTo>
                    <a:pt x="4492244" y="1939416"/>
                  </a:lnTo>
                  <a:lnTo>
                    <a:pt x="4540018" y="1935910"/>
                  </a:lnTo>
                  <a:lnTo>
                    <a:pt x="4585612" y="1925726"/>
                  </a:lnTo>
                  <a:lnTo>
                    <a:pt x="4628527" y="1909364"/>
                  </a:lnTo>
                  <a:lnTo>
                    <a:pt x="4668262" y="1887326"/>
                  </a:lnTo>
                  <a:lnTo>
                    <a:pt x="4704319" y="1860113"/>
                  </a:lnTo>
                  <a:lnTo>
                    <a:pt x="4736198" y="1828225"/>
                  </a:lnTo>
                  <a:lnTo>
                    <a:pt x="4763401" y="1792164"/>
                  </a:lnTo>
                  <a:lnTo>
                    <a:pt x="4785427" y="1752430"/>
                  </a:lnTo>
                  <a:lnTo>
                    <a:pt x="4801778" y="1709524"/>
                  </a:lnTo>
                  <a:lnTo>
                    <a:pt x="4811955" y="1663948"/>
                  </a:lnTo>
                  <a:lnTo>
                    <a:pt x="4815459" y="1616201"/>
                  </a:lnTo>
                  <a:lnTo>
                    <a:pt x="4815459" y="323214"/>
                  </a:lnTo>
                  <a:lnTo>
                    <a:pt x="4811955" y="275440"/>
                  </a:lnTo>
                  <a:lnTo>
                    <a:pt x="4801778" y="229846"/>
                  </a:lnTo>
                  <a:lnTo>
                    <a:pt x="4785427" y="186931"/>
                  </a:lnTo>
                  <a:lnTo>
                    <a:pt x="4763401" y="147196"/>
                  </a:lnTo>
                  <a:lnTo>
                    <a:pt x="4736198" y="111139"/>
                  </a:lnTo>
                  <a:lnTo>
                    <a:pt x="4704319" y="79260"/>
                  </a:lnTo>
                  <a:lnTo>
                    <a:pt x="4668262" y="52057"/>
                  </a:lnTo>
                  <a:lnTo>
                    <a:pt x="4628527" y="30031"/>
                  </a:lnTo>
                  <a:lnTo>
                    <a:pt x="4585612" y="13680"/>
                  </a:lnTo>
                  <a:lnTo>
                    <a:pt x="4540018" y="3503"/>
                  </a:lnTo>
                  <a:lnTo>
                    <a:pt x="4492244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436097" y="355473"/>
            <a:ext cx="6093143" cy="2512226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770573" marR="759143" indent="351473" defTabSz="1371600">
              <a:spcBef>
                <a:spcPts val="150"/>
              </a:spcBef>
            </a:pP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Memiliki</a:t>
            </a:r>
            <a:r>
              <a:rPr sz="2700" kern="0" spc="-10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pedoman</a:t>
            </a:r>
            <a:r>
              <a:rPr sz="2700" kern="0" spc="-90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spc="-15" dirty="0">
                <a:solidFill>
                  <a:srgbClr val="1C4270"/>
                </a:solidFill>
                <a:latin typeface="Arial MT"/>
                <a:cs typeface="Arial MT"/>
              </a:rPr>
              <a:t>teknis: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SE</a:t>
            </a:r>
            <a:r>
              <a:rPr sz="2700" kern="0" spc="-60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Dirjen</a:t>
            </a:r>
            <a:r>
              <a:rPr sz="2700" kern="0" spc="-4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Bina</a:t>
            </a:r>
            <a:r>
              <a:rPr sz="2700" kern="0" spc="-4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Konstruksi</a:t>
            </a:r>
            <a:r>
              <a:rPr sz="2700" kern="0" spc="-60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spc="-38" dirty="0">
                <a:solidFill>
                  <a:srgbClr val="1C4270"/>
                </a:solidFill>
                <a:latin typeface="Arial MT"/>
                <a:cs typeface="Arial MT"/>
              </a:rPr>
              <a:t>No.</a:t>
            </a:r>
            <a:endParaRPr sz="27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8098" marR="7620" indent="953" algn="ctr" defTabSz="1371600"/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30/SE/Dk/2025</a:t>
            </a:r>
            <a:r>
              <a:rPr sz="2700" kern="0" spc="-4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tentang</a:t>
            </a:r>
            <a:r>
              <a:rPr sz="2700" kern="0" spc="-38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Tata</a:t>
            </a:r>
            <a:r>
              <a:rPr sz="2700" kern="0" spc="-98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spc="-30" dirty="0">
                <a:solidFill>
                  <a:srgbClr val="1C4270"/>
                </a:solidFill>
                <a:latin typeface="Arial MT"/>
                <a:cs typeface="Arial MT"/>
              </a:rPr>
              <a:t>Cara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Penyusunan</a:t>
            </a:r>
            <a:r>
              <a:rPr sz="2700" kern="0" spc="-60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Perkiraan</a:t>
            </a:r>
            <a:r>
              <a:rPr sz="2700" kern="0" spc="-90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Biaya</a:t>
            </a:r>
            <a:r>
              <a:rPr sz="2700" kern="0" spc="-60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spc="-15" dirty="0">
                <a:solidFill>
                  <a:srgbClr val="1C4270"/>
                </a:solidFill>
                <a:latin typeface="Arial MT"/>
                <a:cs typeface="Arial MT"/>
              </a:rPr>
              <a:t>Pekerjaan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Konstruksi</a:t>
            </a:r>
            <a:r>
              <a:rPr sz="2700" kern="0" spc="-53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Bidang</a:t>
            </a:r>
            <a:r>
              <a:rPr sz="2700" kern="0" spc="-4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spc="-30" dirty="0">
                <a:solidFill>
                  <a:srgbClr val="1C4270"/>
                </a:solidFill>
                <a:latin typeface="Arial MT"/>
                <a:cs typeface="Arial MT"/>
              </a:rPr>
              <a:t>PUPR</a:t>
            </a:r>
            <a:endParaRPr sz="27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algn="ctr" defTabSz="1371600"/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(Disahkan</a:t>
            </a:r>
            <a:r>
              <a:rPr sz="2700" kern="0" spc="-4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28</a:t>
            </a:r>
            <a:r>
              <a:rPr sz="2700" kern="0" spc="-7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1C4270"/>
                </a:solidFill>
                <a:latin typeface="Arial MT"/>
                <a:cs typeface="Arial MT"/>
              </a:rPr>
              <a:t>Februari</a:t>
            </a:r>
            <a:r>
              <a:rPr sz="2700" kern="0" spc="-45" dirty="0">
                <a:solidFill>
                  <a:srgbClr val="1C4270"/>
                </a:solidFill>
                <a:latin typeface="Arial MT"/>
                <a:cs typeface="Arial MT"/>
              </a:rPr>
              <a:t> </a:t>
            </a:r>
            <a:r>
              <a:rPr sz="2700" kern="0" spc="-15" dirty="0">
                <a:solidFill>
                  <a:srgbClr val="1C4270"/>
                </a:solidFill>
                <a:latin typeface="Arial MT"/>
                <a:cs typeface="Arial MT"/>
              </a:rPr>
              <a:t>2025)</a:t>
            </a:r>
            <a:endParaRPr sz="2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-9" y="640079"/>
            <a:ext cx="11164251" cy="9646920"/>
            <a:chOff x="-6" y="426719"/>
            <a:chExt cx="7442834" cy="6431280"/>
          </a:xfrm>
        </p:grpSpPr>
        <p:sp>
          <p:nvSpPr>
            <p:cNvPr id="33" name="object 33"/>
            <p:cNvSpPr/>
            <p:nvPr/>
          </p:nvSpPr>
          <p:spPr>
            <a:xfrm>
              <a:off x="-6" y="5518940"/>
              <a:ext cx="1422400" cy="1339215"/>
            </a:xfrm>
            <a:custGeom>
              <a:avLst/>
              <a:gdLst/>
              <a:ahLst/>
              <a:cxnLst/>
              <a:rect l="l" t="t" r="r" b="b"/>
              <a:pathLst>
                <a:path w="1422400" h="1339215">
                  <a:moveTo>
                    <a:pt x="608307" y="733057"/>
                  </a:moveTo>
                  <a:lnTo>
                    <a:pt x="587222" y="708106"/>
                  </a:lnTo>
                  <a:lnTo>
                    <a:pt x="313304" y="1339058"/>
                  </a:lnTo>
                  <a:lnTo>
                    <a:pt x="345351" y="1339058"/>
                  </a:lnTo>
                  <a:lnTo>
                    <a:pt x="608307" y="733057"/>
                  </a:lnTo>
                  <a:close/>
                </a:path>
                <a:path w="1422400" h="1339215">
                  <a:moveTo>
                    <a:pt x="627325" y="681426"/>
                  </a:moveTo>
                  <a:lnTo>
                    <a:pt x="620121" y="672901"/>
                  </a:lnTo>
                  <a:lnTo>
                    <a:pt x="614393" y="671115"/>
                  </a:lnTo>
                  <a:lnTo>
                    <a:pt x="1" y="822705"/>
                  </a:lnTo>
                  <a:lnTo>
                    <a:pt x="1" y="853037"/>
                  </a:lnTo>
                  <a:lnTo>
                    <a:pt x="587222" y="708106"/>
                  </a:lnTo>
                  <a:lnTo>
                    <a:pt x="608307" y="733057"/>
                  </a:lnTo>
                  <a:lnTo>
                    <a:pt x="628131" y="687371"/>
                  </a:lnTo>
                  <a:lnTo>
                    <a:pt x="627325" y="681426"/>
                  </a:lnTo>
                  <a:close/>
                </a:path>
                <a:path w="1422400" h="1339215">
                  <a:moveTo>
                    <a:pt x="859903" y="520428"/>
                  </a:moveTo>
                  <a:lnTo>
                    <a:pt x="838816" y="495477"/>
                  </a:lnTo>
                  <a:lnTo>
                    <a:pt x="472593" y="1339058"/>
                  </a:lnTo>
                  <a:lnTo>
                    <a:pt x="504578" y="1339058"/>
                  </a:lnTo>
                  <a:lnTo>
                    <a:pt x="601156" y="1116597"/>
                  </a:lnTo>
                  <a:lnTo>
                    <a:pt x="709518" y="1244822"/>
                  </a:lnTo>
                  <a:lnTo>
                    <a:pt x="714610" y="1246782"/>
                  </a:lnTo>
                  <a:lnTo>
                    <a:pt x="719649" y="1245939"/>
                  </a:lnTo>
                  <a:lnTo>
                    <a:pt x="724775" y="1245197"/>
                  </a:lnTo>
                  <a:lnTo>
                    <a:pt x="729007" y="1241810"/>
                  </a:lnTo>
                  <a:lnTo>
                    <a:pt x="730976" y="1237126"/>
                  </a:lnTo>
                  <a:lnTo>
                    <a:pt x="734621" y="1228733"/>
                  </a:lnTo>
                  <a:lnTo>
                    <a:pt x="614290" y="1086345"/>
                  </a:lnTo>
                  <a:lnTo>
                    <a:pt x="859903" y="520428"/>
                  </a:lnTo>
                  <a:close/>
                </a:path>
                <a:path w="1422400" h="1339215">
                  <a:moveTo>
                    <a:pt x="1418863" y="5162"/>
                  </a:moveTo>
                  <a:lnTo>
                    <a:pt x="1412509" y="549"/>
                  </a:lnTo>
                  <a:lnTo>
                    <a:pt x="1404674" y="0"/>
                  </a:lnTo>
                  <a:lnTo>
                    <a:pt x="340831" y="262609"/>
                  </a:lnTo>
                  <a:lnTo>
                    <a:pt x="336880" y="266328"/>
                  </a:lnTo>
                  <a:lnTo>
                    <a:pt x="335216" y="271148"/>
                  </a:lnTo>
                  <a:lnTo>
                    <a:pt x="333637" y="276085"/>
                  </a:lnTo>
                  <a:lnTo>
                    <a:pt x="334616" y="281328"/>
                  </a:lnTo>
                  <a:lnTo>
                    <a:pt x="429887" y="394063"/>
                  </a:lnTo>
                  <a:lnTo>
                    <a:pt x="89493" y="478057"/>
                  </a:lnTo>
                  <a:lnTo>
                    <a:pt x="84539" y="479209"/>
                  </a:lnTo>
                  <a:lnTo>
                    <a:pt x="80587" y="482928"/>
                  </a:lnTo>
                  <a:lnTo>
                    <a:pt x="78915" y="487755"/>
                  </a:lnTo>
                  <a:lnTo>
                    <a:pt x="77335" y="492693"/>
                  </a:lnTo>
                  <a:lnTo>
                    <a:pt x="78324" y="497928"/>
                  </a:lnTo>
                  <a:lnTo>
                    <a:pt x="186686" y="626154"/>
                  </a:lnTo>
                  <a:lnTo>
                    <a:pt x="0" y="672256"/>
                  </a:lnTo>
                  <a:lnTo>
                    <a:pt x="0" y="702500"/>
                  </a:lnTo>
                  <a:lnTo>
                    <a:pt x="239874" y="643298"/>
                  </a:lnTo>
                  <a:lnTo>
                    <a:pt x="119505" y="500865"/>
                  </a:lnTo>
                  <a:lnTo>
                    <a:pt x="483019" y="411140"/>
                  </a:lnTo>
                  <a:lnTo>
                    <a:pt x="375797" y="284265"/>
                  </a:lnTo>
                  <a:lnTo>
                    <a:pt x="1382794" y="35746"/>
                  </a:lnTo>
                  <a:lnTo>
                    <a:pt x="1403918" y="60743"/>
                  </a:lnTo>
                  <a:lnTo>
                    <a:pt x="1421594" y="20020"/>
                  </a:lnTo>
                  <a:lnTo>
                    <a:pt x="1422353" y="12199"/>
                  </a:lnTo>
                  <a:lnTo>
                    <a:pt x="1418863" y="5162"/>
                  </a:lnTo>
                  <a:close/>
                </a:path>
                <a:path w="1422400" h="1339215">
                  <a:moveTo>
                    <a:pt x="874828" y="465013"/>
                  </a:moveTo>
                  <a:lnTo>
                    <a:pt x="868477" y="460406"/>
                  </a:lnTo>
                  <a:lnTo>
                    <a:pt x="860603" y="459809"/>
                  </a:lnTo>
                  <a:lnTo>
                    <a:pt x="218704" y="618247"/>
                  </a:lnTo>
                  <a:lnTo>
                    <a:pt x="239874" y="643298"/>
                  </a:lnTo>
                  <a:lnTo>
                    <a:pt x="838816" y="495477"/>
                  </a:lnTo>
                  <a:lnTo>
                    <a:pt x="859903" y="520428"/>
                  </a:lnTo>
                  <a:lnTo>
                    <a:pt x="877523" y="479830"/>
                  </a:lnTo>
                  <a:lnTo>
                    <a:pt x="878296" y="472024"/>
                  </a:lnTo>
                  <a:lnTo>
                    <a:pt x="874828" y="465013"/>
                  </a:lnTo>
                  <a:close/>
                </a:path>
                <a:path w="1422400" h="1339215">
                  <a:moveTo>
                    <a:pt x="1147646" y="277252"/>
                  </a:moveTo>
                  <a:lnTo>
                    <a:pt x="1126558" y="252298"/>
                  </a:lnTo>
                  <a:lnTo>
                    <a:pt x="713490" y="1203729"/>
                  </a:lnTo>
                  <a:lnTo>
                    <a:pt x="734621" y="1228733"/>
                  </a:lnTo>
                  <a:lnTo>
                    <a:pt x="870633" y="915599"/>
                  </a:lnTo>
                  <a:lnTo>
                    <a:pt x="965810" y="1028222"/>
                  </a:lnTo>
                  <a:lnTo>
                    <a:pt x="970911" y="1030174"/>
                  </a:lnTo>
                  <a:lnTo>
                    <a:pt x="975951" y="1029331"/>
                  </a:lnTo>
                  <a:lnTo>
                    <a:pt x="981067" y="1028598"/>
                  </a:lnTo>
                  <a:lnTo>
                    <a:pt x="985299" y="1025211"/>
                  </a:lnTo>
                  <a:lnTo>
                    <a:pt x="990954" y="1012182"/>
                  </a:lnTo>
                  <a:lnTo>
                    <a:pt x="883767" y="885347"/>
                  </a:lnTo>
                  <a:lnTo>
                    <a:pt x="1147646" y="277252"/>
                  </a:lnTo>
                  <a:close/>
                </a:path>
                <a:path w="1422400" h="1339215">
                  <a:moveTo>
                    <a:pt x="1162534" y="221793"/>
                  </a:moveTo>
                  <a:lnTo>
                    <a:pt x="1156179" y="217180"/>
                  </a:lnTo>
                  <a:lnTo>
                    <a:pt x="1148345" y="216631"/>
                  </a:lnTo>
                  <a:lnTo>
                    <a:pt x="461905" y="386157"/>
                  </a:lnTo>
                  <a:lnTo>
                    <a:pt x="483019" y="411140"/>
                  </a:lnTo>
                  <a:lnTo>
                    <a:pt x="1126558" y="252298"/>
                  </a:lnTo>
                  <a:lnTo>
                    <a:pt x="1147646" y="277252"/>
                  </a:lnTo>
                  <a:lnTo>
                    <a:pt x="1165264" y="236652"/>
                  </a:lnTo>
                  <a:lnTo>
                    <a:pt x="1166024" y="228830"/>
                  </a:lnTo>
                  <a:lnTo>
                    <a:pt x="1162534" y="221793"/>
                  </a:lnTo>
                  <a:close/>
                </a:path>
                <a:path w="1422400" h="1339215">
                  <a:moveTo>
                    <a:pt x="1403918" y="60743"/>
                  </a:moveTo>
                  <a:lnTo>
                    <a:pt x="1382794" y="35746"/>
                  </a:lnTo>
                  <a:lnTo>
                    <a:pt x="969782" y="987129"/>
                  </a:lnTo>
                  <a:lnTo>
                    <a:pt x="990954" y="1012182"/>
                  </a:lnTo>
                  <a:lnTo>
                    <a:pt x="1403918" y="60743"/>
                  </a:lnTo>
                  <a:close/>
                </a:path>
              </a:pathLst>
            </a:custGeom>
            <a:solidFill>
              <a:srgbClr val="B1D7E2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60363" y="426719"/>
              <a:ext cx="1482089" cy="1270253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88276" y="8649290"/>
            <a:ext cx="5759768" cy="481863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134303" rIns="0" bIns="0" rtlCol="0">
            <a:spAutoFit/>
          </a:bodyPr>
          <a:lstStyle/>
          <a:p>
            <a:pPr marL="144780" defTabSz="1371600">
              <a:spcBef>
                <a:spcPts val="1058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BAB</a:t>
            </a:r>
            <a:r>
              <a:rPr sz="2250" kern="0" spc="1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VI</a:t>
            </a:r>
            <a:r>
              <a:rPr sz="225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Ketentuan</a:t>
            </a:r>
            <a:r>
              <a:rPr sz="2250" kern="0" spc="1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Penutup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998641" y="3860102"/>
            <a:ext cx="5945505" cy="0"/>
          </a:xfrm>
          <a:custGeom>
            <a:avLst/>
            <a:gdLst/>
            <a:ahLst/>
            <a:cxnLst/>
            <a:rect l="l" t="t" r="r" b="b"/>
            <a:pathLst>
              <a:path w="3963670">
                <a:moveTo>
                  <a:pt x="0" y="0"/>
                </a:moveTo>
                <a:lnTo>
                  <a:pt x="3963415" y="0"/>
                </a:lnTo>
              </a:path>
            </a:pathLst>
          </a:custGeom>
          <a:ln w="254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061127" y="3874008"/>
            <a:ext cx="5586413" cy="629660"/>
          </a:xfrm>
          <a:prstGeom prst="rect">
            <a:avLst/>
          </a:prstGeom>
        </p:spPr>
        <p:txBody>
          <a:bodyPr vert="horz" wrap="square" lIns="0" tIns="64770" rIns="0" bIns="0" rtlCol="0">
            <a:spAutoFit/>
          </a:bodyPr>
          <a:lstStyle/>
          <a:p>
            <a:pPr marL="19050" marR="7620" defTabSz="1371600">
              <a:lnSpc>
                <a:spcPts val="2175"/>
              </a:lnSpc>
              <a:spcBef>
                <a:spcPts val="510"/>
              </a:spcBef>
            </a:pP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Teknis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pengumpulan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data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Harga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Satuan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pokok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sektor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konstruksi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di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Kementerian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PUPR</a:t>
            </a:r>
            <a:endParaRPr sz="21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280214" y="2329054"/>
            <a:ext cx="11683364" cy="6201728"/>
            <a:chOff x="4186809" y="1552702"/>
            <a:chExt cx="7788909" cy="4134485"/>
          </a:xfrm>
        </p:grpSpPr>
        <p:sp>
          <p:nvSpPr>
            <p:cNvPr id="39" name="object 39"/>
            <p:cNvSpPr/>
            <p:nvPr/>
          </p:nvSpPr>
          <p:spPr>
            <a:xfrm>
              <a:off x="7999095" y="3090163"/>
              <a:ext cx="3963670" cy="2583815"/>
            </a:xfrm>
            <a:custGeom>
              <a:avLst/>
              <a:gdLst/>
              <a:ahLst/>
              <a:cxnLst/>
              <a:rect l="l" t="t" r="r" b="b"/>
              <a:pathLst>
                <a:path w="3963670" h="2583815">
                  <a:moveTo>
                    <a:pt x="0" y="0"/>
                  </a:moveTo>
                  <a:lnTo>
                    <a:pt x="3963415" y="0"/>
                  </a:lnTo>
                </a:path>
                <a:path w="3963670" h="2583815">
                  <a:moveTo>
                    <a:pt x="0" y="516763"/>
                  </a:moveTo>
                  <a:lnTo>
                    <a:pt x="3963415" y="516763"/>
                  </a:lnTo>
                </a:path>
                <a:path w="3963670" h="2583815">
                  <a:moveTo>
                    <a:pt x="0" y="1033526"/>
                  </a:moveTo>
                  <a:lnTo>
                    <a:pt x="3963415" y="1033526"/>
                  </a:lnTo>
                </a:path>
                <a:path w="3963670" h="2583815">
                  <a:moveTo>
                    <a:pt x="0" y="1550289"/>
                  </a:moveTo>
                  <a:lnTo>
                    <a:pt x="3963415" y="1550289"/>
                  </a:lnTo>
                </a:path>
                <a:path w="3963670" h="2583815">
                  <a:moveTo>
                    <a:pt x="0" y="2067052"/>
                  </a:moveTo>
                  <a:lnTo>
                    <a:pt x="3963415" y="2067052"/>
                  </a:lnTo>
                </a:path>
                <a:path w="3963670" h="2583815">
                  <a:moveTo>
                    <a:pt x="0" y="2583802"/>
                  </a:moveTo>
                  <a:lnTo>
                    <a:pt x="3963415" y="2583802"/>
                  </a:lnTo>
                </a:path>
              </a:pathLst>
            </a:custGeom>
            <a:ln w="254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186809" y="1552702"/>
              <a:ext cx="2089150" cy="644525"/>
            </a:xfrm>
            <a:custGeom>
              <a:avLst/>
              <a:gdLst/>
              <a:ahLst/>
              <a:cxnLst/>
              <a:rect l="l" t="t" r="r" b="b"/>
              <a:pathLst>
                <a:path w="2089150" h="644525">
                  <a:moveTo>
                    <a:pt x="2074037" y="0"/>
                  </a:moveTo>
                  <a:lnTo>
                    <a:pt x="20574" y="0"/>
                  </a:lnTo>
                  <a:lnTo>
                    <a:pt x="15112" y="0"/>
                  </a:lnTo>
                  <a:lnTo>
                    <a:pt x="9905" y="7238"/>
                  </a:lnTo>
                  <a:lnTo>
                    <a:pt x="396" y="55141"/>
                  </a:lnTo>
                  <a:lnTo>
                    <a:pt x="0" y="68580"/>
                  </a:lnTo>
                  <a:lnTo>
                    <a:pt x="0" y="575690"/>
                  </a:lnTo>
                  <a:lnTo>
                    <a:pt x="3428" y="613767"/>
                  </a:lnTo>
                  <a:lnTo>
                    <a:pt x="15112" y="644398"/>
                  </a:lnTo>
                  <a:lnTo>
                    <a:pt x="2074037" y="644398"/>
                  </a:lnTo>
                  <a:lnTo>
                    <a:pt x="2087578" y="601948"/>
                  </a:lnTo>
                  <a:lnTo>
                    <a:pt x="2089150" y="575690"/>
                  </a:lnTo>
                  <a:lnTo>
                    <a:pt x="2089150" y="68580"/>
                  </a:lnTo>
                  <a:lnTo>
                    <a:pt x="2085667" y="30503"/>
                  </a:lnTo>
                  <a:lnTo>
                    <a:pt x="2079243" y="7238"/>
                  </a:lnTo>
                  <a:lnTo>
                    <a:pt x="2074037" y="0"/>
                  </a:lnTo>
                  <a:close/>
                </a:path>
              </a:pathLst>
            </a:custGeom>
            <a:solidFill>
              <a:srgbClr val="DBBD91"/>
            </a:solidFill>
          </p:spPr>
          <p:txBody>
            <a:bodyPr wrap="square" lIns="0" tIns="0" rIns="0" bIns="0" rtlCol="0"/>
            <a:lstStyle/>
            <a:p>
              <a:pPr defTabSz="1371600"/>
              <a:endParaRPr sz="2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2061127" y="4818050"/>
            <a:ext cx="3939540" cy="343364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defTabSz="1371600">
              <a:spcBef>
                <a:spcPts val="158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Acuan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dalam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Penyusunan</a:t>
            </a:r>
            <a:r>
              <a:rPr sz="2100" kern="0" spc="-12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061127" y="5594031"/>
            <a:ext cx="2914650" cy="34240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Biaya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Penerapan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SMKK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061127" y="6369368"/>
            <a:ext cx="3755708" cy="34240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r>
              <a:rPr sz="2100" kern="0" spc="-6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Bidang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Sumber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Daya</a:t>
            </a:r>
            <a:r>
              <a:rPr sz="210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Air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061127" y="7144892"/>
            <a:ext cx="3105150" cy="34240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r>
              <a:rPr sz="2100" kern="0" spc="-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Bidang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Bina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Marga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061127" y="7919846"/>
            <a:ext cx="5107305" cy="34240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r>
              <a:rPr sz="21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Bidang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Cipta</a:t>
            </a:r>
            <a:r>
              <a:rPr sz="21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Karya</a:t>
            </a:r>
            <a:r>
              <a:rPr sz="2100" kern="0" spc="-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dan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Perumahan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061127" y="8695183"/>
            <a:ext cx="3004184" cy="34240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defTabSz="1371600">
              <a:spcBef>
                <a:spcPts val="15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Pengajuan</a:t>
            </a:r>
            <a:r>
              <a:rPr sz="2100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Usulan</a:t>
            </a:r>
            <a:r>
              <a:rPr sz="2100" kern="0" spc="-14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25817" y="2655113"/>
            <a:ext cx="1887855" cy="395301"/>
          </a:xfrm>
          <a:prstGeom prst="rect">
            <a:avLst/>
          </a:prstGeom>
        </p:spPr>
        <p:txBody>
          <a:bodyPr vert="horz" wrap="square" lIns="0" tIns="25718" rIns="0" bIns="0" rtlCol="0">
            <a:spAutoFit/>
          </a:bodyPr>
          <a:lstStyle/>
          <a:p>
            <a:pPr marL="19050" defTabSz="1371600">
              <a:spcBef>
                <a:spcPts val="203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3</a:t>
            </a:r>
            <a:r>
              <a:rPr sz="2400" kern="0" spc="2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LAMPIRAN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312218" y="3521201"/>
            <a:ext cx="3133725" cy="1904239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127635" rIns="0" bIns="0" rtlCol="0">
            <a:spAutoFit/>
          </a:bodyPr>
          <a:lstStyle/>
          <a:p>
            <a:pPr marL="154305" defTabSz="1371600">
              <a:spcBef>
                <a:spcPts val="1005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LAMPIRAN</a:t>
            </a:r>
            <a:r>
              <a:rPr sz="2250" kern="0" spc="2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I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54305" marR="1092518" defTabSz="1371600">
              <a:lnSpc>
                <a:spcPct val="105300"/>
              </a:lnSpc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Tata</a:t>
            </a:r>
            <a:r>
              <a:rPr sz="2250" kern="0" spc="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Cara</a:t>
            </a:r>
            <a:r>
              <a:rPr sz="2250" kern="0" spc="1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dan </a:t>
            </a:r>
            <a:r>
              <a:rPr sz="225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Persyaratan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54305" marR="449580" defTabSz="1371600">
              <a:lnSpc>
                <a:spcPct val="105300"/>
              </a:lnSpc>
              <a:spcBef>
                <a:spcPts val="23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Penyusunan</a:t>
            </a:r>
            <a:r>
              <a:rPr sz="2250" kern="0" spc="3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Harga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Satuan</a:t>
            </a:r>
            <a:r>
              <a:rPr sz="2250" kern="0" spc="17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Pekerjaan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289928" y="5745860"/>
            <a:ext cx="3156585" cy="804387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98108" rIns="0" bIns="0" rtlCol="0">
            <a:spAutoFit/>
          </a:bodyPr>
          <a:lstStyle/>
          <a:p>
            <a:pPr marL="203835" defTabSz="1371600">
              <a:spcBef>
                <a:spcPts val="773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LAMPIRAN</a:t>
            </a:r>
            <a:r>
              <a:rPr sz="2250" kern="0" spc="2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II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203835" defTabSz="1371600">
              <a:spcBef>
                <a:spcPts val="143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AHSP</a:t>
            </a:r>
            <a:r>
              <a:rPr sz="2250" kern="0" spc="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Bidang</a:t>
            </a:r>
            <a:r>
              <a:rPr sz="2250" kern="0" spc="18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Umum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289928" y="6915549"/>
            <a:ext cx="3156585" cy="1147302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98108" rIns="0" bIns="0" rtlCol="0">
            <a:spAutoFit/>
          </a:bodyPr>
          <a:lstStyle/>
          <a:p>
            <a:pPr marL="203835" defTabSz="1371600">
              <a:spcBef>
                <a:spcPts val="773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LAMPIRAN</a:t>
            </a:r>
            <a:r>
              <a:rPr sz="2250" kern="0" spc="2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III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203835" marR="586740" defTabSz="1371600">
              <a:lnSpc>
                <a:spcPct val="105300"/>
              </a:lnSpc>
              <a:spcBef>
                <a:spcPts val="8"/>
              </a:spcBef>
            </a:pP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Rincian</a:t>
            </a:r>
            <a:r>
              <a:rPr sz="2250" kern="0" spc="1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Biaya </a:t>
            </a:r>
            <a:r>
              <a:rPr sz="22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Penerapan</a:t>
            </a:r>
            <a:r>
              <a:rPr sz="2250" kern="0" spc="2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SMKK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1139679" y="3749040"/>
            <a:ext cx="650558" cy="906780"/>
            <a:chOff x="7426452" y="2499360"/>
            <a:chExt cx="433705" cy="604520"/>
          </a:xfrm>
        </p:grpSpPr>
        <p:pic>
          <p:nvPicPr>
            <p:cNvPr id="52" name="object 5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26452" y="2581643"/>
              <a:ext cx="433590" cy="36958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32548" y="2499360"/>
              <a:ext cx="421398" cy="604265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11404092" y="3851644"/>
            <a:ext cx="129540" cy="510717"/>
          </a:xfrm>
          <a:prstGeom prst="rect">
            <a:avLst/>
          </a:prstGeom>
        </p:spPr>
        <p:txBody>
          <a:bodyPr vert="horz" wrap="square" lIns="0" tIns="25718" rIns="0" bIns="0" rtlCol="0">
            <a:spAutoFit/>
          </a:bodyPr>
          <a:lstStyle/>
          <a:p>
            <a:pPr marL="19050" defTabSz="1371600">
              <a:spcBef>
                <a:spcPts val="203"/>
              </a:spcBef>
            </a:pPr>
            <a:r>
              <a:rPr sz="31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i</a:t>
            </a:r>
            <a:endParaRPr sz="31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1055096" y="4647438"/>
            <a:ext cx="927735" cy="4783455"/>
            <a:chOff x="7370064" y="3098292"/>
            <a:chExt cx="618490" cy="3188970"/>
          </a:xfrm>
        </p:grpSpPr>
        <p:pic>
          <p:nvPicPr>
            <p:cNvPr id="56" name="object 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7120" y="3180549"/>
              <a:ext cx="432079" cy="3711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12736" y="3098292"/>
              <a:ext cx="482346" cy="60579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41692" y="3681971"/>
              <a:ext cx="433590" cy="37110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88352" y="3599688"/>
              <a:ext cx="543293" cy="60578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63028" y="4209249"/>
              <a:ext cx="432079" cy="3711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402068" y="4128516"/>
              <a:ext cx="557009" cy="60426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55408" y="4733531"/>
              <a:ext cx="433590" cy="37110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24928" y="4651248"/>
              <a:ext cx="496062" cy="60578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63028" y="5218176"/>
              <a:ext cx="433590" cy="37110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402068" y="5135880"/>
              <a:ext cx="557009" cy="60579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63028" y="5763768"/>
              <a:ext cx="432079" cy="3711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70064" y="5681472"/>
              <a:ext cx="617981" cy="605790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11310365" y="4487647"/>
            <a:ext cx="422910" cy="47066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4768" marR="90488" indent="37148" defTabSz="1371600">
              <a:lnSpc>
                <a:spcPct val="156700"/>
              </a:lnSpc>
              <a:spcBef>
                <a:spcPts val="135"/>
              </a:spcBef>
            </a:pPr>
            <a:r>
              <a:rPr sz="315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ii iii</a:t>
            </a:r>
            <a:endParaRPr sz="31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66675" marR="48576" indent="-1905" algn="just" defTabSz="1371600">
              <a:lnSpc>
                <a:spcPct val="157600"/>
              </a:lnSpc>
              <a:spcBef>
                <a:spcPts val="285"/>
              </a:spcBef>
            </a:pPr>
            <a:r>
              <a:rPr sz="315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iv </a:t>
            </a:r>
            <a:r>
              <a:rPr sz="31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v </a:t>
            </a:r>
            <a:r>
              <a:rPr sz="315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vi</a:t>
            </a:r>
            <a:endParaRPr sz="31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9050" defTabSz="1371600">
              <a:spcBef>
                <a:spcPts val="2655"/>
              </a:spcBef>
            </a:pPr>
            <a:r>
              <a:rPr sz="3150" kern="0" spc="-38" dirty="0">
                <a:solidFill>
                  <a:sysClr val="windowText" lastClr="000000"/>
                </a:solidFill>
                <a:latin typeface="Arial MT"/>
                <a:cs typeface="Arial MT"/>
              </a:rPr>
              <a:t>vii</a:t>
            </a:r>
            <a:endParaRPr sz="31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113771" y="3314318"/>
            <a:ext cx="6319838" cy="39433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9050" defTabSz="1371600">
              <a:spcBef>
                <a:spcPts val="195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SE</a:t>
            </a:r>
            <a:r>
              <a:rPr sz="240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Dirjen</a:t>
            </a:r>
            <a:r>
              <a:rPr sz="2400" kern="0" spc="8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Bina</a:t>
            </a:r>
            <a:r>
              <a:rPr sz="240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Konstruksi</a:t>
            </a:r>
            <a:r>
              <a:rPr sz="2400" kern="0" spc="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No.30/SE/Dk/2025: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7518760" y="9555436"/>
            <a:ext cx="659130" cy="585788"/>
          </a:xfrm>
          <a:custGeom>
            <a:avLst/>
            <a:gdLst/>
            <a:ahLst/>
            <a:cxnLst/>
            <a:rect l="l" t="t" r="r" b="b"/>
            <a:pathLst>
              <a:path w="439420" h="390525">
                <a:moveTo>
                  <a:pt x="439242" y="0"/>
                </a:moveTo>
                <a:lnTo>
                  <a:pt x="0" y="0"/>
                </a:lnTo>
                <a:lnTo>
                  <a:pt x="0" y="390436"/>
                </a:lnTo>
                <a:lnTo>
                  <a:pt x="439242" y="390436"/>
                </a:lnTo>
                <a:lnTo>
                  <a:pt x="43924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371600"/>
            <a:endParaRPr sz="2700" kern="0">
              <a:solidFill>
                <a:sysClr val="windowText" lastClr="000000"/>
              </a:solidFill>
            </a:endParaRPr>
          </a:p>
        </p:txBody>
      </p:sp>
      <p:sp>
        <p:nvSpPr>
          <p:cNvPr id="71" name="object 7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defTabSz="1371600">
              <a:lnSpc>
                <a:spcPts val="2421"/>
              </a:lnSpc>
            </a:pPr>
            <a:fld id="{81D60167-4931-47E6-BA6A-407CBD079E47}" type="slidenum">
              <a:rPr kern="0" spc="-38" dirty="0">
                <a:solidFill>
                  <a:prstClr val="white"/>
                </a:solidFill>
              </a:rPr>
              <a:pPr marL="57150" defTabSz="1371600">
                <a:lnSpc>
                  <a:spcPts val="2421"/>
                </a:lnSpc>
              </a:pPr>
              <a:t>8</a:t>
            </a:fld>
            <a:endParaRPr kern="0" spc="-38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0" y="-17420"/>
            <a:ext cx="18363954" cy="10460511"/>
            <a:chOff x="0" y="-11613"/>
            <a:chExt cx="12242635" cy="6973673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597175" y="-11613"/>
              <a:ext cx="645460" cy="6973673"/>
              <a:chOff x="11597175" y="-11613"/>
              <a:chExt cx="645460" cy="6973673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597175" y="6353625"/>
                <a:ext cx="645460" cy="608435"/>
                <a:chOff x="11597175" y="6339770"/>
                <a:chExt cx="645460" cy="608435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597175" y="6459146"/>
                  <a:ext cx="645460" cy="4890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80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203;g2292bbf86fb_1_30"/>
          <p:cNvSpPr txBox="1"/>
          <p:nvPr/>
        </p:nvSpPr>
        <p:spPr>
          <a:xfrm>
            <a:off x="706193" y="824102"/>
            <a:ext cx="103422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KECIL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" name="Google Shape;202;g2292bbf86fb_1_30">
            <a:extLst>
              <a:ext uri="{FF2B5EF4-FFF2-40B4-BE49-F238E27FC236}">
                <a16:creationId xmlns:a16="http://schemas.microsoft.com/office/drawing/2014/main" id="{21EBD4FD-C04C-ECC0-23A8-89D4DDD9BA0F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 6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16DAB-12E1-EF59-390A-8E4D3C877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267" y="1595822"/>
            <a:ext cx="14287517" cy="843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6259EB-5582-6EEE-CA1C-75B828DFB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945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20"/>
            <a:ext cx="18401117" cy="10410990"/>
            <a:chOff x="0" y="-11613"/>
            <a:chExt cx="12267410" cy="6940659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04021" y="-11613"/>
              <a:ext cx="663389" cy="6940659"/>
              <a:chOff x="11604021" y="-11613"/>
              <a:chExt cx="663389" cy="6940659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04021" y="6353625"/>
                <a:ext cx="663389" cy="575421"/>
                <a:chOff x="11604021" y="6339770"/>
                <a:chExt cx="663389" cy="575421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604021" y="6504660"/>
                  <a:ext cx="663389" cy="410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81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203;g2292bbf86fb_1_30"/>
          <p:cNvSpPr txBox="1"/>
          <p:nvPr/>
        </p:nvSpPr>
        <p:spPr>
          <a:xfrm>
            <a:off x="706193" y="824102"/>
            <a:ext cx="103422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KECIL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" name="Google Shape;202;g2292bbf86fb_1_30">
            <a:extLst>
              <a:ext uri="{FF2B5EF4-FFF2-40B4-BE49-F238E27FC236}">
                <a16:creationId xmlns:a16="http://schemas.microsoft.com/office/drawing/2014/main" id="{17592DD8-2C71-E7DF-E198-BB2B9136C49D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 6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CBD0C-A1FB-CB87-95FB-7D4C8847B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251" y="1515751"/>
            <a:ext cx="14536113" cy="8483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31E6C-49E4-CA29-31AE-C11C5BA2D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562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0" y="-17419"/>
            <a:ext cx="18414564" cy="10307183"/>
            <a:chOff x="0" y="-11613"/>
            <a:chExt cx="12276375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595056" y="-11613"/>
              <a:ext cx="681319" cy="6862131"/>
              <a:chOff x="11595056" y="-11613"/>
              <a:chExt cx="68131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595056" y="6353625"/>
                <a:ext cx="681319" cy="496893"/>
                <a:chOff x="11595056" y="6339770"/>
                <a:chExt cx="681319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595056" y="6444121"/>
                  <a:ext cx="681319" cy="3420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82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203;g2292bbf86fb_1_30"/>
          <p:cNvSpPr txBox="1"/>
          <p:nvPr/>
        </p:nvSpPr>
        <p:spPr>
          <a:xfrm>
            <a:off x="706193" y="824102"/>
            <a:ext cx="103422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KECIL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" name="Google Shape;202;g2292bbf86fb_1_30">
            <a:extLst>
              <a:ext uri="{FF2B5EF4-FFF2-40B4-BE49-F238E27FC236}">
                <a16:creationId xmlns:a16="http://schemas.microsoft.com/office/drawing/2014/main" id="{A7BD2005-7E33-D1C2-6B93-B6E9B3550AF2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 6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7E96F-575E-DAE2-AD33-93E0F9E8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103" y="1476231"/>
            <a:ext cx="14596391" cy="8533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C9CEA-6811-82BD-A20B-3007057AD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123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20"/>
            <a:ext cx="18384662" cy="10410990"/>
            <a:chOff x="0" y="-11613"/>
            <a:chExt cx="12256440" cy="6940659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539263" y="-11613"/>
              <a:ext cx="717177" cy="6940659"/>
              <a:chOff x="11539263" y="-11613"/>
              <a:chExt cx="717177" cy="6940659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539263" y="6353625"/>
                <a:ext cx="717177" cy="575421"/>
                <a:chOff x="11539263" y="6339770"/>
                <a:chExt cx="717177" cy="575421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539263" y="6478857"/>
                  <a:ext cx="717177" cy="4363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83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203;g2292bbf86fb_1_30"/>
          <p:cNvSpPr txBox="1"/>
          <p:nvPr/>
        </p:nvSpPr>
        <p:spPr>
          <a:xfrm>
            <a:off x="706193" y="824102"/>
            <a:ext cx="103422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KECIL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Google Shape;202;g2292bbf86fb_1_30">
            <a:extLst>
              <a:ext uri="{FF2B5EF4-FFF2-40B4-BE49-F238E27FC236}">
                <a16:creationId xmlns:a16="http://schemas.microsoft.com/office/drawing/2014/main" id="{8BECCC2D-CF3C-F886-9C5B-53BACBBD5197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 6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E6AA0-A24D-E08A-C117-3BEC03BE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066" y="1592138"/>
            <a:ext cx="14400258" cy="852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68A5CC-34BC-AD04-CF67-015F7B9B2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474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0" y="-17419"/>
            <a:ext cx="18330873" cy="10456091"/>
            <a:chOff x="0" y="-11613"/>
            <a:chExt cx="12220581" cy="6970726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575121" y="-11613"/>
              <a:ext cx="645460" cy="6970726"/>
              <a:chOff x="11575121" y="-11613"/>
              <a:chExt cx="645460" cy="6970726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575121" y="6353625"/>
                <a:ext cx="645460" cy="605488"/>
                <a:chOff x="11575121" y="6339770"/>
                <a:chExt cx="645460" cy="605488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575121" y="6456199"/>
                  <a:ext cx="645460" cy="4890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84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203;g2292bbf86fb_1_30"/>
          <p:cNvSpPr txBox="1"/>
          <p:nvPr/>
        </p:nvSpPr>
        <p:spPr>
          <a:xfrm>
            <a:off x="706193" y="824102"/>
            <a:ext cx="103422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KECIL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Google Shape;202;g2292bbf86fb_1_30">
            <a:extLst>
              <a:ext uri="{FF2B5EF4-FFF2-40B4-BE49-F238E27FC236}">
                <a16:creationId xmlns:a16="http://schemas.microsoft.com/office/drawing/2014/main" id="{C148E63A-753B-6084-8782-1308EE20299A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 6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BAFEC-7B4F-5440-687A-F32767128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454" y="1506872"/>
            <a:ext cx="14630405" cy="8565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06AE8-12F4-645E-0146-6ADD8CC08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506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20"/>
            <a:ext cx="18401117" cy="10410990"/>
            <a:chOff x="0" y="-11613"/>
            <a:chExt cx="12267410" cy="6940659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04021" y="-11613"/>
              <a:ext cx="663389" cy="6940659"/>
              <a:chOff x="11604021" y="-11613"/>
              <a:chExt cx="663389" cy="6940659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04021" y="6353625"/>
                <a:ext cx="663389" cy="575421"/>
                <a:chOff x="11604021" y="6339770"/>
                <a:chExt cx="663389" cy="575421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604021" y="6497179"/>
                  <a:ext cx="663389" cy="4180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85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 6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3" y="824102"/>
            <a:ext cx="103422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KECIL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11258-689E-02EB-7D7F-EC4FF4B86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304" y="1624542"/>
            <a:ext cx="14263679" cy="8384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AF80BD-5BB6-525A-03F6-76658FD42D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385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>
          <a:extLst>
            <a:ext uri="{FF2B5EF4-FFF2-40B4-BE49-F238E27FC236}">
              <a16:creationId xmlns:a16="http://schemas.microsoft.com/office/drawing/2014/main" id="{5BA5F3EF-CF5C-A304-C69F-90752B067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C0860F-C96B-95E6-8CAB-8E9050549DD8}"/>
              </a:ext>
            </a:extLst>
          </p:cNvPr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>
            <a:extLst>
              <a:ext uri="{FF2B5EF4-FFF2-40B4-BE49-F238E27FC236}">
                <a16:creationId xmlns:a16="http://schemas.microsoft.com/office/drawing/2014/main" id="{713AF28F-3D30-DF67-E3A4-68413EA4DC9F}"/>
              </a:ext>
            </a:extLst>
          </p:cNvPr>
          <p:cNvGrpSpPr/>
          <p:nvPr/>
        </p:nvGrpSpPr>
        <p:grpSpPr>
          <a:xfrm>
            <a:off x="0" y="-17419"/>
            <a:ext cx="18421845" cy="10307183"/>
            <a:chOff x="0" y="-11613"/>
            <a:chExt cx="12281229" cy="6871454"/>
          </a:xfrm>
        </p:grpSpPr>
        <p:grpSp>
          <p:nvGrpSpPr>
            <p:cNvPr id="652" name="Google Shape;652;p10">
              <a:extLst>
                <a:ext uri="{FF2B5EF4-FFF2-40B4-BE49-F238E27FC236}">
                  <a16:creationId xmlns:a16="http://schemas.microsoft.com/office/drawing/2014/main" id="{A827B153-3651-87D9-7D1F-CA0A47A130F3}"/>
                </a:ext>
              </a:extLst>
            </p:cNvPr>
            <p:cNvGrpSpPr/>
            <p:nvPr/>
          </p:nvGrpSpPr>
          <p:grpSpPr>
            <a:xfrm>
              <a:off x="11599910" y="-11613"/>
              <a:ext cx="681319" cy="6862131"/>
              <a:chOff x="11599910" y="-11613"/>
              <a:chExt cx="681319" cy="6862131"/>
            </a:xfrm>
          </p:grpSpPr>
          <p:grpSp>
            <p:nvGrpSpPr>
              <p:cNvPr id="653" name="Google Shape;653;p10">
                <a:extLst>
                  <a:ext uri="{FF2B5EF4-FFF2-40B4-BE49-F238E27FC236}">
                    <a16:creationId xmlns:a16="http://schemas.microsoft.com/office/drawing/2014/main" id="{299276CF-123B-4ABE-0CEC-7DD76A96C22C}"/>
                  </a:ext>
                </a:extLst>
              </p:cNvPr>
              <p:cNvGrpSpPr/>
              <p:nvPr/>
            </p:nvGrpSpPr>
            <p:grpSpPr>
              <a:xfrm>
                <a:off x="11599910" y="6353625"/>
                <a:ext cx="681319" cy="496893"/>
                <a:chOff x="11599910" y="6339770"/>
                <a:chExt cx="681319" cy="496893"/>
              </a:xfrm>
            </p:grpSpPr>
            <p:sp>
              <p:nvSpPr>
                <p:cNvPr id="654" name="Google Shape;654;p10">
                  <a:extLst>
                    <a:ext uri="{FF2B5EF4-FFF2-40B4-BE49-F238E27FC236}">
                      <a16:creationId xmlns:a16="http://schemas.microsoft.com/office/drawing/2014/main" id="{4947E3C0-E439-9E3F-A882-2CE37CE4D0DC}"/>
                    </a:ext>
                  </a:extLst>
                </p:cNvPr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>
                  <a:extLst>
                    <a:ext uri="{FF2B5EF4-FFF2-40B4-BE49-F238E27FC236}">
                      <a16:creationId xmlns:a16="http://schemas.microsoft.com/office/drawing/2014/main" id="{A8DAA2E5-687A-3CE2-ABBB-41C76F9458CB}"/>
                    </a:ext>
                  </a:extLst>
                </p:cNvPr>
                <p:cNvSpPr txBox="1"/>
                <p:nvPr/>
              </p:nvSpPr>
              <p:spPr>
                <a:xfrm>
                  <a:off x="11599910" y="6495651"/>
                  <a:ext cx="681319" cy="3410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86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>
                <a:extLst>
                  <a:ext uri="{FF2B5EF4-FFF2-40B4-BE49-F238E27FC236}">
                    <a16:creationId xmlns:a16="http://schemas.microsoft.com/office/drawing/2014/main" id="{A37A4C4E-D606-7A67-0B48-FDE458E2DBDA}"/>
                  </a:ext>
                </a:extLst>
              </p:cNvPr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>
              <a:extLst>
                <a:ext uri="{FF2B5EF4-FFF2-40B4-BE49-F238E27FC236}">
                  <a16:creationId xmlns:a16="http://schemas.microsoft.com/office/drawing/2014/main" id="{9446DFEE-70E9-F000-56AC-43BF1DDAA413}"/>
                </a:ext>
              </a:extLst>
            </p:cNvPr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>
            <a:extLst>
              <a:ext uri="{FF2B5EF4-FFF2-40B4-BE49-F238E27FC236}">
                <a16:creationId xmlns:a16="http://schemas.microsoft.com/office/drawing/2014/main" id="{F2665488-637C-AA8A-F656-E7E668C1CACD}"/>
              </a:ext>
            </a:extLst>
          </p:cNvPr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>
            <a:extLst>
              <a:ext uri="{FF2B5EF4-FFF2-40B4-BE49-F238E27FC236}">
                <a16:creationId xmlns:a16="http://schemas.microsoft.com/office/drawing/2014/main" id="{091C3C77-B68C-16F2-08F9-B157B888CC1D}"/>
              </a:ext>
            </a:extLst>
          </p:cNvPr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>
            <a:extLst>
              <a:ext uri="{FF2B5EF4-FFF2-40B4-BE49-F238E27FC236}">
                <a16:creationId xmlns:a16="http://schemas.microsoft.com/office/drawing/2014/main" id="{36C76C61-B31C-30CD-9084-FF74D6EBCD81}"/>
              </a:ext>
            </a:extLst>
          </p:cNvPr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 6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>
            <a:extLst>
              <a:ext uri="{FF2B5EF4-FFF2-40B4-BE49-F238E27FC236}">
                <a16:creationId xmlns:a16="http://schemas.microsoft.com/office/drawing/2014/main" id="{E4685BB4-6FA2-899F-56D8-98C9F4E0DC35}"/>
              </a:ext>
            </a:extLst>
          </p:cNvPr>
          <p:cNvSpPr txBox="1"/>
          <p:nvPr/>
        </p:nvSpPr>
        <p:spPr>
          <a:xfrm>
            <a:off x="706193" y="824102"/>
            <a:ext cx="103422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KECIL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A291C-D1D9-BB61-35DE-29C98519D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176" y="1544462"/>
            <a:ext cx="15579047" cy="8627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23CD1-F884-2FD9-75C7-8BF778A3F1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361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24a72d3ef30_0_72" descr="SKKNI Untuk K3 Konstruksi Di Indonesia - Mutiara Mutu Sertifikasi"/>
          <p:cNvPicPr preferRelativeResize="0"/>
          <p:nvPr/>
        </p:nvPicPr>
        <p:blipFill rotWithShape="1">
          <a:blip r:embed="rId3">
            <a:alphaModFix amt="22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  <p:sp>
        <p:nvSpPr>
          <p:cNvPr id="149" name="Google Shape;149;g24a72d3ef30_0_72"/>
          <p:cNvSpPr/>
          <p:nvPr/>
        </p:nvSpPr>
        <p:spPr>
          <a:xfrm>
            <a:off x="1731499" y="2959951"/>
            <a:ext cx="16548065" cy="4323053"/>
          </a:xfrm>
          <a:custGeom>
            <a:avLst/>
            <a:gdLst/>
            <a:ahLst/>
            <a:cxnLst/>
            <a:rect l="l" t="t" r="r" b="b"/>
            <a:pathLst>
              <a:path w="8091963" h="1725769" extrusionOk="0">
                <a:moveTo>
                  <a:pt x="0" y="0"/>
                </a:moveTo>
                <a:lnTo>
                  <a:pt x="8091963" y="0"/>
                </a:lnTo>
                <a:lnTo>
                  <a:pt x="8091963" y="1725769"/>
                </a:lnTo>
                <a:lnTo>
                  <a:pt x="0" y="1725769"/>
                </a:lnTo>
                <a:close/>
              </a:path>
            </a:pathLst>
          </a:custGeom>
          <a:solidFill>
            <a:srgbClr val="12253F">
              <a:alpha val="94117"/>
            </a:srgbClr>
          </a:solidFill>
          <a:ln>
            <a:noFill/>
          </a:ln>
        </p:spPr>
        <p:txBody>
          <a:bodyPr/>
          <a:lstStyle/>
          <a:p>
            <a:pPr defTabSz="914445">
              <a:buClr>
                <a:srgbClr val="000000"/>
              </a:buClr>
              <a:defRPr/>
            </a:pPr>
            <a:endParaRPr lang="id-ID"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g24a72d3ef30_0_72"/>
          <p:cNvSpPr txBox="1">
            <a:spLocks noGrp="1"/>
          </p:cNvSpPr>
          <p:nvPr>
            <p:ph type="title"/>
          </p:nvPr>
        </p:nvSpPr>
        <p:spPr>
          <a:xfrm>
            <a:off x="5638895" y="3220243"/>
            <a:ext cx="12210000" cy="34815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-US" dirty="0">
                <a:solidFill>
                  <a:schemeClr val="lt1"/>
                </a:solidFill>
              </a:rPr>
              <a:t>TABEL KOMPONEN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BIAYA PENERAPAN SMKK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(</a:t>
            </a:r>
            <a:r>
              <a:rPr lang="en-US" dirty="0" err="1">
                <a:solidFill>
                  <a:schemeClr val="lt1"/>
                </a:solidFill>
              </a:rPr>
              <a:t>Risiko</a:t>
            </a:r>
            <a:r>
              <a:rPr lang="en-US" dirty="0">
                <a:solidFill>
                  <a:schemeClr val="lt1"/>
                </a:solidFill>
              </a:rPr>
              <a:t> KK Sedang / </a:t>
            </a:r>
            <a:r>
              <a:rPr lang="en-US" dirty="0" err="1">
                <a:solidFill>
                  <a:schemeClr val="lt1"/>
                </a:solidFill>
              </a:rPr>
              <a:t>Besar</a:t>
            </a:r>
            <a:r>
              <a:rPr lang="en-US" dirty="0">
                <a:solidFill>
                  <a:schemeClr val="lt1"/>
                </a:solidFill>
              </a:rPr>
              <a:t>)</a:t>
            </a:r>
            <a:endParaRPr lang="id-ID" dirty="0">
              <a:solidFill>
                <a:schemeClr val="lt1"/>
              </a:solidFill>
            </a:endParaRPr>
          </a:p>
        </p:txBody>
      </p:sp>
      <p:sp>
        <p:nvSpPr>
          <p:cNvPr id="151" name="Google Shape;151;g24a72d3ef30_0_72"/>
          <p:cNvSpPr txBox="1"/>
          <p:nvPr/>
        </p:nvSpPr>
        <p:spPr>
          <a:xfrm>
            <a:off x="2551451" y="4037629"/>
            <a:ext cx="2464800" cy="2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lnSpc>
                <a:spcPct val="139194"/>
              </a:lnSpc>
              <a:buClr>
                <a:srgbClr val="EF9421"/>
              </a:buClr>
              <a:buSzPts val="16668"/>
              <a:defRPr/>
            </a:pPr>
            <a:r>
              <a:rPr lang="en-ID" sz="12000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0</a:t>
            </a:r>
            <a:r>
              <a:rPr lang="id-ID" sz="12000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120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2" name="Google Shape;152;g24a72d3ef30_0_72"/>
          <p:cNvCxnSpPr/>
          <p:nvPr/>
        </p:nvCxnSpPr>
        <p:spPr>
          <a:xfrm>
            <a:off x="5208224" y="3858234"/>
            <a:ext cx="0" cy="2205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9661524-0FDF-02E4-2F8C-C05AC115E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826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357767" cy="10307183"/>
            <a:chOff x="0" y="-11613"/>
            <a:chExt cx="12238510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557191" y="-11613"/>
              <a:ext cx="681319" cy="6862131"/>
              <a:chOff x="11557191" y="-11613"/>
              <a:chExt cx="68131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557191" y="6353625"/>
                <a:ext cx="681319" cy="496893"/>
                <a:chOff x="11557191" y="6339770"/>
                <a:chExt cx="681319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557191" y="6491899"/>
                  <a:ext cx="681319" cy="3420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88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50D606-B9C0-B0EF-2194-6069A870AEF4}"/>
              </a:ext>
            </a:extLst>
          </p:cNvPr>
          <p:cNvSpPr/>
          <p:nvPr/>
        </p:nvSpPr>
        <p:spPr>
          <a:xfrm>
            <a:off x="2886827" y="9551444"/>
            <a:ext cx="12367311" cy="414375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371600">
              <a:defRPr/>
            </a:pP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Permen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PUPR No.8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Tahun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2023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tentang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Pedoman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Penyusunan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Perkiraan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Biaya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Pekerjaan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Konstruksi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</a:t>
            </a:r>
            <a:r>
              <a:rPr lang="en-US" sz="2100" b="1" kern="0" dirty="0" err="1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Bidang</a:t>
            </a:r>
            <a:r>
              <a:rPr lang="en-US" sz="2100" b="1" kern="0" dirty="0">
                <a:solidFill>
                  <a:prstClr val="black"/>
                </a:solidFill>
                <a:latin typeface="Arial Narrow" panose="020B0606020202030204" pitchFamily="34" charset="0"/>
                <a:ea typeface="맑은 고딕"/>
              </a:rPr>
              <a:t> PUPR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ADC2E-783C-2DFD-5E4E-A60B95B42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19" y="1878350"/>
            <a:ext cx="17461763" cy="653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9E886-04E0-7815-B6F4-0240368CA0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902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0" y="-17420"/>
            <a:ext cx="18405123" cy="10410990"/>
            <a:chOff x="0" y="-11613"/>
            <a:chExt cx="12270081" cy="6940659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01350" y="-11613"/>
              <a:ext cx="668731" cy="6940659"/>
              <a:chOff x="11601350" y="-11613"/>
              <a:chExt cx="668731" cy="6940659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01350" y="6353625"/>
                <a:ext cx="668731" cy="575421"/>
                <a:chOff x="11601350" y="6339770"/>
                <a:chExt cx="668731" cy="575421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601350" y="6497179"/>
                  <a:ext cx="668731" cy="4180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89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F9C0E-3F62-DF63-8607-FC50A31BD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287" y="1515751"/>
            <a:ext cx="14328123" cy="8617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595A0-0638-2D11-2453-3EF96E99C1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4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4F3D0-F1A9-5F83-FB80-D608FCCB3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3293CF-E254-B7D1-ABBC-EA79EC87F0E3}"/>
              </a:ext>
            </a:extLst>
          </p:cNvPr>
          <p:cNvGrpSpPr/>
          <p:nvPr/>
        </p:nvGrpSpPr>
        <p:grpSpPr>
          <a:xfrm>
            <a:off x="502" y="-562306"/>
            <a:ext cx="18286996" cy="2276770"/>
            <a:chOff x="1" y="1334382"/>
            <a:chExt cx="11496676" cy="1831578"/>
          </a:xfrm>
        </p:grpSpPr>
        <p:pic>
          <p:nvPicPr>
            <p:cNvPr id="8" name="Picture 7" descr="A close up of a garden&#10;&#10;Description automatically generated">
              <a:extLst>
                <a:ext uri="{FF2B5EF4-FFF2-40B4-BE49-F238E27FC236}">
                  <a16:creationId xmlns:a16="http://schemas.microsoft.com/office/drawing/2014/main" id="{C69FCD58-514D-07B9-E009-15A1F1F12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334382"/>
              <a:ext cx="11496676" cy="18315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D69D42-CEDF-52D9-F732-8B9146AF0244}"/>
                </a:ext>
              </a:extLst>
            </p:cNvPr>
            <p:cNvSpPr/>
            <p:nvPr/>
          </p:nvSpPr>
          <p:spPr>
            <a:xfrm>
              <a:off x="2" y="1745974"/>
              <a:ext cx="11496675" cy="1251406"/>
            </a:xfrm>
            <a:prstGeom prst="rect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>
                <a:defRPr/>
              </a:pPr>
              <a:endParaRPr lang="en-ID" sz="199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CCC4F2-0B86-9FD9-7185-D6A76CF491DF}"/>
              </a:ext>
            </a:extLst>
          </p:cNvPr>
          <p:cNvSpPr/>
          <p:nvPr/>
        </p:nvSpPr>
        <p:spPr>
          <a:xfrm>
            <a:off x="228600" y="73014"/>
            <a:ext cx="2084294" cy="1306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77117D4-BC66-A2AC-0A5E-A765EA165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8147"/>
            <a:ext cx="2084294" cy="1157941"/>
          </a:xfrm>
          <a:prstGeom prst="rect">
            <a:avLst/>
          </a:prstGeom>
        </p:spPr>
      </p:pic>
      <p:sp>
        <p:nvSpPr>
          <p:cNvPr id="67" name="Google Shape;655;p10">
            <a:extLst>
              <a:ext uri="{FF2B5EF4-FFF2-40B4-BE49-F238E27FC236}">
                <a16:creationId xmlns:a16="http://schemas.microsoft.com/office/drawing/2014/main" id="{9CBBE07C-18C4-283D-AA76-B2732272A8A3}"/>
              </a:ext>
            </a:extLst>
          </p:cNvPr>
          <p:cNvSpPr txBox="1"/>
          <p:nvPr/>
        </p:nvSpPr>
        <p:spPr>
          <a:xfrm>
            <a:off x="17613628" y="9659981"/>
            <a:ext cx="674373" cy="5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buSzPts val="1400"/>
            </a:pPr>
            <a:fld id="{00000000-1234-1234-1234-123412341234}" type="slidenum">
              <a:rPr lang="en-ID" sz="2100">
                <a:latin typeface="Arial Black"/>
                <a:ea typeface="Arial Black"/>
                <a:cs typeface="Arial Black"/>
                <a:sym typeface="Arial Black"/>
              </a:rPr>
              <a:pPr algn="ctr">
                <a:buSzPts val="1400"/>
              </a:pPr>
              <a:t>9</a:t>
            </a:fld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1EE57AB-9F64-BE20-0D46-DA55E548CCB3}"/>
              </a:ext>
            </a:extLst>
          </p:cNvPr>
          <p:cNvSpPr/>
          <p:nvPr/>
        </p:nvSpPr>
        <p:spPr>
          <a:xfrm>
            <a:off x="2012209" y="1893438"/>
            <a:ext cx="14422811" cy="8033980"/>
          </a:xfrm>
          <a:custGeom>
            <a:avLst/>
            <a:gdLst/>
            <a:ahLst/>
            <a:cxnLst/>
            <a:rect l="l" t="t" r="r" b="b"/>
            <a:pathLst>
              <a:path w="14422811" h="8033980">
                <a:moveTo>
                  <a:pt x="0" y="0"/>
                </a:moveTo>
                <a:lnTo>
                  <a:pt x="14422811" y="0"/>
                </a:lnTo>
                <a:lnTo>
                  <a:pt x="14422811" y="8033980"/>
                </a:lnTo>
                <a:lnTo>
                  <a:pt x="0" y="803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219CCCE-F70C-74D0-F484-D8E1EF0F1710}"/>
              </a:ext>
            </a:extLst>
          </p:cNvPr>
          <p:cNvSpPr txBox="1"/>
          <p:nvPr/>
        </p:nvSpPr>
        <p:spPr>
          <a:xfrm>
            <a:off x="2557855" y="-198315"/>
            <a:ext cx="15484682" cy="1703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000" spc="-69">
                <a:solidFill>
                  <a:srgbClr val="FFC000"/>
                </a:solidFill>
                <a:latin typeface="Kollektif Bold"/>
              </a:rPr>
              <a:t>DIAGRAM KONSEPTUAL PENYUSUNAN PERKIRAAN BIAYA PEKERJAAN KONSTRUKSI</a:t>
            </a:r>
          </a:p>
        </p:txBody>
      </p:sp>
    </p:spTree>
    <p:extLst>
      <p:ext uri="{BB962C8B-B14F-4D97-AF65-F5344CB8AC3E}">
        <p14:creationId xmlns:p14="http://schemas.microsoft.com/office/powerpoint/2010/main" val="31007818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556524" y="-11613"/>
              <a:ext cx="635478" cy="6862131"/>
              <a:chOff x="11556524" y="-11613"/>
              <a:chExt cx="635478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556524" y="6353625"/>
                <a:ext cx="635476" cy="496893"/>
                <a:chOff x="11556524" y="6339770"/>
                <a:chExt cx="635476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556524" y="6426132"/>
                  <a:ext cx="635476" cy="3420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90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CC917-D1E1-ED33-96F8-FB8F506C8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540" y="1459500"/>
            <a:ext cx="14199500" cy="851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65638-58E6-85C5-8C83-598914F83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406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31903"/>
            <a:chOff x="0" y="-11613"/>
            <a:chExt cx="12192002" cy="688793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528611" y="-11613"/>
              <a:ext cx="663391" cy="6887934"/>
              <a:chOff x="11528611" y="-11613"/>
              <a:chExt cx="663391" cy="6887934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528611" y="6353625"/>
                <a:ext cx="663389" cy="522696"/>
                <a:chOff x="11528611" y="6339770"/>
                <a:chExt cx="663389" cy="522696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528611" y="6426132"/>
                  <a:ext cx="663389" cy="4363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91</a:t>
                  </a:fld>
                  <a:endParaRPr sz="2100" kern="0" dirty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383CE-1C59-210D-C418-A69161F9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789" y="1493459"/>
            <a:ext cx="14243921" cy="8578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325C70-DF49-F74F-78CD-E9117ACB5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062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92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2A532-F7B1-BE30-141E-789C921A8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234" y="1515750"/>
            <a:ext cx="14243921" cy="8618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E58C8-7B21-C7A3-44EF-9AA462903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475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93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A7CE3-C0B9-2738-3276-F6D0C5164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35" y="1515750"/>
            <a:ext cx="14243921" cy="8586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A6B69-9FB4-CC1F-DD30-1D5C8A8B95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996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94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2FB8F-E0BF-03F1-28AE-ECC25E0F3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200" y="1536287"/>
            <a:ext cx="14475392" cy="8493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B7880-D848-DBFF-3C43-D349A37B96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131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95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B2337-52C1-76FC-AB3D-36769CB92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095" y="1525819"/>
            <a:ext cx="14243921" cy="8553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B6752-D5B9-CA9C-8171-09EC525F0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430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96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046EE-7F7D-4FC6-657B-BB29E2037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095" y="1477059"/>
            <a:ext cx="14243921" cy="8611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76ECE-CC25-7374-04E8-BE41ECA8B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087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97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115EC-918F-609A-2AB9-DDC166004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425" y="1515751"/>
            <a:ext cx="14648942" cy="8609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217A5-4820-A544-32F3-01CBBB4941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389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98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DF838-7CAD-5B22-2CB9-DE5626EC7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129" y="1525009"/>
            <a:ext cx="14441534" cy="8515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68140-CCE9-156A-8EAE-33F891BC1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454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792" y="-17418"/>
            <a:ext cx="18256211" cy="10307183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51" name="Google Shape;651;p10"/>
          <p:cNvGrpSpPr/>
          <p:nvPr/>
        </p:nvGrpSpPr>
        <p:grpSpPr>
          <a:xfrm>
            <a:off x="1" y="-17419"/>
            <a:ext cx="18288005" cy="10307183"/>
            <a:chOff x="0" y="-11613"/>
            <a:chExt cx="12192002" cy="6871454"/>
          </a:xfrm>
        </p:grpSpPr>
        <p:grpSp>
          <p:nvGrpSpPr>
            <p:cNvPr id="652" name="Google Shape;652;p10"/>
            <p:cNvGrpSpPr/>
            <p:nvPr/>
          </p:nvGrpSpPr>
          <p:grpSpPr>
            <a:xfrm>
              <a:off x="11679433" y="-11613"/>
              <a:ext cx="512569" cy="6862131"/>
              <a:chOff x="11679433" y="-11613"/>
              <a:chExt cx="512569" cy="6862131"/>
            </a:xfrm>
          </p:grpSpPr>
          <p:grpSp>
            <p:nvGrpSpPr>
              <p:cNvPr id="653" name="Google Shape;653;p10"/>
              <p:cNvGrpSpPr/>
              <p:nvPr/>
            </p:nvGrpSpPr>
            <p:grpSpPr>
              <a:xfrm>
                <a:off x="11679433" y="6353625"/>
                <a:ext cx="512567" cy="496893"/>
                <a:chOff x="11679433" y="6339770"/>
                <a:chExt cx="512567" cy="496893"/>
              </a:xfrm>
            </p:grpSpPr>
            <p:sp>
              <p:nvSpPr>
                <p:cNvPr id="654" name="Google Shape;654;p10"/>
                <p:cNvSpPr/>
                <p:nvPr/>
              </p:nvSpPr>
              <p:spPr>
                <a:xfrm flipH="1">
                  <a:off x="11679433" y="6339770"/>
                  <a:ext cx="512567" cy="496893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BFBFBF"/>
                </a:solidFill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800"/>
                    <a:defRPr/>
                  </a:pPr>
                  <a:endParaRPr sz="270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0"/>
                <p:cNvSpPr txBox="1"/>
                <p:nvPr/>
              </p:nvSpPr>
              <p:spPr>
                <a:xfrm>
                  <a:off x="11742418" y="6426132"/>
                  <a:ext cx="449582" cy="374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68550" rIns="137138" bIns="68550" anchor="t" anchorCtr="0">
                  <a:noAutofit/>
                </a:bodyPr>
                <a:lstStyle/>
                <a:p>
                  <a:pPr algn="ctr" defTabSz="914445">
                    <a:buClr>
                      <a:srgbClr val="000000"/>
                    </a:buClr>
                    <a:buSzPts val="1400"/>
                    <a:defRPr/>
                  </a:pPr>
                  <a:fld id="{00000000-1234-1234-1234-123412341234}" type="slidenum">
                    <a:rPr lang="en-ID" sz="2100" kern="0"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pPr algn="ctr" defTabSz="914445">
                      <a:buClr>
                        <a:srgbClr val="000000"/>
                      </a:buClr>
                      <a:buSzPts val="1400"/>
                      <a:defRPr/>
                    </a:pPr>
                    <a:t>99</a:t>
                  </a:fld>
                  <a:endParaRPr sz="2100" kern="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</p:grpSp>
          <p:sp>
            <p:nvSpPr>
              <p:cNvPr id="656" name="Google Shape;656;p10"/>
              <p:cNvSpPr/>
              <p:nvPr/>
            </p:nvSpPr>
            <p:spPr>
              <a:xfrm rot="-5400000">
                <a:off x="8970381" y="3132004"/>
                <a:ext cx="6365238" cy="78004"/>
              </a:xfrm>
              <a:prstGeom prst="rect">
                <a:avLst/>
              </a:prstGeom>
              <a:solidFill>
                <a:srgbClr val="BFBFBF"/>
              </a:solidFill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914445">
                  <a:buClr>
                    <a:srgbClr val="000000"/>
                  </a:buClr>
                  <a:buSzPts val="1800"/>
                  <a:defRPr/>
                </a:pPr>
                <a:endParaRPr sz="270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7" name="Google Shape;657;p10"/>
            <p:cNvSpPr/>
            <p:nvPr/>
          </p:nvSpPr>
          <p:spPr>
            <a:xfrm rot="10800000">
              <a:off x="0" y="6782004"/>
              <a:ext cx="11710926" cy="77837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914445">
                <a:buClr>
                  <a:srgbClr val="000000"/>
                </a:buClr>
                <a:buSzPts val="1800"/>
                <a:defRPr/>
              </a:pPr>
              <a:endParaRPr sz="27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197;g2292bbf86fb_1_30"/>
          <p:cNvSpPr/>
          <p:nvPr/>
        </p:nvSpPr>
        <p:spPr>
          <a:xfrm>
            <a:off x="-509250" y="115500"/>
            <a:ext cx="11272800" cy="1277400"/>
          </a:xfrm>
          <a:prstGeom prst="roundRect">
            <a:avLst>
              <a:gd name="adj" fmla="val 50000"/>
            </a:avLst>
          </a:prstGeom>
          <a:solidFill>
            <a:srgbClr val="FAB403">
              <a:alpha val="6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400"/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201;g2292bbf86fb_1_30"/>
          <p:cNvCxnSpPr/>
          <p:nvPr/>
        </p:nvCxnSpPr>
        <p:spPr>
          <a:xfrm rot="-5400000">
            <a:off x="-57212" y="562487"/>
            <a:ext cx="882600" cy="0"/>
          </a:xfrm>
          <a:prstGeom prst="straightConnector1">
            <a:avLst/>
          </a:prstGeom>
          <a:noFill/>
          <a:ln w="76200" cap="flat" cmpd="sng">
            <a:solidFill>
              <a:srgbClr val="1E32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202;g2292bbf86fb_1_30"/>
          <p:cNvSpPr txBox="1"/>
          <p:nvPr/>
        </p:nvSpPr>
        <p:spPr>
          <a:xfrm>
            <a:off x="706201" y="253151"/>
            <a:ext cx="142439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5">
              <a:buClr>
                <a:srgbClr val="000000"/>
              </a:buClr>
              <a:buSzPts val="1500"/>
              <a:defRPr/>
            </a:pPr>
            <a:r>
              <a:rPr lang="en-US" sz="3600" b="1" kern="0" dirty="0">
                <a:solidFill>
                  <a:srgbClr val="1E326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C.7 KOMPONEN BIAYA PENERAPAN SMKK</a:t>
            </a:r>
            <a:endParaRPr lang="id-ID" sz="36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1" name="Google Shape;203;g2292bbf86fb_1_30"/>
          <p:cNvSpPr txBox="1"/>
          <p:nvPr/>
        </p:nvSpPr>
        <p:spPr>
          <a:xfrm>
            <a:off x="706192" y="824102"/>
            <a:ext cx="1127278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914445">
              <a:lnSpc>
                <a:spcPct val="115000"/>
              </a:lnSpc>
              <a:buClr>
                <a:srgbClr val="000000"/>
              </a:buClr>
              <a:buSzPts val="1200"/>
              <a:defRPr/>
            </a:pPr>
            <a:r>
              <a:rPr lang="en-US" sz="2400" kern="0" dirty="0">
                <a:solidFill>
                  <a:srgbClr val="3233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TINGKAT RISIKO KESELAMATAN KONSTRUKSI SEDANG DAN BESAR</a:t>
            </a:r>
            <a:endParaRPr sz="2400" kern="0" dirty="0">
              <a:solidFill>
                <a:srgbClr val="B1640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F7D21-DF7B-3BC4-06B6-A9D452822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147" y="1515751"/>
            <a:ext cx="14685869" cy="8667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1FA44-F3AF-E88D-8DFD-BDF81CA2A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07" y="58385"/>
            <a:ext cx="2084294" cy="11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53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6317</Words>
  <Application>Microsoft Office PowerPoint</Application>
  <PresentationFormat>Custom</PresentationFormat>
  <Paragraphs>1043</Paragraphs>
  <Slides>121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39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121</vt:i4>
      </vt:variant>
    </vt:vector>
  </HeadingPairs>
  <TitlesOfParts>
    <vt:vector size="163" baseType="lpstr">
      <vt:lpstr>Wingdings</vt:lpstr>
      <vt:lpstr>Montserrat ExtraBold</vt:lpstr>
      <vt:lpstr>Arial MT</vt:lpstr>
      <vt:lpstr>Montserrat</vt:lpstr>
      <vt:lpstr>Nunito Sans Regular</vt:lpstr>
      <vt:lpstr>Pathway Gothic One</vt:lpstr>
      <vt:lpstr>Tw Cen MT</vt:lpstr>
      <vt:lpstr>Exo</vt:lpstr>
      <vt:lpstr>Arial Black</vt:lpstr>
      <vt:lpstr>Cooper Hewitt Bold</vt:lpstr>
      <vt:lpstr>Ramabhadra</vt:lpstr>
      <vt:lpstr>Poppins Bold Italics</vt:lpstr>
      <vt:lpstr>Nunito Sans Condensed Bold</vt:lpstr>
      <vt:lpstr>Kollektif Bold</vt:lpstr>
      <vt:lpstr>Times New Roman</vt:lpstr>
      <vt:lpstr>Calibri</vt:lpstr>
      <vt:lpstr>Arial</vt:lpstr>
      <vt:lpstr>Arial Narrow</vt:lpstr>
      <vt:lpstr>Marcellus</vt:lpstr>
      <vt:lpstr>Source Sans Pro</vt:lpstr>
      <vt:lpstr>Nunito Sans Condensed Ultra-Bold</vt:lpstr>
      <vt:lpstr>Source Serif Pro</vt:lpstr>
      <vt:lpstr>Tahoma</vt:lpstr>
      <vt:lpstr>Avenir Next LT Pro</vt:lpstr>
      <vt:lpstr>Kollektif</vt:lpstr>
      <vt:lpstr>Poppins Bold</vt:lpstr>
      <vt:lpstr>Nunito Sans Regular Bold</vt:lpstr>
      <vt:lpstr>Canva Sans Bold</vt:lpstr>
      <vt:lpstr>Horizon Bold</vt:lpstr>
      <vt:lpstr>PT Serif Bold</vt:lpstr>
      <vt:lpstr>Canva Sans 1 Italics</vt:lpstr>
      <vt:lpstr>DM Sans</vt:lpstr>
      <vt:lpstr>DM Sans Bold</vt:lpstr>
      <vt:lpstr>Poppins</vt:lpstr>
      <vt:lpstr>Poppins Black</vt:lpstr>
      <vt:lpstr>Montserrat Classic Bold</vt:lpstr>
      <vt:lpstr>Canva Sans 1</vt:lpstr>
      <vt:lpstr>Garet</vt:lpstr>
      <vt:lpstr>Arial Rounded MT Bold</vt:lpstr>
      <vt:lpstr>Office Theme</vt:lpstr>
      <vt:lpstr>1_Office Theme</vt:lpstr>
      <vt:lpstr>2_Office Theme</vt:lpstr>
      <vt:lpstr>Sosialisasi Kebijakan  SE DIRJEN BINA KONSTRUKSI</vt:lpstr>
      <vt:lpstr>PowerPoint Presentation</vt:lpstr>
      <vt:lpstr>PowerPoint Presentation</vt:lpstr>
      <vt:lpstr>PowerPoint Presentation</vt:lpstr>
      <vt:lpstr>HISTORI PENGATURAN AHSP KEMENTERIAN PU (2)</vt:lpstr>
      <vt:lpstr>LATAR BELAKANG PEMUTAKHIRAN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PENGELOMPOKAN AHSP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BAGAN PENYUSUNAN BIAYA PERKIRAAN PEKERJAAN KONSTRUKSI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TABEL KOMPONEN BIAYA PENERAPAN SMKK (Risiko KK Kecil)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TABEL KOMPONEN BIAYA PENERAPAN SMKK (Risiko KK Sedang / Besar)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Modern and Elegant Company Profile Presentation</dc:title>
  <dc:creator>ratih fitriani</dc:creator>
  <cp:lastModifiedBy>Dian Arief Prawira Ramadhan</cp:lastModifiedBy>
  <cp:revision>17</cp:revision>
  <cp:lastPrinted>2025-07-08T06:58:39Z</cp:lastPrinted>
  <dcterms:created xsi:type="dcterms:W3CDTF">2006-08-16T00:00:00Z</dcterms:created>
  <dcterms:modified xsi:type="dcterms:W3CDTF">2025-07-08T07:31:09Z</dcterms:modified>
  <dc:identifier>DAFEtt9sbQw</dc:identifier>
</cp:coreProperties>
</file>